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59"/>
  </p:normalViewPr>
  <p:slideViewPr>
    <p:cSldViewPr snapToGrid="0">
      <p:cViewPr varScale="1">
        <p:scale>
          <a:sx n="52" d="100"/>
          <a:sy n="52" d="100"/>
        </p:scale>
        <p:origin x="24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0000" spc="-100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-SemiboldItalic"/>
                <a:ea typeface="Graphik-SemiboldItalic"/>
                <a:cs typeface="Graphik-SemiboldItalic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-SemiboldItalic"/>
                <a:ea typeface="Graphik-SemiboldItalic"/>
                <a:cs typeface="Graphik-SemiboldItalic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-SemiboldItalic"/>
                <a:ea typeface="Graphik-SemiboldItalic"/>
                <a:cs typeface="Graphik-SemiboldItalic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-SemiboldItalic"/>
                <a:ea typeface="Graphik-SemiboldItalic"/>
                <a:cs typeface="Graphik-SemiboldItalic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ea against sky at sunset 2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Sea against sky at sunset 1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each and sea at sunset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each and sea at sunset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each and sea at sunset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-SemiboldItalic"/>
                <a:ea typeface="Graphik-SemiboldItalic"/>
                <a:cs typeface="Graphik-SemiboldItalic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-SemiboldItalic"/>
                <a:ea typeface="Graphik-SemiboldItalic"/>
                <a:cs typeface="Graphik-SemiboldItalic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-SemiboldItalic"/>
                <a:ea typeface="Graphik-SemiboldItalic"/>
                <a:cs typeface="Graphik-SemiboldItalic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-SemiboldItalic"/>
                <a:ea typeface="Graphik-SemiboldItalic"/>
                <a:cs typeface="Graphik-SemiboldItalic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solidFill>
                  <a:srgbClr val="FFFFFF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Sea against sky at sunset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ea against sky at sunset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20969" marR="0" indent="-474869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wis Rumaisya">
            <a:hlinkClick r:id="" action="ppaction://hlinkshowjump?jump=nextslide"/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Awis Rumaisya</a:t>
            </a:r>
          </a:p>
        </p:txBody>
      </p:sp>
      <p:sp>
        <p:nvSpPr>
          <p:cNvPr id="152" name="UHLB3132 Professional Communication Skills">
            <a:hlinkClick r:id="" action="ppaction://hlinkshowjump?jump=nextslide"/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UHLB3132 </a:t>
            </a:r>
            <a:br>
              <a:rPr lang="en-US" dirty="0"/>
            </a:br>
            <a:r>
              <a:rPr dirty="0"/>
              <a:t>Professional Communication Skills</a:t>
            </a:r>
          </a:p>
        </p:txBody>
      </p:sp>
      <p:sp>
        <p:nvSpPr>
          <p:cNvPr id="153" name="Group Discussion">
            <a:hlinkClick r:id="" action="ppaction://hlinkshowjump?jump=nextslide"/>
          </p:cNvPr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D5D5"/>
                </a:solidFill>
              </a:defRPr>
            </a:lvl1pPr>
          </a:lstStyle>
          <a:p>
            <a:r>
              <a:t>Group Discussion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Question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Question 2</a:t>
            </a:r>
          </a:p>
        </p:txBody>
      </p:sp>
      <p:sp>
        <p:nvSpPr>
          <p:cNvPr id="188" name="“Can I get back to you on that?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t>“Can I get back to you on that?”</a:t>
            </a:r>
          </a:p>
          <a:p>
            <a:pPr algn="ctr"/>
            <a:endParaRPr/>
          </a:p>
        </p:txBody>
      </p:sp>
      <p:sp>
        <p:nvSpPr>
          <p:cNvPr id="189" name="Which sentence means the same as the statement below: A or B?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Which sentence means the same as the statement below: A or B?</a:t>
            </a:r>
          </a:p>
        </p:txBody>
      </p:sp>
      <p:sp>
        <p:nvSpPr>
          <p:cNvPr id="190" name="A        Can I disagree with you about that?">
            <a:hlinkClick r:id="rId2" action="ppaction://hlinksldjump"/>
          </p:cNvPr>
          <p:cNvSpPr txBox="1"/>
          <p:nvPr/>
        </p:nvSpPr>
        <p:spPr>
          <a:xfrm>
            <a:off x="6641293" y="7675748"/>
            <a:ext cx="11991341" cy="1060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A        Can I disagree with you about that?</a:t>
            </a:r>
          </a:p>
        </p:txBody>
      </p:sp>
      <p:sp>
        <p:nvSpPr>
          <p:cNvPr id="191" name="B        Can I give you an answer to that later?">
            <a:hlinkClick r:id="rId3" action="ppaction://hlinksldjump"/>
          </p:cNvPr>
          <p:cNvSpPr txBox="1"/>
          <p:nvPr/>
        </p:nvSpPr>
        <p:spPr>
          <a:xfrm>
            <a:off x="6607418" y="9434281"/>
            <a:ext cx="12652376" cy="1060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B        Can I give you an answer to that later?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You’ve got it wrong."/>
          <p:cNvSpPr txBox="1">
            <a:spLocks noGrp="1"/>
          </p:cNvSpPr>
          <p:nvPr>
            <p:ph type="body" sz="quarter" idx="1"/>
          </p:nvPr>
        </p:nvSpPr>
        <p:spPr>
          <a:xfrm>
            <a:off x="1219200" y="3751783"/>
            <a:ext cx="21945600" cy="23325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You’ve got it wrong.</a:t>
            </a:r>
          </a:p>
        </p:txBody>
      </p:sp>
      <p:sp>
        <p:nvSpPr>
          <p:cNvPr id="194" name="Try again.">
            <a:hlinkClick r:id="rId3" action="ppaction://hlinksldjump"/>
          </p:cNvPr>
          <p:cNvSpPr txBox="1"/>
          <p:nvPr/>
        </p:nvSpPr>
        <p:spPr>
          <a:xfrm>
            <a:off x="1219200" y="6637557"/>
            <a:ext cx="21945600" cy="2332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2243327">
              <a:lnSpc>
                <a:spcPct val="80000"/>
              </a:lnSpc>
              <a:defRPr sz="11776"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r>
              <a:t>Try again.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Well done!"/>
          <p:cNvSpPr txBox="1">
            <a:spLocks noGrp="1"/>
          </p:cNvSpPr>
          <p:nvPr>
            <p:ph type="body" sz="quarter" idx="1"/>
          </p:nvPr>
        </p:nvSpPr>
        <p:spPr>
          <a:xfrm>
            <a:off x="1219200" y="3751783"/>
            <a:ext cx="21945600" cy="2332583"/>
          </a:xfrm>
          <a:prstGeom prst="rect">
            <a:avLst/>
          </a:prstGeom>
        </p:spPr>
        <p:txBody>
          <a:bodyPr/>
          <a:lstStyle>
            <a:lvl1pPr defTabSz="1731263">
              <a:defRPr sz="14200">
                <a:solidFill>
                  <a:schemeClr val="accent3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Well done!</a:t>
            </a:r>
          </a:p>
        </p:txBody>
      </p:sp>
      <p:sp>
        <p:nvSpPr>
          <p:cNvPr id="197" name="Next question…">
            <a:hlinkClick r:id="" action="ppaction://hlinkshowjump?jump=nextslide"/>
          </p:cNvPr>
          <p:cNvSpPr txBox="1"/>
          <p:nvPr/>
        </p:nvSpPr>
        <p:spPr>
          <a:xfrm>
            <a:off x="1219200" y="6637557"/>
            <a:ext cx="21945600" cy="2332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2243327">
              <a:lnSpc>
                <a:spcPct val="80000"/>
              </a:lnSpc>
              <a:defRPr sz="11776"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r>
              <a:t>Next question…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Question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Question 3</a:t>
            </a:r>
          </a:p>
        </p:txBody>
      </p:sp>
      <p:sp>
        <p:nvSpPr>
          <p:cNvPr id="200" name="“I think we’ll go for that proposal.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t>“I think we’ll go for that proposal.”</a:t>
            </a:r>
          </a:p>
          <a:p>
            <a:pPr algn="ctr"/>
            <a:endParaRPr/>
          </a:p>
        </p:txBody>
      </p:sp>
      <p:sp>
        <p:nvSpPr>
          <p:cNvPr id="201" name="Which sentence means the same as the statement below: A or B?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Which sentence means the same as the statement below: A or B?</a:t>
            </a:r>
          </a:p>
        </p:txBody>
      </p:sp>
      <p:sp>
        <p:nvSpPr>
          <p:cNvPr id="202" name="A        We’ll probably agree to that proposal.">
            <a:hlinkClick r:id="rId2" action="ppaction://hlinksldjump"/>
          </p:cNvPr>
          <p:cNvSpPr txBox="1"/>
          <p:nvPr/>
        </p:nvSpPr>
        <p:spPr>
          <a:xfrm>
            <a:off x="6290455" y="7675748"/>
            <a:ext cx="12693016" cy="1060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A        We’ll probably agree to that proposal.</a:t>
            </a:r>
          </a:p>
        </p:txBody>
      </p:sp>
      <p:sp>
        <p:nvSpPr>
          <p:cNvPr id="203" name="B        We’ll probably dismiss that proposal.">
            <a:hlinkClick r:id="rId3" action="ppaction://hlinksldjump"/>
          </p:cNvPr>
          <p:cNvSpPr txBox="1"/>
          <p:nvPr/>
        </p:nvSpPr>
        <p:spPr>
          <a:xfrm>
            <a:off x="6093777" y="9489345"/>
            <a:ext cx="12425046" cy="1060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B        We’ll probably dismiss that proposal.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You’ve got it wrong."/>
          <p:cNvSpPr txBox="1">
            <a:spLocks noGrp="1"/>
          </p:cNvSpPr>
          <p:nvPr>
            <p:ph type="body" sz="quarter" idx="1"/>
          </p:nvPr>
        </p:nvSpPr>
        <p:spPr>
          <a:xfrm>
            <a:off x="1219200" y="3751783"/>
            <a:ext cx="21945600" cy="23325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You’ve got it wrong.</a:t>
            </a:r>
          </a:p>
        </p:txBody>
      </p:sp>
      <p:sp>
        <p:nvSpPr>
          <p:cNvPr id="206" name="Try again.">
            <a:hlinkClick r:id="rId3" action="ppaction://hlinksldjump"/>
          </p:cNvPr>
          <p:cNvSpPr txBox="1"/>
          <p:nvPr/>
        </p:nvSpPr>
        <p:spPr>
          <a:xfrm>
            <a:off x="1219200" y="6637557"/>
            <a:ext cx="21945600" cy="2332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2243327">
              <a:lnSpc>
                <a:spcPct val="80000"/>
              </a:lnSpc>
              <a:defRPr sz="11776"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r>
              <a:t>Try again.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Well done!"/>
          <p:cNvSpPr txBox="1">
            <a:spLocks noGrp="1"/>
          </p:cNvSpPr>
          <p:nvPr>
            <p:ph type="body" sz="quarter" idx="1"/>
          </p:nvPr>
        </p:nvSpPr>
        <p:spPr>
          <a:xfrm>
            <a:off x="1219200" y="3751783"/>
            <a:ext cx="21945600" cy="2332583"/>
          </a:xfrm>
          <a:prstGeom prst="rect">
            <a:avLst/>
          </a:prstGeom>
        </p:spPr>
        <p:txBody>
          <a:bodyPr/>
          <a:lstStyle>
            <a:lvl1pPr defTabSz="1731263">
              <a:defRPr sz="14200">
                <a:solidFill>
                  <a:schemeClr val="accent3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Well done!</a:t>
            </a:r>
          </a:p>
        </p:txBody>
      </p:sp>
      <p:sp>
        <p:nvSpPr>
          <p:cNvPr id="209" name="Next question…">
            <a:hlinkClick r:id="" action="ppaction://hlinkshowjump?jump=nextslide"/>
          </p:cNvPr>
          <p:cNvSpPr txBox="1"/>
          <p:nvPr/>
        </p:nvSpPr>
        <p:spPr>
          <a:xfrm>
            <a:off x="1219200" y="6637557"/>
            <a:ext cx="21945600" cy="2332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2243327">
              <a:lnSpc>
                <a:spcPct val="80000"/>
              </a:lnSpc>
              <a:defRPr sz="11776"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r>
              <a:t>Next question…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Question 4"/>
          <p:cNvSpPr txBox="1">
            <a:spLocks noGrp="1"/>
          </p:cNvSpPr>
          <p:nvPr>
            <p:ph type="title"/>
          </p:nvPr>
        </p:nvSpPr>
        <p:spPr>
          <a:xfrm>
            <a:off x="1219200" y="767918"/>
            <a:ext cx="21945600" cy="17272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Question 4</a:t>
            </a:r>
          </a:p>
        </p:txBody>
      </p:sp>
      <p:sp>
        <p:nvSpPr>
          <p:cNvPr id="212" name="“I’d like a week to think this over.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t>“I’d like a week to think this over.”</a:t>
            </a:r>
          </a:p>
          <a:p>
            <a:pPr algn="ctr"/>
            <a:endParaRPr/>
          </a:p>
        </p:txBody>
      </p:sp>
      <p:sp>
        <p:nvSpPr>
          <p:cNvPr id="213" name="Which sentence means the same as the statement below: A or B?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Which sentence means the same as the statement below: A or B?</a:t>
            </a:r>
          </a:p>
        </p:txBody>
      </p:sp>
      <p:sp>
        <p:nvSpPr>
          <p:cNvPr id="214" name="A        I need a week to consider this.">
            <a:hlinkClick r:id="rId2" action="ppaction://hlinksldjump"/>
          </p:cNvPr>
          <p:cNvSpPr txBox="1"/>
          <p:nvPr/>
        </p:nvSpPr>
        <p:spPr>
          <a:xfrm>
            <a:off x="6860222" y="7675748"/>
            <a:ext cx="10434956" cy="1060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A        I need a week to consider this.</a:t>
            </a:r>
          </a:p>
        </p:txBody>
      </p:sp>
      <p:sp>
        <p:nvSpPr>
          <p:cNvPr id="215" name="B        I need a week to understand this.">
            <a:hlinkClick r:id="rId3" action="ppaction://hlinksldjump"/>
          </p:cNvPr>
          <p:cNvSpPr txBox="1"/>
          <p:nvPr/>
        </p:nvSpPr>
        <p:spPr>
          <a:xfrm>
            <a:off x="6845895" y="9434281"/>
            <a:ext cx="11226166" cy="1060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B        I need a week to understand this.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You’ve got it wrong."/>
          <p:cNvSpPr txBox="1">
            <a:spLocks noGrp="1"/>
          </p:cNvSpPr>
          <p:nvPr>
            <p:ph type="body" sz="quarter" idx="1"/>
          </p:nvPr>
        </p:nvSpPr>
        <p:spPr>
          <a:xfrm>
            <a:off x="1219200" y="3751783"/>
            <a:ext cx="21945600" cy="23325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You’ve got it wrong.</a:t>
            </a:r>
          </a:p>
        </p:txBody>
      </p:sp>
      <p:sp>
        <p:nvSpPr>
          <p:cNvPr id="218" name="Try again.">
            <a:hlinkClick r:id="rId3" action="ppaction://hlinksldjump"/>
          </p:cNvPr>
          <p:cNvSpPr txBox="1"/>
          <p:nvPr/>
        </p:nvSpPr>
        <p:spPr>
          <a:xfrm>
            <a:off x="1219200" y="6637557"/>
            <a:ext cx="21945600" cy="2332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2243327">
              <a:lnSpc>
                <a:spcPct val="80000"/>
              </a:lnSpc>
              <a:defRPr sz="11776"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r>
              <a:t>Try again.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Well done!"/>
          <p:cNvSpPr txBox="1">
            <a:spLocks noGrp="1"/>
          </p:cNvSpPr>
          <p:nvPr>
            <p:ph type="body" sz="quarter" idx="1"/>
          </p:nvPr>
        </p:nvSpPr>
        <p:spPr>
          <a:xfrm>
            <a:off x="1219200" y="3751783"/>
            <a:ext cx="21945600" cy="2332583"/>
          </a:xfrm>
          <a:prstGeom prst="rect">
            <a:avLst/>
          </a:prstGeom>
        </p:spPr>
        <p:txBody>
          <a:bodyPr/>
          <a:lstStyle>
            <a:lvl1pPr defTabSz="1731263">
              <a:defRPr sz="14200">
                <a:solidFill>
                  <a:schemeClr val="accent3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Well done!</a:t>
            </a:r>
          </a:p>
        </p:txBody>
      </p:sp>
      <p:sp>
        <p:nvSpPr>
          <p:cNvPr id="221" name="Next question…">
            <a:hlinkClick r:id="rId3" action="ppaction://hlinksldjump"/>
          </p:cNvPr>
          <p:cNvSpPr txBox="1"/>
          <p:nvPr/>
        </p:nvSpPr>
        <p:spPr>
          <a:xfrm>
            <a:off x="1219200" y="6637557"/>
            <a:ext cx="21945600" cy="2332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2243327">
              <a:lnSpc>
                <a:spcPct val="80000"/>
              </a:lnSpc>
              <a:defRPr sz="11776"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r>
              <a:t>Next question…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Question 5"/>
          <p:cNvSpPr txBox="1">
            <a:spLocks noGrp="1"/>
          </p:cNvSpPr>
          <p:nvPr>
            <p:ph type="title"/>
          </p:nvPr>
        </p:nvSpPr>
        <p:spPr>
          <a:xfrm>
            <a:off x="1219200" y="767918"/>
            <a:ext cx="21945600" cy="17272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Question 5</a:t>
            </a:r>
          </a:p>
        </p:txBody>
      </p:sp>
      <p:sp>
        <p:nvSpPr>
          <p:cNvPr id="224" name="“I need to run this past my boss .”"/>
          <p:cNvSpPr txBox="1">
            <a:spLocks noGrp="1"/>
          </p:cNvSpPr>
          <p:nvPr>
            <p:ph type="body" idx="1"/>
          </p:nvPr>
        </p:nvSpPr>
        <p:spPr>
          <a:xfrm>
            <a:off x="1219200" y="3805550"/>
            <a:ext cx="21945600" cy="8385548"/>
          </a:xfrm>
          <a:prstGeom prst="rect">
            <a:avLst/>
          </a:prstGeom>
        </p:spPr>
        <p:txBody>
          <a:bodyPr/>
          <a:lstStyle/>
          <a:p>
            <a:pPr algn="ctr"/>
            <a:r>
              <a:t>“I need to run this past my boss .”</a:t>
            </a:r>
          </a:p>
          <a:p>
            <a:pPr algn="ctr"/>
            <a:endParaRPr/>
          </a:p>
        </p:txBody>
      </p:sp>
      <p:sp>
        <p:nvSpPr>
          <p:cNvPr id="225" name="Which sentence means the same as the statement below: A or B?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Which sentence means the same as the statement below: A or B?</a:t>
            </a:r>
          </a:p>
        </p:txBody>
      </p:sp>
      <p:sp>
        <p:nvSpPr>
          <p:cNvPr id="226" name="A       I need to make sure my boss doesn’t find out about this.">
            <a:hlinkClick r:id="rId2" action="ppaction://hlinksldjump"/>
          </p:cNvPr>
          <p:cNvSpPr txBox="1"/>
          <p:nvPr/>
        </p:nvSpPr>
        <p:spPr>
          <a:xfrm>
            <a:off x="3373437" y="7669217"/>
            <a:ext cx="17637126" cy="1060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A       I need to make sure my boss doesn’t find out about this.</a:t>
            </a:r>
          </a:p>
        </p:txBody>
      </p:sp>
      <p:sp>
        <p:nvSpPr>
          <p:cNvPr id="227" name="B        I need to get my boss’s approval for this.">
            <a:hlinkClick r:id="rId3" action="ppaction://hlinksldjump"/>
          </p:cNvPr>
          <p:cNvSpPr txBox="1"/>
          <p:nvPr/>
        </p:nvSpPr>
        <p:spPr>
          <a:xfrm>
            <a:off x="3270970" y="9285960"/>
            <a:ext cx="13333096" cy="1060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B        I need to get my boss’s approval for this.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roup Discussion">
            <a:hlinkClick r:id="" action="ppaction://hlinkshowjump?jump=nextslide"/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267711">
              <a:defRPr sz="7812" spc="-78"/>
            </a:lvl1pPr>
          </a:lstStyle>
          <a:p>
            <a:r>
              <a:t>Group Discussion</a:t>
            </a:r>
          </a:p>
        </p:txBody>
      </p:sp>
      <p:pic>
        <p:nvPicPr>
          <p:cNvPr id="156" name="Untitled design.png" descr="Untitled design.png">
            <a:hlinkClick r:id="" action="ppaction://hlinkshowjump?jump=nextslide"/>
          </p:cNvPr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136" r="1136"/>
          <a:stretch>
            <a:fillRect/>
          </a:stretch>
        </p:blipFill>
        <p:spPr>
          <a:xfrm>
            <a:off x="12192644" y="1270000"/>
            <a:ext cx="10922001" cy="11176000"/>
          </a:xfrm>
          <a:prstGeom prst="rect">
            <a:avLst/>
          </a:prstGeom>
        </p:spPr>
      </p:pic>
      <p:sp>
        <p:nvSpPr>
          <p:cNvPr id="157" name="Slide Subtitle">
            <a:hlinkClick r:id="" action="ppaction://hlinkshowjump?jump=nextslide"/>
          </p:cNvPr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What is the first thing that comes to your mind when the word group discussion is mentioned?…">
            <a:hlinkClick r:id="" action="ppaction://hlinkshowjump?jump=nextslide"/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217215" y="4000847"/>
            <a:ext cx="9757570" cy="8384680"/>
          </a:xfrm>
          <a:prstGeom prst="rect">
            <a:avLst/>
          </a:prstGeom>
        </p:spPr>
        <p:txBody>
          <a:bodyPr/>
          <a:lstStyle/>
          <a:p>
            <a:pPr marL="469645" indent="-469645" defTabSz="2096971">
              <a:spcBef>
                <a:spcPts val="2000"/>
              </a:spcBef>
              <a:defRPr sz="3784"/>
            </a:pPr>
            <a:r>
              <a:t>What is the first thing that comes to your mind when the word group discussion is mentioned?</a:t>
            </a:r>
          </a:p>
          <a:p>
            <a:pPr marL="878033" lvl="1" indent="-408387" defTabSz="2096971">
              <a:spcBef>
                <a:spcPts val="2000"/>
              </a:spcBef>
              <a:defRPr sz="3784"/>
            </a:pPr>
            <a:r>
              <a:t>“Oh, not again!”</a:t>
            </a:r>
          </a:p>
          <a:p>
            <a:pPr marL="878033" lvl="1" indent="-408387" defTabSz="2096971">
              <a:spcBef>
                <a:spcPts val="2000"/>
              </a:spcBef>
              <a:defRPr sz="3784"/>
            </a:pPr>
            <a:r>
              <a:t>“You guys decide, I’ll follow.”</a:t>
            </a:r>
          </a:p>
          <a:p>
            <a:pPr marL="878033" lvl="1" indent="-408387" defTabSz="2096971">
              <a:spcBef>
                <a:spcPts val="2000"/>
              </a:spcBef>
              <a:defRPr sz="3784"/>
            </a:pPr>
            <a:r>
              <a:t>“Well, group discussion is something that you will do a lot especially during your studies and working life.”</a:t>
            </a:r>
          </a:p>
          <a:p>
            <a:pPr marL="878033" lvl="1" indent="-408387" defTabSz="2096971">
              <a:spcBef>
                <a:spcPts val="2000"/>
              </a:spcBef>
              <a:defRPr sz="3784"/>
            </a:pPr>
            <a:r>
              <a:t>“It’s a high time for me to master group discussion skills despite being an introvert.”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You’ve got it wrong."/>
          <p:cNvSpPr txBox="1">
            <a:spLocks noGrp="1"/>
          </p:cNvSpPr>
          <p:nvPr>
            <p:ph type="body" sz="quarter" idx="1"/>
          </p:nvPr>
        </p:nvSpPr>
        <p:spPr>
          <a:xfrm>
            <a:off x="1219200" y="3751783"/>
            <a:ext cx="21945600" cy="23325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You’ve got it wrong.</a:t>
            </a:r>
          </a:p>
        </p:txBody>
      </p:sp>
      <p:sp>
        <p:nvSpPr>
          <p:cNvPr id="230" name="Try again.">
            <a:hlinkClick r:id="rId3" action="ppaction://hlinksldjump"/>
          </p:cNvPr>
          <p:cNvSpPr txBox="1"/>
          <p:nvPr/>
        </p:nvSpPr>
        <p:spPr>
          <a:xfrm>
            <a:off x="1219200" y="6637557"/>
            <a:ext cx="21945600" cy="2332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2243327">
              <a:lnSpc>
                <a:spcPct val="80000"/>
              </a:lnSpc>
              <a:defRPr sz="11776"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r>
              <a:t>Try again.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Well done!"/>
          <p:cNvSpPr txBox="1">
            <a:spLocks noGrp="1"/>
          </p:cNvSpPr>
          <p:nvPr>
            <p:ph type="body" sz="quarter" idx="1"/>
          </p:nvPr>
        </p:nvSpPr>
        <p:spPr>
          <a:xfrm>
            <a:off x="1219200" y="3751783"/>
            <a:ext cx="21945600" cy="2332583"/>
          </a:xfrm>
          <a:prstGeom prst="rect">
            <a:avLst/>
          </a:prstGeom>
        </p:spPr>
        <p:txBody>
          <a:bodyPr/>
          <a:lstStyle>
            <a:lvl1pPr defTabSz="1389888">
              <a:defRPr sz="14250">
                <a:solidFill>
                  <a:schemeClr val="accent3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Well done!</a:t>
            </a:r>
          </a:p>
        </p:txBody>
      </p:sp>
      <p:sp>
        <p:nvSpPr>
          <p:cNvPr id="233" name="Now, go back to our class Padlet and watch a video of me talking about how to ask for clarification in a meeting/discussion."/>
          <p:cNvSpPr txBox="1"/>
          <p:nvPr/>
        </p:nvSpPr>
        <p:spPr>
          <a:xfrm>
            <a:off x="1219200" y="6726550"/>
            <a:ext cx="21945600" cy="2332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1219200">
              <a:lnSpc>
                <a:spcPct val="80000"/>
              </a:lnSpc>
              <a:defRPr sz="6400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rPr dirty="0"/>
              <a:t>Now, go back to our class Padlet and watch a video of me talking about how to ask for clarification in a meeting/discussion.</a:t>
            </a:r>
          </a:p>
        </p:txBody>
      </p:sp>
      <p:sp>
        <p:nvSpPr>
          <p:cNvPr id="234" name="Home">
            <a:hlinkClick r:id="" action="ppaction://hlinkshowjump?jump=firstslide"/>
          </p:cNvPr>
          <p:cNvSpPr txBox="1"/>
          <p:nvPr/>
        </p:nvSpPr>
        <p:spPr>
          <a:xfrm>
            <a:off x="23165839" y="12898605"/>
            <a:ext cx="953110" cy="555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Home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Flow of a Group Discussion">
            <a:hlinkClick r:id="" action="ppaction://hlinkshowjump?jump=nextslide"/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828800">
              <a:defRPr sz="6300" spc="-63"/>
            </a:lvl1pPr>
          </a:lstStyle>
          <a:p>
            <a:r>
              <a:t>Flow of a Group Discussion</a:t>
            </a:r>
          </a:p>
        </p:txBody>
      </p:sp>
      <p:pic>
        <p:nvPicPr>
          <p:cNvPr id="161" name="gd image 2.jpg" descr="gd image 2.jpg">
            <a:hlinkClick r:id="" action="ppaction://hlinkshowjump?jump=nextslide"/>
          </p:cNvPr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7967" r="17967"/>
          <a:stretch>
            <a:fillRect/>
          </a:stretch>
        </p:blipFill>
        <p:spPr>
          <a:xfrm>
            <a:off x="12192644" y="1270000"/>
            <a:ext cx="10922001" cy="11176000"/>
          </a:xfrm>
          <a:prstGeom prst="rect">
            <a:avLst/>
          </a:prstGeom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62" name="Slide Subtitle">
            <a:hlinkClick r:id="" action="ppaction://hlinkshowjump?jump=nextslide"/>
          </p:cNvPr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The most common stages in a group discussion are:…">
            <a:hlinkClick r:id="" action="ppaction://hlinkshowjump?jump=nextslide"/>
          </p:cNvPr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86029" indent="-486029" defTabSz="2170121">
              <a:spcBef>
                <a:spcPts val="2100"/>
              </a:spcBef>
              <a:defRPr sz="3916"/>
            </a:pPr>
            <a:r>
              <a:t>The most common stages in a group discussion are:</a:t>
            </a:r>
          </a:p>
          <a:p>
            <a:pPr marL="908662" lvl="1" indent="-422633" defTabSz="2170121">
              <a:spcBef>
                <a:spcPts val="2100"/>
              </a:spcBef>
              <a:defRPr sz="3916"/>
            </a:pPr>
            <a:r>
              <a:t>Opening</a:t>
            </a:r>
          </a:p>
          <a:p>
            <a:pPr marL="908662" lvl="1" indent="-422633" defTabSz="2170121">
              <a:spcBef>
                <a:spcPts val="2100"/>
              </a:spcBef>
              <a:defRPr sz="3916"/>
            </a:pPr>
            <a:r>
              <a:t>Discussing</a:t>
            </a:r>
          </a:p>
          <a:p>
            <a:pPr marL="908662" lvl="1" indent="-422633" defTabSz="2170121">
              <a:spcBef>
                <a:spcPts val="2100"/>
              </a:spcBef>
              <a:defRPr sz="3916"/>
            </a:pPr>
            <a:r>
              <a:t>Concluding</a:t>
            </a:r>
          </a:p>
          <a:p>
            <a:pPr marL="908662" lvl="1" indent="-422633" defTabSz="2170121">
              <a:spcBef>
                <a:spcPts val="2100"/>
              </a:spcBef>
              <a:defRPr sz="3916"/>
            </a:pPr>
            <a:endParaRPr/>
          </a:p>
          <a:p>
            <a:pPr marL="486029" indent="-486029" defTabSz="2170121">
              <a:spcBef>
                <a:spcPts val="2100"/>
              </a:spcBef>
              <a:defRPr sz="3916"/>
            </a:pPr>
            <a:r>
              <a:t>But, group discussion is more than that. Can you think of the skills needed to be an effective team player and to reach a consensus for the group discussion?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d skills.png" descr="gd skills.png">
            <a:hlinkClick r:id="" action="ppaction://hlinkshowjump?jump=nextslide"/>
          </p:cNvPr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5596" b="5596"/>
          <a:stretch>
            <a:fillRect/>
          </a:stretch>
        </p:blipFill>
        <p:spPr>
          <a:xfrm>
            <a:off x="310154" y="4006651"/>
            <a:ext cx="11145802" cy="5702504"/>
          </a:xfrm>
          <a:prstGeom prst="rect">
            <a:avLst/>
          </a:prstGeom>
        </p:spPr>
      </p:pic>
      <p:sp>
        <p:nvSpPr>
          <p:cNvPr id="166" name="The image on the left shows but not limited to the skills, and personalities that you should have when you are discussing with others.…">
            <a:hlinkClick r:id="" action="ppaction://hlinkshowjump?jump=nextslide"/>
          </p:cNvPr>
          <p:cNvSpPr txBox="1"/>
          <p:nvPr/>
        </p:nvSpPr>
        <p:spPr>
          <a:xfrm>
            <a:off x="11634769" y="2457448"/>
            <a:ext cx="11145839" cy="8801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825500">
              <a:lnSpc>
                <a:spcPct val="100000"/>
              </a:lnSpc>
              <a:defRPr sz="4000" spc="-39">
                <a:latin typeface="Optima"/>
                <a:ea typeface="Optima"/>
                <a:cs typeface="Optima"/>
                <a:sym typeface="Optima"/>
              </a:defRPr>
            </a:pPr>
            <a:r>
              <a:t>The image on the left shows but not limited to the skills, and personalities that you should have when you are discussing with others.</a:t>
            </a:r>
          </a:p>
          <a:p>
            <a:pPr algn="just" defTabSz="825500">
              <a:lnSpc>
                <a:spcPct val="100000"/>
              </a:lnSpc>
              <a:defRPr sz="4000" spc="-39">
                <a:latin typeface="Optima"/>
                <a:ea typeface="Optima"/>
                <a:cs typeface="Optima"/>
                <a:sym typeface="Optima"/>
              </a:defRPr>
            </a:pPr>
            <a:br/>
            <a:r>
              <a:t>One aspect that you should also pay attention to is your language. You should be able to use words and phrases in the right way.</a:t>
            </a:r>
          </a:p>
          <a:p>
            <a:pPr algn="just" defTabSz="825500">
              <a:lnSpc>
                <a:spcPct val="100000"/>
              </a:lnSpc>
              <a:defRPr sz="4000" spc="-39">
                <a:latin typeface="Optima"/>
                <a:ea typeface="Optima"/>
                <a:cs typeface="Optima"/>
                <a:sym typeface="Optima"/>
              </a:defRPr>
            </a:pPr>
            <a:endParaRPr/>
          </a:p>
          <a:p>
            <a:pPr algn="just" defTabSz="825500">
              <a:lnSpc>
                <a:spcPct val="100000"/>
              </a:lnSpc>
              <a:defRPr sz="4000" spc="-39">
                <a:latin typeface="Optima"/>
                <a:ea typeface="Optima"/>
                <a:cs typeface="Optima"/>
                <a:sym typeface="Optima"/>
              </a:defRPr>
            </a:pPr>
            <a:r>
              <a:t>For example, you can use hedging language when you request for something (as I have explained in class).</a:t>
            </a:r>
          </a:p>
          <a:p>
            <a:pPr algn="just" defTabSz="825500">
              <a:lnSpc>
                <a:spcPct val="100000"/>
              </a:lnSpc>
              <a:defRPr sz="4000" spc="-39">
                <a:latin typeface="Optima"/>
                <a:ea typeface="Optima"/>
                <a:cs typeface="Optima"/>
                <a:sym typeface="Optima"/>
              </a:defRPr>
            </a:pPr>
            <a:br/>
            <a:r>
              <a:t>Also, you can use phrasal verb in your conversation as explained in the next slide.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Use of phrasal verb">
            <a:hlinkClick r:id="" action="ppaction://hlinkshowjump?jump=nextslide"/>
          </p:cNvPr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600200"/>
          </a:xfrm>
          <a:prstGeom prst="rect">
            <a:avLst/>
          </a:prstGeom>
        </p:spPr>
        <p:txBody>
          <a:bodyPr/>
          <a:lstStyle/>
          <a:p>
            <a:pPr defTabSz="2267711">
              <a:defRPr sz="7812" spc="-78"/>
            </a:pPr>
            <a:r>
              <a:t>Use of </a:t>
            </a:r>
            <a:r>
              <a:rPr>
                <a:solidFill>
                  <a:schemeClr val="accent1">
                    <a:satOff val="2969"/>
                    <a:lumOff val="-11469"/>
                  </a:schemeClr>
                </a:solidFill>
              </a:rPr>
              <a:t>phrasal verb</a:t>
            </a:r>
            <a:r>
              <a:t> </a:t>
            </a:r>
          </a:p>
        </p:txBody>
      </p:sp>
      <p:sp>
        <p:nvSpPr>
          <p:cNvPr id="169" name="Why should you use phrasal verb in your communication?">
            <a:hlinkClick r:id="" action="ppaction://hlinkshowjump?jump=nextslide"/>
          </p:cNvPr>
          <p:cNvSpPr txBox="1">
            <a:spLocks noGrp="1"/>
          </p:cNvSpPr>
          <p:nvPr>
            <p:ph type="body" idx="22"/>
          </p:nvPr>
        </p:nvSpPr>
        <p:spPr>
          <a:xfrm>
            <a:off x="1219200" y="2387600"/>
            <a:ext cx="21945600" cy="8326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Why should you use </a:t>
            </a:r>
            <a:r>
              <a:rPr>
                <a:solidFill>
                  <a:schemeClr val="accent1">
                    <a:satOff val="2969"/>
                    <a:lumOff val="-11469"/>
                  </a:schemeClr>
                </a:solidFill>
              </a:rPr>
              <a:t>phrasal verb</a:t>
            </a:r>
            <a:r>
              <a:t> in your communication?</a:t>
            </a:r>
          </a:p>
        </p:txBody>
      </p:sp>
      <p:sp>
        <p:nvSpPr>
          <p:cNvPr id="170" name="First, they're used very commonly in conversations, so knowing phrasal verbs will help you understand other people and will help you sound natural, relaxed and friendly.…">
            <a:hlinkClick r:id="" action="ppaction://hlinkshowjump?jump=nextslide"/>
          </p:cNvPr>
          <p:cNvSpPr txBox="1">
            <a:spLocks noGrp="1"/>
          </p:cNvSpPr>
          <p:nvPr>
            <p:ph type="body" idx="1"/>
          </p:nvPr>
        </p:nvSpPr>
        <p:spPr>
          <a:xfrm>
            <a:off x="1219199" y="3504096"/>
            <a:ext cx="21945601" cy="9543092"/>
          </a:xfrm>
          <a:prstGeom prst="rect">
            <a:avLst/>
          </a:prstGeom>
        </p:spPr>
        <p:txBody>
          <a:bodyPr/>
          <a:lstStyle/>
          <a:p>
            <a:pPr marL="0" indent="0" defTabSz="242315">
              <a:lnSpc>
                <a:spcPct val="100000"/>
              </a:lnSpc>
              <a:spcBef>
                <a:spcPts val="600"/>
              </a:spcBef>
              <a:buSzTx/>
              <a:buNone/>
              <a:defRPr sz="3180">
                <a:latin typeface="Arial"/>
                <a:ea typeface="Arial"/>
                <a:cs typeface="Arial"/>
                <a:sym typeface="Arial"/>
              </a:defRPr>
            </a:pPr>
            <a:r>
              <a:t>First, they're used very commonly in conversations, so knowing phrasal verbs will help you understand other people and will help you sound natural, relaxed and friendly. </a:t>
            </a:r>
          </a:p>
          <a:p>
            <a:pPr marL="0" indent="0" defTabSz="242315">
              <a:lnSpc>
                <a:spcPct val="100000"/>
              </a:lnSpc>
              <a:spcBef>
                <a:spcPts val="600"/>
              </a:spcBef>
              <a:buSzTx/>
              <a:buNone/>
              <a:defRPr sz="3180">
                <a:latin typeface="Arial"/>
                <a:ea typeface="Arial"/>
                <a:cs typeface="Arial"/>
                <a:sym typeface="Arial"/>
              </a:defRPr>
            </a:pPr>
            <a:r>
              <a:t>Second, as there are so many phrasal verbs, knowing them is a great way to build up your vocabulary.</a:t>
            </a:r>
          </a:p>
          <a:p>
            <a:pPr marL="0" indent="0" defTabSz="242315">
              <a:lnSpc>
                <a:spcPct val="100000"/>
              </a:lnSpc>
              <a:spcBef>
                <a:spcPts val="600"/>
              </a:spcBef>
              <a:buSzTx/>
              <a:buNone/>
              <a:defRPr sz="3180">
                <a:latin typeface="Arial"/>
                <a:ea typeface="Arial"/>
                <a:cs typeface="Arial"/>
                <a:sym typeface="Arial"/>
              </a:defRPr>
            </a:pPr>
            <a:r>
              <a:t>Examples of </a:t>
            </a:r>
            <a:r>
              <a:rPr u="sng"/>
              <a:t>phrasal verbs</a:t>
            </a:r>
            <a:r>
              <a:t>:</a:t>
            </a:r>
          </a:p>
          <a:p>
            <a:pPr marL="552553" lvl="1" indent="-263120" defTabSz="242315">
              <a:lnSpc>
                <a:spcPct val="100000"/>
              </a:lnSpc>
              <a:spcBef>
                <a:spcPts val="600"/>
              </a:spcBef>
              <a:defRPr sz="2438">
                <a:latin typeface="Geneva"/>
                <a:ea typeface="Geneva"/>
                <a:cs typeface="Geneva"/>
                <a:sym typeface="Geneva"/>
              </a:defRPr>
            </a:pPr>
            <a:r>
              <a:t>I was</a:t>
            </a:r>
            <a:r>
              <a:rPr>
                <a:solidFill>
                  <a:schemeClr val="accent1">
                    <a:satOff val="2969"/>
                    <a:lumOff val="-11469"/>
                  </a:schemeClr>
                </a:solidFill>
              </a:rPr>
              <a:t> called in </a:t>
            </a:r>
            <a:r>
              <a:t>(= asked to do something) by my boss.</a:t>
            </a:r>
          </a:p>
          <a:p>
            <a:pPr marL="552553" lvl="1" indent="-263120" defTabSz="242315">
              <a:lnSpc>
                <a:spcPct val="100000"/>
              </a:lnSpc>
              <a:spcBef>
                <a:spcPts val="600"/>
              </a:spcBef>
              <a:defRPr sz="2438">
                <a:latin typeface="Geneva"/>
                <a:ea typeface="Geneva"/>
                <a:cs typeface="Geneva"/>
                <a:sym typeface="Geneva"/>
              </a:defRPr>
            </a:pPr>
            <a:r>
              <a:t>I need to </a:t>
            </a:r>
            <a:r>
              <a:rPr>
                <a:solidFill>
                  <a:schemeClr val="accent1">
                    <a:satOff val="2969"/>
                    <a:lumOff val="-11469"/>
                  </a:schemeClr>
                </a:solidFill>
              </a:rPr>
              <a:t>catch up</a:t>
            </a:r>
            <a:r>
              <a:t> (=do something that should be done) with my emails.</a:t>
            </a:r>
          </a:p>
          <a:p>
            <a:pPr marL="552553" lvl="1" indent="-263120" defTabSz="242315">
              <a:lnSpc>
                <a:spcPct val="100000"/>
              </a:lnSpc>
              <a:spcBef>
                <a:spcPts val="600"/>
              </a:spcBef>
              <a:defRPr sz="2438">
                <a:latin typeface="Geneva"/>
                <a:ea typeface="Geneva"/>
                <a:cs typeface="Geneva"/>
                <a:sym typeface="Geneva"/>
              </a:defRPr>
            </a:pPr>
            <a:r>
              <a:t>We are </a:t>
            </a:r>
            <a:r>
              <a:rPr>
                <a:solidFill>
                  <a:schemeClr val="accent1">
                    <a:satOff val="2969"/>
                    <a:lumOff val="-11469"/>
                  </a:schemeClr>
                </a:solidFill>
              </a:rPr>
              <a:t>putting in</a:t>
            </a:r>
            <a:r>
              <a:t> (give) hours and hours.</a:t>
            </a:r>
          </a:p>
          <a:p>
            <a:pPr marL="552553" lvl="1" indent="-263120" defTabSz="242315">
              <a:lnSpc>
                <a:spcPct val="100000"/>
              </a:lnSpc>
              <a:spcBef>
                <a:spcPts val="600"/>
              </a:spcBef>
              <a:defRPr sz="2438">
                <a:latin typeface="Geneva"/>
                <a:ea typeface="Geneva"/>
                <a:cs typeface="Geneva"/>
                <a:sym typeface="Geneva"/>
              </a:defRPr>
            </a:pPr>
            <a:r>
              <a:t>They won’t </a:t>
            </a:r>
            <a:r>
              <a:rPr>
                <a:solidFill>
                  <a:schemeClr val="accent1">
                    <a:satOff val="2969"/>
                    <a:lumOff val="-11469"/>
                  </a:schemeClr>
                </a:solidFill>
              </a:rPr>
              <a:t>give up</a:t>
            </a:r>
            <a:r>
              <a:t> (=abandon) their demands.</a:t>
            </a:r>
          </a:p>
          <a:p>
            <a:pPr marL="552553" lvl="1" indent="-263120" defTabSz="242315">
              <a:lnSpc>
                <a:spcPct val="100000"/>
              </a:lnSpc>
              <a:spcBef>
                <a:spcPts val="600"/>
              </a:spcBef>
              <a:defRPr sz="2438">
                <a:latin typeface="Geneva"/>
                <a:ea typeface="Geneva"/>
                <a:cs typeface="Geneva"/>
                <a:sym typeface="Geneva"/>
              </a:defRPr>
            </a:pPr>
            <a:r>
              <a:t>We shouldn’t </a:t>
            </a:r>
            <a:r>
              <a:rPr>
                <a:solidFill>
                  <a:schemeClr val="accent1">
                    <a:satOff val="2969"/>
                    <a:lumOff val="-11469"/>
                  </a:schemeClr>
                </a:solidFill>
              </a:rPr>
              <a:t>give in</a:t>
            </a:r>
            <a:r>
              <a:t> (=surrender) to bully tactics.</a:t>
            </a:r>
          </a:p>
          <a:p>
            <a:pPr marL="552553" lvl="1" indent="-263120" defTabSz="242315">
              <a:lnSpc>
                <a:spcPct val="100000"/>
              </a:lnSpc>
              <a:spcBef>
                <a:spcPts val="600"/>
              </a:spcBef>
              <a:defRPr sz="2438">
                <a:latin typeface="Geneva"/>
                <a:ea typeface="Geneva"/>
                <a:cs typeface="Geneva"/>
                <a:sym typeface="Geneva"/>
              </a:defRPr>
            </a:pPr>
            <a:r>
              <a:t>Do you think they </a:t>
            </a:r>
            <a:r>
              <a:rPr>
                <a:solidFill>
                  <a:schemeClr val="accent1">
                    <a:satOff val="2969"/>
                    <a:lumOff val="-11469"/>
                  </a:schemeClr>
                </a:solidFill>
              </a:rPr>
              <a:t>picked up</a:t>
            </a:r>
            <a:r>
              <a:t> (=receive) the message?</a:t>
            </a:r>
          </a:p>
          <a:p>
            <a:pPr marL="552553" lvl="1" indent="-263120" defTabSz="242315">
              <a:lnSpc>
                <a:spcPct val="100000"/>
              </a:lnSpc>
              <a:spcBef>
                <a:spcPts val="600"/>
              </a:spcBef>
              <a:defRPr sz="2438">
                <a:latin typeface="Geneva"/>
                <a:ea typeface="Geneva"/>
                <a:cs typeface="Geneva"/>
                <a:sym typeface="Geneva"/>
              </a:defRPr>
            </a:pPr>
            <a:r>
              <a:t>I will need to </a:t>
            </a:r>
            <a:r>
              <a:rPr>
                <a:solidFill>
                  <a:schemeClr val="accent1">
                    <a:satOff val="2969"/>
                    <a:lumOff val="-11469"/>
                  </a:schemeClr>
                </a:solidFill>
              </a:rPr>
              <a:t>get back</a:t>
            </a:r>
            <a:r>
              <a:t> to you (=reply) on that.</a:t>
            </a:r>
          </a:p>
          <a:p>
            <a:pPr marL="552553" lvl="1" indent="-263120" defTabSz="242315">
              <a:lnSpc>
                <a:spcPct val="100000"/>
              </a:lnSpc>
              <a:spcBef>
                <a:spcPts val="600"/>
              </a:spcBef>
              <a:defRPr sz="2438">
                <a:latin typeface="Geneva"/>
                <a:ea typeface="Geneva"/>
                <a:cs typeface="Geneva"/>
                <a:sym typeface="Geneva"/>
              </a:defRPr>
            </a:pPr>
            <a:r>
              <a:t>Can we </a:t>
            </a:r>
            <a:r>
              <a:rPr>
                <a:solidFill>
                  <a:schemeClr val="accent1">
                    <a:satOff val="2969"/>
                    <a:lumOff val="-11469"/>
                  </a:schemeClr>
                </a:solidFill>
              </a:rPr>
              <a:t>work something out</a:t>
            </a:r>
            <a:r>
              <a:t> (=agree) here?</a:t>
            </a:r>
          </a:p>
          <a:p>
            <a:pPr marL="552553" lvl="1" indent="-263120" defTabSz="242315">
              <a:lnSpc>
                <a:spcPct val="100000"/>
              </a:lnSpc>
              <a:spcBef>
                <a:spcPts val="600"/>
              </a:spcBef>
              <a:defRPr sz="2438">
                <a:latin typeface="Geneva"/>
                <a:ea typeface="Geneva"/>
                <a:cs typeface="Geneva"/>
                <a:sym typeface="Geneva"/>
              </a:defRPr>
            </a:pPr>
            <a:r>
              <a:t>I agreed to </a:t>
            </a:r>
            <a:r>
              <a:rPr>
                <a:solidFill>
                  <a:schemeClr val="accent1">
                    <a:satOff val="2969"/>
                    <a:lumOff val="-11469"/>
                  </a:schemeClr>
                </a:solidFill>
              </a:rPr>
              <a:t>step in</a:t>
            </a:r>
            <a:r>
              <a:t> (=take their place)for my boss.</a:t>
            </a:r>
          </a:p>
          <a:p>
            <a:pPr marL="552553" lvl="1" indent="-263120" defTabSz="242315">
              <a:lnSpc>
                <a:spcPct val="100000"/>
              </a:lnSpc>
              <a:spcBef>
                <a:spcPts val="600"/>
              </a:spcBef>
              <a:defRPr sz="2438">
                <a:latin typeface="Geneva"/>
                <a:ea typeface="Geneva"/>
                <a:cs typeface="Geneva"/>
                <a:sym typeface="Geneva"/>
              </a:defRPr>
            </a:pPr>
            <a:r>
              <a:t>You need to </a:t>
            </a:r>
            <a:r>
              <a:rPr>
                <a:solidFill>
                  <a:schemeClr val="accent1">
                    <a:satOff val="2969"/>
                    <a:lumOff val="-11469"/>
                  </a:schemeClr>
                </a:solidFill>
              </a:rPr>
              <a:t>run this by</a:t>
            </a:r>
            <a:r>
              <a:t> (=tell) the client.</a:t>
            </a:r>
          </a:p>
          <a:p>
            <a:pPr marL="552553" lvl="1" indent="-263120" defTabSz="242315">
              <a:lnSpc>
                <a:spcPct val="100000"/>
              </a:lnSpc>
              <a:spcBef>
                <a:spcPts val="600"/>
              </a:spcBef>
              <a:defRPr sz="2438">
                <a:latin typeface="Geneva"/>
                <a:ea typeface="Geneva"/>
                <a:cs typeface="Geneva"/>
                <a:sym typeface="Geneva"/>
              </a:defRPr>
            </a:pPr>
            <a:r>
              <a:t>Who </a:t>
            </a:r>
            <a:r>
              <a:rPr>
                <a:solidFill>
                  <a:schemeClr val="accent1">
                    <a:satOff val="2969"/>
                    <a:lumOff val="-11469"/>
                  </a:schemeClr>
                </a:solidFill>
              </a:rPr>
              <a:t>set this up</a:t>
            </a:r>
            <a:r>
              <a:t> (=arranged)?</a:t>
            </a:r>
          </a:p>
          <a:p>
            <a:pPr marL="552553" lvl="1" indent="-263120" defTabSz="242315">
              <a:lnSpc>
                <a:spcPct val="100000"/>
              </a:lnSpc>
              <a:spcBef>
                <a:spcPts val="600"/>
              </a:spcBef>
              <a:defRPr sz="2438">
                <a:latin typeface="Geneva"/>
                <a:ea typeface="Geneva"/>
                <a:cs typeface="Geneva"/>
                <a:sym typeface="Geneva"/>
              </a:defRPr>
            </a:pPr>
            <a:r>
              <a:t>My colleague said they would </a:t>
            </a:r>
            <a:r>
              <a:rPr>
                <a:solidFill>
                  <a:schemeClr val="accent1">
                    <a:satOff val="2969"/>
                    <a:lumOff val="-11469"/>
                  </a:schemeClr>
                </a:solidFill>
              </a:rPr>
              <a:t>put in </a:t>
            </a:r>
            <a:r>
              <a:t>a good word (=say something positive) for me .</a:t>
            </a:r>
          </a:p>
          <a:p>
            <a:pPr marL="552553" lvl="1" indent="-263120" defTabSz="242315">
              <a:lnSpc>
                <a:spcPct val="100000"/>
              </a:lnSpc>
              <a:spcBef>
                <a:spcPts val="600"/>
              </a:spcBef>
              <a:defRPr sz="2438">
                <a:latin typeface="Geneva"/>
                <a:ea typeface="Geneva"/>
                <a:cs typeface="Geneva"/>
                <a:sym typeface="Geneva"/>
              </a:defRPr>
            </a:pPr>
            <a:r>
              <a:t>That team always </a:t>
            </a:r>
            <a:r>
              <a:rPr>
                <a:solidFill>
                  <a:schemeClr val="accent1">
                    <a:satOff val="2969"/>
                    <a:lumOff val="-11469"/>
                  </a:schemeClr>
                </a:solidFill>
              </a:rPr>
              <a:t>stick up</a:t>
            </a:r>
            <a:r>
              <a:t> for (=support) each other.</a:t>
            </a:r>
          </a:p>
          <a:p>
            <a:pPr marL="552553" lvl="1" indent="-263120" defTabSz="242315">
              <a:lnSpc>
                <a:spcPct val="100000"/>
              </a:lnSpc>
              <a:spcBef>
                <a:spcPts val="600"/>
              </a:spcBef>
              <a:defRPr sz="2438">
                <a:latin typeface="Geneva"/>
                <a:ea typeface="Geneva"/>
                <a:cs typeface="Geneva"/>
                <a:sym typeface="Geneva"/>
              </a:defRPr>
            </a:pPr>
            <a:r>
              <a:t>I don’t know who to </a:t>
            </a:r>
            <a:r>
              <a:rPr>
                <a:solidFill>
                  <a:schemeClr val="accent1">
                    <a:satOff val="2969"/>
                    <a:lumOff val="-11469"/>
                  </a:schemeClr>
                </a:solidFill>
              </a:rPr>
              <a:t>turn to</a:t>
            </a:r>
            <a:r>
              <a:t> (=get help from).</a:t>
            </a:r>
          </a:p>
          <a:p>
            <a:pPr marL="552553" lvl="1" indent="-263120" defTabSz="242315">
              <a:lnSpc>
                <a:spcPct val="100000"/>
              </a:lnSpc>
              <a:spcBef>
                <a:spcPts val="600"/>
              </a:spcBef>
              <a:defRPr sz="2438">
                <a:latin typeface="Geneva"/>
                <a:ea typeface="Geneva"/>
                <a:cs typeface="Geneva"/>
                <a:sym typeface="Geneva"/>
              </a:defRPr>
            </a:pPr>
            <a:r>
              <a:t>You can always </a:t>
            </a:r>
            <a:r>
              <a:rPr>
                <a:solidFill>
                  <a:schemeClr val="accent1">
                    <a:satOff val="2969"/>
                    <a:lumOff val="-11469"/>
                  </a:schemeClr>
                </a:solidFill>
              </a:rPr>
              <a:t>count on</a:t>
            </a:r>
            <a:r>
              <a:t> (=depend on) me.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Enter">
            <a:hlinkClick r:id="" action="ppaction://hlinkshowjump?jump=nextslide"/>
          </p:cNvPr>
          <p:cNvSpPr txBox="1"/>
          <p:nvPr/>
        </p:nvSpPr>
        <p:spPr>
          <a:xfrm>
            <a:off x="11196446" y="7222263"/>
            <a:ext cx="1991107" cy="110998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defRPr sz="6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Enter</a:t>
            </a:r>
          </a:p>
        </p:txBody>
      </p:sp>
      <p:sp>
        <p:nvSpPr>
          <p:cNvPr id="173" name="POP QUIZ"/>
          <p:cNvSpPr txBox="1"/>
          <p:nvPr/>
        </p:nvSpPr>
        <p:spPr>
          <a:xfrm>
            <a:off x="5934017" y="4563451"/>
            <a:ext cx="12515967" cy="2393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solidFill>
                  <a:schemeClr val="accent2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t>POP QUIZ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Question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Question 1</a:t>
            </a:r>
          </a:p>
        </p:txBody>
      </p:sp>
      <p:sp>
        <p:nvSpPr>
          <p:cNvPr id="176" name="“Unfortunately, I wont’t be able to take you up on that.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t>“Unfortunately, I wont’t be able to take you up on that.”</a:t>
            </a:r>
          </a:p>
          <a:p>
            <a:pPr algn="ctr"/>
            <a:endParaRPr/>
          </a:p>
        </p:txBody>
      </p:sp>
      <p:sp>
        <p:nvSpPr>
          <p:cNvPr id="177" name="Which sentence means the same as the statement below: A or B?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Which sentence means the same as the statement below: A or B?</a:t>
            </a:r>
          </a:p>
        </p:txBody>
      </p:sp>
      <p:sp>
        <p:nvSpPr>
          <p:cNvPr id="178" name="A        I’m afraid I can’t accept your offer.">
            <a:hlinkClick r:id="rId2" action="ppaction://hlinksldjump"/>
          </p:cNvPr>
          <p:cNvSpPr txBox="1"/>
          <p:nvPr/>
        </p:nvSpPr>
        <p:spPr>
          <a:xfrm>
            <a:off x="6838324" y="7675748"/>
            <a:ext cx="11537951" cy="1060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A        I’m afraid I can’t accept your offer.</a:t>
            </a:r>
          </a:p>
        </p:txBody>
      </p:sp>
      <p:sp>
        <p:nvSpPr>
          <p:cNvPr id="179" name="B        I’m afraid I can’t agree with you.">
            <a:hlinkClick r:id="rId3" action="ppaction://hlinksldjump"/>
          </p:cNvPr>
          <p:cNvSpPr txBox="1"/>
          <p:nvPr/>
        </p:nvSpPr>
        <p:spPr>
          <a:xfrm>
            <a:off x="6759892" y="9404617"/>
            <a:ext cx="10864216" cy="1060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B        I’m afraid I can’t agree with you.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You’ve got it wrong."/>
          <p:cNvSpPr txBox="1">
            <a:spLocks noGrp="1"/>
          </p:cNvSpPr>
          <p:nvPr>
            <p:ph type="body" sz="quarter" idx="1"/>
          </p:nvPr>
        </p:nvSpPr>
        <p:spPr>
          <a:xfrm>
            <a:off x="1219200" y="3751783"/>
            <a:ext cx="21945600" cy="23325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You’ve got it wrong.</a:t>
            </a:r>
          </a:p>
        </p:txBody>
      </p:sp>
      <p:sp>
        <p:nvSpPr>
          <p:cNvPr id="182" name="Try again.">
            <a:hlinkClick r:id="rId3" action="ppaction://hlinksldjump"/>
          </p:cNvPr>
          <p:cNvSpPr txBox="1"/>
          <p:nvPr/>
        </p:nvSpPr>
        <p:spPr>
          <a:xfrm>
            <a:off x="1219200" y="6637557"/>
            <a:ext cx="21945600" cy="2332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2243327">
              <a:lnSpc>
                <a:spcPct val="80000"/>
              </a:lnSpc>
              <a:defRPr sz="11776"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r>
              <a:t>Try again.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Well done!"/>
          <p:cNvSpPr txBox="1">
            <a:spLocks noGrp="1"/>
          </p:cNvSpPr>
          <p:nvPr>
            <p:ph type="body" sz="quarter" idx="1"/>
          </p:nvPr>
        </p:nvSpPr>
        <p:spPr>
          <a:xfrm>
            <a:off x="1219200" y="3751783"/>
            <a:ext cx="21945600" cy="2332583"/>
          </a:xfrm>
          <a:prstGeom prst="rect">
            <a:avLst/>
          </a:prstGeom>
        </p:spPr>
        <p:txBody>
          <a:bodyPr/>
          <a:lstStyle>
            <a:lvl1pPr defTabSz="1731263">
              <a:defRPr sz="14200">
                <a:solidFill>
                  <a:schemeClr val="accent3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Well done!</a:t>
            </a:r>
          </a:p>
        </p:txBody>
      </p:sp>
      <p:sp>
        <p:nvSpPr>
          <p:cNvPr id="185" name="Next question…">
            <a:hlinkClick r:id="" action="ppaction://hlinkshowjump?jump=nextslide"/>
          </p:cNvPr>
          <p:cNvSpPr txBox="1"/>
          <p:nvPr/>
        </p:nvSpPr>
        <p:spPr>
          <a:xfrm>
            <a:off x="1219200" y="6637557"/>
            <a:ext cx="21945600" cy="2332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2243327">
              <a:lnSpc>
                <a:spcPct val="80000"/>
              </a:lnSpc>
              <a:defRPr sz="11776"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r>
              <a:t>Next question…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807</Words>
  <Application>Microsoft Macintosh PowerPoint</Application>
  <PresentationFormat>Custom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Canela Bold</vt:lpstr>
      <vt:lpstr>Canela Deck Regular</vt:lpstr>
      <vt:lpstr>Canela Regular</vt:lpstr>
      <vt:lpstr>Canela Text Regular</vt:lpstr>
      <vt:lpstr>Graphik</vt:lpstr>
      <vt:lpstr>Graphik-Medium</vt:lpstr>
      <vt:lpstr>Graphik-SemiboldItalic</vt:lpstr>
      <vt:lpstr>Helvetica Neue</vt:lpstr>
      <vt:lpstr>23_ClassicWhite</vt:lpstr>
      <vt:lpstr>UHLB3132  Professional Communication Skills</vt:lpstr>
      <vt:lpstr>Group Discussion</vt:lpstr>
      <vt:lpstr>Flow of a Group Discussion</vt:lpstr>
      <vt:lpstr>PowerPoint Presentation</vt:lpstr>
      <vt:lpstr>Use of phrasal verb </vt:lpstr>
      <vt:lpstr>PowerPoint Presentation</vt:lpstr>
      <vt:lpstr>Question 1</vt:lpstr>
      <vt:lpstr>PowerPoint Presentation</vt:lpstr>
      <vt:lpstr>PowerPoint Presentation</vt:lpstr>
      <vt:lpstr>Question 2</vt:lpstr>
      <vt:lpstr>PowerPoint Presentation</vt:lpstr>
      <vt:lpstr>PowerPoint Presentation</vt:lpstr>
      <vt:lpstr>Question 3</vt:lpstr>
      <vt:lpstr>PowerPoint Presentation</vt:lpstr>
      <vt:lpstr>PowerPoint Presentation</vt:lpstr>
      <vt:lpstr>Question 4</vt:lpstr>
      <vt:lpstr>PowerPoint Presentation</vt:lpstr>
      <vt:lpstr>PowerPoint Presentation</vt:lpstr>
      <vt:lpstr>Question 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AWIS RUMAISYA BINTI AZIZAN</cp:lastModifiedBy>
  <cp:revision>4</cp:revision>
  <dcterms:modified xsi:type="dcterms:W3CDTF">2024-10-15T03:15:36Z</dcterms:modified>
</cp:coreProperties>
</file>