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4" r:id="rId6"/>
    <p:sldId id="305" r:id="rId7"/>
    <p:sldId id="304" r:id="rId8"/>
    <p:sldId id="322" r:id="rId9"/>
    <p:sldId id="323" r:id="rId10"/>
    <p:sldId id="295" r:id="rId11"/>
    <p:sldId id="306" r:id="rId12"/>
    <p:sldId id="307" r:id="rId13"/>
    <p:sldId id="324" r:id="rId14"/>
    <p:sldId id="296" r:id="rId15"/>
    <p:sldId id="308" r:id="rId16"/>
    <p:sldId id="298" r:id="rId17"/>
    <p:sldId id="309" r:id="rId18"/>
    <p:sldId id="299" r:id="rId19"/>
    <p:sldId id="310" r:id="rId20"/>
    <p:sldId id="300" r:id="rId21"/>
    <p:sldId id="311" r:id="rId22"/>
    <p:sldId id="301" r:id="rId23"/>
    <p:sldId id="316" r:id="rId24"/>
    <p:sldId id="325" r:id="rId25"/>
    <p:sldId id="326" r:id="rId26"/>
    <p:sldId id="312" r:id="rId27"/>
    <p:sldId id="302" r:id="rId28"/>
    <p:sldId id="315" r:id="rId29"/>
    <p:sldId id="317" r:id="rId30"/>
    <p:sldId id="318" r:id="rId31"/>
    <p:sldId id="319" r:id="rId32"/>
    <p:sldId id="320" r:id="rId33"/>
    <p:sldId id="303" r:id="rId34"/>
    <p:sldId id="321" r:id="rId35"/>
    <p:sldId id="313" r:id="rId36"/>
    <p:sldId id="31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55" d="100"/>
          <a:sy n="55" d="100"/>
        </p:scale>
        <p:origin x="1028"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8/21/2021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p:txBody>
          <a:bodyPr>
            <a:normAutofit/>
          </a:bodyPr>
          <a:lstStyle/>
          <a:p>
            <a:r>
              <a:rPr lang="en-US" sz="4400" dirty="0">
                <a:solidFill>
                  <a:schemeClr val="tx1"/>
                </a:solidFill>
              </a:rPr>
              <a:t>Research proposal</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629101" y="4682062"/>
            <a:ext cx="8936846" cy="1017402"/>
          </a:xfrm>
        </p:spPr>
        <p:txBody>
          <a:bodyPr>
            <a:noAutofit/>
          </a:bodyPr>
          <a:lstStyle/>
          <a:p>
            <a:pPr>
              <a:spcAft>
                <a:spcPts val="600"/>
              </a:spcAft>
            </a:pPr>
            <a:r>
              <a:rPr lang="en-US" sz="1400" b="1" dirty="0">
                <a:solidFill>
                  <a:schemeClr val="tx1"/>
                </a:solidFill>
              </a:rPr>
              <a:t>Esha </a:t>
            </a:r>
            <a:r>
              <a:rPr lang="en-US" sz="1400" b="1" dirty="0" err="1">
                <a:solidFill>
                  <a:schemeClr val="tx1"/>
                </a:solidFill>
              </a:rPr>
              <a:t>Darshini</a:t>
            </a:r>
            <a:r>
              <a:rPr lang="en-US" sz="1400" b="1" dirty="0">
                <a:solidFill>
                  <a:schemeClr val="tx1"/>
                </a:solidFill>
              </a:rPr>
              <a:t> a/p </a:t>
            </a:r>
            <a:r>
              <a:rPr lang="en-US" sz="1400" b="1" dirty="0" err="1">
                <a:solidFill>
                  <a:schemeClr val="tx1"/>
                </a:solidFill>
              </a:rPr>
              <a:t>Sivam</a:t>
            </a:r>
            <a:endParaRPr lang="en-US" sz="1400" b="1" dirty="0">
              <a:solidFill>
                <a:schemeClr val="tx1"/>
              </a:solidFill>
            </a:endParaRPr>
          </a:p>
          <a:p>
            <a:pPr>
              <a:spcAft>
                <a:spcPts val="600"/>
              </a:spcAft>
            </a:pPr>
            <a:r>
              <a:rPr lang="en-US" sz="1400" b="1" dirty="0">
                <a:solidFill>
                  <a:schemeClr val="tx1"/>
                </a:solidFill>
              </a:rPr>
              <a:t>MKK191015</a:t>
            </a:r>
          </a:p>
          <a:p>
            <a:pPr>
              <a:spcAft>
                <a:spcPts val="600"/>
              </a:spcAft>
            </a:pPr>
            <a:endParaRPr lang="en-US" sz="1400" b="1"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0821-BABF-42FA-B6CB-DE7C0CD815BC}"/>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9DF60DA-4D57-4ED4-BD44-A3DB759A3C58}"/>
              </a:ext>
            </a:extLst>
          </p:cNvPr>
          <p:cNvSpPr>
            <a:spLocks noGrp="1"/>
          </p:cNvSpPr>
          <p:nvPr>
            <p:ph idx="1"/>
          </p:nvPr>
        </p:nvSpPr>
        <p:spPr/>
        <p:txBody>
          <a:bodyPr>
            <a:normAutofit/>
          </a:bodyPr>
          <a:lstStyle/>
          <a:p>
            <a:r>
              <a:rPr lang="en-MY" sz="1800" dirty="0">
                <a:latin typeface="Times New Roman" panose="02020603050405020304" pitchFamily="18" charset="0"/>
                <a:cs typeface="Times New Roman" panose="02020603050405020304" pitchFamily="18" charset="0"/>
              </a:rPr>
              <a:t>Both </a:t>
            </a:r>
            <a:r>
              <a:rPr lang="en-MY" sz="1800" i="1" dirty="0">
                <a:latin typeface="Times New Roman" panose="02020603050405020304" pitchFamily="18" charset="0"/>
                <a:cs typeface="Times New Roman" panose="02020603050405020304" pitchFamily="18" charset="0"/>
              </a:rPr>
              <a:t>S. aureus and </a:t>
            </a:r>
            <a:r>
              <a:rPr lang="en-MY" sz="1800" i="1" dirty="0" err="1">
                <a:latin typeface="Times New Roman" panose="02020603050405020304" pitchFamily="18" charset="0"/>
                <a:cs typeface="Times New Roman" panose="02020603050405020304" pitchFamily="18" charset="0"/>
              </a:rPr>
              <a:t>S.agalactiae</a:t>
            </a:r>
            <a:r>
              <a:rPr lang="en-MY" sz="1800" i="1" dirty="0">
                <a:latin typeface="Times New Roman" panose="02020603050405020304" pitchFamily="18" charset="0"/>
                <a:cs typeface="Times New Roman" panose="02020603050405020304" pitchFamily="18" charset="0"/>
              </a:rPr>
              <a:t> </a:t>
            </a:r>
            <a:r>
              <a:rPr lang="en-MY" sz="1800" dirty="0">
                <a:latin typeface="Times New Roman" panose="02020603050405020304" pitchFamily="18" charset="0"/>
                <a:cs typeface="Times New Roman" panose="02020603050405020304" pitchFamily="18" charset="0"/>
              </a:rPr>
              <a:t>are infectious pathogens</a:t>
            </a:r>
          </a:p>
          <a:p>
            <a:r>
              <a:rPr lang="en-MY" sz="1800" dirty="0">
                <a:latin typeface="Times New Roman" panose="02020603050405020304" pitchFamily="18" charset="0"/>
                <a:cs typeface="Times New Roman" panose="02020603050405020304" pitchFamily="18" charset="0"/>
              </a:rPr>
              <a:t>Resistant strains are emerging </a:t>
            </a:r>
          </a:p>
          <a:p>
            <a:r>
              <a:rPr lang="en-MY" sz="1800" dirty="0">
                <a:effectLst/>
                <a:latin typeface="Times New Roman" panose="02020603050405020304" pitchFamily="18" charset="0"/>
                <a:ea typeface="Calibri" panose="020F0502020204030204" pitchFamily="34" charset="0"/>
                <a:cs typeface="Times New Roman" panose="02020603050405020304" pitchFamily="18" charset="0"/>
              </a:rPr>
              <a:t>Multidrug resistance against many Gram-positive and Gram- negative bacteria is making treatment of infections more difficult.</a:t>
            </a:r>
            <a:endParaRPr lang="en-MY"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07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76CA-228C-463B-A0D0-F03C4D22C560}"/>
              </a:ext>
            </a:extLst>
          </p:cNvPr>
          <p:cNvSpPr>
            <a:spLocks noGrp="1"/>
          </p:cNvSpPr>
          <p:nvPr>
            <p:ph type="title"/>
          </p:nvPr>
        </p:nvSpPr>
        <p:spPr/>
        <p:txBody>
          <a:bodyPr/>
          <a:lstStyle/>
          <a:p>
            <a:r>
              <a:rPr lang="en-US" dirty="0"/>
              <a:t>PROBLEM STATEMENT</a:t>
            </a:r>
            <a:endParaRPr lang="en-MY" dirty="0"/>
          </a:p>
        </p:txBody>
      </p:sp>
      <p:sp>
        <p:nvSpPr>
          <p:cNvPr id="3" name="Text Placeholder 2">
            <a:extLst>
              <a:ext uri="{FF2B5EF4-FFF2-40B4-BE49-F238E27FC236}">
                <a16:creationId xmlns:a16="http://schemas.microsoft.com/office/drawing/2014/main" id="{6536DF8F-D459-4812-B9B8-A18316A5450F}"/>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410881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FED14A-7A76-4662-9A53-FCA5D894EA41}"/>
              </a:ext>
            </a:extLst>
          </p:cNvPr>
          <p:cNvSpPr>
            <a:spLocks noGrp="1"/>
          </p:cNvSpPr>
          <p:nvPr>
            <p:ph idx="1"/>
          </p:nvPr>
        </p:nvSpPr>
        <p:spPr>
          <a:xfrm>
            <a:off x="986901" y="1442044"/>
            <a:ext cx="10058400" cy="3849624"/>
          </a:xfrm>
        </p:spPr>
        <p:txBody>
          <a:bodyPr>
            <a:normAutofit/>
          </a:bodyPr>
          <a:lstStyle/>
          <a:p>
            <a:r>
              <a:rPr lang="en-MY" sz="2400" dirty="0">
                <a:effectLst/>
                <a:latin typeface="Times New Roman" panose="02020603050405020304" pitchFamily="18" charset="0"/>
                <a:ea typeface="Calibri" panose="020F0502020204030204" pitchFamily="34" charset="0"/>
              </a:rPr>
              <a:t>The diminishing efficacy of antibiotics and resistance of pathogens to it imposes a huge health and economic burden on society worldwide</a:t>
            </a:r>
          </a:p>
          <a:p>
            <a:pPr marL="0" indent="0">
              <a:buNone/>
            </a:pPr>
            <a:endParaRPr lang="en-MY" sz="2400" dirty="0">
              <a:effectLst/>
              <a:latin typeface="Times New Roman" panose="02020603050405020304" pitchFamily="18" charset="0"/>
              <a:ea typeface="Calibri" panose="020F0502020204030204" pitchFamily="34" charset="0"/>
            </a:endParaRPr>
          </a:p>
          <a:p>
            <a:r>
              <a:rPr lang="en-MY" sz="2400" dirty="0">
                <a:effectLst/>
                <a:latin typeface="Times New Roman" panose="02020603050405020304" pitchFamily="18" charset="0"/>
                <a:ea typeface="Calibri" panose="020F0502020204030204" pitchFamily="34" charset="0"/>
              </a:rPr>
              <a:t>New antibiotics or antibacterial compounds need to be sought.</a:t>
            </a:r>
          </a:p>
          <a:p>
            <a:pPr marL="0" indent="0">
              <a:buNone/>
            </a:pPr>
            <a:endParaRPr lang="en-MY" sz="2400" dirty="0">
              <a:latin typeface="Times New Roman" panose="02020603050405020304" pitchFamily="18" charset="0"/>
              <a:ea typeface="Calibri" panose="020F0502020204030204" pitchFamily="34" charset="0"/>
            </a:endParaRPr>
          </a:p>
          <a:p>
            <a:r>
              <a:rPr lang="en-MY" sz="2400" dirty="0">
                <a:latin typeface="Times New Roman" panose="02020603050405020304" pitchFamily="18" charset="0"/>
                <a:ea typeface="Calibri" panose="020F0502020204030204" pitchFamily="34" charset="0"/>
              </a:rPr>
              <a:t> Many herbs have displayed potential as antibacterial agent.</a:t>
            </a:r>
            <a:endParaRPr lang="en-MY"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8723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3D598-DE88-4B4F-9BD2-617A3A58B6D3}"/>
              </a:ext>
            </a:extLst>
          </p:cNvPr>
          <p:cNvSpPr>
            <a:spLocks noGrp="1"/>
          </p:cNvSpPr>
          <p:nvPr>
            <p:ph type="title"/>
          </p:nvPr>
        </p:nvSpPr>
        <p:spPr/>
        <p:txBody>
          <a:bodyPr/>
          <a:lstStyle/>
          <a:p>
            <a:r>
              <a:rPr lang="en-US" dirty="0"/>
              <a:t>OBJECTIVE</a:t>
            </a:r>
            <a:endParaRPr lang="en-MY" dirty="0"/>
          </a:p>
        </p:txBody>
      </p:sp>
      <p:sp>
        <p:nvSpPr>
          <p:cNvPr id="6" name="Text Placeholder 5">
            <a:extLst>
              <a:ext uri="{FF2B5EF4-FFF2-40B4-BE49-F238E27FC236}">
                <a16:creationId xmlns:a16="http://schemas.microsoft.com/office/drawing/2014/main" id="{39B8CFE7-1161-4B16-AF83-DE7DC0C660B2}"/>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386766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C1F2FE-7A86-4DC5-89F0-D8E0821562F0}"/>
              </a:ext>
            </a:extLst>
          </p:cNvPr>
          <p:cNvSpPr>
            <a:spLocks noGrp="1"/>
          </p:cNvSpPr>
          <p:nvPr>
            <p:ph idx="1"/>
          </p:nvPr>
        </p:nvSpPr>
        <p:spPr>
          <a:xfrm>
            <a:off x="1066800" y="1419540"/>
            <a:ext cx="10058400" cy="3849624"/>
          </a:xfrm>
        </p:spPr>
        <p:txBody>
          <a:bodyPr/>
          <a:lstStyle/>
          <a:p>
            <a:pPr marL="342900" lvl="0" indent="-342900" algn="just">
              <a:lnSpc>
                <a:spcPct val="150000"/>
              </a:lnSpc>
              <a:buFont typeface="+mj-lt"/>
              <a:buAutoNum type="romanLcParenR"/>
            </a:pPr>
            <a:endParaRPr lang="en-MY"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romanLcParenR"/>
            </a:pPr>
            <a:r>
              <a:rPr lang="en-MY" sz="2400" dirty="0">
                <a:effectLst/>
                <a:latin typeface="Times New Roman" panose="02020603050405020304" pitchFamily="18" charset="0"/>
                <a:ea typeface="Calibri" panose="020F0502020204030204" pitchFamily="34" charset="0"/>
                <a:cs typeface="Times New Roman" panose="02020603050405020304" pitchFamily="18" charset="0"/>
              </a:rPr>
              <a:t>To obtain extract of </a:t>
            </a:r>
            <a:r>
              <a:rPr lang="en-MY" sz="2400" dirty="0" err="1">
                <a:effectLst/>
                <a:latin typeface="Times New Roman" panose="02020603050405020304" pitchFamily="18" charset="0"/>
                <a:ea typeface="Calibri" panose="020F0502020204030204" pitchFamily="34" charset="0"/>
                <a:cs typeface="Times New Roman" panose="02020603050405020304" pitchFamily="18" charset="0"/>
              </a:rPr>
              <a:t>M.koenigii</a:t>
            </a:r>
            <a:endParaRPr lang="en-MY"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romanLcParenR"/>
            </a:pPr>
            <a:r>
              <a:rPr lang="en-MY" sz="2400" dirty="0">
                <a:latin typeface="Times New Roman" panose="02020603050405020304" pitchFamily="18" charset="0"/>
                <a:ea typeface="Calibri" panose="020F0502020204030204" pitchFamily="34" charset="0"/>
                <a:cs typeface="Times New Roman" panose="02020603050405020304" pitchFamily="18" charset="0"/>
              </a:rPr>
              <a:t>To test the activity of the extract against </a:t>
            </a:r>
            <a:r>
              <a:rPr lang="en-MY" sz="2400" i="1" dirty="0" err="1">
                <a:latin typeface="Times New Roman" panose="02020603050405020304" pitchFamily="18" charset="0"/>
                <a:ea typeface="Calibri" panose="020F0502020204030204" pitchFamily="34" charset="0"/>
                <a:cs typeface="Times New Roman" panose="02020603050405020304" pitchFamily="18" charset="0"/>
              </a:rPr>
              <a:t>Stapylococcus</a:t>
            </a:r>
            <a:r>
              <a:rPr lang="en-MY" sz="2400" i="1" dirty="0">
                <a:latin typeface="Times New Roman" panose="02020603050405020304" pitchFamily="18" charset="0"/>
                <a:ea typeface="Calibri" panose="020F0502020204030204" pitchFamily="34" charset="0"/>
                <a:cs typeface="Times New Roman" panose="02020603050405020304" pitchFamily="18" charset="0"/>
              </a:rPr>
              <a:t> aureus </a:t>
            </a:r>
            <a:r>
              <a:rPr lang="en-MY" sz="2400" dirty="0">
                <a:latin typeface="Times New Roman" panose="02020603050405020304" pitchFamily="18" charset="0"/>
                <a:ea typeface="Calibri" panose="020F0502020204030204" pitchFamily="34" charset="0"/>
                <a:cs typeface="Times New Roman" panose="02020603050405020304" pitchFamily="18" charset="0"/>
              </a:rPr>
              <a:t>&amp; </a:t>
            </a:r>
            <a:r>
              <a:rPr lang="en-MY" sz="2400" i="1" dirty="0">
                <a:latin typeface="Times New Roman" panose="02020603050405020304" pitchFamily="18" charset="0"/>
                <a:ea typeface="Calibri" panose="020F0502020204030204" pitchFamily="34" charset="0"/>
                <a:cs typeface="Times New Roman" panose="02020603050405020304" pitchFamily="18" charset="0"/>
              </a:rPr>
              <a:t>Streptococcus agalactiae</a:t>
            </a:r>
          </a:p>
          <a:p>
            <a:pPr marL="342900" lvl="0" indent="-342900" algn="just">
              <a:lnSpc>
                <a:spcPct val="150000"/>
              </a:lnSpc>
              <a:spcAft>
                <a:spcPts val="800"/>
              </a:spcAft>
              <a:buFont typeface="+mj-lt"/>
              <a:buAutoNum type="romanLcParenR"/>
            </a:pPr>
            <a:r>
              <a:rPr lang="en-MY" sz="2400" dirty="0">
                <a:latin typeface="Times New Roman" panose="02020603050405020304" pitchFamily="18" charset="0"/>
                <a:ea typeface="Calibri" panose="020F0502020204030204" pitchFamily="34" charset="0"/>
                <a:cs typeface="Times New Roman" panose="02020603050405020304" pitchFamily="18" charset="0"/>
              </a:rPr>
              <a:t> </a:t>
            </a:r>
            <a:r>
              <a:rPr lang="en-MY" sz="2400" dirty="0">
                <a:effectLst/>
                <a:latin typeface="Times New Roman" panose="02020603050405020304" pitchFamily="18" charset="0"/>
                <a:ea typeface="Calibri" panose="020F0502020204030204" pitchFamily="34" charset="0"/>
                <a:cs typeface="Times New Roman" panose="02020603050405020304" pitchFamily="18" charset="0"/>
              </a:rPr>
              <a:t>To determine the minimum inhibitory concentration (MIC) on </a:t>
            </a:r>
            <a:r>
              <a:rPr lang="en-MY" sz="2400" i="1" dirty="0" err="1">
                <a:effectLst/>
                <a:latin typeface="Times New Roman" panose="02020603050405020304" pitchFamily="18" charset="0"/>
                <a:ea typeface="Calibri" panose="020F0502020204030204" pitchFamily="34" charset="0"/>
                <a:cs typeface="Times New Roman" panose="02020603050405020304" pitchFamily="18" charset="0"/>
              </a:rPr>
              <a:t>Murraya</a:t>
            </a:r>
            <a:r>
              <a:rPr lang="en-MY"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MY" sz="2400" i="1" dirty="0" err="1">
                <a:effectLst/>
                <a:latin typeface="Times New Roman" panose="02020603050405020304" pitchFamily="18" charset="0"/>
                <a:ea typeface="Calibri" panose="020F0502020204030204" pitchFamily="34" charset="0"/>
                <a:cs typeface="Times New Roman" panose="02020603050405020304" pitchFamily="18" charset="0"/>
              </a:rPr>
              <a:t>koenigii</a:t>
            </a:r>
            <a:r>
              <a:rPr lang="en-MY" sz="2400" dirty="0">
                <a:effectLst/>
                <a:latin typeface="Times New Roman" panose="02020603050405020304" pitchFamily="18" charset="0"/>
                <a:ea typeface="Calibri" panose="020F0502020204030204" pitchFamily="34" charset="0"/>
                <a:cs typeface="Times New Roman" panose="02020603050405020304" pitchFamily="18" charset="0"/>
              </a:rPr>
              <a:t> leaves against </a:t>
            </a:r>
            <a:r>
              <a:rPr lang="en-MY" sz="2400" i="1" dirty="0">
                <a:effectLst/>
                <a:latin typeface="Times New Roman" panose="02020603050405020304" pitchFamily="18" charset="0"/>
                <a:ea typeface="Calibri" panose="020F0502020204030204" pitchFamily="34" charset="0"/>
                <a:cs typeface="Times New Roman" panose="02020603050405020304" pitchFamily="18" charset="0"/>
              </a:rPr>
              <a:t>Staphylococcus aureus</a:t>
            </a:r>
            <a:r>
              <a:rPr lang="en-MY"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MY" sz="2400" i="1" dirty="0">
                <a:effectLst/>
                <a:latin typeface="Times New Roman" panose="02020603050405020304" pitchFamily="18" charset="0"/>
                <a:ea typeface="Calibri" panose="020F0502020204030204" pitchFamily="34" charset="0"/>
                <a:cs typeface="Times New Roman" panose="02020603050405020304" pitchFamily="18" charset="0"/>
              </a:rPr>
              <a:t>Streptococcus agalactiae</a:t>
            </a:r>
            <a:endParaRPr lang="en-MY"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romanLcParenR"/>
            </a:pPr>
            <a:endParaRPr lang="en-MY" sz="2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25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9B01-9407-4694-ACAB-72007144D169}"/>
              </a:ext>
            </a:extLst>
          </p:cNvPr>
          <p:cNvSpPr>
            <a:spLocks noGrp="1"/>
          </p:cNvSpPr>
          <p:nvPr>
            <p:ph type="title"/>
          </p:nvPr>
        </p:nvSpPr>
        <p:spPr/>
        <p:txBody>
          <a:bodyPr/>
          <a:lstStyle/>
          <a:p>
            <a:r>
              <a:rPr lang="en-US" dirty="0"/>
              <a:t>SCOPE OF STUDY</a:t>
            </a:r>
            <a:endParaRPr lang="en-MY" dirty="0"/>
          </a:p>
        </p:txBody>
      </p:sp>
      <p:sp>
        <p:nvSpPr>
          <p:cNvPr id="3" name="Text Placeholder 2">
            <a:extLst>
              <a:ext uri="{FF2B5EF4-FFF2-40B4-BE49-F238E27FC236}">
                <a16:creationId xmlns:a16="http://schemas.microsoft.com/office/drawing/2014/main" id="{3F2E41AD-5F56-490F-8F8F-52BA93C06C70}"/>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58902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90978E-E4DE-4221-8580-79A7516A041F}"/>
              </a:ext>
            </a:extLst>
          </p:cNvPr>
          <p:cNvSpPr>
            <a:spLocks noGrp="1"/>
          </p:cNvSpPr>
          <p:nvPr>
            <p:ph idx="1"/>
          </p:nvPr>
        </p:nvSpPr>
        <p:spPr>
          <a:xfrm>
            <a:off x="1066800" y="1162087"/>
            <a:ext cx="10058400" cy="4626154"/>
          </a:xfrm>
        </p:spPr>
        <p:txBody>
          <a:bodyPr>
            <a:normAutofit/>
          </a:bodyPr>
          <a:lstStyle/>
          <a:p>
            <a:pPr marL="0" indent="0">
              <a:buNone/>
            </a:pPr>
            <a:r>
              <a:rPr lang="en-MY" sz="1800" dirty="0">
                <a:latin typeface="Times New Roman" panose="02020603050405020304" pitchFamily="18" charset="0"/>
                <a:ea typeface="Calibri" panose="020F0502020204030204" pitchFamily="34" charset="0"/>
              </a:rPr>
              <a:t>Scope</a:t>
            </a:r>
          </a:p>
          <a:p>
            <a:r>
              <a:rPr lang="en-MY" sz="1800" dirty="0">
                <a:latin typeface="Times New Roman" panose="02020603050405020304" pitchFamily="18" charset="0"/>
                <a:ea typeface="Calibri" panose="020F0502020204030204" pitchFamily="34" charset="0"/>
              </a:rPr>
              <a:t>To </a:t>
            </a:r>
            <a:r>
              <a:rPr lang="en-MY" sz="1800" dirty="0">
                <a:effectLst/>
                <a:latin typeface="Times New Roman" panose="02020603050405020304" pitchFamily="18" charset="0"/>
                <a:ea typeface="Calibri" panose="020F0502020204030204" pitchFamily="34" charset="0"/>
              </a:rPr>
              <a:t>determine if there is antibacterial activity by the leaves extract of </a:t>
            </a:r>
            <a:r>
              <a:rPr lang="en-MY" sz="1800" i="1" dirty="0" err="1">
                <a:effectLst/>
                <a:latin typeface="Times New Roman" panose="02020603050405020304" pitchFamily="18" charset="0"/>
                <a:ea typeface="Calibri" panose="020F0502020204030204" pitchFamily="34" charset="0"/>
              </a:rPr>
              <a:t>M.koenigii</a:t>
            </a:r>
            <a:r>
              <a:rPr lang="en-MY" sz="1800" i="1" dirty="0">
                <a:effectLst/>
                <a:latin typeface="Times New Roman" panose="02020603050405020304" pitchFamily="18" charset="0"/>
                <a:ea typeface="Calibri" panose="020F0502020204030204" pitchFamily="34" charset="0"/>
              </a:rPr>
              <a:t> </a:t>
            </a:r>
            <a:r>
              <a:rPr lang="en-MY" sz="1800" dirty="0">
                <a:effectLst/>
                <a:latin typeface="Times New Roman" panose="02020603050405020304" pitchFamily="18" charset="0"/>
                <a:ea typeface="Calibri" panose="020F0502020204030204" pitchFamily="34" charset="0"/>
              </a:rPr>
              <a:t>towards </a:t>
            </a:r>
            <a:r>
              <a:rPr lang="en-MY" sz="1800" i="1" dirty="0">
                <a:effectLst/>
                <a:latin typeface="Times New Roman" panose="02020603050405020304" pitchFamily="18" charset="0"/>
                <a:ea typeface="Calibri" panose="020F0502020204030204" pitchFamily="34" charset="0"/>
              </a:rPr>
              <a:t>Staphylococcus aureus</a:t>
            </a:r>
            <a:r>
              <a:rPr lang="en-MY" sz="1800" dirty="0">
                <a:effectLst/>
                <a:latin typeface="Times New Roman" panose="02020603050405020304" pitchFamily="18" charset="0"/>
                <a:ea typeface="Calibri" panose="020F0502020204030204" pitchFamily="34" charset="0"/>
              </a:rPr>
              <a:t> and </a:t>
            </a:r>
            <a:r>
              <a:rPr lang="en-MY" sz="1800" i="1" dirty="0">
                <a:effectLst/>
                <a:latin typeface="Times New Roman" panose="02020603050405020304" pitchFamily="18" charset="0"/>
                <a:ea typeface="Calibri" panose="020F0502020204030204" pitchFamily="34" charset="0"/>
              </a:rPr>
              <a:t>Streptococcus agalactiae</a:t>
            </a:r>
          </a:p>
          <a:p>
            <a:r>
              <a:rPr lang="en-MY" sz="1800" dirty="0">
                <a:latin typeface="Times New Roman" panose="02020603050405020304" pitchFamily="18" charset="0"/>
                <a:ea typeface="Calibri" panose="020F0502020204030204" pitchFamily="34" charset="0"/>
              </a:rPr>
              <a:t>Includes </a:t>
            </a:r>
            <a:r>
              <a:rPr lang="en-MY" sz="1800" i="1" dirty="0" err="1">
                <a:latin typeface="Times New Roman" panose="02020603050405020304" pitchFamily="18" charset="0"/>
                <a:ea typeface="Calibri" panose="020F0502020204030204" pitchFamily="34" charset="0"/>
              </a:rPr>
              <a:t>M.koenigii</a:t>
            </a:r>
            <a:r>
              <a:rPr lang="en-MY" sz="1800" i="1" dirty="0">
                <a:latin typeface="Times New Roman" panose="02020603050405020304" pitchFamily="18" charset="0"/>
                <a:ea typeface="Calibri" panose="020F0502020204030204" pitchFamily="34" charset="0"/>
              </a:rPr>
              <a:t> </a:t>
            </a:r>
            <a:r>
              <a:rPr lang="en-MY" sz="1800" dirty="0">
                <a:latin typeface="Times New Roman" panose="02020603050405020304" pitchFamily="18" charset="0"/>
                <a:ea typeface="Calibri" panose="020F0502020204030204" pitchFamily="34" charset="0"/>
              </a:rPr>
              <a:t>grown in Malaysia only</a:t>
            </a:r>
            <a:endParaRPr lang="en-MY" sz="1800" dirty="0">
              <a:effectLst/>
              <a:latin typeface="Times New Roman" panose="02020603050405020304" pitchFamily="18" charset="0"/>
              <a:ea typeface="Calibri" panose="020F0502020204030204" pitchFamily="34" charset="0"/>
            </a:endParaRPr>
          </a:p>
          <a:p>
            <a:r>
              <a:rPr lang="en-MY" sz="1800" dirty="0">
                <a:latin typeface="Times New Roman" panose="02020603050405020304" pitchFamily="18" charset="0"/>
                <a:ea typeface="Calibri" panose="020F0502020204030204" pitchFamily="34" charset="0"/>
              </a:rPr>
              <a:t>Parameters studies will be zone of inhibition of the extract against </a:t>
            </a:r>
            <a:r>
              <a:rPr lang="en-MY" sz="1800" i="1" dirty="0">
                <a:latin typeface="Times New Roman" panose="02020603050405020304" pitchFamily="18" charset="0"/>
                <a:ea typeface="Calibri" panose="020F0502020204030204" pitchFamily="34" charset="0"/>
              </a:rPr>
              <a:t>S. aureus and S. agalactiae</a:t>
            </a:r>
          </a:p>
          <a:p>
            <a:r>
              <a:rPr lang="en-MY" sz="1800" dirty="0">
                <a:latin typeface="Times New Roman" panose="02020603050405020304" pitchFamily="18" charset="0"/>
                <a:ea typeface="Calibri" panose="020F0502020204030204" pitchFamily="34" charset="0"/>
              </a:rPr>
              <a:t>Conducted at the Microbiology Lab at UTM, Johor in March 2021</a:t>
            </a:r>
          </a:p>
          <a:p>
            <a:endParaRPr lang="en-MY" sz="1800" dirty="0">
              <a:effectLst/>
              <a:latin typeface="Times New Roman" panose="02020603050405020304" pitchFamily="18" charset="0"/>
              <a:ea typeface="Calibri" panose="020F0502020204030204" pitchFamily="34" charset="0"/>
            </a:endParaRPr>
          </a:p>
          <a:p>
            <a:pPr marL="0" indent="0">
              <a:buNone/>
            </a:pPr>
            <a:endParaRPr lang="en-MY" sz="1800" i="1" dirty="0">
              <a:latin typeface="Times New Roman" panose="02020603050405020304" pitchFamily="18" charset="0"/>
            </a:endParaRPr>
          </a:p>
          <a:p>
            <a:pPr marL="0" indent="0">
              <a:buNone/>
            </a:pPr>
            <a:r>
              <a:rPr lang="en-MY" sz="1800" dirty="0">
                <a:latin typeface="Times New Roman" panose="02020603050405020304" pitchFamily="18" charset="0"/>
              </a:rPr>
              <a:t>Limitation</a:t>
            </a:r>
          </a:p>
          <a:p>
            <a:r>
              <a:rPr lang="en-MY" sz="1800" dirty="0">
                <a:latin typeface="Times New Roman" panose="02020603050405020304" pitchFamily="18" charset="0"/>
              </a:rPr>
              <a:t>Phytochemical responsible for the activity not identified</a:t>
            </a:r>
          </a:p>
          <a:p>
            <a:r>
              <a:rPr lang="en-MY" sz="1800" dirty="0">
                <a:latin typeface="Times New Roman" panose="02020603050405020304" pitchFamily="18" charset="0"/>
              </a:rPr>
              <a:t>Effectiveness of method of drying depends on climate and temperature</a:t>
            </a:r>
          </a:p>
          <a:p>
            <a:pPr marL="0" indent="0">
              <a:buNone/>
            </a:pPr>
            <a:endParaRPr lang="en-MY" sz="1600" dirty="0">
              <a:latin typeface="Times New Roman" panose="02020603050405020304" pitchFamily="18" charset="0"/>
            </a:endParaRPr>
          </a:p>
          <a:p>
            <a:pPr marL="0" indent="0">
              <a:buNone/>
            </a:pPr>
            <a:endParaRPr lang="en-MY" dirty="0"/>
          </a:p>
        </p:txBody>
      </p:sp>
    </p:spTree>
    <p:extLst>
      <p:ext uri="{BB962C8B-B14F-4D97-AF65-F5344CB8AC3E}">
        <p14:creationId xmlns:p14="http://schemas.microsoft.com/office/powerpoint/2010/main" val="392928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72A8-BA40-4847-A26F-AB8D1FB4115A}"/>
              </a:ext>
            </a:extLst>
          </p:cNvPr>
          <p:cNvSpPr>
            <a:spLocks noGrp="1"/>
          </p:cNvSpPr>
          <p:nvPr>
            <p:ph type="title"/>
          </p:nvPr>
        </p:nvSpPr>
        <p:spPr/>
        <p:txBody>
          <a:bodyPr/>
          <a:lstStyle/>
          <a:p>
            <a:r>
              <a:rPr lang="en-US" dirty="0"/>
              <a:t>SIGNIFICANCE OF STUDY</a:t>
            </a:r>
            <a:endParaRPr lang="en-MY" dirty="0"/>
          </a:p>
        </p:txBody>
      </p:sp>
      <p:sp>
        <p:nvSpPr>
          <p:cNvPr id="3" name="Text Placeholder 2">
            <a:extLst>
              <a:ext uri="{FF2B5EF4-FFF2-40B4-BE49-F238E27FC236}">
                <a16:creationId xmlns:a16="http://schemas.microsoft.com/office/drawing/2014/main" id="{A7B165ED-F76C-4A99-8F22-88DC4A676287}"/>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361538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B66A0-B096-46F2-9EFF-76203BA05021}"/>
              </a:ext>
            </a:extLst>
          </p:cNvPr>
          <p:cNvSpPr>
            <a:spLocks noGrp="1"/>
          </p:cNvSpPr>
          <p:nvPr>
            <p:ph type="title"/>
          </p:nvPr>
        </p:nvSpPr>
        <p:spPr/>
        <p:txBody>
          <a:bodyPr/>
          <a:lstStyle/>
          <a:p>
            <a:endParaRPr lang="en-MY"/>
          </a:p>
        </p:txBody>
      </p:sp>
      <p:sp>
        <p:nvSpPr>
          <p:cNvPr id="5" name="Content Placeholder 4">
            <a:extLst>
              <a:ext uri="{FF2B5EF4-FFF2-40B4-BE49-F238E27FC236}">
                <a16:creationId xmlns:a16="http://schemas.microsoft.com/office/drawing/2014/main" id="{8B05C503-48A9-4C7C-AE60-C9F4FF22D8BF}"/>
              </a:ext>
            </a:extLst>
          </p:cNvPr>
          <p:cNvSpPr>
            <a:spLocks noGrp="1"/>
          </p:cNvSpPr>
          <p:nvPr>
            <p:ph idx="1"/>
          </p:nvPr>
        </p:nvSpPr>
        <p:spPr/>
        <p:txBody>
          <a:bodyPr/>
          <a:lstStyle/>
          <a:p>
            <a:r>
              <a:rPr lang="en-MY" sz="2400" dirty="0"/>
              <a:t>To confirm activity of  </a:t>
            </a:r>
            <a:r>
              <a:rPr lang="en-MY" sz="2400" i="1" dirty="0"/>
              <a:t>M. </a:t>
            </a:r>
            <a:r>
              <a:rPr lang="en-MY" sz="2400" i="1" dirty="0" err="1"/>
              <a:t>koenigii</a:t>
            </a:r>
            <a:r>
              <a:rPr lang="en-MY" sz="2400" i="1" dirty="0"/>
              <a:t> </a:t>
            </a:r>
            <a:r>
              <a:rPr lang="en-MY" sz="2400" dirty="0"/>
              <a:t>extract against </a:t>
            </a:r>
            <a:r>
              <a:rPr lang="en-MY" sz="2400" i="1" dirty="0" err="1"/>
              <a:t>S.aureus</a:t>
            </a:r>
            <a:r>
              <a:rPr lang="en-MY" sz="2400" i="1" dirty="0"/>
              <a:t> </a:t>
            </a:r>
            <a:r>
              <a:rPr lang="en-MY" sz="2400" dirty="0"/>
              <a:t>and confirm with findings from previous studies</a:t>
            </a:r>
          </a:p>
          <a:p>
            <a:r>
              <a:rPr lang="en-MY" sz="2400" dirty="0"/>
              <a:t>To determine activity of </a:t>
            </a:r>
            <a:r>
              <a:rPr lang="en-MY" sz="2400" i="1" dirty="0"/>
              <a:t>M. </a:t>
            </a:r>
            <a:r>
              <a:rPr lang="en-MY" sz="2400" i="1" dirty="0" err="1"/>
              <a:t>koenigii</a:t>
            </a:r>
            <a:r>
              <a:rPr lang="en-MY" sz="2400" i="1" dirty="0"/>
              <a:t> </a:t>
            </a:r>
            <a:r>
              <a:rPr lang="en-MY" sz="2400" dirty="0"/>
              <a:t>against </a:t>
            </a:r>
            <a:r>
              <a:rPr lang="en-MY" sz="2400" i="1" dirty="0"/>
              <a:t>S. agalactiae</a:t>
            </a:r>
          </a:p>
          <a:p>
            <a:r>
              <a:rPr lang="en-MY" sz="2400" dirty="0"/>
              <a:t>To discover more on the antibacterial properties of </a:t>
            </a:r>
            <a:r>
              <a:rPr lang="en-MY" sz="2400" i="1" dirty="0" err="1"/>
              <a:t>M.koenigii</a:t>
            </a:r>
            <a:r>
              <a:rPr lang="en-MY" sz="2400" dirty="0"/>
              <a:t>, and their potential as antibiotics</a:t>
            </a:r>
          </a:p>
          <a:p>
            <a:endParaRPr lang="en-MY" dirty="0"/>
          </a:p>
        </p:txBody>
      </p:sp>
    </p:spTree>
    <p:extLst>
      <p:ext uri="{BB962C8B-B14F-4D97-AF65-F5344CB8AC3E}">
        <p14:creationId xmlns:p14="http://schemas.microsoft.com/office/powerpoint/2010/main" val="241384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68CE-94E6-4789-8D38-5B6CF4E1F776}"/>
              </a:ext>
            </a:extLst>
          </p:cNvPr>
          <p:cNvSpPr>
            <a:spLocks noGrp="1"/>
          </p:cNvSpPr>
          <p:nvPr>
            <p:ph type="title"/>
          </p:nvPr>
        </p:nvSpPr>
        <p:spPr/>
        <p:txBody>
          <a:bodyPr/>
          <a:lstStyle/>
          <a:p>
            <a:r>
              <a:rPr lang="en-US" dirty="0"/>
              <a:t>LITERATURE REVIEW</a:t>
            </a:r>
            <a:endParaRPr lang="en-MY" dirty="0"/>
          </a:p>
        </p:txBody>
      </p:sp>
      <p:sp>
        <p:nvSpPr>
          <p:cNvPr id="3" name="Text Placeholder 2">
            <a:extLst>
              <a:ext uri="{FF2B5EF4-FFF2-40B4-BE49-F238E27FC236}">
                <a16:creationId xmlns:a16="http://schemas.microsoft.com/office/drawing/2014/main" id="{97B27112-1720-4445-AEBC-7CCCEB9054AE}"/>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98051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DFE-7932-42CD-BA49-6554C6BF0191}"/>
              </a:ext>
            </a:extLst>
          </p:cNvPr>
          <p:cNvSpPr>
            <a:spLocks noGrp="1"/>
          </p:cNvSpPr>
          <p:nvPr>
            <p:ph type="ctrTitle"/>
          </p:nvPr>
        </p:nvSpPr>
        <p:spPr/>
        <p:txBody>
          <a:bodyPr>
            <a:normAutofit/>
          </a:bodyPr>
          <a:lstStyle/>
          <a:p>
            <a:pPr algn="ctr"/>
            <a:r>
              <a:rPr lang="en-MY" sz="3600" b="1" dirty="0"/>
              <a:t>ANTIBACTERIAL ACTIVITY OF MURRAYA KOENIGII LEAVES AGAINST STREPTOCOCCUS AGALACTIAE AND STAPHYLOCOCCUS AUREUS</a:t>
            </a:r>
          </a:p>
        </p:txBody>
      </p:sp>
      <p:sp>
        <p:nvSpPr>
          <p:cNvPr id="3" name="Subtitle 2">
            <a:extLst>
              <a:ext uri="{FF2B5EF4-FFF2-40B4-BE49-F238E27FC236}">
                <a16:creationId xmlns:a16="http://schemas.microsoft.com/office/drawing/2014/main" id="{4F0B69C0-A9AD-4A1B-A7FA-8CB8509C8F2F}"/>
              </a:ext>
            </a:extLst>
          </p:cNvPr>
          <p:cNvSpPr>
            <a:spLocks noGrp="1"/>
          </p:cNvSpPr>
          <p:nvPr>
            <p:ph type="subTitle" idx="1"/>
          </p:nvPr>
        </p:nvSpPr>
        <p:spPr/>
        <p:txBody>
          <a:bodyPr/>
          <a:lstStyle/>
          <a:p>
            <a:endParaRPr lang="en-MY" dirty="0"/>
          </a:p>
        </p:txBody>
      </p:sp>
    </p:spTree>
    <p:extLst>
      <p:ext uri="{BB962C8B-B14F-4D97-AF65-F5344CB8AC3E}">
        <p14:creationId xmlns:p14="http://schemas.microsoft.com/office/powerpoint/2010/main" val="111095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A786C7-0DF7-4845-ABBB-DBD349842191}"/>
              </a:ext>
            </a:extLst>
          </p:cNvPr>
          <p:cNvSpPr>
            <a:spLocks noGrp="1"/>
          </p:cNvSpPr>
          <p:nvPr>
            <p:ph type="title"/>
          </p:nvPr>
        </p:nvSpPr>
        <p:spPr/>
        <p:txBody>
          <a:bodyPr/>
          <a:lstStyle/>
          <a:p>
            <a:r>
              <a:rPr lang="en-MY" dirty="0"/>
              <a:t>Drying</a:t>
            </a:r>
          </a:p>
        </p:txBody>
      </p:sp>
      <p:sp>
        <p:nvSpPr>
          <p:cNvPr id="7" name="Content Placeholder 6">
            <a:extLst>
              <a:ext uri="{FF2B5EF4-FFF2-40B4-BE49-F238E27FC236}">
                <a16:creationId xmlns:a16="http://schemas.microsoft.com/office/drawing/2014/main" id="{404BD644-7286-45B3-A510-01D0D347C01E}"/>
              </a:ext>
            </a:extLst>
          </p:cNvPr>
          <p:cNvSpPr>
            <a:spLocks noGrp="1"/>
          </p:cNvSpPr>
          <p:nvPr>
            <p:ph idx="1"/>
          </p:nvPr>
        </p:nvSpPr>
        <p:spPr/>
        <p:txBody>
          <a:bodyPr/>
          <a:lstStyle/>
          <a:p>
            <a:r>
              <a:rPr lang="en-MY" sz="2000" dirty="0">
                <a:effectLst/>
                <a:latin typeface="Times New Roman" panose="02020603050405020304" pitchFamily="18" charset="0"/>
                <a:ea typeface="Calibri" panose="020F0502020204030204" pitchFamily="34" charset="0"/>
              </a:rPr>
              <a:t>Higher percentage of monoterpenes were found in shade dried </a:t>
            </a:r>
            <a:r>
              <a:rPr lang="en-MY" sz="2000" i="1" dirty="0" err="1">
                <a:effectLst/>
                <a:latin typeface="Times New Roman" panose="02020603050405020304" pitchFamily="18" charset="0"/>
                <a:ea typeface="Calibri" panose="020F0502020204030204" pitchFamily="34" charset="0"/>
              </a:rPr>
              <a:t>M.koenigii</a:t>
            </a:r>
            <a:r>
              <a:rPr lang="en-MY" sz="2000" dirty="0">
                <a:effectLst/>
                <a:latin typeface="Times New Roman" panose="02020603050405020304" pitchFamily="18" charset="0"/>
                <a:ea typeface="Calibri" panose="020F0502020204030204" pitchFamily="34" charset="0"/>
              </a:rPr>
              <a:t> compared to fresh leaves which had higher percentage of sesquiterpenes. (Rani A. et al., 2017)</a:t>
            </a:r>
          </a:p>
          <a:p>
            <a:r>
              <a:rPr lang="en-MY" sz="2000" dirty="0">
                <a:effectLst/>
                <a:latin typeface="Times New Roman" panose="02020603050405020304" pitchFamily="18" charset="0"/>
                <a:ea typeface="Calibri" panose="020F0502020204030204" pitchFamily="34" charset="0"/>
                <a:cs typeface="Times New Roman" panose="02020603050405020304" pitchFamily="18" charset="0"/>
              </a:rPr>
              <a:t>Two methods by </a:t>
            </a:r>
            <a:r>
              <a:rPr lang="en-MY" sz="2000" dirty="0" err="1">
                <a:effectLst/>
                <a:latin typeface="Times New Roman" panose="02020603050405020304" pitchFamily="18" charset="0"/>
                <a:ea typeface="Calibri" panose="020F0502020204030204" pitchFamily="34" charset="0"/>
                <a:cs typeface="Times New Roman" panose="02020603050405020304" pitchFamily="18" charset="0"/>
              </a:rPr>
              <a:t>Akula</a:t>
            </a:r>
            <a:r>
              <a:rPr lang="en-MY" sz="2000" dirty="0">
                <a:effectLst/>
                <a:latin typeface="Times New Roman" panose="02020603050405020304" pitchFamily="18" charset="0"/>
                <a:ea typeface="Calibri" panose="020F0502020204030204" pitchFamily="34" charset="0"/>
                <a:cs typeface="Times New Roman" panose="02020603050405020304" pitchFamily="18" charset="0"/>
              </a:rPr>
              <a:t> P. et al (2016) and Hanan A.H. et al (2016) using shade dried leaves to study antibacterial effect of </a:t>
            </a:r>
            <a:r>
              <a:rPr lang="en-MY" sz="2000" i="1" dirty="0">
                <a:effectLst/>
                <a:latin typeface="Times New Roman" panose="02020603050405020304" pitchFamily="18" charset="0"/>
                <a:ea typeface="Calibri" panose="020F0502020204030204" pitchFamily="34" charset="0"/>
                <a:cs typeface="Times New Roman" panose="02020603050405020304" pitchFamily="18" charset="0"/>
              </a:rPr>
              <a:t>M. </a:t>
            </a:r>
            <a:r>
              <a:rPr lang="en-MY" sz="2000" i="1" dirty="0" err="1">
                <a:effectLst/>
                <a:latin typeface="Times New Roman" panose="02020603050405020304" pitchFamily="18" charset="0"/>
                <a:ea typeface="Calibri" panose="020F0502020204030204" pitchFamily="34" charset="0"/>
                <a:cs typeface="Times New Roman" panose="02020603050405020304" pitchFamily="18" charset="0"/>
              </a:rPr>
              <a:t>koenigii</a:t>
            </a:r>
            <a:r>
              <a:rPr lang="en-MY" sz="2000" dirty="0">
                <a:effectLst/>
                <a:latin typeface="Times New Roman" panose="02020603050405020304" pitchFamily="18" charset="0"/>
                <a:ea typeface="Calibri" panose="020F0502020204030204" pitchFamily="34" charset="0"/>
                <a:cs typeface="Times New Roman" panose="02020603050405020304" pitchFamily="18" charset="0"/>
              </a:rPr>
              <a:t> leaves exhibited clear zone of inhibition in bacterial cultures.</a:t>
            </a:r>
            <a:endParaRPr lang="en-MY"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dirty="0"/>
          </a:p>
        </p:txBody>
      </p:sp>
    </p:spTree>
    <p:extLst>
      <p:ext uri="{BB962C8B-B14F-4D97-AF65-F5344CB8AC3E}">
        <p14:creationId xmlns:p14="http://schemas.microsoft.com/office/powerpoint/2010/main" val="68506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8C1A-800C-449F-A12C-C0CE372C3E1F}"/>
              </a:ext>
            </a:extLst>
          </p:cNvPr>
          <p:cNvSpPr>
            <a:spLocks noGrp="1"/>
          </p:cNvSpPr>
          <p:nvPr>
            <p:ph type="title"/>
          </p:nvPr>
        </p:nvSpPr>
        <p:spPr/>
        <p:txBody>
          <a:bodyPr/>
          <a:lstStyle/>
          <a:p>
            <a:r>
              <a:rPr lang="en-MY" dirty="0"/>
              <a:t>Diffusion method</a:t>
            </a:r>
          </a:p>
        </p:txBody>
      </p:sp>
      <p:sp>
        <p:nvSpPr>
          <p:cNvPr id="3" name="Content Placeholder 2">
            <a:extLst>
              <a:ext uri="{FF2B5EF4-FFF2-40B4-BE49-F238E27FC236}">
                <a16:creationId xmlns:a16="http://schemas.microsoft.com/office/drawing/2014/main" id="{E19FFA39-CD4A-4C5B-B66A-F9522B5BA837}"/>
              </a:ext>
            </a:extLst>
          </p:cNvPr>
          <p:cNvSpPr>
            <a:spLocks noGrp="1"/>
          </p:cNvSpPr>
          <p:nvPr>
            <p:ph idx="1"/>
          </p:nvPr>
        </p:nvSpPr>
        <p:spPr/>
        <p:txBody>
          <a:bodyPr/>
          <a:lstStyle/>
          <a:p>
            <a:pPr marL="525780" indent="-342900" algn="just">
              <a:lnSpc>
                <a:spcPct val="150000"/>
              </a:lnSpc>
              <a:spcAft>
                <a:spcPts val="800"/>
              </a:spcAft>
            </a:pPr>
            <a:r>
              <a:rPr lang="en-MY" sz="2000" dirty="0">
                <a:effectLst/>
                <a:latin typeface="Times New Roman" panose="02020603050405020304" pitchFamily="18" charset="0"/>
                <a:ea typeface="Calibri" panose="020F0502020204030204" pitchFamily="34" charset="0"/>
                <a:cs typeface="Times New Roman" panose="02020603050405020304" pitchFamily="18" charset="0"/>
              </a:rPr>
              <a:t>The well diffusion method is reported to be better than the disc diffusion method for measuring zones of inhibition. (Boateng, J. &amp; </a:t>
            </a:r>
            <a:r>
              <a:rPr lang="en-MY" sz="2000" dirty="0" err="1">
                <a:effectLst/>
                <a:latin typeface="Times New Roman" panose="02020603050405020304" pitchFamily="18" charset="0"/>
                <a:ea typeface="Calibri" panose="020F0502020204030204" pitchFamily="34" charset="0"/>
                <a:cs typeface="Times New Roman" panose="02020603050405020304" pitchFamily="18" charset="0"/>
              </a:rPr>
              <a:t>Diunase</a:t>
            </a:r>
            <a:r>
              <a:rPr lang="en-MY" sz="2000" dirty="0">
                <a:effectLst/>
                <a:latin typeface="Times New Roman" panose="02020603050405020304" pitchFamily="18" charset="0"/>
                <a:ea typeface="Calibri" panose="020F0502020204030204" pitchFamily="34" charset="0"/>
                <a:cs typeface="Times New Roman" panose="02020603050405020304" pitchFamily="18" charset="0"/>
              </a:rPr>
              <a:t>, K., 2015)</a:t>
            </a:r>
          </a:p>
          <a:p>
            <a:pPr marL="525780" indent="-342900" algn="just">
              <a:lnSpc>
                <a:spcPct val="150000"/>
              </a:lnSpc>
              <a:spcAft>
                <a:spcPts val="800"/>
              </a:spcAft>
            </a:pPr>
            <a:r>
              <a:rPr lang="en-US" sz="2000" b="0" i="0" u="none" strike="noStrike" baseline="0" dirty="0">
                <a:latin typeface="Times New Roman" panose="02020603050405020304" pitchFamily="18" charset="0"/>
                <a:cs typeface="Times New Roman" panose="02020603050405020304" pitchFamily="18" charset="0"/>
              </a:rPr>
              <a:t>One of the disadvantages of agar well diffusion method is some molecules in plant extract are not diffused </a:t>
            </a:r>
            <a:r>
              <a:rPr lang="en-MY" sz="2000" b="0" i="0" u="none" strike="noStrike" baseline="0" dirty="0">
                <a:latin typeface="Times New Roman" panose="02020603050405020304" pitchFamily="18" charset="0"/>
                <a:cs typeface="Times New Roman" panose="02020603050405020304" pitchFamily="18" charset="0"/>
              </a:rPr>
              <a:t>into agar media.</a:t>
            </a:r>
            <a:r>
              <a:rPr kumimoji="0" lang="en-MY"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(Pahirolzaman, K. A. , 2020). </a:t>
            </a:r>
            <a:endParaRPr lang="en-MY"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MY" dirty="0"/>
          </a:p>
        </p:txBody>
      </p:sp>
    </p:spTree>
    <p:extLst>
      <p:ext uri="{BB962C8B-B14F-4D97-AF65-F5344CB8AC3E}">
        <p14:creationId xmlns:p14="http://schemas.microsoft.com/office/powerpoint/2010/main" val="2886412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0FBA-367B-4A21-B8E6-C51516EE040A}"/>
              </a:ext>
            </a:extLst>
          </p:cNvPr>
          <p:cNvSpPr>
            <a:spLocks noGrp="1"/>
          </p:cNvSpPr>
          <p:nvPr>
            <p:ph type="title"/>
          </p:nvPr>
        </p:nvSpPr>
        <p:spPr/>
        <p:txBody>
          <a:bodyPr/>
          <a:lstStyle/>
          <a:p>
            <a:r>
              <a:rPr lang="en-MY" dirty="0"/>
              <a:t>Resistance of </a:t>
            </a:r>
            <a:r>
              <a:rPr lang="en-MY" i="1" dirty="0"/>
              <a:t>S. aureus </a:t>
            </a:r>
            <a:r>
              <a:rPr lang="en-MY" dirty="0"/>
              <a:t>&amp; </a:t>
            </a:r>
            <a:r>
              <a:rPr lang="en-MY" i="1" dirty="0"/>
              <a:t>S. agalactiae</a:t>
            </a:r>
          </a:p>
        </p:txBody>
      </p:sp>
      <p:sp>
        <p:nvSpPr>
          <p:cNvPr id="3" name="Content Placeholder 2">
            <a:extLst>
              <a:ext uri="{FF2B5EF4-FFF2-40B4-BE49-F238E27FC236}">
                <a16:creationId xmlns:a16="http://schemas.microsoft.com/office/drawing/2014/main" id="{A260C947-7BB4-4C61-A138-87D86A0C6A0E}"/>
              </a:ext>
            </a:extLst>
          </p:cNvPr>
          <p:cNvSpPr>
            <a:spLocks noGrp="1"/>
          </p:cNvSpPr>
          <p:nvPr>
            <p:ph idx="1"/>
          </p:nvPr>
        </p:nvSpPr>
        <p:spPr/>
        <p:txBody>
          <a:bodyPr>
            <a:normAutofit/>
          </a:bodyPr>
          <a:lstStyle/>
          <a:p>
            <a:r>
              <a:rPr lang="en-MY" sz="2000" dirty="0">
                <a:latin typeface="Times New Roman" panose="02020603050405020304" pitchFamily="18" charset="0"/>
                <a:ea typeface="Calibri" panose="020F0502020204030204" pitchFamily="34" charset="0"/>
              </a:rPr>
              <a:t>T</a:t>
            </a:r>
            <a:r>
              <a:rPr lang="en-MY" sz="2000" dirty="0">
                <a:effectLst/>
                <a:latin typeface="Times New Roman" panose="02020603050405020304" pitchFamily="18" charset="0"/>
                <a:ea typeface="Calibri" panose="020F0502020204030204" pitchFamily="34" charset="0"/>
              </a:rPr>
              <a:t>he first methicillin-resistant </a:t>
            </a:r>
            <a:r>
              <a:rPr lang="en-MY" sz="2000" i="1" dirty="0">
                <a:effectLst/>
                <a:latin typeface="Times New Roman" panose="02020603050405020304" pitchFamily="18" charset="0"/>
                <a:ea typeface="Calibri" panose="020F0502020204030204" pitchFamily="34" charset="0"/>
              </a:rPr>
              <a:t>S. aureus </a:t>
            </a:r>
            <a:r>
              <a:rPr lang="en-MY" sz="2000" dirty="0">
                <a:effectLst/>
                <a:latin typeface="Times New Roman" panose="02020603050405020304" pitchFamily="18" charset="0"/>
                <a:ea typeface="Calibri" panose="020F0502020204030204" pitchFamily="34" charset="0"/>
              </a:rPr>
              <a:t>(MRSA) strains were reported within two years of clinical use. (McGuinness, W. A et al., 2017)</a:t>
            </a:r>
          </a:p>
          <a:p>
            <a:r>
              <a:rPr lang="en-MY" sz="2000" i="1" dirty="0">
                <a:effectLst/>
                <a:latin typeface="Times New Roman" panose="02020603050405020304" pitchFamily="18" charset="0"/>
                <a:ea typeface="Calibri" panose="020F0502020204030204" pitchFamily="34" charset="0"/>
              </a:rPr>
              <a:t>S. agalactiae </a:t>
            </a:r>
            <a:r>
              <a:rPr lang="en-MY" sz="2000" dirty="0">
                <a:effectLst/>
                <a:latin typeface="Times New Roman" panose="02020603050405020304" pitchFamily="18" charset="0"/>
                <a:ea typeface="Calibri" panose="020F0502020204030204" pitchFamily="34" charset="0"/>
              </a:rPr>
              <a:t>was found to be resistant to penicillin, ampicillin, clindamycin, ciprofloxacin and vancomycin. (</a:t>
            </a:r>
            <a:r>
              <a:rPr lang="en-MY" sz="2000" dirty="0" err="1">
                <a:effectLst/>
                <a:latin typeface="Times New Roman" panose="02020603050405020304" pitchFamily="18" charset="0"/>
                <a:ea typeface="Calibri" panose="020F0502020204030204" pitchFamily="34" charset="0"/>
              </a:rPr>
              <a:t>Gizachew</a:t>
            </a:r>
            <a:r>
              <a:rPr lang="en-MY" sz="2000" dirty="0">
                <a:effectLst/>
                <a:latin typeface="Times New Roman" panose="02020603050405020304" pitchFamily="18" charset="0"/>
                <a:ea typeface="Calibri" panose="020F0502020204030204" pitchFamily="34" charset="0"/>
              </a:rPr>
              <a:t>, M et al, 2019)</a:t>
            </a:r>
            <a:endParaRPr lang="en-MY" sz="2000" dirty="0"/>
          </a:p>
        </p:txBody>
      </p:sp>
    </p:spTree>
    <p:extLst>
      <p:ext uri="{BB962C8B-B14F-4D97-AF65-F5344CB8AC3E}">
        <p14:creationId xmlns:p14="http://schemas.microsoft.com/office/powerpoint/2010/main" val="2200978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FD52BB-2149-4B0B-975C-1D7841B9B618}"/>
              </a:ext>
            </a:extLst>
          </p:cNvPr>
          <p:cNvSpPr>
            <a:spLocks noGrp="1"/>
          </p:cNvSpPr>
          <p:nvPr>
            <p:ph type="title"/>
          </p:nvPr>
        </p:nvSpPr>
        <p:spPr/>
        <p:txBody>
          <a:bodyPr/>
          <a:lstStyle/>
          <a:p>
            <a:r>
              <a:rPr lang="en-MY" dirty="0"/>
              <a:t>Previous Studies</a:t>
            </a:r>
          </a:p>
        </p:txBody>
      </p:sp>
      <p:graphicFrame>
        <p:nvGraphicFramePr>
          <p:cNvPr id="6" name="Table 6">
            <a:extLst>
              <a:ext uri="{FF2B5EF4-FFF2-40B4-BE49-F238E27FC236}">
                <a16:creationId xmlns:a16="http://schemas.microsoft.com/office/drawing/2014/main" id="{3C748A44-DD8E-458F-8E65-7A1B09CC2317}"/>
              </a:ext>
            </a:extLst>
          </p:cNvPr>
          <p:cNvGraphicFramePr>
            <a:graphicFrameLocks noGrp="1"/>
          </p:cNvGraphicFramePr>
          <p:nvPr>
            <p:ph idx="1"/>
            <p:extLst>
              <p:ext uri="{D42A27DB-BD31-4B8C-83A1-F6EECF244321}">
                <p14:modId xmlns:p14="http://schemas.microsoft.com/office/powerpoint/2010/main" val="2097791650"/>
              </p:ext>
            </p:extLst>
          </p:nvPr>
        </p:nvGraphicFramePr>
        <p:xfrm>
          <a:off x="1190718" y="2186966"/>
          <a:ext cx="9810563" cy="4028440"/>
        </p:xfrm>
        <a:graphic>
          <a:graphicData uri="http://schemas.openxmlformats.org/drawingml/2006/table">
            <a:tbl>
              <a:tblPr firstRow="1" bandRow="1">
                <a:tableStyleId>{5C22544A-7EE6-4342-B048-85BDC9FD1C3A}</a:tableStyleId>
              </a:tblPr>
              <a:tblGrid>
                <a:gridCol w="2900593">
                  <a:extLst>
                    <a:ext uri="{9D8B030D-6E8A-4147-A177-3AD203B41FA5}">
                      <a16:colId xmlns:a16="http://schemas.microsoft.com/office/drawing/2014/main" val="3422266613"/>
                    </a:ext>
                  </a:extLst>
                </a:gridCol>
                <a:gridCol w="2592610">
                  <a:extLst>
                    <a:ext uri="{9D8B030D-6E8A-4147-A177-3AD203B41FA5}">
                      <a16:colId xmlns:a16="http://schemas.microsoft.com/office/drawing/2014/main" val="701808565"/>
                    </a:ext>
                  </a:extLst>
                </a:gridCol>
                <a:gridCol w="4317360">
                  <a:extLst>
                    <a:ext uri="{9D8B030D-6E8A-4147-A177-3AD203B41FA5}">
                      <a16:colId xmlns:a16="http://schemas.microsoft.com/office/drawing/2014/main" val="199349435"/>
                    </a:ext>
                  </a:extLst>
                </a:gridCol>
              </a:tblGrid>
              <a:tr h="370840">
                <a:tc>
                  <a:txBody>
                    <a:bodyPr/>
                    <a:lstStyle/>
                    <a:p>
                      <a:r>
                        <a:rPr lang="en-MY" dirty="0"/>
                        <a:t>Study</a:t>
                      </a:r>
                    </a:p>
                  </a:txBody>
                  <a:tcPr/>
                </a:tc>
                <a:tc>
                  <a:txBody>
                    <a:bodyPr/>
                    <a:lstStyle/>
                    <a:p>
                      <a:r>
                        <a:rPr lang="en-MY" dirty="0"/>
                        <a:t>Extract </a:t>
                      </a:r>
                    </a:p>
                  </a:txBody>
                  <a:tcPr/>
                </a:tc>
                <a:tc>
                  <a:txBody>
                    <a:bodyPr/>
                    <a:lstStyle/>
                    <a:p>
                      <a:r>
                        <a:rPr lang="en-MY" dirty="0"/>
                        <a:t>Findings</a:t>
                      </a:r>
                    </a:p>
                  </a:txBody>
                  <a:tcPr/>
                </a:tc>
                <a:extLst>
                  <a:ext uri="{0D108BD9-81ED-4DB2-BD59-A6C34878D82A}">
                    <a16:rowId xmlns:a16="http://schemas.microsoft.com/office/drawing/2014/main" val="3014993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Nalli, Y., et al, 2016</a:t>
                      </a:r>
                      <a:endParaRPr kumimoji="0" lang="en-MY" sz="1800" b="0" i="0" u="none" strike="noStrike" kern="1200" cap="none" spc="0" normalizeH="0" baseline="0" noProof="0" dirty="0">
                        <a:ln>
                          <a:noFill/>
                        </a:ln>
                        <a:solidFill>
                          <a:prstClr val="black"/>
                        </a:solidFill>
                        <a:effectLst/>
                        <a:uLnTx/>
                        <a:uFillTx/>
                        <a:latin typeface="+mn-lt"/>
                        <a:ea typeface="+mn-ea"/>
                        <a:cs typeface="+mn-cs"/>
                      </a:endParaRPr>
                    </a:p>
                    <a:p>
                      <a:endParaRPr lang="en-MY" dirty="0"/>
                    </a:p>
                  </a:txBody>
                  <a:tcPr/>
                </a:tc>
                <a:tc>
                  <a:txBody>
                    <a:bodyPr/>
                    <a:lstStyle/>
                    <a:p>
                      <a:r>
                        <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Chloroform: methanol extract of stems and leaves</a:t>
                      </a:r>
                      <a:endParaRPr lang="en-MY"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Carbazole alkaloid compounds </a:t>
                      </a:r>
                      <a:r>
                        <a:rPr kumimoji="0" lang="en-MY"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murrayamine</a:t>
                      </a:r>
                      <a:r>
                        <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and koenimbine showed inhibitory activity against </a:t>
                      </a:r>
                      <a:r>
                        <a:rPr kumimoji="0" lang="en-MY"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Staphylococcus aureus</a:t>
                      </a:r>
                      <a:endParaRPr kumimoji="0" lang="en-MY" sz="1800" b="0" i="0" u="none" strike="noStrike" kern="1200" cap="none" spc="0" normalizeH="0" baseline="0" noProof="0" dirty="0">
                        <a:ln>
                          <a:noFill/>
                        </a:ln>
                        <a:solidFill>
                          <a:prstClr val="black"/>
                        </a:solidFill>
                        <a:effectLst/>
                        <a:uLnTx/>
                        <a:uFillTx/>
                        <a:latin typeface="+mn-lt"/>
                        <a:ea typeface="+mn-ea"/>
                        <a:cs typeface="+mn-cs"/>
                      </a:endParaRPr>
                    </a:p>
                    <a:p>
                      <a:endParaRPr lang="en-MY" dirty="0"/>
                    </a:p>
                  </a:txBody>
                  <a:tcPr/>
                </a:tc>
                <a:extLst>
                  <a:ext uri="{0D108BD9-81ED-4DB2-BD59-A6C34878D82A}">
                    <a16:rowId xmlns:a16="http://schemas.microsoft.com/office/drawing/2014/main" val="1422741471"/>
                  </a:ext>
                </a:extLst>
              </a:tr>
              <a:tr h="370840">
                <a:tc>
                  <a:txBody>
                    <a:bodyPr/>
                    <a:lstStyle/>
                    <a:p>
                      <a:r>
                        <a:rPr lang="en-MY" sz="1800" dirty="0" err="1">
                          <a:effectLst/>
                          <a:latin typeface="Times New Roman" panose="02020603050405020304" pitchFamily="18" charset="0"/>
                          <a:ea typeface="Calibri" panose="020F0502020204030204" pitchFamily="34" charset="0"/>
                        </a:rPr>
                        <a:t>Akhula</a:t>
                      </a:r>
                      <a:r>
                        <a:rPr lang="en-MY" sz="1800" dirty="0">
                          <a:effectLst/>
                          <a:latin typeface="Times New Roman" panose="02020603050405020304" pitchFamily="18" charset="0"/>
                          <a:ea typeface="Calibri" panose="020F0502020204030204" pitchFamily="34" charset="0"/>
                        </a:rPr>
                        <a:t> et al, 2016</a:t>
                      </a:r>
                      <a:endParaRPr lang="en-MY" dirty="0"/>
                    </a:p>
                  </a:txBody>
                  <a:tcPr/>
                </a:tc>
                <a:tc>
                  <a:txBody>
                    <a:bodyPr/>
                    <a:lstStyle/>
                    <a:p>
                      <a:r>
                        <a:rPr lang="en-MY" sz="1800" dirty="0">
                          <a:effectLst/>
                          <a:latin typeface="Times New Roman" panose="02020603050405020304" pitchFamily="18" charset="0"/>
                          <a:ea typeface="Calibri" panose="020F0502020204030204" pitchFamily="34" charset="0"/>
                        </a:rPr>
                        <a:t>Ethanolic extract of Leaves (20mg/ml)</a:t>
                      </a:r>
                      <a:endParaRPr lang="en-MY" dirty="0"/>
                    </a:p>
                  </a:txBody>
                  <a:tcPr/>
                </a:tc>
                <a:tc>
                  <a:txBody>
                    <a:bodyPr/>
                    <a:lstStyle/>
                    <a:p>
                      <a:r>
                        <a:rPr lang="en-MY" sz="1800" dirty="0">
                          <a:effectLst/>
                          <a:latin typeface="Times New Roman" panose="02020603050405020304" pitchFamily="18" charset="0"/>
                          <a:ea typeface="Calibri" panose="020F0502020204030204" pitchFamily="34" charset="0"/>
                        </a:rPr>
                        <a:t>Inhibition zone of 13mm against </a:t>
                      </a:r>
                      <a:r>
                        <a:rPr lang="en-MY" sz="1800" i="1" dirty="0">
                          <a:effectLst/>
                          <a:latin typeface="Times New Roman" panose="02020603050405020304" pitchFamily="18" charset="0"/>
                          <a:ea typeface="Calibri" panose="020F0502020204030204" pitchFamily="34" charset="0"/>
                        </a:rPr>
                        <a:t>S. aureus</a:t>
                      </a:r>
                      <a:endParaRPr lang="en-MY" i="1" dirty="0"/>
                    </a:p>
                  </a:txBody>
                  <a:tcPr/>
                </a:tc>
                <a:extLst>
                  <a:ext uri="{0D108BD9-81ED-4DB2-BD59-A6C34878D82A}">
                    <a16:rowId xmlns:a16="http://schemas.microsoft.com/office/drawing/2014/main" val="1947952942"/>
                  </a:ext>
                </a:extLst>
              </a:tr>
              <a:tr h="370840">
                <a:tc>
                  <a:txBody>
                    <a:bodyPr/>
                    <a:lstStyle/>
                    <a:p>
                      <a:r>
                        <a:rPr kumimoji="0" lang="en-MY"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Rashmi, Bisht, J., &amp; Gupta, N. 2016</a:t>
                      </a:r>
                      <a:endParaRPr lang="en-MY" sz="1800" dirty="0">
                        <a:solidFill>
                          <a:schemeClr val="tx1"/>
                        </a:solidFill>
                      </a:endParaRPr>
                    </a:p>
                  </a:txBody>
                  <a:tcPr/>
                </a:tc>
                <a:tc>
                  <a:txBody>
                    <a:bodyPr/>
                    <a:lstStyle/>
                    <a:p>
                      <a:r>
                        <a:rPr lang="en-MY" dirty="0">
                          <a:latin typeface="Times New Roman" panose="02020603050405020304" pitchFamily="18" charset="0"/>
                          <a:cs typeface="Times New Roman" panose="02020603050405020304" pitchFamily="18" charset="0"/>
                        </a:rPr>
                        <a:t>Methanolic extract of leaves (1g/10ml)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800" dirty="0">
                          <a:effectLst/>
                          <a:latin typeface="Times New Roman" panose="02020603050405020304" pitchFamily="18" charset="0"/>
                          <a:ea typeface="Calibri" panose="020F0502020204030204" pitchFamily="34" charset="0"/>
                        </a:rPr>
                        <a:t>Inhibition zone of 11.5mm again </a:t>
                      </a:r>
                      <a:r>
                        <a:rPr lang="en-MY" sz="1800" i="1" dirty="0">
                          <a:effectLst/>
                          <a:latin typeface="Times New Roman" panose="02020603050405020304" pitchFamily="18" charset="0"/>
                          <a:ea typeface="Calibri" panose="020F0502020204030204" pitchFamily="34" charset="0"/>
                        </a:rPr>
                        <a:t>S. aureus. </a:t>
                      </a:r>
                      <a:r>
                        <a:rPr lang="en-MY" sz="1800" i="0" dirty="0">
                          <a:effectLst/>
                          <a:latin typeface="Times New Roman" panose="02020603050405020304" pitchFamily="18" charset="0"/>
                          <a:ea typeface="Calibri" panose="020F0502020204030204" pitchFamily="34" charset="0"/>
                        </a:rPr>
                        <a:t>Phytochemical analysis found alkaloids, carbohydrate, terpenoids, tannins</a:t>
                      </a:r>
                      <a:endParaRPr lang="en-MY" i="0" dirty="0"/>
                    </a:p>
                    <a:p>
                      <a:endParaRPr lang="en-MY" dirty="0"/>
                    </a:p>
                  </a:txBody>
                  <a:tcPr/>
                </a:tc>
                <a:extLst>
                  <a:ext uri="{0D108BD9-81ED-4DB2-BD59-A6C34878D82A}">
                    <a16:rowId xmlns:a16="http://schemas.microsoft.com/office/drawing/2014/main" val="662752348"/>
                  </a:ext>
                </a:extLst>
              </a:tr>
              <a:tr h="370840">
                <a:tc>
                  <a:txBody>
                    <a:bodyPr/>
                    <a:lstStyle/>
                    <a:p>
                      <a:r>
                        <a:rPr lang="en-MY" sz="1800" dirty="0">
                          <a:solidFill>
                            <a:schemeClr val="tx1"/>
                          </a:solidFill>
                          <a:latin typeface="Times New Roman" panose="02020603050405020304" pitchFamily="18" charset="0"/>
                          <a:cs typeface="Times New Roman" panose="02020603050405020304" pitchFamily="18" charset="0"/>
                        </a:rPr>
                        <a:t>Harbi et al, 2016</a:t>
                      </a:r>
                    </a:p>
                  </a:txBody>
                  <a:tcPr/>
                </a:tc>
                <a:tc>
                  <a:txBody>
                    <a:bodyPr/>
                    <a:lstStyle/>
                    <a:p>
                      <a:r>
                        <a:rPr lang="en-MY" dirty="0">
                          <a:latin typeface="Times New Roman" panose="02020603050405020304" pitchFamily="18" charset="0"/>
                          <a:cs typeface="Times New Roman" panose="02020603050405020304" pitchFamily="18" charset="0"/>
                        </a:rPr>
                        <a:t>Methanolic extract of leaves (100mg/ml)</a:t>
                      </a:r>
                    </a:p>
                  </a:txBody>
                  <a:tcPr/>
                </a:tc>
                <a:tc>
                  <a:txBody>
                    <a:bodyPr/>
                    <a:lstStyle/>
                    <a:p>
                      <a:r>
                        <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Inhibition zone of 15mm against </a:t>
                      </a:r>
                      <a:r>
                        <a:rPr kumimoji="0" lang="en-MY"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 aureus </a:t>
                      </a:r>
                      <a:endParaRPr lang="en-MY" dirty="0"/>
                    </a:p>
                  </a:txBody>
                  <a:tcPr/>
                </a:tc>
                <a:extLst>
                  <a:ext uri="{0D108BD9-81ED-4DB2-BD59-A6C34878D82A}">
                    <a16:rowId xmlns:a16="http://schemas.microsoft.com/office/drawing/2014/main" val="862971315"/>
                  </a:ext>
                </a:extLst>
              </a:tr>
            </a:tbl>
          </a:graphicData>
        </a:graphic>
      </p:graphicFrame>
    </p:spTree>
    <p:extLst>
      <p:ext uri="{BB962C8B-B14F-4D97-AF65-F5344CB8AC3E}">
        <p14:creationId xmlns:p14="http://schemas.microsoft.com/office/powerpoint/2010/main" val="4182497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10BC-428D-4279-AE8C-8E7D9F21722A}"/>
              </a:ext>
            </a:extLst>
          </p:cNvPr>
          <p:cNvSpPr>
            <a:spLocks noGrp="1"/>
          </p:cNvSpPr>
          <p:nvPr>
            <p:ph type="title"/>
          </p:nvPr>
        </p:nvSpPr>
        <p:spPr/>
        <p:txBody>
          <a:bodyPr/>
          <a:lstStyle/>
          <a:p>
            <a:r>
              <a:rPr lang="en-US" dirty="0"/>
              <a:t>METHODOLOGY</a:t>
            </a:r>
            <a:endParaRPr lang="en-MY" dirty="0"/>
          </a:p>
        </p:txBody>
      </p:sp>
      <p:sp>
        <p:nvSpPr>
          <p:cNvPr id="3" name="Text Placeholder 2">
            <a:extLst>
              <a:ext uri="{FF2B5EF4-FFF2-40B4-BE49-F238E27FC236}">
                <a16:creationId xmlns:a16="http://schemas.microsoft.com/office/drawing/2014/main" id="{86B4E585-BEB2-469F-9409-1A28D505B50A}"/>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95237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4D6D88-2A14-475A-A291-061E3B5F0D21}"/>
              </a:ext>
            </a:extLst>
          </p:cNvPr>
          <p:cNvSpPr>
            <a:spLocks noGrp="1"/>
          </p:cNvSpPr>
          <p:nvPr>
            <p:ph idx="1"/>
          </p:nvPr>
        </p:nvSpPr>
        <p:spPr>
          <a:xfrm>
            <a:off x="914400" y="700448"/>
            <a:ext cx="10290699" cy="5407389"/>
          </a:xfrm>
        </p:spPr>
        <p:txBody>
          <a:bodyPr/>
          <a:lstStyle/>
          <a:p>
            <a:r>
              <a:rPr lang="en-MY" sz="1600" b="1" dirty="0">
                <a:latin typeface="Times New Roman" panose="02020603050405020304" pitchFamily="18" charset="0"/>
                <a:cs typeface="Times New Roman" panose="02020603050405020304" pitchFamily="18" charset="0"/>
              </a:rPr>
              <a:t>Plant Materials</a:t>
            </a:r>
          </a:p>
          <a:p>
            <a:pPr indent="0" algn="just">
              <a:lnSpc>
                <a:spcPct val="150000"/>
              </a:lnSpc>
              <a:spcAft>
                <a:spcPts val="800"/>
              </a:spcAft>
              <a:buNone/>
            </a:pP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Fresh leaves will be collected from homegrown plants around area of Seremban, Negeri Sembilan, Malaysia. The collected leaves will be washed thoroughly under running water 2 to 3 times.</a:t>
            </a:r>
          </a:p>
          <a:p>
            <a:pPr algn="just">
              <a:lnSpc>
                <a:spcPct val="150000"/>
              </a:lnSpc>
              <a:spcAft>
                <a:spcPts val="800"/>
              </a:spcAft>
            </a:pPr>
            <a:r>
              <a:rPr lang="en-MY" sz="1600" b="1" dirty="0">
                <a:effectLst/>
                <a:latin typeface="Times New Roman" panose="02020603050405020304" pitchFamily="18" charset="0"/>
                <a:ea typeface="Calibri" panose="020F0502020204030204" pitchFamily="34" charset="0"/>
                <a:cs typeface="Times New Roman" panose="02020603050405020304" pitchFamily="18" charset="0"/>
              </a:rPr>
              <a:t>Drying, Grinding &amp; Weighing</a:t>
            </a:r>
            <a:endParaRPr lang="en-MY"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en-MY" sz="1600" dirty="0">
                <a:latin typeface="Times New Roman" panose="02020603050405020304" pitchFamily="18" charset="0"/>
                <a:ea typeface="Calibri" panose="020F0502020204030204" pitchFamily="34" charset="0"/>
                <a:cs typeface="Times New Roman" panose="02020603050405020304" pitchFamily="18" charset="0"/>
              </a:rPr>
              <a:t>L</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eaves will be shade-dried for 7 days at room temperature. The dried leaves are then grinded using a mechanical grinder, and stored in air-tight containers. They will then be weighed, and their mass recorded.</a:t>
            </a:r>
          </a:p>
          <a:p>
            <a:pPr indent="0" algn="just">
              <a:lnSpc>
                <a:spcPct val="150000"/>
              </a:lnSpc>
              <a:spcAft>
                <a:spcPts val="800"/>
              </a:spcAft>
              <a:buNone/>
            </a:pPr>
            <a:r>
              <a:rPr lang="en-MY" sz="1600" b="1" dirty="0">
                <a:effectLst/>
                <a:latin typeface="Times New Roman" panose="02020603050405020304" pitchFamily="18" charset="0"/>
                <a:ea typeface="Calibri" panose="020F0502020204030204" pitchFamily="34" charset="0"/>
              </a:rPr>
              <a:t>Method of Extraction</a:t>
            </a:r>
            <a:endParaRPr lang="en-MY"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The methanol extract was made by adding 5g, 10, 20g of </a:t>
            </a:r>
            <a:r>
              <a:rPr lang="en-MY" sz="1600" i="1" dirty="0" err="1">
                <a:effectLst/>
                <a:latin typeface="Times New Roman" panose="02020603050405020304" pitchFamily="18" charset="0"/>
                <a:ea typeface="Calibri" panose="020F0502020204030204" pitchFamily="34" charset="0"/>
                <a:cs typeface="Times New Roman" panose="02020603050405020304" pitchFamily="18" charset="0"/>
              </a:rPr>
              <a:t>M.koenigii</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 leaves powder to 100 ml of 70% aqueous methanol solution (w/v) to  yield 5%, 10% and 20% concentration. They are then covered with filter paper kept on rotary shaker for 2 hours. Filtration is done by using Whatman No.1 filter paper. The filtered supernatant is collected and the solvent was evaporated with a rotary evaporator to make the final volume of curry leaf methanol extract for the experiment.</a:t>
            </a:r>
          </a:p>
          <a:p>
            <a:pPr indent="0" algn="just">
              <a:lnSpc>
                <a:spcPct val="150000"/>
              </a:lnSpc>
              <a:spcAft>
                <a:spcPts val="800"/>
              </a:spcAft>
              <a:buNone/>
            </a:pP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endParaRPr lang="en-MY"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dirty="0"/>
          </a:p>
        </p:txBody>
      </p:sp>
    </p:spTree>
    <p:extLst>
      <p:ext uri="{BB962C8B-B14F-4D97-AF65-F5344CB8AC3E}">
        <p14:creationId xmlns:p14="http://schemas.microsoft.com/office/powerpoint/2010/main" val="221716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BAE8F-6325-4EF5-BFA7-BD055DF5DA5F}"/>
              </a:ext>
            </a:extLst>
          </p:cNvPr>
          <p:cNvSpPr>
            <a:spLocks noGrp="1"/>
          </p:cNvSpPr>
          <p:nvPr>
            <p:ph idx="1"/>
          </p:nvPr>
        </p:nvSpPr>
        <p:spPr>
          <a:xfrm>
            <a:off x="1066800" y="870012"/>
            <a:ext cx="10058400" cy="5082732"/>
          </a:xfrm>
        </p:spPr>
        <p:txBody>
          <a:bodyPr/>
          <a:lstStyle/>
          <a:p>
            <a:r>
              <a:rPr lang="en-MY" sz="1800" b="1" dirty="0">
                <a:latin typeface="Times New Roman" panose="02020603050405020304" pitchFamily="18" charset="0"/>
                <a:cs typeface="Times New Roman" panose="02020603050405020304" pitchFamily="18" charset="0"/>
              </a:rPr>
              <a:t>Culture Media</a:t>
            </a:r>
          </a:p>
          <a:p>
            <a:pPr indent="0" algn="just">
              <a:lnSpc>
                <a:spcPct val="150000"/>
              </a:lnSpc>
              <a:spcAft>
                <a:spcPts val="800"/>
              </a:spcAft>
              <a:buNone/>
            </a:pPr>
            <a:r>
              <a:rPr lang="en-MY" sz="1600" dirty="0">
                <a:latin typeface="Times New Roman" panose="02020603050405020304" pitchFamily="18" charset="0"/>
                <a:ea typeface="Calibri" panose="020F0502020204030204" pitchFamily="34" charset="0"/>
                <a:cs typeface="Times New Roman" panose="02020603050405020304" pitchFamily="18" charset="0"/>
              </a:rPr>
              <a:t>E</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xperimentation done in aseptic area under laminar flow cabinet. Culture media is prepared by using base medium used of Mueller-Hinton agar (Mushtaq W. et al., 2019) for </a:t>
            </a:r>
            <a:r>
              <a:rPr lang="en-MY" sz="1600" i="1" dirty="0" err="1">
                <a:effectLst/>
                <a:latin typeface="Times New Roman" panose="02020603050405020304" pitchFamily="18" charset="0"/>
                <a:ea typeface="Calibri" panose="020F0502020204030204" pitchFamily="34" charset="0"/>
                <a:cs typeface="Times New Roman" panose="02020603050405020304" pitchFamily="18" charset="0"/>
              </a:rPr>
              <a:t>S.aureus</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 and Granada agar plate for </a:t>
            </a:r>
            <a:r>
              <a:rPr lang="en-MY" sz="1600" i="1" dirty="0" err="1">
                <a:effectLst/>
                <a:latin typeface="Times New Roman" panose="02020603050405020304" pitchFamily="18" charset="0"/>
                <a:ea typeface="Calibri" panose="020F0502020204030204" pitchFamily="34" charset="0"/>
                <a:cs typeface="Times New Roman" panose="02020603050405020304" pitchFamily="18" charset="0"/>
              </a:rPr>
              <a:t>S.agalactiae</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 (Tamayo J. et al.,2004) </a:t>
            </a:r>
          </a:p>
          <a:p>
            <a:pPr indent="0" algn="just">
              <a:lnSpc>
                <a:spcPct val="150000"/>
              </a:lnSpc>
              <a:spcAft>
                <a:spcPts val="800"/>
              </a:spcAft>
              <a:buNone/>
            </a:pPr>
            <a:r>
              <a:rPr lang="en-MY" sz="1600" dirty="0">
                <a:latin typeface="Times New Roman" panose="02020603050405020304" pitchFamily="18" charset="0"/>
                <a:ea typeface="Calibri" panose="020F0502020204030204" pitchFamily="34" charset="0"/>
                <a:cs typeface="Times New Roman" panose="02020603050405020304" pitchFamily="18" charset="0"/>
              </a:rPr>
              <a:t>B</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acterial suspension in sterile normal saline was prepared with reference to the 0.5 McFarland Standards.  Turbidity of the bacterial suspension was compared with 0.5 McFarland standard solutions. The agar media is then inoculated with 100µL of the inoculum (containing 1 x 10</a:t>
            </a:r>
            <a:r>
              <a:rPr lang="en-MY" sz="1600" baseline="30000" dirty="0">
                <a:effectLst/>
                <a:latin typeface="Times New Roman" panose="02020603050405020304" pitchFamily="18" charset="0"/>
                <a:ea typeface="Calibri" panose="020F0502020204030204" pitchFamily="34" charset="0"/>
                <a:cs typeface="Times New Roman" panose="02020603050405020304" pitchFamily="18" charset="0"/>
              </a:rPr>
              <a:t>5 </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CFU/ml) and allowed to remain in incubator for 90 minutes at 37℃. Culture media were prepared in duplicates of 3 for each extract concentration.</a:t>
            </a:r>
            <a:endParaRPr lang="en-MY"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dirty="0"/>
          </a:p>
        </p:txBody>
      </p:sp>
    </p:spTree>
    <p:extLst>
      <p:ext uri="{BB962C8B-B14F-4D97-AF65-F5344CB8AC3E}">
        <p14:creationId xmlns:p14="http://schemas.microsoft.com/office/powerpoint/2010/main" val="3526843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56D97-AF56-4F9F-B7F5-0853701F4DCD}"/>
              </a:ext>
            </a:extLst>
          </p:cNvPr>
          <p:cNvSpPr>
            <a:spLocks noGrp="1"/>
          </p:cNvSpPr>
          <p:nvPr>
            <p:ph idx="1"/>
          </p:nvPr>
        </p:nvSpPr>
        <p:spPr>
          <a:xfrm>
            <a:off x="1066800" y="727969"/>
            <a:ext cx="10058400" cy="5224775"/>
          </a:xfrm>
        </p:spPr>
        <p:txBody>
          <a:bodyPr/>
          <a:lstStyle/>
          <a:p>
            <a:r>
              <a:rPr lang="en-MY" sz="1800" b="1" dirty="0">
                <a:latin typeface="Times New Roman" panose="02020603050405020304" pitchFamily="18" charset="0"/>
                <a:cs typeface="Times New Roman" panose="02020603050405020304" pitchFamily="18" charset="0"/>
              </a:rPr>
              <a:t>Diffusion Method</a:t>
            </a:r>
          </a:p>
          <a:p>
            <a:pPr indent="0" algn="just">
              <a:lnSpc>
                <a:spcPct val="150000"/>
              </a:lnSpc>
              <a:spcAft>
                <a:spcPts val="800"/>
              </a:spcAft>
              <a:buNone/>
            </a:pP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Diffusion method used will be Agar Well Diffusion Method. Agar wells (8 mm) is punched with the help of sterilized micropipette tips and loaded with methanol (negative control), antibiotic Vancomycin (positive control) and methanol extract of </a:t>
            </a:r>
            <a:r>
              <a:rPr lang="en-MY" sz="1600" i="1" dirty="0" err="1">
                <a:effectLst/>
                <a:latin typeface="Times New Roman" panose="02020603050405020304" pitchFamily="18" charset="0"/>
                <a:ea typeface="Calibri" panose="020F0502020204030204" pitchFamily="34" charset="0"/>
                <a:cs typeface="Times New Roman" panose="02020603050405020304" pitchFamily="18" charset="0"/>
              </a:rPr>
              <a:t>M.koenigii</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 All plates will be incubated at 37ºC for 18 hours. The activity of the leaf extract will be determined by measuring the diameter of zone of inhibition.</a:t>
            </a:r>
            <a:endParaRPr lang="en-MY"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dirty="0"/>
          </a:p>
        </p:txBody>
      </p:sp>
    </p:spTree>
    <p:extLst>
      <p:ext uri="{BB962C8B-B14F-4D97-AF65-F5344CB8AC3E}">
        <p14:creationId xmlns:p14="http://schemas.microsoft.com/office/powerpoint/2010/main" val="198641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34590-F412-47CC-9E5C-E9D0FB091B39}"/>
              </a:ext>
            </a:extLst>
          </p:cNvPr>
          <p:cNvSpPr>
            <a:spLocks noGrp="1"/>
          </p:cNvSpPr>
          <p:nvPr>
            <p:ph idx="1"/>
          </p:nvPr>
        </p:nvSpPr>
        <p:spPr>
          <a:xfrm>
            <a:off x="1066800" y="852256"/>
            <a:ext cx="10058400" cy="5100488"/>
          </a:xfrm>
        </p:spPr>
        <p:txBody>
          <a:bodyPr/>
          <a:lstStyle/>
          <a:p>
            <a:pPr algn="just">
              <a:lnSpc>
                <a:spcPct val="150000"/>
              </a:lnSpc>
              <a:spcAft>
                <a:spcPts val="800"/>
              </a:spcAft>
            </a:pPr>
            <a:r>
              <a:rPr lang="en-MY" sz="1600" b="1" dirty="0">
                <a:effectLst/>
                <a:latin typeface="Times New Roman" panose="02020603050405020304" pitchFamily="18" charset="0"/>
                <a:ea typeface="Calibri" panose="020F0502020204030204" pitchFamily="34" charset="0"/>
                <a:cs typeface="Times New Roman" panose="02020603050405020304" pitchFamily="18" charset="0"/>
              </a:rPr>
              <a:t>Minimum Inhibitory Concentration (MIC)</a:t>
            </a:r>
            <a:endParaRPr lang="en-MY" sz="14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MY" sz="1400" b="1" dirty="0">
                <a:effectLst/>
                <a:latin typeface="Calibri" panose="020F0502020204030204" pitchFamily="34" charset="0"/>
                <a:ea typeface="Calibri" panose="020F0502020204030204" pitchFamily="34" charset="0"/>
                <a:cs typeface="Times New Roman" panose="02020603050405020304" pitchFamily="18" charset="0"/>
              </a:rPr>
              <a:t>    </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The MIC is determined using broth dilution method using 96 well plates. Each row of well is filled with 0.5ml sterilized Mueller-Hinton broth for </a:t>
            </a:r>
            <a:r>
              <a:rPr lang="en-MY" sz="1600" i="1" dirty="0" err="1">
                <a:effectLst/>
                <a:latin typeface="Times New Roman" panose="02020603050405020304" pitchFamily="18" charset="0"/>
                <a:ea typeface="Calibri" panose="020F0502020204030204" pitchFamily="34" charset="0"/>
                <a:cs typeface="Times New Roman" panose="02020603050405020304" pitchFamily="18" charset="0"/>
              </a:rPr>
              <a:t>S.aureus</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 and Granada broth for </a:t>
            </a:r>
            <a:r>
              <a:rPr lang="en-MY" sz="1600" i="1" dirty="0">
                <a:effectLst/>
                <a:latin typeface="Times New Roman" panose="02020603050405020304" pitchFamily="18" charset="0"/>
                <a:ea typeface="Calibri" panose="020F0502020204030204" pitchFamily="34" charset="0"/>
                <a:cs typeface="Times New Roman" panose="02020603050405020304" pitchFamily="18" charset="0"/>
              </a:rPr>
              <a:t>S. agalactiae, </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followed by</a:t>
            </a:r>
            <a:r>
              <a:rPr lang="en-MY"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0.5ml of culture medium. Each plant extract is serially diluted to create concentrations ranging from 50mg/ml to 3.125mg/ml. The lowest concentration (highest dilution) of extract that results in no visible growth or turbidity in the first 24 hours at 37℃ as compared to control tubes is taken as MIC. The lowest concentration (highest dilution) of the extract that resulted in no visible growth (no turbidity) in the first 24 h as compared with the control tubes was considered as an initial MIC. The dilutions that had no turbidity will be further incubated at 37 ℃ for 24 hours, and the lowest concentration that shows no visible turbidity will be considered the final MIC.</a:t>
            </a:r>
            <a:r>
              <a:rPr lang="en-MY" sz="1400" dirty="0">
                <a:effectLst/>
                <a:latin typeface="Calibri" panose="020F0502020204030204" pitchFamily="34" charset="0"/>
                <a:ea typeface="Calibri" panose="020F0502020204030204" pitchFamily="34" charset="0"/>
                <a:cs typeface="Times New Roman" panose="02020603050405020304" pitchFamily="18" charset="0"/>
              </a:rPr>
              <a:t> </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The highest dilution that yields no single bacterial colony on the nutrient agar plates will be taken as Minimum Bactericidal Concentration (MBC). (Gupta, D et al., 2018)</a:t>
            </a:r>
            <a:endParaRPr lang="en-MY"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dirty="0"/>
          </a:p>
        </p:txBody>
      </p:sp>
    </p:spTree>
    <p:extLst>
      <p:ext uri="{BB962C8B-B14F-4D97-AF65-F5344CB8AC3E}">
        <p14:creationId xmlns:p14="http://schemas.microsoft.com/office/powerpoint/2010/main" val="429145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34590-F412-47CC-9E5C-E9D0FB091B39}"/>
              </a:ext>
            </a:extLst>
          </p:cNvPr>
          <p:cNvSpPr>
            <a:spLocks noGrp="1"/>
          </p:cNvSpPr>
          <p:nvPr>
            <p:ph idx="1"/>
          </p:nvPr>
        </p:nvSpPr>
        <p:spPr>
          <a:xfrm>
            <a:off x="1066800" y="852256"/>
            <a:ext cx="10058400" cy="5100488"/>
          </a:xfrm>
        </p:spPr>
        <p:txBody>
          <a:bodyPr/>
          <a:lstStyle/>
          <a:p>
            <a:pPr algn="just">
              <a:lnSpc>
                <a:spcPct val="150000"/>
              </a:lnSpc>
              <a:spcAft>
                <a:spcPts val="800"/>
              </a:spcAft>
            </a:pPr>
            <a:r>
              <a:rPr lang="en-MY" sz="1600" b="1" dirty="0">
                <a:effectLst/>
                <a:latin typeface="Times New Roman" panose="02020603050405020304" pitchFamily="18" charset="0"/>
                <a:ea typeface="Calibri" panose="020F0502020204030204" pitchFamily="34" charset="0"/>
                <a:cs typeface="Times New Roman" panose="02020603050405020304" pitchFamily="18" charset="0"/>
              </a:rPr>
              <a:t>Results Interpretation</a:t>
            </a:r>
            <a:endParaRPr lang="en-MY"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    The zone of inhibition of each extract is measured in millimetres. The assay is carried out three times for each methanolic extract. The mean value of inhibition zones is used to represent the antibacterial activity of </a:t>
            </a:r>
            <a:r>
              <a:rPr lang="en-MY" sz="1600" i="1" dirty="0" err="1">
                <a:effectLst/>
                <a:latin typeface="Times New Roman" panose="02020603050405020304" pitchFamily="18" charset="0"/>
                <a:ea typeface="Calibri" panose="020F0502020204030204" pitchFamily="34" charset="0"/>
                <a:cs typeface="Times New Roman" panose="02020603050405020304" pitchFamily="18" charset="0"/>
              </a:rPr>
              <a:t>M.koenigii</a:t>
            </a:r>
            <a:r>
              <a:rPr lang="en-MY" sz="1600" dirty="0">
                <a:effectLst/>
                <a:latin typeface="Times New Roman" panose="02020603050405020304" pitchFamily="18" charset="0"/>
                <a:ea typeface="Calibri" panose="020F0502020204030204" pitchFamily="34" charset="0"/>
                <a:cs typeface="Times New Roman" panose="02020603050405020304" pitchFamily="18" charset="0"/>
              </a:rPr>
              <a:t>. A graph of zone of inhibition against concentration will be drafted to show the reading of zone of inhibition of each concentrate. </a:t>
            </a:r>
            <a:endParaRPr lang="en-MY"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Y" dirty="0"/>
          </a:p>
        </p:txBody>
      </p:sp>
    </p:spTree>
    <p:extLst>
      <p:ext uri="{BB962C8B-B14F-4D97-AF65-F5344CB8AC3E}">
        <p14:creationId xmlns:p14="http://schemas.microsoft.com/office/powerpoint/2010/main" val="157601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63007A-D028-4D20-A3E1-6C68A6666BF5}"/>
              </a:ext>
            </a:extLst>
          </p:cNvPr>
          <p:cNvSpPr>
            <a:spLocks noGrp="1"/>
          </p:cNvSpPr>
          <p:nvPr>
            <p:ph type="title"/>
          </p:nvPr>
        </p:nvSpPr>
        <p:spPr/>
        <p:txBody>
          <a:bodyPr/>
          <a:lstStyle/>
          <a:p>
            <a:r>
              <a:rPr lang="en-US" dirty="0"/>
              <a:t>introduction</a:t>
            </a:r>
            <a:endParaRPr lang="en-MY" dirty="0"/>
          </a:p>
        </p:txBody>
      </p:sp>
      <p:sp>
        <p:nvSpPr>
          <p:cNvPr id="5" name="Text Placeholder 4">
            <a:extLst>
              <a:ext uri="{FF2B5EF4-FFF2-40B4-BE49-F238E27FC236}">
                <a16:creationId xmlns:a16="http://schemas.microsoft.com/office/drawing/2014/main" id="{2CBEC694-2504-4BE9-BA23-00B702ADE854}"/>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123613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5864-C671-4970-8106-C038645527DA}"/>
              </a:ext>
            </a:extLst>
          </p:cNvPr>
          <p:cNvSpPr>
            <a:spLocks noGrp="1"/>
          </p:cNvSpPr>
          <p:nvPr>
            <p:ph type="title"/>
          </p:nvPr>
        </p:nvSpPr>
        <p:spPr/>
        <p:txBody>
          <a:bodyPr/>
          <a:lstStyle/>
          <a:p>
            <a:r>
              <a:rPr lang="en-US" dirty="0"/>
              <a:t>EXPECTED RESULTS</a:t>
            </a:r>
            <a:endParaRPr lang="en-MY" dirty="0"/>
          </a:p>
        </p:txBody>
      </p:sp>
      <p:sp>
        <p:nvSpPr>
          <p:cNvPr id="3" name="Text Placeholder 2">
            <a:extLst>
              <a:ext uri="{FF2B5EF4-FFF2-40B4-BE49-F238E27FC236}">
                <a16:creationId xmlns:a16="http://schemas.microsoft.com/office/drawing/2014/main" id="{4B015D71-E917-4FA5-8612-6133F8A1B165}"/>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899385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7C1203-400D-4CC7-BF94-2C4E848F7A4C}"/>
              </a:ext>
            </a:extLst>
          </p:cNvPr>
          <p:cNvSpPr>
            <a:spLocks noGrp="1"/>
          </p:cNvSpPr>
          <p:nvPr>
            <p:ph idx="1"/>
          </p:nvPr>
        </p:nvSpPr>
        <p:spPr>
          <a:xfrm>
            <a:off x="1066800" y="1997476"/>
            <a:ext cx="10058400" cy="5002833"/>
          </a:xfrm>
        </p:spPr>
        <p:txBody>
          <a:bodyPr>
            <a:normAutofit/>
          </a:bodyPr>
          <a:lstStyle/>
          <a:p>
            <a:r>
              <a:rPr lang="en-MY" sz="2000" dirty="0">
                <a:latin typeface="Times New Roman" panose="02020603050405020304" pitchFamily="18" charset="0"/>
                <a:cs typeface="Times New Roman" panose="02020603050405020304" pitchFamily="18" charset="0"/>
              </a:rPr>
              <a:t>Expected to show zone of inhibition between 11mm – 15mm with </a:t>
            </a:r>
            <a:r>
              <a:rPr lang="en-MY" sz="2000" dirty="0" err="1">
                <a:latin typeface="Times New Roman" panose="02020603050405020304" pitchFamily="18" charset="0"/>
                <a:cs typeface="Times New Roman" panose="02020603050405020304" pitchFamily="18" charset="0"/>
              </a:rPr>
              <a:t>S.</a:t>
            </a:r>
            <a:r>
              <a:rPr lang="en-MY" sz="2000" i="1" dirty="0" err="1">
                <a:latin typeface="Times New Roman" panose="02020603050405020304" pitchFamily="18" charset="0"/>
                <a:cs typeface="Times New Roman" panose="02020603050405020304" pitchFamily="18" charset="0"/>
              </a:rPr>
              <a:t>aureus</a:t>
            </a:r>
            <a:endParaRPr lang="en-MY" sz="2000" i="1"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Expected MIC value of </a:t>
            </a:r>
            <a:r>
              <a:rPr lang="en-MY" sz="2000" i="1" dirty="0" err="1">
                <a:latin typeface="Times New Roman" panose="02020603050405020304" pitchFamily="18" charset="0"/>
                <a:cs typeface="Times New Roman" panose="02020603050405020304" pitchFamily="18" charset="0"/>
              </a:rPr>
              <a:t>M.koenigii</a:t>
            </a:r>
            <a:r>
              <a:rPr lang="en-MY" sz="2000" i="1" dirty="0">
                <a:latin typeface="Times New Roman" panose="02020603050405020304" pitchFamily="18" charset="0"/>
                <a:cs typeface="Times New Roman" panose="02020603050405020304" pitchFamily="18" charset="0"/>
              </a:rPr>
              <a:t> </a:t>
            </a:r>
            <a:r>
              <a:rPr lang="en-MY" sz="2000" dirty="0">
                <a:latin typeface="Times New Roman" panose="02020603050405020304" pitchFamily="18" charset="0"/>
                <a:cs typeface="Times New Roman" panose="02020603050405020304" pitchFamily="18" charset="0"/>
              </a:rPr>
              <a:t>against </a:t>
            </a:r>
            <a:r>
              <a:rPr lang="en-MY" sz="2000" i="1" dirty="0">
                <a:latin typeface="Times New Roman" panose="02020603050405020304" pitchFamily="18" charset="0"/>
                <a:cs typeface="Times New Roman" panose="02020603050405020304" pitchFamily="18" charset="0"/>
              </a:rPr>
              <a:t>S. aureus</a:t>
            </a:r>
            <a:r>
              <a:rPr lang="en-MY" sz="2000" dirty="0">
                <a:latin typeface="Times New Roman" panose="02020603050405020304" pitchFamily="18" charset="0"/>
                <a:cs typeface="Times New Roman" panose="02020603050405020304" pitchFamily="18" charset="0"/>
              </a:rPr>
              <a:t> is 25mg/ml</a:t>
            </a:r>
          </a:p>
          <a:p>
            <a:r>
              <a:rPr lang="en-MY" sz="2000" dirty="0">
                <a:latin typeface="Times New Roman" panose="02020603050405020304" pitchFamily="18" charset="0"/>
                <a:cs typeface="Times New Roman" panose="02020603050405020304" pitchFamily="18" charset="0"/>
              </a:rPr>
              <a:t>The extract is also expected to show sensitivity against </a:t>
            </a:r>
            <a:r>
              <a:rPr lang="en-MY" sz="2000" i="1" dirty="0" err="1">
                <a:latin typeface="Times New Roman" panose="02020603050405020304" pitchFamily="18" charset="0"/>
                <a:cs typeface="Times New Roman" panose="02020603050405020304" pitchFamily="18" charset="0"/>
              </a:rPr>
              <a:t>S.agalactiae</a:t>
            </a:r>
            <a:r>
              <a:rPr lang="en-MY" sz="2000" i="1" dirty="0">
                <a:latin typeface="Times New Roman" panose="02020603050405020304" pitchFamily="18" charset="0"/>
                <a:cs typeface="Times New Roman" panose="02020603050405020304" pitchFamily="18" charset="0"/>
              </a:rPr>
              <a:t> </a:t>
            </a:r>
            <a:r>
              <a:rPr lang="en-MY" sz="2000" dirty="0">
                <a:latin typeface="Times New Roman" panose="02020603050405020304" pitchFamily="18" charset="0"/>
                <a:cs typeface="Times New Roman" panose="02020603050405020304" pitchFamily="18" charset="0"/>
              </a:rPr>
              <a:t>as the </a:t>
            </a:r>
            <a:r>
              <a:rPr lang="en-MY" sz="2000" dirty="0">
                <a:effectLst/>
                <a:latin typeface="Times New Roman" panose="02020603050405020304" pitchFamily="18" charset="0"/>
                <a:ea typeface="Calibri" panose="020F0502020204030204" pitchFamily="34" charset="0"/>
              </a:rPr>
              <a:t>phytochemicals flavonoids, polyphenols and alkaloids had previously had shown activity against this pathogen.</a:t>
            </a:r>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031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19E3-0060-4FF3-B1C8-ACC1472BF635}"/>
              </a:ext>
            </a:extLst>
          </p:cNvPr>
          <p:cNvSpPr>
            <a:spLocks noGrp="1"/>
          </p:cNvSpPr>
          <p:nvPr>
            <p:ph type="title"/>
          </p:nvPr>
        </p:nvSpPr>
        <p:spPr/>
        <p:txBody>
          <a:bodyPr/>
          <a:lstStyle/>
          <a:p>
            <a:r>
              <a:rPr lang="en-MY" dirty="0"/>
              <a:t>references</a:t>
            </a:r>
          </a:p>
        </p:txBody>
      </p:sp>
      <p:sp>
        <p:nvSpPr>
          <p:cNvPr id="3" name="Text Placeholder 2">
            <a:extLst>
              <a:ext uri="{FF2B5EF4-FFF2-40B4-BE49-F238E27FC236}">
                <a16:creationId xmlns:a16="http://schemas.microsoft.com/office/drawing/2014/main" id="{0F2F1403-3271-47BE-AD3B-F5F28A1DFC0F}"/>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3668987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A18FDD6-4F36-46F1-B956-B261FEAD40D7}"/>
              </a:ext>
            </a:extLst>
          </p:cNvPr>
          <p:cNvSpPr>
            <a:spLocks noGrp="1"/>
          </p:cNvSpPr>
          <p:nvPr>
            <p:ph idx="1"/>
          </p:nvPr>
        </p:nvSpPr>
        <p:spPr>
          <a:xfrm>
            <a:off x="497149" y="754601"/>
            <a:ext cx="11256885" cy="5779363"/>
          </a:xfrm>
        </p:spPr>
        <p:txBody>
          <a:bodyPr>
            <a:normAutofit lnSpcReduction="10000"/>
          </a:bodyPr>
          <a:lstStyle/>
          <a:p>
            <a:r>
              <a:rPr lang="en-MY" sz="1800" b="0" i="0" dirty="0">
                <a:effectLst/>
                <a:latin typeface="Times New Roman" panose="02020603050405020304" pitchFamily="18" charset="0"/>
                <a:cs typeface="Times New Roman" panose="02020603050405020304" pitchFamily="18" charset="0"/>
              </a:rPr>
              <a:t>Rashmi, Bisht, J., &amp; Gupta, N. (2016). Phytochemical Analysis and Antibacterial Activity of Different Leaf Extracts of </a:t>
            </a:r>
            <a:r>
              <a:rPr lang="en-MY" sz="1800" b="0" i="0" dirty="0" err="1">
                <a:effectLst/>
                <a:latin typeface="Times New Roman" panose="02020603050405020304" pitchFamily="18" charset="0"/>
                <a:cs typeface="Times New Roman" panose="02020603050405020304" pitchFamily="18" charset="0"/>
              </a:rPr>
              <a:t>Murraya</a:t>
            </a:r>
            <a:r>
              <a:rPr lang="en-MY" sz="1800" b="0" i="0" dirty="0">
                <a:effectLst/>
                <a:latin typeface="Times New Roman" panose="02020603050405020304" pitchFamily="18" charset="0"/>
                <a:cs typeface="Times New Roman" panose="02020603050405020304" pitchFamily="18" charset="0"/>
              </a:rPr>
              <a:t> </a:t>
            </a:r>
            <a:r>
              <a:rPr lang="en-MY" sz="1800" b="0" i="0" dirty="0" err="1">
                <a:effectLst/>
                <a:latin typeface="Times New Roman" panose="02020603050405020304" pitchFamily="18" charset="0"/>
                <a:cs typeface="Times New Roman" panose="02020603050405020304" pitchFamily="18" charset="0"/>
              </a:rPr>
              <a:t>koenigii</a:t>
            </a:r>
            <a:r>
              <a:rPr lang="en-MY" sz="1800" b="0" i="0" dirty="0">
                <a:effectLst/>
                <a:latin typeface="Times New Roman" panose="02020603050405020304" pitchFamily="18" charset="0"/>
                <a:cs typeface="Times New Roman" panose="02020603050405020304" pitchFamily="18" charset="0"/>
              </a:rPr>
              <a:t>. </a:t>
            </a:r>
            <a:r>
              <a:rPr lang="en-MY" sz="1800" b="0" i="1" dirty="0">
                <a:effectLst/>
                <a:latin typeface="Times New Roman" panose="02020603050405020304" pitchFamily="18" charset="0"/>
                <a:cs typeface="Times New Roman" panose="02020603050405020304" pitchFamily="18" charset="0"/>
              </a:rPr>
              <a:t>International Journal of Biochemistry and Biomolecules,</a:t>
            </a:r>
            <a:r>
              <a:rPr lang="en-MY" sz="1800" b="0" i="0" dirty="0">
                <a:effectLst/>
                <a:latin typeface="Times New Roman" panose="02020603050405020304" pitchFamily="18" charset="0"/>
                <a:cs typeface="Times New Roman" panose="02020603050405020304" pitchFamily="18" charset="0"/>
              </a:rPr>
              <a:t> </a:t>
            </a:r>
            <a:r>
              <a:rPr lang="en-MY" sz="1800" b="0" i="1" dirty="0">
                <a:effectLst/>
                <a:latin typeface="Times New Roman" panose="02020603050405020304" pitchFamily="18" charset="0"/>
                <a:cs typeface="Times New Roman" panose="02020603050405020304" pitchFamily="18" charset="0"/>
              </a:rPr>
              <a:t>2</a:t>
            </a:r>
            <a:r>
              <a:rPr lang="en-MY" sz="1800" b="0" i="0" dirty="0">
                <a:effectLst/>
                <a:latin typeface="Times New Roman" panose="02020603050405020304" pitchFamily="18" charset="0"/>
                <a:cs typeface="Times New Roman" panose="02020603050405020304" pitchFamily="18" charset="0"/>
              </a:rPr>
              <a:t>(2), 1-5.</a:t>
            </a:r>
          </a:p>
          <a:p>
            <a:r>
              <a:rPr lang="en-MY" sz="1800" dirty="0">
                <a:effectLst/>
                <a:latin typeface="Times New Roman" panose="02020603050405020304" pitchFamily="18" charset="0"/>
                <a:ea typeface="Calibri" panose="020F0502020204030204" pitchFamily="34" charset="0"/>
                <a:cs typeface="Times New Roman" panose="02020603050405020304" pitchFamily="18" charset="0"/>
              </a:rPr>
              <a:t>Harbi, H. A., Irfan, U. M., &amp; Ali, S. U. (2016). The Antibacterial Effect of Curry Leaves (</a:t>
            </a: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Murraya</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koenigii</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 European Journal of Pharmaceutical and Medical Research, 3(10), 382-387.</a:t>
            </a:r>
          </a:p>
          <a:p>
            <a:r>
              <a:rPr lang="en-MY" sz="1800" b="0" i="0" dirty="0" err="1">
                <a:effectLst/>
                <a:latin typeface="Times New Roman" panose="02020603050405020304" pitchFamily="18" charset="0"/>
                <a:cs typeface="Times New Roman" panose="02020603050405020304" pitchFamily="18" charset="0"/>
              </a:rPr>
              <a:t>Akula</a:t>
            </a:r>
            <a:r>
              <a:rPr lang="en-MY" sz="1800" b="0" i="0" dirty="0">
                <a:effectLst/>
                <a:latin typeface="Times New Roman" panose="02020603050405020304" pitchFamily="18" charset="0"/>
                <a:cs typeface="Times New Roman" panose="02020603050405020304" pitchFamily="18" charset="0"/>
              </a:rPr>
              <a:t>, P., </a:t>
            </a:r>
            <a:r>
              <a:rPr lang="en-MY" sz="1800" b="0" i="0" dirty="0" err="1">
                <a:effectLst/>
                <a:latin typeface="Times New Roman" panose="02020603050405020304" pitchFamily="18" charset="0"/>
                <a:cs typeface="Times New Roman" panose="02020603050405020304" pitchFamily="18" charset="0"/>
              </a:rPr>
              <a:t>Sree</a:t>
            </a:r>
            <a:r>
              <a:rPr lang="en-MY" sz="1800" b="0" i="0" dirty="0">
                <a:effectLst/>
                <a:latin typeface="Times New Roman" panose="02020603050405020304" pitchFamily="18" charset="0"/>
                <a:cs typeface="Times New Roman" panose="02020603050405020304" pitchFamily="18" charset="0"/>
              </a:rPr>
              <a:t>, A., Santosh, B., Sandeep, B., </a:t>
            </a:r>
            <a:r>
              <a:rPr lang="en-MY" sz="1800" b="0" i="0" dirty="0" err="1">
                <a:effectLst/>
                <a:latin typeface="Times New Roman" panose="02020603050405020304" pitchFamily="18" charset="0"/>
                <a:cs typeface="Times New Roman" panose="02020603050405020304" pitchFamily="18" charset="0"/>
              </a:rPr>
              <a:t>Raviteja</a:t>
            </a:r>
            <a:r>
              <a:rPr lang="en-MY" sz="1800" b="0" i="0" dirty="0">
                <a:effectLst/>
                <a:latin typeface="Times New Roman" panose="02020603050405020304" pitchFamily="18" charset="0"/>
                <a:cs typeface="Times New Roman" panose="02020603050405020304" pitchFamily="18" charset="0"/>
              </a:rPr>
              <a:t>, K., &amp; Keerthi, T. (2016). Evaluation of anti-microbial activity of leaf and bark extracts of </a:t>
            </a:r>
            <a:r>
              <a:rPr lang="en-MY" sz="1800" b="0" i="0" dirty="0" err="1">
                <a:effectLst/>
                <a:latin typeface="Times New Roman" panose="02020603050405020304" pitchFamily="18" charset="0"/>
                <a:cs typeface="Times New Roman" panose="02020603050405020304" pitchFamily="18" charset="0"/>
              </a:rPr>
              <a:t>Murraya</a:t>
            </a:r>
            <a:r>
              <a:rPr lang="en-MY" sz="1800" b="0" i="0" dirty="0">
                <a:effectLst/>
                <a:latin typeface="Times New Roman" panose="02020603050405020304" pitchFamily="18" charset="0"/>
                <a:cs typeface="Times New Roman" panose="02020603050405020304" pitchFamily="18" charset="0"/>
              </a:rPr>
              <a:t> </a:t>
            </a:r>
            <a:r>
              <a:rPr lang="en-MY" sz="1800" b="0" i="0" dirty="0" err="1">
                <a:effectLst/>
                <a:latin typeface="Times New Roman" panose="02020603050405020304" pitchFamily="18" charset="0"/>
                <a:cs typeface="Times New Roman" panose="02020603050405020304" pitchFamily="18" charset="0"/>
              </a:rPr>
              <a:t>koenigii</a:t>
            </a:r>
            <a:r>
              <a:rPr lang="en-MY" sz="1800" b="0" i="0" dirty="0">
                <a:effectLst/>
                <a:latin typeface="Times New Roman" panose="02020603050405020304" pitchFamily="18" charset="0"/>
                <a:cs typeface="Times New Roman" panose="02020603050405020304" pitchFamily="18" charset="0"/>
              </a:rPr>
              <a:t> (curry leaves). </a:t>
            </a:r>
            <a:r>
              <a:rPr lang="en-MY" sz="1800" b="0" i="1" dirty="0">
                <a:effectLst/>
                <a:latin typeface="Times New Roman" panose="02020603050405020304" pitchFamily="18" charset="0"/>
                <a:cs typeface="Times New Roman" panose="02020603050405020304" pitchFamily="18" charset="0"/>
              </a:rPr>
              <a:t>Journal of Pharmacognosy and Phytochemistry, 5</a:t>
            </a:r>
            <a:r>
              <a:rPr lang="en-MY" sz="1800" b="0" i="0" dirty="0">
                <a:effectLst/>
                <a:latin typeface="Times New Roman" panose="02020603050405020304" pitchFamily="18" charset="0"/>
                <a:cs typeface="Times New Roman" panose="02020603050405020304" pitchFamily="18" charset="0"/>
              </a:rPr>
              <a:t>, 101-105.</a:t>
            </a:r>
          </a:p>
          <a:p>
            <a:pP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Nalli, Y., Khajuria, V., Gupta, S., Arora, P., Riyaz-Ul-Hassan, S., Ahmed, Z., &amp; Ali, A. (2016). Four new carbazole alkaloids from </a:t>
            </a: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Murraya</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koenigii</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 that display anti-inflammatory and anti-microbial activities. </a:t>
            </a:r>
            <a:r>
              <a:rPr lang="en-MY" sz="1800" i="1" dirty="0">
                <a:effectLst/>
                <a:latin typeface="Times New Roman" panose="02020603050405020304" pitchFamily="18" charset="0"/>
                <a:ea typeface="Calibri" panose="020F0502020204030204" pitchFamily="34" charset="0"/>
                <a:cs typeface="Times New Roman" panose="02020603050405020304" pitchFamily="18" charset="0"/>
              </a:rPr>
              <a:t>Organic &amp; Biomolecular Chemistry</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MY" sz="1800" i="1" dirty="0">
                <a:effectLst/>
                <a:latin typeface="Times New Roman" panose="02020603050405020304" pitchFamily="18" charset="0"/>
                <a:ea typeface="Calibri" panose="020F0502020204030204" pitchFamily="34" charset="0"/>
                <a:cs typeface="Times New Roman" panose="02020603050405020304" pitchFamily="18" charset="0"/>
              </a:rPr>
              <a:t>14</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(12), 3322-3332.</a:t>
            </a:r>
          </a:p>
          <a:p>
            <a:pPr>
              <a:lnSpc>
                <a:spcPct val="107000"/>
              </a:lnSpc>
              <a:spcAft>
                <a:spcPts val="800"/>
              </a:spcAft>
            </a:pPr>
            <a:r>
              <a:rPr lang="en-MY" sz="1800" b="0" i="0" dirty="0">
                <a:effectLst/>
                <a:latin typeface="Times New Roman" panose="02020603050405020304" pitchFamily="18" charset="0"/>
              </a:rPr>
              <a:t>Pahirolzaman, K. A. (2020). Curry Leaf as Potential Antimicrobial Agent. In </a:t>
            </a:r>
            <a:r>
              <a:rPr lang="en-MY" sz="1800" b="0" i="1" dirty="0">
                <a:effectLst/>
                <a:latin typeface="Times New Roman" panose="02020603050405020304" pitchFamily="18" charset="0"/>
              </a:rPr>
              <a:t>Curry Leaf (</a:t>
            </a:r>
            <a:r>
              <a:rPr lang="en-MY" sz="1800" b="0" i="1" dirty="0" err="1">
                <a:effectLst/>
                <a:latin typeface="Times New Roman" panose="02020603050405020304" pitchFamily="18" charset="0"/>
              </a:rPr>
              <a:t>Murraya</a:t>
            </a:r>
            <a:r>
              <a:rPr lang="en-MY" sz="1800" b="0" i="1" dirty="0">
                <a:effectLst/>
                <a:latin typeface="Times New Roman" panose="02020603050405020304" pitchFamily="18" charset="0"/>
              </a:rPr>
              <a:t> </a:t>
            </a:r>
            <a:r>
              <a:rPr lang="en-MY" sz="1800" b="0" i="1" dirty="0" err="1">
                <a:effectLst/>
                <a:latin typeface="Times New Roman" panose="02020603050405020304" pitchFamily="18" charset="0"/>
              </a:rPr>
              <a:t>koenigii</a:t>
            </a:r>
            <a:r>
              <a:rPr lang="en-MY" sz="1800" b="0" i="1" dirty="0">
                <a:effectLst/>
                <a:latin typeface="Times New Roman" panose="02020603050405020304" pitchFamily="18" charset="0"/>
              </a:rPr>
              <a:t>): The Story of Potential Miracle Plant</a:t>
            </a:r>
            <a:r>
              <a:rPr lang="en-MY" sz="1800" b="0" i="0" dirty="0">
                <a:effectLst/>
                <a:latin typeface="Times New Roman" panose="02020603050405020304" pitchFamily="18" charset="0"/>
              </a:rPr>
              <a:t> (pp. 34-35). Beau </a:t>
            </a:r>
            <a:r>
              <a:rPr lang="en-MY" sz="1800" b="0" i="0" dirty="0" err="1">
                <a:effectLst/>
                <a:latin typeface="Times New Roman" panose="02020603050405020304" pitchFamily="18" charset="0"/>
              </a:rPr>
              <a:t>Bassin</a:t>
            </a:r>
            <a:r>
              <a:rPr lang="en-MY" sz="1800" b="0" i="0" dirty="0">
                <a:effectLst/>
                <a:latin typeface="Times New Roman" panose="02020603050405020304" pitchFamily="18" charset="0"/>
              </a:rPr>
              <a:t>, Mauritius: Lambert Publishing House.</a:t>
            </a:r>
          </a:p>
          <a:p>
            <a:pPr>
              <a:lnSpc>
                <a:spcPct val="107000"/>
              </a:lnSpc>
              <a:spcAft>
                <a:spcPts val="800"/>
              </a:spcAft>
            </a:pPr>
            <a:r>
              <a:rPr lang="en-MY" sz="1800" dirty="0" err="1">
                <a:effectLst/>
                <a:latin typeface="Calibri" panose="020F0502020204030204" pitchFamily="34" charset="0"/>
                <a:ea typeface="Calibri" panose="020F0502020204030204" pitchFamily="34" charset="0"/>
                <a:cs typeface="Times New Roman" panose="02020603050405020304" pitchFamily="18" charset="0"/>
              </a:rPr>
              <a:t>Gizachew</a:t>
            </a:r>
            <a:r>
              <a:rPr lang="en-MY" sz="1800" dirty="0">
                <a:effectLst/>
                <a:latin typeface="Calibri" panose="020F0502020204030204" pitchFamily="34" charset="0"/>
                <a:ea typeface="Calibri" panose="020F0502020204030204" pitchFamily="34" charset="0"/>
                <a:cs typeface="Times New Roman" panose="02020603050405020304" pitchFamily="18" charset="0"/>
              </a:rPr>
              <a:t>, M., </a:t>
            </a:r>
            <a:r>
              <a:rPr lang="en-MY" sz="1800" dirty="0" err="1">
                <a:effectLst/>
                <a:latin typeface="Calibri" panose="020F0502020204030204" pitchFamily="34" charset="0"/>
                <a:ea typeface="Calibri" panose="020F0502020204030204" pitchFamily="34" charset="0"/>
                <a:cs typeface="Times New Roman" panose="02020603050405020304" pitchFamily="18" charset="0"/>
              </a:rPr>
              <a:t>Tiruneh</a:t>
            </a:r>
            <a:r>
              <a:rPr lang="en-MY" sz="1800" dirty="0">
                <a:effectLst/>
                <a:latin typeface="Calibri" panose="020F0502020204030204" pitchFamily="34" charset="0"/>
                <a:ea typeface="Calibri" panose="020F0502020204030204" pitchFamily="34" charset="0"/>
                <a:cs typeface="Times New Roman" panose="02020603050405020304" pitchFamily="18" charset="0"/>
              </a:rPr>
              <a:t>, M., </a:t>
            </a:r>
            <a:r>
              <a:rPr lang="en-MY" sz="1800" dirty="0" err="1">
                <a:effectLst/>
                <a:latin typeface="Calibri" panose="020F0502020204030204" pitchFamily="34" charset="0"/>
                <a:ea typeface="Calibri" panose="020F0502020204030204" pitchFamily="34" charset="0"/>
                <a:cs typeface="Times New Roman" panose="02020603050405020304" pitchFamily="18" charset="0"/>
              </a:rPr>
              <a:t>Moges</a:t>
            </a:r>
            <a:r>
              <a:rPr lang="en-MY" sz="1800" dirty="0">
                <a:effectLst/>
                <a:latin typeface="Calibri" panose="020F0502020204030204" pitchFamily="34" charset="0"/>
                <a:ea typeface="Calibri" panose="020F0502020204030204" pitchFamily="34" charset="0"/>
                <a:cs typeface="Times New Roman" panose="02020603050405020304" pitchFamily="18" charset="0"/>
              </a:rPr>
              <a:t>, F. </a:t>
            </a:r>
            <a:r>
              <a:rPr lang="en-MY" sz="1800" i="1" dirty="0">
                <a:effectLst/>
                <a:latin typeface="Calibri" panose="020F0502020204030204" pitchFamily="34" charset="0"/>
                <a:ea typeface="Calibri" panose="020F0502020204030204" pitchFamily="34" charset="0"/>
                <a:cs typeface="Times New Roman" panose="02020603050405020304" pitchFamily="18" charset="0"/>
              </a:rPr>
              <a:t>et al. </a:t>
            </a:r>
            <a:r>
              <a:rPr lang="en-MY" sz="1800" dirty="0">
                <a:effectLst/>
                <a:latin typeface="Calibri" panose="020F0502020204030204" pitchFamily="34" charset="0"/>
                <a:ea typeface="Calibri" panose="020F0502020204030204" pitchFamily="34" charset="0"/>
                <a:cs typeface="Times New Roman" panose="02020603050405020304" pitchFamily="18" charset="0"/>
              </a:rPr>
              <a:t>(2019) </a:t>
            </a:r>
            <a:r>
              <a:rPr lang="en-MY" sz="1800" i="1" dirty="0">
                <a:effectLst/>
                <a:latin typeface="Calibri" panose="020F0502020204030204" pitchFamily="34" charset="0"/>
                <a:ea typeface="Calibri" panose="020F0502020204030204" pitchFamily="34" charset="0"/>
                <a:cs typeface="Times New Roman" panose="02020603050405020304" pitchFamily="18" charset="0"/>
              </a:rPr>
              <a:t>Streptococcus agalactiae</a:t>
            </a:r>
            <a:r>
              <a:rPr lang="en-MY" sz="1800" dirty="0">
                <a:effectLst/>
                <a:latin typeface="Calibri" panose="020F0502020204030204" pitchFamily="34" charset="0"/>
                <a:ea typeface="Calibri" panose="020F0502020204030204" pitchFamily="34" charset="0"/>
                <a:cs typeface="Times New Roman" panose="02020603050405020304" pitchFamily="18" charset="0"/>
              </a:rPr>
              <a:t> maternal colonization, antibiotic resistance and serotype profiles in Africa: a meta-analysis. </a:t>
            </a:r>
            <a:r>
              <a:rPr lang="en-MY" sz="1800" i="1" dirty="0">
                <a:effectLst/>
                <a:latin typeface="Calibri" panose="020F0502020204030204" pitchFamily="34" charset="0"/>
                <a:ea typeface="Calibri" panose="020F0502020204030204" pitchFamily="34" charset="0"/>
                <a:cs typeface="Times New Roman" panose="02020603050405020304" pitchFamily="18" charset="0"/>
              </a:rPr>
              <a:t>Ann Clin </a:t>
            </a:r>
            <a:r>
              <a:rPr lang="en-MY" sz="1800" i="1" dirty="0" err="1">
                <a:effectLst/>
                <a:latin typeface="Calibri" panose="020F0502020204030204" pitchFamily="34" charset="0"/>
                <a:ea typeface="Calibri" panose="020F0502020204030204" pitchFamily="34" charset="0"/>
                <a:cs typeface="Times New Roman" panose="02020603050405020304" pitchFamily="18" charset="0"/>
              </a:rPr>
              <a:t>Microbiol</a:t>
            </a:r>
            <a:r>
              <a:rPr lang="en-MY" sz="1800" i="1" dirty="0">
                <a:effectLst/>
                <a:latin typeface="Calibri" panose="020F0502020204030204" pitchFamily="34" charset="0"/>
                <a:ea typeface="Calibri" panose="020F0502020204030204" pitchFamily="34" charset="0"/>
                <a:cs typeface="Times New Roman" panose="02020603050405020304" pitchFamily="18" charset="0"/>
              </a:rPr>
              <a:t> </a:t>
            </a:r>
            <a:r>
              <a:rPr lang="en-MY" sz="1800" i="1" dirty="0" err="1">
                <a:effectLst/>
                <a:latin typeface="Calibri" panose="020F0502020204030204" pitchFamily="34" charset="0"/>
                <a:ea typeface="Calibri" panose="020F0502020204030204" pitchFamily="34" charset="0"/>
                <a:cs typeface="Times New Roman" panose="02020603050405020304" pitchFamily="18" charset="0"/>
              </a:rPr>
              <a:t>Antimicrob</a:t>
            </a:r>
            <a:r>
              <a:rPr lang="en-MY" sz="1800" dirty="0">
                <a:effectLst/>
                <a:latin typeface="Calibri" panose="020F0502020204030204" pitchFamily="34" charset="0"/>
                <a:ea typeface="Calibri" panose="020F0502020204030204" pitchFamily="34" charset="0"/>
                <a:cs typeface="Times New Roman" panose="02020603050405020304" pitchFamily="18" charset="0"/>
              </a:rPr>
              <a:t> 18</a:t>
            </a:r>
            <a:r>
              <a:rPr lang="en-MY" sz="1800" b="1" dirty="0">
                <a:effectLst/>
                <a:latin typeface="Calibri" panose="020F0502020204030204" pitchFamily="34" charset="0"/>
                <a:ea typeface="Calibri" panose="020F0502020204030204" pitchFamily="34" charset="0"/>
                <a:cs typeface="Times New Roman" panose="02020603050405020304" pitchFamily="18" charset="0"/>
              </a:rPr>
              <a:t>, </a:t>
            </a:r>
            <a:r>
              <a:rPr lang="en-MY" sz="1800" dirty="0">
                <a:effectLst/>
                <a:latin typeface="Calibri" panose="020F0502020204030204" pitchFamily="34" charset="0"/>
                <a:ea typeface="Calibri" panose="020F0502020204030204" pitchFamily="34" charset="0"/>
                <a:cs typeface="Times New Roman" panose="02020603050405020304" pitchFamily="18" charset="0"/>
              </a:rPr>
              <a:t>14 </a:t>
            </a:r>
          </a:p>
          <a:p>
            <a:pPr>
              <a:lnSpc>
                <a:spcPct val="107000"/>
              </a:lnSpc>
              <a:spcAft>
                <a:spcPts val="800"/>
              </a:spcAft>
            </a:pPr>
            <a:r>
              <a:rPr lang="en-MY" sz="1800" dirty="0">
                <a:effectLst/>
                <a:latin typeface="Calibri" panose="020F0502020204030204" pitchFamily="34" charset="0"/>
                <a:ea typeface="Calibri" panose="020F0502020204030204" pitchFamily="34" charset="0"/>
                <a:cs typeface="Times New Roman" panose="02020603050405020304" pitchFamily="18" charset="0"/>
              </a:rPr>
              <a:t>McGuinness, W. A., </a:t>
            </a:r>
            <a:r>
              <a:rPr lang="en-MY" sz="1800" dirty="0" err="1">
                <a:effectLst/>
                <a:latin typeface="Calibri" panose="020F0502020204030204" pitchFamily="34" charset="0"/>
                <a:ea typeface="Calibri" panose="020F0502020204030204" pitchFamily="34" charset="0"/>
                <a:cs typeface="Times New Roman" panose="02020603050405020304" pitchFamily="18" charset="0"/>
              </a:rPr>
              <a:t>Malachowa</a:t>
            </a:r>
            <a:r>
              <a:rPr lang="en-MY" sz="1800" dirty="0">
                <a:effectLst/>
                <a:latin typeface="Calibri" panose="020F0502020204030204" pitchFamily="34" charset="0"/>
                <a:ea typeface="Calibri" panose="020F0502020204030204" pitchFamily="34" charset="0"/>
                <a:cs typeface="Times New Roman" panose="02020603050405020304" pitchFamily="18" charset="0"/>
              </a:rPr>
              <a:t>, N., &amp; </a:t>
            </a:r>
            <a:r>
              <a:rPr lang="en-MY" sz="1800" dirty="0" err="1">
                <a:effectLst/>
                <a:latin typeface="Calibri" panose="020F0502020204030204" pitchFamily="34" charset="0"/>
                <a:ea typeface="Calibri" panose="020F0502020204030204" pitchFamily="34" charset="0"/>
                <a:cs typeface="Times New Roman" panose="02020603050405020304" pitchFamily="18" charset="0"/>
              </a:rPr>
              <a:t>Deleo</a:t>
            </a:r>
            <a:r>
              <a:rPr lang="en-MY" sz="1800" dirty="0">
                <a:effectLst/>
                <a:latin typeface="Calibri" panose="020F0502020204030204" pitchFamily="34" charset="0"/>
                <a:ea typeface="Calibri" panose="020F0502020204030204" pitchFamily="34" charset="0"/>
                <a:cs typeface="Times New Roman" panose="02020603050405020304" pitchFamily="18" charset="0"/>
              </a:rPr>
              <a:t>, F. R. (2017). Vancomycin Resistance in Staphylococcus aureus. </a:t>
            </a:r>
            <a:r>
              <a:rPr lang="en-MY" sz="1800" i="1" dirty="0">
                <a:effectLst/>
                <a:latin typeface="Calibri" panose="020F0502020204030204" pitchFamily="34" charset="0"/>
                <a:ea typeface="Calibri" panose="020F0502020204030204" pitchFamily="34" charset="0"/>
                <a:cs typeface="Times New Roman" panose="02020603050405020304" pitchFamily="18" charset="0"/>
              </a:rPr>
              <a:t>Yale Journal of Biology and Medicine,</a:t>
            </a:r>
            <a:r>
              <a:rPr lang="en-MY" sz="1800" dirty="0">
                <a:effectLst/>
                <a:latin typeface="Calibri" panose="020F0502020204030204" pitchFamily="34" charset="0"/>
                <a:ea typeface="Calibri" panose="020F0502020204030204" pitchFamily="34" charset="0"/>
                <a:cs typeface="Times New Roman" panose="02020603050405020304" pitchFamily="18" charset="0"/>
              </a:rPr>
              <a:t> </a:t>
            </a:r>
            <a:r>
              <a:rPr lang="en-MY" sz="1800" i="1" dirty="0">
                <a:effectLst/>
                <a:latin typeface="Calibri" panose="020F0502020204030204" pitchFamily="34" charset="0"/>
                <a:ea typeface="Calibri" panose="020F0502020204030204" pitchFamily="34" charset="0"/>
                <a:cs typeface="Times New Roman" panose="02020603050405020304" pitchFamily="18" charset="0"/>
              </a:rPr>
              <a:t>90</a:t>
            </a:r>
            <a:r>
              <a:rPr lang="en-MY" sz="1800" dirty="0">
                <a:effectLst/>
                <a:latin typeface="Calibri" panose="020F0502020204030204" pitchFamily="34" charset="0"/>
                <a:ea typeface="Calibri" panose="020F0502020204030204" pitchFamily="34" charset="0"/>
                <a:cs typeface="Times New Roman" panose="02020603050405020304" pitchFamily="18" charset="0"/>
              </a:rPr>
              <a:t>, 269-281.</a:t>
            </a:r>
          </a:p>
          <a:p>
            <a:pPr>
              <a:lnSpc>
                <a:spcPct val="107000"/>
              </a:lnSpc>
              <a:spcAft>
                <a:spcPts val="800"/>
              </a:spcAft>
            </a:pPr>
            <a:endParaRPr lang="en-MY"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MY" sz="1800" b="0" i="0" dirty="0">
              <a:solidFill>
                <a:srgbClr val="2E414F"/>
              </a:solidFill>
              <a:effectLst/>
              <a:latin typeface="Times New Roman" panose="02020603050405020304" pitchFamily="18" charset="0"/>
              <a:cs typeface="Times New Roman" panose="02020603050405020304" pitchFamily="18" charset="0"/>
            </a:endParaRPr>
          </a:p>
          <a:p>
            <a:pPr marL="0" indent="0">
              <a:buNone/>
            </a:pPr>
            <a:endParaRPr lang="en-MY"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MY" dirty="0"/>
          </a:p>
        </p:txBody>
      </p:sp>
    </p:spTree>
    <p:extLst>
      <p:ext uri="{BB962C8B-B14F-4D97-AF65-F5344CB8AC3E}">
        <p14:creationId xmlns:p14="http://schemas.microsoft.com/office/powerpoint/2010/main" val="264482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DF5BC2C-A5B3-4F45-9211-E7819977D70E}"/>
              </a:ext>
            </a:extLst>
          </p:cNvPr>
          <p:cNvPicPr>
            <a:picLocks noGrp="1" noChangeAspect="1"/>
          </p:cNvPicPr>
          <p:nvPr>
            <p:ph sz="half" idx="1"/>
          </p:nvPr>
        </p:nvPicPr>
        <p:blipFill rotWithShape="1">
          <a:blip r:embed="rId2"/>
          <a:srcRect t="8666" b="2502"/>
          <a:stretch/>
        </p:blipFill>
        <p:spPr>
          <a:xfrm>
            <a:off x="843378" y="1553592"/>
            <a:ext cx="3675356" cy="4298568"/>
          </a:xfrm>
        </p:spPr>
      </p:pic>
      <p:sp>
        <p:nvSpPr>
          <p:cNvPr id="6" name="Content Placeholder 5">
            <a:extLst>
              <a:ext uri="{FF2B5EF4-FFF2-40B4-BE49-F238E27FC236}">
                <a16:creationId xmlns:a16="http://schemas.microsoft.com/office/drawing/2014/main" id="{10F13DA9-E2A5-4FE5-A1E3-679B0BDB0ECA}"/>
              </a:ext>
            </a:extLst>
          </p:cNvPr>
          <p:cNvSpPr>
            <a:spLocks noGrp="1"/>
          </p:cNvSpPr>
          <p:nvPr>
            <p:ph sz="half" idx="2"/>
          </p:nvPr>
        </p:nvSpPr>
        <p:spPr>
          <a:xfrm>
            <a:off x="5024761" y="1553592"/>
            <a:ext cx="6100439" cy="4298568"/>
          </a:xfrm>
        </p:spPr>
        <p:txBody>
          <a:bodyPr/>
          <a:lstStyle/>
          <a:p>
            <a:r>
              <a:rPr lang="en-US" dirty="0"/>
              <a:t>Kingdom : Plantae</a:t>
            </a:r>
          </a:p>
          <a:p>
            <a:r>
              <a:rPr lang="en-US" dirty="0"/>
              <a:t>Family : </a:t>
            </a:r>
            <a:r>
              <a:rPr lang="en-US" dirty="0" err="1"/>
              <a:t>Rutacea</a:t>
            </a:r>
            <a:endParaRPr lang="en-US" dirty="0"/>
          </a:p>
          <a:p>
            <a:r>
              <a:rPr lang="en-US" dirty="0"/>
              <a:t>Genus : </a:t>
            </a:r>
            <a:r>
              <a:rPr lang="en-US" dirty="0" err="1"/>
              <a:t>Murraya</a:t>
            </a:r>
            <a:endParaRPr lang="en-US" dirty="0"/>
          </a:p>
          <a:p>
            <a:r>
              <a:rPr lang="en-US" dirty="0"/>
              <a:t>Common names : Curry leaf, Sweet Neem, </a:t>
            </a:r>
            <a:r>
              <a:rPr lang="en-US" dirty="0" err="1"/>
              <a:t>Daun</a:t>
            </a:r>
            <a:r>
              <a:rPr lang="en-US" dirty="0"/>
              <a:t> Kari, </a:t>
            </a:r>
            <a:r>
              <a:rPr lang="en-US" dirty="0" err="1"/>
              <a:t>Temurui</a:t>
            </a:r>
            <a:endParaRPr lang="en-US" dirty="0"/>
          </a:p>
          <a:p>
            <a:r>
              <a:rPr lang="en-US" dirty="0"/>
              <a:t>Tropical/ Sub-tropical</a:t>
            </a:r>
          </a:p>
          <a:p>
            <a:r>
              <a:rPr lang="en-US" dirty="0"/>
              <a:t>Native to Asia</a:t>
            </a: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lang="en-US" dirty="0">
                <a:solidFill>
                  <a:prstClr val="black"/>
                </a:solidFill>
                <a:cs typeface="Times New Roman" panose="02020603050405020304" pitchFamily="18" charset="0"/>
              </a:rPr>
              <a:t>H</a:t>
            </a:r>
            <a:r>
              <a:rPr kumimoji="0" lang="en-US" b="0" i="0" u="none" strike="noStrike" kern="1200" cap="none" spc="0" normalizeH="0" baseline="0" noProof="0" dirty="0">
                <a:ln>
                  <a:noFill/>
                </a:ln>
                <a:solidFill>
                  <a:prstClr val="black"/>
                </a:solidFill>
                <a:effectLst/>
                <a:uLnTx/>
                <a:uFillTx/>
                <a:ea typeface="+mn-ea"/>
                <a:cs typeface="Times New Roman" panose="02020603050405020304" pitchFamily="18" charset="0"/>
              </a:rPr>
              <a:t>as been used traditionally to treat  </a:t>
            </a:r>
            <a:r>
              <a:rPr kumimoji="0" lang="en-MY"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traumatic injury, diarrhoea, dysentery, diabetes mellitus, rheumatism, dysentery, and snake bite in ancient times in India. </a:t>
            </a:r>
          </a:p>
          <a:p>
            <a:endParaRPr lang="en-MY" dirty="0"/>
          </a:p>
        </p:txBody>
      </p:sp>
    </p:spTree>
    <p:extLst>
      <p:ext uri="{BB962C8B-B14F-4D97-AF65-F5344CB8AC3E}">
        <p14:creationId xmlns:p14="http://schemas.microsoft.com/office/powerpoint/2010/main" val="266826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548C04-0387-477B-A45E-F8EBBCCADA6B}"/>
              </a:ext>
            </a:extLst>
          </p:cNvPr>
          <p:cNvSpPr>
            <a:spLocks noGrp="1"/>
          </p:cNvSpPr>
          <p:nvPr>
            <p:ph type="title"/>
          </p:nvPr>
        </p:nvSpPr>
        <p:spPr/>
        <p:txBody>
          <a:bodyPr/>
          <a:lstStyle/>
          <a:p>
            <a:r>
              <a:rPr lang="en-MY" sz="4000" i="1" dirty="0">
                <a:effectLst/>
                <a:latin typeface="Times New Roman" panose="02020603050405020304" pitchFamily="18" charset="0"/>
                <a:ea typeface="Calibri" panose="020F0502020204030204" pitchFamily="34" charset="0"/>
              </a:rPr>
              <a:t>Staphylococcus aureus </a:t>
            </a:r>
            <a:r>
              <a:rPr lang="en-MY" sz="4000" dirty="0">
                <a:effectLst/>
                <a:latin typeface="Times New Roman" panose="02020603050405020304" pitchFamily="18" charset="0"/>
                <a:ea typeface="Calibri" panose="020F0502020204030204" pitchFamily="34" charset="0"/>
              </a:rPr>
              <a:t>(</a:t>
            </a:r>
            <a:r>
              <a:rPr lang="en-MY" sz="4000" i="1" dirty="0" err="1">
                <a:effectLst/>
                <a:latin typeface="Times New Roman" panose="02020603050405020304" pitchFamily="18" charset="0"/>
                <a:ea typeface="Calibri" panose="020F0502020204030204" pitchFamily="34" charset="0"/>
              </a:rPr>
              <a:t>S.aureus</a:t>
            </a:r>
            <a:r>
              <a:rPr lang="en-MY" sz="4000" dirty="0">
                <a:effectLst/>
                <a:latin typeface="Times New Roman" panose="02020603050405020304" pitchFamily="18" charset="0"/>
                <a:ea typeface="Calibri" panose="020F0502020204030204" pitchFamily="34" charset="0"/>
              </a:rPr>
              <a:t>) </a:t>
            </a:r>
            <a:endParaRPr lang="en-MY" dirty="0"/>
          </a:p>
        </p:txBody>
      </p:sp>
      <p:sp>
        <p:nvSpPr>
          <p:cNvPr id="6" name="Content Placeholder 5">
            <a:extLst>
              <a:ext uri="{FF2B5EF4-FFF2-40B4-BE49-F238E27FC236}">
                <a16:creationId xmlns:a16="http://schemas.microsoft.com/office/drawing/2014/main" id="{CB774525-D33F-4755-A601-3631995F5F65}"/>
              </a:ext>
            </a:extLst>
          </p:cNvPr>
          <p:cNvSpPr>
            <a:spLocks noGrp="1"/>
          </p:cNvSpPr>
          <p:nvPr>
            <p:ph idx="1"/>
          </p:nvPr>
        </p:nvSpPr>
        <p:spPr/>
        <p:txBody>
          <a:bodyPr>
            <a:normAutofit/>
          </a:bodyPr>
          <a:lstStyle/>
          <a:p>
            <a:r>
              <a:rPr lang="en-MY" sz="1800" dirty="0">
                <a:latin typeface="Times New Roman" panose="02020603050405020304" pitchFamily="18" charset="0"/>
                <a:ea typeface="Calibri" panose="020F0502020204030204" pitchFamily="34" charset="0"/>
              </a:rPr>
              <a:t>C</a:t>
            </a:r>
            <a:r>
              <a:rPr lang="en-MY" sz="1800" dirty="0">
                <a:effectLst/>
                <a:latin typeface="Times New Roman" panose="02020603050405020304" pitchFamily="18" charset="0"/>
                <a:ea typeface="Calibri" panose="020F0502020204030204" pitchFamily="34" charset="0"/>
              </a:rPr>
              <a:t>occi-shaped gram-positive bacterium</a:t>
            </a:r>
          </a:p>
          <a:p>
            <a:r>
              <a:rPr lang="en-MY" sz="1800" dirty="0">
                <a:effectLst/>
                <a:latin typeface="Times New Roman" panose="02020603050405020304" pitchFamily="18" charset="0"/>
                <a:ea typeface="Calibri" panose="020F0502020204030204" pitchFamily="34" charset="0"/>
              </a:rPr>
              <a:t>They can thrive aerobically or anaerobically</a:t>
            </a:r>
          </a:p>
          <a:p>
            <a:r>
              <a:rPr lang="en-MY" sz="1800" dirty="0">
                <a:latin typeface="Times New Roman" panose="02020603050405020304" pitchFamily="18" charset="0"/>
                <a:ea typeface="Calibri" panose="020F0502020204030204" pitchFamily="34" charset="0"/>
              </a:rPr>
              <a:t>P</a:t>
            </a:r>
            <a:r>
              <a:rPr lang="en-MY" sz="1800" dirty="0">
                <a:effectLst/>
                <a:latin typeface="Times New Roman" panose="02020603050405020304" pitchFamily="18" charset="0"/>
                <a:ea typeface="Calibri" panose="020F0502020204030204" pitchFamily="34" charset="0"/>
              </a:rPr>
              <a:t>resent both in community-acquired as well as hospital-acquired settings</a:t>
            </a:r>
            <a:endParaRPr lang="en-MY" sz="1800" dirty="0"/>
          </a:p>
        </p:txBody>
      </p:sp>
      <p:pic>
        <p:nvPicPr>
          <p:cNvPr id="8" name="Picture 7">
            <a:extLst>
              <a:ext uri="{FF2B5EF4-FFF2-40B4-BE49-F238E27FC236}">
                <a16:creationId xmlns:a16="http://schemas.microsoft.com/office/drawing/2014/main" id="{AED61271-BF3F-4D42-8409-2BADC6838F87}"/>
              </a:ext>
            </a:extLst>
          </p:cNvPr>
          <p:cNvPicPr>
            <a:picLocks noChangeAspect="1"/>
          </p:cNvPicPr>
          <p:nvPr/>
        </p:nvPicPr>
        <p:blipFill>
          <a:blip r:embed="rId2"/>
          <a:stretch>
            <a:fillRect/>
          </a:stretch>
        </p:blipFill>
        <p:spPr>
          <a:xfrm>
            <a:off x="7723573" y="3258106"/>
            <a:ext cx="3818878" cy="2850254"/>
          </a:xfrm>
          <a:prstGeom prst="rect">
            <a:avLst/>
          </a:prstGeom>
        </p:spPr>
      </p:pic>
    </p:spTree>
    <p:extLst>
      <p:ext uri="{BB962C8B-B14F-4D97-AF65-F5344CB8AC3E}">
        <p14:creationId xmlns:p14="http://schemas.microsoft.com/office/powerpoint/2010/main" val="88222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3113-A733-4EE8-9C3B-97ADB9D34F2A}"/>
              </a:ext>
            </a:extLst>
          </p:cNvPr>
          <p:cNvSpPr>
            <a:spLocks noGrp="1"/>
          </p:cNvSpPr>
          <p:nvPr>
            <p:ph type="title"/>
          </p:nvPr>
        </p:nvSpPr>
        <p:spPr/>
        <p:txBody>
          <a:bodyPr/>
          <a:lstStyle/>
          <a:p>
            <a:r>
              <a:rPr lang="en-MY" sz="4000" i="1" dirty="0">
                <a:effectLst/>
                <a:latin typeface="Times New Roman" panose="02020603050405020304" pitchFamily="18" charset="0"/>
                <a:ea typeface="Calibri" panose="020F0502020204030204" pitchFamily="34" charset="0"/>
              </a:rPr>
              <a:t>Streptococcus agalactiae </a:t>
            </a:r>
            <a:r>
              <a:rPr lang="en-MY" sz="4000" dirty="0">
                <a:effectLst/>
                <a:latin typeface="Times New Roman" panose="02020603050405020304" pitchFamily="18" charset="0"/>
                <a:ea typeface="Calibri" panose="020F0502020204030204" pitchFamily="34" charset="0"/>
              </a:rPr>
              <a:t>(</a:t>
            </a:r>
            <a:r>
              <a:rPr lang="en-MY" sz="4000" i="1" dirty="0" err="1">
                <a:effectLst/>
                <a:latin typeface="Times New Roman" panose="02020603050405020304" pitchFamily="18" charset="0"/>
                <a:ea typeface="Calibri" panose="020F0502020204030204" pitchFamily="34" charset="0"/>
              </a:rPr>
              <a:t>S.agalactiae</a:t>
            </a:r>
            <a:r>
              <a:rPr lang="en-MY" sz="4000" dirty="0">
                <a:effectLst/>
                <a:latin typeface="Times New Roman" panose="02020603050405020304" pitchFamily="18" charset="0"/>
                <a:ea typeface="Calibri" panose="020F0502020204030204" pitchFamily="34" charset="0"/>
              </a:rPr>
              <a:t>) </a:t>
            </a:r>
            <a:endParaRPr lang="en-MY" dirty="0"/>
          </a:p>
        </p:txBody>
      </p:sp>
      <p:sp>
        <p:nvSpPr>
          <p:cNvPr id="3" name="Content Placeholder 2">
            <a:extLst>
              <a:ext uri="{FF2B5EF4-FFF2-40B4-BE49-F238E27FC236}">
                <a16:creationId xmlns:a16="http://schemas.microsoft.com/office/drawing/2014/main" id="{5A850FE2-6D36-46FD-8B7A-863E11C9B4DE}"/>
              </a:ext>
            </a:extLst>
          </p:cNvPr>
          <p:cNvSpPr>
            <a:spLocks noGrp="1"/>
          </p:cNvSpPr>
          <p:nvPr>
            <p:ph idx="1"/>
          </p:nvPr>
        </p:nvSpPr>
        <p:spPr/>
        <p:txBody>
          <a:bodyPr>
            <a:normAutofit/>
          </a:bodyPr>
          <a:lstStyle/>
          <a:p>
            <a:r>
              <a:rPr lang="en-MY" sz="1800" dirty="0">
                <a:effectLst/>
                <a:latin typeface="Times New Roman" panose="02020603050405020304" pitchFamily="18" charset="0"/>
                <a:ea typeface="Calibri" panose="020F0502020204030204" pitchFamily="34" charset="0"/>
              </a:rPr>
              <a:t>Gram-positive coccus, also called </a:t>
            </a:r>
            <a:r>
              <a:rPr lang="en-MY" sz="1800" dirty="0">
                <a:latin typeface="Times New Roman" panose="02020603050405020304" pitchFamily="18" charset="0"/>
                <a:ea typeface="Calibri" panose="020F0502020204030204" pitchFamily="34" charset="0"/>
              </a:rPr>
              <a:t>G</a:t>
            </a:r>
            <a:r>
              <a:rPr lang="en-MY" sz="1800" dirty="0">
                <a:effectLst/>
                <a:latin typeface="Times New Roman" panose="02020603050405020304" pitchFamily="18" charset="0"/>
                <a:ea typeface="Calibri" panose="020F0502020204030204" pitchFamily="34" charset="0"/>
              </a:rPr>
              <a:t>roup B streptococcus</a:t>
            </a:r>
          </a:p>
          <a:p>
            <a:r>
              <a:rPr lang="en-MY" sz="1800" dirty="0">
                <a:latin typeface="Times New Roman" panose="02020603050405020304" pitchFamily="18" charset="0"/>
                <a:ea typeface="Calibri" panose="020F0502020204030204" pitchFamily="34" charset="0"/>
              </a:rPr>
              <a:t>P</a:t>
            </a:r>
            <a:r>
              <a:rPr lang="en-MY" sz="1800" dirty="0">
                <a:effectLst/>
                <a:latin typeface="Times New Roman" panose="02020603050405020304" pitchFamily="18" charset="0"/>
                <a:ea typeface="Calibri" panose="020F0502020204030204" pitchFamily="34" charset="0"/>
              </a:rPr>
              <a:t>resent symbiotically at the gastrointestinal and genitourinary tracts of humans.</a:t>
            </a:r>
          </a:p>
          <a:p>
            <a:r>
              <a:rPr lang="en-MY" sz="1800" dirty="0">
                <a:latin typeface="Times New Roman" panose="02020603050405020304" pitchFamily="18" charset="0"/>
                <a:ea typeface="Calibri" panose="020F0502020204030204" pitchFamily="34" charset="0"/>
              </a:rPr>
              <a:t>C</a:t>
            </a:r>
            <a:r>
              <a:rPr lang="en-MY" sz="1800" dirty="0">
                <a:effectLst/>
                <a:latin typeface="Times New Roman" panose="02020603050405020304" pitchFamily="18" charset="0"/>
                <a:ea typeface="Calibri" panose="020F0502020204030204" pitchFamily="34" charset="0"/>
              </a:rPr>
              <a:t>olonizes the vaginal and gastrointestinal tracts of healthy women</a:t>
            </a:r>
          </a:p>
          <a:p>
            <a:r>
              <a:rPr lang="en-MY" sz="1800" dirty="0">
                <a:effectLst/>
                <a:latin typeface="Times New Roman" panose="02020603050405020304" pitchFamily="18" charset="0"/>
                <a:ea typeface="Calibri" panose="020F0502020204030204" pitchFamily="34" charset="0"/>
              </a:rPr>
              <a:t>Usually, they affect neonates and those who are immunocompromised.</a:t>
            </a:r>
          </a:p>
          <a:p>
            <a:r>
              <a:rPr lang="en-MY" sz="1800" dirty="0">
                <a:latin typeface="Times New Roman" panose="02020603050405020304" pitchFamily="18" charset="0"/>
                <a:ea typeface="Calibri" panose="020F0502020204030204" pitchFamily="34" charset="0"/>
              </a:rPr>
              <a:t>K</a:t>
            </a:r>
            <a:r>
              <a:rPr lang="en-MY" sz="1800" dirty="0">
                <a:effectLst/>
                <a:latin typeface="Times New Roman" panose="02020603050405020304" pitchFamily="18" charset="0"/>
                <a:ea typeface="Calibri" panose="020F0502020204030204" pitchFamily="34" charset="0"/>
              </a:rPr>
              <a:t>nown to cause mastitis in cows</a:t>
            </a:r>
            <a:endParaRPr lang="en-MY" sz="1800" dirty="0"/>
          </a:p>
        </p:txBody>
      </p:sp>
      <p:pic>
        <p:nvPicPr>
          <p:cNvPr id="5" name="Picture 4">
            <a:extLst>
              <a:ext uri="{FF2B5EF4-FFF2-40B4-BE49-F238E27FC236}">
                <a16:creationId xmlns:a16="http://schemas.microsoft.com/office/drawing/2014/main" id="{6DEB0CCD-C559-489A-A103-7641FFAAFEB9}"/>
              </a:ext>
            </a:extLst>
          </p:cNvPr>
          <p:cNvPicPr>
            <a:picLocks noChangeAspect="1"/>
          </p:cNvPicPr>
          <p:nvPr/>
        </p:nvPicPr>
        <p:blipFill>
          <a:blip r:embed="rId2"/>
          <a:stretch>
            <a:fillRect/>
          </a:stretch>
        </p:blipFill>
        <p:spPr>
          <a:xfrm>
            <a:off x="8300621" y="2259878"/>
            <a:ext cx="3183569" cy="3849624"/>
          </a:xfrm>
          <a:prstGeom prst="rect">
            <a:avLst/>
          </a:prstGeom>
        </p:spPr>
      </p:pic>
    </p:spTree>
    <p:extLst>
      <p:ext uri="{BB962C8B-B14F-4D97-AF65-F5344CB8AC3E}">
        <p14:creationId xmlns:p14="http://schemas.microsoft.com/office/powerpoint/2010/main" val="117967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644C-3678-4663-9BBB-13B2C5BAA517}"/>
              </a:ext>
            </a:extLst>
          </p:cNvPr>
          <p:cNvSpPr>
            <a:spLocks noGrp="1"/>
          </p:cNvSpPr>
          <p:nvPr>
            <p:ph type="title"/>
          </p:nvPr>
        </p:nvSpPr>
        <p:spPr/>
        <p:txBody>
          <a:bodyPr/>
          <a:lstStyle/>
          <a:p>
            <a:pPr algn="ctr"/>
            <a:r>
              <a:rPr lang="en-US" dirty="0"/>
              <a:t>BACKGROUND OF STUDY</a:t>
            </a:r>
            <a:endParaRPr lang="en-MY" dirty="0"/>
          </a:p>
        </p:txBody>
      </p:sp>
      <p:sp>
        <p:nvSpPr>
          <p:cNvPr id="3" name="Text Placeholder 2">
            <a:extLst>
              <a:ext uri="{FF2B5EF4-FFF2-40B4-BE49-F238E27FC236}">
                <a16:creationId xmlns:a16="http://schemas.microsoft.com/office/drawing/2014/main" id="{6ED7CDD1-4E39-4CD1-AAF2-881CE650042C}"/>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98712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36230-7FC7-4574-837B-1B3C603B1619}"/>
              </a:ext>
            </a:extLst>
          </p:cNvPr>
          <p:cNvSpPr>
            <a:spLocks noGrp="1"/>
          </p:cNvSpPr>
          <p:nvPr>
            <p:ph type="title"/>
          </p:nvPr>
        </p:nvSpPr>
        <p:spPr/>
        <p:txBody>
          <a:bodyPr/>
          <a:lstStyle/>
          <a:p>
            <a:endParaRPr lang="en-MY" dirty="0"/>
          </a:p>
        </p:txBody>
      </p:sp>
      <p:sp>
        <p:nvSpPr>
          <p:cNvPr id="5" name="Content Placeholder 4">
            <a:extLst>
              <a:ext uri="{FF2B5EF4-FFF2-40B4-BE49-F238E27FC236}">
                <a16:creationId xmlns:a16="http://schemas.microsoft.com/office/drawing/2014/main" id="{10E520DA-B023-4EFD-B103-3EBA531F61D1}"/>
              </a:ext>
            </a:extLst>
          </p:cNvPr>
          <p:cNvSpPr>
            <a:spLocks noGrp="1"/>
          </p:cNvSpPr>
          <p:nvPr>
            <p:ph idx="1"/>
          </p:nvPr>
        </p:nvSpPr>
        <p:spPr/>
        <p:txBody>
          <a:bodyPr>
            <a:normAutofit/>
          </a:bodyPr>
          <a:lstStyle/>
          <a:p>
            <a:pPr marL="0" indent="0">
              <a:buNone/>
            </a:pPr>
            <a:endParaRPr lang="en-MY"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MY" sz="1600" dirty="0">
                <a:latin typeface="Times New Roman" panose="02020603050405020304" pitchFamily="18" charset="0"/>
                <a:cs typeface="Times New Roman" panose="02020603050405020304" pitchFamily="18" charset="0"/>
              </a:rPr>
              <a:t>Besides being used in cooking, it has been widely used as herbs to treat ailments.</a:t>
            </a:r>
          </a:p>
          <a:p>
            <a:r>
              <a:rPr lang="en-MY" sz="1600" dirty="0">
                <a:latin typeface="Times New Roman" panose="02020603050405020304" pitchFamily="18" charset="0"/>
                <a:cs typeface="Times New Roman" panose="02020603050405020304" pitchFamily="18" charset="0"/>
              </a:rPr>
              <a:t>Chemical profile of </a:t>
            </a:r>
            <a:r>
              <a:rPr lang="en-MY" sz="1600" i="1" dirty="0" err="1">
                <a:latin typeface="Times New Roman" panose="02020603050405020304" pitchFamily="18" charset="0"/>
                <a:cs typeface="Times New Roman" panose="02020603050405020304" pitchFamily="18" charset="0"/>
              </a:rPr>
              <a:t>M.koenigii</a:t>
            </a:r>
            <a:r>
              <a:rPr lang="en-MY" sz="1600" i="1" dirty="0">
                <a:latin typeface="Times New Roman" panose="02020603050405020304" pitchFamily="18" charset="0"/>
                <a:cs typeface="Times New Roman" panose="02020603050405020304" pitchFamily="18" charset="0"/>
              </a:rPr>
              <a:t> </a:t>
            </a:r>
            <a:r>
              <a:rPr lang="en-MY" sz="1600" dirty="0">
                <a:latin typeface="Times New Roman" panose="02020603050405020304" pitchFamily="18" charset="0"/>
                <a:cs typeface="Times New Roman" panose="02020603050405020304" pitchFamily="18" charset="0"/>
              </a:rPr>
              <a:t>suggests presence of alkaloids, terpenoids, flavonoids and phenolics. </a:t>
            </a:r>
          </a:p>
          <a:p>
            <a:endParaRPr lang="en-MY" sz="1600" dirty="0">
              <a:latin typeface="Times New Roman" panose="02020603050405020304" pitchFamily="18" charset="0"/>
              <a:cs typeface="Times New Roman" panose="02020603050405020304" pitchFamily="18" charset="0"/>
            </a:endParaRPr>
          </a:p>
          <a:p>
            <a:endParaRPr lang="en-MY" sz="1600" dirty="0">
              <a:latin typeface="Times New Roman" panose="02020603050405020304" pitchFamily="18" charset="0"/>
              <a:cs typeface="Times New Roman" panose="02020603050405020304" pitchFamily="18" charset="0"/>
            </a:endParaRPr>
          </a:p>
          <a:p>
            <a:endParaRPr lang="en-MY"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93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8311-A4D2-4813-9D89-CD9A98AC5A25}"/>
              </a:ext>
            </a:extLst>
          </p:cNvPr>
          <p:cNvSpPr>
            <a:spLocks noGrp="1"/>
          </p:cNvSpPr>
          <p:nvPr>
            <p:ph type="title"/>
          </p:nvPr>
        </p:nvSpPr>
        <p:spPr/>
        <p:txBody>
          <a:bodyPr/>
          <a:lstStyle/>
          <a:p>
            <a:r>
              <a:rPr lang="en-MY" dirty="0"/>
              <a:t>Selected Phytochemicals from </a:t>
            </a:r>
            <a:r>
              <a:rPr lang="en-MY" i="1" dirty="0" err="1"/>
              <a:t>M.koenigii</a:t>
            </a:r>
            <a:endParaRPr lang="en-MY" i="1" dirty="0"/>
          </a:p>
        </p:txBody>
      </p:sp>
      <p:graphicFrame>
        <p:nvGraphicFramePr>
          <p:cNvPr id="4" name="Table 4">
            <a:extLst>
              <a:ext uri="{FF2B5EF4-FFF2-40B4-BE49-F238E27FC236}">
                <a16:creationId xmlns:a16="http://schemas.microsoft.com/office/drawing/2014/main" id="{A1B48077-0113-4825-A195-045EF8DBABEF}"/>
              </a:ext>
            </a:extLst>
          </p:cNvPr>
          <p:cNvGraphicFramePr>
            <a:graphicFrameLocks noGrp="1"/>
          </p:cNvGraphicFramePr>
          <p:nvPr>
            <p:ph idx="1"/>
            <p:extLst>
              <p:ext uri="{D42A27DB-BD31-4B8C-83A1-F6EECF244321}">
                <p14:modId xmlns:p14="http://schemas.microsoft.com/office/powerpoint/2010/main" val="3951524265"/>
              </p:ext>
            </p:extLst>
          </p:nvPr>
        </p:nvGraphicFramePr>
        <p:xfrm>
          <a:off x="1066803" y="2121193"/>
          <a:ext cx="10058397" cy="3120233"/>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4014219023"/>
                    </a:ext>
                  </a:extLst>
                </a:gridCol>
                <a:gridCol w="3352799">
                  <a:extLst>
                    <a:ext uri="{9D8B030D-6E8A-4147-A177-3AD203B41FA5}">
                      <a16:colId xmlns:a16="http://schemas.microsoft.com/office/drawing/2014/main" val="1124249606"/>
                    </a:ext>
                  </a:extLst>
                </a:gridCol>
                <a:gridCol w="3352799">
                  <a:extLst>
                    <a:ext uri="{9D8B030D-6E8A-4147-A177-3AD203B41FA5}">
                      <a16:colId xmlns:a16="http://schemas.microsoft.com/office/drawing/2014/main" val="1782949383"/>
                    </a:ext>
                  </a:extLst>
                </a:gridCol>
              </a:tblGrid>
              <a:tr h="524353">
                <a:tc>
                  <a:txBody>
                    <a:bodyPr/>
                    <a:lstStyle/>
                    <a:p>
                      <a:pPr algn="ctr"/>
                      <a:r>
                        <a:rPr lang="en-MY" dirty="0"/>
                        <a:t>Alkaloids</a:t>
                      </a:r>
                    </a:p>
                  </a:txBody>
                  <a:tcPr/>
                </a:tc>
                <a:tc>
                  <a:txBody>
                    <a:bodyPr/>
                    <a:lstStyle/>
                    <a:p>
                      <a:pPr algn="ctr"/>
                      <a:r>
                        <a:rPr lang="en-MY" dirty="0"/>
                        <a:t>Flavonoids</a:t>
                      </a:r>
                    </a:p>
                  </a:txBody>
                  <a:tcPr/>
                </a:tc>
                <a:tc>
                  <a:txBody>
                    <a:bodyPr/>
                    <a:lstStyle/>
                    <a:p>
                      <a:pPr algn="ctr"/>
                      <a:r>
                        <a:rPr lang="en-MY" dirty="0"/>
                        <a:t>Terpenoids</a:t>
                      </a:r>
                    </a:p>
                  </a:txBody>
                  <a:tcPr/>
                </a:tc>
                <a:extLst>
                  <a:ext uri="{0D108BD9-81ED-4DB2-BD59-A6C34878D82A}">
                    <a16:rowId xmlns:a16="http://schemas.microsoft.com/office/drawing/2014/main" val="2567050656"/>
                  </a:ext>
                </a:extLst>
              </a:tr>
              <a:tr h="370840">
                <a:tc>
                  <a:txBody>
                    <a:bodyPr/>
                    <a:lstStyle/>
                    <a:p>
                      <a:pPr algn="ctr"/>
                      <a:r>
                        <a:rPr lang="en-MY" sz="1800" dirty="0" err="1">
                          <a:latin typeface="Times New Roman" panose="02020603050405020304" pitchFamily="18" charset="0"/>
                          <a:cs typeface="Times New Roman" panose="02020603050405020304" pitchFamily="18" charset="0"/>
                        </a:rPr>
                        <a:t>Mahanine</a:t>
                      </a:r>
                      <a:r>
                        <a:rPr lang="en-MY" sz="1800" dirty="0">
                          <a:latin typeface="Times New Roman" panose="02020603050405020304" pitchFamily="18" charset="0"/>
                          <a:cs typeface="Times New Roman" panose="02020603050405020304" pitchFamily="18" charset="0"/>
                        </a:rPr>
                        <a:t> </a:t>
                      </a:r>
                    </a:p>
                  </a:txBody>
                  <a:tcPr/>
                </a:tc>
                <a:tc>
                  <a:txBody>
                    <a:bodyPr/>
                    <a:lstStyle/>
                    <a:p>
                      <a:pPr algn="ct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Quercetin</a:t>
                      </a:r>
                    </a:p>
                  </a:txBody>
                  <a:tcPr marL="68580" marR="68580" marT="0" marB="0"/>
                </a:tc>
                <a:tc>
                  <a:txBody>
                    <a:bodyPr/>
                    <a:lstStyle/>
                    <a:p>
                      <a:pPr algn="ctr">
                        <a:lnSpc>
                          <a:spcPct val="107000"/>
                        </a:lnSpc>
                        <a:spcAft>
                          <a:spcPts val="800"/>
                        </a:spcAft>
                      </a:pP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Blumenol</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 A</a:t>
                      </a:r>
                    </a:p>
                  </a:txBody>
                  <a:tcPr marL="68580" marR="68580" marT="0" marB="0"/>
                </a:tc>
                <a:extLst>
                  <a:ext uri="{0D108BD9-81ED-4DB2-BD59-A6C34878D82A}">
                    <a16:rowId xmlns:a16="http://schemas.microsoft.com/office/drawing/2014/main" val="3956665572"/>
                  </a:ext>
                </a:extLst>
              </a:tr>
              <a:tr h="370840">
                <a:tc>
                  <a:txBody>
                    <a:bodyPr/>
                    <a:lstStyle/>
                    <a:p>
                      <a:pPr algn="ctr"/>
                      <a:r>
                        <a:rPr lang="en-MY" sz="1800" dirty="0" err="1">
                          <a:latin typeface="Times New Roman" panose="02020603050405020304" pitchFamily="18" charset="0"/>
                          <a:cs typeface="Times New Roman" panose="02020603050405020304" pitchFamily="18" charset="0"/>
                        </a:rPr>
                        <a:t>Mahanimbine</a:t>
                      </a:r>
                      <a:endParaRPr lang="en-MY" sz="18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Apigenin</a:t>
                      </a:r>
                    </a:p>
                  </a:txBody>
                  <a:tcPr marL="68580" marR="68580" marT="0" marB="0"/>
                </a:tc>
                <a:tc>
                  <a:txBody>
                    <a:bodyPr/>
                    <a:lstStyle/>
                    <a:p>
                      <a:pPr algn="ctr">
                        <a:lnSpc>
                          <a:spcPct val="107000"/>
                        </a:lnSpc>
                        <a:spcAft>
                          <a:spcPts val="800"/>
                        </a:spcAft>
                      </a:pP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Icariside</a:t>
                      </a: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 B1</a:t>
                      </a:r>
                    </a:p>
                  </a:txBody>
                  <a:tcPr marL="68580" marR="68580" marT="0" marB="0"/>
                </a:tc>
                <a:extLst>
                  <a:ext uri="{0D108BD9-81ED-4DB2-BD59-A6C34878D82A}">
                    <a16:rowId xmlns:a16="http://schemas.microsoft.com/office/drawing/2014/main" val="110657419"/>
                  </a:ext>
                </a:extLst>
              </a:tr>
              <a:tr h="370840">
                <a:tc>
                  <a:txBody>
                    <a:bodyPr/>
                    <a:lstStyle/>
                    <a:p>
                      <a:pPr algn="ctr"/>
                      <a:r>
                        <a:rPr lang="en-MY" sz="1800" dirty="0" err="1">
                          <a:latin typeface="Times New Roman" panose="02020603050405020304" pitchFamily="18" charset="0"/>
                          <a:cs typeface="Times New Roman" panose="02020603050405020304" pitchFamily="18" charset="0"/>
                        </a:rPr>
                        <a:t>Murrayanol</a:t>
                      </a:r>
                      <a:endParaRPr lang="en-MY" sz="18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Kaempferol</a:t>
                      </a:r>
                    </a:p>
                  </a:txBody>
                  <a:tcPr marL="68580" marR="68580" marT="0" marB="0"/>
                </a:tc>
                <a:tc>
                  <a:txBody>
                    <a:bodyPr/>
                    <a:lstStyle/>
                    <a:p>
                      <a:pPr algn="ct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Epiloliolide</a:t>
                      </a:r>
                      <a:endParaRPr lang="en-MY"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7736494"/>
                  </a:ext>
                </a:extLst>
              </a:tr>
              <a:tr h="370840">
                <a:tc>
                  <a:txBody>
                    <a:bodyPr/>
                    <a:lstStyle/>
                    <a:p>
                      <a:pPr algn="ct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Koenimbine</a:t>
                      </a:r>
                      <a:endParaRPr lang="en-MY" sz="18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800"/>
                        </a:spcAft>
                      </a:pP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Rutin</a:t>
                      </a:r>
                      <a:endParaRPr lang="en-MY"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(−)-β-pinene</a:t>
                      </a:r>
                    </a:p>
                  </a:txBody>
                  <a:tcPr marL="68580" marR="68580" marT="0" marB="0"/>
                </a:tc>
                <a:extLst>
                  <a:ext uri="{0D108BD9-81ED-4DB2-BD59-A6C34878D82A}">
                    <a16:rowId xmlns:a16="http://schemas.microsoft.com/office/drawing/2014/main" val="3469955389"/>
                  </a:ext>
                </a:extLst>
              </a:tr>
              <a:tr h="370840">
                <a:tc>
                  <a:txBody>
                    <a:bodyPr/>
                    <a:lstStyle/>
                    <a:p>
                      <a:pPr algn="ctr"/>
                      <a:r>
                        <a:rPr lang="en-MY" sz="1800" dirty="0" err="1">
                          <a:latin typeface="Times New Roman" panose="02020603050405020304" pitchFamily="18" charset="0"/>
                          <a:cs typeface="Times New Roman" panose="02020603050405020304" pitchFamily="18" charset="0"/>
                        </a:rPr>
                        <a:t>Murrayakonine</a:t>
                      </a:r>
                      <a:endParaRPr lang="en-MY" sz="1800" dirty="0">
                        <a:latin typeface="Times New Roman" panose="02020603050405020304" pitchFamily="18" charset="0"/>
                        <a:cs typeface="Times New Roman" panose="02020603050405020304" pitchFamily="18" charset="0"/>
                      </a:endParaRPr>
                    </a:p>
                  </a:txBody>
                  <a:tcPr/>
                </a:tc>
                <a:tc>
                  <a:txBody>
                    <a:bodyPr/>
                    <a:lstStyle/>
                    <a:p>
                      <a:pPr algn="ct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Myricetin</a:t>
                      </a:r>
                      <a:endParaRPr lang="en-MY" sz="18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(+)-sabinene</a:t>
                      </a:r>
                    </a:p>
                  </a:txBody>
                  <a:tcPr marL="68580" marR="68580" marT="0" marB="0"/>
                </a:tc>
                <a:extLst>
                  <a:ext uri="{0D108BD9-81ED-4DB2-BD59-A6C34878D82A}">
                    <a16:rowId xmlns:a16="http://schemas.microsoft.com/office/drawing/2014/main" val="1444303876"/>
                  </a:ext>
                </a:extLst>
              </a:tr>
              <a:tr h="370840">
                <a:tc>
                  <a:txBody>
                    <a:bodyPr/>
                    <a:lstStyle/>
                    <a:p>
                      <a:pPr algn="ctr">
                        <a:lnSpc>
                          <a:spcPct val="107000"/>
                        </a:lnSpc>
                        <a:spcAft>
                          <a:spcPts val="800"/>
                        </a:spcAft>
                      </a:pP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Isomahanimbine</a:t>
                      </a:r>
                      <a:endParaRPr lang="en-MY"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MY" sz="18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800"/>
                        </a:spcAft>
                      </a:pPr>
                      <a:r>
                        <a:rPr lang="en-MY" sz="1800" dirty="0">
                          <a:effectLst/>
                          <a:latin typeface="Times New Roman" panose="02020603050405020304" pitchFamily="18" charset="0"/>
                          <a:ea typeface="Calibri" panose="020F0502020204030204" pitchFamily="34" charset="0"/>
                          <a:cs typeface="Times New Roman" panose="02020603050405020304" pitchFamily="18" charset="0"/>
                        </a:rPr>
                        <a:t>β-sitosterol</a:t>
                      </a:r>
                    </a:p>
                  </a:txBody>
                  <a:tcPr marL="68580" marR="68580" marT="0" marB="0"/>
                </a:tc>
                <a:extLst>
                  <a:ext uri="{0D108BD9-81ED-4DB2-BD59-A6C34878D82A}">
                    <a16:rowId xmlns:a16="http://schemas.microsoft.com/office/drawing/2014/main" val="3431059238"/>
                  </a:ext>
                </a:extLst>
              </a:tr>
              <a:tr h="370840">
                <a:tc>
                  <a:txBody>
                    <a:bodyPr/>
                    <a:lstStyle/>
                    <a:p>
                      <a:pPr algn="ctr"/>
                      <a:r>
                        <a:rPr lang="en-MY" sz="1800" dirty="0" err="1">
                          <a:effectLst/>
                          <a:latin typeface="Times New Roman" panose="02020603050405020304" pitchFamily="18" charset="0"/>
                          <a:ea typeface="Calibri" panose="020F0502020204030204" pitchFamily="34" charset="0"/>
                          <a:cs typeface="Times New Roman" panose="02020603050405020304" pitchFamily="18" charset="0"/>
                        </a:rPr>
                        <a:t>Isomahanine</a:t>
                      </a:r>
                      <a:endParaRPr lang="en-MY" sz="1800" dirty="0">
                        <a:latin typeface="Times New Roman" panose="02020603050405020304" pitchFamily="18" charset="0"/>
                        <a:cs typeface="Times New Roman" panose="02020603050405020304" pitchFamily="18" charset="0"/>
                      </a:endParaRPr>
                    </a:p>
                  </a:txBody>
                  <a:tcPr/>
                </a:tc>
                <a:tc>
                  <a:txBody>
                    <a:bodyPr/>
                    <a:lstStyle/>
                    <a:p>
                      <a:pPr algn="ctr"/>
                      <a:endParaRPr lang="en-MY" sz="1800" dirty="0">
                        <a:latin typeface="Times New Roman" panose="02020603050405020304" pitchFamily="18" charset="0"/>
                        <a:cs typeface="Times New Roman" panose="02020603050405020304" pitchFamily="18" charset="0"/>
                      </a:endParaRPr>
                    </a:p>
                  </a:txBody>
                  <a:tcPr/>
                </a:tc>
                <a:tc>
                  <a:txBody>
                    <a:bodyPr/>
                    <a:lstStyle/>
                    <a:p>
                      <a:pPr algn="ctr"/>
                      <a:r>
                        <a:rPr lang="en-MY" sz="1800" dirty="0">
                          <a:latin typeface="Times New Roman" panose="02020603050405020304" pitchFamily="18" charset="0"/>
                          <a:cs typeface="Times New Roman" panose="02020603050405020304" pitchFamily="18" charset="0"/>
                        </a:rPr>
                        <a:t>Squalene</a:t>
                      </a:r>
                    </a:p>
                  </a:txBody>
                  <a:tcPr/>
                </a:tc>
                <a:extLst>
                  <a:ext uri="{0D108BD9-81ED-4DB2-BD59-A6C34878D82A}">
                    <a16:rowId xmlns:a16="http://schemas.microsoft.com/office/drawing/2014/main" val="685266519"/>
                  </a:ext>
                </a:extLst>
              </a:tr>
            </a:tbl>
          </a:graphicData>
        </a:graphic>
      </p:graphicFrame>
    </p:spTree>
    <p:extLst>
      <p:ext uri="{BB962C8B-B14F-4D97-AF65-F5344CB8AC3E}">
        <p14:creationId xmlns:p14="http://schemas.microsoft.com/office/powerpoint/2010/main" val="447552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{5FF60632-808D-446B-B4B1-60DA77621DBC}tf56219246_win32</Template>
  <TotalTime>882</TotalTime>
  <Words>1556</Words>
  <Application>Microsoft Office PowerPoint</Application>
  <PresentationFormat>Widescreen</PresentationFormat>
  <Paragraphs>136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Avenir Next LT Pro</vt:lpstr>
      <vt:lpstr>Avenir Next LT Pro Light</vt:lpstr>
      <vt:lpstr>Calibri</vt:lpstr>
      <vt:lpstr>Garamond</vt:lpstr>
      <vt:lpstr>Times New Roman</vt:lpstr>
      <vt:lpstr>SavonVTI</vt:lpstr>
      <vt:lpstr>Research proposal</vt:lpstr>
      <vt:lpstr>ANTIBACTERIAL ACTIVITY OF MURRAYA KOENIGII LEAVES AGAINST STREPTOCOCCUS AGALACTIAE AND STAPHYLOCOCCUS AUREUS</vt:lpstr>
      <vt:lpstr>introduction</vt:lpstr>
      <vt:lpstr>PowerPoint Presentation</vt:lpstr>
      <vt:lpstr>Staphylococcus aureus (S.aureus) </vt:lpstr>
      <vt:lpstr>Streptococcus agalactiae (S.agalactiae) </vt:lpstr>
      <vt:lpstr>BACKGROUND OF STUDY</vt:lpstr>
      <vt:lpstr>PowerPoint Presentation</vt:lpstr>
      <vt:lpstr>Selected Phytochemicals from M.koenigii</vt:lpstr>
      <vt:lpstr>PowerPoint Presentation</vt:lpstr>
      <vt:lpstr>PROBLEM STATEMENT</vt:lpstr>
      <vt:lpstr>PowerPoint Presentation</vt:lpstr>
      <vt:lpstr>OBJECTIVE</vt:lpstr>
      <vt:lpstr>PowerPoint Presentation</vt:lpstr>
      <vt:lpstr>SCOPE OF STUDY</vt:lpstr>
      <vt:lpstr>PowerPoint Presentation</vt:lpstr>
      <vt:lpstr>SIGNIFICANCE OF STUDY</vt:lpstr>
      <vt:lpstr>PowerPoint Presentation</vt:lpstr>
      <vt:lpstr>LITERATURE REVIEW</vt:lpstr>
      <vt:lpstr>Drying</vt:lpstr>
      <vt:lpstr>Diffusion method</vt:lpstr>
      <vt:lpstr>Resistance of S. aureus &amp; S. agalactiae</vt:lpstr>
      <vt:lpstr>Previous Studies</vt:lpstr>
      <vt:lpstr>METHODOLOGY</vt:lpstr>
      <vt:lpstr>PowerPoint Presentation</vt:lpstr>
      <vt:lpstr>PowerPoint Presentation</vt:lpstr>
      <vt:lpstr>PowerPoint Presentation</vt:lpstr>
      <vt:lpstr>PowerPoint Presentation</vt:lpstr>
      <vt:lpstr>PowerPoint Presentation</vt:lpstr>
      <vt:lpstr>EXPECTED RESULTS</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dc:title>
  <dc:creator>USER</dc:creator>
  <cp:lastModifiedBy>reviewer</cp:lastModifiedBy>
  <cp:revision>40</cp:revision>
  <dcterms:created xsi:type="dcterms:W3CDTF">2021-02-03T12:28:59Z</dcterms:created>
  <dcterms:modified xsi:type="dcterms:W3CDTF">2021-08-21T14:29:39Z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