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98" r:id="rId5"/>
    <p:sldId id="299" r:id="rId6"/>
    <p:sldId id="297" r:id="rId7"/>
    <p:sldId id="275" r:id="rId8"/>
    <p:sldId id="276" r:id="rId9"/>
    <p:sldId id="278" r:id="rId10"/>
    <p:sldId id="279" r:id="rId11"/>
    <p:sldId id="280" r:id="rId12"/>
    <p:sldId id="281" r:id="rId13"/>
    <p:sldId id="282" r:id="rId14"/>
    <p:sldId id="284" r:id="rId15"/>
    <p:sldId id="286" r:id="rId16"/>
    <p:sldId id="287" r:id="rId17"/>
    <p:sldId id="289" r:id="rId18"/>
    <p:sldId id="290" r:id="rId19"/>
    <p:sldId id="291" r:id="rId20"/>
    <p:sldId id="292" r:id="rId21"/>
    <p:sldId id="293"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96" autoAdjust="0"/>
    <p:restoredTop sz="80692" autoAdjust="0"/>
  </p:normalViewPr>
  <p:slideViewPr>
    <p:cSldViewPr snapToGrid="0">
      <p:cViewPr varScale="1">
        <p:scale>
          <a:sx n="44" d="100"/>
          <a:sy n="44" d="100"/>
        </p:scale>
        <p:origin x="1376" y="3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fis\OneDrive\Documents\Nurhirza\MASTER%20PROJECT\Result%20La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C:\Users\hafis\OneDrive\Documents\Nurhirza\MASTER%20PROJECT\Result%20La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Standard</a:t>
            </a:r>
            <a:r>
              <a:rPr lang="en-US" baseline="0"/>
              <a:t> Puerarin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HPLC!$C$4</c:f>
              <c:strCache>
                <c:ptCount val="1"/>
                <c:pt idx="0">
                  <c:v>peak area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forward val="2"/>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HPLC!$B$5:$B$8</c:f>
              <c:numCache>
                <c:formatCode>General</c:formatCode>
                <c:ptCount val="4"/>
                <c:pt idx="0">
                  <c:v>0.5</c:v>
                </c:pt>
                <c:pt idx="1">
                  <c:v>1</c:v>
                </c:pt>
                <c:pt idx="2">
                  <c:v>5</c:v>
                </c:pt>
                <c:pt idx="3">
                  <c:v>10</c:v>
                </c:pt>
              </c:numCache>
            </c:numRef>
          </c:xVal>
          <c:yVal>
            <c:numRef>
              <c:f>HPLC!$C$5:$C$8</c:f>
              <c:numCache>
                <c:formatCode>General</c:formatCode>
                <c:ptCount val="4"/>
                <c:pt idx="0">
                  <c:v>4264000</c:v>
                </c:pt>
                <c:pt idx="1">
                  <c:v>230800000</c:v>
                </c:pt>
                <c:pt idx="2">
                  <c:v>1168500000</c:v>
                </c:pt>
                <c:pt idx="3">
                  <c:v>2365000000</c:v>
                </c:pt>
              </c:numCache>
            </c:numRef>
          </c:yVal>
          <c:smooth val="0"/>
          <c:extLst>
            <c:ext xmlns:c16="http://schemas.microsoft.com/office/drawing/2014/chart" uri="{C3380CC4-5D6E-409C-BE32-E72D297353CC}">
              <c16:uniqueId val="{00000001-11EF-442D-955A-C5E3EC92915E}"/>
            </c:ext>
          </c:extLst>
        </c:ser>
        <c:dLbls>
          <c:showLegendKey val="0"/>
          <c:showVal val="0"/>
          <c:showCatName val="0"/>
          <c:showSerName val="0"/>
          <c:showPercent val="0"/>
          <c:showBubbleSize val="0"/>
        </c:dLbls>
        <c:axId val="1744549264"/>
        <c:axId val="1744542608"/>
      </c:scatterChart>
      <c:valAx>
        <c:axId val="1744549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Concentration</a:t>
                </a:r>
                <a:r>
                  <a:rPr lang="en-MY" baseline="0"/>
                  <a:t> of Puerarin (ppm)</a:t>
                </a:r>
                <a:endParaRPr lang="en-MY"/>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542608"/>
        <c:crosses val="autoZero"/>
        <c:crossBetween val="midCat"/>
      </c:valAx>
      <c:valAx>
        <c:axId val="17445426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Peak</a:t>
                </a:r>
                <a:r>
                  <a:rPr lang="en-MY" baseline="0"/>
                  <a:t> Area</a:t>
                </a:r>
                <a:endParaRPr lang="en-MY"/>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54926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Standard</a:t>
            </a:r>
            <a:r>
              <a:rPr lang="en-US" baseline="0"/>
              <a:t> Puerarin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DPPH!$N$4</c:f>
              <c:strCache>
                <c:ptCount val="1"/>
                <c:pt idx="0">
                  <c:v>antioxidant activity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5.6092082239720037E-2"/>
                  <c:y val="0.1540542008312804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DPPH!$L$5:$L$8</c:f>
              <c:numCache>
                <c:formatCode>General</c:formatCode>
                <c:ptCount val="4"/>
                <c:pt idx="0">
                  <c:v>4000</c:v>
                </c:pt>
                <c:pt idx="1">
                  <c:v>6000</c:v>
                </c:pt>
                <c:pt idx="2">
                  <c:v>8000</c:v>
                </c:pt>
                <c:pt idx="3">
                  <c:v>10000</c:v>
                </c:pt>
              </c:numCache>
            </c:numRef>
          </c:cat>
          <c:val>
            <c:numRef>
              <c:f>DPPH!$N$5:$N$8</c:f>
              <c:numCache>
                <c:formatCode>General</c:formatCode>
                <c:ptCount val="4"/>
                <c:pt idx="0">
                  <c:v>10.887096774193543</c:v>
                </c:pt>
                <c:pt idx="1">
                  <c:v>12.231182795698921</c:v>
                </c:pt>
                <c:pt idx="2">
                  <c:v>24.327956989247319</c:v>
                </c:pt>
                <c:pt idx="3">
                  <c:v>28.2258064516129</c:v>
                </c:pt>
              </c:numCache>
            </c:numRef>
          </c:val>
          <c:smooth val="0"/>
          <c:extLst>
            <c:ext xmlns:c16="http://schemas.microsoft.com/office/drawing/2014/chart" uri="{C3380CC4-5D6E-409C-BE32-E72D297353CC}">
              <c16:uniqueId val="{00000001-B586-4476-860D-594E8A08258A}"/>
            </c:ext>
          </c:extLst>
        </c:ser>
        <c:dLbls>
          <c:showLegendKey val="0"/>
          <c:showVal val="0"/>
          <c:showCatName val="0"/>
          <c:showSerName val="0"/>
          <c:showPercent val="0"/>
          <c:showBubbleSize val="0"/>
        </c:dLbls>
        <c:marker val="1"/>
        <c:smooth val="0"/>
        <c:axId val="658977568"/>
        <c:axId val="658969248"/>
      </c:lineChart>
      <c:catAx>
        <c:axId val="6589775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Concentration</a:t>
                </a:r>
                <a:r>
                  <a:rPr lang="en-MY" baseline="0"/>
                  <a:t> (ppm)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969248"/>
        <c:crosses val="autoZero"/>
        <c:auto val="1"/>
        <c:lblAlgn val="ctr"/>
        <c:lblOffset val="100"/>
        <c:noMultiLvlLbl val="0"/>
      </c:catAx>
      <c:valAx>
        <c:axId val="65896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Antioxidant activity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97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MY"/>
              <a:t>Tuber</a:t>
            </a:r>
            <a:r>
              <a:rPr lang="en-MY" baseline="0"/>
              <a:t> of </a:t>
            </a:r>
            <a:r>
              <a:rPr lang="en-MY" i="1" baseline="0"/>
              <a:t>Pueraria Mirifica</a:t>
            </a:r>
            <a:endParaRPr lang="en-MY" i="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'DPPH yang ok'!$C$65</c:f>
              <c:strCache>
                <c:ptCount val="1"/>
                <c:pt idx="0">
                  <c:v>antioxidant activity of flesh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'DPPH yang ok'!$B$66:$B$72</c:f>
              <c:numCache>
                <c:formatCode>General</c:formatCode>
                <c:ptCount val="7"/>
                <c:pt idx="0">
                  <c:v>500</c:v>
                </c:pt>
                <c:pt idx="1">
                  <c:v>1000</c:v>
                </c:pt>
                <c:pt idx="2">
                  <c:v>2000</c:v>
                </c:pt>
                <c:pt idx="3">
                  <c:v>4000</c:v>
                </c:pt>
                <c:pt idx="4">
                  <c:v>6000</c:v>
                </c:pt>
                <c:pt idx="5">
                  <c:v>8000</c:v>
                </c:pt>
                <c:pt idx="6">
                  <c:v>10000</c:v>
                </c:pt>
              </c:numCache>
            </c:numRef>
          </c:cat>
          <c:val>
            <c:numRef>
              <c:f>'DPPH yang ok'!$C$66:$C$72</c:f>
              <c:numCache>
                <c:formatCode>General</c:formatCode>
                <c:ptCount val="7"/>
                <c:pt idx="0">
                  <c:v>3.1791907510000001</c:v>
                </c:pt>
                <c:pt idx="1">
                  <c:v>6.9364161849999997</c:v>
                </c:pt>
                <c:pt idx="2">
                  <c:v>27.458256030000001</c:v>
                </c:pt>
                <c:pt idx="3">
                  <c:v>29.479768790000001</c:v>
                </c:pt>
                <c:pt idx="4">
                  <c:v>40.173410400000002</c:v>
                </c:pt>
                <c:pt idx="5">
                  <c:v>59.248554910000003</c:v>
                </c:pt>
                <c:pt idx="6">
                  <c:v>59.537572249999997</c:v>
                </c:pt>
              </c:numCache>
            </c:numRef>
          </c:val>
          <c:smooth val="0"/>
          <c:extLst>
            <c:ext xmlns:c16="http://schemas.microsoft.com/office/drawing/2014/chart" uri="{C3380CC4-5D6E-409C-BE32-E72D297353CC}">
              <c16:uniqueId val="{00000000-0F00-4CB8-B5C7-EC3D43605016}"/>
            </c:ext>
          </c:extLst>
        </c:ser>
        <c:ser>
          <c:idx val="1"/>
          <c:order val="1"/>
          <c:tx>
            <c:strRef>
              <c:f>'DPPH yang ok'!$D$65</c:f>
              <c:strCache>
                <c:ptCount val="1"/>
                <c:pt idx="0">
                  <c:v>antioxidant activity of outlayer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'DPPH yang ok'!$B$66:$B$72</c:f>
              <c:numCache>
                <c:formatCode>General</c:formatCode>
                <c:ptCount val="7"/>
                <c:pt idx="0">
                  <c:v>500</c:v>
                </c:pt>
                <c:pt idx="1">
                  <c:v>1000</c:v>
                </c:pt>
                <c:pt idx="2">
                  <c:v>2000</c:v>
                </c:pt>
                <c:pt idx="3">
                  <c:v>4000</c:v>
                </c:pt>
                <c:pt idx="4">
                  <c:v>6000</c:v>
                </c:pt>
                <c:pt idx="5">
                  <c:v>8000</c:v>
                </c:pt>
                <c:pt idx="6">
                  <c:v>10000</c:v>
                </c:pt>
              </c:numCache>
            </c:numRef>
          </c:cat>
          <c:val>
            <c:numRef>
              <c:f>'DPPH yang ok'!$D$66:$D$72</c:f>
              <c:numCache>
                <c:formatCode>General</c:formatCode>
                <c:ptCount val="7"/>
                <c:pt idx="0">
                  <c:v>40.080970000000001</c:v>
                </c:pt>
                <c:pt idx="1">
                  <c:v>40.080970000000001</c:v>
                </c:pt>
                <c:pt idx="2">
                  <c:v>49.783549999999998</c:v>
                </c:pt>
                <c:pt idx="3">
                  <c:v>69.607839999999996</c:v>
                </c:pt>
                <c:pt idx="4">
                  <c:v>86.021510000000006</c:v>
                </c:pt>
                <c:pt idx="5">
                  <c:v>107.18559999999999</c:v>
                </c:pt>
                <c:pt idx="6">
                  <c:v>117.6101</c:v>
                </c:pt>
              </c:numCache>
            </c:numRef>
          </c:val>
          <c:smooth val="0"/>
          <c:extLst>
            <c:ext xmlns:c16="http://schemas.microsoft.com/office/drawing/2014/chart" uri="{C3380CC4-5D6E-409C-BE32-E72D297353CC}">
              <c16:uniqueId val="{00000001-0F00-4CB8-B5C7-EC3D43605016}"/>
            </c:ext>
          </c:extLst>
        </c:ser>
        <c:dLbls>
          <c:showLegendKey val="0"/>
          <c:showVal val="0"/>
          <c:showCatName val="0"/>
          <c:showSerName val="0"/>
          <c:showPercent val="0"/>
          <c:showBubbleSize val="0"/>
        </c:dLbls>
        <c:marker val="1"/>
        <c:smooth val="0"/>
        <c:axId val="700518015"/>
        <c:axId val="700512607"/>
      </c:lineChart>
      <c:catAx>
        <c:axId val="7005180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Concentration</a:t>
                </a:r>
                <a:r>
                  <a:rPr lang="en-MY" baseline="0"/>
                  <a:t> (ppm)</a:t>
                </a:r>
                <a:endParaRPr lang="en-MY"/>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512607"/>
        <c:crosses val="autoZero"/>
        <c:auto val="1"/>
        <c:lblAlgn val="ctr"/>
        <c:lblOffset val="100"/>
        <c:noMultiLvlLbl val="0"/>
      </c:catAx>
      <c:valAx>
        <c:axId val="700512607"/>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Antioxidant</a:t>
                </a:r>
                <a:r>
                  <a:rPr lang="en-MY" baseline="0"/>
                  <a:t> activity (%)</a:t>
                </a:r>
                <a:endParaRPr lang="en-MY"/>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518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MY"/>
              <a:t>Sample of Cosmetic Products</a:t>
            </a:r>
          </a:p>
        </c:rich>
      </c:tx>
      <c:layout>
        <c:manualLayout>
          <c:xMode val="edge"/>
          <c:yMode val="edge"/>
          <c:x val="0.262270778652668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'DPPH yang ok'!$B$20:$B$25</c:f>
              <c:strCache>
                <c:ptCount val="6"/>
                <c:pt idx="0">
                  <c:v>Product 1</c:v>
                </c:pt>
                <c:pt idx="1">
                  <c:v>Product 2</c:v>
                </c:pt>
                <c:pt idx="2">
                  <c:v>Product 3</c:v>
                </c:pt>
                <c:pt idx="3">
                  <c:v>Product 4</c:v>
                </c:pt>
                <c:pt idx="4">
                  <c:v>Product 5</c:v>
                </c:pt>
                <c:pt idx="5">
                  <c:v>Product 6</c:v>
                </c:pt>
              </c:strCache>
            </c:strRef>
          </c:cat>
          <c:val>
            <c:numRef>
              <c:f>'DPPH yang ok'!$K$20:$K$25</c:f>
              <c:numCache>
                <c:formatCode>General</c:formatCode>
                <c:ptCount val="6"/>
                <c:pt idx="0">
                  <c:v>32.063839774683153</c:v>
                </c:pt>
                <c:pt idx="1">
                  <c:v>6.3393848734162832</c:v>
                </c:pt>
                <c:pt idx="2">
                  <c:v>89.623826684410076</c:v>
                </c:pt>
                <c:pt idx="3">
                  <c:v>3.1369456885132019</c:v>
                </c:pt>
                <c:pt idx="4">
                  <c:v>58.516895985929835</c:v>
                </c:pt>
                <c:pt idx="5">
                  <c:v>4.3968372689389827</c:v>
                </c:pt>
              </c:numCache>
            </c:numRef>
          </c:val>
          <c:extLst>
            <c:ext xmlns:c16="http://schemas.microsoft.com/office/drawing/2014/chart" uri="{C3380CC4-5D6E-409C-BE32-E72D297353CC}">
              <c16:uniqueId val="{00000000-F807-4B3D-8780-C51D560F57C3}"/>
            </c:ext>
          </c:extLst>
        </c:ser>
        <c:dLbls>
          <c:showLegendKey val="0"/>
          <c:showVal val="0"/>
          <c:showCatName val="0"/>
          <c:showSerName val="0"/>
          <c:showPercent val="0"/>
          <c:showBubbleSize val="0"/>
        </c:dLbls>
        <c:gapWidth val="219"/>
        <c:overlap val="-27"/>
        <c:axId val="1005705967"/>
        <c:axId val="1005706383"/>
      </c:barChart>
      <c:catAx>
        <c:axId val="10057059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Samples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5706383"/>
        <c:crosses val="autoZero"/>
        <c:auto val="1"/>
        <c:lblAlgn val="ctr"/>
        <c:lblOffset val="100"/>
        <c:noMultiLvlLbl val="0"/>
      </c:catAx>
      <c:valAx>
        <c:axId val="1005706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MY"/>
                  <a:t>Average antioxidant</a:t>
                </a:r>
                <a:r>
                  <a:rPr lang="en-MY" baseline="0"/>
                  <a:t> activity (%)</a:t>
                </a:r>
                <a:endParaRPr lang="en-MY"/>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570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1AC4B-A052-4F4D-B69E-FF3A543700C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5FC2E4-C94B-4F83-9EBD-EF99BF710AE9}">
      <dgm:prSet/>
      <dgm:spPr/>
      <dgm:t>
        <a:bodyPr/>
        <a:lstStyle/>
        <a:p>
          <a:pPr>
            <a:lnSpc>
              <a:spcPct val="100000"/>
            </a:lnSpc>
          </a:pPr>
          <a:r>
            <a:rPr lang="en-GB"/>
            <a:t>Abstract</a:t>
          </a:r>
          <a:endParaRPr lang="en-US"/>
        </a:p>
      </dgm:t>
    </dgm:pt>
    <dgm:pt modelId="{08AB8358-4CD2-4D78-BB7E-76F0A6B76B69}" type="parTrans" cxnId="{C536E5E7-F392-4D66-8CDB-FC4525783EE2}">
      <dgm:prSet/>
      <dgm:spPr/>
      <dgm:t>
        <a:bodyPr/>
        <a:lstStyle/>
        <a:p>
          <a:endParaRPr lang="en-US"/>
        </a:p>
      </dgm:t>
    </dgm:pt>
    <dgm:pt modelId="{867029DE-AB3A-4E57-AD93-AFAC8424CC74}" type="sibTrans" cxnId="{C536E5E7-F392-4D66-8CDB-FC4525783EE2}">
      <dgm:prSet/>
      <dgm:spPr/>
      <dgm:t>
        <a:bodyPr/>
        <a:lstStyle/>
        <a:p>
          <a:endParaRPr lang="en-US"/>
        </a:p>
      </dgm:t>
    </dgm:pt>
    <dgm:pt modelId="{D8E1A1F5-1EDB-46E1-B974-3360EB8E250B}">
      <dgm:prSet/>
      <dgm:spPr/>
      <dgm:t>
        <a:bodyPr/>
        <a:lstStyle/>
        <a:p>
          <a:pPr>
            <a:lnSpc>
              <a:spcPct val="100000"/>
            </a:lnSpc>
          </a:pPr>
          <a:r>
            <a:rPr lang="en-MY"/>
            <a:t>Introduction</a:t>
          </a:r>
          <a:endParaRPr lang="en-US"/>
        </a:p>
      </dgm:t>
    </dgm:pt>
    <dgm:pt modelId="{FB60FD7A-AB01-407A-A0DD-982477CA2F2E}" type="parTrans" cxnId="{ECB9416C-D51B-4453-A099-AFB4A67D375C}">
      <dgm:prSet/>
      <dgm:spPr/>
      <dgm:t>
        <a:bodyPr/>
        <a:lstStyle/>
        <a:p>
          <a:endParaRPr lang="en-US"/>
        </a:p>
      </dgm:t>
    </dgm:pt>
    <dgm:pt modelId="{4EE84E63-883B-43E1-9510-451E1AED4EFD}" type="sibTrans" cxnId="{ECB9416C-D51B-4453-A099-AFB4A67D375C}">
      <dgm:prSet/>
      <dgm:spPr/>
      <dgm:t>
        <a:bodyPr/>
        <a:lstStyle/>
        <a:p>
          <a:endParaRPr lang="en-US"/>
        </a:p>
      </dgm:t>
    </dgm:pt>
    <dgm:pt modelId="{B87D9FCE-B5CA-4D08-8FCF-688C767918B6}">
      <dgm:prSet/>
      <dgm:spPr/>
      <dgm:t>
        <a:bodyPr/>
        <a:lstStyle/>
        <a:p>
          <a:pPr>
            <a:lnSpc>
              <a:spcPct val="100000"/>
            </a:lnSpc>
          </a:pPr>
          <a:r>
            <a:rPr lang="en-MY"/>
            <a:t>Literature review</a:t>
          </a:r>
          <a:endParaRPr lang="en-US"/>
        </a:p>
      </dgm:t>
    </dgm:pt>
    <dgm:pt modelId="{CC1A647C-9BA4-4290-BA6D-A09B92685B61}" type="parTrans" cxnId="{E16D8C3C-AAD2-4652-BB75-9B33D080440C}">
      <dgm:prSet/>
      <dgm:spPr/>
      <dgm:t>
        <a:bodyPr/>
        <a:lstStyle/>
        <a:p>
          <a:endParaRPr lang="en-US"/>
        </a:p>
      </dgm:t>
    </dgm:pt>
    <dgm:pt modelId="{5831F1A1-AB9C-409C-A6ED-DC0EB188D9CD}" type="sibTrans" cxnId="{E16D8C3C-AAD2-4652-BB75-9B33D080440C}">
      <dgm:prSet/>
      <dgm:spPr/>
      <dgm:t>
        <a:bodyPr/>
        <a:lstStyle/>
        <a:p>
          <a:endParaRPr lang="en-US"/>
        </a:p>
      </dgm:t>
    </dgm:pt>
    <dgm:pt modelId="{C318E510-3F58-4E44-95E2-547BED6AC009}">
      <dgm:prSet/>
      <dgm:spPr/>
      <dgm:t>
        <a:bodyPr/>
        <a:lstStyle/>
        <a:p>
          <a:pPr>
            <a:lnSpc>
              <a:spcPct val="100000"/>
            </a:lnSpc>
          </a:pPr>
          <a:r>
            <a:rPr lang="en-MY"/>
            <a:t>Methodology</a:t>
          </a:r>
          <a:endParaRPr lang="en-US"/>
        </a:p>
      </dgm:t>
    </dgm:pt>
    <dgm:pt modelId="{7B8B71A3-64C2-46E2-B8EC-83E6BA833D64}" type="parTrans" cxnId="{20A55CDC-0C2A-48D4-8096-11602BF95935}">
      <dgm:prSet/>
      <dgm:spPr/>
      <dgm:t>
        <a:bodyPr/>
        <a:lstStyle/>
        <a:p>
          <a:endParaRPr lang="en-US"/>
        </a:p>
      </dgm:t>
    </dgm:pt>
    <dgm:pt modelId="{E7AAD184-FEEF-4487-A529-24E5A88A6CA4}" type="sibTrans" cxnId="{20A55CDC-0C2A-48D4-8096-11602BF95935}">
      <dgm:prSet/>
      <dgm:spPr/>
      <dgm:t>
        <a:bodyPr/>
        <a:lstStyle/>
        <a:p>
          <a:endParaRPr lang="en-US"/>
        </a:p>
      </dgm:t>
    </dgm:pt>
    <dgm:pt modelId="{948F2918-11C0-4E45-9868-D5A3241CAC3F}">
      <dgm:prSet/>
      <dgm:spPr/>
      <dgm:t>
        <a:bodyPr/>
        <a:lstStyle/>
        <a:p>
          <a:pPr>
            <a:lnSpc>
              <a:spcPct val="100000"/>
            </a:lnSpc>
          </a:pPr>
          <a:r>
            <a:rPr lang="en-MY"/>
            <a:t>Results and Discussion</a:t>
          </a:r>
          <a:endParaRPr lang="en-US"/>
        </a:p>
      </dgm:t>
    </dgm:pt>
    <dgm:pt modelId="{619F2018-22BD-47ED-AE08-3996D8FA399B}" type="parTrans" cxnId="{620F7784-E48C-4DD4-9106-3EFA68F8C196}">
      <dgm:prSet/>
      <dgm:spPr/>
      <dgm:t>
        <a:bodyPr/>
        <a:lstStyle/>
        <a:p>
          <a:endParaRPr lang="en-US"/>
        </a:p>
      </dgm:t>
    </dgm:pt>
    <dgm:pt modelId="{E6A1678A-DE64-491F-A7EF-2433582B5FD5}" type="sibTrans" cxnId="{620F7784-E48C-4DD4-9106-3EFA68F8C196}">
      <dgm:prSet/>
      <dgm:spPr/>
      <dgm:t>
        <a:bodyPr/>
        <a:lstStyle/>
        <a:p>
          <a:endParaRPr lang="en-US"/>
        </a:p>
      </dgm:t>
    </dgm:pt>
    <dgm:pt modelId="{32734798-4927-410E-9D50-1C94D9E70722}">
      <dgm:prSet/>
      <dgm:spPr/>
      <dgm:t>
        <a:bodyPr/>
        <a:lstStyle/>
        <a:p>
          <a:pPr>
            <a:lnSpc>
              <a:spcPct val="100000"/>
            </a:lnSpc>
          </a:pPr>
          <a:r>
            <a:rPr lang="en-MY"/>
            <a:t>Conclusion</a:t>
          </a:r>
          <a:endParaRPr lang="en-US"/>
        </a:p>
      </dgm:t>
    </dgm:pt>
    <dgm:pt modelId="{7127F113-1622-4E02-901D-F050894E0057}" type="parTrans" cxnId="{485F4E8E-DE64-40EB-8D36-3C884DF108B4}">
      <dgm:prSet/>
      <dgm:spPr/>
      <dgm:t>
        <a:bodyPr/>
        <a:lstStyle/>
        <a:p>
          <a:endParaRPr lang="en-US"/>
        </a:p>
      </dgm:t>
    </dgm:pt>
    <dgm:pt modelId="{CD164464-75FE-471C-8CA9-5E5FC1EC8D67}" type="sibTrans" cxnId="{485F4E8E-DE64-40EB-8D36-3C884DF108B4}">
      <dgm:prSet/>
      <dgm:spPr/>
      <dgm:t>
        <a:bodyPr/>
        <a:lstStyle/>
        <a:p>
          <a:endParaRPr lang="en-US"/>
        </a:p>
      </dgm:t>
    </dgm:pt>
    <dgm:pt modelId="{438DC622-1A21-40C2-BCC4-0252377EF26F}" type="pres">
      <dgm:prSet presAssocID="{8331AC4B-A052-4F4D-B69E-FF3A543700C6}" presName="root" presStyleCnt="0">
        <dgm:presLayoutVars>
          <dgm:dir/>
          <dgm:resizeHandles val="exact"/>
        </dgm:presLayoutVars>
      </dgm:prSet>
      <dgm:spPr/>
    </dgm:pt>
    <dgm:pt modelId="{1BBECB2D-2D3A-43DA-B241-4303CA1CE348}" type="pres">
      <dgm:prSet presAssocID="{0A5FC2E4-C94B-4F83-9EBD-EF99BF710AE9}" presName="compNode" presStyleCnt="0"/>
      <dgm:spPr/>
    </dgm:pt>
    <dgm:pt modelId="{6D04F4CA-BB2E-41C0-BC43-F7C46B6E1994}" type="pres">
      <dgm:prSet presAssocID="{0A5FC2E4-C94B-4F83-9EBD-EF99BF710AE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42EF7D7-81A7-4114-9735-3210E75C1639}" type="pres">
      <dgm:prSet presAssocID="{0A5FC2E4-C94B-4F83-9EBD-EF99BF710AE9}" presName="spaceRect" presStyleCnt="0"/>
      <dgm:spPr/>
    </dgm:pt>
    <dgm:pt modelId="{C9598939-4EC8-49B8-BC98-7DCB692221CE}" type="pres">
      <dgm:prSet presAssocID="{0A5FC2E4-C94B-4F83-9EBD-EF99BF710AE9}" presName="textRect" presStyleLbl="revTx" presStyleIdx="0" presStyleCnt="6">
        <dgm:presLayoutVars>
          <dgm:chMax val="1"/>
          <dgm:chPref val="1"/>
        </dgm:presLayoutVars>
      </dgm:prSet>
      <dgm:spPr/>
    </dgm:pt>
    <dgm:pt modelId="{8BC0ED90-A0E7-4162-A6B5-358E3C19D080}" type="pres">
      <dgm:prSet presAssocID="{867029DE-AB3A-4E57-AD93-AFAC8424CC74}" presName="sibTrans" presStyleCnt="0"/>
      <dgm:spPr/>
    </dgm:pt>
    <dgm:pt modelId="{D54CA1C4-3EE5-43B8-97D1-8EE145983CD0}" type="pres">
      <dgm:prSet presAssocID="{D8E1A1F5-1EDB-46E1-B974-3360EB8E250B}" presName="compNode" presStyleCnt="0"/>
      <dgm:spPr/>
    </dgm:pt>
    <dgm:pt modelId="{E8E7F493-B0F5-47B5-9F28-BADE4AFFF340}" type="pres">
      <dgm:prSet presAssocID="{D8E1A1F5-1EDB-46E1-B974-3360EB8E250B}"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ghts On with solid fill"/>
        </a:ext>
      </dgm:extLst>
    </dgm:pt>
    <dgm:pt modelId="{CAFF6ED3-D997-46D0-AB91-EA4553089266}" type="pres">
      <dgm:prSet presAssocID="{D8E1A1F5-1EDB-46E1-B974-3360EB8E250B}" presName="spaceRect" presStyleCnt="0"/>
      <dgm:spPr/>
    </dgm:pt>
    <dgm:pt modelId="{673769B8-8C3A-4909-AE99-0BA1A763E514}" type="pres">
      <dgm:prSet presAssocID="{D8E1A1F5-1EDB-46E1-B974-3360EB8E250B}" presName="textRect" presStyleLbl="revTx" presStyleIdx="1" presStyleCnt="6">
        <dgm:presLayoutVars>
          <dgm:chMax val="1"/>
          <dgm:chPref val="1"/>
        </dgm:presLayoutVars>
      </dgm:prSet>
      <dgm:spPr/>
    </dgm:pt>
    <dgm:pt modelId="{EDDE007B-24A7-4975-93DF-59ABBF6C5DE7}" type="pres">
      <dgm:prSet presAssocID="{4EE84E63-883B-43E1-9510-451E1AED4EFD}" presName="sibTrans" presStyleCnt="0"/>
      <dgm:spPr/>
    </dgm:pt>
    <dgm:pt modelId="{806484EA-A08B-4AF4-B4DF-DE45989CA64A}" type="pres">
      <dgm:prSet presAssocID="{B87D9FCE-B5CA-4D08-8FCF-688C767918B6}" presName="compNode" presStyleCnt="0"/>
      <dgm:spPr/>
    </dgm:pt>
    <dgm:pt modelId="{9777E174-C45D-4F86-9646-C94AF43499D5}" type="pres">
      <dgm:prSet presAssocID="{B87D9FCE-B5CA-4D08-8FCF-688C767918B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81750E80-7CFC-4190-A049-2E1430B6BC87}" type="pres">
      <dgm:prSet presAssocID="{B87D9FCE-B5CA-4D08-8FCF-688C767918B6}" presName="spaceRect" presStyleCnt="0"/>
      <dgm:spPr/>
    </dgm:pt>
    <dgm:pt modelId="{8A93DFB6-8C85-4819-8D3E-132F6863D599}" type="pres">
      <dgm:prSet presAssocID="{B87D9FCE-B5CA-4D08-8FCF-688C767918B6}" presName="textRect" presStyleLbl="revTx" presStyleIdx="2" presStyleCnt="6">
        <dgm:presLayoutVars>
          <dgm:chMax val="1"/>
          <dgm:chPref val="1"/>
        </dgm:presLayoutVars>
      </dgm:prSet>
      <dgm:spPr/>
    </dgm:pt>
    <dgm:pt modelId="{4297F6F1-36E0-4C9B-A636-5D7D34A3D317}" type="pres">
      <dgm:prSet presAssocID="{5831F1A1-AB9C-409C-A6ED-DC0EB188D9CD}" presName="sibTrans" presStyleCnt="0"/>
      <dgm:spPr/>
    </dgm:pt>
    <dgm:pt modelId="{E0EC7F65-03A6-4A26-9253-42841F40F3B7}" type="pres">
      <dgm:prSet presAssocID="{C318E510-3F58-4E44-95E2-547BED6AC009}" presName="compNode" presStyleCnt="0"/>
      <dgm:spPr/>
    </dgm:pt>
    <dgm:pt modelId="{6E843C0A-EE42-4641-A357-BA1DFFABE127}" type="pres">
      <dgm:prSet presAssocID="{C318E510-3F58-4E44-95E2-547BED6AC00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eaker with solid fill"/>
        </a:ext>
      </dgm:extLst>
    </dgm:pt>
    <dgm:pt modelId="{B7391842-15B4-4E2A-B65C-52B87FBC190C}" type="pres">
      <dgm:prSet presAssocID="{C318E510-3F58-4E44-95E2-547BED6AC009}" presName="spaceRect" presStyleCnt="0"/>
      <dgm:spPr/>
    </dgm:pt>
    <dgm:pt modelId="{6526F68B-1A1F-4EBA-856F-D76A641C2269}" type="pres">
      <dgm:prSet presAssocID="{C318E510-3F58-4E44-95E2-547BED6AC009}" presName="textRect" presStyleLbl="revTx" presStyleIdx="3" presStyleCnt="6">
        <dgm:presLayoutVars>
          <dgm:chMax val="1"/>
          <dgm:chPref val="1"/>
        </dgm:presLayoutVars>
      </dgm:prSet>
      <dgm:spPr/>
    </dgm:pt>
    <dgm:pt modelId="{ED249D15-E4EF-481C-BD91-6F948493540B}" type="pres">
      <dgm:prSet presAssocID="{E7AAD184-FEEF-4487-A529-24E5A88A6CA4}" presName="sibTrans" presStyleCnt="0"/>
      <dgm:spPr/>
    </dgm:pt>
    <dgm:pt modelId="{43C39742-1542-4100-890A-5D461BB371DC}" type="pres">
      <dgm:prSet presAssocID="{948F2918-11C0-4E45-9868-D5A3241CAC3F}" presName="compNode" presStyleCnt="0"/>
      <dgm:spPr/>
    </dgm:pt>
    <dgm:pt modelId="{CCAA3F33-6C48-483C-A54A-B83D8EB2003A}" type="pres">
      <dgm:prSet presAssocID="{948F2918-11C0-4E45-9868-D5A3241CAC3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481C1E38-E8EE-4B5C-9DC7-CEA5EE77951A}" type="pres">
      <dgm:prSet presAssocID="{948F2918-11C0-4E45-9868-D5A3241CAC3F}" presName="spaceRect" presStyleCnt="0"/>
      <dgm:spPr/>
    </dgm:pt>
    <dgm:pt modelId="{D06DB9D0-26DA-4CBC-A114-E811BB5A3CAA}" type="pres">
      <dgm:prSet presAssocID="{948F2918-11C0-4E45-9868-D5A3241CAC3F}" presName="textRect" presStyleLbl="revTx" presStyleIdx="4" presStyleCnt="6">
        <dgm:presLayoutVars>
          <dgm:chMax val="1"/>
          <dgm:chPref val="1"/>
        </dgm:presLayoutVars>
      </dgm:prSet>
      <dgm:spPr/>
    </dgm:pt>
    <dgm:pt modelId="{8DC8E1A6-12A5-477D-BF19-C7FBDEB30780}" type="pres">
      <dgm:prSet presAssocID="{E6A1678A-DE64-491F-A7EF-2433582B5FD5}" presName="sibTrans" presStyleCnt="0"/>
      <dgm:spPr/>
    </dgm:pt>
    <dgm:pt modelId="{D1780426-8A6C-4066-8CA7-B35F994B6F05}" type="pres">
      <dgm:prSet presAssocID="{32734798-4927-410E-9D50-1C94D9E70722}" presName="compNode" presStyleCnt="0"/>
      <dgm:spPr/>
    </dgm:pt>
    <dgm:pt modelId="{3C45FD3A-BBF0-4012-B8C4-6B4BBF694634}" type="pres">
      <dgm:prSet presAssocID="{32734798-4927-410E-9D50-1C94D9E7072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BFB192AC-2263-4240-8F17-FF8E1D73D16F}" type="pres">
      <dgm:prSet presAssocID="{32734798-4927-410E-9D50-1C94D9E70722}" presName="spaceRect" presStyleCnt="0"/>
      <dgm:spPr/>
    </dgm:pt>
    <dgm:pt modelId="{07C3BF3D-5CC8-4BE6-94A7-A8C193DE7D2D}" type="pres">
      <dgm:prSet presAssocID="{32734798-4927-410E-9D50-1C94D9E70722}" presName="textRect" presStyleLbl="revTx" presStyleIdx="5" presStyleCnt="6">
        <dgm:presLayoutVars>
          <dgm:chMax val="1"/>
          <dgm:chPref val="1"/>
        </dgm:presLayoutVars>
      </dgm:prSet>
      <dgm:spPr/>
    </dgm:pt>
  </dgm:ptLst>
  <dgm:cxnLst>
    <dgm:cxn modelId="{A8C6C028-5392-4DB7-A757-1ECE98A1263F}" type="presOf" srcId="{D8E1A1F5-1EDB-46E1-B974-3360EB8E250B}" destId="{673769B8-8C3A-4909-AE99-0BA1A763E514}" srcOrd="0" destOrd="0" presId="urn:microsoft.com/office/officeart/2018/2/layout/IconLabelList"/>
    <dgm:cxn modelId="{E16D8C3C-AAD2-4652-BB75-9B33D080440C}" srcId="{8331AC4B-A052-4F4D-B69E-FF3A543700C6}" destId="{B87D9FCE-B5CA-4D08-8FCF-688C767918B6}" srcOrd="2" destOrd="0" parTransId="{CC1A647C-9BA4-4290-BA6D-A09B92685B61}" sibTransId="{5831F1A1-AB9C-409C-A6ED-DC0EB188D9CD}"/>
    <dgm:cxn modelId="{ECB9416C-D51B-4453-A099-AFB4A67D375C}" srcId="{8331AC4B-A052-4F4D-B69E-FF3A543700C6}" destId="{D8E1A1F5-1EDB-46E1-B974-3360EB8E250B}" srcOrd="1" destOrd="0" parTransId="{FB60FD7A-AB01-407A-A0DD-982477CA2F2E}" sibTransId="{4EE84E63-883B-43E1-9510-451E1AED4EFD}"/>
    <dgm:cxn modelId="{620F7784-E48C-4DD4-9106-3EFA68F8C196}" srcId="{8331AC4B-A052-4F4D-B69E-FF3A543700C6}" destId="{948F2918-11C0-4E45-9868-D5A3241CAC3F}" srcOrd="4" destOrd="0" parTransId="{619F2018-22BD-47ED-AE08-3996D8FA399B}" sibTransId="{E6A1678A-DE64-491F-A7EF-2433582B5FD5}"/>
    <dgm:cxn modelId="{485F4E8E-DE64-40EB-8D36-3C884DF108B4}" srcId="{8331AC4B-A052-4F4D-B69E-FF3A543700C6}" destId="{32734798-4927-410E-9D50-1C94D9E70722}" srcOrd="5" destOrd="0" parTransId="{7127F113-1622-4E02-901D-F050894E0057}" sibTransId="{CD164464-75FE-471C-8CA9-5E5FC1EC8D67}"/>
    <dgm:cxn modelId="{CAA795C0-8965-475A-AD3A-99E74D4E5B15}" type="presOf" srcId="{8331AC4B-A052-4F4D-B69E-FF3A543700C6}" destId="{438DC622-1A21-40C2-BCC4-0252377EF26F}" srcOrd="0" destOrd="0" presId="urn:microsoft.com/office/officeart/2018/2/layout/IconLabelList"/>
    <dgm:cxn modelId="{ACDF31D2-05A2-4200-B80E-42145091B419}" type="presOf" srcId="{C318E510-3F58-4E44-95E2-547BED6AC009}" destId="{6526F68B-1A1F-4EBA-856F-D76A641C2269}" srcOrd="0" destOrd="0" presId="urn:microsoft.com/office/officeart/2018/2/layout/IconLabelList"/>
    <dgm:cxn modelId="{69A4C9D6-A5F8-4190-95CA-359E66E91FC9}" type="presOf" srcId="{948F2918-11C0-4E45-9868-D5A3241CAC3F}" destId="{D06DB9D0-26DA-4CBC-A114-E811BB5A3CAA}" srcOrd="0" destOrd="0" presId="urn:microsoft.com/office/officeart/2018/2/layout/IconLabelList"/>
    <dgm:cxn modelId="{20A55CDC-0C2A-48D4-8096-11602BF95935}" srcId="{8331AC4B-A052-4F4D-B69E-FF3A543700C6}" destId="{C318E510-3F58-4E44-95E2-547BED6AC009}" srcOrd="3" destOrd="0" parTransId="{7B8B71A3-64C2-46E2-B8EC-83E6BA833D64}" sibTransId="{E7AAD184-FEEF-4487-A529-24E5A88A6CA4}"/>
    <dgm:cxn modelId="{0D70B7DF-4D19-4BC6-AD36-C9C431364F68}" type="presOf" srcId="{B87D9FCE-B5CA-4D08-8FCF-688C767918B6}" destId="{8A93DFB6-8C85-4819-8D3E-132F6863D599}" srcOrd="0" destOrd="0" presId="urn:microsoft.com/office/officeart/2018/2/layout/IconLabelList"/>
    <dgm:cxn modelId="{C536E5E7-F392-4D66-8CDB-FC4525783EE2}" srcId="{8331AC4B-A052-4F4D-B69E-FF3A543700C6}" destId="{0A5FC2E4-C94B-4F83-9EBD-EF99BF710AE9}" srcOrd="0" destOrd="0" parTransId="{08AB8358-4CD2-4D78-BB7E-76F0A6B76B69}" sibTransId="{867029DE-AB3A-4E57-AD93-AFAC8424CC74}"/>
    <dgm:cxn modelId="{9688C3E9-39FA-4237-9832-9B9A9CD11D7E}" type="presOf" srcId="{32734798-4927-410E-9D50-1C94D9E70722}" destId="{07C3BF3D-5CC8-4BE6-94A7-A8C193DE7D2D}" srcOrd="0" destOrd="0" presId="urn:microsoft.com/office/officeart/2018/2/layout/IconLabelList"/>
    <dgm:cxn modelId="{9F62EAE9-D6BA-4E82-9B24-943DA08CEE77}" type="presOf" srcId="{0A5FC2E4-C94B-4F83-9EBD-EF99BF710AE9}" destId="{C9598939-4EC8-49B8-BC98-7DCB692221CE}" srcOrd="0" destOrd="0" presId="urn:microsoft.com/office/officeart/2018/2/layout/IconLabelList"/>
    <dgm:cxn modelId="{95741FB5-FE71-46DB-9040-497DFA60AE0B}" type="presParOf" srcId="{438DC622-1A21-40C2-BCC4-0252377EF26F}" destId="{1BBECB2D-2D3A-43DA-B241-4303CA1CE348}" srcOrd="0" destOrd="0" presId="urn:microsoft.com/office/officeart/2018/2/layout/IconLabelList"/>
    <dgm:cxn modelId="{EAC8BD3F-BCC5-44A4-86D2-E9F42C2B9CFB}" type="presParOf" srcId="{1BBECB2D-2D3A-43DA-B241-4303CA1CE348}" destId="{6D04F4CA-BB2E-41C0-BC43-F7C46B6E1994}" srcOrd="0" destOrd="0" presId="urn:microsoft.com/office/officeart/2018/2/layout/IconLabelList"/>
    <dgm:cxn modelId="{514B4078-41A7-4C17-9F85-D9C089C6539F}" type="presParOf" srcId="{1BBECB2D-2D3A-43DA-B241-4303CA1CE348}" destId="{542EF7D7-81A7-4114-9735-3210E75C1639}" srcOrd="1" destOrd="0" presId="urn:microsoft.com/office/officeart/2018/2/layout/IconLabelList"/>
    <dgm:cxn modelId="{AD5044C6-3DEC-4E4C-99DE-985E4F60B395}" type="presParOf" srcId="{1BBECB2D-2D3A-43DA-B241-4303CA1CE348}" destId="{C9598939-4EC8-49B8-BC98-7DCB692221CE}" srcOrd="2" destOrd="0" presId="urn:microsoft.com/office/officeart/2018/2/layout/IconLabelList"/>
    <dgm:cxn modelId="{AB332DEE-EC9F-4C89-B884-2947A52767C9}" type="presParOf" srcId="{438DC622-1A21-40C2-BCC4-0252377EF26F}" destId="{8BC0ED90-A0E7-4162-A6B5-358E3C19D080}" srcOrd="1" destOrd="0" presId="urn:microsoft.com/office/officeart/2018/2/layout/IconLabelList"/>
    <dgm:cxn modelId="{53AB2211-DE45-440C-8F99-FCED3958D017}" type="presParOf" srcId="{438DC622-1A21-40C2-BCC4-0252377EF26F}" destId="{D54CA1C4-3EE5-43B8-97D1-8EE145983CD0}" srcOrd="2" destOrd="0" presId="urn:microsoft.com/office/officeart/2018/2/layout/IconLabelList"/>
    <dgm:cxn modelId="{2074810E-99DB-4EAF-BD98-1A8DB179F13F}" type="presParOf" srcId="{D54CA1C4-3EE5-43B8-97D1-8EE145983CD0}" destId="{E8E7F493-B0F5-47B5-9F28-BADE4AFFF340}" srcOrd="0" destOrd="0" presId="urn:microsoft.com/office/officeart/2018/2/layout/IconLabelList"/>
    <dgm:cxn modelId="{4A86BA15-1354-4E05-83C3-7E5D1BA0BDD3}" type="presParOf" srcId="{D54CA1C4-3EE5-43B8-97D1-8EE145983CD0}" destId="{CAFF6ED3-D997-46D0-AB91-EA4553089266}" srcOrd="1" destOrd="0" presId="urn:microsoft.com/office/officeart/2018/2/layout/IconLabelList"/>
    <dgm:cxn modelId="{29AABF4D-4917-45B5-A671-867EF0703B49}" type="presParOf" srcId="{D54CA1C4-3EE5-43B8-97D1-8EE145983CD0}" destId="{673769B8-8C3A-4909-AE99-0BA1A763E514}" srcOrd="2" destOrd="0" presId="urn:microsoft.com/office/officeart/2018/2/layout/IconLabelList"/>
    <dgm:cxn modelId="{30C49F4A-CCDE-4953-A48C-B05B0FD8047D}" type="presParOf" srcId="{438DC622-1A21-40C2-BCC4-0252377EF26F}" destId="{EDDE007B-24A7-4975-93DF-59ABBF6C5DE7}" srcOrd="3" destOrd="0" presId="urn:microsoft.com/office/officeart/2018/2/layout/IconLabelList"/>
    <dgm:cxn modelId="{7F4AE4AD-014A-4E08-9A4D-940D5046BE24}" type="presParOf" srcId="{438DC622-1A21-40C2-BCC4-0252377EF26F}" destId="{806484EA-A08B-4AF4-B4DF-DE45989CA64A}" srcOrd="4" destOrd="0" presId="urn:microsoft.com/office/officeart/2018/2/layout/IconLabelList"/>
    <dgm:cxn modelId="{8C27ECE1-B88A-4B56-930C-47857FCA7A97}" type="presParOf" srcId="{806484EA-A08B-4AF4-B4DF-DE45989CA64A}" destId="{9777E174-C45D-4F86-9646-C94AF43499D5}" srcOrd="0" destOrd="0" presId="urn:microsoft.com/office/officeart/2018/2/layout/IconLabelList"/>
    <dgm:cxn modelId="{75C195E0-017D-49EE-8BC3-C87853003050}" type="presParOf" srcId="{806484EA-A08B-4AF4-B4DF-DE45989CA64A}" destId="{81750E80-7CFC-4190-A049-2E1430B6BC87}" srcOrd="1" destOrd="0" presId="urn:microsoft.com/office/officeart/2018/2/layout/IconLabelList"/>
    <dgm:cxn modelId="{979C4D25-7ABF-45CE-B83F-3B7AD9FC9C6A}" type="presParOf" srcId="{806484EA-A08B-4AF4-B4DF-DE45989CA64A}" destId="{8A93DFB6-8C85-4819-8D3E-132F6863D599}" srcOrd="2" destOrd="0" presId="urn:microsoft.com/office/officeart/2018/2/layout/IconLabelList"/>
    <dgm:cxn modelId="{6641086F-932B-4749-B27B-AEA2BAEB110F}" type="presParOf" srcId="{438DC622-1A21-40C2-BCC4-0252377EF26F}" destId="{4297F6F1-36E0-4C9B-A636-5D7D34A3D317}" srcOrd="5" destOrd="0" presId="urn:microsoft.com/office/officeart/2018/2/layout/IconLabelList"/>
    <dgm:cxn modelId="{0CEEBEBB-72EE-4EF3-AC6C-0E964C9D47AD}" type="presParOf" srcId="{438DC622-1A21-40C2-BCC4-0252377EF26F}" destId="{E0EC7F65-03A6-4A26-9253-42841F40F3B7}" srcOrd="6" destOrd="0" presId="urn:microsoft.com/office/officeart/2018/2/layout/IconLabelList"/>
    <dgm:cxn modelId="{69C5237F-9490-443C-A45E-EA1A49D4A293}" type="presParOf" srcId="{E0EC7F65-03A6-4A26-9253-42841F40F3B7}" destId="{6E843C0A-EE42-4641-A357-BA1DFFABE127}" srcOrd="0" destOrd="0" presId="urn:microsoft.com/office/officeart/2018/2/layout/IconLabelList"/>
    <dgm:cxn modelId="{E95F8C49-3DCB-431D-9BAB-568111765138}" type="presParOf" srcId="{E0EC7F65-03A6-4A26-9253-42841F40F3B7}" destId="{B7391842-15B4-4E2A-B65C-52B87FBC190C}" srcOrd="1" destOrd="0" presId="urn:microsoft.com/office/officeart/2018/2/layout/IconLabelList"/>
    <dgm:cxn modelId="{8AA53896-6315-43DD-820E-5A8CEBDA3C4F}" type="presParOf" srcId="{E0EC7F65-03A6-4A26-9253-42841F40F3B7}" destId="{6526F68B-1A1F-4EBA-856F-D76A641C2269}" srcOrd="2" destOrd="0" presId="urn:microsoft.com/office/officeart/2018/2/layout/IconLabelList"/>
    <dgm:cxn modelId="{0061B4A4-307F-4A16-8D50-9AF0B4407EEF}" type="presParOf" srcId="{438DC622-1A21-40C2-BCC4-0252377EF26F}" destId="{ED249D15-E4EF-481C-BD91-6F948493540B}" srcOrd="7" destOrd="0" presId="urn:microsoft.com/office/officeart/2018/2/layout/IconLabelList"/>
    <dgm:cxn modelId="{31AD0A7D-0D29-4E4F-882A-70E958D06A42}" type="presParOf" srcId="{438DC622-1A21-40C2-BCC4-0252377EF26F}" destId="{43C39742-1542-4100-890A-5D461BB371DC}" srcOrd="8" destOrd="0" presId="urn:microsoft.com/office/officeart/2018/2/layout/IconLabelList"/>
    <dgm:cxn modelId="{2AC9C074-7F40-4B16-8F3E-E12F98485266}" type="presParOf" srcId="{43C39742-1542-4100-890A-5D461BB371DC}" destId="{CCAA3F33-6C48-483C-A54A-B83D8EB2003A}" srcOrd="0" destOrd="0" presId="urn:microsoft.com/office/officeart/2018/2/layout/IconLabelList"/>
    <dgm:cxn modelId="{5AC33A75-DC5E-43BC-83C9-012D6029DFC5}" type="presParOf" srcId="{43C39742-1542-4100-890A-5D461BB371DC}" destId="{481C1E38-E8EE-4B5C-9DC7-CEA5EE77951A}" srcOrd="1" destOrd="0" presId="urn:microsoft.com/office/officeart/2018/2/layout/IconLabelList"/>
    <dgm:cxn modelId="{632271C2-3214-48B3-8195-3E81A4E9E58B}" type="presParOf" srcId="{43C39742-1542-4100-890A-5D461BB371DC}" destId="{D06DB9D0-26DA-4CBC-A114-E811BB5A3CAA}" srcOrd="2" destOrd="0" presId="urn:microsoft.com/office/officeart/2018/2/layout/IconLabelList"/>
    <dgm:cxn modelId="{1D99E8F6-F73B-4B6E-81EF-282502F5454A}" type="presParOf" srcId="{438DC622-1A21-40C2-BCC4-0252377EF26F}" destId="{8DC8E1A6-12A5-477D-BF19-C7FBDEB30780}" srcOrd="9" destOrd="0" presId="urn:microsoft.com/office/officeart/2018/2/layout/IconLabelList"/>
    <dgm:cxn modelId="{237DCF79-4248-49BA-95EA-A4A423CCF1DF}" type="presParOf" srcId="{438DC622-1A21-40C2-BCC4-0252377EF26F}" destId="{D1780426-8A6C-4066-8CA7-B35F994B6F05}" srcOrd="10" destOrd="0" presId="urn:microsoft.com/office/officeart/2018/2/layout/IconLabelList"/>
    <dgm:cxn modelId="{29DD8C46-9976-4BDF-A7B5-D3F3E78B885C}" type="presParOf" srcId="{D1780426-8A6C-4066-8CA7-B35F994B6F05}" destId="{3C45FD3A-BBF0-4012-B8C4-6B4BBF694634}" srcOrd="0" destOrd="0" presId="urn:microsoft.com/office/officeart/2018/2/layout/IconLabelList"/>
    <dgm:cxn modelId="{768E4053-9854-4788-A05D-1749566C07D3}" type="presParOf" srcId="{D1780426-8A6C-4066-8CA7-B35F994B6F05}" destId="{BFB192AC-2263-4240-8F17-FF8E1D73D16F}" srcOrd="1" destOrd="0" presId="urn:microsoft.com/office/officeart/2018/2/layout/IconLabelList"/>
    <dgm:cxn modelId="{551F83C8-D32B-42F5-8A9A-3271945F0296}" type="presParOf" srcId="{D1780426-8A6C-4066-8CA7-B35F994B6F05}" destId="{07C3BF3D-5CC8-4BE6-94A7-A8C193DE7D2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51BCD-8D97-4AFB-B46D-70DFE9020A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MY"/>
        </a:p>
      </dgm:t>
    </dgm:pt>
    <dgm:pt modelId="{66608BCC-CF13-4851-AF23-64215D2A4F60}">
      <dgm:prSet phldrT="[Text]"/>
      <dgm:spPr/>
      <dgm:t>
        <a:bodyPr/>
        <a:lstStyle/>
        <a:p>
          <a:pPr>
            <a:buNone/>
          </a:pPr>
          <a:r>
            <a:rPr lang="en-MY" dirty="0">
              <a:effectLst/>
              <a:ea typeface="Calibri" panose="020F0502020204030204" pitchFamily="34" charset="0"/>
            </a:rPr>
            <a:t>Background of study</a:t>
          </a:r>
          <a:endParaRPr lang="en-MY" dirty="0"/>
        </a:p>
      </dgm:t>
    </dgm:pt>
    <dgm:pt modelId="{FC6A75AE-B1E7-43C8-BA86-60C7325F3914}" type="parTrans" cxnId="{8B251B7C-1D83-451F-8BDC-FA9B5C8D058F}">
      <dgm:prSet/>
      <dgm:spPr/>
      <dgm:t>
        <a:bodyPr/>
        <a:lstStyle/>
        <a:p>
          <a:endParaRPr lang="en-MY"/>
        </a:p>
      </dgm:t>
    </dgm:pt>
    <dgm:pt modelId="{17FCE1EF-4C2E-4954-9FE5-AAE74B285A5C}" type="sibTrans" cxnId="{8B251B7C-1D83-451F-8BDC-FA9B5C8D058F}">
      <dgm:prSet/>
      <dgm:spPr/>
      <dgm:t>
        <a:bodyPr/>
        <a:lstStyle/>
        <a:p>
          <a:endParaRPr lang="en-MY"/>
        </a:p>
      </dgm:t>
    </dgm:pt>
    <dgm:pt modelId="{5B1B3867-58FD-43A1-AD91-9AE46FA814E4}">
      <dgm:prSet phldrT="[Text]"/>
      <dgm:spPr/>
      <dgm:t>
        <a:bodyPr/>
        <a:lstStyle/>
        <a:p>
          <a:r>
            <a:rPr lang="en-GB" dirty="0">
              <a:effectLst/>
              <a:ea typeface="Calibri" panose="020F0502020204030204" pitchFamily="34" charset="0"/>
            </a:rPr>
            <a:t>National Pharmaceutical Regulations Agency (NPRA)</a:t>
          </a:r>
          <a:endParaRPr lang="en-MY" dirty="0"/>
        </a:p>
      </dgm:t>
    </dgm:pt>
    <dgm:pt modelId="{021DDDDE-537F-431F-86E0-BAA6109EAFF9}" type="parTrans" cxnId="{4C849A6B-25E8-45C7-B8CE-A17A446741BA}">
      <dgm:prSet/>
      <dgm:spPr/>
      <dgm:t>
        <a:bodyPr/>
        <a:lstStyle/>
        <a:p>
          <a:endParaRPr lang="en-MY"/>
        </a:p>
      </dgm:t>
    </dgm:pt>
    <dgm:pt modelId="{1C89DA32-843C-401C-BE10-7930B705E79B}" type="sibTrans" cxnId="{4C849A6B-25E8-45C7-B8CE-A17A446741BA}">
      <dgm:prSet/>
      <dgm:spPr/>
      <dgm:t>
        <a:bodyPr/>
        <a:lstStyle/>
        <a:p>
          <a:endParaRPr lang="en-MY"/>
        </a:p>
      </dgm:t>
    </dgm:pt>
    <dgm:pt modelId="{097A8DB1-A9F8-4AEA-93A7-54464CCB1689}">
      <dgm:prSet phldrT="[Text]"/>
      <dgm:spPr/>
      <dgm:t>
        <a:bodyPr/>
        <a:lstStyle/>
        <a:p>
          <a:pPr>
            <a:buNone/>
          </a:pPr>
          <a:r>
            <a:rPr lang="en-MY" dirty="0"/>
            <a:t>Problem statement</a:t>
          </a:r>
        </a:p>
      </dgm:t>
    </dgm:pt>
    <dgm:pt modelId="{2884621B-E7A5-418B-8820-A1FD504D104B}" type="parTrans" cxnId="{1A032F1B-0A81-482F-84D4-89A8B9A94802}">
      <dgm:prSet/>
      <dgm:spPr/>
      <dgm:t>
        <a:bodyPr/>
        <a:lstStyle/>
        <a:p>
          <a:endParaRPr lang="en-MY"/>
        </a:p>
      </dgm:t>
    </dgm:pt>
    <dgm:pt modelId="{AEC40D07-BD96-42AD-AB28-08F8FF3CA0BB}" type="sibTrans" cxnId="{1A032F1B-0A81-482F-84D4-89A8B9A94802}">
      <dgm:prSet/>
      <dgm:spPr/>
      <dgm:t>
        <a:bodyPr/>
        <a:lstStyle/>
        <a:p>
          <a:endParaRPr lang="en-MY"/>
        </a:p>
      </dgm:t>
    </dgm:pt>
    <dgm:pt modelId="{667F5502-223F-4E1D-96BA-5AF39FB804DB}">
      <dgm:prSet phldrT="[Text]"/>
      <dgm:spPr/>
      <dgm:t>
        <a:bodyPr/>
        <a:lstStyle/>
        <a:p>
          <a:r>
            <a:rPr lang="en-GB" dirty="0">
              <a:effectLst/>
              <a:ea typeface="Times New Roman" panose="02020603050405020304" pitchFamily="18" charset="0"/>
            </a:rPr>
            <a:t>Slight modification on the technique of extraction is highly required.</a:t>
          </a:r>
          <a:endParaRPr lang="en-MY" dirty="0"/>
        </a:p>
      </dgm:t>
    </dgm:pt>
    <dgm:pt modelId="{33E64293-F809-4A2A-B5D8-2ECA0B225BFD}" type="parTrans" cxnId="{7DD50B2A-569C-4D3F-8976-D43529DFE7D4}">
      <dgm:prSet/>
      <dgm:spPr/>
      <dgm:t>
        <a:bodyPr/>
        <a:lstStyle/>
        <a:p>
          <a:endParaRPr lang="en-MY"/>
        </a:p>
      </dgm:t>
    </dgm:pt>
    <dgm:pt modelId="{C1466875-EA3D-4A87-95C6-4C2348E1CE30}" type="sibTrans" cxnId="{7DD50B2A-569C-4D3F-8976-D43529DFE7D4}">
      <dgm:prSet/>
      <dgm:spPr/>
      <dgm:t>
        <a:bodyPr/>
        <a:lstStyle/>
        <a:p>
          <a:endParaRPr lang="en-MY"/>
        </a:p>
      </dgm:t>
    </dgm:pt>
    <dgm:pt modelId="{5FDF143C-7392-4124-8B32-3CC152B441FD}">
      <dgm:prSet phldrT="[Text]"/>
      <dgm:spPr/>
      <dgm:t>
        <a:bodyPr/>
        <a:lstStyle/>
        <a:p>
          <a:pPr>
            <a:buNone/>
          </a:pPr>
          <a:r>
            <a:rPr lang="en-MY" dirty="0"/>
            <a:t>Objective </a:t>
          </a:r>
        </a:p>
      </dgm:t>
    </dgm:pt>
    <dgm:pt modelId="{47612591-2956-4F9D-880A-598724BA34CA}" type="parTrans" cxnId="{83ACF37F-BCA6-47BF-9EF8-C9C7A52A5926}">
      <dgm:prSet/>
      <dgm:spPr/>
      <dgm:t>
        <a:bodyPr/>
        <a:lstStyle/>
        <a:p>
          <a:endParaRPr lang="en-MY"/>
        </a:p>
      </dgm:t>
    </dgm:pt>
    <dgm:pt modelId="{432063EC-90E4-435B-B056-D796E9CBE293}" type="sibTrans" cxnId="{83ACF37F-BCA6-47BF-9EF8-C9C7A52A5926}">
      <dgm:prSet/>
      <dgm:spPr/>
      <dgm:t>
        <a:bodyPr/>
        <a:lstStyle/>
        <a:p>
          <a:endParaRPr lang="en-MY"/>
        </a:p>
      </dgm:t>
    </dgm:pt>
    <dgm:pt modelId="{66EBC38D-936B-4B95-81AC-9A6782035962}">
      <dgm:prSet phldrT="[Text]"/>
      <dgm:spPr/>
      <dgm:t>
        <a:bodyPr/>
        <a:lstStyle/>
        <a:p>
          <a:pPr>
            <a:buFont typeface="Arial" panose="020B0604020202020204" pitchFamily="34" charset="0"/>
            <a:buChar char="•"/>
          </a:pPr>
          <a:r>
            <a:rPr lang="en-GB" dirty="0">
              <a:effectLst/>
              <a:ea typeface="Times New Roman" panose="02020603050405020304" pitchFamily="18" charset="0"/>
            </a:rPr>
            <a:t>To extract and quantify the active compound, </a:t>
          </a:r>
          <a:r>
            <a:rPr lang="en-GB" dirty="0" err="1">
              <a:effectLst/>
              <a:ea typeface="Times New Roman" panose="02020603050405020304" pitchFamily="18" charset="0"/>
            </a:rPr>
            <a:t>puerarin</a:t>
          </a:r>
          <a:r>
            <a:rPr lang="en-GB" dirty="0">
              <a:effectLst/>
              <a:ea typeface="Times New Roman" panose="02020603050405020304" pitchFamily="18" charset="0"/>
            </a:rPr>
            <a:t> using modified extraction method.</a:t>
          </a:r>
          <a:endParaRPr lang="en-MY" dirty="0"/>
        </a:p>
      </dgm:t>
    </dgm:pt>
    <dgm:pt modelId="{5DEA004D-0EB7-4A2D-884D-809A29D5C911}" type="parTrans" cxnId="{AE1E8A14-E379-476A-8634-AD1D7712E030}">
      <dgm:prSet/>
      <dgm:spPr/>
      <dgm:t>
        <a:bodyPr/>
        <a:lstStyle/>
        <a:p>
          <a:endParaRPr lang="en-MY"/>
        </a:p>
      </dgm:t>
    </dgm:pt>
    <dgm:pt modelId="{452EB088-E4BA-46DE-93CF-23E1299222ED}" type="sibTrans" cxnId="{AE1E8A14-E379-476A-8634-AD1D7712E030}">
      <dgm:prSet/>
      <dgm:spPr/>
      <dgm:t>
        <a:bodyPr/>
        <a:lstStyle/>
        <a:p>
          <a:endParaRPr lang="en-MY"/>
        </a:p>
      </dgm:t>
    </dgm:pt>
    <dgm:pt modelId="{EC16DCD6-C0AE-4C30-B3A7-25B93116EB89}">
      <dgm:prSet/>
      <dgm:spPr/>
      <dgm:t>
        <a:bodyPr/>
        <a:lstStyle/>
        <a:p>
          <a:r>
            <a:rPr lang="en-GB" i="1" dirty="0">
              <a:effectLst/>
              <a:ea typeface="Calibri" panose="020F0502020204030204" pitchFamily="34" charset="0"/>
            </a:rPr>
            <a:t>Pueraria </a:t>
          </a:r>
          <a:r>
            <a:rPr lang="en-GB" i="1" dirty="0" err="1">
              <a:effectLst/>
              <a:ea typeface="Calibri" panose="020F0502020204030204" pitchFamily="34" charset="0"/>
            </a:rPr>
            <a:t>candollei</a:t>
          </a:r>
          <a:r>
            <a:rPr lang="en-GB" i="1" dirty="0">
              <a:effectLst/>
              <a:ea typeface="Calibri" panose="020F0502020204030204" pitchFamily="34" charset="0"/>
            </a:rPr>
            <a:t> var. </a:t>
          </a:r>
          <a:r>
            <a:rPr lang="en-GB" i="1" dirty="0" err="1">
              <a:effectLst/>
              <a:ea typeface="Calibri" panose="020F0502020204030204" pitchFamily="34" charset="0"/>
            </a:rPr>
            <a:t>mirifica</a:t>
          </a:r>
          <a:endParaRPr lang="en-GB" dirty="0">
            <a:effectLst/>
            <a:ea typeface="Calibri" panose="020F0502020204030204" pitchFamily="34" charset="0"/>
          </a:endParaRPr>
        </a:p>
      </dgm:t>
    </dgm:pt>
    <dgm:pt modelId="{9122AF03-D001-4038-8D11-FE1FAA6F9397}" type="parTrans" cxnId="{F5B7CF46-BBE7-4A2A-94F7-7F0563CC15CE}">
      <dgm:prSet/>
      <dgm:spPr/>
      <dgm:t>
        <a:bodyPr/>
        <a:lstStyle/>
        <a:p>
          <a:endParaRPr lang="en-MY"/>
        </a:p>
      </dgm:t>
    </dgm:pt>
    <dgm:pt modelId="{82D2F010-C754-4119-93CF-76AC2BEA3DAD}" type="sibTrans" cxnId="{F5B7CF46-BBE7-4A2A-94F7-7F0563CC15CE}">
      <dgm:prSet/>
      <dgm:spPr/>
      <dgm:t>
        <a:bodyPr/>
        <a:lstStyle/>
        <a:p>
          <a:endParaRPr lang="en-MY"/>
        </a:p>
      </dgm:t>
    </dgm:pt>
    <dgm:pt modelId="{261FB435-9F8D-4989-B4C3-ADEE27051A76}">
      <dgm:prSet/>
      <dgm:spPr/>
      <dgm:t>
        <a:bodyPr/>
        <a:lstStyle/>
        <a:p>
          <a:r>
            <a:rPr lang="en-GB" dirty="0">
              <a:ea typeface="Calibri" panose="020F0502020204030204" pitchFamily="34" charset="0"/>
            </a:rPr>
            <a:t>T</a:t>
          </a:r>
          <a:r>
            <a:rPr lang="en-GB" dirty="0">
              <a:effectLst/>
              <a:ea typeface="Calibri" panose="020F0502020204030204" pitchFamily="34" charset="0"/>
            </a:rPr>
            <a:t>he tuber part</a:t>
          </a:r>
        </a:p>
      </dgm:t>
    </dgm:pt>
    <dgm:pt modelId="{A0979A05-020C-484B-B2E2-27EC23086ED5}" type="parTrans" cxnId="{70B10F76-E305-4FA0-B0B5-7F01C321A074}">
      <dgm:prSet/>
      <dgm:spPr/>
      <dgm:t>
        <a:bodyPr/>
        <a:lstStyle/>
        <a:p>
          <a:endParaRPr lang="en-MY"/>
        </a:p>
      </dgm:t>
    </dgm:pt>
    <dgm:pt modelId="{4B8B8828-4370-40BD-9875-59E8C7BD945C}" type="sibTrans" cxnId="{70B10F76-E305-4FA0-B0B5-7F01C321A074}">
      <dgm:prSet/>
      <dgm:spPr/>
      <dgm:t>
        <a:bodyPr/>
        <a:lstStyle/>
        <a:p>
          <a:endParaRPr lang="en-MY"/>
        </a:p>
      </dgm:t>
    </dgm:pt>
    <dgm:pt modelId="{577E8BDB-0A3B-4D0A-A1D1-E999B773751D}">
      <dgm:prSet/>
      <dgm:spPr/>
      <dgm:t>
        <a:bodyPr/>
        <a:lstStyle/>
        <a:p>
          <a:r>
            <a:rPr lang="en-GB" dirty="0" err="1"/>
            <a:t>Puerarin</a:t>
          </a:r>
          <a:r>
            <a:rPr lang="en-GB" dirty="0"/>
            <a:t> is </a:t>
          </a:r>
          <a:r>
            <a:rPr lang="en-GB" dirty="0" err="1"/>
            <a:t>isoflavonoids</a:t>
          </a:r>
          <a:r>
            <a:rPr lang="en-GB" dirty="0"/>
            <a:t> - antioxidant activity &amp; highly active phytoestrogens. </a:t>
          </a:r>
        </a:p>
      </dgm:t>
    </dgm:pt>
    <dgm:pt modelId="{8ACC4F5C-F2AC-49C9-BC36-CB503AB4349A}" type="parTrans" cxnId="{BE33003E-6F39-462F-9BE5-44EF380DAC32}">
      <dgm:prSet/>
      <dgm:spPr/>
      <dgm:t>
        <a:bodyPr/>
        <a:lstStyle/>
        <a:p>
          <a:endParaRPr lang="en-MY"/>
        </a:p>
      </dgm:t>
    </dgm:pt>
    <dgm:pt modelId="{7FAA65DB-310F-4C41-8F64-D8A15D70DA88}" type="sibTrans" cxnId="{BE33003E-6F39-462F-9BE5-44EF380DAC32}">
      <dgm:prSet/>
      <dgm:spPr/>
      <dgm:t>
        <a:bodyPr/>
        <a:lstStyle/>
        <a:p>
          <a:endParaRPr lang="en-MY"/>
        </a:p>
      </dgm:t>
    </dgm:pt>
    <dgm:pt modelId="{14BF2B76-A9A4-40F2-972F-1A58EE59B240}">
      <dgm:prSet/>
      <dgm:spPr/>
      <dgm:t>
        <a:bodyPr/>
        <a:lstStyle/>
        <a:p>
          <a:r>
            <a:rPr lang="en-GB" dirty="0"/>
            <a:t>The claim for antioxidant effect not recognised in the European Union (EU) as a cosmetic function of this ingredient (</a:t>
          </a:r>
          <a:r>
            <a:rPr lang="en-GB" dirty="0" err="1"/>
            <a:t>CosIng</a:t>
          </a:r>
          <a:r>
            <a:rPr lang="en-GB" dirty="0"/>
            <a:t>). </a:t>
          </a:r>
          <a:endParaRPr lang="en-MY" dirty="0"/>
        </a:p>
      </dgm:t>
    </dgm:pt>
    <dgm:pt modelId="{A1244288-529B-487D-8C03-4705C7B166E1}" type="parTrans" cxnId="{4FD7B04A-8864-4A57-8BB9-18239F5E1E04}">
      <dgm:prSet/>
      <dgm:spPr/>
      <dgm:t>
        <a:bodyPr/>
        <a:lstStyle/>
        <a:p>
          <a:endParaRPr lang="en-MY"/>
        </a:p>
      </dgm:t>
    </dgm:pt>
    <dgm:pt modelId="{97F3B9A3-2ACB-4355-9F00-F53AD7D1AB5B}" type="sibTrans" cxnId="{4FD7B04A-8864-4A57-8BB9-18239F5E1E04}">
      <dgm:prSet/>
      <dgm:spPr/>
      <dgm:t>
        <a:bodyPr/>
        <a:lstStyle/>
        <a:p>
          <a:endParaRPr lang="en-MY"/>
        </a:p>
      </dgm:t>
    </dgm:pt>
    <dgm:pt modelId="{66CCD6B5-F6BE-481F-B635-9C5289C9AFC2}">
      <dgm:prSet phldrT="[Text]"/>
      <dgm:spPr/>
      <dgm:t>
        <a:bodyPr/>
        <a:lstStyle/>
        <a:p>
          <a:pPr>
            <a:buFont typeface="Arial" panose="020B0604020202020204" pitchFamily="34" charset="0"/>
            <a:buChar char="•"/>
          </a:pPr>
          <a:r>
            <a:rPr lang="en-GB" dirty="0">
              <a:effectLst/>
              <a:ea typeface="Times New Roman" panose="02020603050405020304" pitchFamily="18" charset="0"/>
            </a:rPr>
            <a:t>To determine the </a:t>
          </a:r>
          <a:r>
            <a:rPr lang="en-MY" dirty="0">
              <a:effectLst/>
              <a:ea typeface="Calibri" panose="020F0502020204030204" pitchFamily="34" charset="0"/>
            </a:rPr>
            <a:t>antioxidant capacity of </a:t>
          </a:r>
          <a:r>
            <a:rPr lang="en-MY" dirty="0" err="1">
              <a:effectLst/>
              <a:ea typeface="Calibri" panose="020F0502020204030204" pitchFamily="34" charset="0"/>
            </a:rPr>
            <a:t>puerarin</a:t>
          </a:r>
          <a:r>
            <a:rPr lang="en-MY" dirty="0">
              <a:effectLst/>
              <a:ea typeface="Calibri" panose="020F0502020204030204" pitchFamily="34" charset="0"/>
            </a:rPr>
            <a:t> based on </a:t>
          </a:r>
          <a:r>
            <a:rPr lang="en-GB" dirty="0">
              <a:effectLst/>
              <a:ea typeface="Times New Roman" panose="02020603050405020304" pitchFamily="18" charset="0"/>
            </a:rPr>
            <a:t>DPPH assay.</a:t>
          </a:r>
          <a:endParaRPr lang="en-MY" dirty="0"/>
        </a:p>
      </dgm:t>
    </dgm:pt>
    <dgm:pt modelId="{7C290711-D022-4365-B0D3-B716D497F610}" type="parTrans" cxnId="{2C4470DB-E43C-4322-A68C-51A28CEAB007}">
      <dgm:prSet/>
      <dgm:spPr/>
      <dgm:t>
        <a:bodyPr/>
        <a:lstStyle/>
        <a:p>
          <a:endParaRPr lang="en-MY"/>
        </a:p>
      </dgm:t>
    </dgm:pt>
    <dgm:pt modelId="{115F1168-6C8B-480E-B9DB-62DAE637356E}" type="sibTrans" cxnId="{2C4470DB-E43C-4322-A68C-51A28CEAB007}">
      <dgm:prSet/>
      <dgm:spPr/>
      <dgm:t>
        <a:bodyPr/>
        <a:lstStyle/>
        <a:p>
          <a:endParaRPr lang="en-MY"/>
        </a:p>
      </dgm:t>
    </dgm:pt>
    <dgm:pt modelId="{B0A5031A-E92F-4E12-B86E-13EF75A7CD08}">
      <dgm:prSet phldrT="[Text]"/>
      <dgm:spPr/>
      <dgm:t>
        <a:bodyPr/>
        <a:lstStyle/>
        <a:p>
          <a:r>
            <a:rPr lang="en-GB" dirty="0">
              <a:solidFill>
                <a:srgbClr val="000000"/>
              </a:solidFill>
              <a:effectLst/>
              <a:ea typeface="Calibri" panose="020F0502020204030204" pitchFamily="34" charset="0"/>
            </a:rPr>
            <a:t>Sufficient proof and evidence for </a:t>
          </a:r>
          <a:r>
            <a:rPr lang="en-GB" dirty="0">
              <a:effectLst/>
              <a:ea typeface="Calibri" panose="020F0502020204030204" pitchFamily="34" charset="0"/>
            </a:rPr>
            <a:t>claims and statements</a:t>
          </a:r>
          <a:r>
            <a:rPr lang="en-GB" dirty="0">
              <a:ea typeface="Calibri" panose="020F0502020204030204" pitchFamily="34" charset="0"/>
            </a:rPr>
            <a:t> </a:t>
          </a:r>
          <a:endParaRPr lang="en-MY" dirty="0"/>
        </a:p>
      </dgm:t>
    </dgm:pt>
    <dgm:pt modelId="{C8041613-A524-44C6-9F7B-8C95EEB8A452}" type="parTrans" cxnId="{92185726-62DD-497D-993F-C9181830F1E5}">
      <dgm:prSet/>
      <dgm:spPr/>
      <dgm:t>
        <a:bodyPr/>
        <a:lstStyle/>
        <a:p>
          <a:endParaRPr lang="en-MY"/>
        </a:p>
      </dgm:t>
    </dgm:pt>
    <dgm:pt modelId="{5DD6AAE7-E18C-4FF3-9C1A-B5F9A7F10137}" type="sibTrans" cxnId="{92185726-62DD-497D-993F-C9181830F1E5}">
      <dgm:prSet/>
      <dgm:spPr/>
      <dgm:t>
        <a:bodyPr/>
        <a:lstStyle/>
        <a:p>
          <a:endParaRPr lang="en-MY"/>
        </a:p>
      </dgm:t>
    </dgm:pt>
    <dgm:pt modelId="{6E7D9ED9-4B14-46D0-A0D3-D25CB6933BF4}">
      <dgm:prSet/>
      <dgm:spPr/>
      <dgm:t>
        <a:bodyPr/>
        <a:lstStyle/>
        <a:p>
          <a:r>
            <a:rPr lang="en-GB" dirty="0" err="1">
              <a:effectLst/>
              <a:ea typeface="Calibri" panose="020F0502020204030204" pitchFamily="34" charset="0"/>
            </a:rPr>
            <a:t>Isoflavonoids</a:t>
          </a:r>
          <a:r>
            <a:rPr lang="en-GB" dirty="0">
              <a:effectLst/>
              <a:ea typeface="Calibri" panose="020F0502020204030204" pitchFamily="34" charset="0"/>
            </a:rPr>
            <a:t> and </a:t>
          </a:r>
          <a:r>
            <a:rPr lang="en-GB" dirty="0" err="1">
              <a:effectLst/>
              <a:ea typeface="Calibri" panose="020F0502020204030204" pitchFamily="34" charset="0"/>
            </a:rPr>
            <a:t>chromenes</a:t>
          </a:r>
          <a:r>
            <a:rPr lang="en-GB" dirty="0">
              <a:effectLst/>
              <a:ea typeface="Calibri" panose="020F0502020204030204" pitchFamily="34" charset="0"/>
            </a:rPr>
            <a:t> </a:t>
          </a:r>
        </a:p>
      </dgm:t>
    </dgm:pt>
    <dgm:pt modelId="{0C9130EF-88D1-4236-B40D-27273DDB344D}" type="parTrans" cxnId="{ECE31F43-C587-4EAF-889B-DE4615D30594}">
      <dgm:prSet/>
      <dgm:spPr/>
    </dgm:pt>
    <dgm:pt modelId="{03A06AAA-E9CA-42F4-AC01-E92D93540968}" type="sibTrans" cxnId="{ECE31F43-C587-4EAF-889B-DE4615D30594}">
      <dgm:prSet/>
      <dgm:spPr/>
    </dgm:pt>
    <dgm:pt modelId="{2C321BEF-ECEF-4CE3-AF5F-D80B4DFA44C5}">
      <dgm:prSet phldrT="[Text]"/>
      <dgm:spPr/>
      <dgm:t>
        <a:bodyPr/>
        <a:lstStyle/>
        <a:p>
          <a:endParaRPr lang="en-MY" dirty="0"/>
        </a:p>
      </dgm:t>
    </dgm:pt>
    <dgm:pt modelId="{493D8A16-D2CC-495C-9ACE-32A85C377BE1}" type="parTrans" cxnId="{8B5F1E40-360A-4335-B850-7C29CE2F85B9}">
      <dgm:prSet/>
      <dgm:spPr/>
    </dgm:pt>
    <dgm:pt modelId="{EA3070E3-89B1-49F4-8097-DC943C46735C}" type="sibTrans" cxnId="{8B5F1E40-360A-4335-B850-7C29CE2F85B9}">
      <dgm:prSet/>
      <dgm:spPr/>
    </dgm:pt>
    <dgm:pt modelId="{235438F4-F304-46B3-B59D-AA3ED721BC68}">
      <dgm:prSet phldrT="[Text]"/>
      <dgm:spPr/>
      <dgm:t>
        <a:bodyPr/>
        <a:lstStyle/>
        <a:p>
          <a:pPr>
            <a:buFont typeface="Arial" panose="020B0604020202020204" pitchFamily="34" charset="0"/>
            <a:buChar char="•"/>
          </a:pPr>
          <a:endParaRPr lang="en-MY" dirty="0"/>
        </a:p>
      </dgm:t>
    </dgm:pt>
    <dgm:pt modelId="{EBBFFFA4-879C-4054-9EFC-A677A3E3D3E1}" type="parTrans" cxnId="{5C867524-3796-4699-87D7-BA3460EF8E8F}">
      <dgm:prSet/>
      <dgm:spPr/>
    </dgm:pt>
    <dgm:pt modelId="{0B879003-398E-4411-B26D-A3D19FFA8410}" type="sibTrans" cxnId="{5C867524-3796-4699-87D7-BA3460EF8E8F}">
      <dgm:prSet/>
      <dgm:spPr/>
    </dgm:pt>
    <dgm:pt modelId="{4C08D725-3639-4B2C-B61D-06F191DC1A47}" type="pres">
      <dgm:prSet presAssocID="{4CD51BCD-8D97-4AFB-B46D-70DFE9020AE0}" presName="Name0" presStyleCnt="0">
        <dgm:presLayoutVars>
          <dgm:dir/>
          <dgm:animLvl val="lvl"/>
          <dgm:resizeHandles val="exact"/>
        </dgm:presLayoutVars>
      </dgm:prSet>
      <dgm:spPr/>
    </dgm:pt>
    <dgm:pt modelId="{E420428C-AF0F-4320-8AF1-BBD74E23B386}" type="pres">
      <dgm:prSet presAssocID="{66608BCC-CF13-4851-AF23-64215D2A4F60}" presName="composite" presStyleCnt="0"/>
      <dgm:spPr/>
    </dgm:pt>
    <dgm:pt modelId="{3366A3C3-7AF6-48DA-8347-078849BEC091}" type="pres">
      <dgm:prSet presAssocID="{66608BCC-CF13-4851-AF23-64215D2A4F60}" presName="parTx" presStyleLbl="alignNode1" presStyleIdx="0" presStyleCnt="3">
        <dgm:presLayoutVars>
          <dgm:chMax val="0"/>
          <dgm:chPref val="0"/>
          <dgm:bulletEnabled val="1"/>
        </dgm:presLayoutVars>
      </dgm:prSet>
      <dgm:spPr/>
    </dgm:pt>
    <dgm:pt modelId="{1546DE24-A88D-47E9-AF05-AAC5392BF07B}" type="pres">
      <dgm:prSet presAssocID="{66608BCC-CF13-4851-AF23-64215D2A4F60}" presName="desTx" presStyleLbl="alignAccFollowNode1" presStyleIdx="0" presStyleCnt="3">
        <dgm:presLayoutVars>
          <dgm:bulletEnabled val="1"/>
        </dgm:presLayoutVars>
      </dgm:prSet>
      <dgm:spPr/>
    </dgm:pt>
    <dgm:pt modelId="{83B49B37-0E77-474C-8509-20B0300B0460}" type="pres">
      <dgm:prSet presAssocID="{17FCE1EF-4C2E-4954-9FE5-AAE74B285A5C}" presName="space" presStyleCnt="0"/>
      <dgm:spPr/>
    </dgm:pt>
    <dgm:pt modelId="{3CF878D5-4E0F-4780-A4DB-06024FE2392F}" type="pres">
      <dgm:prSet presAssocID="{097A8DB1-A9F8-4AEA-93A7-54464CCB1689}" presName="composite" presStyleCnt="0"/>
      <dgm:spPr/>
    </dgm:pt>
    <dgm:pt modelId="{9B9F418B-A679-475B-91F4-899FD248AB8D}" type="pres">
      <dgm:prSet presAssocID="{097A8DB1-A9F8-4AEA-93A7-54464CCB1689}" presName="parTx" presStyleLbl="alignNode1" presStyleIdx="1" presStyleCnt="3">
        <dgm:presLayoutVars>
          <dgm:chMax val="0"/>
          <dgm:chPref val="0"/>
          <dgm:bulletEnabled val="1"/>
        </dgm:presLayoutVars>
      </dgm:prSet>
      <dgm:spPr/>
    </dgm:pt>
    <dgm:pt modelId="{4367C5B1-C417-4D81-8466-6FC8C62DC7A4}" type="pres">
      <dgm:prSet presAssocID="{097A8DB1-A9F8-4AEA-93A7-54464CCB1689}" presName="desTx" presStyleLbl="alignAccFollowNode1" presStyleIdx="1" presStyleCnt="3" custLinFactNeighborY="-509">
        <dgm:presLayoutVars>
          <dgm:bulletEnabled val="1"/>
        </dgm:presLayoutVars>
      </dgm:prSet>
      <dgm:spPr/>
    </dgm:pt>
    <dgm:pt modelId="{9E2D5036-C280-45A6-8046-1197447A7455}" type="pres">
      <dgm:prSet presAssocID="{AEC40D07-BD96-42AD-AB28-08F8FF3CA0BB}" presName="space" presStyleCnt="0"/>
      <dgm:spPr/>
    </dgm:pt>
    <dgm:pt modelId="{C3DF24E9-88CD-418D-A011-7DA609746DAE}" type="pres">
      <dgm:prSet presAssocID="{5FDF143C-7392-4124-8B32-3CC152B441FD}" presName="composite" presStyleCnt="0"/>
      <dgm:spPr/>
    </dgm:pt>
    <dgm:pt modelId="{D730E51C-7AE9-437A-88DB-6FD44F4DD97C}" type="pres">
      <dgm:prSet presAssocID="{5FDF143C-7392-4124-8B32-3CC152B441FD}" presName="parTx" presStyleLbl="alignNode1" presStyleIdx="2" presStyleCnt="3">
        <dgm:presLayoutVars>
          <dgm:chMax val="0"/>
          <dgm:chPref val="0"/>
          <dgm:bulletEnabled val="1"/>
        </dgm:presLayoutVars>
      </dgm:prSet>
      <dgm:spPr/>
    </dgm:pt>
    <dgm:pt modelId="{0CDD5775-3AFD-4A94-8D5E-4411957654E7}" type="pres">
      <dgm:prSet presAssocID="{5FDF143C-7392-4124-8B32-3CC152B441FD}" presName="desTx" presStyleLbl="alignAccFollowNode1" presStyleIdx="2" presStyleCnt="3">
        <dgm:presLayoutVars>
          <dgm:bulletEnabled val="1"/>
        </dgm:presLayoutVars>
      </dgm:prSet>
      <dgm:spPr/>
    </dgm:pt>
  </dgm:ptLst>
  <dgm:cxnLst>
    <dgm:cxn modelId="{06102D11-7C21-42E5-A50F-87165F010C9F}" type="presOf" srcId="{667F5502-223F-4E1D-96BA-5AF39FB804DB}" destId="{4367C5B1-C417-4D81-8466-6FC8C62DC7A4}" srcOrd="0" destOrd="0" presId="urn:microsoft.com/office/officeart/2005/8/layout/hList1"/>
    <dgm:cxn modelId="{AE1E8A14-E379-476A-8634-AD1D7712E030}" srcId="{5FDF143C-7392-4124-8B32-3CC152B441FD}" destId="{66EBC38D-936B-4B95-81AC-9A6782035962}" srcOrd="0" destOrd="0" parTransId="{5DEA004D-0EB7-4A2D-884D-809A29D5C911}" sibTransId="{452EB088-E4BA-46DE-93CF-23E1299222ED}"/>
    <dgm:cxn modelId="{1F44D31A-1FE2-4DDF-8E01-CAAFBB9DF96F}" type="presOf" srcId="{577E8BDB-0A3B-4D0A-A1D1-E999B773751D}" destId="{1546DE24-A88D-47E9-AF05-AAC5392BF07B}" srcOrd="0" destOrd="5" presId="urn:microsoft.com/office/officeart/2005/8/layout/hList1"/>
    <dgm:cxn modelId="{1A032F1B-0A81-482F-84D4-89A8B9A94802}" srcId="{4CD51BCD-8D97-4AFB-B46D-70DFE9020AE0}" destId="{097A8DB1-A9F8-4AEA-93A7-54464CCB1689}" srcOrd="1" destOrd="0" parTransId="{2884621B-E7A5-418B-8820-A1FD504D104B}" sibTransId="{AEC40D07-BD96-42AD-AB28-08F8FF3CA0BB}"/>
    <dgm:cxn modelId="{5C867524-3796-4699-87D7-BA3460EF8E8F}" srcId="{5FDF143C-7392-4124-8B32-3CC152B441FD}" destId="{235438F4-F304-46B3-B59D-AA3ED721BC68}" srcOrd="1" destOrd="0" parTransId="{EBBFFFA4-879C-4054-9EFC-A677A3E3D3E1}" sibTransId="{0B879003-398E-4411-B26D-A3D19FFA8410}"/>
    <dgm:cxn modelId="{92185726-62DD-497D-993F-C9181830F1E5}" srcId="{66608BCC-CF13-4851-AF23-64215D2A4F60}" destId="{B0A5031A-E92F-4E12-B86E-13EF75A7CD08}" srcOrd="1" destOrd="0" parTransId="{C8041613-A524-44C6-9F7B-8C95EEB8A452}" sibTransId="{5DD6AAE7-E18C-4FF3-9C1A-B5F9A7F10137}"/>
    <dgm:cxn modelId="{7DD50B2A-569C-4D3F-8976-D43529DFE7D4}" srcId="{097A8DB1-A9F8-4AEA-93A7-54464CCB1689}" destId="{667F5502-223F-4E1D-96BA-5AF39FB804DB}" srcOrd="0" destOrd="0" parTransId="{33E64293-F809-4A2A-B5D8-2ECA0B225BFD}" sibTransId="{C1466875-EA3D-4A87-95C6-4C2348E1CE30}"/>
    <dgm:cxn modelId="{B3186C2E-870D-4AA6-9D89-15A95C4BD4CB}" type="presOf" srcId="{235438F4-F304-46B3-B59D-AA3ED721BC68}" destId="{0CDD5775-3AFD-4A94-8D5E-4411957654E7}" srcOrd="0" destOrd="1" presId="urn:microsoft.com/office/officeart/2005/8/layout/hList1"/>
    <dgm:cxn modelId="{82D90432-9F5D-49F5-A894-ED625F81A33F}" type="presOf" srcId="{261FB435-9F8D-4989-B4C3-ADEE27051A76}" destId="{1546DE24-A88D-47E9-AF05-AAC5392BF07B}" srcOrd="0" destOrd="3" presId="urn:microsoft.com/office/officeart/2005/8/layout/hList1"/>
    <dgm:cxn modelId="{67C7353B-B0B9-482F-812B-626BA6C4C042}" type="presOf" srcId="{4CD51BCD-8D97-4AFB-B46D-70DFE9020AE0}" destId="{4C08D725-3639-4B2C-B61D-06F191DC1A47}" srcOrd="0" destOrd="0" presId="urn:microsoft.com/office/officeart/2005/8/layout/hList1"/>
    <dgm:cxn modelId="{BE33003E-6F39-462F-9BE5-44EF380DAC32}" srcId="{66608BCC-CF13-4851-AF23-64215D2A4F60}" destId="{577E8BDB-0A3B-4D0A-A1D1-E999B773751D}" srcOrd="5" destOrd="0" parTransId="{8ACC4F5C-F2AC-49C9-BC36-CB503AB4349A}" sibTransId="{7FAA65DB-310F-4C41-8F64-D8A15D70DA88}"/>
    <dgm:cxn modelId="{8B5F1E40-360A-4335-B850-7C29CE2F85B9}" srcId="{097A8DB1-A9F8-4AEA-93A7-54464CCB1689}" destId="{2C321BEF-ECEF-4CE3-AF5F-D80B4DFA44C5}" srcOrd="1" destOrd="0" parTransId="{493D8A16-D2CC-495C-9ACE-32A85C377BE1}" sibTransId="{EA3070E3-89B1-49F4-8097-DC943C46735C}"/>
    <dgm:cxn modelId="{ECE31F43-C587-4EAF-889B-DE4615D30594}" srcId="{66608BCC-CF13-4851-AF23-64215D2A4F60}" destId="{6E7D9ED9-4B14-46D0-A0D3-D25CB6933BF4}" srcOrd="4" destOrd="0" parTransId="{0C9130EF-88D1-4236-B40D-27273DDB344D}" sibTransId="{03A06AAA-E9CA-42F4-AC01-E92D93540968}"/>
    <dgm:cxn modelId="{F5B7CF46-BBE7-4A2A-94F7-7F0563CC15CE}" srcId="{66608BCC-CF13-4851-AF23-64215D2A4F60}" destId="{EC16DCD6-C0AE-4C30-B3A7-25B93116EB89}" srcOrd="2" destOrd="0" parTransId="{9122AF03-D001-4038-8D11-FE1FAA6F9397}" sibTransId="{82D2F010-C754-4119-93CF-76AC2BEA3DAD}"/>
    <dgm:cxn modelId="{4FD7B04A-8864-4A57-8BB9-18239F5E1E04}" srcId="{097A8DB1-A9F8-4AEA-93A7-54464CCB1689}" destId="{14BF2B76-A9A4-40F2-972F-1A58EE59B240}" srcOrd="2" destOrd="0" parTransId="{A1244288-529B-487D-8C03-4705C7B166E1}" sibTransId="{97F3B9A3-2ACB-4355-9F00-F53AD7D1AB5B}"/>
    <dgm:cxn modelId="{4C849A6B-25E8-45C7-B8CE-A17A446741BA}" srcId="{66608BCC-CF13-4851-AF23-64215D2A4F60}" destId="{5B1B3867-58FD-43A1-AD91-9AE46FA814E4}" srcOrd="0" destOrd="0" parTransId="{021DDDDE-537F-431F-86E0-BAA6109EAFF9}" sibTransId="{1C89DA32-843C-401C-BE10-7930B705E79B}"/>
    <dgm:cxn modelId="{71010C55-2FF9-4376-A288-D4F2835E370F}" type="presOf" srcId="{5B1B3867-58FD-43A1-AD91-9AE46FA814E4}" destId="{1546DE24-A88D-47E9-AF05-AAC5392BF07B}" srcOrd="0" destOrd="0" presId="urn:microsoft.com/office/officeart/2005/8/layout/hList1"/>
    <dgm:cxn modelId="{70B10F76-E305-4FA0-B0B5-7F01C321A074}" srcId="{66608BCC-CF13-4851-AF23-64215D2A4F60}" destId="{261FB435-9F8D-4989-B4C3-ADEE27051A76}" srcOrd="3" destOrd="0" parTransId="{A0979A05-020C-484B-B2E2-27EC23086ED5}" sibTransId="{4B8B8828-4370-40BD-9875-59E8C7BD945C}"/>
    <dgm:cxn modelId="{4B339577-0E70-4B21-A169-BEF05D2C9E1B}" type="presOf" srcId="{B0A5031A-E92F-4E12-B86E-13EF75A7CD08}" destId="{1546DE24-A88D-47E9-AF05-AAC5392BF07B}" srcOrd="0" destOrd="1" presId="urn:microsoft.com/office/officeart/2005/8/layout/hList1"/>
    <dgm:cxn modelId="{8B251B7C-1D83-451F-8BDC-FA9B5C8D058F}" srcId="{4CD51BCD-8D97-4AFB-B46D-70DFE9020AE0}" destId="{66608BCC-CF13-4851-AF23-64215D2A4F60}" srcOrd="0" destOrd="0" parTransId="{FC6A75AE-B1E7-43C8-BA86-60C7325F3914}" sibTransId="{17FCE1EF-4C2E-4954-9FE5-AAE74B285A5C}"/>
    <dgm:cxn modelId="{83ACF37F-BCA6-47BF-9EF8-C9C7A52A5926}" srcId="{4CD51BCD-8D97-4AFB-B46D-70DFE9020AE0}" destId="{5FDF143C-7392-4124-8B32-3CC152B441FD}" srcOrd="2" destOrd="0" parTransId="{47612591-2956-4F9D-880A-598724BA34CA}" sibTransId="{432063EC-90E4-435B-B056-D796E9CBE293}"/>
    <dgm:cxn modelId="{763AE083-1118-469F-B61E-4BD44EABFD25}" type="presOf" srcId="{EC16DCD6-C0AE-4C30-B3A7-25B93116EB89}" destId="{1546DE24-A88D-47E9-AF05-AAC5392BF07B}" srcOrd="0" destOrd="2" presId="urn:microsoft.com/office/officeart/2005/8/layout/hList1"/>
    <dgm:cxn modelId="{15ABEEB8-962B-40D2-9C48-D72A6C2D1855}" type="presOf" srcId="{66CCD6B5-F6BE-481F-B635-9C5289C9AFC2}" destId="{0CDD5775-3AFD-4A94-8D5E-4411957654E7}" srcOrd="0" destOrd="2" presId="urn:microsoft.com/office/officeart/2005/8/layout/hList1"/>
    <dgm:cxn modelId="{933AC0BA-552A-4067-B497-D86C87CBA198}" type="presOf" srcId="{6E7D9ED9-4B14-46D0-A0D3-D25CB6933BF4}" destId="{1546DE24-A88D-47E9-AF05-AAC5392BF07B}" srcOrd="0" destOrd="4" presId="urn:microsoft.com/office/officeart/2005/8/layout/hList1"/>
    <dgm:cxn modelId="{FA7D63BC-BBE3-4761-AC2C-7C99C5D9A305}" type="presOf" srcId="{097A8DB1-A9F8-4AEA-93A7-54464CCB1689}" destId="{9B9F418B-A679-475B-91F4-899FD248AB8D}" srcOrd="0" destOrd="0" presId="urn:microsoft.com/office/officeart/2005/8/layout/hList1"/>
    <dgm:cxn modelId="{1664CABD-AF6B-4F2C-9904-826A5A7F19C4}" type="presOf" srcId="{2C321BEF-ECEF-4CE3-AF5F-D80B4DFA44C5}" destId="{4367C5B1-C417-4D81-8466-6FC8C62DC7A4}" srcOrd="0" destOrd="1" presId="urn:microsoft.com/office/officeart/2005/8/layout/hList1"/>
    <dgm:cxn modelId="{4BED0FC8-1189-4AF8-91F3-FBB0C34A140A}" type="presOf" srcId="{14BF2B76-A9A4-40F2-972F-1A58EE59B240}" destId="{4367C5B1-C417-4D81-8466-6FC8C62DC7A4}" srcOrd="0" destOrd="2" presId="urn:microsoft.com/office/officeart/2005/8/layout/hList1"/>
    <dgm:cxn modelId="{E5B9ABCE-F8D0-44C5-8EE2-10AE26C039AA}" type="presOf" srcId="{5FDF143C-7392-4124-8B32-3CC152B441FD}" destId="{D730E51C-7AE9-437A-88DB-6FD44F4DD97C}" srcOrd="0" destOrd="0" presId="urn:microsoft.com/office/officeart/2005/8/layout/hList1"/>
    <dgm:cxn modelId="{2C4470DB-E43C-4322-A68C-51A28CEAB007}" srcId="{5FDF143C-7392-4124-8B32-3CC152B441FD}" destId="{66CCD6B5-F6BE-481F-B635-9C5289C9AFC2}" srcOrd="2" destOrd="0" parTransId="{7C290711-D022-4365-B0D3-B716D497F610}" sibTransId="{115F1168-6C8B-480E-B9DB-62DAE637356E}"/>
    <dgm:cxn modelId="{F9782BE0-71E9-432D-8ADC-63A2EC54727C}" type="presOf" srcId="{66608BCC-CF13-4851-AF23-64215D2A4F60}" destId="{3366A3C3-7AF6-48DA-8347-078849BEC091}" srcOrd="0" destOrd="0" presId="urn:microsoft.com/office/officeart/2005/8/layout/hList1"/>
    <dgm:cxn modelId="{7D905DED-00FC-4F27-AF9B-0E6E36D07776}" type="presOf" srcId="{66EBC38D-936B-4B95-81AC-9A6782035962}" destId="{0CDD5775-3AFD-4A94-8D5E-4411957654E7}" srcOrd="0" destOrd="0" presId="urn:microsoft.com/office/officeart/2005/8/layout/hList1"/>
    <dgm:cxn modelId="{53E42F93-8944-465D-B744-87F1796A3262}" type="presParOf" srcId="{4C08D725-3639-4B2C-B61D-06F191DC1A47}" destId="{E420428C-AF0F-4320-8AF1-BBD74E23B386}" srcOrd="0" destOrd="0" presId="urn:microsoft.com/office/officeart/2005/8/layout/hList1"/>
    <dgm:cxn modelId="{1E5721B5-37BA-4EC8-A578-BC7967158C38}" type="presParOf" srcId="{E420428C-AF0F-4320-8AF1-BBD74E23B386}" destId="{3366A3C3-7AF6-48DA-8347-078849BEC091}" srcOrd="0" destOrd="0" presId="urn:microsoft.com/office/officeart/2005/8/layout/hList1"/>
    <dgm:cxn modelId="{7DCBB33E-763D-42D6-A55A-467BEB4541A6}" type="presParOf" srcId="{E420428C-AF0F-4320-8AF1-BBD74E23B386}" destId="{1546DE24-A88D-47E9-AF05-AAC5392BF07B}" srcOrd="1" destOrd="0" presId="urn:microsoft.com/office/officeart/2005/8/layout/hList1"/>
    <dgm:cxn modelId="{EFF97CE2-37A5-488D-B006-401F43840B1C}" type="presParOf" srcId="{4C08D725-3639-4B2C-B61D-06F191DC1A47}" destId="{83B49B37-0E77-474C-8509-20B0300B0460}" srcOrd="1" destOrd="0" presId="urn:microsoft.com/office/officeart/2005/8/layout/hList1"/>
    <dgm:cxn modelId="{840F5EF2-B9C7-4EB1-B580-39A55F21BCAE}" type="presParOf" srcId="{4C08D725-3639-4B2C-B61D-06F191DC1A47}" destId="{3CF878D5-4E0F-4780-A4DB-06024FE2392F}" srcOrd="2" destOrd="0" presId="urn:microsoft.com/office/officeart/2005/8/layout/hList1"/>
    <dgm:cxn modelId="{B0B09070-CD2F-42A8-A83B-F7286822A6A7}" type="presParOf" srcId="{3CF878D5-4E0F-4780-A4DB-06024FE2392F}" destId="{9B9F418B-A679-475B-91F4-899FD248AB8D}" srcOrd="0" destOrd="0" presId="urn:microsoft.com/office/officeart/2005/8/layout/hList1"/>
    <dgm:cxn modelId="{17C863DD-E484-4812-B871-9294F8F42D01}" type="presParOf" srcId="{3CF878D5-4E0F-4780-A4DB-06024FE2392F}" destId="{4367C5B1-C417-4D81-8466-6FC8C62DC7A4}" srcOrd="1" destOrd="0" presId="urn:microsoft.com/office/officeart/2005/8/layout/hList1"/>
    <dgm:cxn modelId="{6251B7CB-E5F0-4FC7-8942-FEC11C37E0FD}" type="presParOf" srcId="{4C08D725-3639-4B2C-B61D-06F191DC1A47}" destId="{9E2D5036-C280-45A6-8046-1197447A7455}" srcOrd="3" destOrd="0" presId="urn:microsoft.com/office/officeart/2005/8/layout/hList1"/>
    <dgm:cxn modelId="{3A9103BB-9F57-41D0-AAAE-F086BF7503AE}" type="presParOf" srcId="{4C08D725-3639-4B2C-B61D-06F191DC1A47}" destId="{C3DF24E9-88CD-418D-A011-7DA609746DAE}" srcOrd="4" destOrd="0" presId="urn:microsoft.com/office/officeart/2005/8/layout/hList1"/>
    <dgm:cxn modelId="{D49F8A4A-D091-4D85-B57A-1637E830E861}" type="presParOf" srcId="{C3DF24E9-88CD-418D-A011-7DA609746DAE}" destId="{D730E51C-7AE9-437A-88DB-6FD44F4DD97C}" srcOrd="0" destOrd="0" presId="urn:microsoft.com/office/officeart/2005/8/layout/hList1"/>
    <dgm:cxn modelId="{DF1524A5-156B-4936-BEE2-6D0CD430A405}" type="presParOf" srcId="{C3DF24E9-88CD-418D-A011-7DA609746DAE}" destId="{0CDD5775-3AFD-4A94-8D5E-4411957654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32C507-9ADB-4845-9069-88D1D06700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MY"/>
        </a:p>
      </dgm:t>
    </dgm:pt>
    <dgm:pt modelId="{30858A42-6BE4-4DA1-8131-044696F6B771}">
      <dgm:prSet phldrT="[Text]"/>
      <dgm:spPr/>
      <dgm:t>
        <a:bodyPr/>
        <a:lstStyle/>
        <a:p>
          <a:pPr>
            <a:buNone/>
          </a:pPr>
          <a:r>
            <a:rPr lang="en-MY" dirty="0"/>
            <a:t>Scope of study</a:t>
          </a:r>
        </a:p>
      </dgm:t>
    </dgm:pt>
    <dgm:pt modelId="{66C2F2C0-73F5-42BF-BB55-F9C94DC0326B}" type="parTrans" cxnId="{0A25717A-17F0-498C-84D8-BD656D55BF22}">
      <dgm:prSet/>
      <dgm:spPr/>
      <dgm:t>
        <a:bodyPr/>
        <a:lstStyle/>
        <a:p>
          <a:endParaRPr lang="en-MY"/>
        </a:p>
      </dgm:t>
    </dgm:pt>
    <dgm:pt modelId="{74E5E656-63CE-447E-A69D-68C2D7F62628}" type="sibTrans" cxnId="{0A25717A-17F0-498C-84D8-BD656D55BF22}">
      <dgm:prSet/>
      <dgm:spPr/>
      <dgm:t>
        <a:bodyPr/>
        <a:lstStyle/>
        <a:p>
          <a:endParaRPr lang="en-MY"/>
        </a:p>
      </dgm:t>
    </dgm:pt>
    <dgm:pt modelId="{D40D4E85-DBD8-44B5-BF46-61F7042C7D43}">
      <dgm:prSet phldrT="[Text]"/>
      <dgm:spPr/>
      <dgm:t>
        <a:bodyPr/>
        <a:lstStyle/>
        <a:p>
          <a:r>
            <a:rPr lang="en-GB" dirty="0"/>
            <a:t>The extraction of </a:t>
          </a:r>
          <a:r>
            <a:rPr lang="en-GB" dirty="0" err="1"/>
            <a:t>puerarin</a:t>
          </a:r>
          <a:r>
            <a:rPr lang="en-GB" dirty="0"/>
            <a:t> was conducted using maceration technique with 95% methanol, and an additional step of liquid-liquid extraction. The </a:t>
          </a:r>
          <a:r>
            <a:rPr lang="en-GB" dirty="0" err="1"/>
            <a:t>puerarin</a:t>
          </a:r>
          <a:r>
            <a:rPr lang="en-GB" dirty="0"/>
            <a:t> was analysed by LC-MS/MS.</a:t>
          </a:r>
          <a:endParaRPr lang="en-MY" dirty="0"/>
        </a:p>
      </dgm:t>
    </dgm:pt>
    <dgm:pt modelId="{155285B5-34B6-43FD-A223-178DBDB453C7}" type="parTrans" cxnId="{58B0081E-20A7-413B-83A6-0C6C491AD72E}">
      <dgm:prSet/>
      <dgm:spPr/>
      <dgm:t>
        <a:bodyPr/>
        <a:lstStyle/>
        <a:p>
          <a:endParaRPr lang="en-MY"/>
        </a:p>
      </dgm:t>
    </dgm:pt>
    <dgm:pt modelId="{72D9495C-A501-4CD7-A6A9-28D72BB11F98}" type="sibTrans" cxnId="{58B0081E-20A7-413B-83A6-0C6C491AD72E}">
      <dgm:prSet/>
      <dgm:spPr/>
      <dgm:t>
        <a:bodyPr/>
        <a:lstStyle/>
        <a:p>
          <a:endParaRPr lang="en-MY"/>
        </a:p>
      </dgm:t>
    </dgm:pt>
    <dgm:pt modelId="{2FCA15A3-8207-49CD-B016-2DEBDC28CD7A}">
      <dgm:prSet phldrT="[Text]"/>
      <dgm:spPr/>
      <dgm:t>
        <a:bodyPr/>
        <a:lstStyle/>
        <a:p>
          <a:pPr>
            <a:buNone/>
          </a:pPr>
          <a:r>
            <a:rPr lang="en-MY" dirty="0"/>
            <a:t>Significant of study</a:t>
          </a:r>
        </a:p>
      </dgm:t>
    </dgm:pt>
    <dgm:pt modelId="{819F6654-EBC3-4CA8-9BC1-89C8B48BD538}" type="parTrans" cxnId="{A5524BCA-B200-4853-874D-05AC4F6D1B5D}">
      <dgm:prSet/>
      <dgm:spPr/>
      <dgm:t>
        <a:bodyPr/>
        <a:lstStyle/>
        <a:p>
          <a:endParaRPr lang="en-MY"/>
        </a:p>
      </dgm:t>
    </dgm:pt>
    <dgm:pt modelId="{A1276B37-2764-46B8-9451-510290F9BEC5}" type="sibTrans" cxnId="{A5524BCA-B200-4853-874D-05AC4F6D1B5D}">
      <dgm:prSet/>
      <dgm:spPr/>
      <dgm:t>
        <a:bodyPr/>
        <a:lstStyle/>
        <a:p>
          <a:endParaRPr lang="en-MY"/>
        </a:p>
      </dgm:t>
    </dgm:pt>
    <dgm:pt modelId="{495312E3-F8F3-414D-9401-F83F01C909F1}">
      <dgm:prSet phldrT="[Text]"/>
      <dgm:spPr/>
      <dgm:t>
        <a:bodyPr/>
        <a:lstStyle/>
        <a:p>
          <a:r>
            <a:rPr lang="en-GB" dirty="0"/>
            <a:t>The findings from this study can be benefit to;</a:t>
          </a:r>
          <a:endParaRPr lang="en-MY" dirty="0"/>
        </a:p>
      </dgm:t>
    </dgm:pt>
    <dgm:pt modelId="{59263C78-5811-4AF7-B71B-22251812F8F4}" type="parTrans" cxnId="{91C06496-A7DE-4CF6-8769-8FB0897846CA}">
      <dgm:prSet/>
      <dgm:spPr/>
      <dgm:t>
        <a:bodyPr/>
        <a:lstStyle/>
        <a:p>
          <a:endParaRPr lang="en-MY"/>
        </a:p>
      </dgm:t>
    </dgm:pt>
    <dgm:pt modelId="{09427C0E-2CAE-44E3-84D0-080E7B60BB53}" type="sibTrans" cxnId="{91C06496-A7DE-4CF6-8769-8FB0897846CA}">
      <dgm:prSet/>
      <dgm:spPr/>
      <dgm:t>
        <a:bodyPr/>
        <a:lstStyle/>
        <a:p>
          <a:endParaRPr lang="en-MY"/>
        </a:p>
      </dgm:t>
    </dgm:pt>
    <dgm:pt modelId="{54296963-A776-4B76-BF85-D539C5A3EE59}">
      <dgm:prSet/>
      <dgm:spPr/>
      <dgm:t>
        <a:bodyPr/>
        <a:lstStyle/>
        <a:p>
          <a:endParaRPr lang="en-GB" dirty="0"/>
        </a:p>
      </dgm:t>
    </dgm:pt>
    <dgm:pt modelId="{FF88E3D0-C900-4FD1-8DF5-FBF8BD425958}" type="parTrans" cxnId="{A516913E-3A70-41AE-90AB-69162239F291}">
      <dgm:prSet/>
      <dgm:spPr/>
      <dgm:t>
        <a:bodyPr/>
        <a:lstStyle/>
        <a:p>
          <a:endParaRPr lang="en-MY"/>
        </a:p>
      </dgm:t>
    </dgm:pt>
    <dgm:pt modelId="{3A2BC934-C852-4C38-AF06-766263F8856F}" type="sibTrans" cxnId="{A516913E-3A70-41AE-90AB-69162239F291}">
      <dgm:prSet/>
      <dgm:spPr/>
      <dgm:t>
        <a:bodyPr/>
        <a:lstStyle/>
        <a:p>
          <a:endParaRPr lang="en-MY"/>
        </a:p>
      </dgm:t>
    </dgm:pt>
    <dgm:pt modelId="{09FDB4AF-9C98-4DB2-B98E-6D8A1D97ADF4}">
      <dgm:prSet/>
      <dgm:spPr/>
      <dgm:t>
        <a:bodyPr/>
        <a:lstStyle/>
        <a:p>
          <a:r>
            <a:rPr lang="en-GB" dirty="0">
              <a:effectLst/>
              <a:ea typeface="Times New Roman" panose="02020603050405020304" pitchFamily="18" charset="0"/>
            </a:rPr>
            <a:t>The antioxidant capacity of </a:t>
          </a:r>
          <a:r>
            <a:rPr lang="en-GB" dirty="0" err="1">
              <a:effectLst/>
              <a:ea typeface="Times New Roman" panose="02020603050405020304" pitchFamily="18" charset="0"/>
            </a:rPr>
            <a:t>puerarin</a:t>
          </a:r>
          <a:r>
            <a:rPr lang="en-GB" dirty="0">
              <a:effectLst/>
              <a:ea typeface="Times New Roman" panose="02020603050405020304" pitchFamily="18" charset="0"/>
            </a:rPr>
            <a:t> was determined using DPPH assay.</a:t>
          </a:r>
          <a:endParaRPr lang="en-MY" dirty="0">
            <a:effectLst/>
            <a:ea typeface="Times New Roman" panose="02020603050405020304" pitchFamily="18" charset="0"/>
          </a:endParaRPr>
        </a:p>
      </dgm:t>
    </dgm:pt>
    <dgm:pt modelId="{91EEFACD-77DA-41D0-A25F-8DBC96C78DB5}" type="parTrans" cxnId="{C166DC94-8958-4571-8932-A4B03AD06624}">
      <dgm:prSet/>
      <dgm:spPr/>
      <dgm:t>
        <a:bodyPr/>
        <a:lstStyle/>
        <a:p>
          <a:endParaRPr lang="en-MY"/>
        </a:p>
      </dgm:t>
    </dgm:pt>
    <dgm:pt modelId="{716DA2D9-5B5C-4F03-AA1E-90DC747302CA}" type="sibTrans" cxnId="{C166DC94-8958-4571-8932-A4B03AD06624}">
      <dgm:prSet/>
      <dgm:spPr/>
      <dgm:t>
        <a:bodyPr/>
        <a:lstStyle/>
        <a:p>
          <a:endParaRPr lang="en-MY"/>
        </a:p>
      </dgm:t>
    </dgm:pt>
    <dgm:pt modelId="{0A2FDEF3-CD34-4D76-93F3-8ED31A53942B}">
      <dgm:prSet/>
      <dgm:spPr/>
      <dgm:t>
        <a:bodyPr/>
        <a:lstStyle/>
        <a:p>
          <a:r>
            <a:rPr lang="en-GB" dirty="0"/>
            <a:t>Regulatory body (NPRA)</a:t>
          </a:r>
        </a:p>
      </dgm:t>
    </dgm:pt>
    <dgm:pt modelId="{E9B5AA9C-2CD9-41C0-97A3-C68968F83E16}" type="parTrans" cxnId="{6CF6DBF2-B6E5-4198-8344-26AE106191DD}">
      <dgm:prSet/>
      <dgm:spPr/>
      <dgm:t>
        <a:bodyPr/>
        <a:lstStyle/>
        <a:p>
          <a:endParaRPr lang="en-MY"/>
        </a:p>
      </dgm:t>
    </dgm:pt>
    <dgm:pt modelId="{8548738B-B570-4DAC-A4CD-4F6868D73218}" type="sibTrans" cxnId="{6CF6DBF2-B6E5-4198-8344-26AE106191DD}">
      <dgm:prSet/>
      <dgm:spPr/>
      <dgm:t>
        <a:bodyPr/>
        <a:lstStyle/>
        <a:p>
          <a:endParaRPr lang="en-MY"/>
        </a:p>
      </dgm:t>
    </dgm:pt>
    <dgm:pt modelId="{D062B168-E1C0-4B88-888B-D463FE9E88C7}">
      <dgm:prSet/>
      <dgm:spPr/>
      <dgm:t>
        <a:bodyPr/>
        <a:lstStyle/>
        <a:p>
          <a:r>
            <a:rPr lang="en-GB" dirty="0">
              <a:effectLst/>
              <a:ea typeface="Times New Roman" panose="02020603050405020304" pitchFamily="18" charset="0"/>
            </a:rPr>
            <a:t>CNH </a:t>
          </a:r>
        </a:p>
      </dgm:t>
    </dgm:pt>
    <dgm:pt modelId="{19B52891-DC17-4ABC-A77E-820250D7DB28}" type="parTrans" cxnId="{57409975-B046-4ED6-8050-3FC709DB7ED2}">
      <dgm:prSet/>
      <dgm:spPr/>
      <dgm:t>
        <a:bodyPr/>
        <a:lstStyle/>
        <a:p>
          <a:endParaRPr lang="en-MY"/>
        </a:p>
      </dgm:t>
    </dgm:pt>
    <dgm:pt modelId="{26C4A9E0-2568-41BB-A17F-A387075CA1A3}" type="sibTrans" cxnId="{57409975-B046-4ED6-8050-3FC709DB7ED2}">
      <dgm:prSet/>
      <dgm:spPr/>
      <dgm:t>
        <a:bodyPr/>
        <a:lstStyle/>
        <a:p>
          <a:endParaRPr lang="en-MY"/>
        </a:p>
      </dgm:t>
    </dgm:pt>
    <dgm:pt modelId="{C6424CE9-CF5F-46B1-BCBD-EDB503739AEB}">
      <dgm:prSet/>
      <dgm:spPr/>
      <dgm:t>
        <a:bodyPr/>
        <a:lstStyle/>
        <a:p>
          <a:r>
            <a:rPr lang="en-GB" dirty="0">
              <a:ea typeface="Times New Roman" panose="02020603050405020304" pitchFamily="18" charset="0"/>
            </a:rPr>
            <a:t>C</a:t>
          </a:r>
          <a:r>
            <a:rPr lang="en-GB" dirty="0">
              <a:effectLst/>
              <a:ea typeface="Times New Roman" panose="02020603050405020304" pitchFamily="18" charset="0"/>
            </a:rPr>
            <a:t>onsumers </a:t>
          </a:r>
        </a:p>
      </dgm:t>
    </dgm:pt>
    <dgm:pt modelId="{64CB6370-0809-4D82-83D8-2F307B8C4217}" type="parTrans" cxnId="{E02E9B98-3B13-4F62-B57B-FB717956B5D9}">
      <dgm:prSet/>
      <dgm:spPr/>
      <dgm:t>
        <a:bodyPr/>
        <a:lstStyle/>
        <a:p>
          <a:endParaRPr lang="en-MY"/>
        </a:p>
      </dgm:t>
    </dgm:pt>
    <dgm:pt modelId="{4A5ACE5E-5E2C-4B1A-BED0-437E23138E36}" type="sibTrans" cxnId="{E02E9B98-3B13-4F62-B57B-FB717956B5D9}">
      <dgm:prSet/>
      <dgm:spPr/>
      <dgm:t>
        <a:bodyPr/>
        <a:lstStyle/>
        <a:p>
          <a:endParaRPr lang="en-MY"/>
        </a:p>
      </dgm:t>
    </dgm:pt>
    <dgm:pt modelId="{0984F775-846C-4885-98AF-B603E8DB6D28}">
      <dgm:prSet/>
      <dgm:spPr/>
      <dgm:t>
        <a:bodyPr/>
        <a:lstStyle/>
        <a:p>
          <a:r>
            <a:rPr lang="en-GB" dirty="0">
              <a:effectLst/>
              <a:ea typeface="Times New Roman" panose="02020603050405020304" pitchFamily="18" charset="0"/>
            </a:rPr>
            <a:t>To attract researchers to do further research on this herbal</a:t>
          </a:r>
          <a:endParaRPr lang="en-MY" dirty="0"/>
        </a:p>
      </dgm:t>
    </dgm:pt>
    <dgm:pt modelId="{9836BF8B-1DD7-4E29-ACE2-643978DBC638}" type="parTrans" cxnId="{C2164B90-8CE7-4F4B-853E-EDFA46A74318}">
      <dgm:prSet/>
      <dgm:spPr/>
      <dgm:t>
        <a:bodyPr/>
        <a:lstStyle/>
        <a:p>
          <a:endParaRPr lang="en-MY"/>
        </a:p>
      </dgm:t>
    </dgm:pt>
    <dgm:pt modelId="{451892BC-E2AA-4AD1-8969-B85E9BDE88CD}" type="sibTrans" cxnId="{C2164B90-8CE7-4F4B-853E-EDFA46A74318}">
      <dgm:prSet/>
      <dgm:spPr/>
      <dgm:t>
        <a:bodyPr/>
        <a:lstStyle/>
        <a:p>
          <a:endParaRPr lang="en-MY"/>
        </a:p>
      </dgm:t>
    </dgm:pt>
    <dgm:pt modelId="{4DEEE30A-3F2C-41AD-87C2-F7A405DAE534}" type="pres">
      <dgm:prSet presAssocID="{0832C507-9ADB-4845-9069-88D1D0670060}" presName="Name0" presStyleCnt="0">
        <dgm:presLayoutVars>
          <dgm:dir/>
          <dgm:animLvl val="lvl"/>
          <dgm:resizeHandles val="exact"/>
        </dgm:presLayoutVars>
      </dgm:prSet>
      <dgm:spPr/>
    </dgm:pt>
    <dgm:pt modelId="{719FA8D1-EAB1-48C7-A574-0F3FC5987704}" type="pres">
      <dgm:prSet presAssocID="{30858A42-6BE4-4DA1-8131-044696F6B771}" presName="composite" presStyleCnt="0"/>
      <dgm:spPr/>
    </dgm:pt>
    <dgm:pt modelId="{24FB248D-F72A-441B-8353-BA443D95A497}" type="pres">
      <dgm:prSet presAssocID="{30858A42-6BE4-4DA1-8131-044696F6B771}" presName="parTx" presStyleLbl="alignNode1" presStyleIdx="0" presStyleCnt="2">
        <dgm:presLayoutVars>
          <dgm:chMax val="0"/>
          <dgm:chPref val="0"/>
          <dgm:bulletEnabled val="1"/>
        </dgm:presLayoutVars>
      </dgm:prSet>
      <dgm:spPr/>
    </dgm:pt>
    <dgm:pt modelId="{95538473-D1AA-4AF4-A394-135DA506E961}" type="pres">
      <dgm:prSet presAssocID="{30858A42-6BE4-4DA1-8131-044696F6B771}" presName="desTx" presStyleLbl="alignAccFollowNode1" presStyleIdx="0" presStyleCnt="2">
        <dgm:presLayoutVars>
          <dgm:bulletEnabled val="1"/>
        </dgm:presLayoutVars>
      </dgm:prSet>
      <dgm:spPr/>
    </dgm:pt>
    <dgm:pt modelId="{38DCBCDF-C8A7-4A4E-B798-1154E45B3214}" type="pres">
      <dgm:prSet presAssocID="{74E5E656-63CE-447E-A69D-68C2D7F62628}" presName="space" presStyleCnt="0"/>
      <dgm:spPr/>
    </dgm:pt>
    <dgm:pt modelId="{555F0840-8C35-481B-A1D2-A1F439B59200}" type="pres">
      <dgm:prSet presAssocID="{2FCA15A3-8207-49CD-B016-2DEBDC28CD7A}" presName="composite" presStyleCnt="0"/>
      <dgm:spPr/>
    </dgm:pt>
    <dgm:pt modelId="{2518FDF5-7B63-43C1-947C-BA0F2F14C2C3}" type="pres">
      <dgm:prSet presAssocID="{2FCA15A3-8207-49CD-B016-2DEBDC28CD7A}" presName="parTx" presStyleLbl="alignNode1" presStyleIdx="1" presStyleCnt="2">
        <dgm:presLayoutVars>
          <dgm:chMax val="0"/>
          <dgm:chPref val="0"/>
          <dgm:bulletEnabled val="1"/>
        </dgm:presLayoutVars>
      </dgm:prSet>
      <dgm:spPr/>
    </dgm:pt>
    <dgm:pt modelId="{F18143C0-0014-48E3-A857-BD8676340516}" type="pres">
      <dgm:prSet presAssocID="{2FCA15A3-8207-49CD-B016-2DEBDC28CD7A}" presName="desTx" presStyleLbl="alignAccFollowNode1" presStyleIdx="1" presStyleCnt="2">
        <dgm:presLayoutVars>
          <dgm:bulletEnabled val="1"/>
        </dgm:presLayoutVars>
      </dgm:prSet>
      <dgm:spPr/>
    </dgm:pt>
  </dgm:ptLst>
  <dgm:cxnLst>
    <dgm:cxn modelId="{3425621A-C35E-4D23-809E-8A946A7F2E73}" type="presOf" srcId="{D40D4E85-DBD8-44B5-BF46-61F7042C7D43}" destId="{95538473-D1AA-4AF4-A394-135DA506E961}" srcOrd="0" destOrd="0" presId="urn:microsoft.com/office/officeart/2005/8/layout/hList1"/>
    <dgm:cxn modelId="{58B0081E-20A7-413B-83A6-0C6C491AD72E}" srcId="{30858A42-6BE4-4DA1-8131-044696F6B771}" destId="{D40D4E85-DBD8-44B5-BF46-61F7042C7D43}" srcOrd="0" destOrd="0" parTransId="{155285B5-34B6-43FD-A223-178DBDB453C7}" sibTransId="{72D9495C-A501-4CD7-A6A9-28D72BB11F98}"/>
    <dgm:cxn modelId="{A7B95039-7A19-41B9-8B01-765D4AEAC309}" type="presOf" srcId="{0984F775-846C-4885-98AF-B603E8DB6D28}" destId="{F18143C0-0014-48E3-A857-BD8676340516}" srcOrd="0" destOrd="4" presId="urn:microsoft.com/office/officeart/2005/8/layout/hList1"/>
    <dgm:cxn modelId="{A516913E-3A70-41AE-90AB-69162239F291}" srcId="{30858A42-6BE4-4DA1-8131-044696F6B771}" destId="{54296963-A776-4B76-BF85-D539C5A3EE59}" srcOrd="1" destOrd="0" parTransId="{FF88E3D0-C900-4FD1-8DF5-FBF8BD425958}" sibTransId="{3A2BC934-C852-4C38-AF06-766263F8856F}"/>
    <dgm:cxn modelId="{82F6E661-787F-4C69-8F4A-B44ED03C57E5}" type="presOf" srcId="{0832C507-9ADB-4845-9069-88D1D0670060}" destId="{4DEEE30A-3F2C-41AD-87C2-F7A405DAE534}" srcOrd="0" destOrd="0" presId="urn:microsoft.com/office/officeart/2005/8/layout/hList1"/>
    <dgm:cxn modelId="{08D19A43-BF25-43D2-8A32-B6145F102C51}" type="presOf" srcId="{30858A42-6BE4-4DA1-8131-044696F6B771}" destId="{24FB248D-F72A-441B-8353-BA443D95A497}" srcOrd="0" destOrd="0" presId="urn:microsoft.com/office/officeart/2005/8/layout/hList1"/>
    <dgm:cxn modelId="{5B598250-1E82-45DC-84BC-C8FE08C9E995}" type="presOf" srcId="{495312E3-F8F3-414D-9401-F83F01C909F1}" destId="{F18143C0-0014-48E3-A857-BD8676340516}" srcOrd="0" destOrd="0" presId="urn:microsoft.com/office/officeart/2005/8/layout/hList1"/>
    <dgm:cxn modelId="{57409975-B046-4ED6-8050-3FC709DB7ED2}" srcId="{495312E3-F8F3-414D-9401-F83F01C909F1}" destId="{D062B168-E1C0-4B88-888B-D463FE9E88C7}" srcOrd="1" destOrd="0" parTransId="{19B52891-DC17-4ABC-A77E-820250D7DB28}" sibTransId="{26C4A9E0-2568-41BB-A17F-A387075CA1A3}"/>
    <dgm:cxn modelId="{0A25717A-17F0-498C-84D8-BD656D55BF22}" srcId="{0832C507-9ADB-4845-9069-88D1D0670060}" destId="{30858A42-6BE4-4DA1-8131-044696F6B771}" srcOrd="0" destOrd="0" parTransId="{66C2F2C0-73F5-42BF-BB55-F9C94DC0326B}" sibTransId="{74E5E656-63CE-447E-A69D-68C2D7F62628}"/>
    <dgm:cxn modelId="{76A5BA7D-B243-4B56-A8B9-1EB30CACBDA7}" type="presOf" srcId="{2FCA15A3-8207-49CD-B016-2DEBDC28CD7A}" destId="{2518FDF5-7B63-43C1-947C-BA0F2F14C2C3}" srcOrd="0" destOrd="0" presId="urn:microsoft.com/office/officeart/2005/8/layout/hList1"/>
    <dgm:cxn modelId="{FD714283-120B-4B2B-BAA9-199408D08C78}" type="presOf" srcId="{09FDB4AF-9C98-4DB2-B98E-6D8A1D97ADF4}" destId="{95538473-D1AA-4AF4-A394-135DA506E961}" srcOrd="0" destOrd="2" presId="urn:microsoft.com/office/officeart/2005/8/layout/hList1"/>
    <dgm:cxn modelId="{C2164B90-8CE7-4F4B-853E-EDFA46A74318}" srcId="{2FCA15A3-8207-49CD-B016-2DEBDC28CD7A}" destId="{0984F775-846C-4885-98AF-B603E8DB6D28}" srcOrd="1" destOrd="0" parTransId="{9836BF8B-1DD7-4E29-ACE2-643978DBC638}" sibTransId="{451892BC-E2AA-4AD1-8969-B85E9BDE88CD}"/>
    <dgm:cxn modelId="{C166DC94-8958-4571-8932-A4B03AD06624}" srcId="{30858A42-6BE4-4DA1-8131-044696F6B771}" destId="{09FDB4AF-9C98-4DB2-B98E-6D8A1D97ADF4}" srcOrd="2" destOrd="0" parTransId="{91EEFACD-77DA-41D0-A25F-8DBC96C78DB5}" sibTransId="{716DA2D9-5B5C-4F03-AA1E-90DC747302CA}"/>
    <dgm:cxn modelId="{91C06496-A7DE-4CF6-8769-8FB0897846CA}" srcId="{2FCA15A3-8207-49CD-B016-2DEBDC28CD7A}" destId="{495312E3-F8F3-414D-9401-F83F01C909F1}" srcOrd="0" destOrd="0" parTransId="{59263C78-5811-4AF7-B71B-22251812F8F4}" sibTransId="{09427C0E-2CAE-44E3-84D0-080E7B60BB53}"/>
    <dgm:cxn modelId="{E02E9B98-3B13-4F62-B57B-FB717956B5D9}" srcId="{495312E3-F8F3-414D-9401-F83F01C909F1}" destId="{C6424CE9-CF5F-46B1-BCBD-EDB503739AEB}" srcOrd="2" destOrd="0" parTransId="{64CB6370-0809-4D82-83D8-2F307B8C4217}" sibTransId="{4A5ACE5E-5E2C-4B1A-BED0-437E23138E36}"/>
    <dgm:cxn modelId="{56F96FB3-299F-4238-8928-2FBA9B519592}" type="presOf" srcId="{0A2FDEF3-CD34-4D76-93F3-8ED31A53942B}" destId="{F18143C0-0014-48E3-A857-BD8676340516}" srcOrd="0" destOrd="1" presId="urn:microsoft.com/office/officeart/2005/8/layout/hList1"/>
    <dgm:cxn modelId="{7EE4C4B4-5B33-4308-9F42-B1DE4180DFC9}" type="presOf" srcId="{C6424CE9-CF5F-46B1-BCBD-EDB503739AEB}" destId="{F18143C0-0014-48E3-A857-BD8676340516}" srcOrd="0" destOrd="3" presId="urn:microsoft.com/office/officeart/2005/8/layout/hList1"/>
    <dgm:cxn modelId="{E17F7AC4-9D78-445F-BCE2-D555DCE665E8}" type="presOf" srcId="{D062B168-E1C0-4B88-888B-D463FE9E88C7}" destId="{F18143C0-0014-48E3-A857-BD8676340516}" srcOrd="0" destOrd="2" presId="urn:microsoft.com/office/officeart/2005/8/layout/hList1"/>
    <dgm:cxn modelId="{A5524BCA-B200-4853-874D-05AC4F6D1B5D}" srcId="{0832C507-9ADB-4845-9069-88D1D0670060}" destId="{2FCA15A3-8207-49CD-B016-2DEBDC28CD7A}" srcOrd="1" destOrd="0" parTransId="{819F6654-EBC3-4CA8-9BC1-89C8B48BD538}" sibTransId="{A1276B37-2764-46B8-9451-510290F9BEC5}"/>
    <dgm:cxn modelId="{6CF6DBF2-B6E5-4198-8344-26AE106191DD}" srcId="{495312E3-F8F3-414D-9401-F83F01C909F1}" destId="{0A2FDEF3-CD34-4D76-93F3-8ED31A53942B}" srcOrd="0" destOrd="0" parTransId="{E9B5AA9C-2CD9-41C0-97A3-C68968F83E16}" sibTransId="{8548738B-B570-4DAC-A4CD-4F6868D73218}"/>
    <dgm:cxn modelId="{55ED89FA-46AA-46DF-BC1F-967380845481}" type="presOf" srcId="{54296963-A776-4B76-BF85-D539C5A3EE59}" destId="{95538473-D1AA-4AF4-A394-135DA506E961}" srcOrd="0" destOrd="1" presId="urn:microsoft.com/office/officeart/2005/8/layout/hList1"/>
    <dgm:cxn modelId="{59E24250-8D6E-4D35-A32A-13B66BBC901E}" type="presParOf" srcId="{4DEEE30A-3F2C-41AD-87C2-F7A405DAE534}" destId="{719FA8D1-EAB1-48C7-A574-0F3FC5987704}" srcOrd="0" destOrd="0" presId="urn:microsoft.com/office/officeart/2005/8/layout/hList1"/>
    <dgm:cxn modelId="{CF5BC427-64C7-4F47-A739-225225CA8497}" type="presParOf" srcId="{719FA8D1-EAB1-48C7-A574-0F3FC5987704}" destId="{24FB248D-F72A-441B-8353-BA443D95A497}" srcOrd="0" destOrd="0" presId="urn:microsoft.com/office/officeart/2005/8/layout/hList1"/>
    <dgm:cxn modelId="{E890499D-4CD7-4918-A9BD-23DA97E88C1C}" type="presParOf" srcId="{719FA8D1-EAB1-48C7-A574-0F3FC5987704}" destId="{95538473-D1AA-4AF4-A394-135DA506E961}" srcOrd="1" destOrd="0" presId="urn:microsoft.com/office/officeart/2005/8/layout/hList1"/>
    <dgm:cxn modelId="{DF8641B6-E80F-4930-88F5-E98E2FA3599E}" type="presParOf" srcId="{4DEEE30A-3F2C-41AD-87C2-F7A405DAE534}" destId="{38DCBCDF-C8A7-4A4E-B798-1154E45B3214}" srcOrd="1" destOrd="0" presId="urn:microsoft.com/office/officeart/2005/8/layout/hList1"/>
    <dgm:cxn modelId="{C67C9321-7858-4F88-97EB-3E5A84B8FB32}" type="presParOf" srcId="{4DEEE30A-3F2C-41AD-87C2-F7A405DAE534}" destId="{555F0840-8C35-481B-A1D2-A1F439B59200}" srcOrd="2" destOrd="0" presId="urn:microsoft.com/office/officeart/2005/8/layout/hList1"/>
    <dgm:cxn modelId="{6873FF32-AB26-4DA4-8F1F-A20849E7F5B5}" type="presParOf" srcId="{555F0840-8C35-481B-A1D2-A1F439B59200}" destId="{2518FDF5-7B63-43C1-947C-BA0F2F14C2C3}" srcOrd="0" destOrd="0" presId="urn:microsoft.com/office/officeart/2005/8/layout/hList1"/>
    <dgm:cxn modelId="{9BB96099-47EC-42B7-80D1-DB21236F4FA9}" type="presParOf" srcId="{555F0840-8C35-481B-A1D2-A1F439B59200}" destId="{F18143C0-0014-48E3-A857-BD86763405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BF5404-4FAC-4238-9750-4C9FAAAF69D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MY"/>
        </a:p>
      </dgm:t>
    </dgm:pt>
    <dgm:pt modelId="{8203FF56-8C2D-4DCF-8C50-97369A6CE9E9}">
      <dgm:prSet phldrT="[Text]" custT="1"/>
      <dgm:spPr/>
      <dgm:t>
        <a:bodyPr/>
        <a:lstStyle/>
        <a:p>
          <a:pPr>
            <a:buNone/>
          </a:pPr>
          <a:r>
            <a:rPr lang="en-MY" sz="2000" dirty="0"/>
            <a:t>Regulation of cosmetic products</a:t>
          </a:r>
        </a:p>
      </dgm:t>
    </dgm:pt>
    <dgm:pt modelId="{0E4DC90E-DB96-40CE-8FB4-0F0F9F20E5CA}" type="parTrans" cxnId="{A20D618D-1DB4-411B-A59B-15D8213FA902}">
      <dgm:prSet/>
      <dgm:spPr/>
      <dgm:t>
        <a:bodyPr/>
        <a:lstStyle/>
        <a:p>
          <a:endParaRPr lang="en-MY"/>
        </a:p>
      </dgm:t>
    </dgm:pt>
    <dgm:pt modelId="{AE71817E-9C61-4261-99C8-EF8301752044}" type="sibTrans" cxnId="{A20D618D-1DB4-411B-A59B-15D8213FA902}">
      <dgm:prSet/>
      <dgm:spPr/>
      <dgm:t>
        <a:bodyPr/>
        <a:lstStyle/>
        <a:p>
          <a:endParaRPr lang="en-MY"/>
        </a:p>
      </dgm:t>
    </dgm:pt>
    <dgm:pt modelId="{EA34F4A1-1463-405D-9DB1-B434468BE5AD}">
      <dgm:prSet phldrT="[Text]" custT="1"/>
      <dgm:spPr/>
      <dgm:t>
        <a:bodyPr/>
        <a:lstStyle/>
        <a:p>
          <a:pPr>
            <a:buNone/>
          </a:pPr>
          <a:r>
            <a:rPr lang="en-GB" sz="2000" i="1" dirty="0">
              <a:effectLst/>
              <a:ea typeface="Times New Roman" panose="02020603050405020304" pitchFamily="18" charset="0"/>
            </a:rPr>
            <a:t>P. </a:t>
          </a:r>
          <a:r>
            <a:rPr lang="en-GB" sz="2000" i="1" dirty="0" err="1">
              <a:effectLst/>
              <a:ea typeface="Times New Roman" panose="02020603050405020304" pitchFamily="18" charset="0"/>
            </a:rPr>
            <a:t>mirifica</a:t>
          </a:r>
          <a:r>
            <a:rPr lang="en-GB" sz="2000" dirty="0">
              <a:effectLst/>
              <a:ea typeface="Times New Roman" panose="02020603050405020304" pitchFamily="18" charset="0"/>
            </a:rPr>
            <a:t> tuber extract</a:t>
          </a:r>
          <a:endParaRPr lang="en-MY" sz="2000" dirty="0"/>
        </a:p>
      </dgm:t>
    </dgm:pt>
    <dgm:pt modelId="{9C53B501-4B6B-4005-A909-DD49CF9B1905}" type="parTrans" cxnId="{BBDAAF37-4F0E-47F2-B5F6-81A784147A1A}">
      <dgm:prSet/>
      <dgm:spPr/>
      <dgm:t>
        <a:bodyPr/>
        <a:lstStyle/>
        <a:p>
          <a:endParaRPr lang="en-MY"/>
        </a:p>
      </dgm:t>
    </dgm:pt>
    <dgm:pt modelId="{8ADC5CBB-A089-4D99-917E-E6767F3D27BC}" type="sibTrans" cxnId="{BBDAAF37-4F0E-47F2-B5F6-81A784147A1A}">
      <dgm:prSet/>
      <dgm:spPr/>
      <dgm:t>
        <a:bodyPr/>
        <a:lstStyle/>
        <a:p>
          <a:endParaRPr lang="en-MY"/>
        </a:p>
      </dgm:t>
    </dgm:pt>
    <dgm:pt modelId="{9957A6E2-8912-47DF-9E4F-4F051F33958D}">
      <dgm:prSet phldrT="[Text]" custT="1"/>
      <dgm:spPr/>
      <dgm:t>
        <a:bodyPr/>
        <a:lstStyle/>
        <a:p>
          <a:pPr>
            <a:buNone/>
          </a:pPr>
          <a:r>
            <a:rPr lang="en-GB" sz="2000" i="1" dirty="0"/>
            <a:t>P. </a:t>
          </a:r>
          <a:r>
            <a:rPr lang="en-GB" sz="2000" i="1" dirty="0" err="1"/>
            <a:t>mirifica</a:t>
          </a:r>
          <a:r>
            <a:rPr lang="en-GB" sz="2000" i="1" dirty="0"/>
            <a:t> </a:t>
          </a:r>
          <a:r>
            <a:rPr lang="en-GB" sz="2000" dirty="0"/>
            <a:t>tuber extract in cosmetic</a:t>
          </a:r>
          <a:endParaRPr lang="en-MY" sz="2000" dirty="0"/>
        </a:p>
      </dgm:t>
    </dgm:pt>
    <dgm:pt modelId="{AD362A28-729E-47CD-B561-ECC4A545314A}" type="parTrans" cxnId="{944C1681-BA70-4139-A6C5-3E21D763E251}">
      <dgm:prSet/>
      <dgm:spPr/>
      <dgm:t>
        <a:bodyPr/>
        <a:lstStyle/>
        <a:p>
          <a:endParaRPr lang="en-MY"/>
        </a:p>
      </dgm:t>
    </dgm:pt>
    <dgm:pt modelId="{91C9A55C-0B20-4C88-8F46-C356CE427264}" type="sibTrans" cxnId="{944C1681-BA70-4139-A6C5-3E21D763E251}">
      <dgm:prSet/>
      <dgm:spPr/>
      <dgm:t>
        <a:bodyPr/>
        <a:lstStyle/>
        <a:p>
          <a:endParaRPr lang="en-MY"/>
        </a:p>
      </dgm:t>
    </dgm:pt>
    <dgm:pt modelId="{58AAB5C5-5E69-488C-A063-15E4C94F53E5}">
      <dgm:prSet phldrT="[Text]" custT="1"/>
      <dgm:spPr/>
      <dgm:t>
        <a:bodyPr/>
        <a:lstStyle/>
        <a:p>
          <a:pPr>
            <a:buNone/>
          </a:pPr>
          <a:r>
            <a:rPr lang="en-GB" sz="2000" dirty="0">
              <a:effectLst/>
              <a:ea typeface="Times New Roman" panose="02020603050405020304" pitchFamily="18" charset="0"/>
            </a:rPr>
            <a:t>Factor affecting </a:t>
          </a:r>
          <a:r>
            <a:rPr lang="en-MY" sz="2000" dirty="0">
              <a:effectLst/>
              <a:ea typeface="Calibri" panose="020F0502020204030204" pitchFamily="34" charset="0"/>
            </a:rPr>
            <a:t>phytoestrogens concentrations</a:t>
          </a:r>
          <a:endParaRPr lang="en-MY" sz="2000" dirty="0"/>
        </a:p>
      </dgm:t>
    </dgm:pt>
    <dgm:pt modelId="{D03549CA-F3E8-4D4E-B47B-AEA045ABCC4B}" type="parTrans" cxnId="{D11A730F-B095-4EBE-983A-503CDD2C0DE9}">
      <dgm:prSet/>
      <dgm:spPr/>
      <dgm:t>
        <a:bodyPr/>
        <a:lstStyle/>
        <a:p>
          <a:endParaRPr lang="en-MY"/>
        </a:p>
      </dgm:t>
    </dgm:pt>
    <dgm:pt modelId="{D7228582-4760-48F4-89BB-AF1E4199D178}" type="sibTrans" cxnId="{D11A730F-B095-4EBE-983A-503CDD2C0DE9}">
      <dgm:prSet/>
      <dgm:spPr/>
      <dgm:t>
        <a:bodyPr/>
        <a:lstStyle/>
        <a:p>
          <a:endParaRPr lang="en-MY"/>
        </a:p>
      </dgm:t>
    </dgm:pt>
    <dgm:pt modelId="{5C44F1DE-F2DB-4E71-8DC7-530161EBF322}">
      <dgm:prSet phldrT="[Text]" custT="1"/>
      <dgm:spPr/>
      <dgm:t>
        <a:bodyPr/>
        <a:lstStyle/>
        <a:p>
          <a:pPr>
            <a:buNone/>
          </a:pPr>
          <a:r>
            <a:rPr lang="en-GB" sz="2000" dirty="0">
              <a:effectLst/>
              <a:ea typeface="Times New Roman" panose="02020603050405020304" pitchFamily="18" charset="0"/>
            </a:rPr>
            <a:t>Antioxidant property</a:t>
          </a:r>
          <a:endParaRPr lang="en-MY" sz="2000" dirty="0"/>
        </a:p>
      </dgm:t>
    </dgm:pt>
    <dgm:pt modelId="{05D760CD-BD82-444E-A503-B7DE27EDF6F1}" type="parTrans" cxnId="{F486E023-D3F6-47DD-A5A1-42BC768A429A}">
      <dgm:prSet/>
      <dgm:spPr/>
      <dgm:t>
        <a:bodyPr/>
        <a:lstStyle/>
        <a:p>
          <a:endParaRPr lang="en-MY"/>
        </a:p>
      </dgm:t>
    </dgm:pt>
    <dgm:pt modelId="{8A589C43-0A9A-419F-A816-2DE80EC2E9A4}" type="sibTrans" cxnId="{F486E023-D3F6-47DD-A5A1-42BC768A429A}">
      <dgm:prSet/>
      <dgm:spPr/>
      <dgm:t>
        <a:bodyPr/>
        <a:lstStyle/>
        <a:p>
          <a:endParaRPr lang="en-MY"/>
        </a:p>
      </dgm:t>
    </dgm:pt>
    <dgm:pt modelId="{8E35B327-299D-4249-A61F-441890105B1B}">
      <dgm:prSet phldrT="[Text]" custT="1"/>
      <dgm:spPr/>
      <dgm:t>
        <a:bodyPr/>
        <a:lstStyle/>
        <a:p>
          <a:pPr>
            <a:buNone/>
          </a:pPr>
          <a:r>
            <a:rPr lang="en-GB" sz="2000" dirty="0"/>
            <a:t>Stability of phytoestrogen</a:t>
          </a:r>
          <a:endParaRPr lang="en-MY" sz="2000" dirty="0"/>
        </a:p>
      </dgm:t>
    </dgm:pt>
    <dgm:pt modelId="{FF3CA903-0B54-47DA-B009-B1ECEECBE931}" type="parTrans" cxnId="{C40E642D-15DD-4268-8D2C-6A4318DBC300}">
      <dgm:prSet/>
      <dgm:spPr/>
      <dgm:t>
        <a:bodyPr/>
        <a:lstStyle/>
        <a:p>
          <a:endParaRPr lang="en-MY"/>
        </a:p>
      </dgm:t>
    </dgm:pt>
    <dgm:pt modelId="{1377AE82-F290-4638-9C1D-9C839EF740C7}" type="sibTrans" cxnId="{C40E642D-15DD-4268-8D2C-6A4318DBC300}">
      <dgm:prSet/>
      <dgm:spPr/>
      <dgm:t>
        <a:bodyPr/>
        <a:lstStyle/>
        <a:p>
          <a:endParaRPr lang="en-MY"/>
        </a:p>
      </dgm:t>
    </dgm:pt>
    <dgm:pt modelId="{C0065999-AAAA-4C01-A6E2-DCBD9FF66C76}" type="pres">
      <dgm:prSet presAssocID="{45BF5404-4FAC-4238-9750-4C9FAAAF69D3}" presName="cycle" presStyleCnt="0">
        <dgm:presLayoutVars>
          <dgm:dir/>
          <dgm:resizeHandles val="exact"/>
        </dgm:presLayoutVars>
      </dgm:prSet>
      <dgm:spPr/>
    </dgm:pt>
    <dgm:pt modelId="{BB78D1CA-584A-4989-9E7A-B7B49D52F282}" type="pres">
      <dgm:prSet presAssocID="{8203FF56-8C2D-4DCF-8C50-97369A6CE9E9}" presName="node" presStyleLbl="node1" presStyleIdx="0" presStyleCnt="6">
        <dgm:presLayoutVars>
          <dgm:bulletEnabled val="1"/>
        </dgm:presLayoutVars>
      </dgm:prSet>
      <dgm:spPr/>
    </dgm:pt>
    <dgm:pt modelId="{C56E6A68-6633-47AD-8768-16B54539D715}" type="pres">
      <dgm:prSet presAssocID="{8203FF56-8C2D-4DCF-8C50-97369A6CE9E9}" presName="spNode" presStyleCnt="0"/>
      <dgm:spPr/>
    </dgm:pt>
    <dgm:pt modelId="{8A496743-9C9F-44A2-859E-86B9BF72B953}" type="pres">
      <dgm:prSet presAssocID="{AE71817E-9C61-4261-99C8-EF8301752044}" presName="sibTrans" presStyleLbl="sibTrans1D1" presStyleIdx="0" presStyleCnt="6"/>
      <dgm:spPr/>
    </dgm:pt>
    <dgm:pt modelId="{756D5D8D-BBA3-4CBE-B9DE-6ED4667B841C}" type="pres">
      <dgm:prSet presAssocID="{EA34F4A1-1463-405D-9DB1-B434468BE5AD}" presName="node" presStyleLbl="node1" presStyleIdx="1" presStyleCnt="6">
        <dgm:presLayoutVars>
          <dgm:bulletEnabled val="1"/>
        </dgm:presLayoutVars>
      </dgm:prSet>
      <dgm:spPr/>
    </dgm:pt>
    <dgm:pt modelId="{B3430CF3-6877-46BE-B81E-133955DC712F}" type="pres">
      <dgm:prSet presAssocID="{EA34F4A1-1463-405D-9DB1-B434468BE5AD}" presName="spNode" presStyleCnt="0"/>
      <dgm:spPr/>
    </dgm:pt>
    <dgm:pt modelId="{BADBB60E-6109-49FB-BA72-7F5C0BBA10AE}" type="pres">
      <dgm:prSet presAssocID="{8ADC5CBB-A089-4D99-917E-E6767F3D27BC}" presName="sibTrans" presStyleLbl="sibTrans1D1" presStyleIdx="1" presStyleCnt="6"/>
      <dgm:spPr/>
    </dgm:pt>
    <dgm:pt modelId="{95F0FEB2-0CEA-452E-B6C5-288457226BA6}" type="pres">
      <dgm:prSet presAssocID="{9957A6E2-8912-47DF-9E4F-4F051F33958D}" presName="node" presStyleLbl="node1" presStyleIdx="2" presStyleCnt="6" custScaleX="125264">
        <dgm:presLayoutVars>
          <dgm:bulletEnabled val="1"/>
        </dgm:presLayoutVars>
      </dgm:prSet>
      <dgm:spPr/>
    </dgm:pt>
    <dgm:pt modelId="{B53545ED-0A96-4DBB-8DDC-27D98165C1DE}" type="pres">
      <dgm:prSet presAssocID="{9957A6E2-8912-47DF-9E4F-4F051F33958D}" presName="spNode" presStyleCnt="0"/>
      <dgm:spPr/>
    </dgm:pt>
    <dgm:pt modelId="{9CFFBD3F-5E7C-48D2-960E-D04F5CFA563A}" type="pres">
      <dgm:prSet presAssocID="{91C9A55C-0B20-4C88-8F46-C356CE427264}" presName="sibTrans" presStyleLbl="sibTrans1D1" presStyleIdx="2" presStyleCnt="6"/>
      <dgm:spPr/>
    </dgm:pt>
    <dgm:pt modelId="{A2133322-79DC-4E52-A55F-BE80FB1A84BD}" type="pres">
      <dgm:prSet presAssocID="{58AAB5C5-5E69-488C-A063-15E4C94F53E5}" presName="node" presStyleLbl="node1" presStyleIdx="3" presStyleCnt="6" custScaleX="149095">
        <dgm:presLayoutVars>
          <dgm:bulletEnabled val="1"/>
        </dgm:presLayoutVars>
      </dgm:prSet>
      <dgm:spPr/>
    </dgm:pt>
    <dgm:pt modelId="{1733AB88-4CB0-4427-9B6C-1A47EE18376A}" type="pres">
      <dgm:prSet presAssocID="{58AAB5C5-5E69-488C-A063-15E4C94F53E5}" presName="spNode" presStyleCnt="0"/>
      <dgm:spPr/>
    </dgm:pt>
    <dgm:pt modelId="{D59238AA-36EA-4A2E-B75D-198D9B1B091D}" type="pres">
      <dgm:prSet presAssocID="{D7228582-4760-48F4-89BB-AF1E4199D178}" presName="sibTrans" presStyleLbl="sibTrans1D1" presStyleIdx="3" presStyleCnt="6"/>
      <dgm:spPr/>
    </dgm:pt>
    <dgm:pt modelId="{7D71324F-D2B9-45A1-8ED0-F0E18F6AAF7A}" type="pres">
      <dgm:prSet presAssocID="{8E35B327-299D-4249-A61F-441890105B1B}" presName="node" presStyleLbl="node1" presStyleIdx="4" presStyleCnt="6" custScaleX="115268">
        <dgm:presLayoutVars>
          <dgm:bulletEnabled val="1"/>
        </dgm:presLayoutVars>
      </dgm:prSet>
      <dgm:spPr/>
    </dgm:pt>
    <dgm:pt modelId="{6E02B0EE-3314-4DF8-97F1-98CF42E2D7D7}" type="pres">
      <dgm:prSet presAssocID="{8E35B327-299D-4249-A61F-441890105B1B}" presName="spNode" presStyleCnt="0"/>
      <dgm:spPr/>
    </dgm:pt>
    <dgm:pt modelId="{562590DB-37F7-4A3A-ABE8-825F53A1F12D}" type="pres">
      <dgm:prSet presAssocID="{1377AE82-F290-4638-9C1D-9C839EF740C7}" presName="sibTrans" presStyleLbl="sibTrans1D1" presStyleIdx="4" presStyleCnt="6"/>
      <dgm:spPr/>
    </dgm:pt>
    <dgm:pt modelId="{43AD53C1-C500-4938-A31B-B601042A1602}" type="pres">
      <dgm:prSet presAssocID="{5C44F1DE-F2DB-4E71-8DC7-530161EBF322}" presName="node" presStyleLbl="node1" presStyleIdx="5" presStyleCnt="6">
        <dgm:presLayoutVars>
          <dgm:bulletEnabled val="1"/>
        </dgm:presLayoutVars>
      </dgm:prSet>
      <dgm:spPr/>
    </dgm:pt>
    <dgm:pt modelId="{9C3D0299-CCC1-4703-9A18-3B19EEA96642}" type="pres">
      <dgm:prSet presAssocID="{5C44F1DE-F2DB-4E71-8DC7-530161EBF322}" presName="spNode" presStyleCnt="0"/>
      <dgm:spPr/>
    </dgm:pt>
    <dgm:pt modelId="{1514384C-C537-4306-A0FA-1169254FAB68}" type="pres">
      <dgm:prSet presAssocID="{8A589C43-0A9A-419F-A816-2DE80EC2E9A4}" presName="sibTrans" presStyleLbl="sibTrans1D1" presStyleIdx="5" presStyleCnt="6"/>
      <dgm:spPr/>
    </dgm:pt>
  </dgm:ptLst>
  <dgm:cxnLst>
    <dgm:cxn modelId="{D11A730F-B095-4EBE-983A-503CDD2C0DE9}" srcId="{45BF5404-4FAC-4238-9750-4C9FAAAF69D3}" destId="{58AAB5C5-5E69-488C-A063-15E4C94F53E5}" srcOrd="3" destOrd="0" parTransId="{D03549CA-F3E8-4D4E-B47B-AEA045ABCC4B}" sibTransId="{D7228582-4760-48F4-89BB-AF1E4199D178}"/>
    <dgm:cxn modelId="{07322217-D1FC-4B87-8260-24DAFA8E614A}" type="presOf" srcId="{91C9A55C-0B20-4C88-8F46-C356CE427264}" destId="{9CFFBD3F-5E7C-48D2-960E-D04F5CFA563A}" srcOrd="0" destOrd="0" presId="urn:microsoft.com/office/officeart/2005/8/layout/cycle6"/>
    <dgm:cxn modelId="{087D9218-B376-4E2E-85B5-AD1FD5AE0DC3}" type="presOf" srcId="{8203FF56-8C2D-4DCF-8C50-97369A6CE9E9}" destId="{BB78D1CA-584A-4989-9E7A-B7B49D52F282}" srcOrd="0" destOrd="0" presId="urn:microsoft.com/office/officeart/2005/8/layout/cycle6"/>
    <dgm:cxn modelId="{724E4C20-B7B6-4F2E-9241-17E369B4FC85}" type="presOf" srcId="{8ADC5CBB-A089-4D99-917E-E6767F3D27BC}" destId="{BADBB60E-6109-49FB-BA72-7F5C0BBA10AE}" srcOrd="0" destOrd="0" presId="urn:microsoft.com/office/officeart/2005/8/layout/cycle6"/>
    <dgm:cxn modelId="{F486E023-D3F6-47DD-A5A1-42BC768A429A}" srcId="{45BF5404-4FAC-4238-9750-4C9FAAAF69D3}" destId="{5C44F1DE-F2DB-4E71-8DC7-530161EBF322}" srcOrd="5" destOrd="0" parTransId="{05D760CD-BD82-444E-A503-B7DE27EDF6F1}" sibTransId="{8A589C43-0A9A-419F-A816-2DE80EC2E9A4}"/>
    <dgm:cxn modelId="{7F683F24-F514-4D90-A6CE-0989F5A2FB3B}" type="presOf" srcId="{9957A6E2-8912-47DF-9E4F-4F051F33958D}" destId="{95F0FEB2-0CEA-452E-B6C5-288457226BA6}" srcOrd="0" destOrd="0" presId="urn:microsoft.com/office/officeart/2005/8/layout/cycle6"/>
    <dgm:cxn modelId="{F034422D-7789-4ADF-93F6-E8AE4FAF2D02}" type="presOf" srcId="{8A589C43-0A9A-419F-A816-2DE80EC2E9A4}" destId="{1514384C-C537-4306-A0FA-1169254FAB68}" srcOrd="0" destOrd="0" presId="urn:microsoft.com/office/officeart/2005/8/layout/cycle6"/>
    <dgm:cxn modelId="{C40E642D-15DD-4268-8D2C-6A4318DBC300}" srcId="{45BF5404-4FAC-4238-9750-4C9FAAAF69D3}" destId="{8E35B327-299D-4249-A61F-441890105B1B}" srcOrd="4" destOrd="0" parTransId="{FF3CA903-0B54-47DA-B009-B1ECEECBE931}" sibTransId="{1377AE82-F290-4638-9C1D-9C839EF740C7}"/>
    <dgm:cxn modelId="{7E836F2F-B156-4AAE-8E66-299CE4862BF7}" type="presOf" srcId="{EA34F4A1-1463-405D-9DB1-B434468BE5AD}" destId="{756D5D8D-BBA3-4CBE-B9DE-6ED4667B841C}" srcOrd="0" destOrd="0" presId="urn:microsoft.com/office/officeart/2005/8/layout/cycle6"/>
    <dgm:cxn modelId="{C5C27530-4157-4549-9211-183AF5285239}" type="presOf" srcId="{58AAB5C5-5E69-488C-A063-15E4C94F53E5}" destId="{A2133322-79DC-4E52-A55F-BE80FB1A84BD}" srcOrd="0" destOrd="0" presId="urn:microsoft.com/office/officeart/2005/8/layout/cycle6"/>
    <dgm:cxn modelId="{878D9B33-896D-48F0-BAFF-D462CB78D1EC}" type="presOf" srcId="{1377AE82-F290-4638-9C1D-9C839EF740C7}" destId="{562590DB-37F7-4A3A-ABE8-825F53A1F12D}" srcOrd="0" destOrd="0" presId="urn:microsoft.com/office/officeart/2005/8/layout/cycle6"/>
    <dgm:cxn modelId="{BBDAAF37-4F0E-47F2-B5F6-81A784147A1A}" srcId="{45BF5404-4FAC-4238-9750-4C9FAAAF69D3}" destId="{EA34F4A1-1463-405D-9DB1-B434468BE5AD}" srcOrd="1" destOrd="0" parTransId="{9C53B501-4B6B-4005-A909-DD49CF9B1905}" sibTransId="{8ADC5CBB-A089-4D99-917E-E6767F3D27BC}"/>
    <dgm:cxn modelId="{11E9AD62-A5F0-49BE-A730-101AD4789AAC}" type="presOf" srcId="{8E35B327-299D-4249-A61F-441890105B1B}" destId="{7D71324F-D2B9-45A1-8ED0-F0E18F6AAF7A}" srcOrd="0" destOrd="0" presId="urn:microsoft.com/office/officeart/2005/8/layout/cycle6"/>
    <dgm:cxn modelId="{501E3970-2EFC-4B8F-B918-3882F9E0E18F}" type="presOf" srcId="{45BF5404-4FAC-4238-9750-4C9FAAAF69D3}" destId="{C0065999-AAAA-4C01-A6E2-DCBD9FF66C76}" srcOrd="0" destOrd="0" presId="urn:microsoft.com/office/officeart/2005/8/layout/cycle6"/>
    <dgm:cxn modelId="{944C1681-BA70-4139-A6C5-3E21D763E251}" srcId="{45BF5404-4FAC-4238-9750-4C9FAAAF69D3}" destId="{9957A6E2-8912-47DF-9E4F-4F051F33958D}" srcOrd="2" destOrd="0" parTransId="{AD362A28-729E-47CD-B561-ECC4A545314A}" sibTransId="{91C9A55C-0B20-4C88-8F46-C356CE427264}"/>
    <dgm:cxn modelId="{FD0AF681-736D-42C6-B0D4-BA3F7829B722}" type="presOf" srcId="{D7228582-4760-48F4-89BB-AF1E4199D178}" destId="{D59238AA-36EA-4A2E-B75D-198D9B1B091D}" srcOrd="0" destOrd="0" presId="urn:microsoft.com/office/officeart/2005/8/layout/cycle6"/>
    <dgm:cxn modelId="{A20D618D-1DB4-411B-A59B-15D8213FA902}" srcId="{45BF5404-4FAC-4238-9750-4C9FAAAF69D3}" destId="{8203FF56-8C2D-4DCF-8C50-97369A6CE9E9}" srcOrd="0" destOrd="0" parTransId="{0E4DC90E-DB96-40CE-8FB4-0F0F9F20E5CA}" sibTransId="{AE71817E-9C61-4261-99C8-EF8301752044}"/>
    <dgm:cxn modelId="{52790FBF-F11F-465D-B10B-5E0A955A8258}" type="presOf" srcId="{AE71817E-9C61-4261-99C8-EF8301752044}" destId="{8A496743-9C9F-44A2-859E-86B9BF72B953}" srcOrd="0" destOrd="0" presId="urn:microsoft.com/office/officeart/2005/8/layout/cycle6"/>
    <dgm:cxn modelId="{B162D7D3-1DE3-440B-A00D-6B297A01A266}" type="presOf" srcId="{5C44F1DE-F2DB-4E71-8DC7-530161EBF322}" destId="{43AD53C1-C500-4938-A31B-B601042A1602}" srcOrd="0" destOrd="0" presId="urn:microsoft.com/office/officeart/2005/8/layout/cycle6"/>
    <dgm:cxn modelId="{9AC97178-440C-4757-8372-D068264DAEBD}" type="presParOf" srcId="{C0065999-AAAA-4C01-A6E2-DCBD9FF66C76}" destId="{BB78D1CA-584A-4989-9E7A-B7B49D52F282}" srcOrd="0" destOrd="0" presId="urn:microsoft.com/office/officeart/2005/8/layout/cycle6"/>
    <dgm:cxn modelId="{5AFD071F-9862-429A-9925-019CBCF407BA}" type="presParOf" srcId="{C0065999-AAAA-4C01-A6E2-DCBD9FF66C76}" destId="{C56E6A68-6633-47AD-8768-16B54539D715}" srcOrd="1" destOrd="0" presId="urn:microsoft.com/office/officeart/2005/8/layout/cycle6"/>
    <dgm:cxn modelId="{D8582EA1-4EC0-46A8-8156-91D72CAC253C}" type="presParOf" srcId="{C0065999-AAAA-4C01-A6E2-DCBD9FF66C76}" destId="{8A496743-9C9F-44A2-859E-86B9BF72B953}" srcOrd="2" destOrd="0" presId="urn:microsoft.com/office/officeart/2005/8/layout/cycle6"/>
    <dgm:cxn modelId="{9CABAB4E-D1B0-4946-B67F-9FC7A2C63539}" type="presParOf" srcId="{C0065999-AAAA-4C01-A6E2-DCBD9FF66C76}" destId="{756D5D8D-BBA3-4CBE-B9DE-6ED4667B841C}" srcOrd="3" destOrd="0" presId="urn:microsoft.com/office/officeart/2005/8/layout/cycle6"/>
    <dgm:cxn modelId="{368FF6D6-59A0-4F16-80E2-CA35CD2E77F0}" type="presParOf" srcId="{C0065999-AAAA-4C01-A6E2-DCBD9FF66C76}" destId="{B3430CF3-6877-46BE-B81E-133955DC712F}" srcOrd="4" destOrd="0" presId="urn:microsoft.com/office/officeart/2005/8/layout/cycle6"/>
    <dgm:cxn modelId="{5D69DDC7-FFC2-400A-B699-7D2FA4FA547A}" type="presParOf" srcId="{C0065999-AAAA-4C01-A6E2-DCBD9FF66C76}" destId="{BADBB60E-6109-49FB-BA72-7F5C0BBA10AE}" srcOrd="5" destOrd="0" presId="urn:microsoft.com/office/officeart/2005/8/layout/cycle6"/>
    <dgm:cxn modelId="{F7215DFD-EC43-4F3E-BB56-2965C528FB51}" type="presParOf" srcId="{C0065999-AAAA-4C01-A6E2-DCBD9FF66C76}" destId="{95F0FEB2-0CEA-452E-B6C5-288457226BA6}" srcOrd="6" destOrd="0" presId="urn:microsoft.com/office/officeart/2005/8/layout/cycle6"/>
    <dgm:cxn modelId="{9A19E133-2467-4979-B59E-AF6BAC8F96CF}" type="presParOf" srcId="{C0065999-AAAA-4C01-A6E2-DCBD9FF66C76}" destId="{B53545ED-0A96-4DBB-8DDC-27D98165C1DE}" srcOrd="7" destOrd="0" presId="urn:microsoft.com/office/officeart/2005/8/layout/cycle6"/>
    <dgm:cxn modelId="{9ADEEC04-C4B4-4736-A8F3-4084C3E60B0F}" type="presParOf" srcId="{C0065999-AAAA-4C01-A6E2-DCBD9FF66C76}" destId="{9CFFBD3F-5E7C-48D2-960E-D04F5CFA563A}" srcOrd="8" destOrd="0" presId="urn:microsoft.com/office/officeart/2005/8/layout/cycle6"/>
    <dgm:cxn modelId="{F7F9511B-4A88-4CAE-A1CB-8F2C7161CEEB}" type="presParOf" srcId="{C0065999-AAAA-4C01-A6E2-DCBD9FF66C76}" destId="{A2133322-79DC-4E52-A55F-BE80FB1A84BD}" srcOrd="9" destOrd="0" presId="urn:microsoft.com/office/officeart/2005/8/layout/cycle6"/>
    <dgm:cxn modelId="{03A7A8C1-8C77-4243-B3FF-1724191BCE03}" type="presParOf" srcId="{C0065999-AAAA-4C01-A6E2-DCBD9FF66C76}" destId="{1733AB88-4CB0-4427-9B6C-1A47EE18376A}" srcOrd="10" destOrd="0" presId="urn:microsoft.com/office/officeart/2005/8/layout/cycle6"/>
    <dgm:cxn modelId="{424987E8-28EB-4C05-970A-F18CC888B31F}" type="presParOf" srcId="{C0065999-AAAA-4C01-A6E2-DCBD9FF66C76}" destId="{D59238AA-36EA-4A2E-B75D-198D9B1B091D}" srcOrd="11" destOrd="0" presId="urn:microsoft.com/office/officeart/2005/8/layout/cycle6"/>
    <dgm:cxn modelId="{AAB73127-702C-4D89-8C68-08FCF0F1596D}" type="presParOf" srcId="{C0065999-AAAA-4C01-A6E2-DCBD9FF66C76}" destId="{7D71324F-D2B9-45A1-8ED0-F0E18F6AAF7A}" srcOrd="12" destOrd="0" presId="urn:microsoft.com/office/officeart/2005/8/layout/cycle6"/>
    <dgm:cxn modelId="{E8B59650-9C6F-4326-BC45-5103CD04A301}" type="presParOf" srcId="{C0065999-AAAA-4C01-A6E2-DCBD9FF66C76}" destId="{6E02B0EE-3314-4DF8-97F1-98CF42E2D7D7}" srcOrd="13" destOrd="0" presId="urn:microsoft.com/office/officeart/2005/8/layout/cycle6"/>
    <dgm:cxn modelId="{75D73450-2519-4072-A211-A638DE39D695}" type="presParOf" srcId="{C0065999-AAAA-4C01-A6E2-DCBD9FF66C76}" destId="{562590DB-37F7-4A3A-ABE8-825F53A1F12D}" srcOrd="14" destOrd="0" presId="urn:microsoft.com/office/officeart/2005/8/layout/cycle6"/>
    <dgm:cxn modelId="{EDBC1D53-8EEF-4061-84D8-53F43FB3911C}" type="presParOf" srcId="{C0065999-AAAA-4C01-A6E2-DCBD9FF66C76}" destId="{43AD53C1-C500-4938-A31B-B601042A1602}" srcOrd="15" destOrd="0" presId="urn:microsoft.com/office/officeart/2005/8/layout/cycle6"/>
    <dgm:cxn modelId="{2E1B08DF-EC4B-4AEE-BB61-F64CA7C295D1}" type="presParOf" srcId="{C0065999-AAAA-4C01-A6E2-DCBD9FF66C76}" destId="{9C3D0299-CCC1-4703-9A18-3B19EEA96642}" srcOrd="16" destOrd="0" presId="urn:microsoft.com/office/officeart/2005/8/layout/cycle6"/>
    <dgm:cxn modelId="{AA68DC34-A43D-43CC-A436-B5EE2A3977C5}" type="presParOf" srcId="{C0065999-AAAA-4C01-A6E2-DCBD9FF66C76}" destId="{1514384C-C537-4306-A0FA-1169254FAB68}"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24A0C4-1B31-4D44-8151-EE6DD978CC5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MY"/>
        </a:p>
      </dgm:t>
    </dgm:pt>
    <dgm:pt modelId="{0D76BE66-03C3-4725-9A97-5EA5329822E0}">
      <dgm:prSet phldrT="[Text]" custT="1"/>
      <dgm:spPr/>
      <dgm:t>
        <a:bodyPr/>
        <a:lstStyle/>
        <a:p>
          <a:r>
            <a:rPr lang="en-GB" sz="1600" dirty="0"/>
            <a:t>Cleaned and sliced</a:t>
          </a:r>
          <a:endParaRPr lang="en-MY" sz="1600" dirty="0"/>
        </a:p>
      </dgm:t>
    </dgm:pt>
    <dgm:pt modelId="{9233DEFB-5CCD-451D-B97A-402F81F54D03}" type="parTrans" cxnId="{9E11CDB8-B668-440F-A3FA-B7277ED143C0}">
      <dgm:prSet/>
      <dgm:spPr/>
      <dgm:t>
        <a:bodyPr/>
        <a:lstStyle/>
        <a:p>
          <a:endParaRPr lang="en-MY"/>
        </a:p>
      </dgm:t>
    </dgm:pt>
    <dgm:pt modelId="{72FA0127-41CD-47A4-B240-0EE6E6111AFD}" type="sibTrans" cxnId="{9E11CDB8-B668-440F-A3FA-B7277ED143C0}">
      <dgm:prSet/>
      <dgm:spPr/>
      <dgm:t>
        <a:bodyPr/>
        <a:lstStyle/>
        <a:p>
          <a:endParaRPr lang="en-MY"/>
        </a:p>
      </dgm:t>
    </dgm:pt>
    <dgm:pt modelId="{EC065CFC-8144-4D8A-BC2B-D608DB22649D}">
      <dgm:prSet phldrT="[Text]" custT="1"/>
      <dgm:spPr/>
      <dgm:t>
        <a:bodyPr/>
        <a:lstStyle/>
        <a:p>
          <a:r>
            <a:rPr lang="en-GB" sz="1600" dirty="0"/>
            <a:t>Ground into powder</a:t>
          </a:r>
          <a:endParaRPr lang="en-MY" sz="1600" dirty="0"/>
        </a:p>
      </dgm:t>
    </dgm:pt>
    <dgm:pt modelId="{EE5A3C6D-AB3A-44B1-9C29-5BBD1ED95508}" type="parTrans" cxnId="{B1AA8AD9-F385-4695-BE5C-44E0F1D336E7}">
      <dgm:prSet/>
      <dgm:spPr/>
      <dgm:t>
        <a:bodyPr/>
        <a:lstStyle/>
        <a:p>
          <a:endParaRPr lang="en-MY"/>
        </a:p>
      </dgm:t>
    </dgm:pt>
    <dgm:pt modelId="{734BB3E7-2ABC-4395-9815-3088C8897716}" type="sibTrans" cxnId="{B1AA8AD9-F385-4695-BE5C-44E0F1D336E7}">
      <dgm:prSet/>
      <dgm:spPr/>
      <dgm:t>
        <a:bodyPr/>
        <a:lstStyle/>
        <a:p>
          <a:endParaRPr lang="en-MY"/>
        </a:p>
      </dgm:t>
    </dgm:pt>
    <dgm:pt modelId="{F0A4B895-ED9A-40BF-B6C6-E250A23FFC0E}">
      <dgm:prSet custT="1"/>
      <dgm:spPr/>
      <dgm:t>
        <a:bodyPr/>
        <a:lstStyle/>
        <a:p>
          <a:r>
            <a:rPr lang="en-GB" sz="1600" dirty="0"/>
            <a:t>Drying</a:t>
          </a:r>
        </a:p>
      </dgm:t>
    </dgm:pt>
    <dgm:pt modelId="{7FBEA63B-3680-4BBE-B16A-8B58CA78E626}" type="parTrans" cxnId="{5AE944C2-6B49-445F-A3EE-F5C07F2FE977}">
      <dgm:prSet/>
      <dgm:spPr/>
      <dgm:t>
        <a:bodyPr/>
        <a:lstStyle/>
        <a:p>
          <a:endParaRPr lang="en-MY"/>
        </a:p>
      </dgm:t>
    </dgm:pt>
    <dgm:pt modelId="{229DFE68-EF65-447B-8CBE-8D259A74F4C6}" type="sibTrans" cxnId="{5AE944C2-6B49-445F-A3EE-F5C07F2FE977}">
      <dgm:prSet/>
      <dgm:spPr/>
      <dgm:t>
        <a:bodyPr/>
        <a:lstStyle/>
        <a:p>
          <a:endParaRPr lang="en-MY"/>
        </a:p>
      </dgm:t>
    </dgm:pt>
    <dgm:pt modelId="{222DB784-0C25-425F-A796-8C10552EB4A4}">
      <dgm:prSet custT="1"/>
      <dgm:spPr/>
      <dgm:t>
        <a:bodyPr/>
        <a:lstStyle/>
        <a:p>
          <a:r>
            <a:rPr lang="en-GB" sz="1600" dirty="0"/>
            <a:t>Separated into flesh and </a:t>
          </a:r>
          <a:r>
            <a:rPr lang="en-GB" sz="1600" dirty="0" err="1"/>
            <a:t>outlayer</a:t>
          </a:r>
          <a:r>
            <a:rPr lang="en-GB" sz="1600" dirty="0"/>
            <a:t> </a:t>
          </a:r>
          <a:endParaRPr lang="en-MY" sz="1600" dirty="0"/>
        </a:p>
      </dgm:t>
    </dgm:pt>
    <dgm:pt modelId="{098EB523-D215-4035-9F52-22026C08A105}" type="parTrans" cxnId="{2F2965CE-4729-4F3E-A036-C66CD9A4C4BB}">
      <dgm:prSet/>
      <dgm:spPr/>
      <dgm:t>
        <a:bodyPr/>
        <a:lstStyle/>
        <a:p>
          <a:endParaRPr lang="en-MY"/>
        </a:p>
      </dgm:t>
    </dgm:pt>
    <dgm:pt modelId="{F596FE2D-2022-4EE3-BE28-BEA8EA77C773}" type="sibTrans" cxnId="{2F2965CE-4729-4F3E-A036-C66CD9A4C4BB}">
      <dgm:prSet/>
      <dgm:spPr/>
      <dgm:t>
        <a:bodyPr/>
        <a:lstStyle/>
        <a:p>
          <a:endParaRPr lang="en-MY"/>
        </a:p>
      </dgm:t>
    </dgm:pt>
    <dgm:pt modelId="{A42367AA-5742-4CBC-8C45-ADBF064A1A75}">
      <dgm:prSet custT="1"/>
      <dgm:spPr/>
      <dgm:t>
        <a:bodyPr/>
        <a:lstStyle/>
        <a:p>
          <a:r>
            <a:rPr lang="en-GB" sz="1600" dirty="0"/>
            <a:t>Maceration</a:t>
          </a:r>
          <a:endParaRPr lang="en-MY" sz="1600" dirty="0"/>
        </a:p>
      </dgm:t>
    </dgm:pt>
    <dgm:pt modelId="{77F87E1A-8EEF-44E7-B37D-F8408E3454DE}" type="parTrans" cxnId="{25742418-DDA8-4A1B-B1BD-F6F9E9FF53C8}">
      <dgm:prSet/>
      <dgm:spPr/>
      <dgm:t>
        <a:bodyPr/>
        <a:lstStyle/>
        <a:p>
          <a:endParaRPr lang="en-MY"/>
        </a:p>
      </dgm:t>
    </dgm:pt>
    <dgm:pt modelId="{ACF08691-EE2C-40ED-AE8F-5034BE280142}" type="sibTrans" cxnId="{25742418-DDA8-4A1B-B1BD-F6F9E9FF53C8}">
      <dgm:prSet/>
      <dgm:spPr/>
      <dgm:t>
        <a:bodyPr/>
        <a:lstStyle/>
        <a:p>
          <a:endParaRPr lang="en-MY"/>
        </a:p>
      </dgm:t>
    </dgm:pt>
    <dgm:pt modelId="{4E67DFFC-F73A-4009-A90A-F700316844D8}">
      <dgm:prSet custT="1"/>
      <dgm:spPr/>
      <dgm:t>
        <a:bodyPr/>
        <a:lstStyle/>
        <a:p>
          <a:r>
            <a:rPr lang="en-GB" sz="1600" dirty="0"/>
            <a:t>Filtered</a:t>
          </a:r>
          <a:endParaRPr lang="en-MY" sz="1600" dirty="0"/>
        </a:p>
      </dgm:t>
    </dgm:pt>
    <dgm:pt modelId="{746C60C1-5D91-4390-AA00-2DB9543C21B1}" type="parTrans" cxnId="{A674EC32-18FA-4DCF-88B9-061010AF0DB8}">
      <dgm:prSet/>
      <dgm:spPr/>
      <dgm:t>
        <a:bodyPr/>
        <a:lstStyle/>
        <a:p>
          <a:endParaRPr lang="en-MY"/>
        </a:p>
      </dgm:t>
    </dgm:pt>
    <dgm:pt modelId="{112D5F75-9216-4029-8866-038AAF515317}" type="sibTrans" cxnId="{A674EC32-18FA-4DCF-88B9-061010AF0DB8}">
      <dgm:prSet/>
      <dgm:spPr/>
      <dgm:t>
        <a:bodyPr/>
        <a:lstStyle/>
        <a:p>
          <a:endParaRPr lang="en-MY"/>
        </a:p>
      </dgm:t>
    </dgm:pt>
    <dgm:pt modelId="{C8FEC824-DC45-41C5-B832-8D8EE7BB9E37}">
      <dgm:prSet custT="1"/>
      <dgm:spPr/>
      <dgm:t>
        <a:bodyPr/>
        <a:lstStyle/>
        <a:p>
          <a:r>
            <a:rPr lang="en-GB" sz="1600" dirty="0"/>
            <a:t>Methanolic crude extract</a:t>
          </a:r>
          <a:endParaRPr lang="en-MY" sz="1600" dirty="0"/>
        </a:p>
      </dgm:t>
    </dgm:pt>
    <dgm:pt modelId="{21A8E913-23BA-4CC5-B8F0-8F498B018455}" type="parTrans" cxnId="{F4CA9468-CB68-4F1B-B74A-1CF6C847A6D1}">
      <dgm:prSet/>
      <dgm:spPr/>
      <dgm:t>
        <a:bodyPr/>
        <a:lstStyle/>
        <a:p>
          <a:endParaRPr lang="en-MY"/>
        </a:p>
      </dgm:t>
    </dgm:pt>
    <dgm:pt modelId="{9C98F04E-BDBD-4A55-B6A7-B5C89B284671}" type="sibTrans" cxnId="{F4CA9468-CB68-4F1B-B74A-1CF6C847A6D1}">
      <dgm:prSet/>
      <dgm:spPr/>
      <dgm:t>
        <a:bodyPr/>
        <a:lstStyle/>
        <a:p>
          <a:endParaRPr lang="en-MY"/>
        </a:p>
      </dgm:t>
    </dgm:pt>
    <dgm:pt modelId="{7C6AA7AF-9C98-4C53-8CFF-260416F4A349}">
      <dgm:prSet custT="1"/>
      <dgm:spPr/>
      <dgm:t>
        <a:bodyPr/>
        <a:lstStyle/>
        <a:p>
          <a:r>
            <a:rPr lang="en-GB" sz="1600" dirty="0"/>
            <a:t>Drying</a:t>
          </a:r>
        </a:p>
      </dgm:t>
    </dgm:pt>
    <dgm:pt modelId="{BD32E5DF-3317-4000-88DA-C92863F9E485}" type="parTrans" cxnId="{4015D1A9-6C8B-4619-A866-9A36EEF114EC}">
      <dgm:prSet/>
      <dgm:spPr/>
      <dgm:t>
        <a:bodyPr/>
        <a:lstStyle/>
        <a:p>
          <a:endParaRPr lang="en-MY"/>
        </a:p>
      </dgm:t>
    </dgm:pt>
    <dgm:pt modelId="{43DE5E18-680E-492A-9222-3B248B4331AD}" type="sibTrans" cxnId="{4015D1A9-6C8B-4619-A866-9A36EEF114EC}">
      <dgm:prSet/>
      <dgm:spPr/>
      <dgm:t>
        <a:bodyPr/>
        <a:lstStyle/>
        <a:p>
          <a:endParaRPr lang="en-MY"/>
        </a:p>
      </dgm:t>
    </dgm:pt>
    <dgm:pt modelId="{69F55498-47A5-41C8-AD6C-21423121961F}" type="pres">
      <dgm:prSet presAssocID="{3A24A0C4-1B31-4D44-8151-EE6DD978CC55}" presName="rootnode" presStyleCnt="0">
        <dgm:presLayoutVars>
          <dgm:chMax/>
          <dgm:chPref/>
          <dgm:dir/>
          <dgm:animLvl val="lvl"/>
        </dgm:presLayoutVars>
      </dgm:prSet>
      <dgm:spPr/>
    </dgm:pt>
    <dgm:pt modelId="{5F87F6D8-A996-4DFC-AE7E-A5226043FD34}" type="pres">
      <dgm:prSet presAssocID="{0D76BE66-03C3-4725-9A97-5EA5329822E0}" presName="composite" presStyleCnt="0"/>
      <dgm:spPr/>
    </dgm:pt>
    <dgm:pt modelId="{DC74EA46-3903-421E-90E4-F0E1DBEFD774}" type="pres">
      <dgm:prSet presAssocID="{0D76BE66-03C3-4725-9A97-5EA5329822E0}" presName="bentUpArrow1" presStyleLbl="alignImgPlace1" presStyleIdx="0" presStyleCnt="7"/>
      <dgm:spPr/>
    </dgm:pt>
    <dgm:pt modelId="{9F62F5FD-5CF2-41A1-81FC-6A473A516EC1}" type="pres">
      <dgm:prSet presAssocID="{0D76BE66-03C3-4725-9A97-5EA5329822E0}" presName="ParentText" presStyleLbl="node1" presStyleIdx="0" presStyleCnt="8">
        <dgm:presLayoutVars>
          <dgm:chMax val="1"/>
          <dgm:chPref val="1"/>
          <dgm:bulletEnabled val="1"/>
        </dgm:presLayoutVars>
      </dgm:prSet>
      <dgm:spPr/>
    </dgm:pt>
    <dgm:pt modelId="{373FDC50-1F22-4AFA-8829-AD4F79E40D30}" type="pres">
      <dgm:prSet presAssocID="{0D76BE66-03C3-4725-9A97-5EA5329822E0}" presName="ChildText" presStyleLbl="revTx" presStyleIdx="0" presStyleCnt="7">
        <dgm:presLayoutVars>
          <dgm:chMax val="0"/>
          <dgm:chPref val="0"/>
          <dgm:bulletEnabled val="1"/>
        </dgm:presLayoutVars>
      </dgm:prSet>
      <dgm:spPr/>
    </dgm:pt>
    <dgm:pt modelId="{9D031763-4988-4DC4-8EFE-F7D7468C7E00}" type="pres">
      <dgm:prSet presAssocID="{72FA0127-41CD-47A4-B240-0EE6E6111AFD}" presName="sibTrans" presStyleCnt="0"/>
      <dgm:spPr/>
    </dgm:pt>
    <dgm:pt modelId="{77EF33E6-8BD0-4767-9BFF-6F8F94BD1FAD}" type="pres">
      <dgm:prSet presAssocID="{222DB784-0C25-425F-A796-8C10552EB4A4}" presName="composite" presStyleCnt="0"/>
      <dgm:spPr/>
    </dgm:pt>
    <dgm:pt modelId="{26F6202D-147B-4EA0-B14E-0E4795829640}" type="pres">
      <dgm:prSet presAssocID="{222DB784-0C25-425F-A796-8C10552EB4A4}" presName="bentUpArrow1" presStyleLbl="alignImgPlace1" presStyleIdx="1" presStyleCnt="7"/>
      <dgm:spPr/>
    </dgm:pt>
    <dgm:pt modelId="{DEF1A46F-0997-491C-99B7-7F38566C2A84}" type="pres">
      <dgm:prSet presAssocID="{222DB784-0C25-425F-A796-8C10552EB4A4}" presName="ParentText" presStyleLbl="node1" presStyleIdx="1" presStyleCnt="8" custScaleX="142190">
        <dgm:presLayoutVars>
          <dgm:chMax val="1"/>
          <dgm:chPref val="1"/>
          <dgm:bulletEnabled val="1"/>
        </dgm:presLayoutVars>
      </dgm:prSet>
      <dgm:spPr/>
    </dgm:pt>
    <dgm:pt modelId="{ADFD4A0B-1438-4192-A175-F08D929230AC}" type="pres">
      <dgm:prSet presAssocID="{222DB784-0C25-425F-A796-8C10552EB4A4}" presName="ChildText" presStyleLbl="revTx" presStyleIdx="1" presStyleCnt="7">
        <dgm:presLayoutVars>
          <dgm:chMax val="0"/>
          <dgm:chPref val="0"/>
          <dgm:bulletEnabled val="1"/>
        </dgm:presLayoutVars>
      </dgm:prSet>
      <dgm:spPr/>
    </dgm:pt>
    <dgm:pt modelId="{CAF2106B-D7C7-43C6-8CE3-CC4DD88234E8}" type="pres">
      <dgm:prSet presAssocID="{F596FE2D-2022-4EE3-BE28-BEA8EA77C773}" presName="sibTrans" presStyleCnt="0"/>
      <dgm:spPr/>
    </dgm:pt>
    <dgm:pt modelId="{CB82EB93-4E33-4D38-8B33-3EBE36F10D3E}" type="pres">
      <dgm:prSet presAssocID="{F0A4B895-ED9A-40BF-B6C6-E250A23FFC0E}" presName="composite" presStyleCnt="0"/>
      <dgm:spPr/>
    </dgm:pt>
    <dgm:pt modelId="{C046298E-D425-4911-B9FD-D14C0BE1A8A5}" type="pres">
      <dgm:prSet presAssocID="{F0A4B895-ED9A-40BF-B6C6-E250A23FFC0E}" presName="bentUpArrow1" presStyleLbl="alignImgPlace1" presStyleIdx="2" presStyleCnt="7"/>
      <dgm:spPr/>
    </dgm:pt>
    <dgm:pt modelId="{B5AE7E06-8A32-468E-AE43-872CBDB54D73}" type="pres">
      <dgm:prSet presAssocID="{F0A4B895-ED9A-40BF-B6C6-E250A23FFC0E}" presName="ParentText" presStyleLbl="node1" presStyleIdx="2" presStyleCnt="8">
        <dgm:presLayoutVars>
          <dgm:chMax val="1"/>
          <dgm:chPref val="1"/>
          <dgm:bulletEnabled val="1"/>
        </dgm:presLayoutVars>
      </dgm:prSet>
      <dgm:spPr/>
    </dgm:pt>
    <dgm:pt modelId="{F14BE668-AF17-47F1-9893-1C661A8834A5}" type="pres">
      <dgm:prSet presAssocID="{F0A4B895-ED9A-40BF-B6C6-E250A23FFC0E}" presName="ChildText" presStyleLbl="revTx" presStyleIdx="2" presStyleCnt="7">
        <dgm:presLayoutVars>
          <dgm:chMax val="0"/>
          <dgm:chPref val="0"/>
          <dgm:bulletEnabled val="1"/>
        </dgm:presLayoutVars>
      </dgm:prSet>
      <dgm:spPr/>
    </dgm:pt>
    <dgm:pt modelId="{8A1221FD-366F-4031-BAF9-7755EF5A983F}" type="pres">
      <dgm:prSet presAssocID="{229DFE68-EF65-447B-8CBE-8D259A74F4C6}" presName="sibTrans" presStyleCnt="0"/>
      <dgm:spPr/>
    </dgm:pt>
    <dgm:pt modelId="{1ED077D9-C6AC-4034-A795-5A8C564F3D6B}" type="pres">
      <dgm:prSet presAssocID="{EC065CFC-8144-4D8A-BC2B-D608DB22649D}" presName="composite" presStyleCnt="0"/>
      <dgm:spPr/>
    </dgm:pt>
    <dgm:pt modelId="{DBF1870F-24C6-45B6-B5FD-652C4BB26707}" type="pres">
      <dgm:prSet presAssocID="{EC065CFC-8144-4D8A-BC2B-D608DB22649D}" presName="bentUpArrow1" presStyleLbl="alignImgPlace1" presStyleIdx="3" presStyleCnt="7"/>
      <dgm:spPr/>
    </dgm:pt>
    <dgm:pt modelId="{D480BE01-C3E0-4BC3-80B6-2EC1430472DA}" type="pres">
      <dgm:prSet presAssocID="{EC065CFC-8144-4D8A-BC2B-D608DB22649D}" presName="ParentText" presStyleLbl="node1" presStyleIdx="3" presStyleCnt="8" custScaleX="167420">
        <dgm:presLayoutVars>
          <dgm:chMax val="1"/>
          <dgm:chPref val="1"/>
          <dgm:bulletEnabled val="1"/>
        </dgm:presLayoutVars>
      </dgm:prSet>
      <dgm:spPr/>
    </dgm:pt>
    <dgm:pt modelId="{86357FF9-EB2F-4B63-BEB6-066402A019AD}" type="pres">
      <dgm:prSet presAssocID="{EC065CFC-8144-4D8A-BC2B-D608DB22649D}" presName="ChildText" presStyleLbl="revTx" presStyleIdx="3" presStyleCnt="7">
        <dgm:presLayoutVars>
          <dgm:chMax val="0"/>
          <dgm:chPref val="0"/>
          <dgm:bulletEnabled val="1"/>
        </dgm:presLayoutVars>
      </dgm:prSet>
      <dgm:spPr/>
    </dgm:pt>
    <dgm:pt modelId="{463B9ECE-9CFF-4347-95A7-99A000B88AF5}" type="pres">
      <dgm:prSet presAssocID="{734BB3E7-2ABC-4395-9815-3088C8897716}" presName="sibTrans" presStyleCnt="0"/>
      <dgm:spPr/>
    </dgm:pt>
    <dgm:pt modelId="{E28199E4-9089-4339-B048-A67B45656D5B}" type="pres">
      <dgm:prSet presAssocID="{A42367AA-5742-4CBC-8C45-ADBF064A1A75}" presName="composite" presStyleCnt="0"/>
      <dgm:spPr/>
    </dgm:pt>
    <dgm:pt modelId="{16851621-24CE-4217-BD81-218F1F32EBA8}" type="pres">
      <dgm:prSet presAssocID="{A42367AA-5742-4CBC-8C45-ADBF064A1A75}" presName="bentUpArrow1" presStyleLbl="alignImgPlace1" presStyleIdx="4" presStyleCnt="7"/>
      <dgm:spPr/>
    </dgm:pt>
    <dgm:pt modelId="{FDECBABD-6186-4E37-8614-3EBB03967BFD}" type="pres">
      <dgm:prSet presAssocID="{A42367AA-5742-4CBC-8C45-ADBF064A1A75}" presName="ParentText" presStyleLbl="node1" presStyleIdx="4" presStyleCnt="8" custScaleX="154906">
        <dgm:presLayoutVars>
          <dgm:chMax val="1"/>
          <dgm:chPref val="1"/>
          <dgm:bulletEnabled val="1"/>
        </dgm:presLayoutVars>
      </dgm:prSet>
      <dgm:spPr/>
    </dgm:pt>
    <dgm:pt modelId="{CC10F17F-8E5C-456A-B550-33389268684A}" type="pres">
      <dgm:prSet presAssocID="{A42367AA-5742-4CBC-8C45-ADBF064A1A75}" presName="ChildText" presStyleLbl="revTx" presStyleIdx="4" presStyleCnt="7">
        <dgm:presLayoutVars>
          <dgm:chMax val="0"/>
          <dgm:chPref val="0"/>
          <dgm:bulletEnabled val="1"/>
        </dgm:presLayoutVars>
      </dgm:prSet>
      <dgm:spPr/>
    </dgm:pt>
    <dgm:pt modelId="{759F5ED2-B624-4114-9CE3-C55A01029CB1}" type="pres">
      <dgm:prSet presAssocID="{ACF08691-EE2C-40ED-AE8F-5034BE280142}" presName="sibTrans" presStyleCnt="0"/>
      <dgm:spPr/>
    </dgm:pt>
    <dgm:pt modelId="{211E013F-0562-4CBA-A623-8DAA14424DE1}" type="pres">
      <dgm:prSet presAssocID="{4E67DFFC-F73A-4009-A90A-F700316844D8}" presName="composite" presStyleCnt="0"/>
      <dgm:spPr/>
    </dgm:pt>
    <dgm:pt modelId="{57FC275B-D352-4AAE-A9FA-96F1C43D6A4F}" type="pres">
      <dgm:prSet presAssocID="{4E67DFFC-F73A-4009-A90A-F700316844D8}" presName="bentUpArrow1" presStyleLbl="alignImgPlace1" presStyleIdx="5" presStyleCnt="7"/>
      <dgm:spPr/>
    </dgm:pt>
    <dgm:pt modelId="{3C42C60E-31BC-4DBD-B411-BAC4D9EE22E8}" type="pres">
      <dgm:prSet presAssocID="{4E67DFFC-F73A-4009-A90A-F700316844D8}" presName="ParentText" presStyleLbl="node1" presStyleIdx="5" presStyleCnt="8">
        <dgm:presLayoutVars>
          <dgm:chMax val="1"/>
          <dgm:chPref val="1"/>
          <dgm:bulletEnabled val="1"/>
        </dgm:presLayoutVars>
      </dgm:prSet>
      <dgm:spPr/>
    </dgm:pt>
    <dgm:pt modelId="{87AB7DA0-19C5-4F94-8CD6-39C4D61ABDEE}" type="pres">
      <dgm:prSet presAssocID="{4E67DFFC-F73A-4009-A90A-F700316844D8}" presName="ChildText" presStyleLbl="revTx" presStyleIdx="5" presStyleCnt="7">
        <dgm:presLayoutVars>
          <dgm:chMax val="0"/>
          <dgm:chPref val="0"/>
          <dgm:bulletEnabled val="1"/>
        </dgm:presLayoutVars>
      </dgm:prSet>
      <dgm:spPr/>
    </dgm:pt>
    <dgm:pt modelId="{97AF9F84-11C7-4EE0-BF51-1E93B6E60BA6}" type="pres">
      <dgm:prSet presAssocID="{112D5F75-9216-4029-8866-038AAF515317}" presName="sibTrans" presStyleCnt="0"/>
      <dgm:spPr/>
    </dgm:pt>
    <dgm:pt modelId="{757668FA-D2DC-4AA5-8666-C04A60705C80}" type="pres">
      <dgm:prSet presAssocID="{7C6AA7AF-9C98-4C53-8CFF-260416F4A349}" presName="composite" presStyleCnt="0"/>
      <dgm:spPr/>
    </dgm:pt>
    <dgm:pt modelId="{94305742-6FDD-4A75-8C5C-CDF15CF31643}" type="pres">
      <dgm:prSet presAssocID="{7C6AA7AF-9C98-4C53-8CFF-260416F4A349}" presName="bentUpArrow1" presStyleLbl="alignImgPlace1" presStyleIdx="6" presStyleCnt="7"/>
      <dgm:spPr/>
    </dgm:pt>
    <dgm:pt modelId="{151ADCDF-D6F9-4036-B13A-69EAF01B200F}" type="pres">
      <dgm:prSet presAssocID="{7C6AA7AF-9C98-4C53-8CFF-260416F4A349}" presName="ParentText" presStyleLbl="node1" presStyleIdx="6" presStyleCnt="8">
        <dgm:presLayoutVars>
          <dgm:chMax val="1"/>
          <dgm:chPref val="1"/>
          <dgm:bulletEnabled val="1"/>
        </dgm:presLayoutVars>
      </dgm:prSet>
      <dgm:spPr/>
    </dgm:pt>
    <dgm:pt modelId="{521C8B03-2748-45CF-87C8-41FD317DBFC0}" type="pres">
      <dgm:prSet presAssocID="{7C6AA7AF-9C98-4C53-8CFF-260416F4A349}" presName="ChildText" presStyleLbl="revTx" presStyleIdx="6" presStyleCnt="7">
        <dgm:presLayoutVars>
          <dgm:chMax val="0"/>
          <dgm:chPref val="0"/>
          <dgm:bulletEnabled val="1"/>
        </dgm:presLayoutVars>
      </dgm:prSet>
      <dgm:spPr/>
    </dgm:pt>
    <dgm:pt modelId="{561CF686-A558-4C47-92E3-61F93AD9679A}" type="pres">
      <dgm:prSet presAssocID="{43DE5E18-680E-492A-9222-3B248B4331AD}" presName="sibTrans" presStyleCnt="0"/>
      <dgm:spPr/>
    </dgm:pt>
    <dgm:pt modelId="{FA92FB91-1565-4D7F-A79A-A593B4E7143C}" type="pres">
      <dgm:prSet presAssocID="{C8FEC824-DC45-41C5-B832-8D8EE7BB9E37}" presName="composite" presStyleCnt="0"/>
      <dgm:spPr/>
    </dgm:pt>
    <dgm:pt modelId="{D0EB1F38-68E6-47D0-94C0-C069933156D2}" type="pres">
      <dgm:prSet presAssocID="{C8FEC824-DC45-41C5-B832-8D8EE7BB9E37}" presName="ParentText" presStyleLbl="node1" presStyleIdx="7" presStyleCnt="8" custScaleX="140288">
        <dgm:presLayoutVars>
          <dgm:chMax val="1"/>
          <dgm:chPref val="1"/>
          <dgm:bulletEnabled val="1"/>
        </dgm:presLayoutVars>
      </dgm:prSet>
      <dgm:spPr/>
    </dgm:pt>
  </dgm:ptLst>
  <dgm:cxnLst>
    <dgm:cxn modelId="{B8A14F16-D2D3-48E2-98E2-AE40A51DA9FE}" type="presOf" srcId="{C8FEC824-DC45-41C5-B832-8D8EE7BB9E37}" destId="{D0EB1F38-68E6-47D0-94C0-C069933156D2}" srcOrd="0" destOrd="0" presId="urn:microsoft.com/office/officeart/2005/8/layout/StepDownProcess"/>
    <dgm:cxn modelId="{25742418-DDA8-4A1B-B1BD-F6F9E9FF53C8}" srcId="{3A24A0C4-1B31-4D44-8151-EE6DD978CC55}" destId="{A42367AA-5742-4CBC-8C45-ADBF064A1A75}" srcOrd="4" destOrd="0" parTransId="{77F87E1A-8EEF-44E7-B37D-F8408E3454DE}" sibTransId="{ACF08691-EE2C-40ED-AE8F-5034BE280142}"/>
    <dgm:cxn modelId="{A674EC32-18FA-4DCF-88B9-061010AF0DB8}" srcId="{3A24A0C4-1B31-4D44-8151-EE6DD978CC55}" destId="{4E67DFFC-F73A-4009-A90A-F700316844D8}" srcOrd="5" destOrd="0" parTransId="{746C60C1-5D91-4390-AA00-2DB9543C21B1}" sibTransId="{112D5F75-9216-4029-8866-038AAF515317}"/>
    <dgm:cxn modelId="{F4CA9468-CB68-4F1B-B74A-1CF6C847A6D1}" srcId="{3A24A0C4-1B31-4D44-8151-EE6DD978CC55}" destId="{C8FEC824-DC45-41C5-B832-8D8EE7BB9E37}" srcOrd="7" destOrd="0" parTransId="{21A8E913-23BA-4CC5-B8F0-8F498B018455}" sibTransId="{9C98F04E-BDBD-4A55-B6A7-B5C89B284671}"/>
    <dgm:cxn modelId="{B0A15A4F-9B14-4221-A591-890558E77783}" type="presOf" srcId="{A42367AA-5742-4CBC-8C45-ADBF064A1A75}" destId="{FDECBABD-6186-4E37-8614-3EBB03967BFD}" srcOrd="0" destOrd="0" presId="urn:microsoft.com/office/officeart/2005/8/layout/StepDownProcess"/>
    <dgm:cxn modelId="{50E9E06F-C669-4D60-80D5-7A5100B12AB9}" type="presOf" srcId="{222DB784-0C25-425F-A796-8C10552EB4A4}" destId="{DEF1A46F-0997-491C-99B7-7F38566C2A84}" srcOrd="0" destOrd="0" presId="urn:microsoft.com/office/officeart/2005/8/layout/StepDownProcess"/>
    <dgm:cxn modelId="{81A077A6-B7AF-418E-944D-48C5CDE5D1AC}" type="presOf" srcId="{0D76BE66-03C3-4725-9A97-5EA5329822E0}" destId="{9F62F5FD-5CF2-41A1-81FC-6A473A516EC1}" srcOrd="0" destOrd="0" presId="urn:microsoft.com/office/officeart/2005/8/layout/StepDownProcess"/>
    <dgm:cxn modelId="{AB48D7A7-5F1C-4197-A61A-31DC38F16974}" type="presOf" srcId="{4E67DFFC-F73A-4009-A90A-F700316844D8}" destId="{3C42C60E-31BC-4DBD-B411-BAC4D9EE22E8}" srcOrd="0" destOrd="0" presId="urn:microsoft.com/office/officeart/2005/8/layout/StepDownProcess"/>
    <dgm:cxn modelId="{4015D1A9-6C8B-4619-A866-9A36EEF114EC}" srcId="{3A24A0C4-1B31-4D44-8151-EE6DD978CC55}" destId="{7C6AA7AF-9C98-4C53-8CFF-260416F4A349}" srcOrd="6" destOrd="0" parTransId="{BD32E5DF-3317-4000-88DA-C92863F9E485}" sibTransId="{43DE5E18-680E-492A-9222-3B248B4331AD}"/>
    <dgm:cxn modelId="{C8FBF0B4-0553-4A68-B1CA-1AEF33782700}" type="presOf" srcId="{F0A4B895-ED9A-40BF-B6C6-E250A23FFC0E}" destId="{B5AE7E06-8A32-468E-AE43-872CBDB54D73}" srcOrd="0" destOrd="0" presId="urn:microsoft.com/office/officeart/2005/8/layout/StepDownProcess"/>
    <dgm:cxn modelId="{F08E21B5-0FC3-4B3C-B75E-0CF592BC6F0E}" type="presOf" srcId="{EC065CFC-8144-4D8A-BC2B-D608DB22649D}" destId="{D480BE01-C3E0-4BC3-80B6-2EC1430472DA}" srcOrd="0" destOrd="0" presId="urn:microsoft.com/office/officeart/2005/8/layout/StepDownProcess"/>
    <dgm:cxn modelId="{9E11CDB8-B668-440F-A3FA-B7277ED143C0}" srcId="{3A24A0C4-1B31-4D44-8151-EE6DD978CC55}" destId="{0D76BE66-03C3-4725-9A97-5EA5329822E0}" srcOrd="0" destOrd="0" parTransId="{9233DEFB-5CCD-451D-B97A-402F81F54D03}" sibTransId="{72FA0127-41CD-47A4-B240-0EE6E6111AFD}"/>
    <dgm:cxn modelId="{5AE944C2-6B49-445F-A3EE-F5C07F2FE977}" srcId="{3A24A0C4-1B31-4D44-8151-EE6DD978CC55}" destId="{F0A4B895-ED9A-40BF-B6C6-E250A23FFC0E}" srcOrd="2" destOrd="0" parTransId="{7FBEA63B-3680-4BBE-B16A-8B58CA78E626}" sibTransId="{229DFE68-EF65-447B-8CBE-8D259A74F4C6}"/>
    <dgm:cxn modelId="{2F2965CE-4729-4F3E-A036-C66CD9A4C4BB}" srcId="{3A24A0C4-1B31-4D44-8151-EE6DD978CC55}" destId="{222DB784-0C25-425F-A796-8C10552EB4A4}" srcOrd="1" destOrd="0" parTransId="{098EB523-D215-4035-9F52-22026C08A105}" sibTransId="{F596FE2D-2022-4EE3-BE28-BEA8EA77C773}"/>
    <dgm:cxn modelId="{B1AA8AD9-F385-4695-BE5C-44E0F1D336E7}" srcId="{3A24A0C4-1B31-4D44-8151-EE6DD978CC55}" destId="{EC065CFC-8144-4D8A-BC2B-D608DB22649D}" srcOrd="3" destOrd="0" parTransId="{EE5A3C6D-AB3A-44B1-9C29-5BBD1ED95508}" sibTransId="{734BB3E7-2ABC-4395-9815-3088C8897716}"/>
    <dgm:cxn modelId="{910C2AF2-716B-48DC-8859-955EB76E62D5}" type="presOf" srcId="{3A24A0C4-1B31-4D44-8151-EE6DD978CC55}" destId="{69F55498-47A5-41C8-AD6C-21423121961F}" srcOrd="0" destOrd="0" presId="urn:microsoft.com/office/officeart/2005/8/layout/StepDownProcess"/>
    <dgm:cxn modelId="{FD3BD2F2-6675-4224-9203-7371C0FA1294}" type="presOf" srcId="{7C6AA7AF-9C98-4C53-8CFF-260416F4A349}" destId="{151ADCDF-D6F9-4036-B13A-69EAF01B200F}" srcOrd="0" destOrd="0" presId="urn:microsoft.com/office/officeart/2005/8/layout/StepDownProcess"/>
    <dgm:cxn modelId="{2F4E0DB6-83A9-401E-ACDC-BDF23AF2E765}" type="presParOf" srcId="{69F55498-47A5-41C8-AD6C-21423121961F}" destId="{5F87F6D8-A996-4DFC-AE7E-A5226043FD34}" srcOrd="0" destOrd="0" presId="urn:microsoft.com/office/officeart/2005/8/layout/StepDownProcess"/>
    <dgm:cxn modelId="{57071609-64B7-48AA-9194-E225075E610C}" type="presParOf" srcId="{5F87F6D8-A996-4DFC-AE7E-A5226043FD34}" destId="{DC74EA46-3903-421E-90E4-F0E1DBEFD774}" srcOrd="0" destOrd="0" presId="urn:microsoft.com/office/officeart/2005/8/layout/StepDownProcess"/>
    <dgm:cxn modelId="{D5BC1207-D65F-4BE7-9319-4E940EF45107}" type="presParOf" srcId="{5F87F6D8-A996-4DFC-AE7E-A5226043FD34}" destId="{9F62F5FD-5CF2-41A1-81FC-6A473A516EC1}" srcOrd="1" destOrd="0" presId="urn:microsoft.com/office/officeart/2005/8/layout/StepDownProcess"/>
    <dgm:cxn modelId="{191988CC-B981-4C40-9FB9-D4C4100525AA}" type="presParOf" srcId="{5F87F6D8-A996-4DFC-AE7E-A5226043FD34}" destId="{373FDC50-1F22-4AFA-8829-AD4F79E40D30}" srcOrd="2" destOrd="0" presId="urn:microsoft.com/office/officeart/2005/8/layout/StepDownProcess"/>
    <dgm:cxn modelId="{BD49C088-C1F9-42DB-B092-C367C7968981}" type="presParOf" srcId="{69F55498-47A5-41C8-AD6C-21423121961F}" destId="{9D031763-4988-4DC4-8EFE-F7D7468C7E00}" srcOrd="1" destOrd="0" presId="urn:microsoft.com/office/officeart/2005/8/layout/StepDownProcess"/>
    <dgm:cxn modelId="{9A83827B-C733-4FAB-8D55-BBFC9530B4C4}" type="presParOf" srcId="{69F55498-47A5-41C8-AD6C-21423121961F}" destId="{77EF33E6-8BD0-4767-9BFF-6F8F94BD1FAD}" srcOrd="2" destOrd="0" presId="urn:microsoft.com/office/officeart/2005/8/layout/StepDownProcess"/>
    <dgm:cxn modelId="{A1F1458C-B32E-455F-8F61-F8D9094F25E6}" type="presParOf" srcId="{77EF33E6-8BD0-4767-9BFF-6F8F94BD1FAD}" destId="{26F6202D-147B-4EA0-B14E-0E4795829640}" srcOrd="0" destOrd="0" presId="urn:microsoft.com/office/officeart/2005/8/layout/StepDownProcess"/>
    <dgm:cxn modelId="{581C3A33-4F0B-4F54-8BF0-BF438C27940B}" type="presParOf" srcId="{77EF33E6-8BD0-4767-9BFF-6F8F94BD1FAD}" destId="{DEF1A46F-0997-491C-99B7-7F38566C2A84}" srcOrd="1" destOrd="0" presId="urn:microsoft.com/office/officeart/2005/8/layout/StepDownProcess"/>
    <dgm:cxn modelId="{391A7C4E-F29E-4D2B-9F51-841E8D3D3508}" type="presParOf" srcId="{77EF33E6-8BD0-4767-9BFF-6F8F94BD1FAD}" destId="{ADFD4A0B-1438-4192-A175-F08D929230AC}" srcOrd="2" destOrd="0" presId="urn:microsoft.com/office/officeart/2005/8/layout/StepDownProcess"/>
    <dgm:cxn modelId="{71391384-D5E1-4266-A7D4-433F49927677}" type="presParOf" srcId="{69F55498-47A5-41C8-AD6C-21423121961F}" destId="{CAF2106B-D7C7-43C6-8CE3-CC4DD88234E8}" srcOrd="3" destOrd="0" presId="urn:microsoft.com/office/officeart/2005/8/layout/StepDownProcess"/>
    <dgm:cxn modelId="{B8C9E1E5-B725-4F7A-BB1F-924672485373}" type="presParOf" srcId="{69F55498-47A5-41C8-AD6C-21423121961F}" destId="{CB82EB93-4E33-4D38-8B33-3EBE36F10D3E}" srcOrd="4" destOrd="0" presId="urn:microsoft.com/office/officeart/2005/8/layout/StepDownProcess"/>
    <dgm:cxn modelId="{5D1D50A4-A0EA-4BEF-85F2-8EB90D772543}" type="presParOf" srcId="{CB82EB93-4E33-4D38-8B33-3EBE36F10D3E}" destId="{C046298E-D425-4911-B9FD-D14C0BE1A8A5}" srcOrd="0" destOrd="0" presId="urn:microsoft.com/office/officeart/2005/8/layout/StepDownProcess"/>
    <dgm:cxn modelId="{A87F030C-B1A8-4349-9765-04E77A3E7BE0}" type="presParOf" srcId="{CB82EB93-4E33-4D38-8B33-3EBE36F10D3E}" destId="{B5AE7E06-8A32-468E-AE43-872CBDB54D73}" srcOrd="1" destOrd="0" presId="urn:microsoft.com/office/officeart/2005/8/layout/StepDownProcess"/>
    <dgm:cxn modelId="{12DC80AA-29A6-4B8B-9AFD-9546D4F24849}" type="presParOf" srcId="{CB82EB93-4E33-4D38-8B33-3EBE36F10D3E}" destId="{F14BE668-AF17-47F1-9893-1C661A8834A5}" srcOrd="2" destOrd="0" presId="urn:microsoft.com/office/officeart/2005/8/layout/StepDownProcess"/>
    <dgm:cxn modelId="{F14CB2DC-423E-4B39-946E-2852DC3C812A}" type="presParOf" srcId="{69F55498-47A5-41C8-AD6C-21423121961F}" destId="{8A1221FD-366F-4031-BAF9-7755EF5A983F}" srcOrd="5" destOrd="0" presId="urn:microsoft.com/office/officeart/2005/8/layout/StepDownProcess"/>
    <dgm:cxn modelId="{D7A0BA28-9DAA-4268-9824-5D7526921119}" type="presParOf" srcId="{69F55498-47A5-41C8-AD6C-21423121961F}" destId="{1ED077D9-C6AC-4034-A795-5A8C564F3D6B}" srcOrd="6" destOrd="0" presId="urn:microsoft.com/office/officeart/2005/8/layout/StepDownProcess"/>
    <dgm:cxn modelId="{3CF7D938-AF88-41FB-AC82-8577C1D6FD32}" type="presParOf" srcId="{1ED077D9-C6AC-4034-A795-5A8C564F3D6B}" destId="{DBF1870F-24C6-45B6-B5FD-652C4BB26707}" srcOrd="0" destOrd="0" presId="urn:microsoft.com/office/officeart/2005/8/layout/StepDownProcess"/>
    <dgm:cxn modelId="{3795F227-8F2A-4B31-BBAA-58E5FFB2A6FC}" type="presParOf" srcId="{1ED077D9-C6AC-4034-A795-5A8C564F3D6B}" destId="{D480BE01-C3E0-4BC3-80B6-2EC1430472DA}" srcOrd="1" destOrd="0" presId="urn:microsoft.com/office/officeart/2005/8/layout/StepDownProcess"/>
    <dgm:cxn modelId="{52582C9A-69AC-4420-907E-F09E9776233F}" type="presParOf" srcId="{1ED077D9-C6AC-4034-A795-5A8C564F3D6B}" destId="{86357FF9-EB2F-4B63-BEB6-066402A019AD}" srcOrd="2" destOrd="0" presId="urn:microsoft.com/office/officeart/2005/8/layout/StepDownProcess"/>
    <dgm:cxn modelId="{01950E79-C3B0-4BDE-8768-608E6F6C2CC4}" type="presParOf" srcId="{69F55498-47A5-41C8-AD6C-21423121961F}" destId="{463B9ECE-9CFF-4347-95A7-99A000B88AF5}" srcOrd="7" destOrd="0" presId="urn:microsoft.com/office/officeart/2005/8/layout/StepDownProcess"/>
    <dgm:cxn modelId="{4D40E7A7-A34C-4D02-906F-04A7F174ADFE}" type="presParOf" srcId="{69F55498-47A5-41C8-AD6C-21423121961F}" destId="{E28199E4-9089-4339-B048-A67B45656D5B}" srcOrd="8" destOrd="0" presId="urn:microsoft.com/office/officeart/2005/8/layout/StepDownProcess"/>
    <dgm:cxn modelId="{57248FD2-7AAA-4A56-BA11-4FEF5B279204}" type="presParOf" srcId="{E28199E4-9089-4339-B048-A67B45656D5B}" destId="{16851621-24CE-4217-BD81-218F1F32EBA8}" srcOrd="0" destOrd="0" presId="urn:microsoft.com/office/officeart/2005/8/layout/StepDownProcess"/>
    <dgm:cxn modelId="{ABFAF091-2AF2-4F1C-8280-24BC4F0281E7}" type="presParOf" srcId="{E28199E4-9089-4339-B048-A67B45656D5B}" destId="{FDECBABD-6186-4E37-8614-3EBB03967BFD}" srcOrd="1" destOrd="0" presId="urn:microsoft.com/office/officeart/2005/8/layout/StepDownProcess"/>
    <dgm:cxn modelId="{73FCB9B5-252C-42E9-8106-151B6FFA8EDE}" type="presParOf" srcId="{E28199E4-9089-4339-B048-A67B45656D5B}" destId="{CC10F17F-8E5C-456A-B550-33389268684A}" srcOrd="2" destOrd="0" presId="urn:microsoft.com/office/officeart/2005/8/layout/StepDownProcess"/>
    <dgm:cxn modelId="{2B2532C6-26EE-4FD7-AB3E-CF6BC3810CA9}" type="presParOf" srcId="{69F55498-47A5-41C8-AD6C-21423121961F}" destId="{759F5ED2-B624-4114-9CE3-C55A01029CB1}" srcOrd="9" destOrd="0" presId="urn:microsoft.com/office/officeart/2005/8/layout/StepDownProcess"/>
    <dgm:cxn modelId="{2848A801-8560-4569-ADDC-6CCA7E9A28D2}" type="presParOf" srcId="{69F55498-47A5-41C8-AD6C-21423121961F}" destId="{211E013F-0562-4CBA-A623-8DAA14424DE1}" srcOrd="10" destOrd="0" presId="urn:microsoft.com/office/officeart/2005/8/layout/StepDownProcess"/>
    <dgm:cxn modelId="{450D0295-2B0D-42DB-8B72-31C916FFAF5B}" type="presParOf" srcId="{211E013F-0562-4CBA-A623-8DAA14424DE1}" destId="{57FC275B-D352-4AAE-A9FA-96F1C43D6A4F}" srcOrd="0" destOrd="0" presId="urn:microsoft.com/office/officeart/2005/8/layout/StepDownProcess"/>
    <dgm:cxn modelId="{CC1D685F-F14F-4C5E-A64E-721D0857A716}" type="presParOf" srcId="{211E013F-0562-4CBA-A623-8DAA14424DE1}" destId="{3C42C60E-31BC-4DBD-B411-BAC4D9EE22E8}" srcOrd="1" destOrd="0" presId="urn:microsoft.com/office/officeart/2005/8/layout/StepDownProcess"/>
    <dgm:cxn modelId="{55E786B0-A5E9-4422-A220-6B2A17F08FD6}" type="presParOf" srcId="{211E013F-0562-4CBA-A623-8DAA14424DE1}" destId="{87AB7DA0-19C5-4F94-8CD6-39C4D61ABDEE}" srcOrd="2" destOrd="0" presId="urn:microsoft.com/office/officeart/2005/8/layout/StepDownProcess"/>
    <dgm:cxn modelId="{643231B3-A639-4A57-BDE8-D93585709340}" type="presParOf" srcId="{69F55498-47A5-41C8-AD6C-21423121961F}" destId="{97AF9F84-11C7-4EE0-BF51-1E93B6E60BA6}" srcOrd="11" destOrd="0" presId="urn:microsoft.com/office/officeart/2005/8/layout/StepDownProcess"/>
    <dgm:cxn modelId="{86D6DD21-674A-4C97-A868-B93FA1433400}" type="presParOf" srcId="{69F55498-47A5-41C8-AD6C-21423121961F}" destId="{757668FA-D2DC-4AA5-8666-C04A60705C80}" srcOrd="12" destOrd="0" presId="urn:microsoft.com/office/officeart/2005/8/layout/StepDownProcess"/>
    <dgm:cxn modelId="{9BFE118C-BDF2-4EFE-B428-A9E94F1FD647}" type="presParOf" srcId="{757668FA-D2DC-4AA5-8666-C04A60705C80}" destId="{94305742-6FDD-4A75-8C5C-CDF15CF31643}" srcOrd="0" destOrd="0" presId="urn:microsoft.com/office/officeart/2005/8/layout/StepDownProcess"/>
    <dgm:cxn modelId="{987CDF80-52BD-4EF2-BC16-8F79152EFBDD}" type="presParOf" srcId="{757668FA-D2DC-4AA5-8666-C04A60705C80}" destId="{151ADCDF-D6F9-4036-B13A-69EAF01B200F}" srcOrd="1" destOrd="0" presId="urn:microsoft.com/office/officeart/2005/8/layout/StepDownProcess"/>
    <dgm:cxn modelId="{7BB36A5D-775A-4AD0-9C07-883DB62513A6}" type="presParOf" srcId="{757668FA-D2DC-4AA5-8666-C04A60705C80}" destId="{521C8B03-2748-45CF-87C8-41FD317DBFC0}" srcOrd="2" destOrd="0" presId="urn:microsoft.com/office/officeart/2005/8/layout/StepDownProcess"/>
    <dgm:cxn modelId="{16FCCB52-60F6-444B-B315-DD71B0B27B94}" type="presParOf" srcId="{69F55498-47A5-41C8-AD6C-21423121961F}" destId="{561CF686-A558-4C47-92E3-61F93AD9679A}" srcOrd="13" destOrd="0" presId="urn:microsoft.com/office/officeart/2005/8/layout/StepDownProcess"/>
    <dgm:cxn modelId="{1D562B63-1045-4FD1-876C-C7FADD84B345}" type="presParOf" srcId="{69F55498-47A5-41C8-AD6C-21423121961F}" destId="{FA92FB91-1565-4D7F-A79A-A593B4E7143C}" srcOrd="14" destOrd="0" presId="urn:microsoft.com/office/officeart/2005/8/layout/StepDownProcess"/>
    <dgm:cxn modelId="{84F73FAA-5C32-4752-AFCC-64E39AF5F008}" type="presParOf" srcId="{FA92FB91-1565-4D7F-A79A-A593B4E7143C}" destId="{D0EB1F38-68E6-47D0-94C0-C069933156D2}" srcOrd="0" destOrd="0" presId="urn:microsoft.com/office/officeart/2005/8/layout/StepDown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37F99F-8F8D-43C0-B1FD-4C442F28926E}" type="doc">
      <dgm:prSet loTypeId="urn:microsoft.com/office/officeart/2005/8/layout/process1" loCatId="process" qsTypeId="urn:microsoft.com/office/officeart/2005/8/quickstyle/simple1" qsCatId="simple" csTypeId="urn:microsoft.com/office/officeart/2005/8/colors/accent1_2" csCatId="accent1" phldr="1"/>
      <dgm:spPr/>
    </dgm:pt>
    <dgm:pt modelId="{378BCEE5-5B9B-4970-B885-2ADE41C130A1}">
      <dgm:prSet phldrT="[Text]" custT="1"/>
      <dgm:spPr/>
      <dgm:t>
        <a:bodyPr/>
        <a:lstStyle/>
        <a:p>
          <a:r>
            <a:rPr lang="en-GB" sz="2700" dirty="0"/>
            <a:t>Weighing</a:t>
          </a:r>
          <a:endParaRPr lang="en-MY" sz="2700" dirty="0"/>
        </a:p>
      </dgm:t>
    </dgm:pt>
    <dgm:pt modelId="{87F30015-E0D1-433C-A1FF-B87545BD0DE4}" type="parTrans" cxnId="{34B6B3D0-510A-489C-B825-B6736717881C}">
      <dgm:prSet/>
      <dgm:spPr/>
      <dgm:t>
        <a:bodyPr/>
        <a:lstStyle/>
        <a:p>
          <a:endParaRPr lang="en-MY"/>
        </a:p>
      </dgm:t>
    </dgm:pt>
    <dgm:pt modelId="{1C4C9380-5512-4423-A1C2-3D22CD2AA5A6}" type="sibTrans" cxnId="{34B6B3D0-510A-489C-B825-B6736717881C}">
      <dgm:prSet/>
      <dgm:spPr/>
      <dgm:t>
        <a:bodyPr/>
        <a:lstStyle/>
        <a:p>
          <a:endParaRPr lang="en-MY"/>
        </a:p>
      </dgm:t>
    </dgm:pt>
    <dgm:pt modelId="{2409E8E4-4227-42CF-8A1A-3FF0E7C19767}">
      <dgm:prSet phldrT="[Text]" custT="1"/>
      <dgm:spPr/>
      <dgm:t>
        <a:bodyPr/>
        <a:lstStyle/>
        <a:p>
          <a:r>
            <a:rPr lang="en-MY" sz="2700" dirty="0"/>
            <a:t>Mixing</a:t>
          </a:r>
        </a:p>
      </dgm:t>
    </dgm:pt>
    <dgm:pt modelId="{8F74E2FB-8E4F-4852-940F-B92609BB862E}" type="parTrans" cxnId="{13D04A0C-16A0-45F0-889C-BFDD5221951A}">
      <dgm:prSet/>
      <dgm:spPr/>
      <dgm:t>
        <a:bodyPr/>
        <a:lstStyle/>
        <a:p>
          <a:endParaRPr lang="en-MY"/>
        </a:p>
      </dgm:t>
    </dgm:pt>
    <dgm:pt modelId="{13F610BB-859B-4068-A01A-060EE0DE0BB5}" type="sibTrans" cxnId="{13D04A0C-16A0-45F0-889C-BFDD5221951A}">
      <dgm:prSet/>
      <dgm:spPr/>
      <dgm:t>
        <a:bodyPr/>
        <a:lstStyle/>
        <a:p>
          <a:endParaRPr lang="en-MY"/>
        </a:p>
      </dgm:t>
    </dgm:pt>
    <dgm:pt modelId="{90A742C4-4E02-4A2F-B0A2-53822220BD33}">
      <dgm:prSet phldrT="[Text]" custT="1"/>
      <dgm:spPr/>
      <dgm:t>
        <a:bodyPr/>
        <a:lstStyle/>
        <a:p>
          <a:r>
            <a:rPr lang="en-MY" sz="2700" dirty="0"/>
            <a:t>Sonication</a:t>
          </a:r>
          <a:r>
            <a:rPr lang="en-MY" sz="2000" dirty="0"/>
            <a:t> </a:t>
          </a:r>
        </a:p>
      </dgm:t>
    </dgm:pt>
    <dgm:pt modelId="{5271659F-7E2A-402A-988E-52CC9F988697}" type="parTrans" cxnId="{F3267F5E-6B7F-4BAD-B6B1-D40F26B3960B}">
      <dgm:prSet/>
      <dgm:spPr/>
      <dgm:t>
        <a:bodyPr/>
        <a:lstStyle/>
        <a:p>
          <a:endParaRPr lang="en-MY"/>
        </a:p>
      </dgm:t>
    </dgm:pt>
    <dgm:pt modelId="{A1D374CB-2721-4ECC-A708-FF74B8946F9A}" type="sibTrans" cxnId="{F3267F5E-6B7F-4BAD-B6B1-D40F26B3960B}">
      <dgm:prSet/>
      <dgm:spPr/>
      <dgm:t>
        <a:bodyPr/>
        <a:lstStyle/>
        <a:p>
          <a:endParaRPr lang="en-MY"/>
        </a:p>
      </dgm:t>
    </dgm:pt>
    <dgm:pt modelId="{5E23E109-7498-4992-AEE9-9B986D36A8B8}">
      <dgm:prSet custT="1"/>
      <dgm:spPr/>
      <dgm:t>
        <a:bodyPr/>
        <a:lstStyle/>
        <a:p>
          <a:r>
            <a:rPr lang="en-GB" sz="2700" dirty="0"/>
            <a:t>Centrifuged</a:t>
          </a:r>
          <a:endParaRPr lang="en-MY" sz="2700" dirty="0"/>
        </a:p>
      </dgm:t>
    </dgm:pt>
    <dgm:pt modelId="{36D4010A-AF87-41D0-B803-BCD03B234F36}" type="parTrans" cxnId="{F7914A83-6962-4A83-8585-69D7C4F2EA7C}">
      <dgm:prSet/>
      <dgm:spPr/>
      <dgm:t>
        <a:bodyPr/>
        <a:lstStyle/>
        <a:p>
          <a:endParaRPr lang="en-MY"/>
        </a:p>
      </dgm:t>
    </dgm:pt>
    <dgm:pt modelId="{07D67438-E59B-4DD4-AE68-AA3B7F31B55D}" type="sibTrans" cxnId="{F7914A83-6962-4A83-8585-69D7C4F2EA7C}">
      <dgm:prSet/>
      <dgm:spPr/>
      <dgm:t>
        <a:bodyPr/>
        <a:lstStyle/>
        <a:p>
          <a:endParaRPr lang="en-MY"/>
        </a:p>
      </dgm:t>
    </dgm:pt>
    <dgm:pt modelId="{DC2020CD-83E3-4B9F-8F05-6E621C98216A}">
      <dgm:prSet custT="1"/>
      <dgm:spPr/>
      <dgm:t>
        <a:bodyPr/>
        <a:lstStyle/>
        <a:p>
          <a:r>
            <a:rPr lang="en-GB" sz="2700" dirty="0"/>
            <a:t>Filtered</a:t>
          </a:r>
          <a:endParaRPr lang="en-MY" sz="2700" dirty="0"/>
        </a:p>
      </dgm:t>
    </dgm:pt>
    <dgm:pt modelId="{18F57FBF-045D-4DA5-B92E-C02978E7B948}" type="parTrans" cxnId="{B2DB2F04-9720-4326-84D2-A83B1315F1C8}">
      <dgm:prSet/>
      <dgm:spPr/>
      <dgm:t>
        <a:bodyPr/>
        <a:lstStyle/>
        <a:p>
          <a:endParaRPr lang="en-MY"/>
        </a:p>
      </dgm:t>
    </dgm:pt>
    <dgm:pt modelId="{43ABD134-E7B4-4A6B-AD50-D0B833FF76F2}" type="sibTrans" cxnId="{B2DB2F04-9720-4326-84D2-A83B1315F1C8}">
      <dgm:prSet/>
      <dgm:spPr/>
      <dgm:t>
        <a:bodyPr/>
        <a:lstStyle/>
        <a:p>
          <a:endParaRPr lang="en-MY"/>
        </a:p>
      </dgm:t>
    </dgm:pt>
    <dgm:pt modelId="{BA8E3128-4EF7-48A4-B883-8DC6298DCF30}">
      <dgm:prSet/>
      <dgm:spPr/>
      <dgm:t>
        <a:bodyPr/>
        <a:lstStyle/>
        <a:p>
          <a:r>
            <a:rPr lang="en-GB" dirty="0"/>
            <a:t>Dryness</a:t>
          </a:r>
          <a:endParaRPr lang="en-MY" dirty="0"/>
        </a:p>
      </dgm:t>
    </dgm:pt>
    <dgm:pt modelId="{A9C9B97C-4B94-4EE8-A039-883A24740CB5}" type="parTrans" cxnId="{615425B0-E9CD-4C6D-89BE-C2FF08DD2BE3}">
      <dgm:prSet/>
      <dgm:spPr/>
      <dgm:t>
        <a:bodyPr/>
        <a:lstStyle/>
        <a:p>
          <a:endParaRPr lang="en-MY"/>
        </a:p>
      </dgm:t>
    </dgm:pt>
    <dgm:pt modelId="{E0DE7513-8004-46D5-B7D3-7C0DC9EDFF75}" type="sibTrans" cxnId="{615425B0-E9CD-4C6D-89BE-C2FF08DD2BE3}">
      <dgm:prSet/>
      <dgm:spPr/>
      <dgm:t>
        <a:bodyPr/>
        <a:lstStyle/>
        <a:p>
          <a:endParaRPr lang="en-MY"/>
        </a:p>
      </dgm:t>
    </dgm:pt>
    <dgm:pt modelId="{A35ACF21-F781-4F83-8331-1DB1015AB51B}" type="pres">
      <dgm:prSet presAssocID="{0037F99F-8F8D-43C0-B1FD-4C442F28926E}" presName="Name0" presStyleCnt="0">
        <dgm:presLayoutVars>
          <dgm:dir/>
          <dgm:resizeHandles val="exact"/>
        </dgm:presLayoutVars>
      </dgm:prSet>
      <dgm:spPr/>
    </dgm:pt>
    <dgm:pt modelId="{56CDC96D-DD77-47FB-96E0-E9EFFA661B16}" type="pres">
      <dgm:prSet presAssocID="{378BCEE5-5B9B-4970-B885-2ADE41C130A1}" presName="node" presStyleLbl="node1" presStyleIdx="0" presStyleCnt="6" custScaleX="141505" custScaleY="103753">
        <dgm:presLayoutVars>
          <dgm:bulletEnabled val="1"/>
        </dgm:presLayoutVars>
      </dgm:prSet>
      <dgm:spPr/>
    </dgm:pt>
    <dgm:pt modelId="{B7D98500-1C45-460E-B65E-682A66F25CE7}" type="pres">
      <dgm:prSet presAssocID="{1C4C9380-5512-4423-A1C2-3D22CD2AA5A6}" presName="sibTrans" presStyleLbl="sibTrans2D1" presStyleIdx="0" presStyleCnt="5"/>
      <dgm:spPr/>
    </dgm:pt>
    <dgm:pt modelId="{25D6A2F5-DD0A-4428-84F8-A1382562D5BD}" type="pres">
      <dgm:prSet presAssocID="{1C4C9380-5512-4423-A1C2-3D22CD2AA5A6}" presName="connectorText" presStyleLbl="sibTrans2D1" presStyleIdx="0" presStyleCnt="5"/>
      <dgm:spPr/>
    </dgm:pt>
    <dgm:pt modelId="{885C7FAF-9B92-4B39-8789-51DC44838F85}" type="pres">
      <dgm:prSet presAssocID="{2409E8E4-4227-42CF-8A1A-3FF0E7C19767}" presName="node" presStyleLbl="node1" presStyleIdx="1" presStyleCnt="6">
        <dgm:presLayoutVars>
          <dgm:bulletEnabled val="1"/>
        </dgm:presLayoutVars>
      </dgm:prSet>
      <dgm:spPr/>
    </dgm:pt>
    <dgm:pt modelId="{5CC81E5F-5B9C-4B0E-9D7B-2975E584A887}" type="pres">
      <dgm:prSet presAssocID="{13F610BB-859B-4068-A01A-060EE0DE0BB5}" presName="sibTrans" presStyleLbl="sibTrans2D1" presStyleIdx="1" presStyleCnt="5"/>
      <dgm:spPr/>
    </dgm:pt>
    <dgm:pt modelId="{51D0761F-DB38-4AE9-A369-526298F0E691}" type="pres">
      <dgm:prSet presAssocID="{13F610BB-859B-4068-A01A-060EE0DE0BB5}" presName="connectorText" presStyleLbl="sibTrans2D1" presStyleIdx="1" presStyleCnt="5"/>
      <dgm:spPr/>
    </dgm:pt>
    <dgm:pt modelId="{D6329AB0-E736-4D08-8E86-49BFA8834A6A}" type="pres">
      <dgm:prSet presAssocID="{90A742C4-4E02-4A2F-B0A2-53822220BD33}" presName="node" presStyleLbl="node1" presStyleIdx="2" presStyleCnt="6" custScaleX="142365">
        <dgm:presLayoutVars>
          <dgm:bulletEnabled val="1"/>
        </dgm:presLayoutVars>
      </dgm:prSet>
      <dgm:spPr/>
    </dgm:pt>
    <dgm:pt modelId="{2FE74A69-3B9B-44AF-90BB-46AC9B6025B1}" type="pres">
      <dgm:prSet presAssocID="{A1D374CB-2721-4ECC-A708-FF74B8946F9A}" presName="sibTrans" presStyleLbl="sibTrans2D1" presStyleIdx="2" presStyleCnt="5"/>
      <dgm:spPr/>
    </dgm:pt>
    <dgm:pt modelId="{A60A7DB4-6F32-415A-BD3F-C7EE7A5D5E0B}" type="pres">
      <dgm:prSet presAssocID="{A1D374CB-2721-4ECC-A708-FF74B8946F9A}" presName="connectorText" presStyleLbl="sibTrans2D1" presStyleIdx="2" presStyleCnt="5"/>
      <dgm:spPr/>
    </dgm:pt>
    <dgm:pt modelId="{F68E6943-8767-478B-B5CA-FB5FA0C57CCE}" type="pres">
      <dgm:prSet presAssocID="{5E23E109-7498-4992-AEE9-9B986D36A8B8}" presName="node" presStyleLbl="node1" presStyleIdx="3" presStyleCnt="6" custScaleX="156532">
        <dgm:presLayoutVars>
          <dgm:bulletEnabled val="1"/>
        </dgm:presLayoutVars>
      </dgm:prSet>
      <dgm:spPr/>
    </dgm:pt>
    <dgm:pt modelId="{D64FB6EA-B647-4257-988C-9D086EADBC48}" type="pres">
      <dgm:prSet presAssocID="{07D67438-E59B-4DD4-AE68-AA3B7F31B55D}" presName="sibTrans" presStyleLbl="sibTrans2D1" presStyleIdx="3" presStyleCnt="5"/>
      <dgm:spPr/>
    </dgm:pt>
    <dgm:pt modelId="{3F400246-5916-4BE8-A3F3-09057B1D5A8A}" type="pres">
      <dgm:prSet presAssocID="{07D67438-E59B-4DD4-AE68-AA3B7F31B55D}" presName="connectorText" presStyleLbl="sibTrans2D1" presStyleIdx="3" presStyleCnt="5"/>
      <dgm:spPr/>
    </dgm:pt>
    <dgm:pt modelId="{7B137429-2B34-42DE-AF2D-D31600E9BA1A}" type="pres">
      <dgm:prSet presAssocID="{DC2020CD-83E3-4B9F-8F05-6E621C98216A}" presName="node" presStyleLbl="node1" presStyleIdx="4" presStyleCnt="6" custScaleX="147019">
        <dgm:presLayoutVars>
          <dgm:bulletEnabled val="1"/>
        </dgm:presLayoutVars>
      </dgm:prSet>
      <dgm:spPr/>
    </dgm:pt>
    <dgm:pt modelId="{6CBA02E4-D574-4C5D-82F9-3F23E26BEF17}" type="pres">
      <dgm:prSet presAssocID="{43ABD134-E7B4-4A6B-AD50-D0B833FF76F2}" presName="sibTrans" presStyleLbl="sibTrans2D1" presStyleIdx="4" presStyleCnt="5"/>
      <dgm:spPr/>
    </dgm:pt>
    <dgm:pt modelId="{CE7BA75D-ADDF-4EEC-AE41-C867492FCE1E}" type="pres">
      <dgm:prSet presAssocID="{43ABD134-E7B4-4A6B-AD50-D0B833FF76F2}" presName="connectorText" presStyleLbl="sibTrans2D1" presStyleIdx="4" presStyleCnt="5"/>
      <dgm:spPr/>
    </dgm:pt>
    <dgm:pt modelId="{8462EEB1-8A0D-4802-AF29-9215C885265B}" type="pres">
      <dgm:prSet presAssocID="{BA8E3128-4EF7-48A4-B883-8DC6298DCF30}" presName="node" presStyleLbl="node1" presStyleIdx="5" presStyleCnt="6">
        <dgm:presLayoutVars>
          <dgm:bulletEnabled val="1"/>
        </dgm:presLayoutVars>
      </dgm:prSet>
      <dgm:spPr/>
    </dgm:pt>
  </dgm:ptLst>
  <dgm:cxnLst>
    <dgm:cxn modelId="{B2DB2F04-9720-4326-84D2-A83B1315F1C8}" srcId="{0037F99F-8F8D-43C0-B1FD-4C442F28926E}" destId="{DC2020CD-83E3-4B9F-8F05-6E621C98216A}" srcOrd="4" destOrd="0" parTransId="{18F57FBF-045D-4DA5-B92E-C02978E7B948}" sibTransId="{43ABD134-E7B4-4A6B-AD50-D0B833FF76F2}"/>
    <dgm:cxn modelId="{13D04A0C-16A0-45F0-889C-BFDD5221951A}" srcId="{0037F99F-8F8D-43C0-B1FD-4C442F28926E}" destId="{2409E8E4-4227-42CF-8A1A-3FF0E7C19767}" srcOrd="1" destOrd="0" parTransId="{8F74E2FB-8E4F-4852-940F-B92609BB862E}" sibTransId="{13F610BB-859B-4068-A01A-060EE0DE0BB5}"/>
    <dgm:cxn modelId="{8CBADC22-D28A-4947-B958-739385DC8704}" type="presOf" srcId="{43ABD134-E7B4-4A6B-AD50-D0B833FF76F2}" destId="{CE7BA75D-ADDF-4EEC-AE41-C867492FCE1E}" srcOrd="1" destOrd="0" presId="urn:microsoft.com/office/officeart/2005/8/layout/process1"/>
    <dgm:cxn modelId="{33879F26-A20A-4353-9D5F-FE7FFFA9B122}" type="presOf" srcId="{378BCEE5-5B9B-4970-B885-2ADE41C130A1}" destId="{56CDC96D-DD77-47FB-96E0-E9EFFA661B16}" srcOrd="0" destOrd="0" presId="urn:microsoft.com/office/officeart/2005/8/layout/process1"/>
    <dgm:cxn modelId="{61BB052D-A917-4B4A-A9EE-9DF22539DBA4}" type="presOf" srcId="{A1D374CB-2721-4ECC-A708-FF74B8946F9A}" destId="{2FE74A69-3B9B-44AF-90BB-46AC9B6025B1}" srcOrd="0" destOrd="0" presId="urn:microsoft.com/office/officeart/2005/8/layout/process1"/>
    <dgm:cxn modelId="{99FB422F-5C11-4172-B8E4-6656F6BF28BA}" type="presOf" srcId="{90A742C4-4E02-4A2F-B0A2-53822220BD33}" destId="{D6329AB0-E736-4D08-8E86-49BFA8834A6A}" srcOrd="0" destOrd="0" presId="urn:microsoft.com/office/officeart/2005/8/layout/process1"/>
    <dgm:cxn modelId="{F3267F5E-6B7F-4BAD-B6B1-D40F26B3960B}" srcId="{0037F99F-8F8D-43C0-B1FD-4C442F28926E}" destId="{90A742C4-4E02-4A2F-B0A2-53822220BD33}" srcOrd="2" destOrd="0" parTransId="{5271659F-7E2A-402A-988E-52CC9F988697}" sibTransId="{A1D374CB-2721-4ECC-A708-FF74B8946F9A}"/>
    <dgm:cxn modelId="{B21CCA63-CBFB-43B0-B403-406CC234E8BE}" type="presOf" srcId="{13F610BB-859B-4068-A01A-060EE0DE0BB5}" destId="{5CC81E5F-5B9C-4B0E-9D7B-2975E584A887}" srcOrd="0" destOrd="0" presId="urn:microsoft.com/office/officeart/2005/8/layout/process1"/>
    <dgm:cxn modelId="{6D4A286A-CC7F-499A-8AE2-FE0F6BDD99F5}" type="presOf" srcId="{0037F99F-8F8D-43C0-B1FD-4C442F28926E}" destId="{A35ACF21-F781-4F83-8331-1DB1015AB51B}" srcOrd="0" destOrd="0" presId="urn:microsoft.com/office/officeart/2005/8/layout/process1"/>
    <dgm:cxn modelId="{5F586159-805B-4920-878F-58273FCFDA0E}" type="presOf" srcId="{5E23E109-7498-4992-AEE9-9B986D36A8B8}" destId="{F68E6943-8767-478B-B5CA-FB5FA0C57CCE}" srcOrd="0" destOrd="0" presId="urn:microsoft.com/office/officeart/2005/8/layout/process1"/>
    <dgm:cxn modelId="{7CEA2A5A-BC47-4271-8AD3-7F78DF523301}" type="presOf" srcId="{43ABD134-E7B4-4A6B-AD50-D0B833FF76F2}" destId="{6CBA02E4-D574-4C5D-82F9-3F23E26BEF17}" srcOrd="0" destOrd="0" presId="urn:microsoft.com/office/officeart/2005/8/layout/process1"/>
    <dgm:cxn modelId="{64BA6881-8CB5-4C57-A0A2-78C1D7C1E3D5}" type="presOf" srcId="{07D67438-E59B-4DD4-AE68-AA3B7F31B55D}" destId="{3F400246-5916-4BE8-A3F3-09057B1D5A8A}" srcOrd="1" destOrd="0" presId="urn:microsoft.com/office/officeart/2005/8/layout/process1"/>
    <dgm:cxn modelId="{F2948482-B2FA-4C3E-BC7E-E95A659F1B9A}" type="presOf" srcId="{A1D374CB-2721-4ECC-A708-FF74B8946F9A}" destId="{A60A7DB4-6F32-415A-BD3F-C7EE7A5D5E0B}" srcOrd="1" destOrd="0" presId="urn:microsoft.com/office/officeart/2005/8/layout/process1"/>
    <dgm:cxn modelId="{F7914A83-6962-4A83-8585-69D7C4F2EA7C}" srcId="{0037F99F-8F8D-43C0-B1FD-4C442F28926E}" destId="{5E23E109-7498-4992-AEE9-9B986D36A8B8}" srcOrd="3" destOrd="0" parTransId="{36D4010A-AF87-41D0-B803-BCD03B234F36}" sibTransId="{07D67438-E59B-4DD4-AE68-AA3B7F31B55D}"/>
    <dgm:cxn modelId="{615425B0-E9CD-4C6D-89BE-C2FF08DD2BE3}" srcId="{0037F99F-8F8D-43C0-B1FD-4C442F28926E}" destId="{BA8E3128-4EF7-48A4-B883-8DC6298DCF30}" srcOrd="5" destOrd="0" parTransId="{A9C9B97C-4B94-4EE8-A039-883A24740CB5}" sibTransId="{E0DE7513-8004-46D5-B7D3-7C0DC9EDFF75}"/>
    <dgm:cxn modelId="{1F5843B1-394C-4A0D-8450-1C0A11F45C09}" type="presOf" srcId="{1C4C9380-5512-4423-A1C2-3D22CD2AA5A6}" destId="{25D6A2F5-DD0A-4428-84F8-A1382562D5BD}" srcOrd="1" destOrd="0" presId="urn:microsoft.com/office/officeart/2005/8/layout/process1"/>
    <dgm:cxn modelId="{73DD73C3-04D9-4E4B-B000-443FC68F746E}" type="presOf" srcId="{1C4C9380-5512-4423-A1C2-3D22CD2AA5A6}" destId="{B7D98500-1C45-460E-B65E-682A66F25CE7}" srcOrd="0" destOrd="0" presId="urn:microsoft.com/office/officeart/2005/8/layout/process1"/>
    <dgm:cxn modelId="{5A250FCC-770E-4CC5-B9F1-623BE78BE359}" type="presOf" srcId="{13F610BB-859B-4068-A01A-060EE0DE0BB5}" destId="{51D0761F-DB38-4AE9-A369-526298F0E691}" srcOrd="1" destOrd="0" presId="urn:microsoft.com/office/officeart/2005/8/layout/process1"/>
    <dgm:cxn modelId="{34B6B3D0-510A-489C-B825-B6736717881C}" srcId="{0037F99F-8F8D-43C0-B1FD-4C442F28926E}" destId="{378BCEE5-5B9B-4970-B885-2ADE41C130A1}" srcOrd="0" destOrd="0" parTransId="{87F30015-E0D1-433C-A1FF-B87545BD0DE4}" sibTransId="{1C4C9380-5512-4423-A1C2-3D22CD2AA5A6}"/>
    <dgm:cxn modelId="{05E427E6-83D3-4094-9E15-A6BB8135A8CE}" type="presOf" srcId="{07D67438-E59B-4DD4-AE68-AA3B7F31B55D}" destId="{D64FB6EA-B647-4257-988C-9D086EADBC48}" srcOrd="0" destOrd="0" presId="urn:microsoft.com/office/officeart/2005/8/layout/process1"/>
    <dgm:cxn modelId="{77BF91E7-D9B4-4B75-AF07-DD9A04FC29B7}" type="presOf" srcId="{2409E8E4-4227-42CF-8A1A-3FF0E7C19767}" destId="{885C7FAF-9B92-4B39-8789-51DC44838F85}" srcOrd="0" destOrd="0" presId="urn:microsoft.com/office/officeart/2005/8/layout/process1"/>
    <dgm:cxn modelId="{AAA413F5-ADF8-4EBF-8CCF-96F4D0C137E6}" type="presOf" srcId="{BA8E3128-4EF7-48A4-B883-8DC6298DCF30}" destId="{8462EEB1-8A0D-4802-AF29-9215C885265B}" srcOrd="0" destOrd="0" presId="urn:microsoft.com/office/officeart/2005/8/layout/process1"/>
    <dgm:cxn modelId="{688CADF6-2090-4639-903A-57979B37C6F6}" type="presOf" srcId="{DC2020CD-83E3-4B9F-8F05-6E621C98216A}" destId="{7B137429-2B34-42DE-AF2D-D31600E9BA1A}" srcOrd="0" destOrd="0" presId="urn:microsoft.com/office/officeart/2005/8/layout/process1"/>
    <dgm:cxn modelId="{29F3B713-3484-43E6-A3FB-85C8339C6A60}" type="presParOf" srcId="{A35ACF21-F781-4F83-8331-1DB1015AB51B}" destId="{56CDC96D-DD77-47FB-96E0-E9EFFA661B16}" srcOrd="0" destOrd="0" presId="urn:microsoft.com/office/officeart/2005/8/layout/process1"/>
    <dgm:cxn modelId="{3D1802F2-962D-40B0-BED8-9949F43BF3D7}" type="presParOf" srcId="{A35ACF21-F781-4F83-8331-1DB1015AB51B}" destId="{B7D98500-1C45-460E-B65E-682A66F25CE7}" srcOrd="1" destOrd="0" presId="urn:microsoft.com/office/officeart/2005/8/layout/process1"/>
    <dgm:cxn modelId="{3522D555-5094-4B61-8292-EB6114F8B394}" type="presParOf" srcId="{B7D98500-1C45-460E-B65E-682A66F25CE7}" destId="{25D6A2F5-DD0A-4428-84F8-A1382562D5BD}" srcOrd="0" destOrd="0" presId="urn:microsoft.com/office/officeart/2005/8/layout/process1"/>
    <dgm:cxn modelId="{5454F7E7-A30F-4368-9AED-BE3033B8E034}" type="presParOf" srcId="{A35ACF21-F781-4F83-8331-1DB1015AB51B}" destId="{885C7FAF-9B92-4B39-8789-51DC44838F85}" srcOrd="2" destOrd="0" presId="urn:microsoft.com/office/officeart/2005/8/layout/process1"/>
    <dgm:cxn modelId="{19B98D5E-A747-4825-8162-C6899C23D73A}" type="presParOf" srcId="{A35ACF21-F781-4F83-8331-1DB1015AB51B}" destId="{5CC81E5F-5B9C-4B0E-9D7B-2975E584A887}" srcOrd="3" destOrd="0" presId="urn:microsoft.com/office/officeart/2005/8/layout/process1"/>
    <dgm:cxn modelId="{E59E607A-7011-4F51-84AA-23DC3C9F6421}" type="presParOf" srcId="{5CC81E5F-5B9C-4B0E-9D7B-2975E584A887}" destId="{51D0761F-DB38-4AE9-A369-526298F0E691}" srcOrd="0" destOrd="0" presId="urn:microsoft.com/office/officeart/2005/8/layout/process1"/>
    <dgm:cxn modelId="{A1A6709C-ACC3-4B3B-98C0-49D0BE489B6A}" type="presParOf" srcId="{A35ACF21-F781-4F83-8331-1DB1015AB51B}" destId="{D6329AB0-E736-4D08-8E86-49BFA8834A6A}" srcOrd="4" destOrd="0" presId="urn:microsoft.com/office/officeart/2005/8/layout/process1"/>
    <dgm:cxn modelId="{0ACB91F0-8E91-49D6-B6DB-56488B50D7B1}" type="presParOf" srcId="{A35ACF21-F781-4F83-8331-1DB1015AB51B}" destId="{2FE74A69-3B9B-44AF-90BB-46AC9B6025B1}" srcOrd="5" destOrd="0" presId="urn:microsoft.com/office/officeart/2005/8/layout/process1"/>
    <dgm:cxn modelId="{2E3A8C95-68DA-497E-82D4-1BE7F5746CBD}" type="presParOf" srcId="{2FE74A69-3B9B-44AF-90BB-46AC9B6025B1}" destId="{A60A7DB4-6F32-415A-BD3F-C7EE7A5D5E0B}" srcOrd="0" destOrd="0" presId="urn:microsoft.com/office/officeart/2005/8/layout/process1"/>
    <dgm:cxn modelId="{A9A71F02-E711-43F8-B1C9-92A5CF40FD3E}" type="presParOf" srcId="{A35ACF21-F781-4F83-8331-1DB1015AB51B}" destId="{F68E6943-8767-478B-B5CA-FB5FA0C57CCE}" srcOrd="6" destOrd="0" presId="urn:microsoft.com/office/officeart/2005/8/layout/process1"/>
    <dgm:cxn modelId="{43AC0388-F6C6-45F4-AA23-3D051A6BF2E7}" type="presParOf" srcId="{A35ACF21-F781-4F83-8331-1DB1015AB51B}" destId="{D64FB6EA-B647-4257-988C-9D086EADBC48}" srcOrd="7" destOrd="0" presId="urn:microsoft.com/office/officeart/2005/8/layout/process1"/>
    <dgm:cxn modelId="{9E3D187E-3A8F-43A0-99D4-AA20EFB4FB5D}" type="presParOf" srcId="{D64FB6EA-B647-4257-988C-9D086EADBC48}" destId="{3F400246-5916-4BE8-A3F3-09057B1D5A8A}" srcOrd="0" destOrd="0" presId="urn:microsoft.com/office/officeart/2005/8/layout/process1"/>
    <dgm:cxn modelId="{3A83F433-CDC7-46AF-9615-3FFD5362CA1A}" type="presParOf" srcId="{A35ACF21-F781-4F83-8331-1DB1015AB51B}" destId="{7B137429-2B34-42DE-AF2D-D31600E9BA1A}" srcOrd="8" destOrd="0" presId="urn:microsoft.com/office/officeart/2005/8/layout/process1"/>
    <dgm:cxn modelId="{6078FBCC-E2A2-4B68-9A17-C6D9EE39CEDE}" type="presParOf" srcId="{A35ACF21-F781-4F83-8331-1DB1015AB51B}" destId="{6CBA02E4-D574-4C5D-82F9-3F23E26BEF17}" srcOrd="9" destOrd="0" presId="urn:microsoft.com/office/officeart/2005/8/layout/process1"/>
    <dgm:cxn modelId="{2AB71E6D-0F17-4725-B458-D5CC1CD7A9EA}" type="presParOf" srcId="{6CBA02E4-D574-4C5D-82F9-3F23E26BEF17}" destId="{CE7BA75D-ADDF-4EEC-AE41-C867492FCE1E}" srcOrd="0" destOrd="0" presId="urn:microsoft.com/office/officeart/2005/8/layout/process1"/>
    <dgm:cxn modelId="{8E4ED5B1-154D-4F1B-B884-E3C58DC1EF34}" type="presParOf" srcId="{A35ACF21-F781-4F83-8331-1DB1015AB51B}" destId="{8462EEB1-8A0D-4802-AF29-9215C885265B}"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E7DB3B-8138-44F1-A63F-9A1798C5B733}" type="doc">
      <dgm:prSet loTypeId="urn:microsoft.com/office/officeart/2005/8/layout/process1" loCatId="process" qsTypeId="urn:microsoft.com/office/officeart/2005/8/quickstyle/simple1" qsCatId="simple" csTypeId="urn:microsoft.com/office/officeart/2005/8/colors/accent1_2" csCatId="accent1" phldr="1"/>
      <dgm:spPr/>
    </dgm:pt>
    <dgm:pt modelId="{4B76FDE7-617B-4D2D-A6B8-F71882579011}">
      <dgm:prSet phldrT="[Text]"/>
      <dgm:spPr/>
      <dgm:t>
        <a:bodyPr/>
        <a:lstStyle/>
        <a:p>
          <a:r>
            <a:rPr lang="en-GB" dirty="0">
              <a:effectLst/>
              <a:ea typeface="Times New Roman" panose="02020603050405020304" pitchFamily="18" charset="0"/>
            </a:rPr>
            <a:t>Vortexed</a:t>
          </a:r>
          <a:endParaRPr lang="en-MY" dirty="0"/>
        </a:p>
      </dgm:t>
    </dgm:pt>
    <dgm:pt modelId="{701CB04C-23A9-451A-8C3F-F1A035098B8E}" type="parTrans" cxnId="{A2F6D9BF-3197-448E-92D2-650553AD1B15}">
      <dgm:prSet/>
      <dgm:spPr/>
      <dgm:t>
        <a:bodyPr/>
        <a:lstStyle/>
        <a:p>
          <a:endParaRPr lang="en-MY"/>
        </a:p>
      </dgm:t>
    </dgm:pt>
    <dgm:pt modelId="{02C9F9A4-E655-483C-AF69-AD3405419EA1}" type="sibTrans" cxnId="{A2F6D9BF-3197-448E-92D2-650553AD1B15}">
      <dgm:prSet/>
      <dgm:spPr/>
      <dgm:t>
        <a:bodyPr/>
        <a:lstStyle/>
        <a:p>
          <a:endParaRPr lang="en-MY"/>
        </a:p>
      </dgm:t>
    </dgm:pt>
    <dgm:pt modelId="{1AA23249-8503-4E18-A878-F9E45BB880F1}">
      <dgm:prSet phldrT="[Text]"/>
      <dgm:spPr/>
      <dgm:t>
        <a:bodyPr/>
        <a:lstStyle/>
        <a:p>
          <a:r>
            <a:rPr lang="en-GB" dirty="0">
              <a:effectLst/>
              <a:ea typeface="Times New Roman" panose="02020603050405020304" pitchFamily="18" charset="0"/>
            </a:rPr>
            <a:t>Incubated at room temperature for 30 minutes</a:t>
          </a:r>
          <a:endParaRPr lang="en-MY" dirty="0"/>
        </a:p>
      </dgm:t>
    </dgm:pt>
    <dgm:pt modelId="{8848334C-9056-48EB-AEC4-4762AEF943DA}" type="parTrans" cxnId="{0B67655B-F7CA-42E5-AEF8-5DD125B3A6C3}">
      <dgm:prSet/>
      <dgm:spPr/>
      <dgm:t>
        <a:bodyPr/>
        <a:lstStyle/>
        <a:p>
          <a:endParaRPr lang="en-MY"/>
        </a:p>
      </dgm:t>
    </dgm:pt>
    <dgm:pt modelId="{74F1DCC3-9B5E-481E-9751-1D2C5EFAA6BF}" type="sibTrans" cxnId="{0B67655B-F7CA-42E5-AEF8-5DD125B3A6C3}">
      <dgm:prSet/>
      <dgm:spPr/>
      <dgm:t>
        <a:bodyPr/>
        <a:lstStyle/>
        <a:p>
          <a:endParaRPr lang="en-MY"/>
        </a:p>
      </dgm:t>
    </dgm:pt>
    <dgm:pt modelId="{3CA4C974-549D-43E2-AE17-90381F94FB09}">
      <dgm:prSet phldrT="[Text]"/>
      <dgm:spPr/>
      <dgm:t>
        <a:bodyPr/>
        <a:lstStyle/>
        <a:p>
          <a:r>
            <a:rPr lang="en-GB" dirty="0">
              <a:effectLst/>
              <a:ea typeface="Times New Roman" panose="02020603050405020304" pitchFamily="18" charset="0"/>
            </a:rPr>
            <a:t>Vortexed</a:t>
          </a:r>
          <a:endParaRPr lang="en-MY" dirty="0"/>
        </a:p>
      </dgm:t>
    </dgm:pt>
    <dgm:pt modelId="{218B2E75-B35A-4E63-B1E1-A5214698EF72}" type="parTrans" cxnId="{DB91CBE3-1436-4B08-8A5C-89D89A37D27D}">
      <dgm:prSet/>
      <dgm:spPr/>
      <dgm:t>
        <a:bodyPr/>
        <a:lstStyle/>
        <a:p>
          <a:endParaRPr lang="en-MY"/>
        </a:p>
      </dgm:t>
    </dgm:pt>
    <dgm:pt modelId="{113B680F-217D-4935-891B-6C41CF4D1A2B}" type="sibTrans" cxnId="{DB91CBE3-1436-4B08-8A5C-89D89A37D27D}">
      <dgm:prSet/>
      <dgm:spPr/>
      <dgm:t>
        <a:bodyPr/>
        <a:lstStyle/>
        <a:p>
          <a:endParaRPr lang="en-MY"/>
        </a:p>
      </dgm:t>
    </dgm:pt>
    <dgm:pt modelId="{7412AF5F-104A-45B7-BA02-AE21665BF120}">
      <dgm:prSet/>
      <dgm:spPr/>
      <dgm:t>
        <a:bodyPr/>
        <a:lstStyle/>
        <a:p>
          <a:r>
            <a:rPr lang="en-GB" dirty="0">
              <a:effectLst/>
              <a:ea typeface="Times New Roman" panose="02020603050405020304" pitchFamily="18" charset="0"/>
            </a:rPr>
            <a:t>Read at 517nm </a:t>
          </a:r>
          <a:endParaRPr lang="en-MY" dirty="0"/>
        </a:p>
      </dgm:t>
    </dgm:pt>
    <dgm:pt modelId="{047844BF-7167-4F34-9EE2-71A01E187FA1}" type="parTrans" cxnId="{43F5AE22-C581-47FC-AE1D-A56F081B8961}">
      <dgm:prSet/>
      <dgm:spPr/>
      <dgm:t>
        <a:bodyPr/>
        <a:lstStyle/>
        <a:p>
          <a:endParaRPr lang="en-MY"/>
        </a:p>
      </dgm:t>
    </dgm:pt>
    <dgm:pt modelId="{098FC4A4-BFB7-4F5C-A332-EF3C8826247B}" type="sibTrans" cxnId="{43F5AE22-C581-47FC-AE1D-A56F081B8961}">
      <dgm:prSet/>
      <dgm:spPr/>
      <dgm:t>
        <a:bodyPr/>
        <a:lstStyle/>
        <a:p>
          <a:endParaRPr lang="en-MY"/>
        </a:p>
      </dgm:t>
    </dgm:pt>
    <dgm:pt modelId="{7AF98777-A97A-4464-9497-CF7B72A601A0}" type="pres">
      <dgm:prSet presAssocID="{FBE7DB3B-8138-44F1-A63F-9A1798C5B733}" presName="Name0" presStyleCnt="0">
        <dgm:presLayoutVars>
          <dgm:dir/>
          <dgm:resizeHandles val="exact"/>
        </dgm:presLayoutVars>
      </dgm:prSet>
      <dgm:spPr/>
    </dgm:pt>
    <dgm:pt modelId="{BEAED81F-3AC9-4631-9815-1691EC3A744C}" type="pres">
      <dgm:prSet presAssocID="{4B76FDE7-617B-4D2D-A6B8-F71882579011}" presName="node" presStyleLbl="node1" presStyleIdx="0" presStyleCnt="4">
        <dgm:presLayoutVars>
          <dgm:bulletEnabled val="1"/>
        </dgm:presLayoutVars>
      </dgm:prSet>
      <dgm:spPr/>
    </dgm:pt>
    <dgm:pt modelId="{B6922F6F-42E2-462F-9CC6-972A3F36223C}" type="pres">
      <dgm:prSet presAssocID="{02C9F9A4-E655-483C-AF69-AD3405419EA1}" presName="sibTrans" presStyleLbl="sibTrans2D1" presStyleIdx="0" presStyleCnt="3"/>
      <dgm:spPr/>
    </dgm:pt>
    <dgm:pt modelId="{D661B5C9-499E-4C63-839F-3617E8E00AD8}" type="pres">
      <dgm:prSet presAssocID="{02C9F9A4-E655-483C-AF69-AD3405419EA1}" presName="connectorText" presStyleLbl="sibTrans2D1" presStyleIdx="0" presStyleCnt="3"/>
      <dgm:spPr/>
    </dgm:pt>
    <dgm:pt modelId="{A231D844-2887-4CD8-B253-31F0B7417A23}" type="pres">
      <dgm:prSet presAssocID="{1AA23249-8503-4E18-A878-F9E45BB880F1}" presName="node" presStyleLbl="node1" presStyleIdx="1" presStyleCnt="4">
        <dgm:presLayoutVars>
          <dgm:bulletEnabled val="1"/>
        </dgm:presLayoutVars>
      </dgm:prSet>
      <dgm:spPr/>
    </dgm:pt>
    <dgm:pt modelId="{8E94F664-3D40-4DE4-BA20-E12B71848C3C}" type="pres">
      <dgm:prSet presAssocID="{74F1DCC3-9B5E-481E-9751-1D2C5EFAA6BF}" presName="sibTrans" presStyleLbl="sibTrans2D1" presStyleIdx="1" presStyleCnt="3"/>
      <dgm:spPr/>
    </dgm:pt>
    <dgm:pt modelId="{16FABC88-FE2F-468A-AFA3-D58EC8873D6D}" type="pres">
      <dgm:prSet presAssocID="{74F1DCC3-9B5E-481E-9751-1D2C5EFAA6BF}" presName="connectorText" presStyleLbl="sibTrans2D1" presStyleIdx="1" presStyleCnt="3"/>
      <dgm:spPr/>
    </dgm:pt>
    <dgm:pt modelId="{24CA05E3-C2F3-4949-8F43-EE383285F6E7}" type="pres">
      <dgm:prSet presAssocID="{3CA4C974-549D-43E2-AE17-90381F94FB09}" presName="node" presStyleLbl="node1" presStyleIdx="2" presStyleCnt="4">
        <dgm:presLayoutVars>
          <dgm:bulletEnabled val="1"/>
        </dgm:presLayoutVars>
      </dgm:prSet>
      <dgm:spPr/>
    </dgm:pt>
    <dgm:pt modelId="{B50C176C-BFF2-49A8-80FD-E62CB6697E25}" type="pres">
      <dgm:prSet presAssocID="{113B680F-217D-4935-891B-6C41CF4D1A2B}" presName="sibTrans" presStyleLbl="sibTrans2D1" presStyleIdx="2" presStyleCnt="3"/>
      <dgm:spPr/>
    </dgm:pt>
    <dgm:pt modelId="{787A2B63-68BB-4D57-AD1E-601997F5DEBA}" type="pres">
      <dgm:prSet presAssocID="{113B680F-217D-4935-891B-6C41CF4D1A2B}" presName="connectorText" presStyleLbl="sibTrans2D1" presStyleIdx="2" presStyleCnt="3"/>
      <dgm:spPr/>
    </dgm:pt>
    <dgm:pt modelId="{53B720D9-A616-4505-BC90-C4B821D89FB4}" type="pres">
      <dgm:prSet presAssocID="{7412AF5F-104A-45B7-BA02-AE21665BF120}" presName="node" presStyleLbl="node1" presStyleIdx="3" presStyleCnt="4">
        <dgm:presLayoutVars>
          <dgm:bulletEnabled val="1"/>
        </dgm:presLayoutVars>
      </dgm:prSet>
      <dgm:spPr/>
    </dgm:pt>
  </dgm:ptLst>
  <dgm:cxnLst>
    <dgm:cxn modelId="{43F5AE22-C581-47FC-AE1D-A56F081B8961}" srcId="{FBE7DB3B-8138-44F1-A63F-9A1798C5B733}" destId="{7412AF5F-104A-45B7-BA02-AE21665BF120}" srcOrd="3" destOrd="0" parTransId="{047844BF-7167-4F34-9EE2-71A01E187FA1}" sibTransId="{098FC4A4-BFB7-4F5C-A332-EF3C8826247B}"/>
    <dgm:cxn modelId="{9FCBC126-16F1-41A7-8EC5-CA1BBD6D6E38}" type="presOf" srcId="{4B76FDE7-617B-4D2D-A6B8-F71882579011}" destId="{BEAED81F-3AC9-4631-9815-1691EC3A744C}" srcOrd="0" destOrd="0" presId="urn:microsoft.com/office/officeart/2005/8/layout/process1"/>
    <dgm:cxn modelId="{0B67655B-F7CA-42E5-AEF8-5DD125B3A6C3}" srcId="{FBE7DB3B-8138-44F1-A63F-9A1798C5B733}" destId="{1AA23249-8503-4E18-A878-F9E45BB880F1}" srcOrd="1" destOrd="0" parTransId="{8848334C-9056-48EB-AEC4-4762AEF943DA}" sibTransId="{74F1DCC3-9B5E-481E-9751-1D2C5EFAA6BF}"/>
    <dgm:cxn modelId="{7716655F-0BDB-4E8E-9EB5-98F05055F05B}" type="presOf" srcId="{113B680F-217D-4935-891B-6C41CF4D1A2B}" destId="{787A2B63-68BB-4D57-AD1E-601997F5DEBA}" srcOrd="1" destOrd="0" presId="urn:microsoft.com/office/officeart/2005/8/layout/process1"/>
    <dgm:cxn modelId="{E41B1270-FC87-401F-9D3C-3538862E7E7A}" type="presOf" srcId="{FBE7DB3B-8138-44F1-A63F-9A1798C5B733}" destId="{7AF98777-A97A-4464-9497-CF7B72A601A0}" srcOrd="0" destOrd="0" presId="urn:microsoft.com/office/officeart/2005/8/layout/process1"/>
    <dgm:cxn modelId="{5A24C070-72FF-4109-995F-EE08DC7FC1E2}" type="presOf" srcId="{02C9F9A4-E655-483C-AF69-AD3405419EA1}" destId="{D661B5C9-499E-4C63-839F-3617E8E00AD8}" srcOrd="1" destOrd="0" presId="urn:microsoft.com/office/officeart/2005/8/layout/process1"/>
    <dgm:cxn modelId="{6CD0747E-F141-4EDD-9C9B-47D0E9455591}" type="presOf" srcId="{02C9F9A4-E655-483C-AF69-AD3405419EA1}" destId="{B6922F6F-42E2-462F-9CC6-972A3F36223C}" srcOrd="0" destOrd="0" presId="urn:microsoft.com/office/officeart/2005/8/layout/process1"/>
    <dgm:cxn modelId="{BCD55583-890F-4C43-8AD2-3D2040BFE0E0}" type="presOf" srcId="{74F1DCC3-9B5E-481E-9751-1D2C5EFAA6BF}" destId="{16FABC88-FE2F-468A-AFA3-D58EC8873D6D}" srcOrd="1" destOrd="0" presId="urn:microsoft.com/office/officeart/2005/8/layout/process1"/>
    <dgm:cxn modelId="{7D581CB2-4159-4E84-92C9-46D62D7DAE81}" type="presOf" srcId="{1AA23249-8503-4E18-A878-F9E45BB880F1}" destId="{A231D844-2887-4CD8-B253-31F0B7417A23}" srcOrd="0" destOrd="0" presId="urn:microsoft.com/office/officeart/2005/8/layout/process1"/>
    <dgm:cxn modelId="{2AE059BD-C763-4BBD-BB9D-C2FB9091FD72}" type="presOf" srcId="{7412AF5F-104A-45B7-BA02-AE21665BF120}" destId="{53B720D9-A616-4505-BC90-C4B821D89FB4}" srcOrd="0" destOrd="0" presId="urn:microsoft.com/office/officeart/2005/8/layout/process1"/>
    <dgm:cxn modelId="{A2F6D9BF-3197-448E-92D2-650553AD1B15}" srcId="{FBE7DB3B-8138-44F1-A63F-9A1798C5B733}" destId="{4B76FDE7-617B-4D2D-A6B8-F71882579011}" srcOrd="0" destOrd="0" parTransId="{701CB04C-23A9-451A-8C3F-F1A035098B8E}" sibTransId="{02C9F9A4-E655-483C-AF69-AD3405419EA1}"/>
    <dgm:cxn modelId="{B42363DC-32EC-465D-B9EE-F4F7AC2C04D1}" type="presOf" srcId="{113B680F-217D-4935-891B-6C41CF4D1A2B}" destId="{B50C176C-BFF2-49A8-80FD-E62CB6697E25}" srcOrd="0" destOrd="0" presId="urn:microsoft.com/office/officeart/2005/8/layout/process1"/>
    <dgm:cxn modelId="{DB91CBE3-1436-4B08-8A5C-89D89A37D27D}" srcId="{FBE7DB3B-8138-44F1-A63F-9A1798C5B733}" destId="{3CA4C974-549D-43E2-AE17-90381F94FB09}" srcOrd="2" destOrd="0" parTransId="{218B2E75-B35A-4E63-B1E1-A5214698EF72}" sibTransId="{113B680F-217D-4935-891B-6C41CF4D1A2B}"/>
    <dgm:cxn modelId="{2E912EE6-AE0A-412B-A481-91B82CDD9CC5}" type="presOf" srcId="{3CA4C974-549D-43E2-AE17-90381F94FB09}" destId="{24CA05E3-C2F3-4949-8F43-EE383285F6E7}" srcOrd="0" destOrd="0" presId="urn:microsoft.com/office/officeart/2005/8/layout/process1"/>
    <dgm:cxn modelId="{B6C5A6E7-89D9-42C4-B13F-939F33BBF049}" type="presOf" srcId="{74F1DCC3-9B5E-481E-9751-1D2C5EFAA6BF}" destId="{8E94F664-3D40-4DE4-BA20-E12B71848C3C}" srcOrd="0" destOrd="0" presId="urn:microsoft.com/office/officeart/2005/8/layout/process1"/>
    <dgm:cxn modelId="{E2FB0E33-5E40-4E6F-85C4-C23809E3D85D}" type="presParOf" srcId="{7AF98777-A97A-4464-9497-CF7B72A601A0}" destId="{BEAED81F-3AC9-4631-9815-1691EC3A744C}" srcOrd="0" destOrd="0" presId="urn:microsoft.com/office/officeart/2005/8/layout/process1"/>
    <dgm:cxn modelId="{41A50E3D-983D-4CFA-8DC4-072E634FE4CD}" type="presParOf" srcId="{7AF98777-A97A-4464-9497-CF7B72A601A0}" destId="{B6922F6F-42E2-462F-9CC6-972A3F36223C}" srcOrd="1" destOrd="0" presId="urn:microsoft.com/office/officeart/2005/8/layout/process1"/>
    <dgm:cxn modelId="{DF3CDBA9-C598-4B6C-86B9-B0914506177D}" type="presParOf" srcId="{B6922F6F-42E2-462F-9CC6-972A3F36223C}" destId="{D661B5C9-499E-4C63-839F-3617E8E00AD8}" srcOrd="0" destOrd="0" presId="urn:microsoft.com/office/officeart/2005/8/layout/process1"/>
    <dgm:cxn modelId="{DF67696F-4F24-4CDB-A47E-7A037110A7BC}" type="presParOf" srcId="{7AF98777-A97A-4464-9497-CF7B72A601A0}" destId="{A231D844-2887-4CD8-B253-31F0B7417A23}" srcOrd="2" destOrd="0" presId="urn:microsoft.com/office/officeart/2005/8/layout/process1"/>
    <dgm:cxn modelId="{EAC3A096-3F9A-4D29-BA12-E629739BC169}" type="presParOf" srcId="{7AF98777-A97A-4464-9497-CF7B72A601A0}" destId="{8E94F664-3D40-4DE4-BA20-E12B71848C3C}" srcOrd="3" destOrd="0" presId="urn:microsoft.com/office/officeart/2005/8/layout/process1"/>
    <dgm:cxn modelId="{D054C1D1-610E-4497-B681-9542C59C92BF}" type="presParOf" srcId="{8E94F664-3D40-4DE4-BA20-E12B71848C3C}" destId="{16FABC88-FE2F-468A-AFA3-D58EC8873D6D}" srcOrd="0" destOrd="0" presId="urn:microsoft.com/office/officeart/2005/8/layout/process1"/>
    <dgm:cxn modelId="{D211BD41-5B0C-4EDC-B061-9AE194EE0D4F}" type="presParOf" srcId="{7AF98777-A97A-4464-9497-CF7B72A601A0}" destId="{24CA05E3-C2F3-4949-8F43-EE383285F6E7}" srcOrd="4" destOrd="0" presId="urn:microsoft.com/office/officeart/2005/8/layout/process1"/>
    <dgm:cxn modelId="{78185BE0-2E60-422C-A192-CE4C80256689}" type="presParOf" srcId="{7AF98777-A97A-4464-9497-CF7B72A601A0}" destId="{B50C176C-BFF2-49A8-80FD-E62CB6697E25}" srcOrd="5" destOrd="0" presId="urn:microsoft.com/office/officeart/2005/8/layout/process1"/>
    <dgm:cxn modelId="{01270C8D-451F-468C-B7BD-F4DE60755EEF}" type="presParOf" srcId="{B50C176C-BFF2-49A8-80FD-E62CB6697E25}" destId="{787A2B63-68BB-4D57-AD1E-601997F5DEBA}" srcOrd="0" destOrd="0" presId="urn:microsoft.com/office/officeart/2005/8/layout/process1"/>
    <dgm:cxn modelId="{3C219E57-FCC9-4FBA-9FED-E9A29212866B}" type="presParOf" srcId="{7AF98777-A97A-4464-9497-CF7B72A601A0}" destId="{53B720D9-A616-4505-BC90-C4B821D89FB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4F4CA-BB2E-41C0-BC43-F7C46B6E1994}">
      <dsp:nvSpPr>
        <dsp:cNvPr id="0" name=""/>
        <dsp:cNvSpPr/>
      </dsp:nvSpPr>
      <dsp:spPr>
        <a:xfrm>
          <a:off x="438504" y="1050129"/>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598939-4EC8-49B8-BC98-7DCB692221CE}">
      <dsp:nvSpPr>
        <dsp:cNvPr id="0" name=""/>
        <dsp:cNvSpPr/>
      </dsp:nvSpPr>
      <dsp:spPr>
        <a:xfrm>
          <a:off x="1512"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a:t>Abstract</a:t>
          </a:r>
          <a:endParaRPr lang="en-US" sz="2000" kern="1200"/>
        </a:p>
      </dsp:txBody>
      <dsp:txXfrm>
        <a:off x="1512" y="2003650"/>
        <a:ext cx="1589062" cy="635625"/>
      </dsp:txXfrm>
    </dsp:sp>
    <dsp:sp modelId="{E8E7F493-B0F5-47B5-9F28-BADE4AFFF340}">
      <dsp:nvSpPr>
        <dsp:cNvPr id="0" name=""/>
        <dsp:cNvSpPr/>
      </dsp:nvSpPr>
      <dsp:spPr>
        <a:xfrm>
          <a:off x="2305652" y="1050129"/>
          <a:ext cx="715078" cy="7150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3769B8-8C3A-4909-AE99-0BA1A763E514}">
      <dsp:nvSpPr>
        <dsp:cNvPr id="0" name=""/>
        <dsp:cNvSpPr/>
      </dsp:nvSpPr>
      <dsp:spPr>
        <a:xfrm>
          <a:off x="1868660"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MY" sz="2000" kern="1200"/>
            <a:t>Introduction</a:t>
          </a:r>
          <a:endParaRPr lang="en-US" sz="2000" kern="1200"/>
        </a:p>
      </dsp:txBody>
      <dsp:txXfrm>
        <a:off x="1868660" y="2003650"/>
        <a:ext cx="1589062" cy="635625"/>
      </dsp:txXfrm>
    </dsp:sp>
    <dsp:sp modelId="{9777E174-C45D-4F86-9646-C94AF43499D5}">
      <dsp:nvSpPr>
        <dsp:cNvPr id="0" name=""/>
        <dsp:cNvSpPr/>
      </dsp:nvSpPr>
      <dsp:spPr>
        <a:xfrm>
          <a:off x="4172801" y="1050129"/>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93DFB6-8C85-4819-8D3E-132F6863D599}">
      <dsp:nvSpPr>
        <dsp:cNvPr id="0" name=""/>
        <dsp:cNvSpPr/>
      </dsp:nvSpPr>
      <dsp:spPr>
        <a:xfrm>
          <a:off x="3735809"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MY" sz="2000" kern="1200"/>
            <a:t>Literature review</a:t>
          </a:r>
          <a:endParaRPr lang="en-US" sz="2000" kern="1200"/>
        </a:p>
      </dsp:txBody>
      <dsp:txXfrm>
        <a:off x="3735809" y="2003650"/>
        <a:ext cx="1589062" cy="635625"/>
      </dsp:txXfrm>
    </dsp:sp>
    <dsp:sp modelId="{6E843C0A-EE42-4641-A357-BA1DFFABE127}">
      <dsp:nvSpPr>
        <dsp:cNvPr id="0" name=""/>
        <dsp:cNvSpPr/>
      </dsp:nvSpPr>
      <dsp:spPr>
        <a:xfrm>
          <a:off x="6039949" y="1050129"/>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26F68B-1A1F-4EBA-856F-D76A641C2269}">
      <dsp:nvSpPr>
        <dsp:cNvPr id="0" name=""/>
        <dsp:cNvSpPr/>
      </dsp:nvSpPr>
      <dsp:spPr>
        <a:xfrm>
          <a:off x="5602957"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MY" sz="2000" kern="1200"/>
            <a:t>Methodology</a:t>
          </a:r>
          <a:endParaRPr lang="en-US" sz="2000" kern="1200"/>
        </a:p>
      </dsp:txBody>
      <dsp:txXfrm>
        <a:off x="5602957" y="2003650"/>
        <a:ext cx="1589062" cy="635625"/>
      </dsp:txXfrm>
    </dsp:sp>
    <dsp:sp modelId="{CCAA3F33-6C48-483C-A54A-B83D8EB2003A}">
      <dsp:nvSpPr>
        <dsp:cNvPr id="0" name=""/>
        <dsp:cNvSpPr/>
      </dsp:nvSpPr>
      <dsp:spPr>
        <a:xfrm>
          <a:off x="7907098" y="1050129"/>
          <a:ext cx="715078" cy="715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DB9D0-26DA-4CBC-A114-E811BB5A3CAA}">
      <dsp:nvSpPr>
        <dsp:cNvPr id="0" name=""/>
        <dsp:cNvSpPr/>
      </dsp:nvSpPr>
      <dsp:spPr>
        <a:xfrm>
          <a:off x="7470105"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MY" sz="2000" kern="1200"/>
            <a:t>Results and Discussion</a:t>
          </a:r>
          <a:endParaRPr lang="en-US" sz="2000" kern="1200"/>
        </a:p>
      </dsp:txBody>
      <dsp:txXfrm>
        <a:off x="7470105" y="2003650"/>
        <a:ext cx="1589062" cy="635625"/>
      </dsp:txXfrm>
    </dsp:sp>
    <dsp:sp modelId="{3C45FD3A-BBF0-4012-B8C4-6B4BBF694634}">
      <dsp:nvSpPr>
        <dsp:cNvPr id="0" name=""/>
        <dsp:cNvSpPr/>
      </dsp:nvSpPr>
      <dsp:spPr>
        <a:xfrm>
          <a:off x="9774246" y="1050129"/>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C3BF3D-5CC8-4BE6-94A7-A8C193DE7D2D}">
      <dsp:nvSpPr>
        <dsp:cNvPr id="0" name=""/>
        <dsp:cNvSpPr/>
      </dsp:nvSpPr>
      <dsp:spPr>
        <a:xfrm>
          <a:off x="9337254" y="2003650"/>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MY" sz="2000" kern="1200"/>
            <a:t>Conclusion</a:t>
          </a:r>
          <a:endParaRPr lang="en-US" sz="2000" kern="1200"/>
        </a:p>
      </dsp:txBody>
      <dsp:txXfrm>
        <a:off x="9337254" y="2003650"/>
        <a:ext cx="1589062" cy="63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6A3C3-7AF6-48DA-8347-078849BEC091}">
      <dsp:nvSpPr>
        <dsp:cNvPr id="0" name=""/>
        <dsp:cNvSpPr/>
      </dsp:nvSpPr>
      <dsp:spPr>
        <a:xfrm>
          <a:off x="3286" y="356601"/>
          <a:ext cx="320397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MY" sz="1900" kern="1200" dirty="0">
              <a:effectLst/>
              <a:ea typeface="Calibri" panose="020F0502020204030204" pitchFamily="34" charset="0"/>
            </a:rPr>
            <a:t>Background of study</a:t>
          </a:r>
          <a:endParaRPr lang="en-MY" sz="1900" kern="1200" dirty="0"/>
        </a:p>
      </dsp:txBody>
      <dsp:txXfrm>
        <a:off x="3286" y="356601"/>
        <a:ext cx="3203971" cy="547200"/>
      </dsp:txXfrm>
    </dsp:sp>
    <dsp:sp modelId="{1546DE24-A88D-47E9-AF05-AAC5392BF07B}">
      <dsp:nvSpPr>
        <dsp:cNvPr id="0" name=""/>
        <dsp:cNvSpPr/>
      </dsp:nvSpPr>
      <dsp:spPr>
        <a:xfrm>
          <a:off x="3286" y="903801"/>
          <a:ext cx="3203971" cy="39637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effectLst/>
              <a:ea typeface="Calibri" panose="020F0502020204030204" pitchFamily="34" charset="0"/>
            </a:rPr>
            <a:t>National Pharmaceutical Regulations Agency (NPRA)</a:t>
          </a:r>
          <a:endParaRPr lang="en-MY" sz="1900" kern="1200" dirty="0"/>
        </a:p>
        <a:p>
          <a:pPr marL="171450" lvl="1" indent="-171450" algn="l" defTabSz="844550">
            <a:lnSpc>
              <a:spcPct val="90000"/>
            </a:lnSpc>
            <a:spcBef>
              <a:spcPct val="0"/>
            </a:spcBef>
            <a:spcAft>
              <a:spcPct val="15000"/>
            </a:spcAft>
            <a:buChar char="•"/>
          </a:pPr>
          <a:r>
            <a:rPr lang="en-GB" sz="1900" kern="1200" dirty="0">
              <a:solidFill>
                <a:srgbClr val="000000"/>
              </a:solidFill>
              <a:effectLst/>
              <a:ea typeface="Calibri" panose="020F0502020204030204" pitchFamily="34" charset="0"/>
            </a:rPr>
            <a:t>Sufficient proof and evidence for </a:t>
          </a:r>
          <a:r>
            <a:rPr lang="en-GB" sz="1900" kern="1200" dirty="0">
              <a:effectLst/>
              <a:ea typeface="Calibri" panose="020F0502020204030204" pitchFamily="34" charset="0"/>
            </a:rPr>
            <a:t>claims and statements</a:t>
          </a:r>
          <a:r>
            <a:rPr lang="en-GB" sz="1900" kern="1200" dirty="0">
              <a:ea typeface="Calibri" panose="020F0502020204030204" pitchFamily="34" charset="0"/>
            </a:rPr>
            <a:t> </a:t>
          </a:r>
          <a:endParaRPr lang="en-MY" sz="1900" kern="1200" dirty="0"/>
        </a:p>
        <a:p>
          <a:pPr marL="171450" lvl="1" indent="-171450" algn="l" defTabSz="844550">
            <a:lnSpc>
              <a:spcPct val="90000"/>
            </a:lnSpc>
            <a:spcBef>
              <a:spcPct val="0"/>
            </a:spcBef>
            <a:spcAft>
              <a:spcPct val="15000"/>
            </a:spcAft>
            <a:buChar char="•"/>
          </a:pPr>
          <a:r>
            <a:rPr lang="en-GB" sz="1900" i="1" kern="1200" dirty="0">
              <a:effectLst/>
              <a:ea typeface="Calibri" panose="020F0502020204030204" pitchFamily="34" charset="0"/>
            </a:rPr>
            <a:t>Pueraria </a:t>
          </a:r>
          <a:r>
            <a:rPr lang="en-GB" sz="1900" i="1" kern="1200" dirty="0" err="1">
              <a:effectLst/>
              <a:ea typeface="Calibri" panose="020F0502020204030204" pitchFamily="34" charset="0"/>
            </a:rPr>
            <a:t>candollei</a:t>
          </a:r>
          <a:r>
            <a:rPr lang="en-GB" sz="1900" i="1" kern="1200" dirty="0">
              <a:effectLst/>
              <a:ea typeface="Calibri" panose="020F0502020204030204" pitchFamily="34" charset="0"/>
            </a:rPr>
            <a:t> var. </a:t>
          </a:r>
          <a:r>
            <a:rPr lang="en-GB" sz="1900" i="1" kern="1200" dirty="0" err="1">
              <a:effectLst/>
              <a:ea typeface="Calibri" panose="020F0502020204030204" pitchFamily="34" charset="0"/>
            </a:rPr>
            <a:t>mirifica</a:t>
          </a:r>
          <a:endParaRPr lang="en-GB" sz="1900" kern="1200" dirty="0">
            <a:effectLst/>
            <a:ea typeface="Calibri" panose="020F0502020204030204" pitchFamily="34" charset="0"/>
          </a:endParaRPr>
        </a:p>
        <a:p>
          <a:pPr marL="171450" lvl="1" indent="-171450" algn="l" defTabSz="844550">
            <a:lnSpc>
              <a:spcPct val="90000"/>
            </a:lnSpc>
            <a:spcBef>
              <a:spcPct val="0"/>
            </a:spcBef>
            <a:spcAft>
              <a:spcPct val="15000"/>
            </a:spcAft>
            <a:buChar char="•"/>
          </a:pPr>
          <a:r>
            <a:rPr lang="en-GB" sz="1900" kern="1200" dirty="0">
              <a:ea typeface="Calibri" panose="020F0502020204030204" pitchFamily="34" charset="0"/>
            </a:rPr>
            <a:t>T</a:t>
          </a:r>
          <a:r>
            <a:rPr lang="en-GB" sz="1900" kern="1200" dirty="0">
              <a:effectLst/>
              <a:ea typeface="Calibri" panose="020F0502020204030204" pitchFamily="34" charset="0"/>
            </a:rPr>
            <a:t>he tuber part</a:t>
          </a:r>
        </a:p>
        <a:p>
          <a:pPr marL="171450" lvl="1" indent="-171450" algn="l" defTabSz="844550">
            <a:lnSpc>
              <a:spcPct val="90000"/>
            </a:lnSpc>
            <a:spcBef>
              <a:spcPct val="0"/>
            </a:spcBef>
            <a:spcAft>
              <a:spcPct val="15000"/>
            </a:spcAft>
            <a:buChar char="•"/>
          </a:pPr>
          <a:r>
            <a:rPr lang="en-GB" sz="1900" kern="1200" dirty="0" err="1">
              <a:effectLst/>
              <a:ea typeface="Calibri" panose="020F0502020204030204" pitchFamily="34" charset="0"/>
            </a:rPr>
            <a:t>Isoflavonoids</a:t>
          </a:r>
          <a:r>
            <a:rPr lang="en-GB" sz="1900" kern="1200" dirty="0">
              <a:effectLst/>
              <a:ea typeface="Calibri" panose="020F0502020204030204" pitchFamily="34" charset="0"/>
            </a:rPr>
            <a:t> and </a:t>
          </a:r>
          <a:r>
            <a:rPr lang="en-GB" sz="1900" kern="1200" dirty="0" err="1">
              <a:effectLst/>
              <a:ea typeface="Calibri" panose="020F0502020204030204" pitchFamily="34" charset="0"/>
            </a:rPr>
            <a:t>chromenes</a:t>
          </a:r>
          <a:r>
            <a:rPr lang="en-GB" sz="1900" kern="1200" dirty="0">
              <a:effectLst/>
              <a:ea typeface="Calibri" panose="020F0502020204030204" pitchFamily="34" charset="0"/>
            </a:rPr>
            <a:t> </a:t>
          </a:r>
        </a:p>
        <a:p>
          <a:pPr marL="171450" lvl="1" indent="-171450" algn="l" defTabSz="844550">
            <a:lnSpc>
              <a:spcPct val="90000"/>
            </a:lnSpc>
            <a:spcBef>
              <a:spcPct val="0"/>
            </a:spcBef>
            <a:spcAft>
              <a:spcPct val="15000"/>
            </a:spcAft>
            <a:buChar char="•"/>
          </a:pPr>
          <a:r>
            <a:rPr lang="en-GB" sz="1900" kern="1200" dirty="0" err="1"/>
            <a:t>Puerarin</a:t>
          </a:r>
          <a:r>
            <a:rPr lang="en-GB" sz="1900" kern="1200" dirty="0"/>
            <a:t> is </a:t>
          </a:r>
          <a:r>
            <a:rPr lang="en-GB" sz="1900" kern="1200" dirty="0" err="1"/>
            <a:t>isoflavonoids</a:t>
          </a:r>
          <a:r>
            <a:rPr lang="en-GB" sz="1900" kern="1200" dirty="0"/>
            <a:t> - antioxidant activity &amp; highly active phytoestrogens. </a:t>
          </a:r>
        </a:p>
      </dsp:txBody>
      <dsp:txXfrm>
        <a:off x="3286" y="903801"/>
        <a:ext cx="3203971" cy="3963779"/>
      </dsp:txXfrm>
    </dsp:sp>
    <dsp:sp modelId="{9B9F418B-A679-475B-91F4-899FD248AB8D}">
      <dsp:nvSpPr>
        <dsp:cNvPr id="0" name=""/>
        <dsp:cNvSpPr/>
      </dsp:nvSpPr>
      <dsp:spPr>
        <a:xfrm>
          <a:off x="3655814" y="356601"/>
          <a:ext cx="320397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MY" sz="1900" kern="1200" dirty="0"/>
            <a:t>Problem statement</a:t>
          </a:r>
        </a:p>
      </dsp:txBody>
      <dsp:txXfrm>
        <a:off x="3655814" y="356601"/>
        <a:ext cx="3203971" cy="547200"/>
      </dsp:txXfrm>
    </dsp:sp>
    <dsp:sp modelId="{4367C5B1-C417-4D81-8466-6FC8C62DC7A4}">
      <dsp:nvSpPr>
        <dsp:cNvPr id="0" name=""/>
        <dsp:cNvSpPr/>
      </dsp:nvSpPr>
      <dsp:spPr>
        <a:xfrm>
          <a:off x="3655814" y="883625"/>
          <a:ext cx="3203971" cy="39637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effectLst/>
              <a:ea typeface="Times New Roman" panose="02020603050405020304" pitchFamily="18" charset="0"/>
            </a:rPr>
            <a:t>Slight modification on the technique of extraction is highly required.</a:t>
          </a:r>
          <a:endParaRPr lang="en-MY" sz="1900" kern="1200" dirty="0"/>
        </a:p>
        <a:p>
          <a:pPr marL="171450" lvl="1" indent="-171450" algn="l" defTabSz="844550">
            <a:lnSpc>
              <a:spcPct val="90000"/>
            </a:lnSpc>
            <a:spcBef>
              <a:spcPct val="0"/>
            </a:spcBef>
            <a:spcAft>
              <a:spcPct val="15000"/>
            </a:spcAft>
            <a:buChar char="•"/>
          </a:pPr>
          <a:endParaRPr lang="en-MY" sz="1900" kern="1200" dirty="0"/>
        </a:p>
        <a:p>
          <a:pPr marL="171450" lvl="1" indent="-171450" algn="l" defTabSz="844550">
            <a:lnSpc>
              <a:spcPct val="90000"/>
            </a:lnSpc>
            <a:spcBef>
              <a:spcPct val="0"/>
            </a:spcBef>
            <a:spcAft>
              <a:spcPct val="15000"/>
            </a:spcAft>
            <a:buChar char="•"/>
          </a:pPr>
          <a:r>
            <a:rPr lang="en-GB" sz="1900" kern="1200" dirty="0"/>
            <a:t>The claim for antioxidant effect not recognised in the European Union (EU) as a cosmetic function of this ingredient (</a:t>
          </a:r>
          <a:r>
            <a:rPr lang="en-GB" sz="1900" kern="1200" dirty="0" err="1"/>
            <a:t>CosIng</a:t>
          </a:r>
          <a:r>
            <a:rPr lang="en-GB" sz="1900" kern="1200" dirty="0"/>
            <a:t>). </a:t>
          </a:r>
          <a:endParaRPr lang="en-MY" sz="1900" kern="1200" dirty="0"/>
        </a:p>
      </dsp:txBody>
      <dsp:txXfrm>
        <a:off x="3655814" y="883625"/>
        <a:ext cx="3203971" cy="3963779"/>
      </dsp:txXfrm>
    </dsp:sp>
    <dsp:sp modelId="{D730E51C-7AE9-437A-88DB-6FD44F4DD97C}">
      <dsp:nvSpPr>
        <dsp:cNvPr id="0" name=""/>
        <dsp:cNvSpPr/>
      </dsp:nvSpPr>
      <dsp:spPr>
        <a:xfrm>
          <a:off x="7308342" y="356601"/>
          <a:ext cx="320397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MY" sz="1900" kern="1200" dirty="0"/>
            <a:t>Objective </a:t>
          </a:r>
        </a:p>
      </dsp:txBody>
      <dsp:txXfrm>
        <a:off x="7308342" y="356601"/>
        <a:ext cx="3203971" cy="547200"/>
      </dsp:txXfrm>
    </dsp:sp>
    <dsp:sp modelId="{0CDD5775-3AFD-4A94-8D5E-4411957654E7}">
      <dsp:nvSpPr>
        <dsp:cNvPr id="0" name=""/>
        <dsp:cNvSpPr/>
      </dsp:nvSpPr>
      <dsp:spPr>
        <a:xfrm>
          <a:off x="7308342" y="903801"/>
          <a:ext cx="3203971" cy="39637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GB" sz="1900" kern="1200" dirty="0">
              <a:effectLst/>
              <a:ea typeface="Times New Roman" panose="02020603050405020304" pitchFamily="18" charset="0"/>
            </a:rPr>
            <a:t>To extract and quantify the active compound, </a:t>
          </a:r>
          <a:r>
            <a:rPr lang="en-GB" sz="1900" kern="1200" dirty="0" err="1">
              <a:effectLst/>
              <a:ea typeface="Times New Roman" panose="02020603050405020304" pitchFamily="18" charset="0"/>
            </a:rPr>
            <a:t>puerarin</a:t>
          </a:r>
          <a:r>
            <a:rPr lang="en-GB" sz="1900" kern="1200" dirty="0">
              <a:effectLst/>
              <a:ea typeface="Times New Roman" panose="02020603050405020304" pitchFamily="18" charset="0"/>
            </a:rPr>
            <a:t> using modified extraction method.</a:t>
          </a:r>
          <a:endParaRPr lang="en-MY" sz="1900" kern="1200" dirty="0"/>
        </a:p>
        <a:p>
          <a:pPr marL="171450" lvl="1" indent="-171450" algn="l" defTabSz="844550">
            <a:lnSpc>
              <a:spcPct val="90000"/>
            </a:lnSpc>
            <a:spcBef>
              <a:spcPct val="0"/>
            </a:spcBef>
            <a:spcAft>
              <a:spcPct val="15000"/>
            </a:spcAft>
            <a:buFont typeface="Arial" panose="020B0604020202020204" pitchFamily="34" charset="0"/>
            <a:buChar char="•"/>
          </a:pPr>
          <a:endParaRPr lang="en-MY" sz="1900" kern="1200" dirty="0"/>
        </a:p>
        <a:p>
          <a:pPr marL="171450" lvl="1" indent="-171450" algn="l" defTabSz="844550">
            <a:lnSpc>
              <a:spcPct val="90000"/>
            </a:lnSpc>
            <a:spcBef>
              <a:spcPct val="0"/>
            </a:spcBef>
            <a:spcAft>
              <a:spcPct val="15000"/>
            </a:spcAft>
            <a:buFont typeface="Arial" panose="020B0604020202020204" pitchFamily="34" charset="0"/>
            <a:buChar char="•"/>
          </a:pPr>
          <a:r>
            <a:rPr lang="en-GB" sz="1900" kern="1200" dirty="0">
              <a:effectLst/>
              <a:ea typeface="Times New Roman" panose="02020603050405020304" pitchFamily="18" charset="0"/>
            </a:rPr>
            <a:t>To determine the </a:t>
          </a:r>
          <a:r>
            <a:rPr lang="en-MY" sz="1900" kern="1200" dirty="0">
              <a:effectLst/>
              <a:ea typeface="Calibri" panose="020F0502020204030204" pitchFamily="34" charset="0"/>
            </a:rPr>
            <a:t>antioxidant capacity of </a:t>
          </a:r>
          <a:r>
            <a:rPr lang="en-MY" sz="1900" kern="1200" dirty="0" err="1">
              <a:effectLst/>
              <a:ea typeface="Calibri" panose="020F0502020204030204" pitchFamily="34" charset="0"/>
            </a:rPr>
            <a:t>puerarin</a:t>
          </a:r>
          <a:r>
            <a:rPr lang="en-MY" sz="1900" kern="1200" dirty="0">
              <a:effectLst/>
              <a:ea typeface="Calibri" panose="020F0502020204030204" pitchFamily="34" charset="0"/>
            </a:rPr>
            <a:t> based on </a:t>
          </a:r>
          <a:r>
            <a:rPr lang="en-GB" sz="1900" kern="1200" dirty="0">
              <a:effectLst/>
              <a:ea typeface="Times New Roman" panose="02020603050405020304" pitchFamily="18" charset="0"/>
            </a:rPr>
            <a:t>DPPH assay.</a:t>
          </a:r>
          <a:endParaRPr lang="en-MY" sz="1900" kern="1200" dirty="0"/>
        </a:p>
      </dsp:txBody>
      <dsp:txXfrm>
        <a:off x="7308342" y="903801"/>
        <a:ext cx="3203971" cy="3963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248D-F72A-441B-8353-BA443D95A497}">
      <dsp:nvSpPr>
        <dsp:cNvPr id="0" name=""/>
        <dsp:cNvSpPr/>
      </dsp:nvSpPr>
      <dsp:spPr>
        <a:xfrm>
          <a:off x="51" y="171391"/>
          <a:ext cx="491378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MY" sz="2300" kern="1200" dirty="0"/>
            <a:t>Scope of study</a:t>
          </a:r>
        </a:p>
      </dsp:txBody>
      <dsp:txXfrm>
        <a:off x="51" y="171391"/>
        <a:ext cx="4913783" cy="662400"/>
      </dsp:txXfrm>
    </dsp:sp>
    <dsp:sp modelId="{95538473-D1AA-4AF4-A394-135DA506E961}">
      <dsp:nvSpPr>
        <dsp:cNvPr id="0" name=""/>
        <dsp:cNvSpPr/>
      </dsp:nvSpPr>
      <dsp:spPr>
        <a:xfrm>
          <a:off x="51" y="833791"/>
          <a:ext cx="4913783" cy="33461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The extraction of </a:t>
          </a:r>
          <a:r>
            <a:rPr lang="en-GB" sz="2300" kern="1200" dirty="0" err="1"/>
            <a:t>puerarin</a:t>
          </a:r>
          <a:r>
            <a:rPr lang="en-GB" sz="2300" kern="1200" dirty="0"/>
            <a:t> was conducted using maceration technique with 95% methanol, and an additional step of liquid-liquid extraction. The </a:t>
          </a:r>
          <a:r>
            <a:rPr lang="en-GB" sz="2300" kern="1200" dirty="0" err="1"/>
            <a:t>puerarin</a:t>
          </a:r>
          <a:r>
            <a:rPr lang="en-GB" sz="2300" kern="1200" dirty="0"/>
            <a:t> was analysed by LC-MS/MS.</a:t>
          </a:r>
          <a:endParaRPr lang="en-MY" sz="2300" kern="1200" dirty="0"/>
        </a:p>
        <a:p>
          <a:pPr marL="228600" lvl="1" indent="-228600" algn="l" defTabSz="1022350">
            <a:lnSpc>
              <a:spcPct val="90000"/>
            </a:lnSpc>
            <a:spcBef>
              <a:spcPct val="0"/>
            </a:spcBef>
            <a:spcAft>
              <a:spcPct val="15000"/>
            </a:spcAft>
            <a:buChar char="•"/>
          </a:pPr>
          <a:endParaRPr lang="en-GB" sz="2300" kern="1200" dirty="0"/>
        </a:p>
        <a:p>
          <a:pPr marL="228600" lvl="1" indent="-228600" algn="l" defTabSz="1022350">
            <a:lnSpc>
              <a:spcPct val="90000"/>
            </a:lnSpc>
            <a:spcBef>
              <a:spcPct val="0"/>
            </a:spcBef>
            <a:spcAft>
              <a:spcPct val="15000"/>
            </a:spcAft>
            <a:buChar char="•"/>
          </a:pPr>
          <a:r>
            <a:rPr lang="en-GB" sz="2300" kern="1200" dirty="0">
              <a:effectLst/>
              <a:ea typeface="Times New Roman" panose="02020603050405020304" pitchFamily="18" charset="0"/>
            </a:rPr>
            <a:t>The antioxidant capacity of </a:t>
          </a:r>
          <a:r>
            <a:rPr lang="en-GB" sz="2300" kern="1200" dirty="0" err="1">
              <a:effectLst/>
              <a:ea typeface="Times New Roman" panose="02020603050405020304" pitchFamily="18" charset="0"/>
            </a:rPr>
            <a:t>puerarin</a:t>
          </a:r>
          <a:r>
            <a:rPr lang="en-GB" sz="2300" kern="1200" dirty="0">
              <a:effectLst/>
              <a:ea typeface="Times New Roman" panose="02020603050405020304" pitchFamily="18" charset="0"/>
            </a:rPr>
            <a:t> was determined using DPPH assay.</a:t>
          </a:r>
          <a:endParaRPr lang="en-MY" sz="2300" kern="1200" dirty="0">
            <a:effectLst/>
            <a:ea typeface="Times New Roman" panose="02020603050405020304" pitchFamily="18" charset="0"/>
          </a:endParaRPr>
        </a:p>
      </dsp:txBody>
      <dsp:txXfrm>
        <a:off x="51" y="833791"/>
        <a:ext cx="4913783" cy="3346154"/>
      </dsp:txXfrm>
    </dsp:sp>
    <dsp:sp modelId="{2518FDF5-7B63-43C1-947C-BA0F2F14C2C3}">
      <dsp:nvSpPr>
        <dsp:cNvPr id="0" name=""/>
        <dsp:cNvSpPr/>
      </dsp:nvSpPr>
      <dsp:spPr>
        <a:xfrm>
          <a:off x="5601764" y="171391"/>
          <a:ext cx="491378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MY" sz="2300" kern="1200" dirty="0"/>
            <a:t>Significant of study</a:t>
          </a:r>
        </a:p>
      </dsp:txBody>
      <dsp:txXfrm>
        <a:off x="5601764" y="171391"/>
        <a:ext cx="4913783" cy="662400"/>
      </dsp:txXfrm>
    </dsp:sp>
    <dsp:sp modelId="{F18143C0-0014-48E3-A857-BD8676340516}">
      <dsp:nvSpPr>
        <dsp:cNvPr id="0" name=""/>
        <dsp:cNvSpPr/>
      </dsp:nvSpPr>
      <dsp:spPr>
        <a:xfrm>
          <a:off x="5601764" y="833791"/>
          <a:ext cx="4913783" cy="33461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The findings from this study can be benefit to;</a:t>
          </a:r>
          <a:endParaRPr lang="en-MY" sz="2300" kern="1200" dirty="0"/>
        </a:p>
        <a:p>
          <a:pPr marL="457200" lvl="2" indent="-228600" algn="l" defTabSz="1022350">
            <a:lnSpc>
              <a:spcPct val="90000"/>
            </a:lnSpc>
            <a:spcBef>
              <a:spcPct val="0"/>
            </a:spcBef>
            <a:spcAft>
              <a:spcPct val="15000"/>
            </a:spcAft>
            <a:buChar char="•"/>
          </a:pPr>
          <a:r>
            <a:rPr lang="en-GB" sz="2300" kern="1200" dirty="0"/>
            <a:t>Regulatory body (NPRA)</a:t>
          </a:r>
        </a:p>
        <a:p>
          <a:pPr marL="457200" lvl="2" indent="-228600" algn="l" defTabSz="1022350">
            <a:lnSpc>
              <a:spcPct val="90000"/>
            </a:lnSpc>
            <a:spcBef>
              <a:spcPct val="0"/>
            </a:spcBef>
            <a:spcAft>
              <a:spcPct val="15000"/>
            </a:spcAft>
            <a:buChar char="•"/>
          </a:pPr>
          <a:r>
            <a:rPr lang="en-GB" sz="2300" kern="1200" dirty="0">
              <a:effectLst/>
              <a:ea typeface="Times New Roman" panose="02020603050405020304" pitchFamily="18" charset="0"/>
            </a:rPr>
            <a:t>CNH </a:t>
          </a:r>
        </a:p>
        <a:p>
          <a:pPr marL="457200" lvl="2" indent="-228600" algn="l" defTabSz="1022350">
            <a:lnSpc>
              <a:spcPct val="90000"/>
            </a:lnSpc>
            <a:spcBef>
              <a:spcPct val="0"/>
            </a:spcBef>
            <a:spcAft>
              <a:spcPct val="15000"/>
            </a:spcAft>
            <a:buChar char="•"/>
          </a:pPr>
          <a:r>
            <a:rPr lang="en-GB" sz="2300" kern="1200" dirty="0">
              <a:ea typeface="Times New Roman" panose="02020603050405020304" pitchFamily="18" charset="0"/>
            </a:rPr>
            <a:t>C</a:t>
          </a:r>
          <a:r>
            <a:rPr lang="en-GB" sz="2300" kern="1200" dirty="0">
              <a:effectLst/>
              <a:ea typeface="Times New Roman" panose="02020603050405020304" pitchFamily="18" charset="0"/>
            </a:rPr>
            <a:t>onsumers </a:t>
          </a:r>
        </a:p>
        <a:p>
          <a:pPr marL="228600" lvl="1" indent="-228600" algn="l" defTabSz="1022350">
            <a:lnSpc>
              <a:spcPct val="90000"/>
            </a:lnSpc>
            <a:spcBef>
              <a:spcPct val="0"/>
            </a:spcBef>
            <a:spcAft>
              <a:spcPct val="15000"/>
            </a:spcAft>
            <a:buChar char="•"/>
          </a:pPr>
          <a:r>
            <a:rPr lang="en-GB" sz="2300" kern="1200" dirty="0">
              <a:effectLst/>
              <a:ea typeface="Times New Roman" panose="02020603050405020304" pitchFamily="18" charset="0"/>
            </a:rPr>
            <a:t>To attract researchers to do further research on this herbal</a:t>
          </a:r>
          <a:endParaRPr lang="en-MY" sz="2300" kern="1200" dirty="0"/>
        </a:p>
      </dsp:txBody>
      <dsp:txXfrm>
        <a:off x="5601764" y="833791"/>
        <a:ext cx="4913783" cy="3346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8D1CA-584A-4989-9E7A-B7B49D52F282}">
      <dsp:nvSpPr>
        <dsp:cNvPr id="0" name=""/>
        <dsp:cNvSpPr/>
      </dsp:nvSpPr>
      <dsp:spPr>
        <a:xfrm>
          <a:off x="4646207" y="1019"/>
          <a:ext cx="1583321" cy="1029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kern="1200" dirty="0"/>
            <a:t>Regulation of cosmetic products</a:t>
          </a:r>
        </a:p>
      </dsp:txBody>
      <dsp:txXfrm>
        <a:off x="4696446" y="51258"/>
        <a:ext cx="1482843" cy="928680"/>
      </dsp:txXfrm>
    </dsp:sp>
    <dsp:sp modelId="{8A496743-9C9F-44A2-859E-86B9BF72B953}">
      <dsp:nvSpPr>
        <dsp:cNvPr id="0" name=""/>
        <dsp:cNvSpPr/>
      </dsp:nvSpPr>
      <dsp:spPr>
        <a:xfrm>
          <a:off x="3014161" y="515598"/>
          <a:ext cx="4847414" cy="4847414"/>
        </a:xfrm>
        <a:custGeom>
          <a:avLst/>
          <a:gdLst/>
          <a:ahLst/>
          <a:cxnLst/>
          <a:rect l="0" t="0" r="0" b="0"/>
          <a:pathLst>
            <a:path>
              <a:moveTo>
                <a:pt x="3225476" y="136454"/>
              </a:moveTo>
              <a:arcTo wR="2423707" hR="2423707" stAng="17359050" swAng="150037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6D5D8D-BBA3-4CBE-B9DE-6ED4667B841C}">
      <dsp:nvSpPr>
        <dsp:cNvPr id="0" name=""/>
        <dsp:cNvSpPr/>
      </dsp:nvSpPr>
      <dsp:spPr>
        <a:xfrm>
          <a:off x="6745199" y="1212873"/>
          <a:ext cx="1583321" cy="1029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i="1" kern="1200" dirty="0">
              <a:effectLst/>
              <a:ea typeface="Times New Roman" panose="02020603050405020304" pitchFamily="18" charset="0"/>
            </a:rPr>
            <a:t>P. </a:t>
          </a:r>
          <a:r>
            <a:rPr lang="en-GB" sz="2000" i="1" kern="1200" dirty="0" err="1">
              <a:effectLst/>
              <a:ea typeface="Times New Roman" panose="02020603050405020304" pitchFamily="18" charset="0"/>
            </a:rPr>
            <a:t>mirifica</a:t>
          </a:r>
          <a:r>
            <a:rPr lang="en-GB" sz="2000" kern="1200" dirty="0">
              <a:effectLst/>
              <a:ea typeface="Times New Roman" panose="02020603050405020304" pitchFamily="18" charset="0"/>
            </a:rPr>
            <a:t> tuber extract</a:t>
          </a:r>
          <a:endParaRPr lang="en-MY" sz="2000" kern="1200" dirty="0"/>
        </a:p>
      </dsp:txBody>
      <dsp:txXfrm>
        <a:off x="6795438" y="1263112"/>
        <a:ext cx="1482843" cy="928680"/>
      </dsp:txXfrm>
    </dsp:sp>
    <dsp:sp modelId="{BADBB60E-6109-49FB-BA72-7F5C0BBA10AE}">
      <dsp:nvSpPr>
        <dsp:cNvPr id="0" name=""/>
        <dsp:cNvSpPr/>
      </dsp:nvSpPr>
      <dsp:spPr>
        <a:xfrm>
          <a:off x="3014161" y="515598"/>
          <a:ext cx="4847414" cy="4847414"/>
        </a:xfrm>
        <a:custGeom>
          <a:avLst/>
          <a:gdLst/>
          <a:ahLst/>
          <a:cxnLst/>
          <a:rect l="0" t="0" r="0" b="0"/>
          <a:pathLst>
            <a:path>
              <a:moveTo>
                <a:pt x="4748922" y="1739800"/>
              </a:moveTo>
              <a:arcTo wR="2423707" hR="2423707" stAng="20616601" swAng="19667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F0FEB2-0CEA-452E-B6C5-288457226BA6}">
      <dsp:nvSpPr>
        <dsp:cNvPr id="0" name=""/>
        <dsp:cNvSpPr/>
      </dsp:nvSpPr>
      <dsp:spPr>
        <a:xfrm>
          <a:off x="6545194" y="3636580"/>
          <a:ext cx="1983331" cy="1029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i="1" kern="1200" dirty="0"/>
            <a:t>P. </a:t>
          </a:r>
          <a:r>
            <a:rPr lang="en-GB" sz="2000" i="1" kern="1200" dirty="0" err="1"/>
            <a:t>mirifica</a:t>
          </a:r>
          <a:r>
            <a:rPr lang="en-GB" sz="2000" i="1" kern="1200" dirty="0"/>
            <a:t> </a:t>
          </a:r>
          <a:r>
            <a:rPr lang="en-GB" sz="2000" kern="1200" dirty="0"/>
            <a:t>tuber extract in cosmetic</a:t>
          </a:r>
          <a:endParaRPr lang="en-MY" sz="2000" kern="1200" dirty="0"/>
        </a:p>
      </dsp:txBody>
      <dsp:txXfrm>
        <a:off x="6595433" y="3686819"/>
        <a:ext cx="1882853" cy="928680"/>
      </dsp:txXfrm>
    </dsp:sp>
    <dsp:sp modelId="{9CFFBD3F-5E7C-48D2-960E-D04F5CFA563A}">
      <dsp:nvSpPr>
        <dsp:cNvPr id="0" name=""/>
        <dsp:cNvSpPr/>
      </dsp:nvSpPr>
      <dsp:spPr>
        <a:xfrm>
          <a:off x="3014161" y="515598"/>
          <a:ext cx="4847414" cy="4847414"/>
        </a:xfrm>
        <a:custGeom>
          <a:avLst/>
          <a:gdLst/>
          <a:ahLst/>
          <a:cxnLst/>
          <a:rect l="0" t="0" r="0" b="0"/>
          <a:pathLst>
            <a:path>
              <a:moveTo>
                <a:pt x="4120177" y="4154702"/>
              </a:moveTo>
              <a:arcTo wR="2423707" hR="2423707" stAng="2734627" swAng="90755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2133322-79DC-4E52-A55F-BE80FB1A84BD}">
      <dsp:nvSpPr>
        <dsp:cNvPr id="0" name=""/>
        <dsp:cNvSpPr/>
      </dsp:nvSpPr>
      <dsp:spPr>
        <a:xfrm>
          <a:off x="4257541" y="4848433"/>
          <a:ext cx="2360652" cy="1029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ea typeface="Times New Roman" panose="02020603050405020304" pitchFamily="18" charset="0"/>
            </a:rPr>
            <a:t>Factor affecting </a:t>
          </a:r>
          <a:r>
            <a:rPr lang="en-MY" sz="2000" kern="1200" dirty="0">
              <a:effectLst/>
              <a:ea typeface="Calibri" panose="020F0502020204030204" pitchFamily="34" charset="0"/>
            </a:rPr>
            <a:t>phytoestrogens concentrations</a:t>
          </a:r>
          <a:endParaRPr lang="en-MY" sz="2000" kern="1200" dirty="0"/>
        </a:p>
      </dsp:txBody>
      <dsp:txXfrm>
        <a:off x="4307780" y="4898672"/>
        <a:ext cx="2260174" cy="928680"/>
      </dsp:txXfrm>
    </dsp:sp>
    <dsp:sp modelId="{D59238AA-36EA-4A2E-B75D-198D9B1B091D}">
      <dsp:nvSpPr>
        <dsp:cNvPr id="0" name=""/>
        <dsp:cNvSpPr/>
      </dsp:nvSpPr>
      <dsp:spPr>
        <a:xfrm>
          <a:off x="3014161" y="515598"/>
          <a:ext cx="4847414" cy="4847414"/>
        </a:xfrm>
        <a:custGeom>
          <a:avLst/>
          <a:gdLst/>
          <a:ahLst/>
          <a:cxnLst/>
          <a:rect l="0" t="0" r="0" b="0"/>
          <a:pathLst>
            <a:path>
              <a:moveTo>
                <a:pt x="1237700" y="4537411"/>
              </a:moveTo>
              <a:arcTo wR="2423707" hR="2423707" stAng="7157817" swAng="90755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71324F-D2B9-45A1-8ED0-F0E18F6AAF7A}">
      <dsp:nvSpPr>
        <dsp:cNvPr id="0" name=""/>
        <dsp:cNvSpPr/>
      </dsp:nvSpPr>
      <dsp:spPr>
        <a:xfrm>
          <a:off x="2426344" y="3636580"/>
          <a:ext cx="1825062" cy="1029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Stability of phytoestrogen</a:t>
          </a:r>
          <a:endParaRPr lang="en-MY" sz="2000" kern="1200" dirty="0"/>
        </a:p>
      </dsp:txBody>
      <dsp:txXfrm>
        <a:off x="2476583" y="3686819"/>
        <a:ext cx="1724584" cy="928680"/>
      </dsp:txXfrm>
    </dsp:sp>
    <dsp:sp modelId="{562590DB-37F7-4A3A-ABE8-825F53A1F12D}">
      <dsp:nvSpPr>
        <dsp:cNvPr id="0" name=""/>
        <dsp:cNvSpPr/>
      </dsp:nvSpPr>
      <dsp:spPr>
        <a:xfrm>
          <a:off x="3014161" y="515598"/>
          <a:ext cx="4847414" cy="4847414"/>
        </a:xfrm>
        <a:custGeom>
          <a:avLst/>
          <a:gdLst/>
          <a:ahLst/>
          <a:cxnLst/>
          <a:rect l="0" t="0" r="0" b="0"/>
          <a:pathLst>
            <a:path>
              <a:moveTo>
                <a:pt x="98491" y="3107614"/>
              </a:moveTo>
              <a:arcTo wR="2423707" hR="2423707" stAng="9816601" swAng="19667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3AD53C1-C500-4938-A31B-B601042A1602}">
      <dsp:nvSpPr>
        <dsp:cNvPr id="0" name=""/>
        <dsp:cNvSpPr/>
      </dsp:nvSpPr>
      <dsp:spPr>
        <a:xfrm>
          <a:off x="2547215" y="1212873"/>
          <a:ext cx="1583321" cy="1029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ea typeface="Times New Roman" panose="02020603050405020304" pitchFamily="18" charset="0"/>
            </a:rPr>
            <a:t>Antioxidant property</a:t>
          </a:r>
          <a:endParaRPr lang="en-MY" sz="2000" kern="1200" dirty="0"/>
        </a:p>
      </dsp:txBody>
      <dsp:txXfrm>
        <a:off x="2597454" y="1263112"/>
        <a:ext cx="1482843" cy="928680"/>
      </dsp:txXfrm>
    </dsp:sp>
    <dsp:sp modelId="{1514384C-C537-4306-A0FA-1169254FAB68}">
      <dsp:nvSpPr>
        <dsp:cNvPr id="0" name=""/>
        <dsp:cNvSpPr/>
      </dsp:nvSpPr>
      <dsp:spPr>
        <a:xfrm>
          <a:off x="3014161" y="515598"/>
          <a:ext cx="4847414" cy="4847414"/>
        </a:xfrm>
        <a:custGeom>
          <a:avLst/>
          <a:gdLst/>
          <a:ahLst/>
          <a:cxnLst/>
          <a:rect l="0" t="0" r="0" b="0"/>
          <a:pathLst>
            <a:path>
              <a:moveTo>
                <a:pt x="730234" y="689778"/>
              </a:moveTo>
              <a:arcTo wR="2423707" hR="2423707" stAng="13540576" swAng="150037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EA46-3903-421E-90E4-F0E1DBEFD774}">
      <dsp:nvSpPr>
        <dsp:cNvPr id="0" name=""/>
        <dsp:cNvSpPr/>
      </dsp:nvSpPr>
      <dsp:spPr>
        <a:xfrm rot="5400000">
          <a:off x="1799558" y="708852"/>
          <a:ext cx="600211" cy="68331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2F5FD-5CF2-41A1-81FC-6A473A516EC1}">
      <dsp:nvSpPr>
        <dsp:cNvPr id="0" name=""/>
        <dsp:cNvSpPr/>
      </dsp:nvSpPr>
      <dsp:spPr>
        <a:xfrm>
          <a:off x="1640538" y="43506"/>
          <a:ext cx="1010402" cy="7072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Cleaned and sliced</a:t>
          </a:r>
          <a:endParaRPr lang="en-MY" sz="1600" kern="1200" dirty="0"/>
        </a:p>
      </dsp:txBody>
      <dsp:txXfrm>
        <a:off x="1675069" y="78037"/>
        <a:ext cx="941340" cy="638186"/>
      </dsp:txXfrm>
    </dsp:sp>
    <dsp:sp modelId="{373FDC50-1F22-4AFA-8829-AD4F79E40D30}">
      <dsp:nvSpPr>
        <dsp:cNvPr id="0" name=""/>
        <dsp:cNvSpPr/>
      </dsp:nvSpPr>
      <dsp:spPr>
        <a:xfrm>
          <a:off x="2650940" y="110958"/>
          <a:ext cx="734870" cy="571629"/>
        </a:xfrm>
        <a:prstGeom prst="rect">
          <a:avLst/>
        </a:prstGeom>
        <a:noFill/>
        <a:ln>
          <a:noFill/>
        </a:ln>
        <a:effectLst/>
      </dsp:spPr>
      <dsp:style>
        <a:lnRef idx="0">
          <a:scrgbClr r="0" g="0" b="0"/>
        </a:lnRef>
        <a:fillRef idx="0">
          <a:scrgbClr r="0" g="0" b="0"/>
        </a:fillRef>
        <a:effectRef idx="0">
          <a:scrgbClr r="0" g="0" b="0"/>
        </a:effectRef>
        <a:fontRef idx="minor"/>
      </dsp:style>
    </dsp:sp>
    <dsp:sp modelId="{26F6202D-147B-4EA0-B14E-0E4795829640}">
      <dsp:nvSpPr>
        <dsp:cNvPr id="0" name=""/>
        <dsp:cNvSpPr/>
      </dsp:nvSpPr>
      <dsp:spPr>
        <a:xfrm rot="5400000">
          <a:off x="2850433" y="1503326"/>
          <a:ext cx="600211" cy="68331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F1A46F-0997-491C-99B7-7F38566C2A84}">
      <dsp:nvSpPr>
        <dsp:cNvPr id="0" name=""/>
        <dsp:cNvSpPr/>
      </dsp:nvSpPr>
      <dsp:spPr>
        <a:xfrm>
          <a:off x="2478269" y="837980"/>
          <a:ext cx="1436690" cy="7072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Separated into flesh and </a:t>
          </a:r>
          <a:r>
            <a:rPr lang="en-GB" sz="1600" kern="1200" dirty="0" err="1"/>
            <a:t>outlayer</a:t>
          </a:r>
          <a:r>
            <a:rPr lang="en-GB" sz="1600" kern="1200" dirty="0"/>
            <a:t> </a:t>
          </a:r>
          <a:endParaRPr lang="en-MY" sz="1600" kern="1200" dirty="0"/>
        </a:p>
      </dsp:txBody>
      <dsp:txXfrm>
        <a:off x="2512800" y="872511"/>
        <a:ext cx="1367628" cy="638186"/>
      </dsp:txXfrm>
    </dsp:sp>
    <dsp:sp modelId="{ADFD4A0B-1438-4192-A175-F08D929230AC}">
      <dsp:nvSpPr>
        <dsp:cNvPr id="0" name=""/>
        <dsp:cNvSpPr/>
      </dsp:nvSpPr>
      <dsp:spPr>
        <a:xfrm>
          <a:off x="3701815" y="905432"/>
          <a:ext cx="734870" cy="571629"/>
        </a:xfrm>
        <a:prstGeom prst="rect">
          <a:avLst/>
        </a:prstGeom>
        <a:noFill/>
        <a:ln>
          <a:noFill/>
        </a:ln>
        <a:effectLst/>
      </dsp:spPr>
      <dsp:style>
        <a:lnRef idx="0">
          <a:scrgbClr r="0" g="0" b="0"/>
        </a:lnRef>
        <a:fillRef idx="0">
          <a:scrgbClr r="0" g="0" b="0"/>
        </a:fillRef>
        <a:effectRef idx="0">
          <a:scrgbClr r="0" g="0" b="0"/>
        </a:effectRef>
        <a:fontRef idx="minor"/>
      </dsp:style>
    </dsp:sp>
    <dsp:sp modelId="{C046298E-D425-4911-B9FD-D14C0BE1A8A5}">
      <dsp:nvSpPr>
        <dsp:cNvPr id="0" name=""/>
        <dsp:cNvSpPr/>
      </dsp:nvSpPr>
      <dsp:spPr>
        <a:xfrm rot="5400000">
          <a:off x="3475019" y="2297799"/>
          <a:ext cx="600211" cy="68331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E7E06-8A32-468E-AE43-872CBDB54D73}">
      <dsp:nvSpPr>
        <dsp:cNvPr id="0" name=""/>
        <dsp:cNvSpPr/>
      </dsp:nvSpPr>
      <dsp:spPr>
        <a:xfrm>
          <a:off x="3316000" y="1632453"/>
          <a:ext cx="1010402" cy="7072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Drying</a:t>
          </a:r>
        </a:p>
      </dsp:txBody>
      <dsp:txXfrm>
        <a:off x="3350531" y="1666984"/>
        <a:ext cx="941340" cy="638186"/>
      </dsp:txXfrm>
    </dsp:sp>
    <dsp:sp modelId="{F14BE668-AF17-47F1-9893-1C661A8834A5}">
      <dsp:nvSpPr>
        <dsp:cNvPr id="0" name=""/>
        <dsp:cNvSpPr/>
      </dsp:nvSpPr>
      <dsp:spPr>
        <a:xfrm>
          <a:off x="4326402" y="1699906"/>
          <a:ext cx="734870" cy="571629"/>
        </a:xfrm>
        <a:prstGeom prst="rect">
          <a:avLst/>
        </a:prstGeom>
        <a:noFill/>
        <a:ln>
          <a:noFill/>
        </a:ln>
        <a:effectLst/>
      </dsp:spPr>
      <dsp:style>
        <a:lnRef idx="0">
          <a:scrgbClr r="0" g="0" b="0"/>
        </a:lnRef>
        <a:fillRef idx="0">
          <a:scrgbClr r="0" g="0" b="0"/>
        </a:fillRef>
        <a:effectRef idx="0">
          <a:scrgbClr r="0" g="0" b="0"/>
        </a:effectRef>
        <a:fontRef idx="minor"/>
      </dsp:style>
    </dsp:sp>
    <dsp:sp modelId="{DBF1870F-24C6-45B6-B5FD-652C4BB26707}">
      <dsp:nvSpPr>
        <dsp:cNvPr id="0" name=""/>
        <dsp:cNvSpPr/>
      </dsp:nvSpPr>
      <dsp:spPr>
        <a:xfrm rot="5400000">
          <a:off x="4653356" y="3092273"/>
          <a:ext cx="600211" cy="68331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80BE01-C3E0-4BC3-80B6-2EC1430472DA}">
      <dsp:nvSpPr>
        <dsp:cNvPr id="0" name=""/>
        <dsp:cNvSpPr/>
      </dsp:nvSpPr>
      <dsp:spPr>
        <a:xfrm>
          <a:off x="4153730" y="2426927"/>
          <a:ext cx="1691615" cy="7072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Ground into powder</a:t>
          </a:r>
          <a:endParaRPr lang="en-MY" sz="1600" kern="1200" dirty="0"/>
        </a:p>
      </dsp:txBody>
      <dsp:txXfrm>
        <a:off x="4188261" y="2461458"/>
        <a:ext cx="1622553" cy="638186"/>
      </dsp:txXfrm>
    </dsp:sp>
    <dsp:sp modelId="{86357FF9-EB2F-4B63-BEB6-066402A019AD}">
      <dsp:nvSpPr>
        <dsp:cNvPr id="0" name=""/>
        <dsp:cNvSpPr/>
      </dsp:nvSpPr>
      <dsp:spPr>
        <a:xfrm>
          <a:off x="5504739" y="2494379"/>
          <a:ext cx="734870" cy="571629"/>
        </a:xfrm>
        <a:prstGeom prst="rect">
          <a:avLst/>
        </a:prstGeom>
        <a:noFill/>
        <a:ln>
          <a:noFill/>
        </a:ln>
        <a:effectLst/>
      </dsp:spPr>
      <dsp:style>
        <a:lnRef idx="0">
          <a:scrgbClr r="0" g="0" b="0"/>
        </a:lnRef>
        <a:fillRef idx="0">
          <a:scrgbClr r="0" g="0" b="0"/>
        </a:fillRef>
        <a:effectRef idx="0">
          <a:scrgbClr r="0" g="0" b="0"/>
        </a:effectRef>
        <a:fontRef idx="minor"/>
      </dsp:style>
    </dsp:sp>
    <dsp:sp modelId="{16851621-24CE-4217-BD81-218F1F32EBA8}">
      <dsp:nvSpPr>
        <dsp:cNvPr id="0" name=""/>
        <dsp:cNvSpPr/>
      </dsp:nvSpPr>
      <dsp:spPr>
        <a:xfrm rot="5400000">
          <a:off x="5427866" y="3886746"/>
          <a:ext cx="600211" cy="68331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ECBABD-6186-4E37-8614-3EBB03967BFD}">
      <dsp:nvSpPr>
        <dsp:cNvPr id="0" name=""/>
        <dsp:cNvSpPr/>
      </dsp:nvSpPr>
      <dsp:spPr>
        <a:xfrm>
          <a:off x="4991461" y="3221400"/>
          <a:ext cx="1565173" cy="7072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Maceration</a:t>
          </a:r>
          <a:endParaRPr lang="en-MY" sz="1600" kern="1200" dirty="0"/>
        </a:p>
      </dsp:txBody>
      <dsp:txXfrm>
        <a:off x="5025992" y="3255931"/>
        <a:ext cx="1496111" cy="638186"/>
      </dsp:txXfrm>
    </dsp:sp>
    <dsp:sp modelId="{CC10F17F-8E5C-456A-B550-33389268684A}">
      <dsp:nvSpPr>
        <dsp:cNvPr id="0" name=""/>
        <dsp:cNvSpPr/>
      </dsp:nvSpPr>
      <dsp:spPr>
        <a:xfrm>
          <a:off x="6279249" y="3288853"/>
          <a:ext cx="734870" cy="571629"/>
        </a:xfrm>
        <a:prstGeom prst="rect">
          <a:avLst/>
        </a:prstGeom>
        <a:noFill/>
        <a:ln>
          <a:noFill/>
        </a:ln>
        <a:effectLst/>
      </dsp:spPr>
      <dsp:style>
        <a:lnRef idx="0">
          <a:scrgbClr r="0" g="0" b="0"/>
        </a:lnRef>
        <a:fillRef idx="0">
          <a:scrgbClr r="0" g="0" b="0"/>
        </a:fillRef>
        <a:effectRef idx="0">
          <a:scrgbClr r="0" g="0" b="0"/>
        </a:effectRef>
        <a:fontRef idx="minor"/>
      </dsp:style>
    </dsp:sp>
    <dsp:sp modelId="{57FC275B-D352-4AAE-A9FA-96F1C43D6A4F}">
      <dsp:nvSpPr>
        <dsp:cNvPr id="0" name=""/>
        <dsp:cNvSpPr/>
      </dsp:nvSpPr>
      <dsp:spPr>
        <a:xfrm rot="5400000">
          <a:off x="5988211" y="4681220"/>
          <a:ext cx="600211" cy="68331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42C60E-31BC-4DBD-B411-BAC4D9EE22E8}">
      <dsp:nvSpPr>
        <dsp:cNvPr id="0" name=""/>
        <dsp:cNvSpPr/>
      </dsp:nvSpPr>
      <dsp:spPr>
        <a:xfrm>
          <a:off x="5829192" y="4015874"/>
          <a:ext cx="1010402" cy="7072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Filtered</a:t>
          </a:r>
          <a:endParaRPr lang="en-MY" sz="1600" kern="1200" dirty="0"/>
        </a:p>
      </dsp:txBody>
      <dsp:txXfrm>
        <a:off x="5863723" y="4050405"/>
        <a:ext cx="941340" cy="638186"/>
      </dsp:txXfrm>
    </dsp:sp>
    <dsp:sp modelId="{87AB7DA0-19C5-4F94-8CD6-39C4D61ABDEE}">
      <dsp:nvSpPr>
        <dsp:cNvPr id="0" name=""/>
        <dsp:cNvSpPr/>
      </dsp:nvSpPr>
      <dsp:spPr>
        <a:xfrm>
          <a:off x="6839594" y="4083326"/>
          <a:ext cx="734870" cy="571629"/>
        </a:xfrm>
        <a:prstGeom prst="rect">
          <a:avLst/>
        </a:prstGeom>
        <a:noFill/>
        <a:ln>
          <a:noFill/>
        </a:ln>
        <a:effectLst/>
      </dsp:spPr>
      <dsp:style>
        <a:lnRef idx="0">
          <a:scrgbClr r="0" g="0" b="0"/>
        </a:lnRef>
        <a:fillRef idx="0">
          <a:scrgbClr r="0" g="0" b="0"/>
        </a:fillRef>
        <a:effectRef idx="0">
          <a:scrgbClr r="0" g="0" b="0"/>
        </a:effectRef>
        <a:fontRef idx="minor"/>
      </dsp:style>
    </dsp:sp>
    <dsp:sp modelId="{94305742-6FDD-4A75-8C5C-CDF15CF31643}">
      <dsp:nvSpPr>
        <dsp:cNvPr id="0" name=""/>
        <dsp:cNvSpPr/>
      </dsp:nvSpPr>
      <dsp:spPr>
        <a:xfrm rot="5400000">
          <a:off x="6825942" y="5475694"/>
          <a:ext cx="600211" cy="68331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1ADCDF-D6F9-4036-B13A-69EAF01B200F}">
      <dsp:nvSpPr>
        <dsp:cNvPr id="0" name=""/>
        <dsp:cNvSpPr/>
      </dsp:nvSpPr>
      <dsp:spPr>
        <a:xfrm>
          <a:off x="6666922" y="4810348"/>
          <a:ext cx="1010402" cy="7072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Drying</a:t>
          </a:r>
        </a:p>
      </dsp:txBody>
      <dsp:txXfrm>
        <a:off x="6701453" y="4844879"/>
        <a:ext cx="941340" cy="638186"/>
      </dsp:txXfrm>
    </dsp:sp>
    <dsp:sp modelId="{521C8B03-2748-45CF-87C8-41FD317DBFC0}">
      <dsp:nvSpPr>
        <dsp:cNvPr id="0" name=""/>
        <dsp:cNvSpPr/>
      </dsp:nvSpPr>
      <dsp:spPr>
        <a:xfrm>
          <a:off x="7677324" y="4877800"/>
          <a:ext cx="734870" cy="571629"/>
        </a:xfrm>
        <a:prstGeom prst="rect">
          <a:avLst/>
        </a:prstGeom>
        <a:noFill/>
        <a:ln>
          <a:noFill/>
        </a:ln>
        <a:effectLst/>
      </dsp:spPr>
      <dsp:style>
        <a:lnRef idx="0">
          <a:scrgbClr r="0" g="0" b="0"/>
        </a:lnRef>
        <a:fillRef idx="0">
          <a:scrgbClr r="0" g="0" b="0"/>
        </a:fillRef>
        <a:effectRef idx="0">
          <a:scrgbClr r="0" g="0" b="0"/>
        </a:effectRef>
        <a:fontRef idx="minor"/>
      </dsp:style>
    </dsp:sp>
    <dsp:sp modelId="{D0EB1F38-68E6-47D0-94C0-C069933156D2}">
      <dsp:nvSpPr>
        <dsp:cNvPr id="0" name=""/>
        <dsp:cNvSpPr/>
      </dsp:nvSpPr>
      <dsp:spPr>
        <a:xfrm>
          <a:off x="7504653" y="5604821"/>
          <a:ext cx="1417472" cy="70724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Methanolic crude extract</a:t>
          </a:r>
          <a:endParaRPr lang="en-MY" sz="1600" kern="1200" dirty="0"/>
        </a:p>
      </dsp:txBody>
      <dsp:txXfrm>
        <a:off x="7539184" y="5639352"/>
        <a:ext cx="1348410" cy="638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DC96D-DD77-47FB-96E0-E9EFFA661B16}">
      <dsp:nvSpPr>
        <dsp:cNvPr id="0" name=""/>
        <dsp:cNvSpPr/>
      </dsp:nvSpPr>
      <dsp:spPr>
        <a:xfrm>
          <a:off x="10621" y="1033673"/>
          <a:ext cx="1744163" cy="7968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Weighing</a:t>
          </a:r>
          <a:endParaRPr lang="en-MY" sz="2700" kern="1200" dirty="0"/>
        </a:p>
      </dsp:txBody>
      <dsp:txXfrm>
        <a:off x="33961" y="1057013"/>
        <a:ext cx="1697483" cy="750198"/>
      </dsp:txXfrm>
    </dsp:sp>
    <dsp:sp modelId="{B7D98500-1C45-460E-B65E-682A66F25CE7}">
      <dsp:nvSpPr>
        <dsp:cNvPr id="0" name=""/>
        <dsp:cNvSpPr/>
      </dsp:nvSpPr>
      <dsp:spPr>
        <a:xfrm>
          <a:off x="1878043" y="1279272"/>
          <a:ext cx="261307" cy="3056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1878043" y="1340408"/>
        <a:ext cx="182915" cy="183408"/>
      </dsp:txXfrm>
    </dsp:sp>
    <dsp:sp modelId="{885C7FAF-9B92-4B39-8789-51DC44838F85}">
      <dsp:nvSpPr>
        <dsp:cNvPr id="0" name=""/>
        <dsp:cNvSpPr/>
      </dsp:nvSpPr>
      <dsp:spPr>
        <a:xfrm>
          <a:off x="2247817" y="1048085"/>
          <a:ext cx="1232580" cy="76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MY" sz="2700" kern="1200" dirty="0"/>
            <a:t>Mixing</a:t>
          </a:r>
        </a:p>
      </dsp:txBody>
      <dsp:txXfrm>
        <a:off x="2270313" y="1070581"/>
        <a:ext cx="1187588" cy="723061"/>
      </dsp:txXfrm>
    </dsp:sp>
    <dsp:sp modelId="{5CC81E5F-5B9C-4B0E-9D7B-2975E584A887}">
      <dsp:nvSpPr>
        <dsp:cNvPr id="0" name=""/>
        <dsp:cNvSpPr/>
      </dsp:nvSpPr>
      <dsp:spPr>
        <a:xfrm>
          <a:off x="3603656" y="1279272"/>
          <a:ext cx="261307" cy="3056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3603656" y="1340408"/>
        <a:ext cx="182915" cy="183408"/>
      </dsp:txXfrm>
    </dsp:sp>
    <dsp:sp modelId="{D6329AB0-E736-4D08-8E86-49BFA8834A6A}">
      <dsp:nvSpPr>
        <dsp:cNvPr id="0" name=""/>
        <dsp:cNvSpPr/>
      </dsp:nvSpPr>
      <dsp:spPr>
        <a:xfrm>
          <a:off x="3973430" y="1048085"/>
          <a:ext cx="1754763" cy="76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MY" sz="2700" kern="1200" dirty="0"/>
            <a:t>Sonication</a:t>
          </a:r>
          <a:r>
            <a:rPr lang="en-MY" sz="2000" kern="1200" dirty="0"/>
            <a:t> </a:t>
          </a:r>
        </a:p>
      </dsp:txBody>
      <dsp:txXfrm>
        <a:off x="3995926" y="1070581"/>
        <a:ext cx="1709771" cy="723061"/>
      </dsp:txXfrm>
    </dsp:sp>
    <dsp:sp modelId="{2FE74A69-3B9B-44AF-90BB-46AC9B6025B1}">
      <dsp:nvSpPr>
        <dsp:cNvPr id="0" name=""/>
        <dsp:cNvSpPr/>
      </dsp:nvSpPr>
      <dsp:spPr>
        <a:xfrm>
          <a:off x="5851451" y="1279272"/>
          <a:ext cx="261307" cy="3056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5851451" y="1340408"/>
        <a:ext cx="182915" cy="183408"/>
      </dsp:txXfrm>
    </dsp:sp>
    <dsp:sp modelId="{F68E6943-8767-478B-B5CA-FB5FA0C57CCE}">
      <dsp:nvSpPr>
        <dsp:cNvPr id="0" name=""/>
        <dsp:cNvSpPr/>
      </dsp:nvSpPr>
      <dsp:spPr>
        <a:xfrm>
          <a:off x="6221226" y="1048085"/>
          <a:ext cx="1929383" cy="76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Centrifuged</a:t>
          </a:r>
          <a:endParaRPr lang="en-MY" sz="2700" kern="1200" dirty="0"/>
        </a:p>
      </dsp:txBody>
      <dsp:txXfrm>
        <a:off x="6243722" y="1070581"/>
        <a:ext cx="1884391" cy="723061"/>
      </dsp:txXfrm>
    </dsp:sp>
    <dsp:sp modelId="{D64FB6EA-B647-4257-988C-9D086EADBC48}">
      <dsp:nvSpPr>
        <dsp:cNvPr id="0" name=""/>
        <dsp:cNvSpPr/>
      </dsp:nvSpPr>
      <dsp:spPr>
        <a:xfrm>
          <a:off x="8273867" y="1279272"/>
          <a:ext cx="261307" cy="3056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8273867" y="1340408"/>
        <a:ext cx="182915" cy="183408"/>
      </dsp:txXfrm>
    </dsp:sp>
    <dsp:sp modelId="{7B137429-2B34-42DE-AF2D-D31600E9BA1A}">
      <dsp:nvSpPr>
        <dsp:cNvPr id="0" name=""/>
        <dsp:cNvSpPr/>
      </dsp:nvSpPr>
      <dsp:spPr>
        <a:xfrm>
          <a:off x="8643641" y="1048085"/>
          <a:ext cx="1812127" cy="76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Filtered</a:t>
          </a:r>
          <a:endParaRPr lang="en-MY" sz="2700" kern="1200" dirty="0"/>
        </a:p>
      </dsp:txBody>
      <dsp:txXfrm>
        <a:off x="8666137" y="1070581"/>
        <a:ext cx="1767135" cy="723061"/>
      </dsp:txXfrm>
    </dsp:sp>
    <dsp:sp modelId="{6CBA02E4-D574-4C5D-82F9-3F23E26BEF17}">
      <dsp:nvSpPr>
        <dsp:cNvPr id="0" name=""/>
        <dsp:cNvSpPr/>
      </dsp:nvSpPr>
      <dsp:spPr>
        <a:xfrm>
          <a:off x="10579027" y="1279272"/>
          <a:ext cx="261307" cy="3056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10579027" y="1340408"/>
        <a:ext cx="182915" cy="183408"/>
      </dsp:txXfrm>
    </dsp:sp>
    <dsp:sp modelId="{8462EEB1-8A0D-4802-AF29-9215C885265B}">
      <dsp:nvSpPr>
        <dsp:cNvPr id="0" name=""/>
        <dsp:cNvSpPr/>
      </dsp:nvSpPr>
      <dsp:spPr>
        <a:xfrm>
          <a:off x="10948801" y="1048085"/>
          <a:ext cx="1232580" cy="768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Dryness</a:t>
          </a:r>
          <a:endParaRPr lang="en-MY" sz="2400" kern="1200" dirty="0"/>
        </a:p>
      </dsp:txBody>
      <dsp:txXfrm>
        <a:off x="10971297" y="1070581"/>
        <a:ext cx="1187588" cy="7230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ED81F-3AC9-4631-9815-1691EC3A744C}">
      <dsp:nvSpPr>
        <dsp:cNvPr id="0" name=""/>
        <dsp:cNvSpPr/>
      </dsp:nvSpPr>
      <dsp:spPr>
        <a:xfrm>
          <a:off x="3066" y="490719"/>
          <a:ext cx="1340653" cy="140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ea typeface="Times New Roman" panose="02020603050405020304" pitchFamily="18" charset="0"/>
            </a:rPr>
            <a:t>Vortexed</a:t>
          </a:r>
          <a:endParaRPr lang="en-MY" sz="1700" kern="1200" dirty="0"/>
        </a:p>
      </dsp:txBody>
      <dsp:txXfrm>
        <a:off x="42332" y="529985"/>
        <a:ext cx="1262121" cy="1329153"/>
      </dsp:txXfrm>
    </dsp:sp>
    <dsp:sp modelId="{B6922F6F-42E2-462F-9CC6-972A3F36223C}">
      <dsp:nvSpPr>
        <dsp:cNvPr id="0" name=""/>
        <dsp:cNvSpPr/>
      </dsp:nvSpPr>
      <dsp:spPr>
        <a:xfrm>
          <a:off x="1477784" y="1028321"/>
          <a:ext cx="284218" cy="332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dsp:txBody>
      <dsp:txXfrm>
        <a:off x="1477784" y="1094817"/>
        <a:ext cx="198953" cy="199489"/>
      </dsp:txXfrm>
    </dsp:sp>
    <dsp:sp modelId="{A231D844-2887-4CD8-B253-31F0B7417A23}">
      <dsp:nvSpPr>
        <dsp:cNvPr id="0" name=""/>
        <dsp:cNvSpPr/>
      </dsp:nvSpPr>
      <dsp:spPr>
        <a:xfrm>
          <a:off x="1879980" y="490719"/>
          <a:ext cx="1340653" cy="140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ea typeface="Times New Roman" panose="02020603050405020304" pitchFamily="18" charset="0"/>
            </a:rPr>
            <a:t>Incubated at room temperature for 30 minutes</a:t>
          </a:r>
          <a:endParaRPr lang="en-MY" sz="1700" kern="1200" dirty="0"/>
        </a:p>
      </dsp:txBody>
      <dsp:txXfrm>
        <a:off x="1919246" y="529985"/>
        <a:ext cx="1262121" cy="1329153"/>
      </dsp:txXfrm>
    </dsp:sp>
    <dsp:sp modelId="{8E94F664-3D40-4DE4-BA20-E12B71848C3C}">
      <dsp:nvSpPr>
        <dsp:cNvPr id="0" name=""/>
        <dsp:cNvSpPr/>
      </dsp:nvSpPr>
      <dsp:spPr>
        <a:xfrm>
          <a:off x="3354699" y="1028321"/>
          <a:ext cx="284218" cy="332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dsp:txBody>
      <dsp:txXfrm>
        <a:off x="3354699" y="1094817"/>
        <a:ext cx="198953" cy="199489"/>
      </dsp:txXfrm>
    </dsp:sp>
    <dsp:sp modelId="{24CA05E3-C2F3-4949-8F43-EE383285F6E7}">
      <dsp:nvSpPr>
        <dsp:cNvPr id="0" name=""/>
        <dsp:cNvSpPr/>
      </dsp:nvSpPr>
      <dsp:spPr>
        <a:xfrm>
          <a:off x="3756895" y="490719"/>
          <a:ext cx="1340653" cy="140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ea typeface="Times New Roman" panose="02020603050405020304" pitchFamily="18" charset="0"/>
            </a:rPr>
            <a:t>Vortexed</a:t>
          </a:r>
          <a:endParaRPr lang="en-MY" sz="1700" kern="1200" dirty="0"/>
        </a:p>
      </dsp:txBody>
      <dsp:txXfrm>
        <a:off x="3796161" y="529985"/>
        <a:ext cx="1262121" cy="1329153"/>
      </dsp:txXfrm>
    </dsp:sp>
    <dsp:sp modelId="{B50C176C-BFF2-49A8-80FD-E62CB6697E25}">
      <dsp:nvSpPr>
        <dsp:cNvPr id="0" name=""/>
        <dsp:cNvSpPr/>
      </dsp:nvSpPr>
      <dsp:spPr>
        <a:xfrm>
          <a:off x="5231613" y="1028321"/>
          <a:ext cx="284218" cy="332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dsp:txBody>
      <dsp:txXfrm>
        <a:off x="5231613" y="1094817"/>
        <a:ext cx="198953" cy="199489"/>
      </dsp:txXfrm>
    </dsp:sp>
    <dsp:sp modelId="{53B720D9-A616-4505-BC90-C4B821D89FB4}">
      <dsp:nvSpPr>
        <dsp:cNvPr id="0" name=""/>
        <dsp:cNvSpPr/>
      </dsp:nvSpPr>
      <dsp:spPr>
        <a:xfrm>
          <a:off x="5633809" y="490719"/>
          <a:ext cx="1340653" cy="1407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ea typeface="Times New Roman" panose="02020603050405020304" pitchFamily="18" charset="0"/>
            </a:rPr>
            <a:t>Read at 517nm </a:t>
          </a:r>
          <a:endParaRPr lang="en-MY" sz="1700" kern="1200" dirty="0"/>
        </a:p>
      </dsp:txBody>
      <dsp:txXfrm>
        <a:off x="5673075" y="529985"/>
        <a:ext cx="1262121" cy="132915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08737-4BA6-419A-B03D-04C98BE5608D}" type="datetimeFigureOut">
              <a:rPr lang="en-MY" smtClean="0"/>
              <a:t>21/8/2021</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CF7D-DAED-47F6-AC67-3C90F0F43DD4}" type="slidenum">
              <a:rPr lang="en-MY" smtClean="0"/>
              <a:t>‹#›</a:t>
            </a:fld>
            <a:endParaRPr lang="en-MY"/>
          </a:p>
        </p:txBody>
      </p:sp>
    </p:spTree>
    <p:extLst>
      <p:ext uri="{BB962C8B-B14F-4D97-AF65-F5344CB8AC3E}">
        <p14:creationId xmlns:p14="http://schemas.microsoft.com/office/powerpoint/2010/main" val="56015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1</a:t>
            </a:fld>
            <a:endParaRPr lang="en-MY"/>
          </a:p>
        </p:txBody>
      </p:sp>
    </p:spTree>
    <p:extLst>
      <p:ext uri="{BB962C8B-B14F-4D97-AF65-F5344CB8AC3E}">
        <p14:creationId xmlns:p14="http://schemas.microsoft.com/office/powerpoint/2010/main" val="123891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ea typeface="Times New Roman" panose="02020603050405020304" pitchFamily="18" charset="0"/>
              </a:rPr>
              <a:t>Liquid-liquid extraction was then applied to the methanolic crude extract from the cosmetic products to get rid of other impurities. </a:t>
            </a:r>
          </a:p>
          <a:p>
            <a:r>
              <a:rPr lang="en-GB" sz="1200" dirty="0">
                <a:effectLst/>
                <a:ea typeface="Times New Roman" panose="02020603050405020304" pitchFamily="18" charset="0"/>
              </a:rPr>
              <a:t>It was carried out by reconstituting 1 g methanolic crude extract in water (20ml) as aqueous phase, and topped up with ethyl acetate (20ml) as organic solvent in a 250ml separating funnel. </a:t>
            </a:r>
          </a:p>
          <a:p>
            <a:r>
              <a:rPr lang="en-GB" sz="1200" dirty="0">
                <a:effectLst/>
                <a:ea typeface="Times New Roman" panose="02020603050405020304" pitchFamily="18" charset="0"/>
              </a:rPr>
              <a:t>Vigorous extraction was performed using these two immiscible solvents. </a:t>
            </a:r>
          </a:p>
          <a:p>
            <a:r>
              <a:rPr lang="en-GB" sz="1200" dirty="0">
                <a:effectLst/>
                <a:ea typeface="Times New Roman" panose="02020603050405020304" pitchFamily="18" charset="0"/>
              </a:rPr>
              <a:t>After 10 min, the separating funnel was left for 15 min to obtain 2 separated layers. </a:t>
            </a:r>
          </a:p>
          <a:p>
            <a:r>
              <a:rPr lang="en-GB" sz="1200" dirty="0">
                <a:effectLst/>
                <a:ea typeface="Times New Roman" panose="02020603050405020304" pitchFamily="18" charset="0"/>
              </a:rPr>
              <a:t>The top layer of ethyl acetate was withdrawn and fresh ethyl acetate (20 ml) was added to extract </a:t>
            </a:r>
            <a:r>
              <a:rPr lang="en-GB" sz="1200" dirty="0" err="1">
                <a:effectLst/>
                <a:ea typeface="Times New Roman" panose="02020603050405020304" pitchFamily="18" charset="0"/>
              </a:rPr>
              <a:t>puerarin</a:t>
            </a:r>
            <a:r>
              <a:rPr lang="en-GB" sz="1200" dirty="0">
                <a:effectLst/>
                <a:ea typeface="Times New Roman" panose="02020603050405020304" pitchFamily="18" charset="0"/>
              </a:rPr>
              <a:t> from the remaining aqueous solution in the separating funnel. </a:t>
            </a:r>
          </a:p>
          <a:p>
            <a:r>
              <a:rPr lang="en-GB" sz="1200" dirty="0">
                <a:effectLst/>
                <a:ea typeface="Times New Roman" panose="02020603050405020304" pitchFamily="18" charset="0"/>
              </a:rPr>
              <a:t>This extraction was repeated for 3 times with a total of 60ml of ethyl acetate was collected. </a:t>
            </a:r>
          </a:p>
          <a:p>
            <a:r>
              <a:rPr lang="en-GB" sz="1200" dirty="0">
                <a:effectLst/>
                <a:ea typeface="Times New Roman" panose="02020603050405020304" pitchFamily="18" charset="0"/>
              </a:rPr>
              <a:t>The ethyl acetate layer was collected, dried and then dried before the weight of extract was recorded.</a:t>
            </a:r>
            <a:endParaRPr lang="en-MY" sz="1200" dirty="0">
              <a:effectLst/>
              <a:ea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10</a:t>
            </a:fld>
            <a:endParaRPr lang="en-MY"/>
          </a:p>
        </p:txBody>
      </p:sp>
    </p:spTree>
    <p:extLst>
      <p:ext uri="{BB962C8B-B14F-4D97-AF65-F5344CB8AC3E}">
        <p14:creationId xmlns:p14="http://schemas.microsoft.com/office/powerpoint/2010/main" val="167228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dried extract was reconstituted in methanol to make into 1000ppm. The samples were filtered with 0.22 </a:t>
            </a:r>
            <a:r>
              <a:rPr lang="en-GB" sz="1200" dirty="0" err="1"/>
              <a:t>μm</a:t>
            </a:r>
            <a:r>
              <a:rPr lang="en-GB" sz="1200" dirty="0"/>
              <a:t> and transferred to vials before analyses. </a:t>
            </a:r>
          </a:p>
          <a:p>
            <a:r>
              <a:rPr lang="en-GB" sz="1200" dirty="0"/>
              <a:t>The </a:t>
            </a:r>
            <a:r>
              <a:rPr lang="en-GB" sz="1200" dirty="0" err="1"/>
              <a:t>puerarin</a:t>
            </a:r>
            <a:r>
              <a:rPr lang="en-GB" sz="1200" dirty="0"/>
              <a:t> content in </a:t>
            </a:r>
            <a:r>
              <a:rPr lang="en-GB" sz="1200" i="1" dirty="0"/>
              <a:t>P. </a:t>
            </a:r>
            <a:r>
              <a:rPr lang="en-GB" sz="1200" i="1" dirty="0" err="1"/>
              <a:t>mirifica</a:t>
            </a:r>
            <a:r>
              <a:rPr lang="en-GB" sz="1200" i="1" dirty="0"/>
              <a:t> </a:t>
            </a:r>
            <a:r>
              <a:rPr lang="en-GB" sz="1200" dirty="0"/>
              <a:t>tuber and cosmetic products were evaluated using the liquid chromatography tandem mass spectrometer according to the procedures described by Lau et al. (2014) and Chua (2020). </a:t>
            </a:r>
          </a:p>
          <a:p>
            <a:r>
              <a:rPr lang="en-GB" sz="1200" dirty="0" err="1"/>
              <a:t>Acquity</a:t>
            </a:r>
            <a:r>
              <a:rPr lang="en-GB" sz="1200" dirty="0"/>
              <a:t> C18 column was used for compound separation. The column temperature and flow rate of LC were maintained at 30°C and 250 µL/min, respectively. </a:t>
            </a:r>
          </a:p>
          <a:p>
            <a:r>
              <a:rPr lang="en-GB" sz="1200" dirty="0"/>
              <a:t>The mobile phase consisted of 0.1% formic acid solution (A) and acetonitrile (B). </a:t>
            </a:r>
          </a:p>
          <a:p>
            <a:r>
              <a:rPr lang="en-GB" sz="1200" dirty="0"/>
              <a:t>The separation was performed in gradient elution with the following proportions (v/v); for solvent B: 0-5 min, 10%; 5-15 min, 10%; 15-20 min, 40%; 20-25 min, 90%; 25-26 min, 90%; and 26-30 min, 10%. </a:t>
            </a:r>
          </a:p>
          <a:p>
            <a:r>
              <a:rPr lang="en-GB" sz="1200" dirty="0" err="1"/>
              <a:t>Puerarin</a:t>
            </a:r>
            <a:r>
              <a:rPr lang="en-GB" sz="1200" dirty="0"/>
              <a:t> (0.5 – 10 ppm) was used as the standard chemical to plot the calibration curve. The </a:t>
            </a:r>
            <a:r>
              <a:rPr lang="en-GB" sz="1200" dirty="0" err="1"/>
              <a:t>puerarin</a:t>
            </a:r>
            <a:r>
              <a:rPr lang="en-GB" sz="1200" dirty="0"/>
              <a:t> standard curve was used to determine the </a:t>
            </a:r>
            <a:r>
              <a:rPr lang="en-GB" sz="1200" dirty="0" err="1"/>
              <a:t>puerarin</a:t>
            </a:r>
            <a:r>
              <a:rPr lang="en-GB" sz="1200" dirty="0"/>
              <a:t> content in the </a:t>
            </a:r>
            <a:r>
              <a:rPr lang="en-GB" sz="1200" i="1" dirty="0"/>
              <a:t>P. </a:t>
            </a:r>
            <a:r>
              <a:rPr lang="en-GB" sz="1200" i="1" dirty="0" err="1"/>
              <a:t>mirifica</a:t>
            </a:r>
            <a:r>
              <a:rPr lang="en-GB" sz="1200" i="1" dirty="0"/>
              <a:t> </a:t>
            </a:r>
            <a:r>
              <a:rPr lang="en-GB" sz="1200" dirty="0"/>
              <a:t>tuber and cosmetic products. </a:t>
            </a:r>
          </a:p>
          <a:p>
            <a:r>
              <a:rPr lang="en-GB" sz="1200" dirty="0"/>
              <a:t>The recovery of </a:t>
            </a:r>
            <a:r>
              <a:rPr lang="en-GB" sz="1200" dirty="0" err="1"/>
              <a:t>puerarin</a:t>
            </a:r>
            <a:r>
              <a:rPr lang="en-GB" sz="1200" dirty="0"/>
              <a:t> extraction from the cosmetic products was determined by spiking experiments. The recovery percent can be calculated using Equation below. </a:t>
            </a:r>
          </a:p>
          <a:p>
            <a:pPr marL="0" indent="0">
              <a:buNone/>
            </a:pPr>
            <a:endParaRPr lang="en-GB" sz="1200" dirty="0"/>
          </a:p>
          <a:p>
            <a:pPr marL="0" indent="0">
              <a:buNone/>
            </a:pPr>
            <a:r>
              <a:rPr lang="en-GB" sz="1200" dirty="0"/>
              <a:t>                                         Recovery (%) = </a:t>
            </a:r>
            <a:r>
              <a:rPr lang="en-GB" sz="1200" u="sng" dirty="0"/>
              <a:t>Peak area (spiked) – Peak area (</a:t>
            </a:r>
            <a:r>
              <a:rPr lang="en-GB" sz="1200" u="sng" dirty="0" err="1"/>
              <a:t>unspiked</a:t>
            </a:r>
            <a:r>
              <a:rPr lang="en-GB" sz="1200" u="sng" dirty="0"/>
              <a:t>) </a:t>
            </a:r>
            <a:r>
              <a:rPr lang="en-GB" sz="1200" dirty="0"/>
              <a:t>x 100</a:t>
            </a:r>
          </a:p>
          <a:p>
            <a:pPr marL="0" indent="0">
              <a:buNone/>
            </a:pPr>
            <a:r>
              <a:rPr lang="en-GB" sz="1200" dirty="0"/>
              <a:t>                                                                                         Peak area (added)</a:t>
            </a:r>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11</a:t>
            </a:fld>
            <a:endParaRPr lang="en-MY"/>
          </a:p>
        </p:txBody>
      </p:sp>
    </p:spTree>
    <p:extLst>
      <p:ext uri="{BB962C8B-B14F-4D97-AF65-F5344CB8AC3E}">
        <p14:creationId xmlns:p14="http://schemas.microsoft.com/office/powerpoint/2010/main" val="292154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ea typeface="Times New Roman" panose="02020603050405020304" pitchFamily="18" charset="0"/>
              </a:rPr>
              <a:t>DPPH reagent (0.1mM) was prepared in methanol solvent. </a:t>
            </a:r>
          </a:p>
          <a:p>
            <a:endParaRPr lang="en-GB" sz="1200" dirty="0">
              <a:effectLst/>
              <a:ea typeface="Times New Roman" panose="02020603050405020304" pitchFamily="18" charset="0"/>
            </a:endParaRPr>
          </a:p>
          <a:p>
            <a:r>
              <a:rPr lang="en-GB" sz="1200" dirty="0">
                <a:effectLst/>
                <a:ea typeface="Times New Roman" panose="02020603050405020304" pitchFamily="18" charset="0"/>
              </a:rPr>
              <a:t>Each cosmetic sample (0.5ml) of 1000ppm, tuber flesh and </a:t>
            </a:r>
            <a:r>
              <a:rPr lang="en-GB" sz="1200" dirty="0" err="1">
                <a:effectLst/>
                <a:ea typeface="Times New Roman" panose="02020603050405020304" pitchFamily="18" charset="0"/>
              </a:rPr>
              <a:t>outlayer</a:t>
            </a:r>
            <a:r>
              <a:rPr lang="en-GB" sz="1200" dirty="0">
                <a:effectLst/>
                <a:ea typeface="Times New Roman" panose="02020603050405020304" pitchFamily="18" charset="0"/>
              </a:rPr>
              <a:t> (0.5ml) of 500ppm to 10000ppm were add into the test tubes and 3.5ml DPPH reagent was added into the test tubes and vortexed. </a:t>
            </a:r>
          </a:p>
          <a:p>
            <a:endParaRPr lang="en-GB" sz="1200" dirty="0">
              <a:effectLst/>
              <a:ea typeface="Times New Roman" panose="02020603050405020304" pitchFamily="18" charset="0"/>
            </a:endParaRPr>
          </a:p>
          <a:p>
            <a:r>
              <a:rPr lang="en-GB" sz="1200" dirty="0">
                <a:effectLst/>
                <a:ea typeface="Times New Roman" panose="02020603050405020304" pitchFamily="18" charset="0"/>
              </a:rPr>
              <a:t>The sample solutions were incubated at room temperature for 30 minutes. </a:t>
            </a:r>
          </a:p>
          <a:p>
            <a:endParaRPr lang="en-GB" sz="1200" dirty="0">
              <a:effectLst/>
              <a:ea typeface="Times New Roman" panose="02020603050405020304" pitchFamily="18" charset="0"/>
            </a:endParaRPr>
          </a:p>
          <a:p>
            <a:r>
              <a:rPr lang="en-GB" sz="1200" dirty="0">
                <a:effectLst/>
                <a:ea typeface="Times New Roman" panose="02020603050405020304" pitchFamily="18" charset="0"/>
              </a:rPr>
              <a:t>After incubation, the samples solutions were vortexed and read at 517nm using a UV-Vis spectrophotometer.</a:t>
            </a:r>
          </a:p>
          <a:p>
            <a:endParaRPr lang="en-GB" sz="1200" dirty="0">
              <a:ea typeface="Times New Roman" panose="02020603050405020304" pitchFamily="18" charset="0"/>
            </a:endParaRPr>
          </a:p>
          <a:p>
            <a:pPr marL="0" indent="0">
              <a:buNone/>
            </a:pPr>
            <a:r>
              <a:rPr lang="en-MY" sz="1200" dirty="0">
                <a:ea typeface="Times New Roman" panose="02020603050405020304" pitchFamily="18" charset="0"/>
              </a:rPr>
              <a:t>     </a:t>
            </a:r>
            <a:r>
              <a:rPr lang="en-MY" sz="1200" dirty="0">
                <a:effectLst/>
                <a:ea typeface="Times New Roman" panose="02020603050405020304" pitchFamily="18" charset="0"/>
              </a:rPr>
              <a:t>Antioxidant                         = </a:t>
            </a:r>
            <a:r>
              <a:rPr lang="en-MY" sz="1200" u="sng" dirty="0">
                <a:effectLst/>
                <a:ea typeface="Times New Roman" panose="02020603050405020304" pitchFamily="18" charset="0"/>
              </a:rPr>
              <a:t>(absorbance at blank) – (absorbance at test) </a:t>
            </a:r>
            <a:r>
              <a:rPr lang="en-MY" sz="1200" dirty="0">
                <a:effectLst/>
                <a:ea typeface="Times New Roman" panose="02020603050405020304" pitchFamily="18" charset="0"/>
              </a:rPr>
              <a:t>X 100     </a:t>
            </a:r>
          </a:p>
          <a:p>
            <a:pPr marL="0" indent="0">
              <a:buNone/>
            </a:pPr>
            <a:r>
              <a:rPr lang="en-MY" sz="1200" dirty="0">
                <a:ea typeface="Times New Roman" panose="02020603050405020304" pitchFamily="18" charset="0"/>
              </a:rPr>
              <a:t>      </a:t>
            </a:r>
            <a:r>
              <a:rPr lang="en-MY" sz="1200" dirty="0">
                <a:effectLst/>
                <a:ea typeface="Times New Roman" panose="02020603050405020304" pitchFamily="18" charset="0"/>
              </a:rPr>
              <a:t>activity (%)                                              (absorbance at blank)</a:t>
            </a:r>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12</a:t>
            </a:fld>
            <a:endParaRPr lang="en-MY"/>
          </a:p>
        </p:txBody>
      </p:sp>
    </p:spTree>
    <p:extLst>
      <p:ext uri="{BB962C8B-B14F-4D97-AF65-F5344CB8AC3E}">
        <p14:creationId xmlns:p14="http://schemas.microsoft.com/office/powerpoint/2010/main" val="313208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concentration of </a:t>
            </a:r>
            <a:r>
              <a:rPr lang="en-GB" sz="1200" dirty="0" err="1"/>
              <a:t>puerarin</a:t>
            </a:r>
            <a:r>
              <a:rPr lang="en-GB" sz="1200" dirty="0"/>
              <a:t> was analysed using LC-MS/MS from </a:t>
            </a:r>
            <a:r>
              <a:rPr lang="en-GB" sz="1200" dirty="0" err="1"/>
              <a:t>puerarin</a:t>
            </a:r>
            <a:r>
              <a:rPr lang="en-GB" sz="1200" dirty="0"/>
              <a:t> standard, tuber extract of </a:t>
            </a:r>
            <a:r>
              <a:rPr lang="en-GB" sz="1200" i="1" dirty="0"/>
              <a:t>P. </a:t>
            </a:r>
            <a:r>
              <a:rPr lang="en-GB" sz="1200" i="1" dirty="0" err="1"/>
              <a:t>mirifica</a:t>
            </a:r>
            <a:r>
              <a:rPr lang="en-GB" sz="1200" i="1" dirty="0"/>
              <a:t> </a:t>
            </a:r>
            <a:r>
              <a:rPr lang="en-GB" sz="1200" dirty="0"/>
              <a:t>and 6 selected cosmetic products extract. </a:t>
            </a:r>
          </a:p>
          <a:p>
            <a:endParaRPr lang="en-GB" sz="1200" dirty="0"/>
          </a:p>
          <a:p>
            <a:r>
              <a:rPr lang="en-GB" sz="1200" dirty="0"/>
              <a:t>Figure 4.1 shows that a good linearity of calibration curve for </a:t>
            </a:r>
            <a:r>
              <a:rPr lang="en-GB" sz="1200" dirty="0" err="1"/>
              <a:t>puerarin</a:t>
            </a:r>
            <a:r>
              <a:rPr lang="en-GB" sz="1200" dirty="0"/>
              <a:t> standard using LC-MS/MS with R</a:t>
            </a:r>
            <a:r>
              <a:rPr lang="en-GB" sz="1200" baseline="30000" dirty="0"/>
              <a:t>2</a:t>
            </a:r>
            <a:r>
              <a:rPr lang="en-GB" sz="1200" dirty="0"/>
              <a:t> equal to 0.9983. </a:t>
            </a:r>
          </a:p>
        </p:txBody>
      </p:sp>
      <p:sp>
        <p:nvSpPr>
          <p:cNvPr id="4" name="Slide Number Placeholder 3"/>
          <p:cNvSpPr>
            <a:spLocks noGrp="1"/>
          </p:cNvSpPr>
          <p:nvPr>
            <p:ph type="sldNum" sz="quarter" idx="5"/>
          </p:nvPr>
        </p:nvSpPr>
        <p:spPr/>
        <p:txBody>
          <a:bodyPr/>
          <a:lstStyle/>
          <a:p>
            <a:fld id="{0793CF7D-DAED-47F6-AC67-3C90F0F43DD4}" type="slidenum">
              <a:rPr lang="en-MY" smtClean="0"/>
              <a:t>13</a:t>
            </a:fld>
            <a:endParaRPr lang="en-MY"/>
          </a:p>
        </p:txBody>
      </p:sp>
    </p:spTree>
    <p:extLst>
      <p:ext uri="{BB962C8B-B14F-4D97-AF65-F5344CB8AC3E}">
        <p14:creationId xmlns:p14="http://schemas.microsoft.com/office/powerpoint/2010/main" val="166578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Based on the calibration curve of standard </a:t>
            </a:r>
            <a:r>
              <a:rPr lang="en-GB" sz="1200" dirty="0" err="1"/>
              <a:t>puerarin</a:t>
            </a:r>
            <a:r>
              <a:rPr lang="en-GB" sz="1200" dirty="0"/>
              <a:t>, the concentration of </a:t>
            </a:r>
            <a:r>
              <a:rPr lang="en-GB" sz="1200" dirty="0" err="1"/>
              <a:t>puerarin</a:t>
            </a:r>
            <a:r>
              <a:rPr lang="en-GB" sz="1200" dirty="0"/>
              <a:t> in the flesh and </a:t>
            </a:r>
            <a:r>
              <a:rPr lang="en-GB" sz="1200" dirty="0" err="1"/>
              <a:t>outlayer</a:t>
            </a:r>
            <a:r>
              <a:rPr lang="en-GB" sz="1200" dirty="0"/>
              <a:t> of </a:t>
            </a:r>
            <a:r>
              <a:rPr lang="en-GB" sz="1200" i="1" dirty="0"/>
              <a:t>P. </a:t>
            </a:r>
            <a:r>
              <a:rPr lang="en-GB" sz="1200" i="1" dirty="0" err="1"/>
              <a:t>mirifica</a:t>
            </a:r>
            <a:r>
              <a:rPr lang="en-GB" sz="1200" i="1" dirty="0"/>
              <a:t> </a:t>
            </a:r>
            <a:r>
              <a:rPr lang="en-GB" sz="1200" dirty="0"/>
              <a:t>tuber, as well as the selected commercial products were determined and tabulated in Table 4.1 and 4.2. </a:t>
            </a:r>
          </a:p>
          <a:p>
            <a:endParaRPr lang="en-GB" sz="1200" dirty="0"/>
          </a:p>
          <a:p>
            <a:r>
              <a:rPr lang="en-GB" sz="1200" dirty="0"/>
              <a:t>The results showed that all the selected products contained </a:t>
            </a:r>
            <a:r>
              <a:rPr lang="en-GB" sz="1200" dirty="0" err="1"/>
              <a:t>puerarin</a:t>
            </a:r>
            <a:r>
              <a:rPr lang="en-GB" sz="1200" dirty="0"/>
              <a:t> in the range of 0.3 to 0.5 mg/L. </a:t>
            </a:r>
          </a:p>
          <a:p>
            <a:endParaRPr lang="en-GB" sz="1200" dirty="0"/>
          </a:p>
          <a:p>
            <a:r>
              <a:rPr lang="en-GB" sz="1200" dirty="0"/>
              <a:t>Interestingly, the </a:t>
            </a:r>
            <a:r>
              <a:rPr lang="en-GB" sz="1200" dirty="0" err="1"/>
              <a:t>outlayer</a:t>
            </a:r>
            <a:r>
              <a:rPr lang="en-GB" sz="1200" dirty="0"/>
              <a:t> of tuber showed to have much higher </a:t>
            </a:r>
            <a:r>
              <a:rPr lang="en-GB" sz="1200" dirty="0" err="1"/>
              <a:t>puerarin</a:t>
            </a:r>
            <a:r>
              <a:rPr lang="en-GB" sz="1200" dirty="0"/>
              <a:t> content in the tuber flesh. </a:t>
            </a:r>
          </a:p>
          <a:p>
            <a:endParaRPr lang="en-GB" sz="1200" dirty="0"/>
          </a:p>
          <a:p>
            <a:pPr marL="285750" indent="-285750">
              <a:buFont typeface="Arial" panose="020B0604020202020204" pitchFamily="34" charset="0"/>
              <a:buChar char="•"/>
            </a:pPr>
            <a:r>
              <a:rPr lang="en-GB" sz="1200" dirty="0"/>
              <a:t>This result aligns with the finding from </a:t>
            </a:r>
            <a:r>
              <a:rPr lang="en-GB" sz="1200" dirty="0" err="1"/>
              <a:t>Yusakul</a:t>
            </a:r>
            <a:r>
              <a:rPr lang="en-GB" sz="1200" dirty="0"/>
              <a:t> et. al. (2011), which was the cortex from the </a:t>
            </a:r>
            <a:r>
              <a:rPr lang="en-GB" sz="1200" dirty="0" err="1"/>
              <a:t>outlayer</a:t>
            </a:r>
            <a:r>
              <a:rPr lang="en-GB" sz="1200" dirty="0"/>
              <a:t> tuber had higher levels of </a:t>
            </a:r>
            <a:r>
              <a:rPr lang="en-GB" sz="1200" dirty="0" err="1"/>
              <a:t>isoflavonoid</a:t>
            </a:r>
            <a:r>
              <a:rPr lang="en-GB" sz="1200" dirty="0"/>
              <a:t> as compared to the other parts of the tuber. </a:t>
            </a:r>
          </a:p>
          <a:p>
            <a:pPr marL="285750" indent="-285750">
              <a:buFont typeface="Arial" panose="020B0604020202020204" pitchFamily="34" charset="0"/>
              <a:buChar char="•"/>
            </a:pPr>
            <a:r>
              <a:rPr lang="en-GB" sz="1200" dirty="0"/>
              <a:t>These findings indicate that the tuber cortex of </a:t>
            </a:r>
            <a:r>
              <a:rPr lang="en-GB" sz="1200" i="1" dirty="0"/>
              <a:t>P. </a:t>
            </a:r>
            <a:r>
              <a:rPr lang="en-GB" sz="1200" i="1" dirty="0" err="1"/>
              <a:t>mirifica</a:t>
            </a:r>
            <a:r>
              <a:rPr lang="en-GB" sz="1200" i="1" dirty="0"/>
              <a:t> </a:t>
            </a:r>
            <a:r>
              <a:rPr lang="en-GB" sz="1200" dirty="0"/>
              <a:t>contains a significant proportion of the accumulated </a:t>
            </a:r>
            <a:r>
              <a:rPr lang="en-GB" sz="1200" dirty="0" err="1"/>
              <a:t>isoflavonoid</a:t>
            </a:r>
            <a:r>
              <a:rPr lang="en-GB" sz="1200" dirty="0"/>
              <a:t>. </a:t>
            </a:r>
          </a:p>
          <a:p>
            <a:pPr marL="285750" indent="-285750">
              <a:buFont typeface="Arial" panose="020B0604020202020204" pitchFamily="34" charset="0"/>
              <a:buChar char="•"/>
            </a:pPr>
            <a:r>
              <a:rPr lang="en-GB" sz="1200" dirty="0"/>
              <a:t>This is due to the high expression of isoflavone biosynthetic genes in tuberous cortices (</a:t>
            </a:r>
            <a:r>
              <a:rPr lang="en-GB" sz="1200" dirty="0" err="1"/>
              <a:t>Suntichaikamolkul</a:t>
            </a:r>
            <a:r>
              <a:rPr lang="en-GB" sz="1200" dirty="0"/>
              <a:t> et. al., 2019)</a:t>
            </a:r>
            <a:endParaRPr lang="en-MY" sz="1200" dirty="0"/>
          </a:p>
          <a:p>
            <a:endParaRPr lang="en-GB" sz="1200" dirty="0"/>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14</a:t>
            </a:fld>
            <a:endParaRPr lang="en-MY"/>
          </a:p>
        </p:txBody>
      </p:sp>
    </p:spTree>
    <p:extLst>
      <p:ext uri="{BB962C8B-B14F-4D97-AF65-F5344CB8AC3E}">
        <p14:creationId xmlns:p14="http://schemas.microsoft.com/office/powerpoint/2010/main" val="254234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t>Puerarin</a:t>
            </a:r>
            <a:r>
              <a:rPr lang="en-GB" sz="1200" dirty="0"/>
              <a:t> contents from the six selected notified cosmetic products in cream were also extracted by methanol and then partitioned by ethyl acetate using liquid-liquid extraction.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Methanol was chosen in crude extract preparation as </a:t>
            </a:r>
            <a:r>
              <a:rPr lang="en-GB" sz="1200" dirty="0" err="1"/>
              <a:t>isoflavonoid</a:t>
            </a:r>
            <a:r>
              <a:rPr lang="en-GB" sz="1200" dirty="0"/>
              <a:t> is highly soluble in methanol (Wu et. al., 2010).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Subsequently, a lower polarity of organic solvent was used to transfer </a:t>
            </a:r>
            <a:r>
              <a:rPr lang="en-GB" sz="1200" dirty="0" err="1"/>
              <a:t>puerarin</a:t>
            </a:r>
            <a:r>
              <a:rPr lang="en-GB" sz="1200" dirty="0"/>
              <a:t> to ethyl acetate. </a:t>
            </a:r>
          </a:p>
          <a:p>
            <a:endParaRPr lang="en-GB" sz="1200" dirty="0"/>
          </a:p>
          <a:p>
            <a:r>
              <a:rPr lang="en-GB" sz="1200" dirty="0"/>
              <a:t>Ethyl acetate was selected as solvent to recover </a:t>
            </a:r>
            <a:r>
              <a:rPr lang="en-GB" sz="1200" dirty="0" err="1"/>
              <a:t>puerarin</a:t>
            </a:r>
            <a:r>
              <a:rPr lang="en-GB" sz="1200" dirty="0"/>
              <a:t> from aqueous phase in liquid-liquid extraction. </a:t>
            </a:r>
          </a:p>
          <a:p>
            <a:endParaRPr lang="en-GB" sz="1200" dirty="0"/>
          </a:p>
          <a:p>
            <a:r>
              <a:rPr lang="en-GB" sz="1200" dirty="0"/>
              <a:t>High sensitivity of LC-MS/MS was used to detect the existence of </a:t>
            </a:r>
            <a:r>
              <a:rPr lang="en-GB" sz="1200" dirty="0" err="1"/>
              <a:t>puerarin</a:t>
            </a:r>
            <a:r>
              <a:rPr lang="en-GB" sz="1200" dirty="0"/>
              <a:t> in the samples. </a:t>
            </a:r>
          </a:p>
          <a:p>
            <a:endParaRPr lang="en-GB" sz="1200" dirty="0"/>
          </a:p>
          <a:p>
            <a:r>
              <a:rPr lang="en-GB" sz="1200" dirty="0"/>
              <a:t>In order to confirm the reliability of the modified method, 1 ml of 10 ppm </a:t>
            </a:r>
            <a:r>
              <a:rPr lang="en-GB" sz="1200" dirty="0" err="1"/>
              <a:t>puerarin</a:t>
            </a:r>
            <a:r>
              <a:rPr lang="en-GB" sz="1200" dirty="0"/>
              <a:t> standard solution was spiked into the sample mixture for determination of </a:t>
            </a:r>
            <a:r>
              <a:rPr lang="en-GB" sz="1200" dirty="0" err="1"/>
              <a:t>puerarin</a:t>
            </a:r>
            <a:r>
              <a:rPr lang="en-GB" sz="1200" dirty="0"/>
              <a:t> recovery. </a:t>
            </a:r>
          </a:p>
        </p:txBody>
      </p:sp>
      <p:sp>
        <p:nvSpPr>
          <p:cNvPr id="4" name="Slide Number Placeholder 3"/>
          <p:cNvSpPr>
            <a:spLocks noGrp="1"/>
          </p:cNvSpPr>
          <p:nvPr>
            <p:ph type="sldNum" sz="quarter" idx="5"/>
          </p:nvPr>
        </p:nvSpPr>
        <p:spPr/>
        <p:txBody>
          <a:bodyPr/>
          <a:lstStyle/>
          <a:p>
            <a:fld id="{0793CF7D-DAED-47F6-AC67-3C90F0F43DD4}" type="slidenum">
              <a:rPr lang="en-MY" smtClean="0"/>
              <a:t>15</a:t>
            </a:fld>
            <a:endParaRPr lang="en-MY"/>
          </a:p>
        </p:txBody>
      </p:sp>
    </p:spTree>
    <p:extLst>
      <p:ext uri="{BB962C8B-B14F-4D97-AF65-F5344CB8AC3E}">
        <p14:creationId xmlns:p14="http://schemas.microsoft.com/office/powerpoint/2010/main" val="309909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50000"/>
              </a:lnSpc>
            </a:pPr>
            <a:r>
              <a:rPr lang="en-GB" sz="1800" dirty="0">
                <a:effectLst/>
                <a:latin typeface="Times New Roman" panose="02020603050405020304" pitchFamily="18" charset="0"/>
                <a:ea typeface="Times New Roman" panose="02020603050405020304" pitchFamily="18" charset="0"/>
              </a:rPr>
              <a:t>The performance of modified extraction was satisfactory since the recovery was in the range of 93% to 105% (product 4 and Product 6) as presented in Table 4.3. Low recovery (Product 2) and extremely high recovery (Product 1) could be explained by the nature of product cream in which the cream texture of product 2 is almost like a paste, whereas product 1 is more liquified cream. </a:t>
            </a:r>
          </a:p>
          <a:p>
            <a:pPr indent="457200" algn="just">
              <a:lnSpc>
                <a:spcPct val="150000"/>
              </a:lnSpc>
            </a:pPr>
            <a:endParaRPr lang="en-GB" sz="1800" dirty="0">
              <a:effectLst/>
              <a:latin typeface="Times New Roman" panose="02020603050405020304" pitchFamily="18" charset="0"/>
              <a:ea typeface="Times New Roman" panose="02020603050405020304" pitchFamily="18" charset="0"/>
            </a:endParaRPr>
          </a:p>
          <a:p>
            <a:pPr indent="457200" algn="just">
              <a:lnSpc>
                <a:spcPct val="150000"/>
              </a:lnSpc>
            </a:pPr>
            <a:r>
              <a:rPr lang="en-GB" sz="1800" dirty="0">
                <a:effectLst/>
                <a:latin typeface="Times New Roman" panose="02020603050405020304" pitchFamily="18" charset="0"/>
                <a:ea typeface="Times New Roman" panose="02020603050405020304" pitchFamily="18" charset="0"/>
              </a:rPr>
              <a:t>The viscosity of cream formulations is important because it can affect active compound release (</a:t>
            </a:r>
            <a:r>
              <a:rPr lang="en-GB" sz="1800" dirty="0" err="1">
                <a:effectLst/>
                <a:latin typeface="Times New Roman" panose="02020603050405020304" pitchFamily="18" charset="0"/>
                <a:ea typeface="Times New Roman" panose="02020603050405020304" pitchFamily="18" charset="0"/>
              </a:rPr>
              <a:t>Bolla</a:t>
            </a:r>
            <a:r>
              <a:rPr lang="en-GB" sz="1800" dirty="0">
                <a:effectLst/>
                <a:latin typeface="Times New Roman" panose="02020603050405020304" pitchFamily="18" charset="0"/>
                <a:ea typeface="Times New Roman" panose="02020603050405020304" pitchFamily="18" charset="0"/>
              </a:rPr>
              <a:t> et. al., 2020). </a:t>
            </a:r>
            <a:endParaRPr lang="en-MY" sz="1800" dirty="0">
              <a:effectLst/>
              <a:latin typeface="Times New Roman" panose="02020603050405020304" pitchFamily="18" charset="0"/>
              <a:ea typeface="Times New Roman" panose="02020603050405020304" pitchFamily="18" charset="0"/>
            </a:endParaRPr>
          </a:p>
          <a:p>
            <a:pPr indent="457200" algn="just">
              <a:lnSpc>
                <a:spcPct val="150000"/>
              </a:lnSpc>
            </a:pPr>
            <a:r>
              <a:rPr lang="en-GB" sz="1800" dirty="0">
                <a:effectLst/>
                <a:latin typeface="Times New Roman" panose="02020603050405020304" pitchFamily="18" charset="0"/>
                <a:ea typeface="Times New Roman" panose="02020603050405020304" pitchFamily="18" charset="0"/>
              </a:rPr>
              <a:t>  </a:t>
            </a:r>
            <a:endParaRPr lang="en-MY" sz="1800" dirty="0">
              <a:effectLst/>
              <a:latin typeface="Times New Roman" panose="02020603050405020304" pitchFamily="18" charset="0"/>
              <a:ea typeface="Times New Roman" panose="02020603050405020304" pitchFamily="18" charset="0"/>
            </a:endParaRPr>
          </a:p>
          <a:p>
            <a:pPr indent="457200" algn="just">
              <a:lnSpc>
                <a:spcPct val="150000"/>
              </a:lnSpc>
            </a:pPr>
            <a:r>
              <a:rPr lang="en-GB" sz="1800" dirty="0">
                <a:effectLst/>
                <a:latin typeface="Times New Roman" panose="02020603050405020304" pitchFamily="18" charset="0"/>
                <a:ea typeface="Times New Roman" panose="02020603050405020304" pitchFamily="18" charset="0"/>
              </a:rPr>
              <a:t>Creams must be in homogeneous condition to deliver the active substances (</a:t>
            </a:r>
            <a:r>
              <a:rPr lang="en-GB" sz="1800" dirty="0" err="1">
                <a:effectLst/>
                <a:latin typeface="Times New Roman" panose="02020603050405020304" pitchFamily="18" charset="0"/>
                <a:ea typeface="Times New Roman" panose="02020603050405020304" pitchFamily="18" charset="0"/>
              </a:rPr>
              <a:t>Safila</a:t>
            </a:r>
            <a:r>
              <a:rPr lang="en-GB" sz="1800" dirty="0">
                <a:effectLst/>
                <a:latin typeface="Times New Roman" panose="02020603050405020304" pitchFamily="18" charset="0"/>
                <a:ea typeface="Times New Roman" panose="02020603050405020304" pitchFamily="18" charset="0"/>
              </a:rPr>
              <a:t> Naveed and Sidra Sajid, 2016). </a:t>
            </a:r>
          </a:p>
          <a:p>
            <a:pPr indent="457200" algn="just">
              <a:lnSpc>
                <a:spcPct val="150000"/>
              </a:lnSpc>
            </a:pPr>
            <a:endParaRPr lang="en-GB" sz="1800" dirty="0">
              <a:effectLst/>
              <a:latin typeface="Times New Roman" panose="02020603050405020304" pitchFamily="18" charset="0"/>
              <a:ea typeface="Times New Roman" panose="02020603050405020304" pitchFamily="18" charset="0"/>
            </a:endParaRPr>
          </a:p>
          <a:p>
            <a:pPr indent="457200" algn="just">
              <a:lnSpc>
                <a:spcPct val="150000"/>
              </a:lnSpc>
            </a:pPr>
            <a:r>
              <a:rPr lang="en-GB" sz="1800" dirty="0">
                <a:effectLst/>
                <a:latin typeface="Times New Roman" panose="02020603050405020304" pitchFamily="18" charset="0"/>
                <a:ea typeface="Times New Roman" panose="02020603050405020304" pitchFamily="18" charset="0"/>
              </a:rPr>
              <a:t>However, product number 1, 3 and 5 are in the form of pump container, whereby the cream pump from the container is not evenly homogenous. </a:t>
            </a:r>
          </a:p>
          <a:p>
            <a:pPr indent="457200" algn="just">
              <a:lnSpc>
                <a:spcPct val="150000"/>
              </a:lnSpc>
            </a:pPr>
            <a:endParaRPr lang="en-GB" sz="1800" dirty="0">
              <a:effectLst/>
              <a:latin typeface="Times New Roman" panose="02020603050405020304" pitchFamily="18" charset="0"/>
              <a:ea typeface="Times New Roman" panose="02020603050405020304" pitchFamily="18" charset="0"/>
            </a:endParaRPr>
          </a:p>
          <a:p>
            <a:pPr indent="457200" algn="just">
              <a:lnSpc>
                <a:spcPct val="150000"/>
              </a:lnSpc>
            </a:pPr>
            <a:r>
              <a:rPr lang="en-GB" sz="1800" dirty="0">
                <a:effectLst/>
                <a:latin typeface="Times New Roman" panose="02020603050405020304" pitchFamily="18" charset="0"/>
                <a:ea typeface="Times New Roman" panose="02020603050405020304" pitchFamily="18" charset="0"/>
              </a:rPr>
              <a:t>This can also contribute to the low result of recovery percentage.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t>In short, the cream texture of products would affect the recovery of </a:t>
            </a:r>
            <a:r>
              <a:rPr lang="en-GB" sz="1200" dirty="0" err="1"/>
              <a:t>puerarin</a:t>
            </a:r>
            <a:r>
              <a:rPr lang="en-GB" sz="1200" dirty="0"/>
              <a:t> extraction significantly. </a:t>
            </a:r>
          </a:p>
          <a:p>
            <a:endParaRPr lang="en-GB" sz="1200" dirty="0"/>
          </a:p>
          <a:p>
            <a:r>
              <a:rPr lang="en-GB" sz="1200" dirty="0"/>
              <a:t>Therefore, it can be concluded that the modified method must ensure sample homogeneity and mixing process for better results. </a:t>
            </a:r>
            <a:endParaRPr lang="en-MY"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16</a:t>
            </a:fld>
            <a:endParaRPr lang="en-MY"/>
          </a:p>
        </p:txBody>
      </p:sp>
    </p:spTree>
    <p:extLst>
      <p:ext uri="{BB962C8B-B14F-4D97-AF65-F5344CB8AC3E}">
        <p14:creationId xmlns:p14="http://schemas.microsoft.com/office/powerpoint/2010/main" val="174132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antioxidant activity of </a:t>
            </a:r>
            <a:r>
              <a:rPr lang="en-GB" sz="1200" dirty="0" err="1"/>
              <a:t>puerarin</a:t>
            </a:r>
            <a:r>
              <a:rPr lang="en-GB" sz="1200" dirty="0"/>
              <a:t> was analysed using the inhibitory action of samples against free radicals generated by DPPH. This assay is often called as radical scavenging assay or DPPH assay. </a:t>
            </a:r>
          </a:p>
          <a:p>
            <a:endParaRPr lang="en-GB" sz="1200" dirty="0"/>
          </a:p>
          <a:p>
            <a:r>
              <a:rPr lang="en-GB" sz="1200" dirty="0"/>
              <a:t>The DPPH assay is a conventional method for analysing antioxidant activity with a reasonable sensitivity level. </a:t>
            </a:r>
          </a:p>
          <a:p>
            <a:endParaRPr lang="en-GB" sz="1200" dirty="0"/>
          </a:p>
          <a:p>
            <a:r>
              <a:rPr lang="en-GB" sz="1200" dirty="0"/>
              <a:t>The assay was usually used to screen the antioxidant activity of flavonoids (Okawa et al., 2001). </a:t>
            </a:r>
          </a:p>
          <a:p>
            <a:endParaRPr lang="en-GB" sz="1200" dirty="0"/>
          </a:p>
          <a:p>
            <a:r>
              <a:rPr lang="en-GB" sz="1200" dirty="0"/>
              <a:t>Hence, it was used in this study. </a:t>
            </a:r>
          </a:p>
          <a:p>
            <a:endParaRPr lang="en-GB" sz="1200" dirty="0"/>
          </a:p>
          <a:p>
            <a:r>
              <a:rPr lang="en-GB" sz="1200" dirty="0"/>
              <a:t>The results showed that the antioxidant activity of </a:t>
            </a:r>
            <a:r>
              <a:rPr lang="en-GB" sz="1200" dirty="0" err="1"/>
              <a:t>puerarin</a:t>
            </a:r>
            <a:r>
              <a:rPr lang="en-GB" sz="1200" dirty="0"/>
              <a:t> standard was increasing with the increased concentration of standard </a:t>
            </a:r>
            <a:r>
              <a:rPr lang="en-GB" sz="1200" dirty="0" err="1"/>
              <a:t>puerarin</a:t>
            </a:r>
            <a:r>
              <a:rPr lang="en-GB" sz="1200" dirty="0"/>
              <a:t> as presented in Figure 4.3. This was in line with the statement of </a:t>
            </a:r>
            <a:r>
              <a:rPr lang="en-GB" sz="1200" dirty="0" err="1"/>
              <a:t>Cherdshewasarta</a:t>
            </a:r>
            <a:r>
              <a:rPr lang="en-GB" sz="1200" dirty="0"/>
              <a:t> and </a:t>
            </a:r>
            <a:r>
              <a:rPr lang="en-GB" sz="1200" dirty="0" err="1"/>
              <a:t>Sutjit</a:t>
            </a:r>
            <a:r>
              <a:rPr lang="en-GB" sz="1200" dirty="0"/>
              <a:t> (2008) who reported a direct proportional relationship of </a:t>
            </a:r>
            <a:r>
              <a:rPr lang="en-GB" sz="1200" dirty="0" err="1"/>
              <a:t>puerarin</a:t>
            </a:r>
            <a:r>
              <a:rPr lang="en-GB" sz="1200" dirty="0"/>
              <a:t> and antioxidant activity.</a:t>
            </a:r>
            <a:endParaRPr lang="en-MY" sz="1200" dirty="0"/>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17</a:t>
            </a:fld>
            <a:endParaRPr lang="en-MY"/>
          </a:p>
        </p:txBody>
      </p:sp>
    </p:spTree>
    <p:extLst>
      <p:ext uri="{BB962C8B-B14F-4D97-AF65-F5344CB8AC3E}">
        <p14:creationId xmlns:p14="http://schemas.microsoft.com/office/powerpoint/2010/main" val="3141183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Results showed that the antioxidant activity of </a:t>
            </a:r>
            <a:r>
              <a:rPr lang="en-GB" sz="1200" dirty="0" err="1"/>
              <a:t>puerarin</a:t>
            </a:r>
            <a:r>
              <a:rPr lang="en-GB" sz="1200" dirty="0"/>
              <a:t> content in the flesh and </a:t>
            </a:r>
            <a:r>
              <a:rPr lang="en-GB" sz="1200" dirty="0" err="1"/>
              <a:t>outlayer</a:t>
            </a:r>
            <a:r>
              <a:rPr lang="en-GB" sz="1200" dirty="0"/>
              <a:t> of P. </a:t>
            </a:r>
            <a:r>
              <a:rPr lang="en-GB" sz="1200" dirty="0" err="1"/>
              <a:t>mirifica</a:t>
            </a:r>
            <a:r>
              <a:rPr lang="en-GB" sz="1200" dirty="0"/>
              <a:t> tuber is increasing in a concentration dependent manner. The antioxidant activity of </a:t>
            </a:r>
            <a:r>
              <a:rPr lang="en-GB" sz="1200" dirty="0" err="1"/>
              <a:t>outlayer</a:t>
            </a:r>
            <a:r>
              <a:rPr lang="en-GB" sz="1200" dirty="0"/>
              <a:t> was found to be higher than its flesh. </a:t>
            </a:r>
          </a:p>
          <a:p>
            <a:endParaRPr lang="en-GB" sz="1200" dirty="0"/>
          </a:p>
          <a:p>
            <a:r>
              <a:rPr lang="en-GB" sz="1200" dirty="0"/>
              <a:t>This is because the concentration of </a:t>
            </a:r>
            <a:r>
              <a:rPr lang="en-GB" sz="1200" dirty="0" err="1"/>
              <a:t>puerarin</a:t>
            </a:r>
            <a:r>
              <a:rPr lang="en-GB" sz="1200" dirty="0"/>
              <a:t> was showed to be higher than that value in </a:t>
            </a:r>
            <a:r>
              <a:rPr lang="en-GB" sz="1200" dirty="0" err="1"/>
              <a:t>outlayer</a:t>
            </a:r>
            <a:r>
              <a:rPr lang="en-GB" sz="1200" dirty="0"/>
              <a:t> (45.85 mg/L).</a:t>
            </a:r>
          </a:p>
          <a:p>
            <a:endParaRPr lang="en-GB" sz="1200" dirty="0"/>
          </a:p>
          <a:p>
            <a:r>
              <a:rPr lang="en-GB" sz="1200" dirty="0"/>
              <a:t>From Figure 4.4, the EC50 of flesh tuber was calculated using the equation y = 10.229x - 8.6288 and y = 14.394x + 15.334 for its </a:t>
            </a:r>
            <a:r>
              <a:rPr lang="en-GB" sz="1200" dirty="0" err="1"/>
              <a:t>outlayer</a:t>
            </a:r>
            <a:r>
              <a:rPr lang="en-GB" sz="1200" dirty="0"/>
              <a:t>. The results obtained were 5.7316 mg/L and 2.4084 mg/L for tuber flesh and </a:t>
            </a:r>
            <a:r>
              <a:rPr lang="en-GB" sz="1200" dirty="0" err="1"/>
              <a:t>outlayer</a:t>
            </a:r>
            <a:r>
              <a:rPr lang="en-GB" sz="1200" dirty="0"/>
              <a:t>, respectively.</a:t>
            </a:r>
          </a:p>
          <a:p>
            <a:endParaRPr lang="en-GB" sz="1200" dirty="0"/>
          </a:p>
          <a:p>
            <a:r>
              <a:rPr lang="en-GB" sz="1200" dirty="0"/>
              <a:t>The findings suggested that possibly </a:t>
            </a:r>
            <a:r>
              <a:rPr lang="en-GB" sz="1200" dirty="0" err="1"/>
              <a:t>puerarin</a:t>
            </a:r>
            <a:r>
              <a:rPr lang="en-GB" sz="1200" dirty="0"/>
              <a:t> in plant tubers of P. </a:t>
            </a:r>
            <a:r>
              <a:rPr lang="en-GB" sz="1200" dirty="0" err="1"/>
              <a:t>mirifica</a:t>
            </a:r>
            <a:r>
              <a:rPr lang="en-GB" sz="1200" dirty="0"/>
              <a:t> could play a significant role in antioxidant activity. Only </a:t>
            </a:r>
            <a:r>
              <a:rPr lang="en-GB" sz="1200" dirty="0" err="1"/>
              <a:t>puerarin</a:t>
            </a:r>
            <a:r>
              <a:rPr lang="en-GB" sz="1200" dirty="0"/>
              <a:t> was found to have a strong correlation with antioxidant activity and other </a:t>
            </a:r>
            <a:r>
              <a:rPr lang="en-GB" sz="1200" dirty="0" err="1"/>
              <a:t>isoflavonoid</a:t>
            </a:r>
            <a:r>
              <a:rPr lang="en-GB" sz="1200" dirty="0"/>
              <a:t> of the plant tubers in a correlation analysis (</a:t>
            </a:r>
            <a:r>
              <a:rPr lang="en-GB" sz="1200" dirty="0" err="1"/>
              <a:t>Cherdshewasarta</a:t>
            </a:r>
            <a:r>
              <a:rPr lang="en-GB" sz="1200" dirty="0"/>
              <a:t> and </a:t>
            </a:r>
            <a:r>
              <a:rPr lang="en-GB" sz="1200" dirty="0" err="1"/>
              <a:t>Sutjit</a:t>
            </a:r>
            <a:r>
              <a:rPr lang="en-GB" sz="1200" dirty="0"/>
              <a:t>, 2008).</a:t>
            </a:r>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18</a:t>
            </a:fld>
            <a:endParaRPr lang="en-MY"/>
          </a:p>
        </p:txBody>
      </p:sp>
    </p:spTree>
    <p:extLst>
      <p:ext uri="{BB962C8B-B14F-4D97-AF65-F5344CB8AC3E}">
        <p14:creationId xmlns:p14="http://schemas.microsoft.com/office/powerpoint/2010/main" val="331335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antioxidant activity of P. </a:t>
            </a:r>
            <a:r>
              <a:rPr lang="en-GB" sz="1200" dirty="0" err="1"/>
              <a:t>mirifica</a:t>
            </a:r>
            <a:r>
              <a:rPr lang="en-GB" sz="1200" dirty="0"/>
              <a:t> tuber extract in the six cosmetic products were depended on the </a:t>
            </a:r>
            <a:r>
              <a:rPr lang="en-GB" sz="1200" dirty="0" err="1"/>
              <a:t>puerarin</a:t>
            </a:r>
            <a:r>
              <a:rPr lang="en-GB" sz="1200" dirty="0"/>
              <a:t> content. </a:t>
            </a:r>
          </a:p>
          <a:p>
            <a:endParaRPr lang="en-GB" sz="1200" dirty="0"/>
          </a:p>
          <a:p>
            <a:r>
              <a:rPr lang="en-GB" sz="1200" dirty="0"/>
              <a:t>The average antioxidant activity was calculated and recorded showed in Figure 4.5. </a:t>
            </a:r>
          </a:p>
          <a:p>
            <a:endParaRPr lang="en-GB" sz="1200" dirty="0"/>
          </a:p>
          <a:p>
            <a:r>
              <a:rPr lang="en-GB" sz="1200" dirty="0"/>
              <a:t>The results indicated that antioxidant activity was not proportionally related to the </a:t>
            </a:r>
            <a:r>
              <a:rPr lang="en-GB" sz="1200" dirty="0" err="1"/>
              <a:t>puerarin</a:t>
            </a:r>
            <a:r>
              <a:rPr lang="en-GB" sz="1200" dirty="0"/>
              <a:t> content. </a:t>
            </a:r>
          </a:p>
          <a:p>
            <a:endParaRPr lang="en-GB" sz="1200" dirty="0"/>
          </a:p>
          <a:p>
            <a:r>
              <a:rPr lang="en-GB" sz="1200" dirty="0"/>
              <a:t>Possibly, other ingredients in the products contributed to the total antioxidant activity in this study. </a:t>
            </a:r>
          </a:p>
          <a:p>
            <a:endParaRPr lang="en-GB" sz="1200" dirty="0"/>
          </a:p>
          <a:p>
            <a:r>
              <a:rPr lang="en-MY" sz="1200" dirty="0"/>
              <a:t>For samples cosmetic products number 1, 3 and 5, the antioxidant activities were higher. </a:t>
            </a:r>
          </a:p>
          <a:p>
            <a:endParaRPr lang="en-MY" sz="1200" dirty="0"/>
          </a:p>
          <a:p>
            <a:r>
              <a:rPr lang="en-MY" sz="1200" dirty="0"/>
              <a:t>Example of ingredients that have contributed to the antioxidant activities other than </a:t>
            </a:r>
            <a:r>
              <a:rPr lang="en-MY" sz="1200" dirty="0" err="1"/>
              <a:t>puerarin</a:t>
            </a:r>
            <a:r>
              <a:rPr lang="en-MY" sz="1200" dirty="0"/>
              <a:t> are tocotrienol, alpha-arbutin, </a:t>
            </a:r>
            <a:r>
              <a:rPr lang="en-MY" sz="1200" dirty="0" err="1"/>
              <a:t>vitis</a:t>
            </a:r>
            <a:r>
              <a:rPr lang="en-MY" sz="1200" dirty="0"/>
              <a:t> vinifera seed extract, </a:t>
            </a:r>
            <a:r>
              <a:rPr lang="en-MY" sz="1200" dirty="0" err="1"/>
              <a:t>ascorbyl</a:t>
            </a:r>
            <a:r>
              <a:rPr lang="en-MY" sz="1200" dirty="0"/>
              <a:t> tetraisopalmitate, tocopherol, and </a:t>
            </a:r>
            <a:r>
              <a:rPr lang="en-MY" sz="1200" dirty="0" err="1"/>
              <a:t>tocopheryl</a:t>
            </a:r>
            <a:r>
              <a:rPr lang="en-MY" sz="1200" dirty="0"/>
              <a:t> acetate.</a:t>
            </a:r>
          </a:p>
        </p:txBody>
      </p:sp>
      <p:sp>
        <p:nvSpPr>
          <p:cNvPr id="4" name="Slide Number Placeholder 3"/>
          <p:cNvSpPr>
            <a:spLocks noGrp="1"/>
          </p:cNvSpPr>
          <p:nvPr>
            <p:ph type="sldNum" sz="quarter" idx="5"/>
          </p:nvPr>
        </p:nvSpPr>
        <p:spPr/>
        <p:txBody>
          <a:bodyPr/>
          <a:lstStyle/>
          <a:p>
            <a:fld id="{0793CF7D-DAED-47F6-AC67-3C90F0F43DD4}" type="slidenum">
              <a:rPr lang="en-MY" smtClean="0"/>
              <a:t>19</a:t>
            </a:fld>
            <a:endParaRPr lang="en-MY"/>
          </a:p>
        </p:txBody>
      </p:sp>
    </p:spTree>
    <p:extLst>
      <p:ext uri="{BB962C8B-B14F-4D97-AF65-F5344CB8AC3E}">
        <p14:creationId xmlns:p14="http://schemas.microsoft.com/office/powerpoint/2010/main" val="5804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2</a:t>
            </a:fld>
            <a:endParaRPr lang="en-MY"/>
          </a:p>
        </p:txBody>
      </p:sp>
    </p:spTree>
    <p:extLst>
      <p:ext uri="{BB962C8B-B14F-4D97-AF65-F5344CB8AC3E}">
        <p14:creationId xmlns:p14="http://schemas.microsoft.com/office/powerpoint/2010/main" val="168735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t>Puerarin</a:t>
            </a:r>
            <a:r>
              <a:rPr lang="en-GB" sz="1200" dirty="0"/>
              <a:t> extracted from </a:t>
            </a:r>
            <a:r>
              <a:rPr lang="en-GB" sz="1200" dirty="0" err="1"/>
              <a:t>P.mirifica</a:t>
            </a:r>
            <a:r>
              <a:rPr lang="en-GB" sz="1200" dirty="0"/>
              <a:t> is one of the most popular Chinese herbal medicines has been suggested to exert antioxidant properties. </a:t>
            </a:r>
          </a:p>
          <a:p>
            <a:endParaRPr lang="en-GB" sz="1200" dirty="0"/>
          </a:p>
          <a:p>
            <a:r>
              <a:rPr lang="en-GB" sz="1200" dirty="0"/>
              <a:t>In this study, the extraction method and antioxidant activity of </a:t>
            </a:r>
            <a:r>
              <a:rPr lang="en-GB" sz="1200" dirty="0" err="1"/>
              <a:t>puerarin</a:t>
            </a:r>
            <a:r>
              <a:rPr lang="en-GB" sz="1200" dirty="0"/>
              <a:t> are studied. </a:t>
            </a:r>
            <a:r>
              <a:rPr lang="en-GB" sz="1200" dirty="0" err="1"/>
              <a:t>Isoflavonoid</a:t>
            </a:r>
            <a:r>
              <a:rPr lang="en-GB" sz="1200" dirty="0"/>
              <a:t> contents in </a:t>
            </a:r>
            <a:r>
              <a:rPr lang="en-GB" sz="1200" dirty="0" err="1"/>
              <a:t>P.mirifica</a:t>
            </a:r>
            <a:r>
              <a:rPr lang="en-GB" sz="1200" dirty="0"/>
              <a:t> depended on locations of cultivation and ages of its tuberous tubers. </a:t>
            </a:r>
            <a:r>
              <a:rPr lang="en-GB" sz="1200" dirty="0" err="1"/>
              <a:t>Puerarin</a:t>
            </a:r>
            <a:r>
              <a:rPr lang="en-GB" sz="1200" dirty="0"/>
              <a:t> is to be the main bioactive compounds in </a:t>
            </a:r>
            <a:r>
              <a:rPr lang="en-GB" sz="1200" dirty="0" err="1"/>
              <a:t>P.mirifica</a:t>
            </a:r>
            <a:r>
              <a:rPr lang="en-GB" sz="1200" dirty="0"/>
              <a:t>. </a:t>
            </a:r>
          </a:p>
          <a:p>
            <a:endParaRPr lang="en-GB" sz="1200" dirty="0"/>
          </a:p>
          <a:p>
            <a:r>
              <a:rPr lang="en-GB" sz="1200" dirty="0"/>
              <a:t>The maceration technique for </a:t>
            </a:r>
            <a:r>
              <a:rPr lang="en-GB" sz="1200" dirty="0" err="1"/>
              <a:t>P.mirifica</a:t>
            </a:r>
            <a:r>
              <a:rPr lang="en-GB" sz="1200" dirty="0"/>
              <a:t> tuber using 95% methanol can extract </a:t>
            </a:r>
            <a:r>
              <a:rPr lang="en-GB" sz="1200" dirty="0" err="1"/>
              <a:t>puerarin</a:t>
            </a:r>
            <a:r>
              <a:rPr lang="en-GB" sz="1200" dirty="0"/>
              <a:t> and detected by LC-MS/MS. From this study also concluded that the solvent and method extraction effected the concentration of </a:t>
            </a:r>
            <a:r>
              <a:rPr lang="en-GB" sz="1200" dirty="0" err="1"/>
              <a:t>puerarin</a:t>
            </a:r>
            <a:r>
              <a:rPr lang="en-GB" sz="1200" dirty="0"/>
              <a:t> in </a:t>
            </a:r>
            <a:r>
              <a:rPr lang="en-GB" sz="1200" dirty="0" err="1"/>
              <a:t>P.mirifica</a:t>
            </a:r>
            <a:r>
              <a:rPr lang="en-GB" sz="1200" dirty="0"/>
              <a:t> tuber extract.  Moreover, the percent recovery from 2 cosmetic products showed highest amounts when methanol solvent and liquid-liquid extraction were used. This is convincingly showed that this solvent and method selection are effectively for extraction of </a:t>
            </a:r>
            <a:r>
              <a:rPr lang="en-GB" sz="1200" dirty="0" err="1"/>
              <a:t>puerarin</a:t>
            </a:r>
            <a:r>
              <a:rPr lang="en-GB" sz="1200" dirty="0"/>
              <a:t> from </a:t>
            </a:r>
            <a:r>
              <a:rPr lang="en-GB" sz="1200" dirty="0" err="1"/>
              <a:t>P.mirifica</a:t>
            </a:r>
            <a:r>
              <a:rPr lang="en-GB" sz="1200" dirty="0"/>
              <a:t> tuber extract in cosmetic products. This parameter had successfully identified the </a:t>
            </a:r>
            <a:r>
              <a:rPr lang="en-GB" sz="1200" dirty="0" err="1"/>
              <a:t>puerarin</a:t>
            </a:r>
            <a:r>
              <a:rPr lang="en-GB" sz="1200" dirty="0"/>
              <a:t>.</a:t>
            </a:r>
          </a:p>
          <a:p>
            <a:endParaRPr lang="en-GB" sz="1200" dirty="0"/>
          </a:p>
          <a:p>
            <a:r>
              <a:rPr lang="en-GB" sz="1200" dirty="0"/>
              <a:t>The DPPH assay can be used to analyse antioxidant activity of </a:t>
            </a:r>
            <a:r>
              <a:rPr lang="en-GB" sz="1200" dirty="0" err="1"/>
              <a:t>puerarin</a:t>
            </a:r>
            <a:r>
              <a:rPr lang="en-GB" sz="1200" dirty="0"/>
              <a:t>. </a:t>
            </a:r>
          </a:p>
          <a:p>
            <a:endParaRPr lang="en-GB" sz="1200" dirty="0"/>
          </a:p>
          <a:p>
            <a:r>
              <a:rPr lang="en-GB" sz="1200" dirty="0"/>
              <a:t>From this study, </a:t>
            </a:r>
            <a:r>
              <a:rPr lang="en-GB" sz="1200" dirty="0" err="1"/>
              <a:t>puerarin</a:t>
            </a:r>
            <a:r>
              <a:rPr lang="en-GB" sz="1200" dirty="0"/>
              <a:t> contain more in </a:t>
            </a:r>
            <a:r>
              <a:rPr lang="en-GB" sz="1200" dirty="0" err="1"/>
              <a:t>outlayer</a:t>
            </a:r>
            <a:r>
              <a:rPr lang="en-GB" sz="1200" dirty="0"/>
              <a:t> compared to flesh. </a:t>
            </a:r>
          </a:p>
          <a:p>
            <a:endParaRPr lang="en-GB" sz="1200" dirty="0"/>
          </a:p>
          <a:p>
            <a:r>
              <a:rPr lang="en-GB" sz="1200" dirty="0"/>
              <a:t>Furthermore, the standard deviation value of six cosmetic products in a range of 0-4 shows that this test is conducted in a consistent procedure.</a:t>
            </a:r>
          </a:p>
          <a:p>
            <a:endParaRPr lang="en-GB" sz="1200" dirty="0"/>
          </a:p>
          <a:p>
            <a:r>
              <a:rPr lang="en-GB" sz="1200" dirty="0"/>
              <a:t>Therefore, further research is required to examine antioxidant activities of individual compounds contained in the tubers of P. </a:t>
            </a:r>
            <a:r>
              <a:rPr lang="en-GB" sz="1200" dirty="0" err="1"/>
              <a:t>mirifica</a:t>
            </a:r>
            <a:r>
              <a:rPr lang="en-GB" sz="1200" dirty="0"/>
              <a:t> and screening out potentially undesirable compounds. </a:t>
            </a:r>
          </a:p>
          <a:p>
            <a:endParaRPr lang="en-GB" sz="1200" dirty="0"/>
          </a:p>
          <a:p>
            <a:r>
              <a:rPr lang="en-GB" sz="1200" dirty="0"/>
              <a:t>These results can be used for standardization of </a:t>
            </a:r>
            <a:r>
              <a:rPr lang="en-GB" sz="1200" dirty="0" err="1"/>
              <a:t>P.mirifica</a:t>
            </a:r>
            <a:r>
              <a:rPr lang="en-GB" sz="1200" dirty="0"/>
              <a:t> for quality control of crude drug as well as crude extract and it will be beneficial for suppliers and consumers before being used to develop as supplements and cosmetic products.</a:t>
            </a:r>
            <a:endParaRPr lang="en-MY" sz="1200" dirty="0"/>
          </a:p>
        </p:txBody>
      </p:sp>
      <p:sp>
        <p:nvSpPr>
          <p:cNvPr id="4" name="Slide Number Placeholder 3"/>
          <p:cNvSpPr>
            <a:spLocks noGrp="1"/>
          </p:cNvSpPr>
          <p:nvPr>
            <p:ph type="sldNum" sz="quarter" idx="5"/>
          </p:nvPr>
        </p:nvSpPr>
        <p:spPr/>
        <p:txBody>
          <a:bodyPr/>
          <a:lstStyle/>
          <a:p>
            <a:fld id="{0793CF7D-DAED-47F6-AC67-3C90F0F43DD4}" type="slidenum">
              <a:rPr lang="en-MY" smtClean="0"/>
              <a:t>21</a:t>
            </a:fld>
            <a:endParaRPr lang="en-MY"/>
          </a:p>
        </p:txBody>
      </p:sp>
    </p:spTree>
    <p:extLst>
      <p:ext uri="{BB962C8B-B14F-4D97-AF65-F5344CB8AC3E}">
        <p14:creationId xmlns:p14="http://schemas.microsoft.com/office/powerpoint/2010/main" val="313505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22</a:t>
            </a:fld>
            <a:endParaRPr lang="en-MY"/>
          </a:p>
        </p:txBody>
      </p:sp>
    </p:spTree>
    <p:extLst>
      <p:ext uri="{BB962C8B-B14F-4D97-AF65-F5344CB8AC3E}">
        <p14:creationId xmlns:p14="http://schemas.microsoft.com/office/powerpoint/2010/main" val="401619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Cosmetic products incorporated with </a:t>
            </a:r>
            <a:r>
              <a:rPr lang="en-GB" i="1" dirty="0"/>
              <a:t>Pueraria </a:t>
            </a:r>
            <a:r>
              <a:rPr lang="en-GB" i="1" dirty="0" err="1"/>
              <a:t>mirifica</a:t>
            </a:r>
            <a:r>
              <a:rPr lang="en-GB" i="1" dirty="0"/>
              <a:t> </a:t>
            </a:r>
            <a:r>
              <a:rPr lang="en-GB" dirty="0"/>
              <a:t>tuber extract because of its active phytochemicals, particularly </a:t>
            </a:r>
            <a:r>
              <a:rPr lang="en-GB" dirty="0" err="1"/>
              <a:t>puerarin</a:t>
            </a:r>
            <a:r>
              <a:rPr lang="en-GB" dirty="0"/>
              <a:t> for high antioxidant activity and </a:t>
            </a:r>
            <a:r>
              <a:rPr lang="en-GB" dirty="0" err="1"/>
              <a:t>miroestrol</a:t>
            </a:r>
            <a:r>
              <a:rPr lang="en-GB" dirty="0"/>
              <a:t> for estrogenic effect. </a:t>
            </a:r>
          </a:p>
          <a:p>
            <a:endParaRPr lang="en-GB" dirty="0"/>
          </a:p>
          <a:p>
            <a:r>
              <a:rPr lang="en-GB" dirty="0"/>
              <a:t>The use of </a:t>
            </a:r>
            <a:r>
              <a:rPr lang="en-GB" i="1" dirty="0"/>
              <a:t>P. </a:t>
            </a:r>
            <a:r>
              <a:rPr lang="en-GB" i="1" dirty="0" err="1"/>
              <a:t>mirifica</a:t>
            </a:r>
            <a:r>
              <a:rPr lang="en-GB" i="1" dirty="0"/>
              <a:t> </a:t>
            </a:r>
            <a:r>
              <a:rPr lang="en-GB" dirty="0"/>
              <a:t>extract in cosmetic products is allowed in most countries including Malaysia without any claims. Mostly, the antioxidant claim is only applied as supporting documents. </a:t>
            </a:r>
          </a:p>
          <a:p>
            <a:endParaRPr lang="en-GB" dirty="0"/>
          </a:p>
          <a:p>
            <a:r>
              <a:rPr lang="en-GB" dirty="0"/>
              <a:t>Therefore, this study was aimed to quantify the content of </a:t>
            </a:r>
            <a:r>
              <a:rPr lang="en-GB" dirty="0" err="1"/>
              <a:t>puerarin</a:t>
            </a:r>
            <a:r>
              <a:rPr lang="en-GB" dirty="0"/>
              <a:t> in the tuber extract of </a:t>
            </a:r>
            <a:r>
              <a:rPr lang="en-GB" i="1" dirty="0"/>
              <a:t>P. </a:t>
            </a:r>
            <a:r>
              <a:rPr lang="en-GB" i="1" dirty="0" err="1"/>
              <a:t>mirifica</a:t>
            </a:r>
            <a:r>
              <a:rPr lang="en-GB" i="1" dirty="0"/>
              <a:t> </a:t>
            </a:r>
            <a:r>
              <a:rPr lang="en-GB" dirty="0"/>
              <a:t>and few cosmetic products that used </a:t>
            </a:r>
            <a:r>
              <a:rPr lang="en-GB" i="1" dirty="0"/>
              <a:t>P. </a:t>
            </a:r>
            <a:r>
              <a:rPr lang="en-GB" i="1" dirty="0" err="1"/>
              <a:t>mirifica</a:t>
            </a:r>
            <a:r>
              <a:rPr lang="en-GB" i="1" dirty="0"/>
              <a:t> </a:t>
            </a:r>
            <a:r>
              <a:rPr lang="en-GB" dirty="0"/>
              <a:t>tuber extract as ingredient in the product formulation. </a:t>
            </a:r>
          </a:p>
          <a:p>
            <a:endParaRPr lang="en-GB" dirty="0"/>
          </a:p>
          <a:p>
            <a:r>
              <a:rPr lang="en-GB" dirty="0"/>
              <a:t>The extraction method used was The plant tuber was macerated in 95% methanol for 120 hours, while the selected cosmetic products were vigorously mixed with methanol and decanted to concentrate the supernatant for subsequent liquid-liquid extraction using water and ethyl acetate. </a:t>
            </a:r>
            <a:r>
              <a:rPr lang="en-GB" dirty="0" err="1"/>
              <a:t>Puerarin</a:t>
            </a:r>
            <a:r>
              <a:rPr lang="en-GB" dirty="0"/>
              <a:t> was transferred to the organic phase of ethyl acetate, dried and reconstituted for LC-MS/MS analysis and for antioxidant assay using DPPH reagent. </a:t>
            </a:r>
          </a:p>
          <a:p>
            <a:endParaRPr lang="en-GB" dirty="0"/>
          </a:p>
          <a:p>
            <a:r>
              <a:rPr lang="en-GB" dirty="0"/>
              <a:t>The results showed that </a:t>
            </a:r>
            <a:r>
              <a:rPr lang="en-GB" dirty="0" err="1"/>
              <a:t>puerarin</a:t>
            </a:r>
            <a:r>
              <a:rPr lang="en-GB" dirty="0"/>
              <a:t> from </a:t>
            </a:r>
            <a:r>
              <a:rPr lang="en-GB" i="1" dirty="0"/>
              <a:t>P. </a:t>
            </a:r>
            <a:r>
              <a:rPr lang="en-GB" i="1" dirty="0" err="1"/>
              <a:t>mirifica</a:t>
            </a:r>
            <a:r>
              <a:rPr lang="en-GB" i="1" dirty="0"/>
              <a:t> </a:t>
            </a:r>
            <a:r>
              <a:rPr lang="en-GB" dirty="0"/>
              <a:t>tuber and the six cosmetic products containing </a:t>
            </a:r>
            <a:r>
              <a:rPr lang="en-GB" i="1" dirty="0"/>
              <a:t>P. </a:t>
            </a:r>
            <a:r>
              <a:rPr lang="en-GB" i="1" dirty="0" err="1"/>
              <a:t>mirifica</a:t>
            </a:r>
            <a:r>
              <a:rPr lang="en-GB" i="1" dirty="0"/>
              <a:t> </a:t>
            </a:r>
            <a:r>
              <a:rPr lang="en-GB" dirty="0"/>
              <a:t>extract were detected and subsequently proven for antioxidant effect. </a:t>
            </a:r>
          </a:p>
          <a:p>
            <a:endParaRPr lang="en-GB" dirty="0"/>
          </a:p>
          <a:p>
            <a:r>
              <a:rPr lang="en-GB" dirty="0"/>
              <a:t>Somehow, </a:t>
            </a:r>
            <a:r>
              <a:rPr lang="en-GB" dirty="0" err="1"/>
              <a:t>puerarin</a:t>
            </a:r>
            <a:r>
              <a:rPr lang="en-GB" dirty="0"/>
              <a:t> was not the only compound contributed to the antioxidant property of cosmetic products. The other substances might also exhibit their antioxidant capacity under synergistic effect. </a:t>
            </a:r>
          </a:p>
          <a:p>
            <a:endParaRPr lang="en-GB" dirty="0"/>
          </a:p>
          <a:p>
            <a:r>
              <a:rPr lang="en-GB" i="1" dirty="0"/>
              <a:t>P. </a:t>
            </a:r>
            <a:r>
              <a:rPr lang="en-GB" i="1" dirty="0" err="1"/>
              <a:t>mirifica</a:t>
            </a:r>
            <a:r>
              <a:rPr lang="en-GB" dirty="0"/>
              <a:t> was found to have significant amount of </a:t>
            </a:r>
            <a:r>
              <a:rPr lang="en-GB" dirty="0" err="1"/>
              <a:t>puerarin</a:t>
            </a:r>
            <a:r>
              <a:rPr lang="en-GB" dirty="0"/>
              <a:t>, especially its tuber </a:t>
            </a:r>
            <a:r>
              <a:rPr lang="en-GB" dirty="0" err="1"/>
              <a:t>outlayer</a:t>
            </a:r>
            <a:r>
              <a:rPr lang="en-GB" dirty="0"/>
              <a:t>. </a:t>
            </a:r>
          </a:p>
          <a:p>
            <a:endParaRPr lang="en-GB" dirty="0"/>
          </a:p>
          <a:p>
            <a:r>
              <a:rPr lang="en-GB" dirty="0"/>
              <a:t>All the six selected commercial products were also contained </a:t>
            </a:r>
            <a:r>
              <a:rPr lang="en-GB" dirty="0" err="1"/>
              <a:t>puerarin</a:t>
            </a:r>
            <a:r>
              <a:rPr lang="en-GB" dirty="0"/>
              <a:t> as claimed in the product label with different concentrations ranged from 0.3 to 0.5 mg/L. </a:t>
            </a:r>
            <a:endParaRPr lang="en-MY" dirty="0"/>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3</a:t>
            </a:fld>
            <a:endParaRPr lang="en-MY"/>
          </a:p>
        </p:txBody>
      </p:sp>
    </p:spTree>
    <p:extLst>
      <p:ext uri="{BB962C8B-B14F-4D97-AF65-F5344CB8AC3E}">
        <p14:creationId xmlns:p14="http://schemas.microsoft.com/office/powerpoint/2010/main" val="46506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effectLst/>
                <a:ea typeface="Calibri" panose="020F0502020204030204" pitchFamily="34" charset="0"/>
              </a:rPr>
              <a:t>Background of study</a:t>
            </a:r>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Times New Roman" panose="02020603050405020304" pitchFamily="18" charset="0"/>
              </a:rPr>
              <a:t>‘Any substance or mixture intended to be placed in contact with the external parts of human body (epidermis, hair system, nails, lips and external genital organs) or with the teeth and the mucous membranes of the oral cavity with a view exclusively or mainly to cleaning them, perfuming them, changing their appearance, protecting them, keeping them in good condition or correcting body odours’.</a:t>
            </a:r>
            <a:endParaRPr lang="en-GB" sz="12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Calibri" panose="020F0502020204030204" pitchFamily="34" charset="0"/>
              </a:rPr>
              <a:t>National Pharmaceutical Regulations Agency (NPRA) is a regulatory authority body in Malaysia which is responsible for the cosmetic product notification process (Guidelines for Control of Cosmetic Products in Malaysia, 2017) and ensure that the notified cosmetic products are safe and of a good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Calibri" panose="020F0502020204030204" pitchFamily="34" charset="0"/>
              </a:rPr>
              <a:t>One of the requirements for cosmetic product to comply is the claims and statements of the products. Generally, sufficient proof and evidence either from the cosmetic formulation or preparation of the products itself shall support the claimed and statements made by the CNH to their cosmetic product.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libri" panose="020F0502020204030204" pitchFamily="34" charset="0"/>
            </a:endParaRPr>
          </a:p>
          <a:p>
            <a:r>
              <a:rPr lang="en-GB" sz="1200" i="1" dirty="0">
                <a:solidFill>
                  <a:srgbClr val="000000"/>
                </a:solidFill>
                <a:effectLst/>
                <a:ea typeface="Calibri" panose="020F0502020204030204" pitchFamily="34" charset="0"/>
              </a:rPr>
              <a:t>Pueraria </a:t>
            </a:r>
            <a:r>
              <a:rPr lang="en-GB" sz="1200" i="1" dirty="0" err="1">
                <a:solidFill>
                  <a:srgbClr val="000000"/>
                </a:solidFill>
                <a:effectLst/>
                <a:ea typeface="Calibri" panose="020F0502020204030204" pitchFamily="34" charset="0"/>
              </a:rPr>
              <a:t>mirifica</a:t>
            </a:r>
            <a:r>
              <a:rPr lang="en-GB" sz="1200" i="1" dirty="0">
                <a:solidFill>
                  <a:srgbClr val="000000"/>
                </a:solidFill>
                <a:effectLst/>
                <a:ea typeface="Calibri" panose="020F0502020204030204" pitchFamily="34" charset="0"/>
              </a:rPr>
              <a:t> </a:t>
            </a:r>
            <a:r>
              <a:rPr lang="en-GB" sz="1200" dirty="0">
                <a:solidFill>
                  <a:srgbClr val="000000"/>
                </a:solidFill>
                <a:effectLst/>
                <a:ea typeface="Calibri" panose="020F0502020204030204" pitchFamily="34" charset="0"/>
              </a:rPr>
              <a:t>Airy Shaw et. </a:t>
            </a:r>
            <a:r>
              <a:rPr lang="en-GB" sz="1200" dirty="0" err="1">
                <a:solidFill>
                  <a:srgbClr val="000000"/>
                </a:solidFill>
                <a:effectLst/>
                <a:ea typeface="Calibri" panose="020F0502020204030204" pitchFamily="34" charset="0"/>
              </a:rPr>
              <a:t>Suvatabhandu</a:t>
            </a:r>
            <a:r>
              <a:rPr lang="en-GB" sz="1200" dirty="0">
                <a:solidFill>
                  <a:srgbClr val="000000"/>
                </a:solidFill>
                <a:effectLst/>
                <a:ea typeface="Calibri" panose="020F0502020204030204" pitchFamily="34" charset="0"/>
              </a:rPr>
              <a:t>, the scientific name is </a:t>
            </a:r>
            <a:r>
              <a:rPr lang="en-GB" sz="1200" i="1" dirty="0">
                <a:solidFill>
                  <a:srgbClr val="000000"/>
                </a:solidFill>
                <a:effectLst/>
                <a:ea typeface="Calibri" panose="020F0502020204030204" pitchFamily="34" charset="0"/>
              </a:rPr>
              <a:t>Pueraria </a:t>
            </a:r>
            <a:r>
              <a:rPr lang="en-GB" sz="1200" i="1" dirty="0" err="1">
                <a:solidFill>
                  <a:srgbClr val="000000"/>
                </a:solidFill>
                <a:effectLst/>
                <a:ea typeface="Calibri" panose="020F0502020204030204" pitchFamily="34" charset="0"/>
              </a:rPr>
              <a:t>candollei</a:t>
            </a:r>
            <a:r>
              <a:rPr lang="en-GB" sz="1200" i="1" dirty="0">
                <a:solidFill>
                  <a:srgbClr val="000000"/>
                </a:solidFill>
                <a:effectLst/>
                <a:ea typeface="Calibri" panose="020F0502020204030204" pitchFamily="34" charset="0"/>
              </a:rPr>
              <a:t> var. </a:t>
            </a:r>
            <a:r>
              <a:rPr lang="en-GB" sz="1200" i="1" dirty="0" err="1">
                <a:solidFill>
                  <a:srgbClr val="000000"/>
                </a:solidFill>
                <a:effectLst/>
                <a:ea typeface="Calibri" panose="020F0502020204030204" pitchFamily="34" charset="0"/>
              </a:rPr>
              <a:t>mirifica</a:t>
            </a:r>
            <a:r>
              <a:rPr lang="en-GB" sz="1200" i="1" dirty="0">
                <a:solidFill>
                  <a:srgbClr val="000000"/>
                </a:solidFill>
                <a:effectLst/>
                <a:ea typeface="Calibri" panose="020F0502020204030204" pitchFamily="34" charset="0"/>
              </a:rPr>
              <a:t> </a:t>
            </a:r>
            <a:r>
              <a:rPr lang="en-GB" sz="1200" dirty="0">
                <a:solidFill>
                  <a:srgbClr val="000000"/>
                </a:solidFill>
                <a:effectLst/>
                <a:ea typeface="Calibri" panose="020F0502020204030204" pitchFamily="34" charset="0"/>
              </a:rPr>
              <a:t>also known as </a:t>
            </a:r>
            <a:r>
              <a:rPr lang="en-GB" sz="1200" i="1" dirty="0">
                <a:solidFill>
                  <a:srgbClr val="000000"/>
                </a:solidFill>
                <a:effectLst/>
                <a:ea typeface="Calibri" panose="020F0502020204030204" pitchFamily="34" charset="0"/>
              </a:rPr>
              <a:t>P. </a:t>
            </a:r>
            <a:r>
              <a:rPr lang="en-GB" sz="1200" i="1" dirty="0" err="1">
                <a:solidFill>
                  <a:srgbClr val="000000"/>
                </a:solidFill>
                <a:effectLst/>
                <a:ea typeface="Calibri" panose="020F0502020204030204" pitchFamily="34" charset="0"/>
              </a:rPr>
              <a:t>mirifica</a:t>
            </a:r>
            <a:r>
              <a:rPr lang="en-GB" sz="1200" i="1" dirty="0">
                <a:solidFill>
                  <a:srgbClr val="000000"/>
                </a:solidFill>
                <a:effectLst/>
                <a:ea typeface="Calibri" panose="020F0502020204030204" pitchFamily="34" charset="0"/>
              </a:rPr>
              <a:t> </a:t>
            </a:r>
            <a:r>
              <a:rPr lang="en-GB" sz="1200" dirty="0">
                <a:solidFill>
                  <a:srgbClr val="000000"/>
                </a:solidFill>
                <a:effectLst/>
                <a:ea typeface="Calibri" panose="020F0502020204030204" pitchFamily="34" charset="0"/>
              </a:rPr>
              <a:t>and the local name is White </a:t>
            </a:r>
            <a:r>
              <a:rPr lang="en-GB" sz="1200" dirty="0" err="1">
                <a:solidFill>
                  <a:srgbClr val="000000"/>
                </a:solidFill>
                <a:effectLst/>
                <a:ea typeface="Calibri" panose="020F0502020204030204" pitchFamily="34" charset="0"/>
              </a:rPr>
              <a:t>Kwao</a:t>
            </a:r>
            <a:r>
              <a:rPr lang="en-GB" sz="1200" dirty="0">
                <a:solidFill>
                  <a:srgbClr val="000000"/>
                </a:solidFill>
                <a:effectLst/>
                <a:ea typeface="Calibri" panose="020F0502020204030204" pitchFamily="34" charset="0"/>
              </a:rPr>
              <a:t> </a:t>
            </a:r>
            <a:r>
              <a:rPr lang="en-GB" sz="1200" dirty="0" err="1">
                <a:solidFill>
                  <a:srgbClr val="000000"/>
                </a:solidFill>
                <a:effectLst/>
                <a:ea typeface="Calibri" panose="020F0502020204030204" pitchFamily="34" charset="0"/>
              </a:rPr>
              <a:t>Krua</a:t>
            </a:r>
            <a:r>
              <a:rPr lang="en-GB" sz="1200" dirty="0">
                <a:solidFill>
                  <a:srgbClr val="000000"/>
                </a:solidFill>
                <a:effectLst/>
                <a:ea typeface="Calibri" panose="020F0502020204030204" pitchFamily="34" charset="0"/>
              </a:rPr>
              <a:t>, is one of the ingredients allowed for use in cosmetic products. </a:t>
            </a:r>
          </a:p>
          <a:p>
            <a:endParaRPr lang="en-GB" sz="1200" i="1" dirty="0">
              <a:solidFill>
                <a:srgbClr val="000000"/>
              </a:solidFill>
              <a:effectLst/>
              <a:ea typeface="Calibri" panose="020F0502020204030204" pitchFamily="34" charset="0"/>
            </a:endParaRPr>
          </a:p>
          <a:p>
            <a:r>
              <a:rPr lang="en-GB" sz="1200" i="1" dirty="0">
                <a:solidFill>
                  <a:srgbClr val="000000"/>
                </a:solidFill>
                <a:effectLst/>
                <a:ea typeface="Calibri" panose="020F0502020204030204" pitchFamily="34" charset="0"/>
              </a:rPr>
              <a:t>P. </a:t>
            </a:r>
            <a:r>
              <a:rPr lang="en-GB" sz="1200" i="1" dirty="0" err="1">
                <a:solidFill>
                  <a:srgbClr val="000000"/>
                </a:solidFill>
                <a:effectLst/>
                <a:ea typeface="Calibri" panose="020F0502020204030204" pitchFamily="34" charset="0"/>
              </a:rPr>
              <a:t>mirifica</a:t>
            </a:r>
            <a:r>
              <a:rPr lang="en-GB" sz="1200" i="1" dirty="0">
                <a:solidFill>
                  <a:srgbClr val="000000"/>
                </a:solidFill>
                <a:effectLst/>
                <a:ea typeface="Calibri" panose="020F0502020204030204" pitchFamily="34" charset="0"/>
              </a:rPr>
              <a:t> </a:t>
            </a:r>
            <a:r>
              <a:rPr lang="en-GB" sz="1200" dirty="0">
                <a:solidFill>
                  <a:srgbClr val="000000"/>
                </a:solidFill>
                <a:effectLst/>
                <a:ea typeface="Calibri" panose="020F0502020204030204" pitchFamily="34" charset="0"/>
              </a:rPr>
              <a:t>tuber is the most popular part of the plant which is widely used as active ingredients. </a:t>
            </a:r>
          </a:p>
          <a:p>
            <a:endParaRPr lang="en-GB" sz="1200" dirty="0">
              <a:solidFill>
                <a:srgbClr val="000000"/>
              </a:solidFill>
              <a:effectLst/>
              <a:ea typeface="Calibri" panose="020F0502020204030204" pitchFamily="34" charset="0"/>
            </a:endParaRPr>
          </a:p>
          <a:p>
            <a:r>
              <a:rPr lang="en-GB" sz="1200" dirty="0">
                <a:solidFill>
                  <a:srgbClr val="000000"/>
                </a:solidFill>
                <a:effectLst/>
                <a:ea typeface="Calibri" panose="020F0502020204030204" pitchFamily="34" charset="0"/>
              </a:rPr>
              <a:t>The most active ingredients in the tuberous tuber were reported to be </a:t>
            </a:r>
            <a:r>
              <a:rPr lang="en-GB" sz="1200" dirty="0" err="1">
                <a:solidFill>
                  <a:srgbClr val="000000"/>
                </a:solidFill>
                <a:effectLst/>
                <a:ea typeface="Calibri" panose="020F0502020204030204" pitchFamily="34" charset="0"/>
              </a:rPr>
              <a:t>chromenes</a:t>
            </a:r>
            <a:r>
              <a:rPr lang="en-GB" sz="1200" dirty="0">
                <a:solidFill>
                  <a:srgbClr val="000000"/>
                </a:solidFill>
                <a:effectLst/>
                <a:ea typeface="Calibri" panose="020F0502020204030204" pitchFamily="34" charset="0"/>
              </a:rPr>
              <a:t> and </a:t>
            </a:r>
            <a:r>
              <a:rPr lang="en-GB" sz="1200" dirty="0" err="1">
                <a:solidFill>
                  <a:srgbClr val="000000"/>
                </a:solidFill>
                <a:effectLst/>
                <a:ea typeface="Calibri" panose="020F0502020204030204" pitchFamily="34" charset="0"/>
              </a:rPr>
              <a:t>isoflavonoids</a:t>
            </a:r>
            <a:r>
              <a:rPr lang="en-GB" sz="1200" dirty="0">
                <a:solidFill>
                  <a:srgbClr val="000000"/>
                </a:solidFill>
                <a:effectLst/>
                <a:ea typeface="Calibri" panose="020F0502020204030204" pitchFamily="34" charset="0"/>
              </a:rPr>
              <a:t> </a:t>
            </a:r>
          </a:p>
          <a:p>
            <a:endParaRPr lang="en-GB" sz="1200" dirty="0">
              <a:solidFill>
                <a:srgbClr val="000000"/>
              </a:solidFill>
              <a:effectLst/>
              <a:ea typeface="Calibri" panose="020F0502020204030204" pitchFamily="34" charset="0"/>
            </a:endParaRPr>
          </a:p>
          <a:p>
            <a:r>
              <a:rPr lang="en-GB" sz="1200" dirty="0" err="1"/>
              <a:t>Puerarin</a:t>
            </a:r>
            <a:r>
              <a:rPr lang="en-GB" sz="1200" dirty="0"/>
              <a:t> is the example of </a:t>
            </a:r>
            <a:r>
              <a:rPr lang="en-GB" sz="1200" dirty="0" err="1"/>
              <a:t>isoflavonoids</a:t>
            </a:r>
            <a:r>
              <a:rPr lang="en-GB" sz="1200" dirty="0"/>
              <a:t> that exhibited the same level of α-tocopherol antioxidant activity and as highly active phytoestrogens. </a:t>
            </a:r>
          </a:p>
          <a:p>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Problem statement</a:t>
            </a:r>
          </a:p>
          <a:p>
            <a:endParaRPr lang="en-MY" dirty="0"/>
          </a:p>
          <a:p>
            <a:r>
              <a:rPr lang="en-GB" sz="1200" dirty="0">
                <a:effectLst/>
                <a:ea typeface="Times New Roman" panose="02020603050405020304" pitchFamily="18" charset="0"/>
              </a:rPr>
              <a:t>Many extraction techniques are reported by previous researchers. Based on the nature of </a:t>
            </a:r>
            <a:r>
              <a:rPr lang="en-GB" sz="1200" dirty="0" err="1">
                <a:effectLst/>
                <a:ea typeface="Times New Roman" panose="02020603050405020304" pitchFamily="18" charset="0"/>
              </a:rPr>
              <a:t>puerarin</a:t>
            </a:r>
            <a:r>
              <a:rPr lang="en-GB" sz="1200" dirty="0">
                <a:effectLst/>
                <a:ea typeface="Times New Roman" panose="02020603050405020304" pitchFamily="18" charset="0"/>
              </a:rPr>
              <a:t> as the compound from the group of flavonoids, and the complexity of ingredients applied in cosmetic product formulation, slight modification on the technique of extraction is highly required.</a:t>
            </a:r>
          </a:p>
          <a:p>
            <a:endParaRPr lang="en-GB" sz="1200" dirty="0"/>
          </a:p>
          <a:p>
            <a:r>
              <a:rPr lang="en-GB" sz="1200" dirty="0"/>
              <a:t>The claim for antioxidant effect of cosmetic product containing </a:t>
            </a:r>
            <a:r>
              <a:rPr lang="en-GB" sz="1200" i="1" dirty="0"/>
              <a:t>P. </a:t>
            </a:r>
            <a:r>
              <a:rPr lang="en-GB" sz="1200" i="1" dirty="0" err="1"/>
              <a:t>mirifica</a:t>
            </a:r>
            <a:r>
              <a:rPr lang="en-GB" sz="1200" i="1" dirty="0"/>
              <a:t> </a:t>
            </a:r>
            <a:r>
              <a:rPr lang="en-GB" sz="1200" dirty="0"/>
              <a:t>tuber extract is not recognised in the European Union (EU) as a cosmetic function of this ingredient (</a:t>
            </a:r>
            <a:r>
              <a:rPr lang="en-GB" sz="1200" dirty="0" err="1"/>
              <a:t>CosIng</a:t>
            </a:r>
            <a:r>
              <a:rPr lang="en-GB" sz="1200" dirty="0"/>
              <a:t>).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Objective</a:t>
            </a:r>
          </a:p>
          <a:p>
            <a:endParaRPr lang="en-MY" sz="1200" dirty="0"/>
          </a:p>
          <a:p>
            <a:pPr marL="514350" indent="-514350">
              <a:buFont typeface="+mj-lt"/>
              <a:buAutoNum type="arabicPeriod"/>
            </a:pPr>
            <a:r>
              <a:rPr lang="en-GB" sz="1200" dirty="0">
                <a:effectLst/>
                <a:ea typeface="Times New Roman" panose="02020603050405020304" pitchFamily="18" charset="0"/>
              </a:rPr>
              <a:t>To extract and quantify the active compound, </a:t>
            </a:r>
            <a:r>
              <a:rPr lang="en-GB" sz="1200" dirty="0" err="1">
                <a:effectLst/>
                <a:ea typeface="Times New Roman" panose="02020603050405020304" pitchFamily="18" charset="0"/>
              </a:rPr>
              <a:t>puerarin</a:t>
            </a:r>
            <a:r>
              <a:rPr lang="en-GB" sz="1200" dirty="0">
                <a:effectLst/>
                <a:ea typeface="Times New Roman" panose="02020603050405020304" pitchFamily="18" charset="0"/>
              </a:rPr>
              <a:t> from </a:t>
            </a:r>
            <a:r>
              <a:rPr lang="en-GB" sz="1200" i="1" dirty="0">
                <a:effectLst/>
                <a:ea typeface="Times New Roman" panose="02020603050405020304" pitchFamily="18" charset="0"/>
              </a:rPr>
              <a:t>P. </a:t>
            </a:r>
            <a:r>
              <a:rPr lang="en-GB" sz="1200" i="1" dirty="0" err="1">
                <a:effectLst/>
                <a:ea typeface="Times New Roman" panose="02020603050405020304" pitchFamily="18" charset="0"/>
              </a:rPr>
              <a:t>mirifica</a:t>
            </a:r>
            <a:r>
              <a:rPr lang="en-GB" sz="1200" dirty="0">
                <a:effectLst/>
                <a:ea typeface="Times New Roman" panose="02020603050405020304" pitchFamily="18" charset="0"/>
              </a:rPr>
              <a:t> tuber and its </a:t>
            </a:r>
            <a:r>
              <a:rPr lang="en-GB" sz="1200" dirty="0" err="1">
                <a:effectLst/>
                <a:ea typeface="Times New Roman" panose="02020603050405020304" pitchFamily="18" charset="0"/>
              </a:rPr>
              <a:t>outlayer</a:t>
            </a:r>
            <a:r>
              <a:rPr lang="en-GB" sz="1200" dirty="0">
                <a:effectLst/>
                <a:ea typeface="Times New Roman" panose="02020603050405020304" pitchFamily="18" charset="0"/>
              </a:rPr>
              <a:t>, as well as six selected commercially available cosmetic products using the modified extraction method.</a:t>
            </a:r>
            <a:endParaRPr lang="en-MY" sz="1200" dirty="0">
              <a:effectLst/>
              <a:ea typeface="Times New Roman" panose="02020603050405020304" pitchFamily="18" charset="0"/>
            </a:endParaRPr>
          </a:p>
          <a:p>
            <a:pPr marL="514350" indent="-514350">
              <a:buFont typeface="+mj-lt"/>
              <a:buAutoNum type="arabicPeriod"/>
            </a:pPr>
            <a:endParaRPr lang="en-MY" sz="1200" dirty="0"/>
          </a:p>
          <a:p>
            <a:pPr marL="514350" indent="-514350">
              <a:buFont typeface="+mj-lt"/>
              <a:buAutoNum type="arabicPeriod"/>
            </a:pPr>
            <a:r>
              <a:rPr lang="en-GB" sz="1200" dirty="0">
                <a:effectLst/>
                <a:ea typeface="Times New Roman" panose="02020603050405020304" pitchFamily="18" charset="0"/>
              </a:rPr>
              <a:t>To determine the </a:t>
            </a:r>
            <a:r>
              <a:rPr lang="en-MY" sz="1200" dirty="0">
                <a:effectLst/>
                <a:ea typeface="Calibri" panose="020F0502020204030204" pitchFamily="34" charset="0"/>
              </a:rPr>
              <a:t>antioxidant capacity of </a:t>
            </a:r>
            <a:r>
              <a:rPr lang="en-MY" sz="1200" dirty="0" err="1">
                <a:effectLst/>
                <a:ea typeface="Calibri" panose="020F0502020204030204" pitchFamily="34" charset="0"/>
              </a:rPr>
              <a:t>puerarin</a:t>
            </a:r>
            <a:r>
              <a:rPr lang="en-MY" sz="1200" dirty="0">
                <a:effectLst/>
                <a:ea typeface="Calibri" panose="020F0502020204030204" pitchFamily="34" charset="0"/>
              </a:rPr>
              <a:t> rich extract compared to the 6 selected cosmetic products based on </a:t>
            </a:r>
            <a:r>
              <a:rPr lang="en-GB" sz="1200" dirty="0">
                <a:effectLst/>
                <a:ea typeface="Times New Roman" panose="02020603050405020304" pitchFamily="18" charset="0"/>
              </a:rPr>
              <a:t>DPPH assay.</a:t>
            </a:r>
            <a:endParaRPr lang="en-MY" sz="1200" dirty="0"/>
          </a:p>
          <a:p>
            <a:endParaRPr lang="en-MY" sz="1200" dirty="0"/>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4</a:t>
            </a:fld>
            <a:endParaRPr lang="en-MY"/>
          </a:p>
        </p:txBody>
      </p:sp>
    </p:spTree>
    <p:extLst>
      <p:ext uri="{BB962C8B-B14F-4D97-AF65-F5344CB8AC3E}">
        <p14:creationId xmlns:p14="http://schemas.microsoft.com/office/powerpoint/2010/main" val="260638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MY" sz="1400" dirty="0"/>
              <a:t>Scope of study</a:t>
            </a:r>
          </a:p>
          <a:p>
            <a:pPr marL="0" indent="0">
              <a:buNone/>
            </a:pPr>
            <a:endParaRPr lang="en-MY" sz="1200" dirty="0"/>
          </a:p>
          <a:p>
            <a:r>
              <a:rPr lang="en-GB" sz="1200" dirty="0"/>
              <a:t>The extraction of </a:t>
            </a:r>
            <a:r>
              <a:rPr lang="en-GB" sz="1200" dirty="0" err="1"/>
              <a:t>puerarin</a:t>
            </a:r>
            <a:r>
              <a:rPr lang="en-GB" sz="1200" dirty="0"/>
              <a:t> from </a:t>
            </a:r>
            <a:r>
              <a:rPr lang="en-GB" sz="1200" i="1" dirty="0"/>
              <a:t>P. </a:t>
            </a:r>
            <a:r>
              <a:rPr lang="en-GB" sz="1200" i="1" dirty="0" err="1"/>
              <a:t>mirifica</a:t>
            </a:r>
            <a:r>
              <a:rPr lang="en-GB" sz="1200" i="1" dirty="0"/>
              <a:t> </a:t>
            </a:r>
            <a:r>
              <a:rPr lang="en-GB" sz="1200" dirty="0"/>
              <a:t>tubers and its extract from cosmetic products was conducted using maceration technique with 95% methanol, and an additional step of liquid-liquid extraction for cosmetic products to get rid of impurity. In the liquid-liquid extraction, water and ethyl acetate were used as the aqueous and organic phases, respectively. The </a:t>
            </a:r>
            <a:r>
              <a:rPr lang="en-GB" sz="1200" dirty="0" err="1"/>
              <a:t>puerarin</a:t>
            </a:r>
            <a:r>
              <a:rPr lang="en-GB" sz="1200" dirty="0"/>
              <a:t> from both plant tuber and cosmetic products were then analysed by LC-MS/MS.</a:t>
            </a:r>
          </a:p>
          <a:p>
            <a:endParaRPr lang="en-GB" sz="1200" dirty="0"/>
          </a:p>
          <a:p>
            <a:r>
              <a:rPr lang="en-GB" sz="1200" dirty="0">
                <a:effectLst/>
                <a:ea typeface="Times New Roman" panose="02020603050405020304" pitchFamily="18" charset="0"/>
              </a:rPr>
              <a:t>The antioxidant capacity of </a:t>
            </a:r>
            <a:r>
              <a:rPr lang="en-GB" sz="1200" dirty="0" err="1">
                <a:effectLst/>
                <a:ea typeface="Times New Roman" panose="02020603050405020304" pitchFamily="18" charset="0"/>
              </a:rPr>
              <a:t>puerarin</a:t>
            </a:r>
            <a:r>
              <a:rPr lang="en-GB" sz="1200" dirty="0">
                <a:effectLst/>
                <a:ea typeface="Times New Roman" panose="02020603050405020304" pitchFamily="18" charset="0"/>
              </a:rPr>
              <a:t> rich extract and its extracts prepared from the 6 selected cosmetic products from the local market were also determined using DPPH assay. The antioxidant assay was carried out based on the free radical scavenging activity spectrophotometrically.</a:t>
            </a:r>
            <a:endParaRPr lang="en-MY" sz="1200" dirty="0">
              <a:effectLst/>
              <a:ea typeface="Times New Roman" panose="02020603050405020304" pitchFamily="18" charset="0"/>
            </a:endParaRPr>
          </a:p>
          <a:p>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t>Significant of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Regulatory body (NPRA)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effectLst/>
                <a:latin typeface="Times New Roman" panose="02020603050405020304" pitchFamily="18" charset="0"/>
                <a:ea typeface="Times New Roman" panose="02020603050405020304" pitchFamily="18" charset="0"/>
              </a:rPr>
              <a:t>At this point, there is no clear or written guideline for the use of </a:t>
            </a:r>
            <a:r>
              <a:rPr lang="en-GB" sz="1050" i="1" dirty="0">
                <a:effectLst/>
                <a:latin typeface="Times New Roman" panose="02020603050405020304" pitchFamily="18" charset="0"/>
                <a:ea typeface="Times New Roman" panose="02020603050405020304" pitchFamily="18" charset="0"/>
              </a:rPr>
              <a:t>P. </a:t>
            </a:r>
            <a:r>
              <a:rPr lang="en-GB" sz="1050" i="1" dirty="0" err="1">
                <a:effectLst/>
                <a:latin typeface="Times New Roman" panose="02020603050405020304" pitchFamily="18" charset="0"/>
                <a:ea typeface="Times New Roman" panose="02020603050405020304" pitchFamily="18" charset="0"/>
              </a:rPr>
              <a:t>mirifica</a:t>
            </a:r>
            <a:r>
              <a:rPr lang="en-GB" sz="1050" dirty="0">
                <a:effectLst/>
                <a:latin typeface="Times New Roman" panose="02020603050405020304" pitchFamily="18" charset="0"/>
                <a:ea typeface="Times New Roman" panose="02020603050405020304" pitchFamily="18" charset="0"/>
              </a:rPr>
              <a:t> tuber extract in cosmetic products. This ingredient can be used to represent the antioxidant capacity without complicated supporting documents. With this finding, the plant extract can be used as a reference to justify the use of this ingredient in cosmetic products by the CNH.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effectLst/>
              <a:latin typeface="Times New Roman" panose="02020603050405020304" pitchFamily="18" charset="0"/>
              <a:ea typeface="Times New Roman" panose="02020603050405020304" pitchFamily="18" charset="0"/>
            </a:endParaRPr>
          </a:p>
          <a:p>
            <a:r>
              <a:rPr lang="en-GB" sz="1400" dirty="0">
                <a:effectLst/>
                <a:ea typeface="Times New Roman" panose="02020603050405020304" pitchFamily="18" charset="0"/>
              </a:rPr>
              <a:t>CNH </a:t>
            </a:r>
          </a:p>
          <a:p>
            <a:r>
              <a:rPr lang="en-GB" sz="1200" dirty="0">
                <a:effectLst/>
                <a:ea typeface="Times New Roman" panose="02020603050405020304" pitchFamily="18" charset="0"/>
              </a:rPr>
              <a:t>Before they submit for cosmetic notification, they will ensure all the claims are aligned with the cosmetic requirement and supported with reliable documents. They can refer this finding as their supporting document when related to the claims and tests. </a:t>
            </a:r>
          </a:p>
          <a:p>
            <a:endParaRPr lang="en-GB"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Times New Roman" panose="02020603050405020304" pitchFamily="18" charset="0"/>
              </a:rPr>
              <a:t>C</a:t>
            </a:r>
            <a:r>
              <a:rPr lang="en-GB" sz="1200" dirty="0">
                <a:effectLst/>
                <a:ea typeface="Times New Roman" panose="02020603050405020304" pitchFamily="18" charset="0"/>
              </a:rPr>
              <a:t>onsumers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Times New Roman" panose="02020603050405020304" pitchFamily="18" charset="0"/>
              </a:rPr>
              <a:t>Increase consumer awareness about the mis-claim of cosmetic products in local market. The public or consumer will know the important information regarding this ingredient, and they get informed choice before they decide to purchase this type of products.</a:t>
            </a:r>
            <a:endParaRPr lang="en-MY" sz="1200" dirty="0">
              <a:effectLst/>
              <a:ea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5</a:t>
            </a:fld>
            <a:endParaRPr lang="en-MY"/>
          </a:p>
        </p:txBody>
      </p:sp>
    </p:spTree>
    <p:extLst>
      <p:ext uri="{BB962C8B-B14F-4D97-AF65-F5344CB8AC3E}">
        <p14:creationId xmlns:p14="http://schemas.microsoft.com/office/powerpoint/2010/main" val="95721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Regulation of cosmetic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dirty="0">
                <a:solidFill>
                  <a:srgbClr val="000000"/>
                </a:solidFill>
                <a:effectLst/>
                <a:latin typeface="Times New Roman" panose="02020603050405020304" pitchFamily="18" charset="0"/>
                <a:ea typeface="Calibri" panose="020F0502020204030204" pitchFamily="34" charset="0"/>
              </a:rPr>
              <a:t>For cosmetic products in Malaysia, the requirements are the same as in EU with slightly different base on decision made by ASEAN Cosmetic Scientific Body (ACSB). The requirements are listed in the </a:t>
            </a:r>
            <a:r>
              <a:rPr lang="en-GB" sz="1200" dirty="0">
                <a:effectLst/>
                <a:latin typeface="Times New Roman" panose="02020603050405020304" pitchFamily="18" charset="0"/>
                <a:ea typeface="Times New Roman" panose="02020603050405020304" pitchFamily="18" charset="0"/>
              </a:rPr>
              <a:t>Guidelines for Control of Cosmetic Products in Malaysia </a:t>
            </a:r>
            <a:r>
              <a:rPr lang="en-GB" sz="1200" dirty="0"/>
              <a:t>in order to safeguard human health, quality and safety of the products</a:t>
            </a:r>
            <a:r>
              <a:rPr lang="en-MY" sz="1200" dirty="0">
                <a:solidFill>
                  <a:srgbClr val="000000"/>
                </a:solidFill>
                <a:effectLst/>
                <a:latin typeface="Times New Roman" panose="02020603050405020304" pitchFamily="18" charset="0"/>
                <a:ea typeface="Calibri" panose="020F0502020204030204" pitchFamily="34" charset="0"/>
              </a:rPr>
              <a:t>. This guideline consists of Annex I until Annex VII. But there are ingredients which are not listed in any Annexes, these ingredients can be use without limitation. </a:t>
            </a:r>
            <a:r>
              <a:rPr lang="en-GB" sz="1200" i="1" dirty="0">
                <a:effectLst/>
                <a:latin typeface="Times New Roman" panose="02020603050405020304" pitchFamily="18" charset="0"/>
                <a:ea typeface="Times New Roman" panose="02020603050405020304" pitchFamily="18" charset="0"/>
              </a:rPr>
              <a:t>P. </a:t>
            </a:r>
            <a:r>
              <a:rPr lang="en-GB" sz="1200" i="1" dirty="0" err="1">
                <a:effectLst/>
                <a:latin typeface="Times New Roman" panose="02020603050405020304" pitchFamily="18" charset="0"/>
                <a:ea typeface="Times New Roman" panose="02020603050405020304" pitchFamily="18" charset="0"/>
              </a:rPr>
              <a:t>mirifica</a:t>
            </a:r>
            <a:r>
              <a:rPr lang="en-GB" sz="1200" dirty="0">
                <a:effectLst/>
                <a:latin typeface="Times New Roman" panose="02020603050405020304" pitchFamily="18" charset="0"/>
                <a:ea typeface="Times New Roman" panose="02020603050405020304" pitchFamily="18" charset="0"/>
              </a:rPr>
              <a:t> </a:t>
            </a:r>
            <a:r>
              <a:rPr lang="en-MY" sz="1200" dirty="0">
                <a:solidFill>
                  <a:srgbClr val="000000"/>
                </a:solidFill>
                <a:effectLst/>
                <a:latin typeface="Times New Roman" panose="02020603050405020304" pitchFamily="18" charset="0"/>
                <a:ea typeface="Calibri" panose="020F0502020204030204" pitchFamily="34" charset="0"/>
              </a:rPr>
              <a:t>tuber extract is one of the ingredients which is not listed in any Annexes thus it can be used without limit. All CNH must comply with these requirements before they submit for product notification.</a:t>
            </a:r>
            <a:endParaRPr lang="en-MY" sz="1200" dirty="0">
              <a:effectLst/>
              <a:latin typeface="Times New Roman" panose="02020603050405020304" pitchFamily="18" charset="0"/>
              <a:ea typeface="Times New Roman" panose="02020603050405020304" pitchFamily="18" charset="0"/>
            </a:endParaRPr>
          </a:p>
          <a:p>
            <a:pPr indent="457200" algn="just">
              <a:lnSpc>
                <a:spcPct val="150000"/>
              </a:lnSpc>
            </a:pPr>
            <a:endParaRPr lang="en-GB" sz="1200" dirty="0">
              <a:effectLst/>
              <a:latin typeface="+mn-lt"/>
              <a:ea typeface="+mn-ea"/>
            </a:endParaRPr>
          </a:p>
          <a:p>
            <a:pPr indent="457200" algn="just">
              <a:lnSpc>
                <a:spcPct val="150000"/>
              </a:lnSpc>
            </a:pPr>
            <a:r>
              <a:rPr lang="en-GB" sz="1200" dirty="0">
                <a:effectLst/>
                <a:latin typeface="Times New Roman" panose="02020603050405020304" pitchFamily="18" charset="0"/>
                <a:ea typeface="Times New Roman" panose="02020603050405020304" pitchFamily="18" charset="0"/>
              </a:rPr>
              <a:t>Cosmetic products are self-regulation means that the CNH must ensure that the products must be safe before the products enter the Malaysia’s market. </a:t>
            </a:r>
          </a:p>
          <a:p>
            <a:pPr indent="457200" algn="just">
              <a:lnSpc>
                <a:spcPct val="150000"/>
              </a:lnSpc>
            </a:pPr>
            <a:endParaRPr lang="en-GB" sz="1200" dirty="0">
              <a:effectLst/>
              <a:latin typeface="Times New Roman" panose="02020603050405020304" pitchFamily="18" charset="0"/>
              <a:ea typeface="Times New Roman" panose="02020603050405020304" pitchFamily="18" charset="0"/>
            </a:endParaRPr>
          </a:p>
          <a:p>
            <a:pPr indent="457200" algn="just">
              <a:lnSpc>
                <a:spcPct val="150000"/>
              </a:lnSpc>
            </a:pPr>
            <a:r>
              <a:rPr lang="en-GB" sz="1200" dirty="0">
                <a:effectLst/>
                <a:latin typeface="Times New Roman" panose="02020603050405020304" pitchFamily="18" charset="0"/>
                <a:ea typeface="Times New Roman" panose="02020603050405020304" pitchFamily="18" charset="0"/>
              </a:rPr>
              <a:t>The CNH must notify to NPRA first by filled up notification form via QUEST3+ system. All information regarding the cosmetic products must be declared and based on the information, NPRA will evaluate and if everything complies then they will issue out the notification number.</a:t>
            </a:r>
            <a:endParaRPr lang="en-MY" sz="1200" dirty="0">
              <a:effectLst/>
              <a:latin typeface="Times New Roman" panose="02020603050405020304" pitchFamily="18" charset="0"/>
              <a:ea typeface="Times New Roman" panose="02020603050405020304" pitchFamily="18" charset="0"/>
            </a:endParaRPr>
          </a:p>
          <a:p>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finished products, a safety assessment must carried out on all cosmetic products with considering the toxicological profile of each ingredients, their chemical structure and the systemic exposure.</a:t>
            </a:r>
          </a:p>
          <a:p>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effectLst/>
                <a:ea typeface="Times New Roman" panose="02020603050405020304" pitchFamily="18" charset="0"/>
              </a:rPr>
              <a:t>P. </a:t>
            </a:r>
            <a:r>
              <a:rPr lang="en-GB" i="1" dirty="0" err="1">
                <a:effectLst/>
                <a:ea typeface="Times New Roman" panose="02020603050405020304" pitchFamily="18" charset="0"/>
              </a:rPr>
              <a:t>mirifica</a:t>
            </a:r>
            <a:r>
              <a:rPr lang="en-GB" dirty="0">
                <a:effectLst/>
                <a:ea typeface="Times New Roman" panose="02020603050405020304" pitchFamily="18" charset="0"/>
              </a:rPr>
              <a:t> tuber extract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r>
              <a:rPr lang="en-MY" sz="1200" i="1" dirty="0"/>
              <a:t>Pueraria </a:t>
            </a:r>
            <a:r>
              <a:rPr lang="en-MY" sz="1200" i="1" dirty="0" err="1"/>
              <a:t>candollei</a:t>
            </a:r>
            <a:r>
              <a:rPr lang="en-MY" sz="1200" i="1" dirty="0"/>
              <a:t> var </a:t>
            </a:r>
            <a:r>
              <a:rPr lang="en-MY" sz="1200" i="1" dirty="0" err="1"/>
              <a:t>mirifica</a:t>
            </a:r>
            <a:r>
              <a:rPr lang="en-MY" sz="1200" i="1" dirty="0"/>
              <a:t> </a:t>
            </a:r>
            <a:r>
              <a:rPr lang="en-MY" sz="1200" dirty="0"/>
              <a:t>or White </a:t>
            </a:r>
            <a:r>
              <a:rPr lang="en-MY" sz="1200" dirty="0" err="1"/>
              <a:t>Kwao</a:t>
            </a:r>
            <a:r>
              <a:rPr lang="en-MY" sz="1200" dirty="0"/>
              <a:t> </a:t>
            </a:r>
            <a:r>
              <a:rPr lang="en-MY" sz="1200" dirty="0" err="1"/>
              <a:t>Krua</a:t>
            </a:r>
            <a:r>
              <a:rPr lang="en-MY" sz="1200" dirty="0"/>
              <a:t> (synonym as </a:t>
            </a:r>
            <a:r>
              <a:rPr lang="en-MY" sz="1200" i="1" dirty="0"/>
              <a:t>Pueraria </a:t>
            </a:r>
            <a:r>
              <a:rPr lang="en-MY" sz="1200" i="1" dirty="0" err="1"/>
              <a:t>mirifica</a:t>
            </a:r>
            <a:r>
              <a:rPr lang="en-MY" sz="1200" dirty="0"/>
              <a:t>) is part of the Leguminosae family. </a:t>
            </a:r>
          </a:p>
          <a:p>
            <a:endParaRPr lang="en-MY" sz="1200" dirty="0"/>
          </a:p>
          <a:p>
            <a:r>
              <a:rPr lang="en-MY" sz="1200" dirty="0" err="1"/>
              <a:t>Puerarin</a:t>
            </a:r>
            <a:r>
              <a:rPr lang="en-MY" sz="1200" dirty="0"/>
              <a:t> which is the compound of interest is a naturally occurring isoflavone C-glycoside, with the chemical name of 8-</a:t>
            </a:r>
            <a:r>
              <a:rPr lang="el-GR" sz="1200" dirty="0"/>
              <a:t>β-</a:t>
            </a:r>
            <a:r>
              <a:rPr lang="en-MY" sz="1200" dirty="0"/>
              <a:t>D-glucopyransyl-7-hydroxy-3-(4-hydroxyphenyl)-4H-1- benzopyran-4-one </a:t>
            </a:r>
          </a:p>
          <a:p>
            <a:endParaRPr lang="en-MY" sz="1200" dirty="0"/>
          </a:p>
          <a:p>
            <a:r>
              <a:rPr lang="en-GB" sz="1200" dirty="0"/>
              <a:t>The total </a:t>
            </a:r>
            <a:r>
              <a:rPr lang="en-GB" sz="1200" dirty="0" err="1"/>
              <a:t>isoflavonoid</a:t>
            </a:r>
            <a:r>
              <a:rPr lang="en-GB" sz="1200" dirty="0"/>
              <a:t> content varied between the samples, </a:t>
            </a:r>
            <a:r>
              <a:rPr lang="en-GB" sz="1200" dirty="0" err="1"/>
              <a:t>isoflavonoid</a:t>
            </a:r>
            <a:r>
              <a:rPr lang="en-GB" sz="1200" dirty="0"/>
              <a:t> levels were higher in the tuber cortex than in other areas of the tuber. These findings indicate that the tuber cortex of </a:t>
            </a:r>
            <a:r>
              <a:rPr lang="en-GB" sz="1200" i="1" dirty="0" err="1"/>
              <a:t>P.mirifica</a:t>
            </a:r>
            <a:r>
              <a:rPr lang="en-GB" sz="1200" i="1" dirty="0"/>
              <a:t> </a:t>
            </a:r>
            <a:r>
              <a:rPr lang="en-GB" sz="1200" dirty="0"/>
              <a:t>contains a significant proportion of the accumulated </a:t>
            </a:r>
            <a:r>
              <a:rPr lang="en-GB" sz="1200" dirty="0" err="1"/>
              <a:t>isoflavonoid</a:t>
            </a:r>
            <a:r>
              <a:rPr lang="en-GB" sz="1200" dirty="0"/>
              <a:t>.</a:t>
            </a:r>
          </a:p>
          <a:p>
            <a:endParaRPr lang="en-GB" sz="1200" dirty="0"/>
          </a:p>
          <a:p>
            <a:r>
              <a:rPr lang="en-GB" sz="1200" dirty="0"/>
              <a:t>Some of the biomedical effects of </a:t>
            </a:r>
            <a:r>
              <a:rPr lang="en-GB" sz="1200" dirty="0" err="1"/>
              <a:t>puerarin</a:t>
            </a:r>
            <a:r>
              <a:rPr lang="en-GB" sz="1200" dirty="0"/>
              <a:t> that have been experimentally or clinically demonstrated are improvement of blood circulation, prevention of cardiovascular diseases, control of alcoholism, and treatment for arrhythmia.</a:t>
            </a:r>
          </a:p>
          <a:p>
            <a:r>
              <a:rPr lang="en-GB" sz="1200" dirty="0"/>
              <a:t> </a:t>
            </a:r>
          </a:p>
          <a:p>
            <a:r>
              <a:rPr lang="en-GB" sz="1200" dirty="0"/>
              <a:t>It was also reported that </a:t>
            </a:r>
            <a:r>
              <a:rPr lang="en-GB" sz="1200" i="1" dirty="0"/>
              <a:t>P. </a:t>
            </a:r>
            <a:r>
              <a:rPr lang="en-GB" sz="1200" i="1" dirty="0" err="1"/>
              <a:t>mirifica</a:t>
            </a:r>
            <a:r>
              <a:rPr lang="en-GB" sz="1200" i="1" dirty="0"/>
              <a:t> </a:t>
            </a:r>
            <a:r>
              <a:rPr lang="en-GB" sz="1200" dirty="0"/>
              <a:t>could prevent bone loss, rejuvenate properties, and provided antioxidant activity.</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 </a:t>
            </a:r>
            <a:r>
              <a:rPr lang="en-GB" i="1" dirty="0" err="1"/>
              <a:t>mirifica</a:t>
            </a:r>
            <a:r>
              <a:rPr lang="en-GB" i="1" dirty="0"/>
              <a:t> </a:t>
            </a:r>
            <a:r>
              <a:rPr lang="en-GB" dirty="0"/>
              <a:t>tuber extract in cosmetic</a:t>
            </a:r>
            <a:endParaRPr lang="en-GB" sz="1200" dirty="0"/>
          </a:p>
          <a:p>
            <a:endParaRPr lang="en-GB" sz="1200" dirty="0"/>
          </a:p>
          <a:p>
            <a:r>
              <a:rPr lang="en-GB" sz="1200" i="1" dirty="0"/>
              <a:t>P. </a:t>
            </a:r>
            <a:r>
              <a:rPr lang="en-GB" sz="1200" i="1" dirty="0" err="1"/>
              <a:t>mirifica</a:t>
            </a:r>
            <a:r>
              <a:rPr lang="en-GB" sz="1200" i="1" dirty="0"/>
              <a:t> </a:t>
            </a:r>
            <a:r>
              <a:rPr lang="en-GB" sz="1200" dirty="0"/>
              <a:t>has been formulated into skin products such as breast creams, eye gel, body gel, day and night cream and cataplasm/patches that are used to alleviate </a:t>
            </a:r>
            <a:r>
              <a:rPr lang="en-GB" sz="1200" dirty="0" err="1"/>
              <a:t>estrogen</a:t>
            </a:r>
            <a:r>
              <a:rPr lang="en-GB" sz="1200" dirty="0"/>
              <a:t> deficiency symptoms, for example, loss of bone, skin wrinkled and slack breast.</a:t>
            </a:r>
          </a:p>
          <a:p>
            <a:endParaRPr lang="en-GB" sz="1200" dirty="0"/>
          </a:p>
          <a:p>
            <a:r>
              <a:rPr lang="en-GB" sz="1200" dirty="0"/>
              <a:t>Until now, the Thai market has been continuously supplied with various </a:t>
            </a:r>
            <a:r>
              <a:rPr lang="en-GB" sz="1200" i="1" dirty="0"/>
              <a:t>P. </a:t>
            </a:r>
            <a:r>
              <a:rPr lang="en-GB" sz="1200" i="1" dirty="0" err="1"/>
              <a:t>mirifica</a:t>
            </a:r>
            <a:r>
              <a:rPr lang="en-GB" sz="1200" i="1" dirty="0"/>
              <a:t> </a:t>
            </a:r>
            <a:r>
              <a:rPr lang="en-GB" sz="1200" dirty="0"/>
              <a:t>products and has been widespread in the global market. In Korea, Japan, Malaysia, Singapore, Europe and America, </a:t>
            </a:r>
            <a:r>
              <a:rPr lang="en-GB" sz="1200" i="1" dirty="0"/>
              <a:t>P. </a:t>
            </a:r>
            <a:r>
              <a:rPr lang="en-GB" sz="1200" i="1" dirty="0" err="1"/>
              <a:t>mirifica</a:t>
            </a:r>
            <a:r>
              <a:rPr lang="en-GB" sz="1200" i="1" dirty="0"/>
              <a:t> </a:t>
            </a:r>
            <a:r>
              <a:rPr lang="en-GB" sz="1200" dirty="0"/>
              <a:t>is well recognized. The main importers of raw material for this plant are China and Japan.</a:t>
            </a:r>
          </a:p>
          <a:p>
            <a:endParaRPr lang="en-GB" sz="1200" dirty="0"/>
          </a:p>
          <a:p>
            <a:r>
              <a:rPr lang="en-GB" sz="1200" dirty="0"/>
              <a:t>The common claims made on the use of </a:t>
            </a:r>
            <a:r>
              <a:rPr lang="en-GB" sz="1200" i="1" dirty="0"/>
              <a:t>P. </a:t>
            </a:r>
            <a:r>
              <a:rPr lang="en-GB" sz="1200" i="1" dirty="0" err="1"/>
              <a:t>mirifica</a:t>
            </a:r>
            <a:r>
              <a:rPr lang="en-GB" sz="1200" i="1" dirty="0"/>
              <a:t> </a:t>
            </a:r>
            <a:r>
              <a:rPr lang="en-GB" sz="1200" dirty="0"/>
              <a:t>in cosmetic products are rejuvenating and anti-aging effects.</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Times New Roman" panose="02020603050405020304" pitchFamily="18" charset="0"/>
              </a:rPr>
              <a:t>Factor affecting </a:t>
            </a:r>
            <a:r>
              <a:rPr lang="en-MY" dirty="0">
                <a:effectLst/>
                <a:ea typeface="Calibri" panose="020F0502020204030204" pitchFamily="34" charset="0"/>
              </a:rPr>
              <a:t>phytoestrogens concentrations</a:t>
            </a:r>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r>
              <a:rPr lang="en-GB" sz="1200" dirty="0">
                <a:solidFill>
                  <a:srgbClr val="000000"/>
                </a:solidFill>
              </a:rPr>
              <a:t>The concentration of phytoestrogens in </a:t>
            </a:r>
            <a:r>
              <a:rPr lang="en-GB" sz="1200" i="1" dirty="0">
                <a:solidFill>
                  <a:srgbClr val="000000"/>
                </a:solidFill>
              </a:rPr>
              <a:t>P. </a:t>
            </a:r>
            <a:r>
              <a:rPr lang="en-GB" sz="1200" i="1" dirty="0" err="1">
                <a:solidFill>
                  <a:srgbClr val="000000"/>
                </a:solidFill>
              </a:rPr>
              <a:t>mirifica</a:t>
            </a:r>
            <a:r>
              <a:rPr lang="en-GB" sz="1200" dirty="0" err="1">
                <a:solidFill>
                  <a:srgbClr val="000000"/>
                </a:solidFill>
              </a:rPr>
              <a:t>’s</a:t>
            </a:r>
            <a:r>
              <a:rPr lang="en-GB" sz="1200" i="1" dirty="0">
                <a:solidFill>
                  <a:srgbClr val="000000"/>
                </a:solidFill>
              </a:rPr>
              <a:t> </a:t>
            </a:r>
            <a:r>
              <a:rPr lang="en-GB" sz="1200" dirty="0">
                <a:solidFill>
                  <a:srgbClr val="000000"/>
                </a:solidFill>
              </a:rPr>
              <a:t>tuberous tubers are variable and depending on the conditions of cultivation such as the soil fertility, plant spacing, light and water. For some reported documents, various factors can affect the number of chemical constituents in plants such as the location, species identification, the age of plant harvested, atmospheric conditions during growth, drying method, harvesting period, production processes and storage condition</a:t>
            </a:r>
          </a:p>
          <a:p>
            <a:endParaRPr lang="en-MY" sz="1200" dirty="0">
              <a:solidFill>
                <a:srgbClr val="000000"/>
              </a:solidFill>
            </a:endParaRPr>
          </a:p>
          <a:p>
            <a:r>
              <a:rPr lang="en-GB" sz="1200" dirty="0"/>
              <a:t>Among those factors, the study from </a:t>
            </a:r>
            <a:r>
              <a:rPr lang="en-GB" sz="1200" dirty="0" err="1"/>
              <a:t>Cherdshewasart</a:t>
            </a:r>
            <a:r>
              <a:rPr lang="en-GB" sz="1200" dirty="0"/>
              <a:t> et al. (2007) mentioned that genotype could give a greater effect on such variations than plant age or environmental/habitat factors. </a:t>
            </a:r>
          </a:p>
          <a:p>
            <a:endParaRPr lang="en-GB" sz="1200" dirty="0"/>
          </a:p>
          <a:p>
            <a:r>
              <a:rPr lang="en-GB" sz="1200" dirty="0"/>
              <a:t>Variability in </a:t>
            </a:r>
            <a:r>
              <a:rPr lang="en-GB" sz="1200" dirty="0" err="1"/>
              <a:t>isoflavonoid</a:t>
            </a:r>
            <a:r>
              <a:rPr lang="en-GB" sz="1200" dirty="0"/>
              <a:t> levels in mature tubers could have a significant impact on the consistency of tuber-derived materials and even research results.</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Stability of phytoestrogen in </a:t>
            </a:r>
            <a:r>
              <a:rPr lang="en-GB" i="1" dirty="0"/>
              <a:t>P. </a:t>
            </a:r>
            <a:r>
              <a:rPr lang="en-GB" i="1" dirty="0" err="1"/>
              <a:t>mirifica</a:t>
            </a:r>
            <a:endParaRPr lang="en-MY" dirty="0"/>
          </a:p>
          <a:p>
            <a:endParaRPr lang="en-MY" dirty="0"/>
          </a:p>
          <a:p>
            <a:r>
              <a:rPr lang="en-GB" sz="1200" dirty="0"/>
              <a:t>It is important to understand the safety, efficacy, and stability of cosmetics, herbal medicines, and food supplements. </a:t>
            </a:r>
          </a:p>
          <a:p>
            <a:endParaRPr lang="en-GB" sz="1200" dirty="0"/>
          </a:p>
          <a:p>
            <a:r>
              <a:rPr lang="en-GB" sz="1200" dirty="0"/>
              <a:t>The products stability has tendency to change throughout the period of storage which will affect the safety, quality and efficacy of the products. </a:t>
            </a:r>
          </a:p>
          <a:p>
            <a:endParaRPr lang="en-GB" sz="1200" dirty="0"/>
          </a:p>
          <a:p>
            <a:r>
              <a:rPr lang="en-GB" sz="1200" dirty="0"/>
              <a:t>Stability testing can show product quality varies according to the environmental factors, such as acid-base and temperature.</a:t>
            </a:r>
          </a:p>
          <a:p>
            <a:endParaRPr lang="en-GB" sz="1200" dirty="0"/>
          </a:p>
          <a:p>
            <a:r>
              <a:rPr lang="en-GB" sz="1200" dirty="0"/>
              <a:t>The profile of isoflavones showed to be influenced by temperature.</a:t>
            </a:r>
          </a:p>
          <a:p>
            <a:endParaRPr lang="en-GB" sz="1200" dirty="0"/>
          </a:p>
          <a:p>
            <a:r>
              <a:rPr lang="en-GB" sz="1200" i="1" dirty="0"/>
              <a:t>P. </a:t>
            </a:r>
            <a:r>
              <a:rPr lang="en-GB" sz="1200" i="1" dirty="0" err="1"/>
              <a:t>mirifica</a:t>
            </a:r>
            <a:r>
              <a:rPr lang="en-GB" sz="1200" i="1" dirty="0"/>
              <a:t> </a:t>
            </a:r>
            <a:r>
              <a:rPr lang="en-GB" sz="1200" dirty="0"/>
              <a:t>crude extract should be stored in solid form at low temperature to ensure the stability of bioactive markers.</a:t>
            </a:r>
            <a:endParaRPr lang="en-MY" sz="1200" dirty="0"/>
          </a:p>
          <a:p>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Times New Roman" panose="02020603050405020304" pitchFamily="18" charset="0"/>
              </a:rPr>
              <a:t>Antioxidant property of </a:t>
            </a:r>
            <a:r>
              <a:rPr lang="en-GB" i="1" dirty="0">
                <a:effectLst/>
                <a:ea typeface="Times New Roman" panose="02020603050405020304" pitchFamily="18" charset="0"/>
              </a:rPr>
              <a:t>P. </a:t>
            </a:r>
            <a:r>
              <a:rPr lang="en-GB" i="1" dirty="0" err="1">
                <a:effectLst/>
                <a:ea typeface="Times New Roman" panose="02020603050405020304" pitchFamily="18" charset="0"/>
              </a:rPr>
              <a:t>mirifica</a:t>
            </a:r>
            <a:endParaRPr lang="en-MY" dirty="0"/>
          </a:p>
          <a:p>
            <a:endParaRPr lang="en-MY" dirty="0"/>
          </a:p>
          <a:p>
            <a:r>
              <a:rPr lang="en-GB" sz="1200" dirty="0"/>
              <a:t>The tuber extract of P. </a:t>
            </a:r>
            <a:r>
              <a:rPr lang="en-GB" sz="1200" dirty="0" err="1"/>
              <a:t>mirifica</a:t>
            </a:r>
            <a:r>
              <a:rPr lang="en-GB" sz="1200" dirty="0"/>
              <a:t> had also been shown to have antioxidant activity (</a:t>
            </a:r>
            <a:r>
              <a:rPr lang="en-GB" sz="1200" dirty="0" err="1"/>
              <a:t>Yusakul</a:t>
            </a:r>
            <a:r>
              <a:rPr lang="en-GB" sz="1200" dirty="0"/>
              <a:t> et al. 2011). One of the most important claims for cosmetics and natural products is the antioxidant properties. Plant’s rich in phytoestrogens have been shown to possess antioxidant activity (Lee et al., 2017). Hence, products with phytoestrogens are in high demand. This is because human skin is constantly subjected to various environmental threats, such as infrared radiation, cigarette smoke, ultraviolet radiation, pollutants, and others which harm the skin and lead to skin aging</a:t>
            </a:r>
          </a:p>
          <a:p>
            <a:endParaRPr lang="en-GB" sz="1200" dirty="0"/>
          </a:p>
          <a:p>
            <a:r>
              <a:rPr lang="en-MY" sz="1200" dirty="0" err="1"/>
              <a:t>Isoflavonoids</a:t>
            </a:r>
            <a:r>
              <a:rPr lang="en-MY" sz="1200" dirty="0"/>
              <a:t> are major ingredients in tubers from P. </a:t>
            </a:r>
            <a:r>
              <a:rPr lang="en-MY" sz="1200" dirty="0" err="1"/>
              <a:t>mirifica</a:t>
            </a:r>
            <a:r>
              <a:rPr lang="en-MY" sz="1200" dirty="0"/>
              <a:t> (</a:t>
            </a:r>
            <a:r>
              <a:rPr lang="en-MY" sz="1200" dirty="0" err="1"/>
              <a:t>Cherdshewasarta</a:t>
            </a:r>
            <a:r>
              <a:rPr lang="en-MY" sz="1200" dirty="0"/>
              <a:t> and </a:t>
            </a:r>
            <a:r>
              <a:rPr lang="en-MY" sz="1200" dirty="0" err="1"/>
              <a:t>Sutjit</a:t>
            </a:r>
            <a:r>
              <a:rPr lang="en-MY" sz="1200" dirty="0"/>
              <a:t>, 2008). Flavonoids are natural compounds that are effective scavengers of active oxygen radicals such as hydroxyl and superoxide radicals. </a:t>
            </a:r>
            <a:r>
              <a:rPr lang="en-GB" sz="1200" dirty="0"/>
              <a:t>Correlation analysis showed that higher amount of </a:t>
            </a:r>
            <a:r>
              <a:rPr lang="en-GB" sz="1200" dirty="0" err="1"/>
              <a:t>puerarin</a:t>
            </a:r>
            <a:r>
              <a:rPr lang="en-GB" sz="1200" dirty="0"/>
              <a:t> was associated with higher antioxidant activity.</a:t>
            </a:r>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6</a:t>
            </a:fld>
            <a:endParaRPr lang="en-MY"/>
          </a:p>
        </p:txBody>
      </p:sp>
    </p:spTree>
    <p:extLst>
      <p:ext uri="{BB962C8B-B14F-4D97-AF65-F5344CB8AC3E}">
        <p14:creationId xmlns:p14="http://schemas.microsoft.com/office/powerpoint/2010/main" val="127211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This study was carried out to evaluate the presence of isoflavone, namely </a:t>
            </a:r>
            <a:r>
              <a:rPr lang="en-GB" sz="2000" dirty="0" err="1"/>
              <a:t>puerarin</a:t>
            </a:r>
            <a:r>
              <a:rPr lang="en-GB" sz="2000" dirty="0"/>
              <a:t> in the tuber of </a:t>
            </a:r>
            <a:r>
              <a:rPr lang="en-GB" sz="2000" i="1" dirty="0"/>
              <a:t>P. </a:t>
            </a:r>
            <a:r>
              <a:rPr lang="en-GB" sz="2000" i="1" dirty="0" err="1"/>
              <a:t>mirifica</a:t>
            </a:r>
            <a:r>
              <a:rPr lang="en-GB" sz="2000" dirty="0"/>
              <a:t> and 6 selected cosmetic products containing </a:t>
            </a:r>
            <a:r>
              <a:rPr lang="en-GB" sz="2000" i="1" dirty="0"/>
              <a:t>P. </a:t>
            </a:r>
            <a:r>
              <a:rPr lang="en-GB" sz="2000" i="1" dirty="0" err="1"/>
              <a:t>mirifica</a:t>
            </a:r>
            <a:r>
              <a:rPr lang="en-GB" sz="2000" i="1" dirty="0"/>
              <a:t> </a:t>
            </a:r>
            <a:r>
              <a:rPr lang="en-GB" sz="2000" dirty="0"/>
              <a:t>tuber extract as ingredient in the product formulation. </a:t>
            </a:r>
          </a:p>
          <a:p>
            <a:endParaRPr lang="en-GB" sz="2000" dirty="0"/>
          </a:p>
          <a:p>
            <a:r>
              <a:rPr lang="en-GB" sz="2000" dirty="0"/>
              <a:t>The compound presence was also evaluated based on its antioxidant capacity based on its capability to scavenge free radicals.</a:t>
            </a:r>
          </a:p>
          <a:p>
            <a:r>
              <a:rPr lang="en-GB" sz="2000" dirty="0"/>
              <a:t> </a:t>
            </a:r>
          </a:p>
          <a:p>
            <a:r>
              <a:rPr lang="en-GB" sz="2000" dirty="0"/>
              <a:t>The main material used in this experiment were;</a:t>
            </a:r>
          </a:p>
          <a:p>
            <a:pPr lvl="1"/>
            <a:r>
              <a:rPr lang="en-GB" sz="2000" dirty="0"/>
              <a:t> </a:t>
            </a:r>
            <a:r>
              <a:rPr lang="en-GB" sz="2000" i="1" dirty="0"/>
              <a:t>P. </a:t>
            </a:r>
            <a:r>
              <a:rPr lang="en-GB" sz="2000" i="1" dirty="0" err="1"/>
              <a:t>mirifica</a:t>
            </a:r>
            <a:r>
              <a:rPr lang="en-GB" sz="2000" i="1" dirty="0"/>
              <a:t> </a:t>
            </a:r>
            <a:r>
              <a:rPr lang="en-GB" sz="2000" dirty="0"/>
              <a:t>tuber </a:t>
            </a:r>
          </a:p>
          <a:p>
            <a:pPr lvl="1"/>
            <a:r>
              <a:rPr lang="en-GB" sz="2000" dirty="0"/>
              <a:t>methanol</a:t>
            </a:r>
          </a:p>
          <a:p>
            <a:pPr lvl="1"/>
            <a:r>
              <a:rPr lang="en-GB" sz="2000" dirty="0"/>
              <a:t>ethyl acetate </a:t>
            </a:r>
          </a:p>
          <a:p>
            <a:pPr lvl="1"/>
            <a:r>
              <a:rPr lang="en-GB" sz="2000" dirty="0"/>
              <a:t>2,2-diphenyl-1-picrylhydrazyl reagent </a:t>
            </a:r>
          </a:p>
          <a:p>
            <a:pPr lvl="1"/>
            <a:r>
              <a:rPr lang="en-GB" sz="2000" dirty="0"/>
              <a:t>6 selected cosmetic products (purchased from the local market of Selangor and Kuala Lumpur)</a:t>
            </a:r>
          </a:p>
          <a:p>
            <a:pPr lvl="1"/>
            <a:endParaRPr lang="en-GB" sz="2000" dirty="0"/>
          </a:p>
          <a:p>
            <a:r>
              <a:rPr lang="en-GB" sz="2000" dirty="0"/>
              <a:t>The tuber of </a:t>
            </a:r>
            <a:r>
              <a:rPr lang="en-GB" sz="2000" i="1" dirty="0"/>
              <a:t>P. </a:t>
            </a:r>
            <a:r>
              <a:rPr lang="en-GB" sz="2000" i="1" dirty="0" err="1"/>
              <a:t>mirifica</a:t>
            </a:r>
            <a:r>
              <a:rPr lang="en-GB" sz="2000" i="1" dirty="0"/>
              <a:t> </a:t>
            </a:r>
            <a:r>
              <a:rPr lang="en-GB" sz="2000" dirty="0"/>
              <a:t>was bought from </a:t>
            </a:r>
            <a:r>
              <a:rPr lang="en-GB" sz="2000" dirty="0" err="1"/>
              <a:t>Phatthalung</a:t>
            </a:r>
            <a:r>
              <a:rPr lang="en-GB" sz="2000" dirty="0"/>
              <a:t> province of Thailand.</a:t>
            </a:r>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7</a:t>
            </a:fld>
            <a:endParaRPr lang="en-MY"/>
          </a:p>
        </p:txBody>
      </p:sp>
    </p:spTree>
    <p:extLst>
      <p:ext uri="{BB962C8B-B14F-4D97-AF65-F5344CB8AC3E}">
        <p14:creationId xmlns:p14="http://schemas.microsoft.com/office/powerpoint/2010/main" val="23631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tuber of </a:t>
            </a:r>
            <a:r>
              <a:rPr lang="en-GB" sz="1200" i="1" dirty="0"/>
              <a:t>P. </a:t>
            </a:r>
            <a:r>
              <a:rPr lang="en-GB" sz="1200" i="1" dirty="0" err="1"/>
              <a:t>mirifica</a:t>
            </a:r>
            <a:r>
              <a:rPr lang="en-GB" sz="1200" i="1" dirty="0"/>
              <a:t> </a:t>
            </a:r>
            <a:r>
              <a:rPr lang="en-GB" sz="1200" dirty="0"/>
              <a:t>was cleaned and sliced into small pieces. </a:t>
            </a:r>
          </a:p>
          <a:p>
            <a:r>
              <a:rPr lang="en-GB" sz="1200" dirty="0"/>
              <a:t>The tuber was separated into flesh and </a:t>
            </a:r>
            <a:r>
              <a:rPr lang="en-GB" sz="1200" dirty="0" err="1"/>
              <a:t>outlayer</a:t>
            </a:r>
            <a:r>
              <a:rPr lang="en-GB" sz="1200" dirty="0"/>
              <a:t> which consisted of periderm and cortex. </a:t>
            </a:r>
          </a:p>
          <a:p>
            <a:r>
              <a:rPr lang="en-GB" sz="1200" dirty="0"/>
              <a:t>Then the samples were dried in an oven at 65°C for 2–3 days until dryness. </a:t>
            </a:r>
          </a:p>
          <a:p>
            <a:r>
              <a:rPr lang="en-GB" sz="1200" dirty="0"/>
              <a:t>The dried material was ground into powder with a stainless-steel blender. </a:t>
            </a:r>
          </a:p>
          <a:p>
            <a:r>
              <a:rPr lang="en-GB" sz="1200" dirty="0"/>
              <a:t>A 10g of powdered samples was macerated in 200ml of 95% methanol for 5 days. </a:t>
            </a:r>
          </a:p>
          <a:p>
            <a:r>
              <a:rPr lang="en-GB" sz="1200" dirty="0"/>
              <a:t>The flask was stirred on daily basis and loose the screw to release gas generated during maceration.</a:t>
            </a:r>
          </a:p>
          <a:p>
            <a:r>
              <a:rPr lang="en-GB" sz="1200" dirty="0"/>
              <a:t>The extract was filtered through a tea cloth strainer, and followed by a filter paper to evaporate to dryness in order to produce methanolic crude extract.</a:t>
            </a:r>
            <a:endParaRPr lang="en-MY" sz="1200" dirty="0"/>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8</a:t>
            </a:fld>
            <a:endParaRPr lang="en-MY"/>
          </a:p>
        </p:txBody>
      </p:sp>
    </p:spTree>
    <p:extLst>
      <p:ext uri="{BB962C8B-B14F-4D97-AF65-F5344CB8AC3E}">
        <p14:creationId xmlns:p14="http://schemas.microsoft.com/office/powerpoint/2010/main" val="361220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extraction of </a:t>
            </a:r>
            <a:r>
              <a:rPr lang="en-GB" sz="1200" dirty="0" err="1"/>
              <a:t>puerarin</a:t>
            </a:r>
            <a:r>
              <a:rPr lang="en-GB" sz="1200" dirty="0"/>
              <a:t> from the 6 selected cosmetic creams was carried out by weighing 1 g sample and mixed with 5 mL of methanol. </a:t>
            </a:r>
          </a:p>
          <a:p>
            <a:r>
              <a:rPr lang="en-GB" sz="1200" dirty="0"/>
              <a:t>In spiked experiment, 1 g sample and mixed with 1ml of 10ppm </a:t>
            </a:r>
            <a:r>
              <a:rPr lang="en-GB" sz="1200" dirty="0" err="1"/>
              <a:t>puerarin</a:t>
            </a:r>
            <a:r>
              <a:rPr lang="en-GB" sz="1200" dirty="0"/>
              <a:t> standard solution. </a:t>
            </a:r>
          </a:p>
          <a:p>
            <a:r>
              <a:rPr lang="en-GB" sz="1200" dirty="0"/>
              <a:t>Then, 4 mL of methanol was topped up for mixing and extraction.</a:t>
            </a:r>
          </a:p>
          <a:p>
            <a:r>
              <a:rPr lang="en-GB" sz="1200" dirty="0"/>
              <a:t>The sample solutions were thoroughly mixed by a vortex mixer for 1 min.</a:t>
            </a:r>
          </a:p>
          <a:p>
            <a:r>
              <a:rPr lang="en-GB" sz="1200" dirty="0"/>
              <a:t>Afterward, the samples were sonicated using an ultrasonic bath for 10 min at room temperature. </a:t>
            </a:r>
          </a:p>
          <a:p>
            <a:r>
              <a:rPr lang="en-GB" sz="1200" dirty="0"/>
              <a:t>Then, the samples were centrifuged at 6000 rpm for 1 hour until the top solution become clear. </a:t>
            </a:r>
          </a:p>
          <a:p>
            <a:r>
              <a:rPr lang="en-GB" sz="1200" dirty="0"/>
              <a:t>The supernatant of the solution was filtered through a filter paper and evaporated to dryness in an oven. </a:t>
            </a:r>
          </a:p>
          <a:p>
            <a:r>
              <a:rPr lang="en-GB" sz="1200" dirty="0"/>
              <a:t>The net weight of methanolic crude extract was recorded.  </a:t>
            </a:r>
          </a:p>
          <a:p>
            <a:endParaRPr lang="en-MY" dirty="0"/>
          </a:p>
        </p:txBody>
      </p:sp>
      <p:sp>
        <p:nvSpPr>
          <p:cNvPr id="4" name="Slide Number Placeholder 3"/>
          <p:cNvSpPr>
            <a:spLocks noGrp="1"/>
          </p:cNvSpPr>
          <p:nvPr>
            <p:ph type="sldNum" sz="quarter" idx="5"/>
          </p:nvPr>
        </p:nvSpPr>
        <p:spPr/>
        <p:txBody>
          <a:bodyPr/>
          <a:lstStyle/>
          <a:p>
            <a:fld id="{0793CF7D-DAED-47F6-AC67-3C90F0F43DD4}" type="slidenum">
              <a:rPr lang="en-MY" smtClean="0"/>
              <a:t>9</a:t>
            </a:fld>
            <a:endParaRPr lang="en-MY"/>
          </a:p>
        </p:txBody>
      </p:sp>
    </p:spTree>
    <p:extLst>
      <p:ext uri="{BB962C8B-B14F-4D97-AF65-F5344CB8AC3E}">
        <p14:creationId xmlns:p14="http://schemas.microsoft.com/office/powerpoint/2010/main" val="220189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D0D1-4B70-4049-A23C-4AFC1CA632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E441C272-F270-4A7A-8C30-C22B989C35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E8C3B533-4B68-45FE-B49A-9586AE916A44}"/>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5" name="Footer Placeholder 4">
            <a:extLst>
              <a:ext uri="{FF2B5EF4-FFF2-40B4-BE49-F238E27FC236}">
                <a16:creationId xmlns:a16="http://schemas.microsoft.com/office/drawing/2014/main" id="{FD58B4A9-9E18-403E-833A-234D3CDC05B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ADC13B4-88C3-4814-9A8B-67F27614D3F0}"/>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47102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22B3-6064-4F61-8751-FD537D0CECF6}"/>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3DAE81B-3B7F-4941-9323-56BF53407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9FD7CA5-59CE-4FD2-B8D8-94BD1165DAF8}"/>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5" name="Footer Placeholder 4">
            <a:extLst>
              <a:ext uri="{FF2B5EF4-FFF2-40B4-BE49-F238E27FC236}">
                <a16:creationId xmlns:a16="http://schemas.microsoft.com/office/drawing/2014/main" id="{831CE85F-9B69-497C-8D87-4162F7569CD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1948F6A-C6C1-4F59-A76F-7473B077D8BE}"/>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365903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E9852-5EE3-4B45-94AA-65DC6A0770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407E9B6C-DFA2-4F19-B32A-AE8109626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F4ABAFF-1121-468F-820F-B29A77656906}"/>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5" name="Footer Placeholder 4">
            <a:extLst>
              <a:ext uri="{FF2B5EF4-FFF2-40B4-BE49-F238E27FC236}">
                <a16:creationId xmlns:a16="http://schemas.microsoft.com/office/drawing/2014/main" id="{B9A8EA0A-A1F5-4028-A315-C7B0EE4DBA3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5ACEDC9-5754-4213-807B-53A57B40DAF3}"/>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181849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7251-D519-47B6-91E4-719E297B3192}"/>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32622C12-7427-4E75-A2D8-853230C8D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046AF6E-3175-4CB3-BED4-D8F48CDF7D17}"/>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5" name="Footer Placeholder 4">
            <a:extLst>
              <a:ext uri="{FF2B5EF4-FFF2-40B4-BE49-F238E27FC236}">
                <a16:creationId xmlns:a16="http://schemas.microsoft.com/office/drawing/2014/main" id="{EF51DD0E-1644-4574-B56F-F6B2FCD77F3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93A0613-4218-41FF-BB1A-169F2DAFDAC1}"/>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16426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F35A-CAEB-4275-ABD3-A91924D116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E665A1AB-461F-411E-8A2B-778895747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891F67-3F81-4E9D-BD93-E8E6544A21A8}"/>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5" name="Footer Placeholder 4">
            <a:extLst>
              <a:ext uri="{FF2B5EF4-FFF2-40B4-BE49-F238E27FC236}">
                <a16:creationId xmlns:a16="http://schemas.microsoft.com/office/drawing/2014/main" id="{5695F8F0-6EAD-4812-A03E-69A8562F35F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4C0C0B4-529F-424B-B91D-39A45A72C62C}"/>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170005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9101-4066-4482-837E-B92023404110}"/>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21AF5BF-733B-4C44-825A-7FA868568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6FEF7CD1-458F-4B1B-A7A6-8EBCA1843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A3ED3124-044D-498B-939C-C64DF6FE8480}"/>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6" name="Footer Placeholder 5">
            <a:extLst>
              <a:ext uri="{FF2B5EF4-FFF2-40B4-BE49-F238E27FC236}">
                <a16:creationId xmlns:a16="http://schemas.microsoft.com/office/drawing/2014/main" id="{9BABA6CE-DF43-410B-9800-AE2B2710064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83B01AF-DE44-4E19-AC97-9193661CFAE4}"/>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322906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1F2D-3E33-450B-9193-BBF71271A5F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6B31DD6E-273F-47FF-B1E4-9A1032FB5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2AB1B2-5D44-4E45-B838-31EE861797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C98D6A3F-4D6C-4EC0-9C7D-06ACD20B7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77EA8E-8DD4-425C-8694-75E9AFFB13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11F3B26C-5A09-46BD-996C-0F432D61B22F}"/>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8" name="Footer Placeholder 7">
            <a:extLst>
              <a:ext uri="{FF2B5EF4-FFF2-40B4-BE49-F238E27FC236}">
                <a16:creationId xmlns:a16="http://schemas.microsoft.com/office/drawing/2014/main" id="{DF416697-798D-4D08-8548-2F9D0CC03EBF}"/>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919C203E-24FD-4D4B-9E58-C9A3444ACAF1}"/>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306692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E8EE-3291-426F-99CD-CC3053A96F6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71F3C4C5-B3C2-46FB-A75A-4B5385428FBF}"/>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4" name="Footer Placeholder 3">
            <a:extLst>
              <a:ext uri="{FF2B5EF4-FFF2-40B4-BE49-F238E27FC236}">
                <a16:creationId xmlns:a16="http://schemas.microsoft.com/office/drawing/2014/main" id="{864C2B7A-E41D-4082-87FB-0E8012433153}"/>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91D271F1-9458-472C-B655-18EEC128324A}"/>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336548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000FB-951F-4B94-BB0D-C3B559578C51}"/>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3" name="Footer Placeholder 2">
            <a:extLst>
              <a:ext uri="{FF2B5EF4-FFF2-40B4-BE49-F238E27FC236}">
                <a16:creationId xmlns:a16="http://schemas.microsoft.com/office/drawing/2014/main" id="{B45F93BF-409E-4986-9DC4-39EF27346B3E}"/>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193CE9B4-2C1B-4F39-AE2F-6023201521EA}"/>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31824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5DFF-EB6D-4E7F-96B5-B6D37F879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8D4C7FC9-72DB-418C-8C1D-1042932AC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EE1C210E-208A-47F9-AA14-66EE743D7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89C03A-893D-4B39-8C55-5E5A4D6503ED}"/>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6" name="Footer Placeholder 5">
            <a:extLst>
              <a:ext uri="{FF2B5EF4-FFF2-40B4-BE49-F238E27FC236}">
                <a16:creationId xmlns:a16="http://schemas.microsoft.com/office/drawing/2014/main" id="{B5FEC2D0-0AF3-4ECE-BA79-3485DD92497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B7FA300-FE10-4DB7-9504-7CEBF6A065CF}"/>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50545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AFA7-61FF-475E-BDA7-2F3D36C6C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038FFF81-60B3-458C-9D19-9E3FB7E28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C07C3F93-BAF7-4483-B57B-138AA9D5C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D449A-F783-4DEF-ACDF-57B705F25B5F}"/>
              </a:ext>
            </a:extLst>
          </p:cNvPr>
          <p:cNvSpPr>
            <a:spLocks noGrp="1"/>
          </p:cNvSpPr>
          <p:nvPr>
            <p:ph type="dt" sz="half" idx="10"/>
          </p:nvPr>
        </p:nvSpPr>
        <p:spPr/>
        <p:txBody>
          <a:bodyPr/>
          <a:lstStyle/>
          <a:p>
            <a:fld id="{793B2A83-B19E-465B-A059-78FC87152739}" type="datetimeFigureOut">
              <a:rPr lang="en-MY" smtClean="0"/>
              <a:t>21/8/2021</a:t>
            </a:fld>
            <a:endParaRPr lang="en-MY"/>
          </a:p>
        </p:txBody>
      </p:sp>
      <p:sp>
        <p:nvSpPr>
          <p:cNvPr id="6" name="Footer Placeholder 5">
            <a:extLst>
              <a:ext uri="{FF2B5EF4-FFF2-40B4-BE49-F238E27FC236}">
                <a16:creationId xmlns:a16="http://schemas.microsoft.com/office/drawing/2014/main" id="{1F99A7CE-E87A-4F5E-8601-F77814AC7CC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CE797F4-97C5-4E94-93D1-2DF914FBA872}"/>
              </a:ext>
            </a:extLst>
          </p:cNvPr>
          <p:cNvSpPr>
            <a:spLocks noGrp="1"/>
          </p:cNvSpPr>
          <p:nvPr>
            <p:ph type="sldNum" sz="quarter" idx="12"/>
          </p:nvPr>
        </p:nvSpPr>
        <p:spPr/>
        <p:txBody>
          <a:bodyPr/>
          <a:lstStyle/>
          <a:p>
            <a:fld id="{F927F5D0-5D78-4215-AE42-33C74792CED5}" type="slidenum">
              <a:rPr lang="en-MY" smtClean="0"/>
              <a:t>‹#›</a:t>
            </a:fld>
            <a:endParaRPr lang="en-MY"/>
          </a:p>
        </p:txBody>
      </p:sp>
    </p:spTree>
    <p:extLst>
      <p:ext uri="{BB962C8B-B14F-4D97-AF65-F5344CB8AC3E}">
        <p14:creationId xmlns:p14="http://schemas.microsoft.com/office/powerpoint/2010/main" val="226176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F41D8-A476-4DE8-B9F6-90BFD7C43E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1BF15CD-EF9B-4D22-925B-6355CF1E0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487C47E-8B55-4651-BC3A-4D9CA4B3F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B2A83-B19E-465B-A059-78FC87152739}" type="datetimeFigureOut">
              <a:rPr lang="en-MY" smtClean="0"/>
              <a:t>21/8/2021</a:t>
            </a:fld>
            <a:endParaRPr lang="en-MY"/>
          </a:p>
        </p:txBody>
      </p:sp>
      <p:sp>
        <p:nvSpPr>
          <p:cNvPr id="5" name="Footer Placeholder 4">
            <a:extLst>
              <a:ext uri="{FF2B5EF4-FFF2-40B4-BE49-F238E27FC236}">
                <a16:creationId xmlns:a16="http://schemas.microsoft.com/office/drawing/2014/main" id="{56005B78-EE0B-4103-BF53-AB3127185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A44F0A51-C928-497F-8CD6-81978D9D8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7F5D0-5D78-4215-AE42-33C74792CED5}" type="slidenum">
              <a:rPr lang="en-MY" smtClean="0"/>
              <a:t>‹#›</a:t>
            </a:fld>
            <a:endParaRPr lang="en-MY"/>
          </a:p>
        </p:txBody>
      </p:sp>
    </p:spTree>
    <p:extLst>
      <p:ext uri="{BB962C8B-B14F-4D97-AF65-F5344CB8AC3E}">
        <p14:creationId xmlns:p14="http://schemas.microsoft.com/office/powerpoint/2010/main" val="390990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diagramQuickStyle" Target="../diagrams/quickStyle5.xml"/><Relationship Id="rId5" Type="http://schemas.openxmlformats.org/officeDocument/2006/relationships/image" Target="../media/image15.png"/><Relationship Id="rId10" Type="http://schemas.openxmlformats.org/officeDocument/2006/relationships/diagramLayout" Target="../diagrams/layout5.xml"/><Relationship Id="rId4" Type="http://schemas.openxmlformats.org/officeDocument/2006/relationships/image" Target="../media/image14.png"/><Relationship Id="rId9"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B0F8B20-119C-4478-B378-C4889E3EDC18}"/>
              </a:ext>
            </a:extLst>
          </p:cNvPr>
          <p:cNvSpPr>
            <a:spLocks noGrp="1"/>
          </p:cNvSpPr>
          <p:nvPr>
            <p:ph type="ctrTitle"/>
          </p:nvPr>
        </p:nvSpPr>
        <p:spPr>
          <a:xfrm>
            <a:off x="1314824" y="735106"/>
            <a:ext cx="10053763" cy="2928470"/>
          </a:xfrm>
        </p:spPr>
        <p:txBody>
          <a:bodyPr anchor="b">
            <a:normAutofit/>
          </a:bodyPr>
          <a:lstStyle/>
          <a:p>
            <a:pPr algn="l"/>
            <a:r>
              <a:rPr lang="en-GB" sz="4800">
                <a:solidFill>
                  <a:srgbClr val="FFFFFF"/>
                </a:solidFill>
              </a:rPr>
              <a:t>Identification of Puerarin from Pueraria Mirifica Tuber Extract as Antioxidant in Formulated Cosmetic Products </a:t>
            </a:r>
            <a:endParaRPr lang="en-MY" sz="4800">
              <a:solidFill>
                <a:srgbClr val="FFFFFF"/>
              </a:solidFill>
            </a:endParaRPr>
          </a:p>
        </p:txBody>
      </p:sp>
      <p:sp>
        <p:nvSpPr>
          <p:cNvPr id="3" name="Subtitle 2">
            <a:extLst>
              <a:ext uri="{FF2B5EF4-FFF2-40B4-BE49-F238E27FC236}">
                <a16:creationId xmlns:a16="http://schemas.microsoft.com/office/drawing/2014/main" id="{5FBED35A-8CC3-4F9C-AA00-795A028DD896}"/>
              </a:ext>
            </a:extLst>
          </p:cNvPr>
          <p:cNvSpPr>
            <a:spLocks noGrp="1"/>
          </p:cNvSpPr>
          <p:nvPr>
            <p:ph type="subTitle" idx="1"/>
          </p:nvPr>
        </p:nvSpPr>
        <p:spPr>
          <a:xfrm>
            <a:off x="1350682" y="4870824"/>
            <a:ext cx="10005951" cy="1458258"/>
          </a:xfrm>
        </p:spPr>
        <p:txBody>
          <a:bodyPr anchor="ctr">
            <a:normAutofit/>
          </a:bodyPr>
          <a:lstStyle/>
          <a:p>
            <a:pPr algn="l"/>
            <a:endParaRPr lang="en-US" b="1">
              <a:effectLst/>
              <a:ea typeface="Times New Roman" panose="02020603050405020304" pitchFamily="18" charset="0"/>
            </a:endParaRPr>
          </a:p>
          <a:p>
            <a:pPr algn="l"/>
            <a:r>
              <a:rPr lang="en-US" dirty="0">
                <a:effectLst/>
                <a:ea typeface="Times New Roman" panose="02020603050405020304" pitchFamily="18" charset="0"/>
              </a:rPr>
              <a:t>NURHIRZA BINTI SHAIFUL YAMIN</a:t>
            </a:r>
            <a:br>
              <a:rPr lang="en-US" dirty="0">
                <a:effectLst/>
                <a:ea typeface="Times New Roman" panose="02020603050405020304" pitchFamily="18" charset="0"/>
              </a:rPr>
            </a:br>
            <a:r>
              <a:rPr lang="en-US" dirty="0">
                <a:effectLst/>
                <a:ea typeface="Times New Roman" panose="02020603050405020304" pitchFamily="18" charset="0"/>
              </a:rPr>
              <a:t>MKK191012</a:t>
            </a:r>
            <a:endParaRPr lang="en-MY">
              <a:effectLst/>
              <a:ea typeface="Times New Roman" panose="02020603050405020304" pitchFamily="18" charset="0"/>
            </a:endParaRPr>
          </a:p>
          <a:p>
            <a:pPr algn="l"/>
            <a:endParaRPr lang="en-MY"/>
          </a:p>
        </p:txBody>
      </p:sp>
    </p:spTree>
    <p:extLst>
      <p:ext uri="{BB962C8B-B14F-4D97-AF65-F5344CB8AC3E}">
        <p14:creationId xmlns:p14="http://schemas.microsoft.com/office/powerpoint/2010/main" val="387416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2B275-47A0-42E4-963F-ED1DCDE45FFC}"/>
              </a:ext>
            </a:extLst>
          </p:cNvPr>
          <p:cNvSpPr>
            <a:spLocks noGrp="1"/>
          </p:cNvSpPr>
          <p:nvPr>
            <p:ph type="title"/>
          </p:nvPr>
        </p:nvSpPr>
        <p:spPr>
          <a:xfrm>
            <a:off x="1388209" y="5554639"/>
            <a:ext cx="9654076" cy="982473"/>
          </a:xfrm>
        </p:spPr>
        <p:txBody>
          <a:bodyPr>
            <a:normAutofit/>
          </a:bodyPr>
          <a:lstStyle/>
          <a:p>
            <a:r>
              <a:rPr lang="en-GB" sz="4000">
                <a:solidFill>
                  <a:srgbClr val="FFFFFF"/>
                </a:solidFill>
                <a:effectLst/>
                <a:latin typeface="+mn-lt"/>
                <a:ea typeface="Times New Roman" panose="02020603050405020304" pitchFamily="18" charset="0"/>
              </a:rPr>
              <a:t>Methodology</a:t>
            </a:r>
            <a:endParaRPr lang="en-MY" sz="4000">
              <a:solidFill>
                <a:srgbClr val="FFFFFF"/>
              </a:solidFill>
            </a:endParaRPr>
          </a:p>
        </p:txBody>
      </p:sp>
      <p:sp>
        <p:nvSpPr>
          <p:cNvPr id="3" name="Content Placeholder 2">
            <a:extLst>
              <a:ext uri="{FF2B5EF4-FFF2-40B4-BE49-F238E27FC236}">
                <a16:creationId xmlns:a16="http://schemas.microsoft.com/office/drawing/2014/main" id="{8B3DCA33-4291-4CAE-995C-C6D7C2910954}"/>
              </a:ext>
            </a:extLst>
          </p:cNvPr>
          <p:cNvSpPr>
            <a:spLocks noGrp="1"/>
          </p:cNvSpPr>
          <p:nvPr>
            <p:ph idx="1"/>
          </p:nvPr>
        </p:nvSpPr>
        <p:spPr>
          <a:xfrm>
            <a:off x="777152" y="547661"/>
            <a:ext cx="4091467" cy="484094"/>
          </a:xfrm>
        </p:spPr>
        <p:txBody>
          <a:bodyPr anchor="ctr">
            <a:normAutofit fontScale="70000" lnSpcReduction="20000"/>
          </a:bodyPr>
          <a:lstStyle/>
          <a:p>
            <a:pPr marL="0" indent="0">
              <a:buNone/>
            </a:pPr>
            <a:r>
              <a:rPr lang="en-MY" sz="4400" dirty="0">
                <a:effectLst/>
                <a:ea typeface="Calibri" panose="020F0502020204030204" pitchFamily="34" charset="0"/>
              </a:rPr>
              <a:t>Liquid-liquid extraction</a:t>
            </a:r>
          </a:p>
          <a:p>
            <a:pPr marL="0" indent="0">
              <a:buNone/>
            </a:pPr>
            <a:endParaRPr lang="en-MY" sz="1600" dirty="0">
              <a:ea typeface="Times New Roman" panose="02020603050405020304" pitchFamily="18" charset="0"/>
            </a:endParaRPr>
          </a:p>
          <a:p>
            <a:pPr marL="0" indent="0">
              <a:buNone/>
            </a:pPr>
            <a:endParaRPr lang="en-MY" sz="1600" dirty="0"/>
          </a:p>
        </p:txBody>
      </p:sp>
      <p:pic>
        <p:nvPicPr>
          <p:cNvPr id="6" name="Picture 5">
            <a:extLst>
              <a:ext uri="{FF2B5EF4-FFF2-40B4-BE49-F238E27FC236}">
                <a16:creationId xmlns:a16="http://schemas.microsoft.com/office/drawing/2014/main" id="{98CC0BF4-93D7-43D7-A47C-FB0F9867E48A}"/>
              </a:ext>
            </a:extLst>
          </p:cNvPr>
          <p:cNvPicPr>
            <a:picLocks noChangeAspect="1"/>
          </p:cNvPicPr>
          <p:nvPr/>
        </p:nvPicPr>
        <p:blipFill rotWithShape="1">
          <a:blip r:embed="rId3"/>
          <a:srcRect l="53100" t="34667" r="32678" b="26359"/>
          <a:stretch/>
        </p:blipFill>
        <p:spPr>
          <a:xfrm>
            <a:off x="2807221" y="2518564"/>
            <a:ext cx="1939107" cy="2427806"/>
          </a:xfrm>
          <a:prstGeom prst="rect">
            <a:avLst/>
          </a:prstGeom>
        </p:spPr>
      </p:pic>
      <p:sp>
        <p:nvSpPr>
          <p:cNvPr id="9" name="Oval 8">
            <a:extLst>
              <a:ext uri="{FF2B5EF4-FFF2-40B4-BE49-F238E27FC236}">
                <a16:creationId xmlns:a16="http://schemas.microsoft.com/office/drawing/2014/main" id="{E802410B-1F6E-4044-9E08-F557281F2C40}"/>
              </a:ext>
            </a:extLst>
          </p:cNvPr>
          <p:cNvSpPr/>
          <p:nvPr/>
        </p:nvSpPr>
        <p:spPr>
          <a:xfrm>
            <a:off x="249805" y="1215905"/>
            <a:ext cx="1939107" cy="800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effectLst/>
                <a:ea typeface="Times New Roman" panose="02020603050405020304" pitchFamily="18" charset="0"/>
              </a:rPr>
              <a:t>1g methanolic crude extract</a:t>
            </a:r>
            <a:endParaRPr lang="en-MY" sz="1600" dirty="0">
              <a:solidFill>
                <a:schemeClr val="tx1"/>
              </a:solidFill>
            </a:endParaRPr>
          </a:p>
        </p:txBody>
      </p:sp>
      <p:sp>
        <p:nvSpPr>
          <p:cNvPr id="15" name="Oval 14">
            <a:extLst>
              <a:ext uri="{FF2B5EF4-FFF2-40B4-BE49-F238E27FC236}">
                <a16:creationId xmlns:a16="http://schemas.microsoft.com/office/drawing/2014/main" id="{33AC7BA5-E822-4CAB-AC7A-809823611980}"/>
              </a:ext>
            </a:extLst>
          </p:cNvPr>
          <p:cNvSpPr/>
          <p:nvPr/>
        </p:nvSpPr>
        <p:spPr>
          <a:xfrm>
            <a:off x="2800498" y="1215905"/>
            <a:ext cx="1939107" cy="800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effectLst/>
                <a:ea typeface="Times New Roman" panose="02020603050405020304" pitchFamily="18" charset="0"/>
              </a:rPr>
              <a:t>Water (20ml)</a:t>
            </a:r>
            <a:endParaRPr lang="en-MY" sz="1600" dirty="0">
              <a:solidFill>
                <a:schemeClr val="tx1"/>
              </a:solidFill>
            </a:endParaRPr>
          </a:p>
        </p:txBody>
      </p:sp>
      <p:sp>
        <p:nvSpPr>
          <p:cNvPr id="17" name="Oval 16">
            <a:extLst>
              <a:ext uri="{FF2B5EF4-FFF2-40B4-BE49-F238E27FC236}">
                <a16:creationId xmlns:a16="http://schemas.microsoft.com/office/drawing/2014/main" id="{A70BFC09-D642-4C2F-A504-26A21FFB526B}"/>
              </a:ext>
            </a:extLst>
          </p:cNvPr>
          <p:cNvSpPr/>
          <p:nvPr/>
        </p:nvSpPr>
        <p:spPr>
          <a:xfrm>
            <a:off x="4739604" y="2137335"/>
            <a:ext cx="1939107" cy="800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tx1"/>
                </a:solidFill>
              </a:rPr>
              <a:t>Ethyl acetate (20ml) x 3</a:t>
            </a:r>
          </a:p>
        </p:txBody>
      </p:sp>
      <p:cxnSp>
        <p:nvCxnSpPr>
          <p:cNvPr id="23" name="Straight Arrow Connector 22">
            <a:extLst>
              <a:ext uri="{FF2B5EF4-FFF2-40B4-BE49-F238E27FC236}">
                <a16:creationId xmlns:a16="http://schemas.microsoft.com/office/drawing/2014/main" id="{3FB9C466-B78F-41A0-99C2-E220E8BD8FAA}"/>
              </a:ext>
            </a:extLst>
          </p:cNvPr>
          <p:cNvCxnSpPr>
            <a:cxnSpLocks/>
          </p:cNvCxnSpPr>
          <p:nvPr/>
        </p:nvCxnSpPr>
        <p:spPr>
          <a:xfrm>
            <a:off x="2256192" y="1628789"/>
            <a:ext cx="477026" cy="8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F4CA2478-DB53-4B6D-8CF1-B43A26B8D184}"/>
              </a:ext>
            </a:extLst>
          </p:cNvPr>
          <p:cNvCxnSpPr>
            <a:stCxn id="15" idx="4"/>
            <a:endCxn id="6" idx="0"/>
          </p:cNvCxnSpPr>
          <p:nvPr/>
        </p:nvCxnSpPr>
        <p:spPr>
          <a:xfrm>
            <a:off x="3770052" y="2016005"/>
            <a:ext cx="6723" cy="502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7DB4A74-21B9-4F86-A880-84AF9C8184A9}"/>
              </a:ext>
            </a:extLst>
          </p:cNvPr>
          <p:cNvCxnSpPr>
            <a:cxnSpLocks/>
          </p:cNvCxnSpPr>
          <p:nvPr/>
        </p:nvCxnSpPr>
        <p:spPr>
          <a:xfrm flipH="1">
            <a:off x="4067147" y="2516539"/>
            <a:ext cx="598984" cy="192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4870100E-C27B-47C7-9290-028B7A928491}"/>
              </a:ext>
            </a:extLst>
          </p:cNvPr>
          <p:cNvPicPr/>
          <p:nvPr/>
        </p:nvPicPr>
        <p:blipFill rotWithShape="1">
          <a:blip r:embed="rId4"/>
          <a:srcRect l="13806" r="22487"/>
          <a:stretch/>
        </p:blipFill>
        <p:spPr bwMode="auto">
          <a:xfrm>
            <a:off x="7870579" y="1370037"/>
            <a:ext cx="2153277" cy="3134795"/>
          </a:xfrm>
          <a:prstGeom prst="rect">
            <a:avLst/>
          </a:prstGeom>
          <a:ln>
            <a:noFill/>
          </a:ln>
          <a:extLst>
            <a:ext uri="{53640926-AAD7-44D8-BBD7-CCE9431645EC}">
              <a14:shadowObscured xmlns:a14="http://schemas.microsoft.com/office/drawing/2010/main"/>
            </a:ext>
          </a:extLst>
        </p:spPr>
      </p:pic>
      <p:cxnSp>
        <p:nvCxnSpPr>
          <p:cNvPr id="36" name="Straight Arrow Connector 35">
            <a:extLst>
              <a:ext uri="{FF2B5EF4-FFF2-40B4-BE49-F238E27FC236}">
                <a16:creationId xmlns:a16="http://schemas.microsoft.com/office/drawing/2014/main" id="{BB5482AF-5602-4F05-A726-58FC484A777A}"/>
              </a:ext>
            </a:extLst>
          </p:cNvPr>
          <p:cNvCxnSpPr>
            <a:cxnSpLocks/>
          </p:cNvCxnSpPr>
          <p:nvPr/>
        </p:nvCxnSpPr>
        <p:spPr>
          <a:xfrm flipV="1">
            <a:off x="9207061" y="2402150"/>
            <a:ext cx="99925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691980DF-31B6-4002-9D37-95D251D39CD4}"/>
              </a:ext>
            </a:extLst>
          </p:cNvPr>
          <p:cNvCxnSpPr>
            <a:cxnSpLocks/>
          </p:cNvCxnSpPr>
          <p:nvPr/>
        </p:nvCxnSpPr>
        <p:spPr>
          <a:xfrm flipV="1">
            <a:off x="8977590" y="2998304"/>
            <a:ext cx="1228728"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Text Box 2">
            <a:extLst>
              <a:ext uri="{FF2B5EF4-FFF2-40B4-BE49-F238E27FC236}">
                <a16:creationId xmlns:a16="http://schemas.microsoft.com/office/drawing/2014/main" id="{BE93B7FE-E880-44DF-B110-256D29C3A50B}"/>
              </a:ext>
            </a:extLst>
          </p:cNvPr>
          <p:cNvSpPr txBox="1">
            <a:spLocks noChangeArrowheads="1"/>
          </p:cNvSpPr>
          <p:nvPr/>
        </p:nvSpPr>
        <p:spPr bwMode="auto">
          <a:xfrm>
            <a:off x="10383749" y="2267284"/>
            <a:ext cx="1518942" cy="33855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r>
              <a:rPr lang="en-MY" sz="1600" dirty="0">
                <a:effectLst/>
                <a:latin typeface="Times New Roman" panose="02020603050405020304" pitchFamily="18" charset="0"/>
                <a:ea typeface="Times New Roman" panose="02020603050405020304" pitchFamily="18" charset="0"/>
              </a:rPr>
              <a:t>Ethyl acetate</a:t>
            </a:r>
          </a:p>
        </p:txBody>
      </p:sp>
      <p:sp>
        <p:nvSpPr>
          <p:cNvPr id="42" name="Text Box 2">
            <a:extLst>
              <a:ext uri="{FF2B5EF4-FFF2-40B4-BE49-F238E27FC236}">
                <a16:creationId xmlns:a16="http://schemas.microsoft.com/office/drawing/2014/main" id="{4E458667-1261-46D2-B4EC-7DF475726BAD}"/>
              </a:ext>
            </a:extLst>
          </p:cNvPr>
          <p:cNvSpPr txBox="1">
            <a:spLocks noChangeArrowheads="1"/>
          </p:cNvSpPr>
          <p:nvPr/>
        </p:nvSpPr>
        <p:spPr bwMode="auto">
          <a:xfrm>
            <a:off x="10383748" y="2801998"/>
            <a:ext cx="1159051" cy="33855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r>
              <a:rPr lang="en-MY" sz="1600" dirty="0">
                <a:effectLst/>
                <a:latin typeface="Times New Roman" panose="02020603050405020304" pitchFamily="18" charset="0"/>
                <a:ea typeface="Times New Roman" panose="02020603050405020304" pitchFamily="18" charset="0"/>
              </a:rPr>
              <a:t>Water</a:t>
            </a:r>
            <a:endParaRPr lang="en-MY" sz="1200" dirty="0">
              <a:effectLst/>
              <a:latin typeface="Times New Roman" panose="02020603050405020304" pitchFamily="18" charset="0"/>
              <a:ea typeface="Times New Roman" panose="02020603050405020304" pitchFamily="18" charset="0"/>
            </a:endParaRPr>
          </a:p>
        </p:txBody>
      </p:sp>
      <p:cxnSp>
        <p:nvCxnSpPr>
          <p:cNvPr id="43" name="Straight Arrow Connector 42">
            <a:extLst>
              <a:ext uri="{FF2B5EF4-FFF2-40B4-BE49-F238E27FC236}">
                <a16:creationId xmlns:a16="http://schemas.microsoft.com/office/drawing/2014/main" id="{A9D49050-4298-4454-A914-D4BA07D85556}"/>
              </a:ext>
            </a:extLst>
          </p:cNvPr>
          <p:cNvCxnSpPr>
            <a:cxnSpLocks/>
          </p:cNvCxnSpPr>
          <p:nvPr/>
        </p:nvCxnSpPr>
        <p:spPr>
          <a:xfrm flipV="1">
            <a:off x="6721749" y="2910540"/>
            <a:ext cx="99925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368AB3B5-DAEF-45DE-86DF-C6981C740962}"/>
              </a:ext>
            </a:extLst>
          </p:cNvPr>
          <p:cNvSpPr txBox="1"/>
          <p:nvPr/>
        </p:nvSpPr>
        <p:spPr>
          <a:xfrm>
            <a:off x="6560037" y="3002114"/>
            <a:ext cx="1515036" cy="369332"/>
          </a:xfrm>
          <a:prstGeom prst="rect">
            <a:avLst/>
          </a:prstGeom>
          <a:noFill/>
        </p:spPr>
        <p:txBody>
          <a:bodyPr wrap="square" rtlCol="0">
            <a:spAutoFit/>
          </a:bodyPr>
          <a:lstStyle/>
          <a:p>
            <a:r>
              <a:rPr lang="en-MY" dirty="0"/>
              <a:t>After 15 min</a:t>
            </a:r>
          </a:p>
        </p:txBody>
      </p:sp>
    </p:spTree>
    <p:extLst>
      <p:ext uri="{BB962C8B-B14F-4D97-AF65-F5344CB8AC3E}">
        <p14:creationId xmlns:p14="http://schemas.microsoft.com/office/powerpoint/2010/main" val="22952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574E30-D6CA-403D-8556-8DB5F6FA3CC7}"/>
              </a:ext>
            </a:extLst>
          </p:cNvPr>
          <p:cNvSpPr>
            <a:spLocks noGrp="1"/>
          </p:cNvSpPr>
          <p:nvPr>
            <p:ph type="title"/>
          </p:nvPr>
        </p:nvSpPr>
        <p:spPr>
          <a:xfrm>
            <a:off x="1388209" y="5554639"/>
            <a:ext cx="9654076" cy="982473"/>
          </a:xfrm>
        </p:spPr>
        <p:txBody>
          <a:bodyPr>
            <a:normAutofit/>
          </a:bodyPr>
          <a:lstStyle/>
          <a:p>
            <a:r>
              <a:rPr lang="en-GB" sz="4000">
                <a:solidFill>
                  <a:srgbClr val="FFFFFF"/>
                </a:solidFill>
                <a:effectLst/>
                <a:latin typeface="+mn-lt"/>
                <a:ea typeface="Times New Roman" panose="02020603050405020304" pitchFamily="18" charset="0"/>
              </a:rPr>
              <a:t>Methodology</a:t>
            </a:r>
            <a:endParaRPr lang="en-MY" sz="4000">
              <a:solidFill>
                <a:srgbClr val="FFFFFF"/>
              </a:solidFill>
            </a:endParaRPr>
          </a:p>
        </p:txBody>
      </p:sp>
      <p:sp>
        <p:nvSpPr>
          <p:cNvPr id="3" name="Content Placeholder 2">
            <a:extLst>
              <a:ext uri="{FF2B5EF4-FFF2-40B4-BE49-F238E27FC236}">
                <a16:creationId xmlns:a16="http://schemas.microsoft.com/office/drawing/2014/main" id="{F1022116-EC51-49C0-A68E-9D19274632F4}"/>
              </a:ext>
            </a:extLst>
          </p:cNvPr>
          <p:cNvSpPr>
            <a:spLocks noGrp="1"/>
          </p:cNvSpPr>
          <p:nvPr>
            <p:ph idx="1"/>
          </p:nvPr>
        </p:nvSpPr>
        <p:spPr>
          <a:xfrm>
            <a:off x="1388210" y="73960"/>
            <a:ext cx="9654076" cy="5103158"/>
          </a:xfrm>
        </p:spPr>
        <p:txBody>
          <a:bodyPr anchor="ctr">
            <a:normAutofit/>
          </a:bodyPr>
          <a:lstStyle/>
          <a:p>
            <a:pPr marL="0" indent="0">
              <a:buNone/>
            </a:pPr>
            <a:r>
              <a:rPr lang="en-GB" sz="3100" dirty="0" err="1"/>
              <a:t>Puerarin</a:t>
            </a:r>
            <a:r>
              <a:rPr lang="en-GB" sz="3100" dirty="0"/>
              <a:t> analysis using LC-MS/MS</a:t>
            </a:r>
          </a:p>
          <a:p>
            <a:pPr marL="0" indent="0">
              <a:buNone/>
            </a:pPr>
            <a:endParaRPr lang="en-GB" sz="1300" dirty="0"/>
          </a:p>
          <a:p>
            <a:r>
              <a:rPr lang="en-GB" sz="2100" dirty="0"/>
              <a:t>The dried extract was reconstituted in methanol to make into 1000ppm. </a:t>
            </a:r>
          </a:p>
          <a:p>
            <a:r>
              <a:rPr lang="en-GB" sz="2100" dirty="0"/>
              <a:t>The samples were filtered with 0.22 </a:t>
            </a:r>
            <a:r>
              <a:rPr lang="en-GB" sz="2100" dirty="0" err="1"/>
              <a:t>μm</a:t>
            </a:r>
            <a:r>
              <a:rPr lang="en-GB" sz="2100" dirty="0"/>
              <a:t> and transferred to vials before analyses. </a:t>
            </a:r>
          </a:p>
          <a:p>
            <a:r>
              <a:rPr lang="en-GB" sz="2100" dirty="0"/>
              <a:t>Liquid chromatography tandem mass spectrometer</a:t>
            </a:r>
          </a:p>
          <a:p>
            <a:r>
              <a:rPr lang="en-GB" sz="2100" dirty="0"/>
              <a:t>C18 column, 30°C and 250 µL/min</a:t>
            </a:r>
          </a:p>
          <a:p>
            <a:r>
              <a:rPr lang="en-GB" sz="2100" dirty="0"/>
              <a:t>The mobile phase - 0.1% formic acid solution (A) and acetonitrile (B). </a:t>
            </a:r>
          </a:p>
          <a:p>
            <a:r>
              <a:rPr lang="en-GB" sz="2100" dirty="0"/>
              <a:t>The separation in gradient elution - for solvent B: 0-5 min, 10%; 5-15 min, 10%; 15-20 min, 40%; 20-25 min, 90%; 25-26 min, 90%; and 26-30 min, 10%. </a:t>
            </a:r>
          </a:p>
          <a:p>
            <a:r>
              <a:rPr lang="en-GB" sz="2100" dirty="0" err="1"/>
              <a:t>Puerarin</a:t>
            </a:r>
            <a:r>
              <a:rPr lang="en-GB" sz="2100" dirty="0"/>
              <a:t> (0.5 – 10 ppm) was used as the standard chemical to plot the calibration curve. </a:t>
            </a:r>
          </a:p>
          <a:p>
            <a:r>
              <a:rPr lang="en-GB" sz="2100" dirty="0"/>
              <a:t>The recovery of </a:t>
            </a:r>
            <a:r>
              <a:rPr lang="en-GB" sz="2100" dirty="0" err="1"/>
              <a:t>puerarin</a:t>
            </a:r>
            <a:r>
              <a:rPr lang="en-GB" sz="2100" dirty="0"/>
              <a:t> extraction from the cosmetic products was determined by spiking experiments.</a:t>
            </a:r>
            <a:endParaRPr lang="en-MY" sz="1000" dirty="0"/>
          </a:p>
        </p:txBody>
      </p:sp>
    </p:spTree>
    <p:extLst>
      <p:ext uri="{BB962C8B-B14F-4D97-AF65-F5344CB8AC3E}">
        <p14:creationId xmlns:p14="http://schemas.microsoft.com/office/powerpoint/2010/main" val="77843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08EAB-8C90-40BE-8448-F883EE45B894}"/>
              </a:ext>
            </a:extLst>
          </p:cNvPr>
          <p:cNvSpPr>
            <a:spLocks noGrp="1"/>
          </p:cNvSpPr>
          <p:nvPr>
            <p:ph type="title"/>
          </p:nvPr>
        </p:nvSpPr>
        <p:spPr>
          <a:xfrm>
            <a:off x="1388209" y="5554639"/>
            <a:ext cx="9654076" cy="982473"/>
          </a:xfrm>
        </p:spPr>
        <p:txBody>
          <a:bodyPr>
            <a:normAutofit/>
          </a:bodyPr>
          <a:lstStyle/>
          <a:p>
            <a:r>
              <a:rPr lang="en-GB" sz="4000">
                <a:solidFill>
                  <a:srgbClr val="FFFFFF"/>
                </a:solidFill>
                <a:effectLst/>
                <a:latin typeface="+mn-lt"/>
                <a:ea typeface="Times New Roman" panose="02020603050405020304" pitchFamily="18" charset="0"/>
              </a:rPr>
              <a:t>Methodology</a:t>
            </a:r>
            <a:endParaRPr lang="en-MY" sz="4000">
              <a:solidFill>
                <a:srgbClr val="FFFFFF"/>
              </a:solidFill>
            </a:endParaRPr>
          </a:p>
        </p:txBody>
      </p:sp>
      <p:sp>
        <p:nvSpPr>
          <p:cNvPr id="3" name="Content Placeholder 2">
            <a:extLst>
              <a:ext uri="{FF2B5EF4-FFF2-40B4-BE49-F238E27FC236}">
                <a16:creationId xmlns:a16="http://schemas.microsoft.com/office/drawing/2014/main" id="{84BA9000-D489-4920-93A7-5822357F21A3}"/>
              </a:ext>
            </a:extLst>
          </p:cNvPr>
          <p:cNvSpPr>
            <a:spLocks noGrp="1"/>
          </p:cNvSpPr>
          <p:nvPr>
            <p:ph idx="1"/>
          </p:nvPr>
        </p:nvSpPr>
        <p:spPr>
          <a:xfrm>
            <a:off x="366233" y="459227"/>
            <a:ext cx="3372049" cy="562311"/>
          </a:xfrm>
        </p:spPr>
        <p:txBody>
          <a:bodyPr anchor="ctr">
            <a:normAutofit/>
          </a:bodyPr>
          <a:lstStyle/>
          <a:p>
            <a:pPr marL="0" indent="0">
              <a:buNone/>
            </a:pPr>
            <a:r>
              <a:rPr lang="en-GB" dirty="0">
                <a:effectLst/>
                <a:ea typeface="Times New Roman" panose="02020603050405020304" pitchFamily="18" charset="0"/>
              </a:rPr>
              <a:t>DPPH assay</a:t>
            </a:r>
          </a:p>
          <a:p>
            <a:pPr marL="0" indent="0">
              <a:buNone/>
            </a:pPr>
            <a:endParaRPr lang="en-GB" sz="1700" dirty="0">
              <a:ea typeface="Times New Roman" panose="02020603050405020304" pitchFamily="18" charset="0"/>
            </a:endParaRPr>
          </a:p>
        </p:txBody>
      </p:sp>
      <p:sp>
        <p:nvSpPr>
          <p:cNvPr id="5" name="Rectangle 4">
            <a:extLst>
              <a:ext uri="{FF2B5EF4-FFF2-40B4-BE49-F238E27FC236}">
                <a16:creationId xmlns:a16="http://schemas.microsoft.com/office/drawing/2014/main" id="{8490D423-20A0-4689-8F08-4B9494996EE4}"/>
              </a:ext>
            </a:extLst>
          </p:cNvPr>
          <p:cNvSpPr/>
          <p:nvPr/>
        </p:nvSpPr>
        <p:spPr>
          <a:xfrm>
            <a:off x="427617" y="1063675"/>
            <a:ext cx="2919046" cy="1239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ysClr val="windowText" lastClr="000000"/>
                </a:solidFill>
                <a:effectLst/>
                <a:ea typeface="Times New Roman" panose="02020603050405020304" pitchFamily="18" charset="0"/>
              </a:rPr>
              <a:t>1. </a:t>
            </a:r>
            <a:r>
              <a:rPr lang="en-GB" dirty="0">
                <a:solidFill>
                  <a:sysClr val="windowText" lastClr="000000"/>
                </a:solidFill>
                <a:ea typeface="Times New Roman" panose="02020603050405020304" pitchFamily="18" charset="0"/>
              </a:rPr>
              <a:t>C</a:t>
            </a:r>
            <a:r>
              <a:rPr lang="en-GB" sz="1800" dirty="0">
                <a:solidFill>
                  <a:sysClr val="windowText" lastClr="000000"/>
                </a:solidFill>
                <a:effectLst/>
                <a:ea typeface="Times New Roman" panose="02020603050405020304" pitchFamily="18" charset="0"/>
              </a:rPr>
              <a:t>osmetic sample of 1000ppm</a:t>
            </a:r>
          </a:p>
          <a:p>
            <a:pPr algn="ctr"/>
            <a:r>
              <a:rPr lang="en-GB" sz="1800" dirty="0">
                <a:solidFill>
                  <a:sysClr val="windowText" lastClr="000000"/>
                </a:solidFill>
                <a:effectLst/>
                <a:ea typeface="Times New Roman" panose="02020603050405020304" pitchFamily="18" charset="0"/>
              </a:rPr>
              <a:t>2. </a:t>
            </a:r>
            <a:r>
              <a:rPr lang="en-GB" dirty="0">
                <a:solidFill>
                  <a:sysClr val="windowText" lastClr="000000"/>
                </a:solidFill>
                <a:ea typeface="Times New Roman" panose="02020603050405020304" pitchFamily="18" charset="0"/>
              </a:rPr>
              <a:t>T</a:t>
            </a:r>
            <a:r>
              <a:rPr lang="en-GB" sz="1800" dirty="0">
                <a:solidFill>
                  <a:sysClr val="windowText" lastClr="000000"/>
                </a:solidFill>
                <a:effectLst/>
                <a:ea typeface="Times New Roman" panose="02020603050405020304" pitchFamily="18" charset="0"/>
              </a:rPr>
              <a:t>uber flesh and </a:t>
            </a:r>
            <a:r>
              <a:rPr lang="en-GB" sz="1800" dirty="0" err="1">
                <a:solidFill>
                  <a:sysClr val="windowText" lastClr="000000"/>
                </a:solidFill>
                <a:effectLst/>
                <a:ea typeface="Times New Roman" panose="02020603050405020304" pitchFamily="18" charset="0"/>
              </a:rPr>
              <a:t>outlayer</a:t>
            </a:r>
            <a:r>
              <a:rPr lang="en-GB" sz="1800" dirty="0">
                <a:solidFill>
                  <a:sysClr val="windowText" lastClr="000000"/>
                </a:solidFill>
                <a:effectLst/>
                <a:ea typeface="Times New Roman" panose="02020603050405020304" pitchFamily="18" charset="0"/>
              </a:rPr>
              <a:t> of 500ppm to 10000ppm</a:t>
            </a:r>
            <a:endParaRPr lang="en-MY" dirty="0">
              <a:solidFill>
                <a:sysClr val="windowText" lastClr="000000"/>
              </a:solidFill>
            </a:endParaRPr>
          </a:p>
        </p:txBody>
      </p:sp>
      <p:sp>
        <p:nvSpPr>
          <p:cNvPr id="13" name="Rectangle 12">
            <a:extLst>
              <a:ext uri="{FF2B5EF4-FFF2-40B4-BE49-F238E27FC236}">
                <a16:creationId xmlns:a16="http://schemas.microsoft.com/office/drawing/2014/main" id="{B921A2AF-147D-49B6-B348-97B0A8A3731C}"/>
              </a:ext>
            </a:extLst>
          </p:cNvPr>
          <p:cNvSpPr/>
          <p:nvPr/>
        </p:nvSpPr>
        <p:spPr>
          <a:xfrm>
            <a:off x="3870797" y="1063675"/>
            <a:ext cx="2919046" cy="1239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effectLst/>
                <a:ea typeface="Times New Roman" panose="02020603050405020304" pitchFamily="18" charset="0"/>
              </a:rPr>
              <a:t>DPPH reagent</a:t>
            </a:r>
            <a:endParaRPr lang="en-MY" dirty="0">
              <a:solidFill>
                <a:schemeClr val="tx1"/>
              </a:solidFill>
            </a:endParaRPr>
          </a:p>
        </p:txBody>
      </p:sp>
      <p:sp>
        <p:nvSpPr>
          <p:cNvPr id="17" name="TextBox 16">
            <a:extLst>
              <a:ext uri="{FF2B5EF4-FFF2-40B4-BE49-F238E27FC236}">
                <a16:creationId xmlns:a16="http://schemas.microsoft.com/office/drawing/2014/main" id="{6924DAB5-5BE7-4FDC-9F81-544B4E1A2A02}"/>
              </a:ext>
            </a:extLst>
          </p:cNvPr>
          <p:cNvSpPr txBox="1"/>
          <p:nvPr/>
        </p:nvSpPr>
        <p:spPr>
          <a:xfrm>
            <a:off x="4600125" y="2528623"/>
            <a:ext cx="1095935" cy="369332"/>
          </a:xfrm>
          <a:prstGeom prst="rect">
            <a:avLst/>
          </a:prstGeom>
          <a:noFill/>
        </p:spPr>
        <p:txBody>
          <a:bodyPr wrap="square" rtlCol="0">
            <a:spAutoFit/>
          </a:bodyPr>
          <a:lstStyle/>
          <a:p>
            <a:r>
              <a:rPr lang="en-MY" dirty="0"/>
              <a:t>3.5ml</a:t>
            </a:r>
          </a:p>
        </p:txBody>
      </p:sp>
      <p:sp>
        <p:nvSpPr>
          <p:cNvPr id="19" name="TextBox 18">
            <a:extLst>
              <a:ext uri="{FF2B5EF4-FFF2-40B4-BE49-F238E27FC236}">
                <a16:creationId xmlns:a16="http://schemas.microsoft.com/office/drawing/2014/main" id="{C23E1F6E-A17E-4A6B-8252-B7E02CF68029}"/>
              </a:ext>
            </a:extLst>
          </p:cNvPr>
          <p:cNvSpPr txBox="1"/>
          <p:nvPr/>
        </p:nvSpPr>
        <p:spPr>
          <a:xfrm>
            <a:off x="1859046" y="2537582"/>
            <a:ext cx="1095935" cy="369332"/>
          </a:xfrm>
          <a:prstGeom prst="rect">
            <a:avLst/>
          </a:prstGeom>
          <a:noFill/>
        </p:spPr>
        <p:txBody>
          <a:bodyPr wrap="square" rtlCol="0">
            <a:spAutoFit/>
          </a:bodyPr>
          <a:lstStyle/>
          <a:p>
            <a:r>
              <a:rPr lang="en-MY" dirty="0"/>
              <a:t>0.5ml</a:t>
            </a:r>
          </a:p>
        </p:txBody>
      </p:sp>
      <p:graphicFrame>
        <p:nvGraphicFramePr>
          <p:cNvPr id="20" name="Diagram 19">
            <a:extLst>
              <a:ext uri="{FF2B5EF4-FFF2-40B4-BE49-F238E27FC236}">
                <a16:creationId xmlns:a16="http://schemas.microsoft.com/office/drawing/2014/main" id="{DDD4B705-2B3E-4695-8454-6726D416A570}"/>
              </a:ext>
            </a:extLst>
          </p:cNvPr>
          <p:cNvGraphicFramePr/>
          <p:nvPr>
            <p:extLst>
              <p:ext uri="{D42A27DB-BD31-4B8C-83A1-F6EECF244321}">
                <p14:modId xmlns:p14="http://schemas.microsoft.com/office/powerpoint/2010/main" val="1301195179"/>
              </p:ext>
            </p:extLst>
          </p:nvPr>
        </p:nvGraphicFramePr>
        <p:xfrm>
          <a:off x="5118100" y="2817159"/>
          <a:ext cx="6977529" cy="2389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a:extLst>
              <a:ext uri="{FF2B5EF4-FFF2-40B4-BE49-F238E27FC236}">
                <a16:creationId xmlns:a16="http://schemas.microsoft.com/office/drawing/2014/main" id="{9551ECC5-BE8A-4FC4-B879-891A56CAE693}"/>
              </a:ext>
            </a:extLst>
          </p:cNvPr>
          <p:cNvGrpSpPr/>
          <p:nvPr/>
        </p:nvGrpSpPr>
        <p:grpSpPr>
          <a:xfrm rot="3058144">
            <a:off x="2705921" y="2534472"/>
            <a:ext cx="284218" cy="332481"/>
            <a:chOff x="1477784" y="1028321"/>
            <a:chExt cx="284218" cy="332481"/>
          </a:xfrm>
        </p:grpSpPr>
        <p:sp>
          <p:nvSpPr>
            <p:cNvPr id="26" name="Arrow: Right 25">
              <a:extLst>
                <a:ext uri="{FF2B5EF4-FFF2-40B4-BE49-F238E27FC236}">
                  <a16:creationId xmlns:a16="http://schemas.microsoft.com/office/drawing/2014/main" id="{71817391-5FF3-48E4-BFA4-3640AA8F57D4}"/>
                </a:ext>
              </a:extLst>
            </p:cNvPr>
            <p:cNvSpPr/>
            <p:nvPr/>
          </p:nvSpPr>
          <p:spPr>
            <a:xfrm>
              <a:off x="1477784" y="1028321"/>
              <a:ext cx="284218" cy="33248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Arrow: Right 4">
              <a:extLst>
                <a:ext uri="{FF2B5EF4-FFF2-40B4-BE49-F238E27FC236}">
                  <a16:creationId xmlns:a16="http://schemas.microsoft.com/office/drawing/2014/main" id="{D3DCF839-89B3-4AD9-BF00-749D5DC59B80}"/>
                </a:ext>
              </a:extLst>
            </p:cNvPr>
            <p:cNvSpPr txBox="1"/>
            <p:nvPr/>
          </p:nvSpPr>
          <p:spPr>
            <a:xfrm>
              <a:off x="1477784" y="1094817"/>
              <a:ext cx="198953" cy="199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p:txBody>
        </p:sp>
      </p:grpSp>
      <p:grpSp>
        <p:nvGrpSpPr>
          <p:cNvPr id="28" name="Group 27">
            <a:extLst>
              <a:ext uri="{FF2B5EF4-FFF2-40B4-BE49-F238E27FC236}">
                <a16:creationId xmlns:a16="http://schemas.microsoft.com/office/drawing/2014/main" id="{4FABED04-82B9-428E-8844-75BF82E8196B}"/>
              </a:ext>
            </a:extLst>
          </p:cNvPr>
          <p:cNvGrpSpPr/>
          <p:nvPr/>
        </p:nvGrpSpPr>
        <p:grpSpPr>
          <a:xfrm rot="7041603">
            <a:off x="4158652" y="2543394"/>
            <a:ext cx="284218" cy="332481"/>
            <a:chOff x="1477784" y="1028321"/>
            <a:chExt cx="284218" cy="332481"/>
          </a:xfrm>
        </p:grpSpPr>
        <p:sp>
          <p:nvSpPr>
            <p:cNvPr id="29" name="Arrow: Right 28">
              <a:extLst>
                <a:ext uri="{FF2B5EF4-FFF2-40B4-BE49-F238E27FC236}">
                  <a16:creationId xmlns:a16="http://schemas.microsoft.com/office/drawing/2014/main" id="{627BB62C-EE46-404C-A929-DB0C46EF255B}"/>
                </a:ext>
              </a:extLst>
            </p:cNvPr>
            <p:cNvSpPr/>
            <p:nvPr/>
          </p:nvSpPr>
          <p:spPr>
            <a:xfrm>
              <a:off x="1477784" y="1028321"/>
              <a:ext cx="284218" cy="33248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Arrow: Right 4">
              <a:extLst>
                <a:ext uri="{FF2B5EF4-FFF2-40B4-BE49-F238E27FC236}">
                  <a16:creationId xmlns:a16="http://schemas.microsoft.com/office/drawing/2014/main" id="{FB3B56DD-85AF-45CE-8C5D-C6EE212E86BB}"/>
                </a:ext>
              </a:extLst>
            </p:cNvPr>
            <p:cNvSpPr txBox="1"/>
            <p:nvPr/>
          </p:nvSpPr>
          <p:spPr>
            <a:xfrm>
              <a:off x="1477784" y="1094817"/>
              <a:ext cx="198953" cy="199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p:txBody>
        </p:sp>
      </p:grpSp>
      <p:pic>
        <p:nvPicPr>
          <p:cNvPr id="1028" name="Picture 4" descr="Test Tube - Buy Glass Test Tubes Product on Alibaba.com">
            <a:extLst>
              <a:ext uri="{FF2B5EF4-FFF2-40B4-BE49-F238E27FC236}">
                <a16:creationId xmlns:a16="http://schemas.microsoft.com/office/drawing/2014/main" id="{FDF25595-70B3-41AB-81C8-F931B8DCBC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8729" y="2913259"/>
            <a:ext cx="2121396" cy="212139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82A71ED5-2FCC-4D75-808E-B004D1CEA2CB}"/>
              </a:ext>
            </a:extLst>
          </p:cNvPr>
          <p:cNvGrpSpPr/>
          <p:nvPr/>
        </p:nvGrpSpPr>
        <p:grpSpPr>
          <a:xfrm>
            <a:off x="4454659" y="3839567"/>
            <a:ext cx="284218" cy="332481"/>
            <a:chOff x="1477784" y="1028321"/>
            <a:chExt cx="284218" cy="332481"/>
          </a:xfrm>
        </p:grpSpPr>
        <p:sp>
          <p:nvSpPr>
            <p:cNvPr id="23" name="Arrow: Right 22">
              <a:extLst>
                <a:ext uri="{FF2B5EF4-FFF2-40B4-BE49-F238E27FC236}">
                  <a16:creationId xmlns:a16="http://schemas.microsoft.com/office/drawing/2014/main" id="{69F7FF8A-AE1F-49FE-AD43-DE3A3B8C1882}"/>
                </a:ext>
              </a:extLst>
            </p:cNvPr>
            <p:cNvSpPr/>
            <p:nvPr/>
          </p:nvSpPr>
          <p:spPr>
            <a:xfrm>
              <a:off x="1477784" y="1028321"/>
              <a:ext cx="284218" cy="33248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Arrow: Right 4">
              <a:extLst>
                <a:ext uri="{FF2B5EF4-FFF2-40B4-BE49-F238E27FC236}">
                  <a16:creationId xmlns:a16="http://schemas.microsoft.com/office/drawing/2014/main" id="{15D3B411-8267-4FB3-832E-D047169A5133}"/>
                </a:ext>
              </a:extLst>
            </p:cNvPr>
            <p:cNvSpPr txBox="1"/>
            <p:nvPr/>
          </p:nvSpPr>
          <p:spPr>
            <a:xfrm>
              <a:off x="1477784" y="1094817"/>
              <a:ext cx="198953" cy="199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MY" sz="1400" kern="1200"/>
            </a:p>
          </p:txBody>
        </p:sp>
      </p:grpSp>
    </p:spTree>
    <p:extLst>
      <p:ext uri="{BB962C8B-B14F-4D97-AF65-F5344CB8AC3E}">
        <p14:creationId xmlns:p14="http://schemas.microsoft.com/office/powerpoint/2010/main" val="370511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70A22-98AC-446F-9B2B-39C38FDE02A7}"/>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effectLst/>
                <a:latin typeface="+mn-lt"/>
                <a:ea typeface="Times New Roman" panose="02020603050405020304" pitchFamily="18" charset="0"/>
              </a:rPr>
              <a:t>Results and Discussion</a:t>
            </a:r>
            <a:endParaRPr lang="en-MY" sz="4000">
              <a:solidFill>
                <a:srgbClr val="FFFFFF"/>
              </a:solidFill>
              <a:effectLst/>
              <a:latin typeface="+mn-lt"/>
              <a:ea typeface="Times New Roman" panose="02020603050405020304" pitchFamily="18" charset="0"/>
            </a:endParaRPr>
          </a:p>
        </p:txBody>
      </p:sp>
      <p:sp>
        <p:nvSpPr>
          <p:cNvPr id="3" name="Content Placeholder 2">
            <a:extLst>
              <a:ext uri="{FF2B5EF4-FFF2-40B4-BE49-F238E27FC236}">
                <a16:creationId xmlns:a16="http://schemas.microsoft.com/office/drawing/2014/main" id="{B48BAFBA-DF4D-4F25-B529-789E31AAA244}"/>
              </a:ext>
            </a:extLst>
          </p:cNvPr>
          <p:cNvSpPr>
            <a:spLocks noGrp="1"/>
          </p:cNvSpPr>
          <p:nvPr>
            <p:ph idx="1"/>
          </p:nvPr>
        </p:nvSpPr>
        <p:spPr>
          <a:xfrm>
            <a:off x="4504548" y="225898"/>
            <a:ext cx="7432082" cy="1495842"/>
          </a:xfrm>
        </p:spPr>
        <p:txBody>
          <a:bodyPr anchor="ctr">
            <a:normAutofit/>
          </a:bodyPr>
          <a:lstStyle/>
          <a:p>
            <a:r>
              <a:rPr lang="en-GB" sz="2000" dirty="0"/>
              <a:t>The concentration of </a:t>
            </a:r>
            <a:r>
              <a:rPr lang="en-GB" sz="2000" dirty="0" err="1"/>
              <a:t>puerarin</a:t>
            </a:r>
            <a:r>
              <a:rPr lang="en-GB" sz="2000" dirty="0"/>
              <a:t> was analysed using LC-MS/MS from </a:t>
            </a:r>
            <a:r>
              <a:rPr lang="en-GB" sz="2000" dirty="0" err="1"/>
              <a:t>puerarin</a:t>
            </a:r>
            <a:r>
              <a:rPr lang="en-GB" sz="2000" dirty="0"/>
              <a:t> standard, tuber extract of </a:t>
            </a:r>
            <a:r>
              <a:rPr lang="en-GB" sz="2000" i="1" dirty="0"/>
              <a:t>P. </a:t>
            </a:r>
            <a:r>
              <a:rPr lang="en-GB" sz="2000" i="1" dirty="0" err="1"/>
              <a:t>mirifica</a:t>
            </a:r>
            <a:r>
              <a:rPr lang="en-GB" sz="2000" i="1" dirty="0"/>
              <a:t> </a:t>
            </a:r>
            <a:r>
              <a:rPr lang="en-GB" sz="2000" dirty="0"/>
              <a:t>and 6 selected cosmetic products extract. </a:t>
            </a:r>
          </a:p>
        </p:txBody>
      </p:sp>
      <p:sp>
        <p:nvSpPr>
          <p:cNvPr id="5" name="TextBox 4">
            <a:extLst>
              <a:ext uri="{FF2B5EF4-FFF2-40B4-BE49-F238E27FC236}">
                <a16:creationId xmlns:a16="http://schemas.microsoft.com/office/drawing/2014/main" id="{86FB4245-933A-4C8D-A552-013718C24E10}"/>
              </a:ext>
            </a:extLst>
          </p:cNvPr>
          <p:cNvSpPr txBox="1"/>
          <p:nvPr/>
        </p:nvSpPr>
        <p:spPr>
          <a:xfrm>
            <a:off x="5041907" y="5641090"/>
            <a:ext cx="6556083" cy="369332"/>
          </a:xfrm>
          <a:prstGeom prst="rect">
            <a:avLst/>
          </a:prstGeom>
          <a:noFill/>
        </p:spPr>
        <p:txBody>
          <a:bodyPr wrap="square" rtlCol="0">
            <a:spAutoFit/>
          </a:bodyPr>
          <a:lstStyle/>
          <a:p>
            <a:pPr>
              <a:spcAft>
                <a:spcPts val="600"/>
              </a:spcAft>
            </a:pPr>
            <a:r>
              <a:rPr lang="en-MY" dirty="0"/>
              <a:t>Figure 4.1: Calibration curve using </a:t>
            </a:r>
            <a:r>
              <a:rPr lang="en-MY" dirty="0" err="1"/>
              <a:t>puerarin</a:t>
            </a:r>
            <a:r>
              <a:rPr lang="en-MY" dirty="0"/>
              <a:t> standard solution</a:t>
            </a:r>
          </a:p>
        </p:txBody>
      </p:sp>
      <p:graphicFrame>
        <p:nvGraphicFramePr>
          <p:cNvPr id="4" name="Chart 3">
            <a:extLst>
              <a:ext uri="{FF2B5EF4-FFF2-40B4-BE49-F238E27FC236}">
                <a16:creationId xmlns:a16="http://schemas.microsoft.com/office/drawing/2014/main" id="{87A1989E-D7FF-4FF0-BC80-B56CBC22B0F0}"/>
              </a:ext>
            </a:extLst>
          </p:cNvPr>
          <p:cNvGraphicFramePr/>
          <p:nvPr>
            <p:extLst>
              <p:ext uri="{D42A27DB-BD31-4B8C-83A1-F6EECF244321}">
                <p14:modId xmlns:p14="http://schemas.microsoft.com/office/powerpoint/2010/main" val="1132864746"/>
              </p:ext>
            </p:extLst>
          </p:nvPr>
        </p:nvGraphicFramePr>
        <p:xfrm>
          <a:off x="5336357" y="2145323"/>
          <a:ext cx="5922821" cy="3232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551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2FC3-B0D8-4B68-835C-EF31EEE41A59}"/>
              </a:ext>
            </a:extLst>
          </p:cNvPr>
          <p:cNvSpPr>
            <a:spLocks noGrp="1"/>
          </p:cNvSpPr>
          <p:nvPr>
            <p:ph type="title"/>
          </p:nvPr>
        </p:nvSpPr>
        <p:spPr/>
        <p:txBody>
          <a:bodyPr/>
          <a:lstStyle/>
          <a:p>
            <a:r>
              <a:rPr lang="en-GB" dirty="0">
                <a:effectLst/>
                <a:latin typeface="+mn-lt"/>
                <a:ea typeface="Times New Roman" panose="02020603050405020304" pitchFamily="18" charset="0"/>
              </a:rPr>
              <a:t>Results and Discussion</a:t>
            </a:r>
            <a:endParaRPr lang="en-MY" dirty="0"/>
          </a:p>
        </p:txBody>
      </p:sp>
      <p:graphicFrame>
        <p:nvGraphicFramePr>
          <p:cNvPr id="5" name="Content Placeholder 4">
            <a:extLst>
              <a:ext uri="{FF2B5EF4-FFF2-40B4-BE49-F238E27FC236}">
                <a16:creationId xmlns:a16="http://schemas.microsoft.com/office/drawing/2014/main" id="{DC6AF626-7704-42AD-9989-252BC441A374}"/>
              </a:ext>
            </a:extLst>
          </p:cNvPr>
          <p:cNvGraphicFramePr>
            <a:graphicFrameLocks noGrp="1"/>
          </p:cNvGraphicFramePr>
          <p:nvPr>
            <p:ph idx="1"/>
            <p:extLst>
              <p:ext uri="{D42A27DB-BD31-4B8C-83A1-F6EECF244321}">
                <p14:modId xmlns:p14="http://schemas.microsoft.com/office/powerpoint/2010/main" val="1797745395"/>
              </p:ext>
            </p:extLst>
          </p:nvPr>
        </p:nvGraphicFramePr>
        <p:xfrm>
          <a:off x="840336" y="1666876"/>
          <a:ext cx="5255664" cy="2873624"/>
        </p:xfrm>
        <a:graphic>
          <a:graphicData uri="http://schemas.openxmlformats.org/drawingml/2006/table">
            <a:tbl>
              <a:tblPr firstRow="1" firstCol="1" bandRow="1"/>
              <a:tblGrid>
                <a:gridCol w="2627832">
                  <a:extLst>
                    <a:ext uri="{9D8B030D-6E8A-4147-A177-3AD203B41FA5}">
                      <a16:colId xmlns:a16="http://schemas.microsoft.com/office/drawing/2014/main" val="2103900986"/>
                    </a:ext>
                  </a:extLst>
                </a:gridCol>
                <a:gridCol w="2627832">
                  <a:extLst>
                    <a:ext uri="{9D8B030D-6E8A-4147-A177-3AD203B41FA5}">
                      <a16:colId xmlns:a16="http://schemas.microsoft.com/office/drawing/2014/main" val="376742706"/>
                    </a:ext>
                  </a:extLst>
                </a:gridCol>
              </a:tblGrid>
              <a:tr h="363325">
                <a:tc>
                  <a:txBody>
                    <a:bodyPr/>
                    <a:lstStyle/>
                    <a:p>
                      <a:pPr>
                        <a:lnSpc>
                          <a:spcPct val="150000"/>
                        </a:lnSpc>
                      </a:pPr>
                      <a:r>
                        <a:rPr lang="en-GB" sz="1600" dirty="0">
                          <a:effectLst/>
                          <a:latin typeface="+mn-lt"/>
                          <a:ea typeface="Times New Roman" panose="02020603050405020304" pitchFamily="18" charset="0"/>
                          <a:cs typeface="Times New Roman" panose="02020603050405020304" pitchFamily="18" charset="0"/>
                        </a:rPr>
                        <a:t>Samples </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600" dirty="0">
                          <a:effectLst/>
                          <a:latin typeface="+mn-lt"/>
                          <a:ea typeface="Times New Roman" panose="02020603050405020304" pitchFamily="18" charset="0"/>
                          <a:cs typeface="Times New Roman" panose="02020603050405020304" pitchFamily="18" charset="0"/>
                        </a:rPr>
                        <a:t>Concentration of </a:t>
                      </a:r>
                      <a:r>
                        <a:rPr lang="en-GB" sz="1600" dirty="0" err="1">
                          <a:effectLst/>
                          <a:latin typeface="+mn-lt"/>
                          <a:ea typeface="Times New Roman" panose="02020603050405020304" pitchFamily="18" charset="0"/>
                          <a:cs typeface="Times New Roman" panose="02020603050405020304" pitchFamily="18" charset="0"/>
                        </a:rPr>
                        <a:t>puerarin</a:t>
                      </a:r>
                      <a:r>
                        <a:rPr lang="en-GB" sz="1600" dirty="0">
                          <a:effectLst/>
                          <a:latin typeface="+mn-lt"/>
                          <a:ea typeface="Times New Roman" panose="02020603050405020304" pitchFamily="18" charset="0"/>
                          <a:cs typeface="Times New Roman" panose="02020603050405020304" pitchFamily="18" charset="0"/>
                        </a:rPr>
                        <a:t> (mg/L)</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603109"/>
                  </a:ext>
                </a:extLst>
              </a:tr>
              <a:tr h="363325">
                <a:tc>
                  <a:txBody>
                    <a:bodyPr/>
                    <a:lstStyle/>
                    <a:p>
                      <a:pPr>
                        <a:lnSpc>
                          <a:spcPct val="150000"/>
                        </a:lnSpc>
                      </a:pPr>
                      <a:r>
                        <a:rPr lang="en-GB" sz="1600">
                          <a:effectLst/>
                          <a:latin typeface="+mn-lt"/>
                          <a:ea typeface="Times New Roman" panose="02020603050405020304" pitchFamily="18" charset="0"/>
                          <a:cs typeface="Times New Roman" panose="02020603050405020304" pitchFamily="18" charset="0"/>
                        </a:rPr>
                        <a:t>Product 1</a:t>
                      </a:r>
                      <a:endParaRPr lang="en-MY"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tabLst>
                          <a:tab pos="633730" algn="l"/>
                        </a:tabLst>
                      </a:pPr>
                      <a:r>
                        <a:rPr lang="en-GB" sz="1600">
                          <a:effectLst/>
                          <a:latin typeface="+mn-lt"/>
                          <a:ea typeface="Times New Roman" panose="02020603050405020304" pitchFamily="18" charset="0"/>
                          <a:cs typeface="Times New Roman" panose="02020603050405020304" pitchFamily="18" charset="0"/>
                        </a:rPr>
                        <a:t>0.4288</a:t>
                      </a:r>
                      <a:endParaRPr lang="en-MY"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459784"/>
                  </a:ext>
                </a:extLst>
              </a:tr>
              <a:tr h="363325">
                <a:tc>
                  <a:txBody>
                    <a:bodyPr/>
                    <a:lstStyle/>
                    <a:p>
                      <a:pPr>
                        <a:lnSpc>
                          <a:spcPct val="150000"/>
                        </a:lnSpc>
                      </a:pPr>
                      <a:r>
                        <a:rPr lang="en-GB" sz="1600">
                          <a:effectLst/>
                          <a:latin typeface="+mn-lt"/>
                          <a:ea typeface="Times New Roman" panose="02020603050405020304" pitchFamily="18" charset="0"/>
                          <a:cs typeface="Times New Roman" panose="02020603050405020304" pitchFamily="18" charset="0"/>
                        </a:rPr>
                        <a:t>Product 2</a:t>
                      </a:r>
                      <a:endParaRPr lang="en-MY"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600">
                          <a:effectLst/>
                          <a:latin typeface="+mn-lt"/>
                          <a:ea typeface="Times New Roman" panose="02020603050405020304" pitchFamily="18" charset="0"/>
                          <a:cs typeface="Times New Roman" panose="02020603050405020304" pitchFamily="18" charset="0"/>
                        </a:rPr>
                        <a:t>0.3021</a:t>
                      </a:r>
                      <a:endParaRPr lang="en-MY"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7094"/>
                  </a:ext>
                </a:extLst>
              </a:tr>
              <a:tr h="363325">
                <a:tc>
                  <a:txBody>
                    <a:bodyPr/>
                    <a:lstStyle/>
                    <a:p>
                      <a:pPr>
                        <a:lnSpc>
                          <a:spcPct val="150000"/>
                        </a:lnSpc>
                      </a:pPr>
                      <a:r>
                        <a:rPr lang="en-GB" sz="1600" dirty="0">
                          <a:effectLst/>
                          <a:latin typeface="+mn-lt"/>
                          <a:ea typeface="Times New Roman" panose="02020603050405020304" pitchFamily="18" charset="0"/>
                          <a:cs typeface="Times New Roman" panose="02020603050405020304" pitchFamily="18" charset="0"/>
                        </a:rPr>
                        <a:t>Product 3</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600" dirty="0">
                          <a:effectLst/>
                          <a:latin typeface="+mn-lt"/>
                          <a:ea typeface="Times New Roman" panose="02020603050405020304" pitchFamily="18" charset="0"/>
                          <a:cs typeface="Times New Roman" panose="02020603050405020304" pitchFamily="18" charset="0"/>
                        </a:rPr>
                        <a:t>0.3238</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884552"/>
                  </a:ext>
                </a:extLst>
              </a:tr>
              <a:tr h="363325">
                <a:tc>
                  <a:txBody>
                    <a:bodyPr/>
                    <a:lstStyle/>
                    <a:p>
                      <a:pPr>
                        <a:lnSpc>
                          <a:spcPct val="150000"/>
                        </a:lnSpc>
                      </a:pPr>
                      <a:r>
                        <a:rPr lang="en-GB" sz="1600">
                          <a:effectLst/>
                          <a:latin typeface="+mn-lt"/>
                          <a:ea typeface="Times New Roman" panose="02020603050405020304" pitchFamily="18" charset="0"/>
                          <a:cs typeface="Times New Roman" panose="02020603050405020304" pitchFamily="18" charset="0"/>
                        </a:rPr>
                        <a:t>Product 4</a:t>
                      </a:r>
                      <a:endParaRPr lang="en-MY"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600" dirty="0">
                          <a:effectLst/>
                          <a:latin typeface="+mn-lt"/>
                          <a:ea typeface="Times New Roman" panose="02020603050405020304" pitchFamily="18" charset="0"/>
                          <a:cs typeface="Times New Roman" panose="02020603050405020304" pitchFamily="18" charset="0"/>
                        </a:rPr>
                        <a:t>0.3843</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902898"/>
                  </a:ext>
                </a:extLst>
              </a:tr>
              <a:tr h="363325">
                <a:tc>
                  <a:txBody>
                    <a:bodyPr/>
                    <a:lstStyle/>
                    <a:p>
                      <a:pPr>
                        <a:lnSpc>
                          <a:spcPct val="150000"/>
                        </a:lnSpc>
                      </a:pPr>
                      <a:r>
                        <a:rPr lang="en-GB" sz="1600">
                          <a:effectLst/>
                          <a:latin typeface="+mn-lt"/>
                          <a:ea typeface="Times New Roman" panose="02020603050405020304" pitchFamily="18" charset="0"/>
                          <a:cs typeface="Times New Roman" panose="02020603050405020304" pitchFamily="18" charset="0"/>
                        </a:rPr>
                        <a:t>Product 5</a:t>
                      </a:r>
                      <a:endParaRPr lang="en-MY"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600" dirty="0">
                          <a:effectLst/>
                          <a:latin typeface="+mn-lt"/>
                          <a:ea typeface="Times New Roman" panose="02020603050405020304" pitchFamily="18" charset="0"/>
                          <a:cs typeface="Times New Roman" panose="02020603050405020304" pitchFamily="18" charset="0"/>
                        </a:rPr>
                        <a:t>0.2993</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787338"/>
                  </a:ext>
                </a:extLst>
              </a:tr>
              <a:tr h="363325">
                <a:tc>
                  <a:txBody>
                    <a:bodyPr/>
                    <a:lstStyle/>
                    <a:p>
                      <a:pPr>
                        <a:lnSpc>
                          <a:spcPct val="150000"/>
                        </a:lnSpc>
                      </a:pPr>
                      <a:r>
                        <a:rPr lang="en-GB" sz="1600">
                          <a:effectLst/>
                          <a:latin typeface="+mn-lt"/>
                          <a:ea typeface="Times New Roman" panose="02020603050405020304" pitchFamily="18" charset="0"/>
                          <a:cs typeface="Times New Roman" panose="02020603050405020304" pitchFamily="18" charset="0"/>
                        </a:rPr>
                        <a:t>Product 6</a:t>
                      </a:r>
                      <a:endParaRPr lang="en-MY"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600" dirty="0">
                          <a:effectLst/>
                          <a:latin typeface="+mn-lt"/>
                          <a:ea typeface="Times New Roman" panose="02020603050405020304" pitchFamily="18" charset="0"/>
                          <a:cs typeface="Times New Roman" panose="02020603050405020304" pitchFamily="18" charset="0"/>
                        </a:rPr>
                        <a:t>0.5443</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736083"/>
                  </a:ext>
                </a:extLst>
              </a:tr>
            </a:tbl>
          </a:graphicData>
        </a:graphic>
      </p:graphicFrame>
      <p:graphicFrame>
        <p:nvGraphicFramePr>
          <p:cNvPr id="7" name="Table 6">
            <a:extLst>
              <a:ext uri="{FF2B5EF4-FFF2-40B4-BE49-F238E27FC236}">
                <a16:creationId xmlns:a16="http://schemas.microsoft.com/office/drawing/2014/main" id="{F3BA96EC-4F31-48B3-B332-3D0F8D43EC2D}"/>
              </a:ext>
            </a:extLst>
          </p:cNvPr>
          <p:cNvGraphicFramePr>
            <a:graphicFrameLocks noGrp="1"/>
          </p:cNvGraphicFramePr>
          <p:nvPr>
            <p:extLst>
              <p:ext uri="{D42A27DB-BD31-4B8C-83A1-F6EECF244321}">
                <p14:modId xmlns:p14="http://schemas.microsoft.com/office/powerpoint/2010/main" val="419136799"/>
              </p:ext>
            </p:extLst>
          </p:nvPr>
        </p:nvGraphicFramePr>
        <p:xfrm>
          <a:off x="838200" y="5171602"/>
          <a:ext cx="6279775" cy="983742"/>
        </p:xfrm>
        <a:graphic>
          <a:graphicData uri="http://schemas.openxmlformats.org/drawingml/2006/table">
            <a:tbl>
              <a:tblPr firstRow="1" firstCol="1" bandRow="1"/>
              <a:tblGrid>
                <a:gridCol w="3029455">
                  <a:extLst>
                    <a:ext uri="{9D8B030D-6E8A-4147-A177-3AD203B41FA5}">
                      <a16:colId xmlns:a16="http://schemas.microsoft.com/office/drawing/2014/main" val="2360056112"/>
                    </a:ext>
                  </a:extLst>
                </a:gridCol>
                <a:gridCol w="3250320">
                  <a:extLst>
                    <a:ext uri="{9D8B030D-6E8A-4147-A177-3AD203B41FA5}">
                      <a16:colId xmlns:a16="http://schemas.microsoft.com/office/drawing/2014/main" val="3374155257"/>
                    </a:ext>
                  </a:extLst>
                </a:gridCol>
              </a:tblGrid>
              <a:tr h="327416">
                <a:tc>
                  <a:txBody>
                    <a:bodyPr/>
                    <a:lstStyle/>
                    <a:p>
                      <a:pPr>
                        <a:lnSpc>
                          <a:spcPct val="150000"/>
                        </a:lnSpc>
                      </a:pPr>
                      <a:r>
                        <a:rPr lang="en-GB" sz="1600" dirty="0">
                          <a:effectLst/>
                          <a:latin typeface="+mn-lt"/>
                          <a:ea typeface="Times New Roman" panose="02020603050405020304" pitchFamily="18" charset="0"/>
                          <a:cs typeface="Times New Roman" panose="02020603050405020304" pitchFamily="18" charset="0"/>
                        </a:rPr>
                        <a:t>Tuber of </a:t>
                      </a:r>
                      <a:r>
                        <a:rPr lang="en-GB" sz="1600" i="1" dirty="0" err="1">
                          <a:effectLst/>
                          <a:latin typeface="+mn-lt"/>
                          <a:ea typeface="Times New Roman" panose="02020603050405020304" pitchFamily="18" charset="0"/>
                          <a:cs typeface="Times New Roman" panose="02020603050405020304" pitchFamily="18" charset="0"/>
                        </a:rPr>
                        <a:t>P.mirifica</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600" dirty="0">
                          <a:effectLst/>
                          <a:latin typeface="+mn-lt"/>
                          <a:ea typeface="Times New Roman" panose="02020603050405020304" pitchFamily="18" charset="0"/>
                          <a:cs typeface="Times New Roman" panose="02020603050405020304" pitchFamily="18" charset="0"/>
                        </a:rPr>
                        <a:t>Concentration of </a:t>
                      </a:r>
                      <a:r>
                        <a:rPr lang="en-GB" sz="1600" dirty="0" err="1">
                          <a:effectLst/>
                          <a:latin typeface="+mn-lt"/>
                          <a:ea typeface="Times New Roman" panose="02020603050405020304" pitchFamily="18" charset="0"/>
                          <a:cs typeface="Times New Roman" panose="02020603050405020304" pitchFamily="18" charset="0"/>
                        </a:rPr>
                        <a:t>puerarin</a:t>
                      </a:r>
                      <a:r>
                        <a:rPr lang="en-GB" sz="1600" dirty="0">
                          <a:effectLst/>
                          <a:latin typeface="+mn-lt"/>
                          <a:ea typeface="Times New Roman" panose="02020603050405020304" pitchFamily="18" charset="0"/>
                          <a:cs typeface="Times New Roman" panose="02020603050405020304" pitchFamily="18" charset="0"/>
                        </a:rPr>
                        <a:t> (mg/L)</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389886"/>
                  </a:ext>
                </a:extLst>
              </a:tr>
              <a:tr h="327416">
                <a:tc>
                  <a:txBody>
                    <a:bodyPr/>
                    <a:lstStyle/>
                    <a:p>
                      <a:pPr>
                        <a:lnSpc>
                          <a:spcPct val="150000"/>
                        </a:lnSpc>
                      </a:pPr>
                      <a:r>
                        <a:rPr lang="en-GB" sz="1600">
                          <a:effectLst/>
                          <a:latin typeface="+mn-lt"/>
                          <a:ea typeface="Times New Roman" panose="02020603050405020304" pitchFamily="18" charset="0"/>
                          <a:cs typeface="Times New Roman" panose="02020603050405020304" pitchFamily="18" charset="0"/>
                        </a:rPr>
                        <a:t>Flesh </a:t>
                      </a:r>
                      <a:endParaRPr lang="en-MY" sz="14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600" dirty="0">
                          <a:effectLst/>
                          <a:latin typeface="+mn-lt"/>
                          <a:ea typeface="Times New Roman" panose="02020603050405020304" pitchFamily="18" charset="0"/>
                          <a:cs typeface="Times New Roman" panose="02020603050405020304" pitchFamily="18" charset="0"/>
                        </a:rPr>
                        <a:t>1.38</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035828"/>
                  </a:ext>
                </a:extLst>
              </a:tr>
              <a:tr h="327416">
                <a:tc>
                  <a:txBody>
                    <a:bodyPr/>
                    <a:lstStyle/>
                    <a:p>
                      <a:pPr>
                        <a:lnSpc>
                          <a:spcPct val="150000"/>
                        </a:lnSpc>
                      </a:pPr>
                      <a:r>
                        <a:rPr lang="en-GB" sz="1600" dirty="0" err="1">
                          <a:effectLst/>
                          <a:latin typeface="+mn-lt"/>
                          <a:ea typeface="Times New Roman" panose="02020603050405020304" pitchFamily="18" charset="0"/>
                          <a:cs typeface="Times New Roman" panose="02020603050405020304" pitchFamily="18" charset="0"/>
                        </a:rPr>
                        <a:t>Outlayer</a:t>
                      </a:r>
                      <a:r>
                        <a:rPr lang="en-GB" sz="1600" dirty="0">
                          <a:effectLst/>
                          <a:latin typeface="+mn-lt"/>
                          <a:ea typeface="Times New Roman" panose="02020603050405020304" pitchFamily="18" charset="0"/>
                          <a:cs typeface="Times New Roman" panose="02020603050405020304" pitchFamily="18" charset="0"/>
                        </a:rPr>
                        <a:t> (periderm and cortex)</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1600" dirty="0">
                          <a:effectLst/>
                          <a:latin typeface="+mn-lt"/>
                          <a:ea typeface="Times New Roman" panose="02020603050405020304" pitchFamily="18" charset="0"/>
                          <a:cs typeface="Times New Roman" panose="02020603050405020304" pitchFamily="18" charset="0"/>
                        </a:rPr>
                        <a:t>45.85</a:t>
                      </a:r>
                      <a:endParaRPr lang="en-MY"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80714"/>
                  </a:ext>
                </a:extLst>
              </a:tr>
            </a:tbl>
          </a:graphicData>
        </a:graphic>
      </p:graphicFrame>
      <p:sp>
        <p:nvSpPr>
          <p:cNvPr id="8" name="TextBox 7">
            <a:extLst>
              <a:ext uri="{FF2B5EF4-FFF2-40B4-BE49-F238E27FC236}">
                <a16:creationId xmlns:a16="http://schemas.microsoft.com/office/drawing/2014/main" id="{23A685C6-3BAD-4132-A845-D7987EA15A87}"/>
              </a:ext>
            </a:extLst>
          </p:cNvPr>
          <p:cNvSpPr txBox="1"/>
          <p:nvPr/>
        </p:nvSpPr>
        <p:spPr>
          <a:xfrm>
            <a:off x="693130" y="4671385"/>
            <a:ext cx="5695604" cy="369332"/>
          </a:xfrm>
          <a:prstGeom prst="rect">
            <a:avLst/>
          </a:prstGeom>
          <a:noFill/>
        </p:spPr>
        <p:txBody>
          <a:bodyPr wrap="square" rtlCol="0">
            <a:spAutoFit/>
          </a:bodyPr>
          <a:lstStyle/>
          <a:p>
            <a:r>
              <a:rPr lang="en-GB" sz="1800" dirty="0">
                <a:effectLst/>
                <a:ea typeface="Times New Roman" panose="02020603050405020304" pitchFamily="18" charset="0"/>
              </a:rPr>
              <a:t>Table 4.1: Concentration of </a:t>
            </a:r>
            <a:r>
              <a:rPr lang="en-GB" sz="1800" dirty="0" err="1">
                <a:effectLst/>
                <a:ea typeface="Times New Roman" panose="02020603050405020304" pitchFamily="18" charset="0"/>
              </a:rPr>
              <a:t>puerarin</a:t>
            </a:r>
            <a:r>
              <a:rPr lang="en-GB" sz="1800" dirty="0">
                <a:effectLst/>
                <a:ea typeface="Times New Roman" panose="02020603050405020304" pitchFamily="18" charset="0"/>
              </a:rPr>
              <a:t> in cosmetic products</a:t>
            </a:r>
            <a:endParaRPr lang="en-MY" dirty="0"/>
          </a:p>
        </p:txBody>
      </p:sp>
      <p:sp>
        <p:nvSpPr>
          <p:cNvPr id="9" name="TextBox 8">
            <a:extLst>
              <a:ext uri="{FF2B5EF4-FFF2-40B4-BE49-F238E27FC236}">
                <a16:creationId xmlns:a16="http://schemas.microsoft.com/office/drawing/2014/main" id="{5870F8A2-7D33-42E6-BA13-FA59E59B9ED2}"/>
              </a:ext>
            </a:extLst>
          </p:cNvPr>
          <p:cNvSpPr txBox="1"/>
          <p:nvPr/>
        </p:nvSpPr>
        <p:spPr>
          <a:xfrm>
            <a:off x="777689" y="6285958"/>
            <a:ext cx="5695604" cy="369332"/>
          </a:xfrm>
          <a:prstGeom prst="rect">
            <a:avLst/>
          </a:prstGeom>
          <a:noFill/>
        </p:spPr>
        <p:txBody>
          <a:bodyPr wrap="square" rtlCol="0">
            <a:spAutoFit/>
          </a:bodyPr>
          <a:lstStyle/>
          <a:p>
            <a:r>
              <a:rPr lang="en-GB" sz="1800" dirty="0">
                <a:effectLst/>
                <a:ea typeface="Times New Roman" panose="02020603050405020304" pitchFamily="18" charset="0"/>
              </a:rPr>
              <a:t>Table 4.2: Concentration of tuber of </a:t>
            </a:r>
            <a:r>
              <a:rPr lang="en-GB" sz="1800" i="1" dirty="0" err="1">
                <a:effectLst/>
                <a:ea typeface="Times New Roman" panose="02020603050405020304" pitchFamily="18" charset="0"/>
              </a:rPr>
              <a:t>P.mirifica</a:t>
            </a:r>
            <a:r>
              <a:rPr lang="en-GB" sz="1800" i="1" dirty="0">
                <a:effectLst/>
                <a:ea typeface="Times New Roman" panose="02020603050405020304" pitchFamily="18" charset="0"/>
              </a:rPr>
              <a:t> </a:t>
            </a:r>
            <a:r>
              <a:rPr lang="en-GB" sz="1800" dirty="0">
                <a:effectLst/>
                <a:ea typeface="Times New Roman" panose="02020603050405020304" pitchFamily="18" charset="0"/>
              </a:rPr>
              <a:t>at 2000ppm</a:t>
            </a:r>
            <a:endParaRPr lang="en-MY" dirty="0"/>
          </a:p>
        </p:txBody>
      </p:sp>
      <p:sp>
        <p:nvSpPr>
          <p:cNvPr id="4" name="TextBox 3">
            <a:extLst>
              <a:ext uri="{FF2B5EF4-FFF2-40B4-BE49-F238E27FC236}">
                <a16:creationId xmlns:a16="http://schemas.microsoft.com/office/drawing/2014/main" id="{26EF2964-4C3A-4CF6-8D5D-04586822A8EA}"/>
              </a:ext>
            </a:extLst>
          </p:cNvPr>
          <p:cNvSpPr txBox="1"/>
          <p:nvPr/>
        </p:nvSpPr>
        <p:spPr>
          <a:xfrm>
            <a:off x="6318651" y="1639982"/>
            <a:ext cx="5790425"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cortex from the </a:t>
            </a:r>
            <a:r>
              <a:rPr lang="en-GB" sz="2400" dirty="0" err="1"/>
              <a:t>outlayer</a:t>
            </a:r>
            <a:r>
              <a:rPr lang="en-GB" sz="2400" dirty="0"/>
              <a:t> tuber had higher levels of </a:t>
            </a:r>
            <a:r>
              <a:rPr lang="en-GB" sz="2400" dirty="0" err="1"/>
              <a:t>isoflavonoid</a:t>
            </a:r>
            <a:r>
              <a:rPr lang="en-GB" sz="2400" dirty="0"/>
              <a:t> (</a:t>
            </a:r>
            <a:r>
              <a:rPr lang="en-GB" sz="2400" dirty="0" err="1"/>
              <a:t>Yusakul</a:t>
            </a:r>
            <a:r>
              <a:rPr lang="en-GB" sz="2400" dirty="0"/>
              <a:t> et. al., 2011)</a:t>
            </a:r>
          </a:p>
          <a:p>
            <a:endParaRPr lang="en-GB" sz="2400" dirty="0"/>
          </a:p>
          <a:p>
            <a:pPr marL="285750" indent="-285750">
              <a:buFont typeface="Arial" panose="020B0604020202020204" pitchFamily="34" charset="0"/>
              <a:buChar char="•"/>
            </a:pPr>
            <a:r>
              <a:rPr lang="en-GB" sz="2400" dirty="0"/>
              <a:t>High expression of isoflavone biosynthetic genes in tuberous cortices (</a:t>
            </a:r>
            <a:r>
              <a:rPr lang="en-GB" sz="2400" dirty="0" err="1"/>
              <a:t>Suntichaikamolkul</a:t>
            </a:r>
            <a:r>
              <a:rPr lang="en-GB" sz="2400" dirty="0"/>
              <a:t> et. al., 2019)</a:t>
            </a:r>
            <a:endParaRPr lang="en-MY" sz="2400" dirty="0"/>
          </a:p>
        </p:txBody>
      </p:sp>
    </p:spTree>
    <p:extLst>
      <p:ext uri="{BB962C8B-B14F-4D97-AF65-F5344CB8AC3E}">
        <p14:creationId xmlns:p14="http://schemas.microsoft.com/office/powerpoint/2010/main" val="334947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5DDCA-05F7-4319-BCE6-F9BA9A3E7134}"/>
              </a:ext>
            </a:extLst>
          </p:cNvPr>
          <p:cNvSpPr>
            <a:spLocks noGrp="1"/>
          </p:cNvSpPr>
          <p:nvPr>
            <p:ph type="title"/>
          </p:nvPr>
        </p:nvSpPr>
        <p:spPr>
          <a:xfrm>
            <a:off x="1388209" y="5554639"/>
            <a:ext cx="9654076" cy="982473"/>
          </a:xfrm>
        </p:spPr>
        <p:txBody>
          <a:bodyPr>
            <a:normAutofit/>
          </a:bodyPr>
          <a:lstStyle/>
          <a:p>
            <a:r>
              <a:rPr lang="en-GB" sz="4000">
                <a:solidFill>
                  <a:srgbClr val="FFFFFF"/>
                </a:solidFill>
                <a:effectLst/>
                <a:latin typeface="+mn-lt"/>
                <a:ea typeface="Times New Roman" panose="02020603050405020304" pitchFamily="18" charset="0"/>
              </a:rPr>
              <a:t>Results and Discussion</a:t>
            </a:r>
            <a:endParaRPr lang="en-MY" sz="4000">
              <a:solidFill>
                <a:srgbClr val="FFFFFF"/>
              </a:solidFill>
            </a:endParaRPr>
          </a:p>
        </p:txBody>
      </p:sp>
      <p:sp>
        <p:nvSpPr>
          <p:cNvPr id="3" name="Content Placeholder 2">
            <a:extLst>
              <a:ext uri="{FF2B5EF4-FFF2-40B4-BE49-F238E27FC236}">
                <a16:creationId xmlns:a16="http://schemas.microsoft.com/office/drawing/2014/main" id="{2E9F82F2-803F-463D-8398-B16C39D2D30B}"/>
              </a:ext>
            </a:extLst>
          </p:cNvPr>
          <p:cNvSpPr>
            <a:spLocks noGrp="1"/>
          </p:cNvSpPr>
          <p:nvPr>
            <p:ph idx="1"/>
          </p:nvPr>
        </p:nvSpPr>
        <p:spPr>
          <a:xfrm>
            <a:off x="1260657" y="382765"/>
            <a:ext cx="9654076" cy="4574747"/>
          </a:xfrm>
        </p:spPr>
        <p:txBody>
          <a:bodyPr anchor="ctr">
            <a:normAutofit/>
          </a:bodyPr>
          <a:lstStyle/>
          <a:p>
            <a:pPr marL="0" indent="0">
              <a:buNone/>
            </a:pPr>
            <a:r>
              <a:rPr lang="en-MY" sz="2400" dirty="0" err="1"/>
              <a:t>Puerarin</a:t>
            </a:r>
            <a:r>
              <a:rPr lang="en-MY" sz="2400" dirty="0"/>
              <a:t> in cosmetic products</a:t>
            </a:r>
          </a:p>
          <a:p>
            <a:pPr marL="0" indent="0">
              <a:buNone/>
            </a:pPr>
            <a:endParaRPr lang="en-MY" sz="2400" dirty="0"/>
          </a:p>
          <a:p>
            <a:r>
              <a:rPr lang="en-GB" sz="2400" dirty="0"/>
              <a:t>Extracted by methanol followed by partitioned by ethyl acetate (liquid-liquid extraction). </a:t>
            </a:r>
          </a:p>
          <a:p>
            <a:r>
              <a:rPr lang="en-GB" sz="2400" dirty="0" err="1"/>
              <a:t>Isoflavonoid</a:t>
            </a:r>
            <a:r>
              <a:rPr lang="en-GB" sz="2400" dirty="0"/>
              <a:t> is highly soluble in methanol (Wu et. al., 2010) and lower polarity.</a:t>
            </a:r>
          </a:p>
          <a:p>
            <a:r>
              <a:rPr lang="en-GB" sz="2400" dirty="0"/>
              <a:t>Ethyl acetate - to recover </a:t>
            </a:r>
            <a:r>
              <a:rPr lang="en-GB" sz="2400" dirty="0" err="1"/>
              <a:t>puerarin</a:t>
            </a:r>
            <a:r>
              <a:rPr lang="en-GB" sz="2400" dirty="0"/>
              <a:t> from aqueous phase in LLE.</a:t>
            </a:r>
          </a:p>
          <a:p>
            <a:r>
              <a:rPr lang="en-GB" sz="2400" dirty="0"/>
              <a:t>High sensitivity of LC-MS/MS was chosen.</a:t>
            </a:r>
          </a:p>
          <a:p>
            <a:r>
              <a:rPr lang="en-GB" sz="2400" dirty="0"/>
              <a:t>Perform </a:t>
            </a:r>
            <a:r>
              <a:rPr lang="en-GB" sz="2400" dirty="0" err="1"/>
              <a:t>puerarin</a:t>
            </a:r>
            <a:r>
              <a:rPr lang="en-GB" sz="2400" dirty="0"/>
              <a:t> recovery. </a:t>
            </a:r>
          </a:p>
        </p:txBody>
      </p:sp>
    </p:spTree>
    <p:extLst>
      <p:ext uri="{BB962C8B-B14F-4D97-AF65-F5344CB8AC3E}">
        <p14:creationId xmlns:p14="http://schemas.microsoft.com/office/powerpoint/2010/main" val="24110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3165C-3084-42D6-9EA6-D2A63CAB5829}"/>
              </a:ext>
            </a:extLst>
          </p:cNvPr>
          <p:cNvSpPr>
            <a:spLocks noGrp="1"/>
          </p:cNvSpPr>
          <p:nvPr>
            <p:ph type="title"/>
          </p:nvPr>
        </p:nvSpPr>
        <p:spPr>
          <a:xfrm>
            <a:off x="1371599" y="5510253"/>
            <a:ext cx="9895951" cy="1033669"/>
          </a:xfrm>
        </p:spPr>
        <p:txBody>
          <a:bodyPr>
            <a:normAutofit/>
          </a:bodyPr>
          <a:lstStyle/>
          <a:p>
            <a:r>
              <a:rPr lang="en-GB" sz="4000">
                <a:solidFill>
                  <a:srgbClr val="FFFFFF"/>
                </a:solidFill>
                <a:effectLst/>
                <a:latin typeface="+mn-lt"/>
                <a:ea typeface="Times New Roman" panose="02020603050405020304" pitchFamily="18" charset="0"/>
              </a:rPr>
              <a:t>Results and Discussion</a:t>
            </a:r>
            <a:endParaRPr lang="en-MY" sz="4000">
              <a:solidFill>
                <a:srgbClr val="FFFFFF"/>
              </a:solidFill>
            </a:endParaRPr>
          </a:p>
        </p:txBody>
      </p:sp>
      <p:sp>
        <p:nvSpPr>
          <p:cNvPr id="3" name="Content Placeholder 2">
            <a:extLst>
              <a:ext uri="{FF2B5EF4-FFF2-40B4-BE49-F238E27FC236}">
                <a16:creationId xmlns:a16="http://schemas.microsoft.com/office/drawing/2014/main" id="{4CCE629E-37FD-4DC5-9768-E41A0A3CE1C6}"/>
              </a:ext>
            </a:extLst>
          </p:cNvPr>
          <p:cNvSpPr>
            <a:spLocks noGrp="1"/>
          </p:cNvSpPr>
          <p:nvPr>
            <p:ph idx="1"/>
          </p:nvPr>
        </p:nvSpPr>
        <p:spPr>
          <a:xfrm>
            <a:off x="6782211" y="164910"/>
            <a:ext cx="5217096" cy="5003648"/>
          </a:xfrm>
        </p:spPr>
        <p:txBody>
          <a:bodyPr anchor="ctr">
            <a:normAutofit/>
          </a:bodyPr>
          <a:lstStyle/>
          <a:p>
            <a:r>
              <a:rPr lang="en-GB" sz="2400" dirty="0"/>
              <a:t>The performance - satisfactory.</a:t>
            </a:r>
          </a:p>
          <a:p>
            <a:r>
              <a:rPr lang="en-GB" sz="2400" dirty="0"/>
              <a:t>The viscosity - can affect active compound release (</a:t>
            </a:r>
            <a:r>
              <a:rPr lang="en-GB" sz="2400" dirty="0" err="1"/>
              <a:t>Bolla</a:t>
            </a:r>
            <a:r>
              <a:rPr lang="en-GB" sz="2400" dirty="0"/>
              <a:t> et. al., 2020). </a:t>
            </a:r>
          </a:p>
          <a:p>
            <a:r>
              <a:rPr lang="en-GB" sz="2400" dirty="0"/>
              <a:t>Homogeneous condition - deliver active substances (</a:t>
            </a:r>
            <a:r>
              <a:rPr lang="en-GB" sz="2400" dirty="0" err="1"/>
              <a:t>Safila</a:t>
            </a:r>
            <a:r>
              <a:rPr lang="en-GB" sz="2400" dirty="0"/>
              <a:t> Naveed and Sidra Sajid, 2016).</a:t>
            </a:r>
          </a:p>
          <a:p>
            <a:r>
              <a:rPr lang="en-GB" sz="2400" dirty="0"/>
              <a:t>Texture of products would affect the recovery of </a:t>
            </a:r>
            <a:r>
              <a:rPr lang="en-GB" sz="2400" dirty="0" err="1"/>
              <a:t>puerarin</a:t>
            </a:r>
            <a:r>
              <a:rPr lang="en-GB" sz="2400" dirty="0"/>
              <a:t> extraction. </a:t>
            </a:r>
          </a:p>
          <a:p>
            <a:r>
              <a:rPr lang="en-GB" sz="2400" dirty="0"/>
              <a:t>Modified method must ensure sample homogeneity and mixing process for better results.  </a:t>
            </a:r>
          </a:p>
        </p:txBody>
      </p:sp>
      <p:sp>
        <p:nvSpPr>
          <p:cNvPr id="5" name="TextBox 4">
            <a:extLst>
              <a:ext uri="{FF2B5EF4-FFF2-40B4-BE49-F238E27FC236}">
                <a16:creationId xmlns:a16="http://schemas.microsoft.com/office/drawing/2014/main" id="{2ABD583E-CBDC-4774-9124-7A7C7D7A9C6F}"/>
              </a:ext>
            </a:extLst>
          </p:cNvPr>
          <p:cNvSpPr txBox="1"/>
          <p:nvPr/>
        </p:nvSpPr>
        <p:spPr>
          <a:xfrm>
            <a:off x="192693" y="4500774"/>
            <a:ext cx="6699106" cy="707886"/>
          </a:xfrm>
          <a:prstGeom prst="rect">
            <a:avLst/>
          </a:prstGeom>
          <a:noFill/>
        </p:spPr>
        <p:txBody>
          <a:bodyPr wrap="square" rtlCol="0">
            <a:spAutoFit/>
          </a:bodyPr>
          <a:lstStyle/>
          <a:p>
            <a:pPr>
              <a:spcAft>
                <a:spcPts val="600"/>
              </a:spcAft>
            </a:pPr>
            <a:r>
              <a:rPr lang="en-GB" sz="2000" dirty="0">
                <a:effectLst/>
                <a:ea typeface="Times New Roman" panose="02020603050405020304" pitchFamily="18" charset="0"/>
              </a:rPr>
              <a:t>Table 4.3: Recovery percentage of cosmetic products using </a:t>
            </a:r>
            <a:r>
              <a:rPr lang="en-GB" sz="2000" i="1" dirty="0">
                <a:effectLst/>
                <a:ea typeface="Times New Roman" panose="02020603050405020304" pitchFamily="18" charset="0"/>
              </a:rPr>
              <a:t>P. </a:t>
            </a:r>
            <a:r>
              <a:rPr lang="en-GB" sz="2000" i="1" dirty="0" err="1">
                <a:effectLst/>
                <a:ea typeface="Times New Roman" panose="02020603050405020304" pitchFamily="18" charset="0"/>
              </a:rPr>
              <a:t>mirifica</a:t>
            </a:r>
            <a:r>
              <a:rPr lang="en-GB" sz="2000" dirty="0">
                <a:effectLst/>
                <a:ea typeface="Times New Roman" panose="02020603050405020304" pitchFamily="18" charset="0"/>
              </a:rPr>
              <a:t> tuber extract</a:t>
            </a:r>
            <a:endParaRPr lang="en-MY" sz="2000" dirty="0"/>
          </a:p>
        </p:txBody>
      </p:sp>
      <p:graphicFrame>
        <p:nvGraphicFramePr>
          <p:cNvPr id="4" name="Content Placeholder 3">
            <a:extLst>
              <a:ext uri="{FF2B5EF4-FFF2-40B4-BE49-F238E27FC236}">
                <a16:creationId xmlns:a16="http://schemas.microsoft.com/office/drawing/2014/main" id="{C40898B4-DD02-463D-AFAD-437EFDE6A247}"/>
              </a:ext>
            </a:extLst>
          </p:cNvPr>
          <p:cNvGraphicFramePr>
            <a:graphicFrameLocks/>
          </p:cNvGraphicFramePr>
          <p:nvPr>
            <p:extLst>
              <p:ext uri="{D42A27DB-BD31-4B8C-83A1-F6EECF244321}">
                <p14:modId xmlns:p14="http://schemas.microsoft.com/office/powerpoint/2010/main" val="1740614444"/>
              </p:ext>
            </p:extLst>
          </p:nvPr>
        </p:nvGraphicFramePr>
        <p:xfrm>
          <a:off x="324971" y="83009"/>
          <a:ext cx="6132269" cy="4334756"/>
        </p:xfrm>
        <a:graphic>
          <a:graphicData uri="http://schemas.openxmlformats.org/drawingml/2006/table">
            <a:tbl>
              <a:tblPr firstRow="1" firstCol="1" bandRow="1">
                <a:solidFill>
                  <a:schemeClr val="tx1">
                    <a:lumMod val="75000"/>
                    <a:lumOff val="25000"/>
                  </a:schemeClr>
                </a:solidFill>
              </a:tblPr>
              <a:tblGrid>
                <a:gridCol w="1200843">
                  <a:extLst>
                    <a:ext uri="{9D8B030D-6E8A-4147-A177-3AD203B41FA5}">
                      <a16:colId xmlns:a16="http://schemas.microsoft.com/office/drawing/2014/main" val="3530805962"/>
                    </a:ext>
                  </a:extLst>
                </a:gridCol>
                <a:gridCol w="1836314">
                  <a:extLst>
                    <a:ext uri="{9D8B030D-6E8A-4147-A177-3AD203B41FA5}">
                      <a16:colId xmlns:a16="http://schemas.microsoft.com/office/drawing/2014/main" val="3316023544"/>
                    </a:ext>
                  </a:extLst>
                </a:gridCol>
                <a:gridCol w="1740402">
                  <a:extLst>
                    <a:ext uri="{9D8B030D-6E8A-4147-A177-3AD203B41FA5}">
                      <a16:colId xmlns:a16="http://schemas.microsoft.com/office/drawing/2014/main" val="2759699226"/>
                    </a:ext>
                  </a:extLst>
                </a:gridCol>
                <a:gridCol w="1354710">
                  <a:extLst>
                    <a:ext uri="{9D8B030D-6E8A-4147-A177-3AD203B41FA5}">
                      <a16:colId xmlns:a16="http://schemas.microsoft.com/office/drawing/2014/main" val="2794867730"/>
                    </a:ext>
                  </a:extLst>
                </a:gridCol>
              </a:tblGrid>
              <a:tr h="730538">
                <a:tc>
                  <a:txBody>
                    <a:bodyPr/>
                    <a:lstStyle/>
                    <a:p>
                      <a:pPr algn="l">
                        <a:lnSpc>
                          <a:spcPct val="150000"/>
                        </a:lnSpc>
                      </a:pPr>
                      <a:r>
                        <a:rPr lang="en-GB" sz="1600" b="1"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Samples </a:t>
                      </a:r>
                      <a:endParaRPr lang="en-MY" sz="1600" b="1"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pPr algn="l">
                        <a:lnSpc>
                          <a:spcPct val="150000"/>
                        </a:lnSpc>
                      </a:pPr>
                      <a:r>
                        <a:rPr lang="en-GB" sz="1600" b="1"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Peak Area (</a:t>
                      </a:r>
                      <a:r>
                        <a:rPr lang="en-GB" sz="1600" b="1" cap="none" spc="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unspiked</a:t>
                      </a:r>
                      <a:r>
                        <a:rPr lang="en-GB" sz="1600" b="1"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MY" sz="1600" b="1"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pPr algn="l">
                        <a:lnSpc>
                          <a:spcPct val="150000"/>
                        </a:lnSpc>
                      </a:pPr>
                      <a:r>
                        <a:rPr lang="en-GB"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Peak Area (spiked)</a:t>
                      </a:r>
                      <a:endParaRPr lang="en-MY"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nchor="b">
                    <a:lnL w="12700" cmpd="sng">
                      <a:noFill/>
                    </a:lnL>
                    <a:lnR w="12700" cmpd="sng">
                      <a:noFill/>
                    </a:lnR>
                    <a:lnT w="9525" cap="flat" cmpd="sng" algn="ctr">
                      <a:noFill/>
                      <a:prstDash val="solid"/>
                    </a:lnT>
                    <a:lnB w="38100" cmpd="sng">
                      <a:noFill/>
                    </a:lnB>
                    <a:solidFill>
                      <a:schemeClr val="tx1">
                        <a:lumMod val="75000"/>
                        <a:lumOff val="25000"/>
                      </a:schemeClr>
                    </a:solidFill>
                  </a:tcPr>
                </a:tc>
                <a:tc>
                  <a:txBody>
                    <a:bodyPr/>
                    <a:lstStyle/>
                    <a:p>
                      <a:pPr algn="l">
                        <a:lnSpc>
                          <a:spcPct val="150000"/>
                        </a:lnSpc>
                      </a:pPr>
                      <a:r>
                        <a:rPr lang="en-GB"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Recovery (%)</a:t>
                      </a:r>
                      <a:endParaRPr lang="en-MY"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nchor="b">
                    <a:lnL w="12700" cmpd="sng">
                      <a:noFill/>
                    </a:lnL>
                    <a:lnR w="12700" cmpd="sng">
                      <a:noFill/>
                    </a:lnR>
                    <a:lnT w="9525" cap="flat" cmpd="sng" algn="ctr">
                      <a:noFill/>
                      <a:prstDash val="solid"/>
                    </a:lnT>
                    <a:lnB w="38100" cmpd="sng">
                      <a:noFill/>
                    </a:lnB>
                    <a:solidFill>
                      <a:schemeClr val="tx1">
                        <a:lumMod val="75000"/>
                        <a:lumOff val="25000"/>
                      </a:schemeClr>
                    </a:solidFill>
                  </a:tcPr>
                </a:tc>
                <a:extLst>
                  <a:ext uri="{0D108BD9-81ED-4DB2-BD59-A6C34878D82A}">
                    <a16:rowId xmlns:a16="http://schemas.microsoft.com/office/drawing/2014/main" val="1937564733"/>
                  </a:ext>
                </a:extLst>
              </a:tr>
              <a:tr h="581097">
                <a:tc>
                  <a:txBody>
                    <a:bodyPr/>
                    <a:lstStyle/>
                    <a:p>
                      <a:pPr algn="l">
                        <a:lnSpc>
                          <a:spcPct val="150000"/>
                        </a:lnSpc>
                      </a:pPr>
                      <a:r>
                        <a:rPr lang="en-GB"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Product 1</a:t>
                      </a:r>
                      <a:endParaRPr lang="en-MY"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ap="flat" cmpd="sng" algn="ctr">
                      <a:solidFill>
                        <a:schemeClr val="bg1"/>
                      </a:solidFill>
                      <a:prstDash val="solid"/>
                    </a:lnL>
                    <a:lnR w="12700" cmpd="sng">
                      <a:noFill/>
                      <a:prstDash val="solid"/>
                    </a:lnR>
                    <a:lnT w="38100" cmpd="sng">
                      <a:noFill/>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41380000</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38100" cmpd="sng">
                      <a:noFill/>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678800000</a:t>
                      </a:r>
                      <a:endParaRPr lang="en-MY"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38100" cmpd="sng">
                      <a:noFill/>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185.8</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38100" cmpd="sng">
                      <a:noFill/>
                    </a:lnT>
                    <a:lnB w="9525" cap="flat" cmpd="sng" algn="ctr">
                      <a:noFill/>
                      <a:prstDash val="solid"/>
                    </a:lnB>
                    <a:solidFill>
                      <a:schemeClr val="tx1">
                        <a:lumMod val="75000"/>
                        <a:lumOff val="25000"/>
                      </a:schemeClr>
                    </a:solidFill>
                  </a:tcPr>
                </a:tc>
                <a:extLst>
                  <a:ext uri="{0D108BD9-81ED-4DB2-BD59-A6C34878D82A}">
                    <a16:rowId xmlns:a16="http://schemas.microsoft.com/office/drawing/2014/main" val="1741301771"/>
                  </a:ext>
                </a:extLst>
              </a:tr>
              <a:tr h="581097">
                <a:tc>
                  <a:txBody>
                    <a:bodyPr/>
                    <a:lstStyle/>
                    <a:p>
                      <a:pPr algn="l">
                        <a:lnSpc>
                          <a:spcPct val="150000"/>
                        </a:lnSpc>
                      </a:pPr>
                      <a:r>
                        <a:rPr lang="en-GB" sz="1600" b="1"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Product 2</a:t>
                      </a:r>
                      <a:endParaRPr lang="en-MY" sz="1600" b="1"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10510000</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32480000</a:t>
                      </a:r>
                      <a:endParaRPr lang="en-MY"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extLst>
                  <a:ext uri="{0D108BD9-81ED-4DB2-BD59-A6C34878D82A}">
                    <a16:rowId xmlns:a16="http://schemas.microsoft.com/office/drawing/2014/main" val="3279156766"/>
                  </a:ext>
                </a:extLst>
              </a:tr>
              <a:tr h="581097">
                <a:tc>
                  <a:txBody>
                    <a:bodyPr/>
                    <a:lstStyle/>
                    <a:p>
                      <a:pPr algn="l">
                        <a:lnSpc>
                          <a:spcPct val="150000"/>
                        </a:lnSpc>
                      </a:pPr>
                      <a:r>
                        <a:rPr lang="en-GB"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Product 3 </a:t>
                      </a:r>
                      <a:endParaRPr lang="en-MY"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ap="flat" cmpd="sng" algn="ctr">
                      <a:solidFill>
                        <a:schemeClr val="bg1"/>
                      </a:solid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20670000</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162200000</a:t>
                      </a:r>
                      <a:endParaRPr lang="en-MY"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41.2</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extLst>
                  <a:ext uri="{0D108BD9-81ED-4DB2-BD59-A6C34878D82A}">
                    <a16:rowId xmlns:a16="http://schemas.microsoft.com/office/drawing/2014/main" val="251572618"/>
                  </a:ext>
                </a:extLst>
              </a:tr>
              <a:tr h="581097">
                <a:tc>
                  <a:txBody>
                    <a:bodyPr/>
                    <a:lstStyle/>
                    <a:p>
                      <a:pPr algn="l">
                        <a:lnSpc>
                          <a:spcPct val="150000"/>
                        </a:lnSpc>
                      </a:pPr>
                      <a:r>
                        <a:rPr lang="en-GB"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Product 4</a:t>
                      </a:r>
                      <a:endParaRPr lang="en-MY"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30550000</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349600000</a:t>
                      </a:r>
                      <a:endParaRPr lang="en-MY"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93.0</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extLst>
                  <a:ext uri="{0D108BD9-81ED-4DB2-BD59-A6C34878D82A}">
                    <a16:rowId xmlns:a16="http://schemas.microsoft.com/office/drawing/2014/main" val="3326926288"/>
                  </a:ext>
                </a:extLst>
              </a:tr>
              <a:tr h="581097">
                <a:tc>
                  <a:txBody>
                    <a:bodyPr/>
                    <a:lstStyle/>
                    <a:p>
                      <a:pPr algn="l">
                        <a:lnSpc>
                          <a:spcPct val="150000"/>
                        </a:lnSpc>
                      </a:pPr>
                      <a:r>
                        <a:rPr lang="en-GB"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Product 5</a:t>
                      </a:r>
                      <a:endParaRPr lang="en-MY"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ap="flat" cmpd="sng" algn="ctr">
                      <a:solidFill>
                        <a:schemeClr val="bg1"/>
                      </a:solid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9836500</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134900000</a:t>
                      </a:r>
                      <a:endParaRPr lang="en-MY"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36.4</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12700" cmpd="sng">
                      <a:noFill/>
                      <a:prstDash val="solid"/>
                    </a:lnT>
                    <a:lnB w="9525" cap="flat" cmpd="sng" algn="ctr">
                      <a:noFill/>
                      <a:prstDash val="solid"/>
                    </a:lnB>
                    <a:solidFill>
                      <a:schemeClr val="tx1">
                        <a:lumMod val="75000"/>
                        <a:lumOff val="25000"/>
                      </a:schemeClr>
                    </a:solidFill>
                  </a:tcPr>
                </a:tc>
                <a:extLst>
                  <a:ext uri="{0D108BD9-81ED-4DB2-BD59-A6C34878D82A}">
                    <a16:rowId xmlns:a16="http://schemas.microsoft.com/office/drawing/2014/main" val="2765290306"/>
                  </a:ext>
                </a:extLst>
              </a:tr>
              <a:tr h="581097">
                <a:tc>
                  <a:txBody>
                    <a:bodyPr/>
                    <a:lstStyle/>
                    <a:p>
                      <a:pPr algn="l">
                        <a:lnSpc>
                          <a:spcPct val="150000"/>
                        </a:lnSpc>
                      </a:pPr>
                      <a:r>
                        <a:rPr lang="en-GB"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Product 6</a:t>
                      </a:r>
                      <a:endParaRPr lang="en-MY" sz="1600" b="1"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69550000</a:t>
                      </a:r>
                      <a:endParaRPr lang="en-MY" sz="160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431273333</a:t>
                      </a:r>
                      <a:endParaRPr lang="en-MY"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tc>
                  <a:txBody>
                    <a:bodyPr/>
                    <a:lstStyle/>
                    <a:p>
                      <a:pPr algn="l">
                        <a:lnSpc>
                          <a:spcPct val="150000"/>
                        </a:lnSpc>
                      </a:pPr>
                      <a:r>
                        <a:rPr lang="en-GB"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105.4</a:t>
                      </a:r>
                      <a:endParaRPr lang="en-MY" sz="160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75" marR="70795" marT="18879" marB="141590">
                    <a:lnL w="12700" cmpd="sng">
                      <a:noFill/>
                      <a:prstDash val="solid"/>
                    </a:lnL>
                    <a:lnR w="12700" cmpd="sng">
                      <a:noFill/>
                      <a:prstDash val="solid"/>
                    </a:lnR>
                    <a:lnT w="9525" cap="flat" cmpd="sng" algn="ctr">
                      <a:noFill/>
                      <a:prstDash val="solid"/>
                    </a:lnT>
                    <a:lnB w="12700" cmpd="sng">
                      <a:noFill/>
                      <a:prstDash val="solid"/>
                    </a:lnB>
                    <a:solidFill>
                      <a:srgbClr val="595959"/>
                    </a:solidFill>
                  </a:tcPr>
                </a:tc>
                <a:extLst>
                  <a:ext uri="{0D108BD9-81ED-4DB2-BD59-A6C34878D82A}">
                    <a16:rowId xmlns:a16="http://schemas.microsoft.com/office/drawing/2014/main" val="258767301"/>
                  </a:ext>
                </a:extLst>
              </a:tr>
            </a:tbl>
          </a:graphicData>
        </a:graphic>
      </p:graphicFrame>
    </p:spTree>
    <p:extLst>
      <p:ext uri="{BB962C8B-B14F-4D97-AF65-F5344CB8AC3E}">
        <p14:creationId xmlns:p14="http://schemas.microsoft.com/office/powerpoint/2010/main" val="151930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C97F-C74D-4CD6-91D8-85CB2A46F4A9}"/>
              </a:ext>
            </a:extLst>
          </p:cNvPr>
          <p:cNvSpPr>
            <a:spLocks noGrp="1"/>
          </p:cNvSpPr>
          <p:nvPr>
            <p:ph type="title"/>
          </p:nvPr>
        </p:nvSpPr>
        <p:spPr/>
        <p:txBody>
          <a:bodyPr/>
          <a:lstStyle/>
          <a:p>
            <a:r>
              <a:rPr lang="en-GB" dirty="0">
                <a:effectLst/>
                <a:latin typeface="+mn-lt"/>
                <a:ea typeface="Times New Roman" panose="02020603050405020304" pitchFamily="18" charset="0"/>
              </a:rPr>
              <a:t>Results and Discussion</a:t>
            </a:r>
            <a:endParaRPr lang="en-MY" dirty="0"/>
          </a:p>
        </p:txBody>
      </p:sp>
      <p:sp>
        <p:nvSpPr>
          <p:cNvPr id="3" name="Content Placeholder 2">
            <a:extLst>
              <a:ext uri="{FF2B5EF4-FFF2-40B4-BE49-F238E27FC236}">
                <a16:creationId xmlns:a16="http://schemas.microsoft.com/office/drawing/2014/main" id="{314A4923-C2B0-44C5-ABEE-E21E94AE74C3}"/>
              </a:ext>
            </a:extLst>
          </p:cNvPr>
          <p:cNvSpPr>
            <a:spLocks noGrp="1"/>
          </p:cNvSpPr>
          <p:nvPr>
            <p:ph idx="1"/>
          </p:nvPr>
        </p:nvSpPr>
        <p:spPr>
          <a:xfrm>
            <a:off x="838201" y="1825625"/>
            <a:ext cx="6193940" cy="4530840"/>
          </a:xfrm>
        </p:spPr>
        <p:txBody>
          <a:bodyPr>
            <a:normAutofit/>
          </a:bodyPr>
          <a:lstStyle/>
          <a:p>
            <a:pPr marL="0" indent="0">
              <a:buNone/>
            </a:pPr>
            <a:r>
              <a:rPr lang="en-MY" dirty="0"/>
              <a:t>Antioxidant activity of standard </a:t>
            </a:r>
            <a:r>
              <a:rPr lang="en-MY" dirty="0" err="1"/>
              <a:t>puerarin</a:t>
            </a:r>
            <a:endParaRPr lang="en-MY" dirty="0"/>
          </a:p>
          <a:p>
            <a:pPr marL="0" indent="0">
              <a:buNone/>
            </a:pPr>
            <a:endParaRPr lang="en-MY" sz="3600" dirty="0"/>
          </a:p>
          <a:p>
            <a:r>
              <a:rPr lang="en-GB" sz="2400" dirty="0"/>
              <a:t>DPPH assay - used to screen the antioxidant activity of flavonoids (Okawa et al., 2001). </a:t>
            </a:r>
          </a:p>
          <a:p>
            <a:r>
              <a:rPr lang="en-GB" sz="2400" dirty="0"/>
              <a:t>Antioxidant activity of </a:t>
            </a:r>
            <a:r>
              <a:rPr lang="en-GB" sz="2400" dirty="0" err="1"/>
              <a:t>puerarin</a:t>
            </a:r>
            <a:r>
              <a:rPr lang="en-GB" sz="2400" dirty="0"/>
              <a:t> standard was in increasing trend</a:t>
            </a:r>
          </a:p>
          <a:p>
            <a:r>
              <a:rPr lang="en-GB" sz="2400" dirty="0" err="1"/>
              <a:t>Cherdshewasarta</a:t>
            </a:r>
            <a:r>
              <a:rPr lang="en-GB" sz="2400" dirty="0"/>
              <a:t> and </a:t>
            </a:r>
            <a:r>
              <a:rPr lang="en-GB" sz="2400" dirty="0" err="1"/>
              <a:t>Sutjit</a:t>
            </a:r>
            <a:r>
              <a:rPr lang="en-GB" sz="2400" dirty="0"/>
              <a:t> (2008) - direct proportional relationship of </a:t>
            </a:r>
            <a:r>
              <a:rPr lang="en-GB" sz="2400" dirty="0" err="1"/>
              <a:t>puerarin</a:t>
            </a:r>
            <a:r>
              <a:rPr lang="en-GB" sz="2400" dirty="0"/>
              <a:t> and antioxidant activity.</a:t>
            </a:r>
            <a:endParaRPr lang="en-MY" sz="2400" dirty="0"/>
          </a:p>
        </p:txBody>
      </p:sp>
      <p:graphicFrame>
        <p:nvGraphicFramePr>
          <p:cNvPr id="4" name="Content Placeholder 3">
            <a:extLst>
              <a:ext uri="{FF2B5EF4-FFF2-40B4-BE49-F238E27FC236}">
                <a16:creationId xmlns:a16="http://schemas.microsoft.com/office/drawing/2014/main" id="{97DF7F7E-FFD7-4D68-8F4E-168E806484EA}"/>
              </a:ext>
            </a:extLst>
          </p:cNvPr>
          <p:cNvGraphicFramePr>
            <a:graphicFrameLocks/>
          </p:cNvGraphicFramePr>
          <p:nvPr>
            <p:extLst>
              <p:ext uri="{D42A27DB-BD31-4B8C-83A1-F6EECF244321}">
                <p14:modId xmlns:p14="http://schemas.microsoft.com/office/powerpoint/2010/main" val="3979550104"/>
              </p:ext>
            </p:extLst>
          </p:nvPr>
        </p:nvGraphicFramePr>
        <p:xfrm>
          <a:off x="6884894" y="2369905"/>
          <a:ext cx="4985679" cy="33603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DE214C2-DE48-41C0-878B-DD9C962AAE25}"/>
              </a:ext>
            </a:extLst>
          </p:cNvPr>
          <p:cNvSpPr txBox="1"/>
          <p:nvPr/>
        </p:nvSpPr>
        <p:spPr>
          <a:xfrm>
            <a:off x="7503622" y="5879869"/>
            <a:ext cx="4167447" cy="646331"/>
          </a:xfrm>
          <a:prstGeom prst="rect">
            <a:avLst/>
          </a:prstGeom>
          <a:noFill/>
        </p:spPr>
        <p:txBody>
          <a:bodyPr wrap="square" rtlCol="0">
            <a:spAutoFit/>
          </a:bodyPr>
          <a:lstStyle/>
          <a:p>
            <a:r>
              <a:rPr lang="en-GB"/>
              <a:t>Figure 4.3: Calibration curve of puerarin obtained from UV-Vis Spectrometer</a:t>
            </a:r>
            <a:endParaRPr lang="en-MY" dirty="0"/>
          </a:p>
        </p:txBody>
      </p:sp>
    </p:spTree>
    <p:extLst>
      <p:ext uri="{BB962C8B-B14F-4D97-AF65-F5344CB8AC3E}">
        <p14:creationId xmlns:p14="http://schemas.microsoft.com/office/powerpoint/2010/main" val="127092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530A-8B91-49FF-8FF2-1A13E0E06E01}"/>
              </a:ext>
            </a:extLst>
          </p:cNvPr>
          <p:cNvSpPr>
            <a:spLocks noGrp="1"/>
          </p:cNvSpPr>
          <p:nvPr>
            <p:ph type="title"/>
          </p:nvPr>
        </p:nvSpPr>
        <p:spPr/>
        <p:txBody>
          <a:bodyPr/>
          <a:lstStyle/>
          <a:p>
            <a:r>
              <a:rPr lang="en-GB" dirty="0">
                <a:effectLst/>
                <a:latin typeface="+mn-lt"/>
                <a:ea typeface="Times New Roman" panose="02020603050405020304" pitchFamily="18" charset="0"/>
              </a:rPr>
              <a:t>Results and Discussion</a:t>
            </a:r>
            <a:endParaRPr lang="en-MY" dirty="0"/>
          </a:p>
        </p:txBody>
      </p:sp>
      <p:sp>
        <p:nvSpPr>
          <p:cNvPr id="3" name="Content Placeholder 2">
            <a:extLst>
              <a:ext uri="{FF2B5EF4-FFF2-40B4-BE49-F238E27FC236}">
                <a16:creationId xmlns:a16="http://schemas.microsoft.com/office/drawing/2014/main" id="{4E8C6D19-0009-4668-81AC-463D1937CBEB}"/>
              </a:ext>
            </a:extLst>
          </p:cNvPr>
          <p:cNvSpPr>
            <a:spLocks noGrp="1"/>
          </p:cNvSpPr>
          <p:nvPr>
            <p:ph idx="1"/>
          </p:nvPr>
        </p:nvSpPr>
        <p:spPr>
          <a:xfrm>
            <a:off x="266700" y="1714407"/>
            <a:ext cx="6598920" cy="4867928"/>
          </a:xfrm>
        </p:spPr>
        <p:txBody>
          <a:bodyPr>
            <a:normAutofit/>
          </a:bodyPr>
          <a:lstStyle/>
          <a:p>
            <a:pPr marL="0" indent="0">
              <a:buNone/>
            </a:pPr>
            <a:r>
              <a:rPr lang="en-GB" dirty="0"/>
              <a:t>Antioxidant activity of </a:t>
            </a:r>
            <a:r>
              <a:rPr lang="en-GB" i="1" dirty="0"/>
              <a:t>P. </a:t>
            </a:r>
            <a:r>
              <a:rPr lang="en-GB" i="1" dirty="0" err="1"/>
              <a:t>mirifica</a:t>
            </a:r>
            <a:endParaRPr lang="en-GB" i="1" dirty="0"/>
          </a:p>
          <a:p>
            <a:pPr marL="0" indent="0">
              <a:buNone/>
            </a:pPr>
            <a:endParaRPr lang="en-GB" dirty="0"/>
          </a:p>
          <a:p>
            <a:r>
              <a:rPr lang="en-GB" sz="2400" dirty="0"/>
              <a:t>Increasing in a concentration dependent manner. </a:t>
            </a:r>
          </a:p>
          <a:p>
            <a:r>
              <a:rPr lang="en-GB" sz="2400" dirty="0" err="1"/>
              <a:t>Outlayer</a:t>
            </a:r>
            <a:r>
              <a:rPr lang="en-GB" sz="2400" dirty="0"/>
              <a:t> was found to be higher than its flesh. </a:t>
            </a:r>
          </a:p>
          <a:p>
            <a:r>
              <a:rPr lang="en-GB" sz="2400" dirty="0"/>
              <a:t>The EC50 obtained were 5.7316 mg/L and 2.4084 mg/L for tuber flesh and </a:t>
            </a:r>
            <a:r>
              <a:rPr lang="en-GB" sz="2400" dirty="0" err="1"/>
              <a:t>outlayer</a:t>
            </a:r>
            <a:r>
              <a:rPr lang="en-GB" sz="2400" dirty="0"/>
              <a:t>, respectively.</a:t>
            </a:r>
          </a:p>
          <a:p>
            <a:r>
              <a:rPr lang="en-GB" sz="2400" dirty="0"/>
              <a:t>The findings - </a:t>
            </a:r>
            <a:r>
              <a:rPr lang="en-GB" sz="2400" dirty="0" err="1"/>
              <a:t>puerarin</a:t>
            </a:r>
            <a:r>
              <a:rPr lang="en-GB" sz="2400" dirty="0"/>
              <a:t> play a significant role in antioxidant activity. </a:t>
            </a:r>
          </a:p>
          <a:p>
            <a:r>
              <a:rPr lang="en-GB" sz="2400" dirty="0" err="1"/>
              <a:t>Puerarin</a:t>
            </a:r>
            <a:r>
              <a:rPr lang="en-GB" sz="2400" dirty="0"/>
              <a:t> - have a strong correlation with antioxidant activity (</a:t>
            </a:r>
            <a:r>
              <a:rPr lang="en-GB" sz="2400" dirty="0" err="1"/>
              <a:t>Cherdshewasarta</a:t>
            </a:r>
            <a:r>
              <a:rPr lang="en-GB" sz="2400" dirty="0"/>
              <a:t> and </a:t>
            </a:r>
            <a:r>
              <a:rPr lang="en-GB" sz="2400" dirty="0" err="1"/>
              <a:t>Sutjit</a:t>
            </a:r>
            <a:r>
              <a:rPr lang="en-GB" sz="2400" dirty="0"/>
              <a:t>, 2008).</a:t>
            </a:r>
          </a:p>
          <a:p>
            <a:endParaRPr lang="en-GB" dirty="0"/>
          </a:p>
          <a:p>
            <a:pPr marL="0" indent="0">
              <a:buNone/>
            </a:pPr>
            <a:endParaRPr lang="en-GB" i="1" dirty="0"/>
          </a:p>
          <a:p>
            <a:endParaRPr lang="en-MY" i="1" dirty="0"/>
          </a:p>
        </p:txBody>
      </p:sp>
      <p:graphicFrame>
        <p:nvGraphicFramePr>
          <p:cNvPr id="4" name="Chart 3">
            <a:extLst>
              <a:ext uri="{FF2B5EF4-FFF2-40B4-BE49-F238E27FC236}">
                <a16:creationId xmlns:a16="http://schemas.microsoft.com/office/drawing/2014/main" id="{3D199C89-323B-4B9E-A015-33B503BE50C7}"/>
              </a:ext>
            </a:extLst>
          </p:cNvPr>
          <p:cNvGraphicFramePr/>
          <p:nvPr>
            <p:extLst>
              <p:ext uri="{D42A27DB-BD31-4B8C-83A1-F6EECF244321}">
                <p14:modId xmlns:p14="http://schemas.microsoft.com/office/powerpoint/2010/main" val="2410773863"/>
              </p:ext>
            </p:extLst>
          </p:nvPr>
        </p:nvGraphicFramePr>
        <p:xfrm>
          <a:off x="6555442" y="1864217"/>
          <a:ext cx="5472952" cy="34501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406F93E-FF89-4E88-AD04-BDD2980263F9}"/>
              </a:ext>
            </a:extLst>
          </p:cNvPr>
          <p:cNvSpPr txBox="1"/>
          <p:nvPr/>
        </p:nvSpPr>
        <p:spPr>
          <a:xfrm>
            <a:off x="6982833" y="5303266"/>
            <a:ext cx="4928347" cy="369332"/>
          </a:xfrm>
          <a:prstGeom prst="rect">
            <a:avLst/>
          </a:prstGeom>
          <a:noFill/>
        </p:spPr>
        <p:txBody>
          <a:bodyPr wrap="square" rtlCol="0">
            <a:spAutoFit/>
          </a:bodyPr>
          <a:lstStyle/>
          <a:p>
            <a:r>
              <a:rPr lang="en-GB" dirty="0"/>
              <a:t>Figure 4.4: Calibration curve of tuber of </a:t>
            </a:r>
            <a:r>
              <a:rPr lang="en-GB" i="1" dirty="0"/>
              <a:t>P. </a:t>
            </a:r>
            <a:r>
              <a:rPr lang="en-GB" i="1" dirty="0" err="1"/>
              <a:t>mirifica</a:t>
            </a:r>
            <a:endParaRPr lang="en-MY" i="1" dirty="0"/>
          </a:p>
        </p:txBody>
      </p:sp>
    </p:spTree>
    <p:extLst>
      <p:ext uri="{BB962C8B-B14F-4D97-AF65-F5344CB8AC3E}">
        <p14:creationId xmlns:p14="http://schemas.microsoft.com/office/powerpoint/2010/main" val="159102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303F-98B4-4DB5-B01A-1F4C99A2F50A}"/>
              </a:ext>
            </a:extLst>
          </p:cNvPr>
          <p:cNvSpPr>
            <a:spLocks noGrp="1"/>
          </p:cNvSpPr>
          <p:nvPr>
            <p:ph type="title"/>
          </p:nvPr>
        </p:nvSpPr>
        <p:spPr/>
        <p:txBody>
          <a:bodyPr/>
          <a:lstStyle/>
          <a:p>
            <a:r>
              <a:rPr lang="en-GB" dirty="0">
                <a:effectLst/>
                <a:latin typeface="+mn-lt"/>
                <a:ea typeface="Times New Roman" panose="02020603050405020304" pitchFamily="18" charset="0"/>
              </a:rPr>
              <a:t>Results and Discussion</a:t>
            </a:r>
            <a:endParaRPr lang="en-MY" dirty="0"/>
          </a:p>
        </p:txBody>
      </p:sp>
      <p:sp>
        <p:nvSpPr>
          <p:cNvPr id="3" name="Content Placeholder 2">
            <a:extLst>
              <a:ext uri="{FF2B5EF4-FFF2-40B4-BE49-F238E27FC236}">
                <a16:creationId xmlns:a16="http://schemas.microsoft.com/office/drawing/2014/main" id="{8C23809D-AF8B-4BF1-A238-03074D6F3A9B}"/>
              </a:ext>
            </a:extLst>
          </p:cNvPr>
          <p:cNvSpPr>
            <a:spLocks noGrp="1"/>
          </p:cNvSpPr>
          <p:nvPr>
            <p:ph idx="1"/>
          </p:nvPr>
        </p:nvSpPr>
        <p:spPr>
          <a:xfrm>
            <a:off x="838200" y="1825625"/>
            <a:ext cx="6443749" cy="4351338"/>
          </a:xfrm>
        </p:spPr>
        <p:txBody>
          <a:bodyPr>
            <a:normAutofit/>
          </a:bodyPr>
          <a:lstStyle/>
          <a:p>
            <a:pPr marL="0" indent="0">
              <a:buNone/>
            </a:pPr>
            <a:r>
              <a:rPr lang="en-GB" dirty="0"/>
              <a:t>Antioxidant activity of cosmetic products</a:t>
            </a:r>
          </a:p>
          <a:p>
            <a:pPr marL="0" indent="0">
              <a:buNone/>
            </a:pPr>
            <a:endParaRPr lang="en-GB" dirty="0"/>
          </a:p>
          <a:p>
            <a:r>
              <a:rPr lang="en-GB" sz="2400" dirty="0" err="1"/>
              <a:t>Puerarin</a:t>
            </a:r>
            <a:r>
              <a:rPr lang="en-GB" sz="2400" dirty="0"/>
              <a:t> content.</a:t>
            </a:r>
          </a:p>
          <a:p>
            <a:r>
              <a:rPr lang="en-GB" sz="2400" dirty="0"/>
              <a:t>Not proportionally related to the </a:t>
            </a:r>
            <a:r>
              <a:rPr lang="en-GB" sz="2400" dirty="0" err="1"/>
              <a:t>puerarin</a:t>
            </a:r>
            <a:r>
              <a:rPr lang="en-GB" sz="2400" dirty="0"/>
              <a:t> content </a:t>
            </a:r>
          </a:p>
          <a:p>
            <a:r>
              <a:rPr lang="en-MY" sz="2400" dirty="0"/>
              <a:t>For samples cosmetic products number 1, 3 and 5, the antioxidant activities were higher. </a:t>
            </a:r>
          </a:p>
          <a:p>
            <a:r>
              <a:rPr lang="en-MY" sz="2400" dirty="0"/>
              <a:t>Tocotrienol, alpha-arbutin, </a:t>
            </a:r>
            <a:r>
              <a:rPr lang="en-MY" sz="2400" dirty="0" err="1"/>
              <a:t>vitis</a:t>
            </a:r>
            <a:r>
              <a:rPr lang="en-MY" sz="2400" dirty="0"/>
              <a:t> vinifera seed extract, </a:t>
            </a:r>
            <a:r>
              <a:rPr lang="en-MY" sz="2400" dirty="0" err="1"/>
              <a:t>ascorbyl</a:t>
            </a:r>
            <a:r>
              <a:rPr lang="en-MY" sz="2400" dirty="0"/>
              <a:t> tetraisopalmitate, tocopherol, and </a:t>
            </a:r>
            <a:r>
              <a:rPr lang="en-MY" sz="2400" dirty="0" err="1"/>
              <a:t>tocopheryl</a:t>
            </a:r>
            <a:r>
              <a:rPr lang="en-MY" sz="2400" dirty="0"/>
              <a:t> acetate.</a:t>
            </a:r>
          </a:p>
        </p:txBody>
      </p:sp>
      <p:graphicFrame>
        <p:nvGraphicFramePr>
          <p:cNvPr id="4" name="Chart 3">
            <a:extLst>
              <a:ext uri="{FF2B5EF4-FFF2-40B4-BE49-F238E27FC236}">
                <a16:creationId xmlns:a16="http://schemas.microsoft.com/office/drawing/2014/main" id="{E27865B5-0D60-402D-8A3E-49B69B0C43C4}"/>
              </a:ext>
            </a:extLst>
          </p:cNvPr>
          <p:cNvGraphicFramePr/>
          <p:nvPr>
            <p:extLst>
              <p:ext uri="{D42A27DB-BD31-4B8C-83A1-F6EECF244321}">
                <p14:modId xmlns:p14="http://schemas.microsoft.com/office/powerpoint/2010/main" val="20538250"/>
              </p:ext>
            </p:extLst>
          </p:nvPr>
        </p:nvGraphicFramePr>
        <p:xfrm>
          <a:off x="7281949" y="1966942"/>
          <a:ext cx="4865341" cy="30705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4E1CA05-DC65-4423-AF87-D891C7F33E8D}"/>
              </a:ext>
            </a:extLst>
          </p:cNvPr>
          <p:cNvSpPr txBox="1"/>
          <p:nvPr/>
        </p:nvSpPr>
        <p:spPr>
          <a:xfrm>
            <a:off x="7791795" y="5053240"/>
            <a:ext cx="4051069" cy="646331"/>
          </a:xfrm>
          <a:prstGeom prst="rect">
            <a:avLst/>
          </a:prstGeom>
          <a:noFill/>
        </p:spPr>
        <p:txBody>
          <a:bodyPr wrap="square" rtlCol="0">
            <a:spAutoFit/>
          </a:bodyPr>
          <a:lstStyle/>
          <a:p>
            <a:r>
              <a:rPr lang="en-GB" dirty="0"/>
              <a:t>Figure 4.5: Antioxidant activity of cosmetic products</a:t>
            </a:r>
            <a:endParaRPr lang="en-MY" dirty="0"/>
          </a:p>
        </p:txBody>
      </p:sp>
    </p:spTree>
    <p:extLst>
      <p:ext uri="{BB962C8B-B14F-4D97-AF65-F5344CB8AC3E}">
        <p14:creationId xmlns:p14="http://schemas.microsoft.com/office/powerpoint/2010/main" val="114629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A50245-D8AA-4B01-9453-9227FAF0C092}"/>
              </a:ext>
            </a:extLst>
          </p:cNvPr>
          <p:cNvSpPr>
            <a:spLocks noGrp="1"/>
          </p:cNvSpPr>
          <p:nvPr>
            <p:ph type="title"/>
          </p:nvPr>
        </p:nvSpPr>
        <p:spPr>
          <a:xfrm>
            <a:off x="1383564" y="348865"/>
            <a:ext cx="9718111" cy="1576446"/>
          </a:xfrm>
        </p:spPr>
        <p:txBody>
          <a:bodyPr anchor="ctr">
            <a:normAutofit/>
          </a:bodyPr>
          <a:lstStyle/>
          <a:p>
            <a:r>
              <a:rPr lang="en-MY" sz="4000">
                <a:solidFill>
                  <a:srgbClr val="FFFFFF"/>
                </a:solidFill>
              </a:rPr>
              <a:t>Outline</a:t>
            </a:r>
          </a:p>
        </p:txBody>
      </p:sp>
      <p:graphicFrame>
        <p:nvGraphicFramePr>
          <p:cNvPr id="5" name="Content Placeholder 2">
            <a:extLst>
              <a:ext uri="{FF2B5EF4-FFF2-40B4-BE49-F238E27FC236}">
                <a16:creationId xmlns:a16="http://schemas.microsoft.com/office/drawing/2014/main" id="{D5636FB8-EBB9-4714-8484-9C63BBCDBA69}"/>
              </a:ext>
            </a:extLst>
          </p:cNvPr>
          <p:cNvGraphicFramePr>
            <a:graphicFrameLocks noGrp="1"/>
          </p:cNvGraphicFramePr>
          <p:nvPr>
            <p:ph idx="1"/>
            <p:extLst>
              <p:ext uri="{D42A27DB-BD31-4B8C-83A1-F6EECF244321}">
                <p14:modId xmlns:p14="http://schemas.microsoft.com/office/powerpoint/2010/main" val="277364648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425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33EC0-10DD-4F5F-B893-C6BCC0A36DD2}"/>
              </a:ext>
            </a:extLst>
          </p:cNvPr>
          <p:cNvSpPr>
            <a:spLocks noGrp="1"/>
          </p:cNvSpPr>
          <p:nvPr>
            <p:ph type="title"/>
          </p:nvPr>
        </p:nvSpPr>
        <p:spPr>
          <a:xfrm>
            <a:off x="1371599" y="5510253"/>
            <a:ext cx="9895951" cy="1033669"/>
          </a:xfrm>
        </p:spPr>
        <p:txBody>
          <a:bodyPr vert="horz" lIns="91440" tIns="45720" rIns="91440" bIns="45720" rtlCol="0" anchor="ctr">
            <a:normAutofit/>
          </a:bodyPr>
          <a:lstStyle/>
          <a:p>
            <a:r>
              <a:rPr lang="en-US" sz="4000" kern="1200">
                <a:solidFill>
                  <a:srgbClr val="FFFFFF"/>
                </a:solidFill>
                <a:effectLst/>
                <a:latin typeface="+mj-lt"/>
                <a:ea typeface="+mj-ea"/>
                <a:cs typeface="+mj-cs"/>
              </a:rPr>
              <a:t>Results and Discussion</a:t>
            </a:r>
            <a:endParaRPr lang="en-US" sz="4000" kern="120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F75C5298-ADE3-47B2-9B0E-C1BECA870D55}"/>
              </a:ext>
            </a:extLst>
          </p:cNvPr>
          <p:cNvSpPr txBox="1"/>
          <p:nvPr/>
        </p:nvSpPr>
        <p:spPr>
          <a:xfrm>
            <a:off x="1624250" y="4675857"/>
            <a:ext cx="9153568" cy="347563"/>
          </a:xfrm>
          <a:prstGeom prst="rect">
            <a:avLst/>
          </a:prstGeom>
        </p:spPr>
        <p:txBody>
          <a:bodyPr vert="horz" lIns="91440" tIns="45720" rIns="91440" bIns="45720" rtlCol="0" anchor="ctr">
            <a:normAutofit fontScale="25000" lnSpcReduction="20000"/>
          </a:bodyPr>
          <a:lstStyle/>
          <a:p>
            <a:pPr>
              <a:lnSpc>
                <a:spcPct val="90000"/>
              </a:lnSpc>
              <a:spcAft>
                <a:spcPts val="600"/>
              </a:spcAft>
            </a:pPr>
            <a:r>
              <a:rPr lang="en-US" sz="7200" dirty="0"/>
              <a:t>Table 4.5: Antioxidant activity and standard deviation of cosmetic products</a:t>
            </a:r>
          </a:p>
          <a:p>
            <a:pPr>
              <a:lnSpc>
                <a:spcPct val="90000"/>
              </a:lnSpc>
              <a:spcAft>
                <a:spcPts val="600"/>
              </a:spcAft>
            </a:pPr>
            <a:endParaRPr lang="en-US" sz="7200" dirty="0"/>
          </a:p>
          <a:p>
            <a:pPr>
              <a:lnSpc>
                <a:spcPct val="90000"/>
              </a:lnSpc>
              <a:spcAft>
                <a:spcPts val="600"/>
              </a:spcAft>
            </a:pPr>
            <a:r>
              <a:rPr lang="en-US" sz="9600" dirty="0"/>
              <a:t>The smaller standard deviations represent data are repeatable in the assay</a:t>
            </a:r>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p:txBody>
      </p:sp>
      <p:graphicFrame>
        <p:nvGraphicFramePr>
          <p:cNvPr id="10" name="Content Placeholder 9">
            <a:extLst>
              <a:ext uri="{FF2B5EF4-FFF2-40B4-BE49-F238E27FC236}">
                <a16:creationId xmlns:a16="http://schemas.microsoft.com/office/drawing/2014/main" id="{8D61888A-6381-4765-B9C6-4804C2C172D6}"/>
              </a:ext>
            </a:extLst>
          </p:cNvPr>
          <p:cNvGraphicFramePr>
            <a:graphicFrameLocks noGrp="1"/>
          </p:cNvGraphicFramePr>
          <p:nvPr>
            <p:ph idx="1"/>
            <p:extLst>
              <p:ext uri="{D42A27DB-BD31-4B8C-83A1-F6EECF244321}">
                <p14:modId xmlns:p14="http://schemas.microsoft.com/office/powerpoint/2010/main" val="4191582985"/>
              </p:ext>
            </p:extLst>
          </p:nvPr>
        </p:nvGraphicFramePr>
        <p:xfrm>
          <a:off x="1462118" y="241206"/>
          <a:ext cx="8232344" cy="3694491"/>
        </p:xfrm>
        <a:graphic>
          <a:graphicData uri="http://schemas.openxmlformats.org/drawingml/2006/table">
            <a:tbl>
              <a:tblPr firstRow="1" firstCol="1" bandRow="1">
                <a:solidFill>
                  <a:srgbClr val="F2F2F2">
                    <a:alpha val="30196"/>
                  </a:srgbClr>
                </a:solidFill>
              </a:tblPr>
              <a:tblGrid>
                <a:gridCol w="1434375">
                  <a:extLst>
                    <a:ext uri="{9D8B030D-6E8A-4147-A177-3AD203B41FA5}">
                      <a16:colId xmlns:a16="http://schemas.microsoft.com/office/drawing/2014/main" val="2859472808"/>
                    </a:ext>
                  </a:extLst>
                </a:gridCol>
                <a:gridCol w="1685686">
                  <a:extLst>
                    <a:ext uri="{9D8B030D-6E8A-4147-A177-3AD203B41FA5}">
                      <a16:colId xmlns:a16="http://schemas.microsoft.com/office/drawing/2014/main" val="90634419"/>
                    </a:ext>
                  </a:extLst>
                </a:gridCol>
                <a:gridCol w="1722506">
                  <a:extLst>
                    <a:ext uri="{9D8B030D-6E8A-4147-A177-3AD203B41FA5}">
                      <a16:colId xmlns:a16="http://schemas.microsoft.com/office/drawing/2014/main" val="1077392711"/>
                    </a:ext>
                  </a:extLst>
                </a:gridCol>
                <a:gridCol w="1950801">
                  <a:extLst>
                    <a:ext uri="{9D8B030D-6E8A-4147-A177-3AD203B41FA5}">
                      <a16:colId xmlns:a16="http://schemas.microsoft.com/office/drawing/2014/main" val="2081594459"/>
                    </a:ext>
                  </a:extLst>
                </a:gridCol>
                <a:gridCol w="1438976">
                  <a:extLst>
                    <a:ext uri="{9D8B030D-6E8A-4147-A177-3AD203B41FA5}">
                      <a16:colId xmlns:a16="http://schemas.microsoft.com/office/drawing/2014/main" val="2869145441"/>
                    </a:ext>
                  </a:extLst>
                </a:gridCol>
              </a:tblGrid>
              <a:tr h="689707">
                <a:tc>
                  <a:txBody>
                    <a:bodyPr/>
                    <a:lstStyle/>
                    <a:p>
                      <a:pPr>
                        <a:lnSpc>
                          <a:spcPct val="150000"/>
                        </a:lnSpc>
                      </a:pPr>
                      <a:r>
                        <a:rPr lang="en-GB" sz="16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Samples</a:t>
                      </a:r>
                      <a:endParaRPr lang="en-MY" sz="16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nSpc>
                          <a:spcPct val="150000"/>
                        </a:lnSpc>
                      </a:pPr>
                      <a:r>
                        <a:rPr lang="en-GB" sz="16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Antioxidant activity (%)</a:t>
                      </a:r>
                      <a:endParaRPr lang="en-MY" sz="16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50000"/>
                        </a:lnSpc>
                      </a:pPr>
                      <a:r>
                        <a:rPr lang="en-GB" sz="16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Antioxidant activity (%)</a:t>
                      </a:r>
                      <a:endParaRPr lang="en-MY" sz="16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50000"/>
                        </a:lnSpc>
                      </a:pPr>
                      <a:r>
                        <a:rPr lang="en-GB" sz="16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Average Antioxidant activity (%) </a:t>
                      </a:r>
                      <a:endParaRPr lang="en-MY" sz="16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50000"/>
                        </a:lnSpc>
                      </a:pPr>
                      <a:r>
                        <a:rPr lang="en-GB" sz="16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Standard Deviation</a:t>
                      </a:r>
                      <a:endParaRPr lang="en-MY" sz="16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245088728"/>
                  </a:ext>
                </a:extLst>
              </a:tr>
              <a:tr h="420928">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Sample 1</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33.7662</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30.3614</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32.0638</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2.4075</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1743981550"/>
                  </a:ext>
                </a:extLst>
              </a:tr>
              <a:tr h="420928">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Sample 2</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4.8866</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7.7922</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6.3394</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2.0546</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074864846"/>
                  </a:ext>
                </a:extLst>
              </a:tr>
              <a:tr h="420928">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Sample 3</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90.7504</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88.4972</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89.6238</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1.5933</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528263052"/>
                  </a:ext>
                </a:extLst>
              </a:tr>
              <a:tr h="420928">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Sample 4</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3.1414</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3.1325</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3.1369</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0.0062</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21276481"/>
                  </a:ext>
                </a:extLst>
              </a:tr>
              <a:tr h="420928">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Sample 5</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55.4731</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61.5607</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58.5169</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4.3046</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430845038"/>
                  </a:ext>
                </a:extLst>
              </a:tr>
              <a:tr h="420928">
                <a:tc>
                  <a:txBody>
                    <a:bodyPr/>
                    <a:lstStyle/>
                    <a:p>
                      <a:pPr>
                        <a:lnSpc>
                          <a:spcPct val="150000"/>
                        </a:lnSpc>
                      </a:pPr>
                      <a:r>
                        <a:rPr lang="en-GB"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Sample 6</a:t>
                      </a:r>
                      <a:endParaRPr lang="en-MY"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4.7120</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4.0816</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4.3968</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50000"/>
                        </a:lnSpc>
                      </a:pPr>
                      <a:r>
                        <a:rPr lang="en-GB"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0.4458</a:t>
                      </a:r>
                      <a:endParaRPr lang="en-MY"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832" marR="33808" marT="76794" marB="76794">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71468159"/>
                  </a:ext>
                </a:extLst>
              </a:tr>
            </a:tbl>
          </a:graphicData>
        </a:graphic>
      </p:graphicFrame>
    </p:spTree>
    <p:extLst>
      <p:ext uri="{BB962C8B-B14F-4D97-AF65-F5344CB8AC3E}">
        <p14:creationId xmlns:p14="http://schemas.microsoft.com/office/powerpoint/2010/main" val="131543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5FD85-8920-4BA2-AA9C-1F9FBE119C73}"/>
              </a:ext>
            </a:extLst>
          </p:cNvPr>
          <p:cNvSpPr>
            <a:spLocks noGrp="1"/>
          </p:cNvSpPr>
          <p:nvPr>
            <p:ph type="title"/>
          </p:nvPr>
        </p:nvSpPr>
        <p:spPr>
          <a:xfrm>
            <a:off x="1388209" y="5554639"/>
            <a:ext cx="9654076" cy="982473"/>
          </a:xfrm>
        </p:spPr>
        <p:txBody>
          <a:bodyPr>
            <a:normAutofit/>
          </a:bodyPr>
          <a:lstStyle/>
          <a:p>
            <a:r>
              <a:rPr lang="en-GB" sz="4000">
                <a:solidFill>
                  <a:srgbClr val="FFFFFF"/>
                </a:solidFill>
                <a:effectLst/>
                <a:latin typeface="+mn-lt"/>
                <a:ea typeface="Times New Roman" panose="02020603050405020304" pitchFamily="18" charset="0"/>
              </a:rPr>
              <a:t>Conclusion</a:t>
            </a:r>
            <a:endParaRPr lang="en-MY" sz="4000">
              <a:solidFill>
                <a:srgbClr val="FFFFFF"/>
              </a:solidFill>
              <a:latin typeface="+mn-lt"/>
            </a:endParaRPr>
          </a:p>
        </p:txBody>
      </p:sp>
      <p:sp>
        <p:nvSpPr>
          <p:cNvPr id="3" name="Content Placeholder 2">
            <a:extLst>
              <a:ext uri="{FF2B5EF4-FFF2-40B4-BE49-F238E27FC236}">
                <a16:creationId xmlns:a16="http://schemas.microsoft.com/office/drawing/2014/main" id="{EF93A2A1-5653-4B02-9A30-D0E2ADCFC01B}"/>
              </a:ext>
            </a:extLst>
          </p:cNvPr>
          <p:cNvSpPr>
            <a:spLocks noGrp="1"/>
          </p:cNvSpPr>
          <p:nvPr>
            <p:ph idx="1"/>
          </p:nvPr>
        </p:nvSpPr>
        <p:spPr>
          <a:xfrm>
            <a:off x="1388209" y="268941"/>
            <a:ext cx="10539331" cy="4859978"/>
          </a:xfrm>
        </p:spPr>
        <p:txBody>
          <a:bodyPr anchor="ctr">
            <a:normAutofit/>
          </a:bodyPr>
          <a:lstStyle/>
          <a:p>
            <a:r>
              <a:rPr lang="en-GB" sz="2400" dirty="0"/>
              <a:t>The maceration technique can extract </a:t>
            </a:r>
            <a:r>
              <a:rPr lang="en-GB" sz="2400" dirty="0" err="1"/>
              <a:t>puerarin</a:t>
            </a:r>
            <a:r>
              <a:rPr lang="en-GB" sz="2400" dirty="0"/>
              <a:t> and detected by LC-MS/MS. </a:t>
            </a:r>
          </a:p>
          <a:p>
            <a:r>
              <a:rPr lang="en-GB" sz="2400" dirty="0"/>
              <a:t>The percent recovery showed highest amounts when methanol solvent and LLE were used – extract effectively</a:t>
            </a:r>
          </a:p>
          <a:p>
            <a:r>
              <a:rPr lang="en-GB" sz="2400" dirty="0"/>
              <a:t>This parameter had successfully identified the </a:t>
            </a:r>
            <a:r>
              <a:rPr lang="en-GB" sz="2400" dirty="0" err="1"/>
              <a:t>puerarin</a:t>
            </a:r>
            <a:r>
              <a:rPr lang="en-GB" sz="2400" dirty="0"/>
              <a:t>.</a:t>
            </a:r>
          </a:p>
          <a:p>
            <a:r>
              <a:rPr lang="en-GB" sz="2400" dirty="0"/>
              <a:t>The DPPH assay can be used to analyse antioxidant activity of </a:t>
            </a:r>
            <a:r>
              <a:rPr lang="en-GB" sz="2400" dirty="0" err="1"/>
              <a:t>puerarin</a:t>
            </a:r>
            <a:r>
              <a:rPr lang="en-GB" sz="2400" dirty="0"/>
              <a:t>. </a:t>
            </a:r>
          </a:p>
          <a:p>
            <a:r>
              <a:rPr lang="en-GB" sz="2400" dirty="0" err="1"/>
              <a:t>Puerarin</a:t>
            </a:r>
            <a:r>
              <a:rPr lang="en-GB" sz="2400" dirty="0"/>
              <a:t> contain more in </a:t>
            </a:r>
            <a:r>
              <a:rPr lang="en-GB" sz="2400" dirty="0" err="1"/>
              <a:t>outlayer</a:t>
            </a:r>
            <a:r>
              <a:rPr lang="en-GB" sz="2400" dirty="0"/>
              <a:t> compared to flesh. </a:t>
            </a:r>
          </a:p>
          <a:p>
            <a:r>
              <a:rPr lang="en-GB" sz="2400" dirty="0"/>
              <a:t>The standard deviation values are small – consistent procedure.</a:t>
            </a:r>
          </a:p>
          <a:p>
            <a:r>
              <a:rPr lang="en-GB" sz="2400" dirty="0"/>
              <a:t>Further research - antioxidant activities of individual compounds and screening potential undesirable compounds. </a:t>
            </a:r>
          </a:p>
          <a:p>
            <a:r>
              <a:rPr lang="en-GB" sz="2400" dirty="0"/>
              <a:t>Results - Standardization of </a:t>
            </a:r>
            <a:r>
              <a:rPr lang="en-GB" sz="2400" i="1" dirty="0" err="1"/>
              <a:t>P.mirifica</a:t>
            </a:r>
            <a:r>
              <a:rPr lang="en-GB" sz="2400" i="1" dirty="0"/>
              <a:t> </a:t>
            </a:r>
            <a:r>
              <a:rPr lang="en-GB" sz="2400" dirty="0"/>
              <a:t>for quality control of crude drug as well as crude extract.</a:t>
            </a:r>
            <a:endParaRPr lang="en-MY" sz="2400" dirty="0"/>
          </a:p>
        </p:txBody>
      </p:sp>
    </p:spTree>
    <p:extLst>
      <p:ext uri="{BB962C8B-B14F-4D97-AF65-F5344CB8AC3E}">
        <p14:creationId xmlns:p14="http://schemas.microsoft.com/office/powerpoint/2010/main" val="61189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HOW THE WORDS &quot;THANK YOU&quot; HELP BUILD A POSITIVE WORK CULTURE - Harris  Whitesell Consulting, LLC">
            <a:extLst>
              <a:ext uri="{FF2B5EF4-FFF2-40B4-BE49-F238E27FC236}">
                <a16:creationId xmlns:a16="http://schemas.microsoft.com/office/drawing/2014/main" id="{CF978C94-E686-4888-B750-138323CA998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678" b="506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3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3FA1AAC-C1ED-4F77-BFA4-BE80FC0AC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6C582-B36E-4AC5-BEC5-6004AC109C41}"/>
              </a:ext>
            </a:extLst>
          </p:cNvPr>
          <p:cNvSpPr>
            <a:spLocks noGrp="1"/>
          </p:cNvSpPr>
          <p:nvPr>
            <p:ph type="title"/>
          </p:nvPr>
        </p:nvSpPr>
        <p:spPr>
          <a:xfrm>
            <a:off x="1388209" y="5554639"/>
            <a:ext cx="9654076" cy="982473"/>
          </a:xfrm>
        </p:spPr>
        <p:txBody>
          <a:bodyPr>
            <a:normAutofit/>
          </a:bodyPr>
          <a:lstStyle/>
          <a:p>
            <a:r>
              <a:rPr lang="en-MY" sz="4000">
                <a:solidFill>
                  <a:srgbClr val="FFFFFF"/>
                </a:solidFill>
              </a:rPr>
              <a:t>Abstract</a:t>
            </a:r>
          </a:p>
        </p:txBody>
      </p:sp>
      <p:sp>
        <p:nvSpPr>
          <p:cNvPr id="3" name="Content Placeholder 2">
            <a:extLst>
              <a:ext uri="{FF2B5EF4-FFF2-40B4-BE49-F238E27FC236}">
                <a16:creationId xmlns:a16="http://schemas.microsoft.com/office/drawing/2014/main" id="{72913E91-E202-4794-8E2F-43D69930AC0D}"/>
              </a:ext>
            </a:extLst>
          </p:cNvPr>
          <p:cNvSpPr>
            <a:spLocks noGrp="1"/>
          </p:cNvSpPr>
          <p:nvPr>
            <p:ph idx="1"/>
          </p:nvPr>
        </p:nvSpPr>
        <p:spPr>
          <a:xfrm>
            <a:off x="948019" y="-2025"/>
            <a:ext cx="11260592" cy="5260166"/>
          </a:xfrm>
        </p:spPr>
        <p:txBody>
          <a:bodyPr anchor="ctr">
            <a:normAutofit/>
          </a:bodyPr>
          <a:lstStyle/>
          <a:p>
            <a:r>
              <a:rPr lang="en-GB" sz="2400" i="1" dirty="0"/>
              <a:t>Pueraria </a:t>
            </a:r>
            <a:r>
              <a:rPr lang="en-GB" sz="2400" i="1" dirty="0" err="1"/>
              <a:t>mirifica</a:t>
            </a:r>
            <a:r>
              <a:rPr lang="en-GB" sz="2400" i="1" dirty="0"/>
              <a:t> </a:t>
            </a:r>
            <a:r>
              <a:rPr lang="en-GB" sz="2400" dirty="0"/>
              <a:t>tuber extract used in cosmetic product because of its active phytochemicals and allowed in Malaysia without any claims. </a:t>
            </a:r>
          </a:p>
          <a:p>
            <a:r>
              <a:rPr lang="en-GB" sz="2400" dirty="0"/>
              <a:t>To quantify the content of </a:t>
            </a:r>
            <a:r>
              <a:rPr lang="en-GB" sz="2400" dirty="0" err="1"/>
              <a:t>puerarin</a:t>
            </a:r>
            <a:r>
              <a:rPr lang="en-GB" sz="2400" dirty="0"/>
              <a:t> in the tuber extract of </a:t>
            </a:r>
            <a:r>
              <a:rPr lang="en-GB" sz="2400" i="1" dirty="0"/>
              <a:t>P. </a:t>
            </a:r>
            <a:r>
              <a:rPr lang="en-GB" sz="2400" i="1" dirty="0" err="1"/>
              <a:t>mirifica</a:t>
            </a:r>
            <a:r>
              <a:rPr lang="en-GB" sz="2400" i="1" dirty="0"/>
              <a:t> </a:t>
            </a:r>
            <a:r>
              <a:rPr lang="en-GB" sz="2400" dirty="0"/>
              <a:t>and few cosmetic products.</a:t>
            </a:r>
          </a:p>
          <a:p>
            <a:r>
              <a:rPr lang="en-GB" sz="2400" dirty="0"/>
              <a:t>Tuber was macerated in 95% methanol for 120 hours while cosmetic products were vigorously mixed with methanol and followed with LLE using water and ethyl acetate. </a:t>
            </a:r>
          </a:p>
          <a:p>
            <a:r>
              <a:rPr lang="en-GB" sz="2400" dirty="0"/>
              <a:t>LC-MS/MS analysis and antioxidant assay using DPPH reagent. </a:t>
            </a:r>
          </a:p>
          <a:p>
            <a:r>
              <a:rPr lang="en-GB" sz="2400" dirty="0"/>
              <a:t>The other substances might also exhibit their antioxidant capacity under synergistic effect. </a:t>
            </a:r>
          </a:p>
          <a:p>
            <a:r>
              <a:rPr lang="en-GB" sz="2400" dirty="0"/>
              <a:t>Tuber </a:t>
            </a:r>
            <a:r>
              <a:rPr lang="en-GB" sz="2400" dirty="0" err="1"/>
              <a:t>outlayer</a:t>
            </a:r>
            <a:r>
              <a:rPr lang="en-GB" sz="2400" dirty="0"/>
              <a:t> – more </a:t>
            </a:r>
            <a:r>
              <a:rPr lang="en-GB" sz="2400" dirty="0" err="1"/>
              <a:t>puerarin</a:t>
            </a:r>
            <a:r>
              <a:rPr lang="en-GB" sz="2400" dirty="0"/>
              <a:t>.</a:t>
            </a:r>
          </a:p>
          <a:p>
            <a:r>
              <a:rPr lang="en-GB" sz="2400" dirty="0"/>
              <a:t>All the six selected commercial products were also contained </a:t>
            </a:r>
            <a:r>
              <a:rPr lang="en-GB" sz="2400" dirty="0" err="1"/>
              <a:t>puerarin</a:t>
            </a:r>
            <a:r>
              <a:rPr lang="en-GB" sz="2400" dirty="0"/>
              <a:t> with different concentrations ranged from 0.3 to 0.5 mg/L. </a:t>
            </a:r>
            <a:endParaRPr lang="en-MY" sz="2400" dirty="0"/>
          </a:p>
        </p:txBody>
      </p:sp>
    </p:spTree>
    <p:extLst>
      <p:ext uri="{BB962C8B-B14F-4D97-AF65-F5344CB8AC3E}">
        <p14:creationId xmlns:p14="http://schemas.microsoft.com/office/powerpoint/2010/main" val="265146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4E8C-B190-4D89-8C1A-35455E1D1543}"/>
              </a:ext>
            </a:extLst>
          </p:cNvPr>
          <p:cNvSpPr>
            <a:spLocks noGrp="1"/>
          </p:cNvSpPr>
          <p:nvPr>
            <p:ph type="title"/>
          </p:nvPr>
        </p:nvSpPr>
        <p:spPr/>
        <p:txBody>
          <a:bodyPr/>
          <a:lstStyle/>
          <a:p>
            <a:r>
              <a:rPr lang="en-MY" dirty="0"/>
              <a:t>Introduction </a:t>
            </a:r>
          </a:p>
        </p:txBody>
      </p:sp>
      <p:graphicFrame>
        <p:nvGraphicFramePr>
          <p:cNvPr id="4" name="Content Placeholder 3">
            <a:extLst>
              <a:ext uri="{FF2B5EF4-FFF2-40B4-BE49-F238E27FC236}">
                <a16:creationId xmlns:a16="http://schemas.microsoft.com/office/drawing/2014/main" id="{43FA19E1-7065-4D58-BAF9-E46107C4DEA4}"/>
              </a:ext>
            </a:extLst>
          </p:cNvPr>
          <p:cNvGraphicFramePr>
            <a:graphicFrameLocks noGrp="1"/>
          </p:cNvGraphicFramePr>
          <p:nvPr>
            <p:ph idx="1"/>
            <p:extLst>
              <p:ext uri="{D42A27DB-BD31-4B8C-83A1-F6EECF244321}">
                <p14:modId xmlns:p14="http://schemas.microsoft.com/office/powerpoint/2010/main" val="1211982481"/>
              </p:ext>
            </p:extLst>
          </p:nvPr>
        </p:nvGraphicFramePr>
        <p:xfrm>
          <a:off x="838200" y="1364876"/>
          <a:ext cx="10515600" cy="5224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63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E181-4B59-441E-9260-9DD739436CC3}"/>
              </a:ext>
            </a:extLst>
          </p:cNvPr>
          <p:cNvSpPr>
            <a:spLocks noGrp="1"/>
          </p:cNvSpPr>
          <p:nvPr>
            <p:ph type="title"/>
          </p:nvPr>
        </p:nvSpPr>
        <p:spPr/>
        <p:txBody>
          <a:bodyPr/>
          <a:lstStyle/>
          <a:p>
            <a:r>
              <a:rPr lang="en-MY" dirty="0"/>
              <a:t>Introduction</a:t>
            </a:r>
          </a:p>
        </p:txBody>
      </p:sp>
      <p:graphicFrame>
        <p:nvGraphicFramePr>
          <p:cNvPr id="4" name="Content Placeholder 3">
            <a:extLst>
              <a:ext uri="{FF2B5EF4-FFF2-40B4-BE49-F238E27FC236}">
                <a16:creationId xmlns:a16="http://schemas.microsoft.com/office/drawing/2014/main" id="{715667DE-50E8-40B1-AE1C-F217EC3582EF}"/>
              </a:ext>
            </a:extLst>
          </p:cNvPr>
          <p:cNvGraphicFramePr>
            <a:graphicFrameLocks noGrp="1"/>
          </p:cNvGraphicFramePr>
          <p:nvPr>
            <p:ph idx="1"/>
            <p:extLst>
              <p:ext uri="{D42A27DB-BD31-4B8C-83A1-F6EECF244321}">
                <p14:modId xmlns:p14="http://schemas.microsoft.com/office/powerpoint/2010/main" val="32042719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992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3434-FDF1-44A2-AF16-94F9A77DD093}"/>
              </a:ext>
            </a:extLst>
          </p:cNvPr>
          <p:cNvSpPr>
            <a:spLocks noGrp="1"/>
          </p:cNvSpPr>
          <p:nvPr>
            <p:ph type="title"/>
          </p:nvPr>
        </p:nvSpPr>
        <p:spPr>
          <a:xfrm>
            <a:off x="470647" y="24646"/>
            <a:ext cx="10515600" cy="1325563"/>
          </a:xfrm>
        </p:spPr>
        <p:txBody>
          <a:bodyPr/>
          <a:lstStyle/>
          <a:p>
            <a:r>
              <a:rPr lang="en-MY" sz="4400" dirty="0"/>
              <a:t>Literature review</a:t>
            </a:r>
            <a:endParaRPr lang="en-MY" dirty="0"/>
          </a:p>
        </p:txBody>
      </p:sp>
      <p:graphicFrame>
        <p:nvGraphicFramePr>
          <p:cNvPr id="7" name="Content Placeholder 6">
            <a:extLst>
              <a:ext uri="{FF2B5EF4-FFF2-40B4-BE49-F238E27FC236}">
                <a16:creationId xmlns:a16="http://schemas.microsoft.com/office/drawing/2014/main" id="{932895ED-4FCB-46E0-A53B-5F802ED0C4C7}"/>
              </a:ext>
            </a:extLst>
          </p:cNvPr>
          <p:cNvGraphicFramePr>
            <a:graphicFrameLocks noGrp="1"/>
          </p:cNvGraphicFramePr>
          <p:nvPr>
            <p:ph idx="1"/>
            <p:extLst>
              <p:ext uri="{D42A27DB-BD31-4B8C-83A1-F6EECF244321}">
                <p14:modId xmlns:p14="http://schemas.microsoft.com/office/powerpoint/2010/main" val="1594273879"/>
              </p:ext>
            </p:extLst>
          </p:nvPr>
        </p:nvGraphicFramePr>
        <p:xfrm>
          <a:off x="838199" y="954742"/>
          <a:ext cx="10954871" cy="5878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41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63018-26FF-4B2C-87AB-948A4F5A22B6}"/>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effectLst/>
                <a:latin typeface="+mn-lt"/>
                <a:ea typeface="Times New Roman" panose="02020603050405020304" pitchFamily="18" charset="0"/>
              </a:rPr>
              <a:t>Methodology</a:t>
            </a:r>
            <a:endParaRPr lang="en-MY" sz="4000">
              <a:solidFill>
                <a:srgbClr val="FFFFFF"/>
              </a:solidFill>
              <a:latin typeface="+mn-lt"/>
            </a:endParaRPr>
          </a:p>
        </p:txBody>
      </p:sp>
      <p:sp>
        <p:nvSpPr>
          <p:cNvPr id="3" name="Content Placeholder 2">
            <a:extLst>
              <a:ext uri="{FF2B5EF4-FFF2-40B4-BE49-F238E27FC236}">
                <a16:creationId xmlns:a16="http://schemas.microsoft.com/office/drawing/2014/main" id="{1A7ACE16-87AB-414B-A803-90F66B65F717}"/>
              </a:ext>
            </a:extLst>
          </p:cNvPr>
          <p:cNvSpPr>
            <a:spLocks noGrp="1"/>
          </p:cNvSpPr>
          <p:nvPr>
            <p:ph idx="1"/>
          </p:nvPr>
        </p:nvSpPr>
        <p:spPr>
          <a:xfrm>
            <a:off x="4810259" y="649480"/>
            <a:ext cx="6555347" cy="5546047"/>
          </a:xfrm>
        </p:spPr>
        <p:txBody>
          <a:bodyPr anchor="ctr">
            <a:normAutofit/>
          </a:bodyPr>
          <a:lstStyle/>
          <a:p>
            <a:r>
              <a:rPr lang="en-GB" sz="2400" dirty="0"/>
              <a:t>To evaluate the presence of isoflavone (</a:t>
            </a:r>
            <a:r>
              <a:rPr lang="en-GB" sz="2400" dirty="0" err="1"/>
              <a:t>puerarin</a:t>
            </a:r>
            <a:r>
              <a:rPr lang="en-GB" sz="2400" dirty="0"/>
              <a:t>) in the tuber of </a:t>
            </a:r>
            <a:r>
              <a:rPr lang="en-GB" sz="2400" i="1" dirty="0"/>
              <a:t>P. </a:t>
            </a:r>
            <a:r>
              <a:rPr lang="en-GB" sz="2400" i="1" dirty="0" err="1"/>
              <a:t>mirifica</a:t>
            </a:r>
            <a:r>
              <a:rPr lang="en-GB" sz="2400" dirty="0"/>
              <a:t> and 6 selected cosmetic products.</a:t>
            </a:r>
          </a:p>
          <a:p>
            <a:r>
              <a:rPr lang="en-GB" sz="2400" dirty="0"/>
              <a:t>The compound presence was also evaluated based on its antioxidant capacity.</a:t>
            </a:r>
          </a:p>
          <a:p>
            <a:r>
              <a:rPr lang="en-GB" sz="2400" dirty="0"/>
              <a:t>The main material used in this experiment were;</a:t>
            </a:r>
          </a:p>
          <a:p>
            <a:pPr lvl="1"/>
            <a:r>
              <a:rPr lang="en-GB" dirty="0"/>
              <a:t> </a:t>
            </a:r>
            <a:r>
              <a:rPr lang="en-GB" i="1" dirty="0"/>
              <a:t>P. </a:t>
            </a:r>
            <a:r>
              <a:rPr lang="en-GB" i="1" dirty="0" err="1"/>
              <a:t>mirifica</a:t>
            </a:r>
            <a:r>
              <a:rPr lang="en-GB" i="1" dirty="0"/>
              <a:t> </a:t>
            </a:r>
            <a:r>
              <a:rPr lang="en-GB" dirty="0"/>
              <a:t>tuber </a:t>
            </a:r>
          </a:p>
          <a:p>
            <a:pPr lvl="1"/>
            <a:r>
              <a:rPr lang="en-GB" dirty="0"/>
              <a:t>methanol</a:t>
            </a:r>
          </a:p>
          <a:p>
            <a:pPr lvl="1"/>
            <a:r>
              <a:rPr lang="en-GB" dirty="0"/>
              <a:t>ethyl acetate </a:t>
            </a:r>
          </a:p>
          <a:p>
            <a:pPr lvl="1"/>
            <a:r>
              <a:rPr lang="en-GB" dirty="0"/>
              <a:t>2,2-diphenyl-1-picrylhydrazyl reagent </a:t>
            </a:r>
          </a:p>
          <a:p>
            <a:pPr lvl="1"/>
            <a:r>
              <a:rPr lang="en-GB" dirty="0"/>
              <a:t>6 cosmetic products</a:t>
            </a:r>
          </a:p>
          <a:p>
            <a:r>
              <a:rPr lang="en-GB" sz="2400" dirty="0"/>
              <a:t>The tuber of </a:t>
            </a:r>
            <a:r>
              <a:rPr lang="en-GB" sz="2400" i="1" dirty="0"/>
              <a:t>P. </a:t>
            </a:r>
            <a:r>
              <a:rPr lang="en-GB" sz="2400" i="1" dirty="0" err="1"/>
              <a:t>mirifica</a:t>
            </a:r>
            <a:r>
              <a:rPr lang="en-GB" sz="2400" i="1" dirty="0"/>
              <a:t> </a:t>
            </a:r>
            <a:r>
              <a:rPr lang="en-GB" sz="2400" dirty="0"/>
              <a:t>was bought from </a:t>
            </a:r>
            <a:r>
              <a:rPr lang="en-GB" sz="2400" dirty="0" err="1"/>
              <a:t>Phatthalung</a:t>
            </a:r>
            <a:r>
              <a:rPr lang="en-GB" sz="2400" dirty="0"/>
              <a:t> province of Thailand.</a:t>
            </a:r>
          </a:p>
          <a:p>
            <a:pPr marL="0" indent="0">
              <a:buNone/>
            </a:pPr>
            <a:endParaRPr lang="en-MY" sz="2000" dirty="0"/>
          </a:p>
        </p:txBody>
      </p:sp>
    </p:spTree>
    <p:extLst>
      <p:ext uri="{BB962C8B-B14F-4D97-AF65-F5344CB8AC3E}">
        <p14:creationId xmlns:p14="http://schemas.microsoft.com/office/powerpoint/2010/main" val="297365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7C7EF-32E9-441D-92E8-DBD8C4156D4A}"/>
              </a:ext>
            </a:extLst>
          </p:cNvPr>
          <p:cNvSpPr>
            <a:spLocks noGrp="1"/>
          </p:cNvSpPr>
          <p:nvPr>
            <p:ph type="title"/>
          </p:nvPr>
        </p:nvSpPr>
        <p:spPr>
          <a:xfrm>
            <a:off x="1388209" y="5554639"/>
            <a:ext cx="9654076" cy="982473"/>
          </a:xfrm>
        </p:spPr>
        <p:txBody>
          <a:bodyPr>
            <a:normAutofit/>
          </a:bodyPr>
          <a:lstStyle/>
          <a:p>
            <a:r>
              <a:rPr lang="en-GB" sz="4000">
                <a:solidFill>
                  <a:srgbClr val="FFFFFF"/>
                </a:solidFill>
                <a:effectLst/>
                <a:latin typeface="+mn-lt"/>
                <a:ea typeface="Times New Roman" panose="02020603050405020304" pitchFamily="18" charset="0"/>
              </a:rPr>
              <a:t>Methodology</a:t>
            </a:r>
            <a:endParaRPr lang="en-MY" sz="4000">
              <a:solidFill>
                <a:srgbClr val="FFFFFF"/>
              </a:solidFill>
            </a:endParaRPr>
          </a:p>
        </p:txBody>
      </p:sp>
      <p:sp>
        <p:nvSpPr>
          <p:cNvPr id="3" name="Content Placeholder 2">
            <a:extLst>
              <a:ext uri="{FF2B5EF4-FFF2-40B4-BE49-F238E27FC236}">
                <a16:creationId xmlns:a16="http://schemas.microsoft.com/office/drawing/2014/main" id="{82E7D3C2-1916-4DDB-A5EA-2C8624766B79}"/>
              </a:ext>
            </a:extLst>
          </p:cNvPr>
          <p:cNvSpPr>
            <a:spLocks noGrp="1"/>
          </p:cNvSpPr>
          <p:nvPr>
            <p:ph idx="1"/>
          </p:nvPr>
        </p:nvSpPr>
        <p:spPr>
          <a:xfrm>
            <a:off x="8540736" y="131164"/>
            <a:ext cx="3523517" cy="1670742"/>
          </a:xfrm>
        </p:spPr>
        <p:txBody>
          <a:bodyPr anchor="ctr">
            <a:normAutofit/>
          </a:bodyPr>
          <a:lstStyle/>
          <a:p>
            <a:pPr marL="0" indent="0" algn="ctr">
              <a:buNone/>
            </a:pPr>
            <a:r>
              <a:rPr lang="en-GB" sz="2400" dirty="0">
                <a:effectLst/>
                <a:ea typeface="Times New Roman" panose="02020603050405020304" pitchFamily="18" charset="0"/>
              </a:rPr>
              <a:t>Extraction of crude </a:t>
            </a:r>
            <a:r>
              <a:rPr lang="en-GB" sz="2400" i="1" dirty="0">
                <a:effectLst/>
                <a:ea typeface="Times New Roman" panose="02020603050405020304" pitchFamily="18" charset="0"/>
              </a:rPr>
              <a:t>Pueraria </a:t>
            </a:r>
            <a:r>
              <a:rPr lang="en-GB" sz="2400" i="1" dirty="0" err="1">
                <a:effectLst/>
                <a:ea typeface="Times New Roman" panose="02020603050405020304" pitchFamily="18" charset="0"/>
              </a:rPr>
              <a:t>mirifica</a:t>
            </a:r>
            <a:r>
              <a:rPr lang="en-GB" sz="2400" dirty="0">
                <a:effectLst/>
                <a:ea typeface="Times New Roman" panose="02020603050405020304" pitchFamily="18" charset="0"/>
              </a:rPr>
              <a:t> tuber</a:t>
            </a:r>
          </a:p>
          <a:p>
            <a:pPr marL="0" indent="0">
              <a:buNone/>
            </a:pPr>
            <a:endParaRPr lang="en-GB" sz="1800" dirty="0"/>
          </a:p>
        </p:txBody>
      </p:sp>
      <p:pic>
        <p:nvPicPr>
          <p:cNvPr id="11" name="Picture 10">
            <a:extLst>
              <a:ext uri="{FF2B5EF4-FFF2-40B4-BE49-F238E27FC236}">
                <a16:creationId xmlns:a16="http://schemas.microsoft.com/office/drawing/2014/main" id="{3E24DCEA-C50D-4C3D-B63E-0D589DCC758E}"/>
              </a:ext>
            </a:extLst>
          </p:cNvPr>
          <p:cNvPicPr/>
          <p:nvPr/>
        </p:nvPicPr>
        <p:blipFill>
          <a:blip r:embed="rId3"/>
          <a:stretch>
            <a:fillRect/>
          </a:stretch>
        </p:blipFill>
        <p:spPr>
          <a:xfrm>
            <a:off x="1193228" y="167311"/>
            <a:ext cx="1644101" cy="1174154"/>
          </a:xfrm>
          <a:prstGeom prst="rect">
            <a:avLst/>
          </a:prstGeom>
        </p:spPr>
      </p:pic>
      <p:pic>
        <p:nvPicPr>
          <p:cNvPr id="12" name="Picture 11">
            <a:extLst>
              <a:ext uri="{FF2B5EF4-FFF2-40B4-BE49-F238E27FC236}">
                <a16:creationId xmlns:a16="http://schemas.microsoft.com/office/drawing/2014/main" id="{3B1EDB03-245C-4B20-B11F-E1C2864BF3D0}"/>
              </a:ext>
            </a:extLst>
          </p:cNvPr>
          <p:cNvPicPr/>
          <p:nvPr/>
        </p:nvPicPr>
        <p:blipFill rotWithShape="1">
          <a:blip r:embed="rId4"/>
          <a:srcRect t="15573" b="7543"/>
          <a:stretch/>
        </p:blipFill>
        <p:spPr bwMode="auto">
          <a:xfrm>
            <a:off x="5700532" y="450240"/>
            <a:ext cx="2255943" cy="1431522"/>
          </a:xfrm>
          <a:prstGeom prst="rect">
            <a:avLst/>
          </a:prstGeom>
          <a:ln>
            <a:noFill/>
          </a:ln>
          <a:extLst>
            <a:ext uri="{53640926-AAD7-44D8-BBD7-CCE9431645EC}">
              <a14:shadowObscured xmlns:a14="http://schemas.microsoft.com/office/drawing/2010/main"/>
            </a:ext>
          </a:extLst>
        </p:spPr>
      </p:pic>
      <p:pic>
        <p:nvPicPr>
          <p:cNvPr id="13" name="Content Placeholder 5">
            <a:extLst>
              <a:ext uri="{FF2B5EF4-FFF2-40B4-BE49-F238E27FC236}">
                <a16:creationId xmlns:a16="http://schemas.microsoft.com/office/drawing/2014/main" id="{9DE2459B-9986-4D0B-9AA2-A254757BD709}"/>
              </a:ext>
            </a:extLst>
          </p:cNvPr>
          <p:cNvPicPr>
            <a:picLocks/>
          </p:cNvPicPr>
          <p:nvPr/>
        </p:nvPicPr>
        <p:blipFill rotWithShape="1">
          <a:blip r:embed="rId5"/>
          <a:srcRect t="22240" b="29856"/>
          <a:stretch/>
        </p:blipFill>
        <p:spPr bwMode="auto">
          <a:xfrm>
            <a:off x="2987313" y="2819746"/>
            <a:ext cx="1795513" cy="1357858"/>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A6326625-068B-4D1B-8126-F79A003C5564}"/>
              </a:ext>
            </a:extLst>
          </p:cNvPr>
          <p:cNvPicPr/>
          <p:nvPr/>
        </p:nvPicPr>
        <p:blipFill rotWithShape="1">
          <a:blip r:embed="rId6"/>
          <a:srcRect t="11803" b="13258"/>
          <a:stretch/>
        </p:blipFill>
        <p:spPr bwMode="auto">
          <a:xfrm>
            <a:off x="8098694" y="2680411"/>
            <a:ext cx="1742210" cy="154869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56EE980F-CCCC-41A4-B30F-00FAECE14031}"/>
              </a:ext>
            </a:extLst>
          </p:cNvPr>
          <p:cNvPicPr/>
          <p:nvPr/>
        </p:nvPicPr>
        <p:blipFill rotWithShape="1">
          <a:blip r:embed="rId7"/>
          <a:srcRect t="33465" b="17405"/>
          <a:stretch/>
        </p:blipFill>
        <p:spPr bwMode="auto">
          <a:xfrm>
            <a:off x="4534640" y="4567915"/>
            <a:ext cx="1946842" cy="1299162"/>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8769A578-F337-4EFF-B4A3-097049763A80}"/>
              </a:ext>
            </a:extLst>
          </p:cNvPr>
          <p:cNvPicPr/>
          <p:nvPr/>
        </p:nvPicPr>
        <p:blipFill>
          <a:blip r:embed="rId8"/>
          <a:stretch>
            <a:fillRect/>
          </a:stretch>
        </p:blipFill>
        <p:spPr>
          <a:xfrm>
            <a:off x="9765025" y="4379485"/>
            <a:ext cx="1946841" cy="1438756"/>
          </a:xfrm>
          <a:prstGeom prst="rect">
            <a:avLst/>
          </a:prstGeom>
        </p:spPr>
      </p:pic>
      <p:graphicFrame>
        <p:nvGraphicFramePr>
          <p:cNvPr id="4" name="Diagram 3">
            <a:extLst>
              <a:ext uri="{FF2B5EF4-FFF2-40B4-BE49-F238E27FC236}">
                <a16:creationId xmlns:a16="http://schemas.microsoft.com/office/drawing/2014/main" id="{62072BEF-3F04-4AEC-A608-512E1A8DECF7}"/>
              </a:ext>
            </a:extLst>
          </p:cNvPr>
          <p:cNvGraphicFramePr/>
          <p:nvPr>
            <p:extLst>
              <p:ext uri="{D42A27DB-BD31-4B8C-83A1-F6EECF244321}">
                <p14:modId xmlns:p14="http://schemas.microsoft.com/office/powerpoint/2010/main" val="2978137189"/>
              </p:ext>
            </p:extLst>
          </p:nvPr>
        </p:nvGraphicFramePr>
        <p:xfrm>
          <a:off x="1270747" y="320887"/>
          <a:ext cx="10562665" cy="63555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7146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81F55-DAC9-4432-8AC5-5B6885D45C86}"/>
              </a:ext>
            </a:extLst>
          </p:cNvPr>
          <p:cNvSpPr>
            <a:spLocks noGrp="1"/>
          </p:cNvSpPr>
          <p:nvPr>
            <p:ph type="title"/>
          </p:nvPr>
        </p:nvSpPr>
        <p:spPr>
          <a:xfrm>
            <a:off x="1388209" y="5554639"/>
            <a:ext cx="9654076" cy="982473"/>
          </a:xfrm>
        </p:spPr>
        <p:txBody>
          <a:bodyPr>
            <a:normAutofit/>
          </a:bodyPr>
          <a:lstStyle/>
          <a:p>
            <a:r>
              <a:rPr lang="en-GB" sz="4000" dirty="0">
                <a:solidFill>
                  <a:srgbClr val="FFFFFF"/>
                </a:solidFill>
                <a:effectLst/>
                <a:latin typeface="+mn-lt"/>
                <a:ea typeface="Times New Roman" panose="02020603050405020304" pitchFamily="18" charset="0"/>
              </a:rPr>
              <a:t>Methodology</a:t>
            </a:r>
            <a:endParaRPr lang="en-MY" sz="4000" dirty="0">
              <a:solidFill>
                <a:srgbClr val="FFFFFF"/>
              </a:solidFill>
            </a:endParaRPr>
          </a:p>
        </p:txBody>
      </p:sp>
      <p:sp>
        <p:nvSpPr>
          <p:cNvPr id="3" name="Content Placeholder 2">
            <a:extLst>
              <a:ext uri="{FF2B5EF4-FFF2-40B4-BE49-F238E27FC236}">
                <a16:creationId xmlns:a16="http://schemas.microsoft.com/office/drawing/2014/main" id="{7780F293-E099-4940-8E9B-9C0578653216}"/>
              </a:ext>
            </a:extLst>
          </p:cNvPr>
          <p:cNvSpPr>
            <a:spLocks noGrp="1"/>
          </p:cNvSpPr>
          <p:nvPr>
            <p:ph idx="1"/>
          </p:nvPr>
        </p:nvSpPr>
        <p:spPr>
          <a:xfrm>
            <a:off x="1388209" y="824249"/>
            <a:ext cx="7170843" cy="433051"/>
          </a:xfrm>
        </p:spPr>
        <p:txBody>
          <a:bodyPr anchor="ctr">
            <a:normAutofit fontScale="92500" lnSpcReduction="20000"/>
          </a:bodyPr>
          <a:lstStyle/>
          <a:p>
            <a:pPr marL="0" indent="0">
              <a:buNone/>
            </a:pPr>
            <a:r>
              <a:rPr lang="en-GB" sz="3200" dirty="0">
                <a:effectLst/>
                <a:ea typeface="Times New Roman" panose="02020603050405020304" pitchFamily="18" charset="0"/>
              </a:rPr>
              <a:t>Sample preparation of cosmetic products</a:t>
            </a:r>
          </a:p>
          <a:p>
            <a:pPr marL="0" indent="0">
              <a:buNone/>
            </a:pPr>
            <a:endParaRPr lang="en-GB" sz="2400" dirty="0"/>
          </a:p>
        </p:txBody>
      </p:sp>
      <p:graphicFrame>
        <p:nvGraphicFramePr>
          <p:cNvPr id="4" name="Diagram 3">
            <a:extLst>
              <a:ext uri="{FF2B5EF4-FFF2-40B4-BE49-F238E27FC236}">
                <a16:creationId xmlns:a16="http://schemas.microsoft.com/office/drawing/2014/main" id="{B84A56E1-9957-42A7-8CBC-9E69C5D6E132}"/>
              </a:ext>
            </a:extLst>
          </p:cNvPr>
          <p:cNvGraphicFramePr/>
          <p:nvPr>
            <p:extLst>
              <p:ext uri="{D42A27DB-BD31-4B8C-83A1-F6EECF244321}">
                <p14:modId xmlns:p14="http://schemas.microsoft.com/office/powerpoint/2010/main" val="1093860656"/>
              </p:ext>
            </p:extLst>
          </p:nvPr>
        </p:nvGraphicFramePr>
        <p:xfrm>
          <a:off x="16607" y="1768286"/>
          <a:ext cx="12192004" cy="286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402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1491</TotalTime>
  <Words>5237</Words>
  <Application>Microsoft Office PowerPoint</Application>
  <PresentationFormat>Widescreen</PresentationFormat>
  <Paragraphs>532</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Identification of Puerarin from Pueraria Mirifica Tuber Extract as Antioxidant in Formulated Cosmetic Products </vt:lpstr>
      <vt:lpstr>Outline</vt:lpstr>
      <vt:lpstr>Abstract</vt:lpstr>
      <vt:lpstr>Introduction </vt:lpstr>
      <vt:lpstr>Introduction</vt:lpstr>
      <vt:lpstr>Literature review</vt:lpstr>
      <vt:lpstr>Methodology</vt:lpstr>
      <vt:lpstr>Methodology</vt:lpstr>
      <vt:lpstr>Methodology</vt:lpstr>
      <vt:lpstr>Methodology</vt:lpstr>
      <vt:lpstr>Methodology</vt:lpstr>
      <vt:lpstr>Methodology</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Puerarin from Pueraria Mirifica Tuber Extract as Antioxidant in Formulated Cosmetic Products</dc:title>
  <dc:creator>hafis182</dc:creator>
  <cp:lastModifiedBy>reviewer</cp:lastModifiedBy>
  <cp:revision>182</cp:revision>
  <dcterms:created xsi:type="dcterms:W3CDTF">2021-05-03T00:14:51Z</dcterms:created>
  <dcterms:modified xsi:type="dcterms:W3CDTF">2021-08-21T13:28:39Z</dcterms:modified>
</cp:coreProperties>
</file>