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61" r:id="rId4"/>
    <p:sldId id="334" r:id="rId5"/>
    <p:sldId id="266" r:id="rId6"/>
    <p:sldId id="268" r:id="rId7"/>
    <p:sldId id="267" r:id="rId8"/>
    <p:sldId id="337" r:id="rId9"/>
    <p:sldId id="270" r:id="rId10"/>
    <p:sldId id="303" r:id="rId11"/>
    <p:sldId id="304" r:id="rId12"/>
    <p:sldId id="310" r:id="rId13"/>
    <p:sldId id="332" r:id="rId14"/>
    <p:sldId id="331" r:id="rId15"/>
    <p:sldId id="275" r:id="rId16"/>
    <p:sldId id="286" r:id="rId17"/>
    <p:sldId id="276" r:id="rId18"/>
    <p:sldId id="305" r:id="rId19"/>
    <p:sldId id="333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33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4B273-C949-4D11-9B0C-FE2A214FF7E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C844-8B9C-42E1-8881-137775BD07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4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96C04E2-D679-4DBC-A8D1-1C9F685B2E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34E1FB3-3ED6-44DE-91D2-F63FA73DF5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4984C08-04A3-4DBC-BA67-25AED0E659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E491784-019A-457E-A4DC-714A34F258DC}" type="slidenum">
              <a:rPr lang="en-MY" altLang="en-US"/>
              <a:pPr/>
              <a:t>1</a:t>
            </a:fld>
            <a:endParaRPr lang="en-MY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EEC9DD-8F9C-4D14-B192-5CA3E8924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404F434-15C3-4DB4-BAAA-0A535D231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665BD50-F2B5-4DE6-B97E-66D5FA5F6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0B12C89-AD58-490A-A1AF-9D7AC3289C07}" type="slidenum">
              <a:rPr lang="en-MY" altLang="en-US"/>
              <a:pPr/>
              <a:t>3</a:t>
            </a:fld>
            <a:endParaRPr lang="en-MY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EEC9DD-8F9C-4D14-B192-5CA3E8924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404F434-15C3-4DB4-BAAA-0A535D231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665BD50-F2B5-4DE6-B97E-66D5FA5F6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0B12C89-AD58-490A-A1AF-9D7AC3289C07}" type="slidenum">
              <a:rPr lang="en-MY" altLang="en-US"/>
              <a:pPr/>
              <a:t>4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800099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C557BB1-0A0F-44D5-BC53-474240C3AD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6A4A88E-E913-4A82-8286-A86EA3CFB5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Optimize blade pitch angle- improve turbine efficiency (it depends on airfoil geometry and turbine solidity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In oscillating water column (OWC)- Four different geometry with 5 different sizes in curved-duct manifold- simulated numerically and CFD.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MY" altLang="en-US"/>
              <a:t>OWC- shape of the well turbine was modified- to enhance the efficiency and enlarge operating hour. Changed blade thickness from hub to tip. Mid section produced larger torque and larger power.-Delay flow separation and increased blade loading.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EAAFE25-8EED-447A-951F-DFCFF63B0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99FF3A6-3C3C-419B-BD11-914A9822C031}" type="slidenum">
              <a:rPr lang="en-MY" altLang="en-US"/>
              <a:pPr/>
              <a:t>9</a:t>
            </a:fld>
            <a:endParaRPr lang="en-MY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B0D5-FB2E-4EEB-9A93-010177109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6EB23-21D9-4707-AF76-9A6030BFF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C757-AA53-470E-A6B7-B147C13A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F37B-0A0C-44FA-94CA-BC2793C057C4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93E42-015A-4CF3-A763-1E103E4D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65721-4AA7-4886-A406-8C359453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FC576-2E1A-4ACF-8F0F-EDF51A828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92313-2D10-426C-9742-E7EFED3EE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D4C81-AE14-4122-AC25-F4FA5826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F7A2-213D-4EC3-9126-0680259816AA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4AF8C-27F6-4AC2-B48B-831B0BE8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ED00B-A4DC-456D-801A-D5383992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8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0B15E-00BC-43E5-A469-63AAE8817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6413A-CAF7-4EFB-AD7F-74B51876F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5B8A9-5DE0-4D11-97B7-B4B1FF79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E214-74AE-4737-9688-96716424ED46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E2DC-8355-4C75-8734-02EB6883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A22DD-C28B-4D92-95CA-84CCA5CD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88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E902-6A6C-4553-86FF-CAD888CE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5E962-99A9-4C51-8536-BB9F6DD0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0C80-B05C-4F6C-BB07-0870E31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8351-8D8C-4ECD-8893-13CAE94EF6F5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9E08D-7A32-4938-8597-CCB24B38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CAA78-BA8F-4AFC-A1BC-2CBC0206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2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5D8D-ADF4-4730-B2A9-614AAFEB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6FAE5-849E-4AFD-B272-737F683AC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7E004-300A-4133-A465-45CB4CDF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4BBC-FE19-45A5-9301-1A6E33F79626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D8239-A9FC-4E83-913E-EFF33827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10DA1-4E98-4913-8FD4-4105E5A7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7BD70-52CD-4004-BE75-3BB03787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6F4C-CBE5-4652-89B3-E71A12801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F22D2-391F-43B6-A1DD-B51805BBC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5229E-BB02-4A18-9C0F-D79A3506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63-3E4B-47FA-AC64-30551C562C70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453DD-60B7-44F4-ACA1-C2D35155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F186D-6E11-4009-B4BA-73D16E36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5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77B9-CAF8-4B0E-BF5B-7790FDD3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D462A-6807-4AD4-BB7D-D3BB9F6C6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5F7EC-E43B-429E-A702-F7EDB5953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86BE1-49D3-47FC-8294-D198E39C3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33D6D-5546-45B2-B495-17F2FC31B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6851C0-E5FC-43E2-9829-07F02D67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4A5-772C-4063-B0A4-080DED20A8DF}" type="datetime1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D5B2C-CA7C-49BA-AE03-74709BE1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68089-8FD9-4DDB-A153-9A946C1F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2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F632-A7EB-44E1-B28E-F682DE4D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06600-4D6D-4B40-823A-06512056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FE8D-EE19-4BFF-AE45-AC8C247F65D8}" type="datetime1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44E0-0562-4B92-BDE5-AB0FCC9D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7587C-9F9A-4265-B3ED-4AB08858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7962-BF11-496E-9DD4-468BA15B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6B0E-606F-41F5-BA31-ACBE872015B8}" type="datetime1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6ED6F-39F9-4FE2-A706-43D7E8AD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1D9C6-1865-4FEE-9379-BE3D3DDF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B263-7653-4DC9-A3A8-63362DCC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29D96-F1AF-491A-BBD3-373C1536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49AC9-A42D-4BD7-BCCA-BF3651872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8BEFA-5666-46F7-8601-A0D2BFC8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4346-E015-4D89-82AD-79AFDEB53C5F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C14C5-103A-43D3-A838-06236227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2BE8E-6D0F-49FB-B089-CDAD8751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9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2650-9EAE-4646-9F7F-D538756B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0C0D7-6295-4B99-A29C-8C90B965B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3BA3A-84F8-43E4-BBF7-AA9994C84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6487-D2DF-4A21-9EAA-BC1F0F2F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00D2-331E-493D-8521-CC24CEB42C24}" type="datetime1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767A9-760C-474A-A521-A32EFE63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4EB13-761D-4C5B-97EC-0B46BECC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1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ED217-75AC-4076-BDE7-F6650F24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3320E-29D9-4B78-BF1F-B0023BCF3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0590-2D8C-4D57-8D6E-57E9BFF56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B23B-C5C9-40B4-ABCD-E37F9B6CC45D}" type="datetime1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F815-CD0F-4C92-A5B2-21E6A7830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PreparedBy: DrHazilahMadKaidiUTM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3AECC-6827-456C-A0F7-3DE1214F7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ED5B-F524-485F-BF24-CCD1D32FE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>
            <a:extLst>
              <a:ext uri="{FF2B5EF4-FFF2-40B4-BE49-F238E27FC236}">
                <a16:creationId xmlns:a16="http://schemas.microsoft.com/office/drawing/2014/main" id="{ABDF2694-5DA2-4495-BDBB-9D0A50897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038" y="765970"/>
            <a:ext cx="7772400" cy="1150937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Doctor of Philosophy/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Mphil</a:t>
            </a: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AED80-0876-4501-B089-77CD5D14E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438" y="4341813"/>
            <a:ext cx="4673600" cy="1198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MY" sz="2000" b="1" dirty="0"/>
              <a:t>Student name:</a:t>
            </a:r>
          </a:p>
          <a:p>
            <a:pPr>
              <a:defRPr/>
            </a:pPr>
            <a:r>
              <a:rPr lang="en-MY" sz="2000" b="1" dirty="0"/>
              <a:t>Supervisor name:</a:t>
            </a:r>
            <a:endParaRPr lang="en-MY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945529-1FF6-4E8C-9BF5-30F676E8DF91}"/>
              </a:ext>
            </a:extLst>
          </p:cNvPr>
          <p:cNvSpPr txBox="1"/>
          <p:nvPr/>
        </p:nvSpPr>
        <p:spPr>
          <a:xfrm>
            <a:off x="4929187" y="2794000"/>
            <a:ext cx="305160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MY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TITLE: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A2AF82-6412-4764-B19D-B7B08C3A5051}"/>
              </a:ext>
            </a:extLst>
          </p:cNvPr>
          <p:cNvSpPr/>
          <p:nvPr/>
        </p:nvSpPr>
        <p:spPr>
          <a:xfrm>
            <a:off x="9752014" y="1827214"/>
            <a:ext cx="1120775" cy="4967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083" name="Slide Number Placeholder 6">
            <a:extLst>
              <a:ext uri="{FF2B5EF4-FFF2-40B4-BE49-F238E27FC236}">
                <a16:creationId xmlns:a16="http://schemas.microsoft.com/office/drawing/2014/main" id="{5B3CF1E2-FC6C-40F8-B16F-5FD45DEE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EDEBC7-DD14-4D9F-87F0-DDBC631ADCE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6AD21A-F66D-4AE7-85D1-D022B3D6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3">
            <a:extLst>
              <a:ext uri="{FF2B5EF4-FFF2-40B4-BE49-F238E27FC236}">
                <a16:creationId xmlns:a16="http://schemas.microsoft.com/office/drawing/2014/main" id="{D49B6E5B-58D0-4951-BA88-3099FA9F6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565" y="143669"/>
            <a:ext cx="532923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3600" b="1" dirty="0"/>
              <a:t>RESEARCH METHODOLOGY</a:t>
            </a:r>
          </a:p>
        </p:txBody>
      </p:sp>
      <p:pic>
        <p:nvPicPr>
          <p:cNvPr id="17411" name="Picture 34">
            <a:extLst>
              <a:ext uri="{FF2B5EF4-FFF2-40B4-BE49-F238E27FC236}">
                <a16:creationId xmlns:a16="http://schemas.microsoft.com/office/drawing/2014/main" id="{E965944F-2E43-4BDC-A6EA-71324810E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23"/>
          <a:stretch>
            <a:fillRect/>
          </a:stretch>
        </p:blipFill>
        <p:spPr bwMode="auto">
          <a:xfrm>
            <a:off x="3216275" y="741363"/>
            <a:ext cx="4464050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1">
            <a:extLst>
              <a:ext uri="{FF2B5EF4-FFF2-40B4-BE49-F238E27FC236}">
                <a16:creationId xmlns:a16="http://schemas.microsoft.com/office/drawing/2014/main" id="{6548E8FB-E836-41BD-9569-22191723E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957263"/>
            <a:ext cx="1871663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MY" altLang="en-US" sz="1400" b="1" dirty="0"/>
              <a:t>Objective 1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MY" altLang="en-US" sz="1200" dirty="0"/>
              <a:t>To measure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38A16647-2769-48E4-BF5E-471011C29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1854200"/>
            <a:ext cx="1871663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MY" altLang="en-US" sz="1400" b="1" dirty="0"/>
              <a:t>Objective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1200" dirty="0"/>
              <a:t>To formulate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ADAD8183-99BF-4AF9-9DA0-F01C7671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6" y="4076701"/>
            <a:ext cx="1871663" cy="492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MY" altLang="en-US" sz="1400" b="1" dirty="0"/>
              <a:t>Objective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1200" dirty="0"/>
              <a:t>To validate</a:t>
            </a:r>
          </a:p>
        </p:txBody>
      </p:sp>
      <p:sp>
        <p:nvSpPr>
          <p:cNvPr id="17415" name="TextBox 1">
            <a:extLst>
              <a:ext uri="{FF2B5EF4-FFF2-40B4-BE49-F238E27FC236}">
                <a16:creationId xmlns:a16="http://schemas.microsoft.com/office/drawing/2014/main" id="{928FF926-E428-44B2-A0B3-33E6D62DC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1" y="3455988"/>
            <a:ext cx="815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SOLIDWORKS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software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45D6D64C-2E62-49BD-8AE8-C12173514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3919539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ANSYS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software</a:t>
            </a:r>
          </a:p>
        </p:txBody>
      </p:sp>
      <p:sp>
        <p:nvSpPr>
          <p:cNvPr id="17417" name="TextBox 8">
            <a:extLst>
              <a:ext uri="{FF2B5EF4-FFF2-40B4-BE49-F238E27FC236}">
                <a16:creationId xmlns:a16="http://schemas.microsoft.com/office/drawing/2014/main" id="{CAE1D6F8-3C31-43E3-AADE-9443A4821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4646614"/>
            <a:ext cx="927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900"/>
              <a:t>NAHRIM wave simulator pool</a:t>
            </a:r>
          </a:p>
        </p:txBody>
      </p:sp>
      <p:sp>
        <p:nvSpPr>
          <p:cNvPr id="17418" name="Slide Number Placeholder 2">
            <a:extLst>
              <a:ext uri="{FF2B5EF4-FFF2-40B4-BE49-F238E27FC236}">
                <a16:creationId xmlns:a16="http://schemas.microsoft.com/office/drawing/2014/main" id="{489342E2-C140-4E04-8BF8-467F6F6F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454BB-08C2-4729-8D4B-98CADC2F560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0EC993-4DAF-49CB-A076-9F74233D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3E0A7EC-8F78-4E58-BE3F-C1EA20106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1" y="153988"/>
            <a:ext cx="6215063" cy="717550"/>
          </a:xfrm>
        </p:spPr>
        <p:txBody>
          <a:bodyPr/>
          <a:lstStyle/>
          <a:p>
            <a:r>
              <a:rPr lang="en-MY" altLang="en-US" b="1">
                <a:latin typeface="Arial Narrow" panose="020B0606020202030204" pitchFamily="34" charset="0"/>
              </a:rPr>
              <a:t>Research Activities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A6C02A-7CF5-4204-BF95-9014B7DC0E46}"/>
              </a:ext>
            </a:extLst>
          </p:cNvPr>
          <p:cNvSpPr/>
          <p:nvPr/>
        </p:nvSpPr>
        <p:spPr>
          <a:xfrm>
            <a:off x="3008313" y="1989139"/>
            <a:ext cx="1073150" cy="5667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Characterization of actual ocean wave behaviour</a:t>
            </a:r>
            <a:endParaRPr lang="en-MY" sz="8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D5119F2-EDBD-477C-A0BA-4A0DE917F0F8}"/>
              </a:ext>
            </a:extLst>
          </p:cNvPr>
          <p:cNvSpPr/>
          <p:nvPr/>
        </p:nvSpPr>
        <p:spPr>
          <a:xfrm>
            <a:off x="2089151" y="1339851"/>
            <a:ext cx="766763" cy="25082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20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18437" name="TextBox 57">
            <a:extLst>
              <a:ext uri="{FF2B5EF4-FFF2-40B4-BE49-F238E27FC236}">
                <a16:creationId xmlns:a16="http://schemas.microsoft.com/office/drawing/2014/main" id="{4590A00F-FA9E-4E86-BEF5-97A60F9B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1917701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Wave velocity,  wind direction, wavelength, water depth &amp; wave amplitude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614B57F-B382-4E15-8782-46BEBB887C94}"/>
              </a:ext>
            </a:extLst>
          </p:cNvPr>
          <p:cNvSpPr/>
          <p:nvPr/>
        </p:nvSpPr>
        <p:spPr>
          <a:xfrm>
            <a:off x="8274050" y="3208339"/>
            <a:ext cx="1206500" cy="573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Gather all result obtained into one comparison table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FB335FE-639F-4FE8-A8C6-CDF4815E8B5E}"/>
              </a:ext>
            </a:extLst>
          </p:cNvPr>
          <p:cNvSpPr/>
          <p:nvPr/>
        </p:nvSpPr>
        <p:spPr>
          <a:xfrm>
            <a:off x="8270875" y="4079876"/>
            <a:ext cx="1208088" cy="481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Data Analysis &amp; Conclusion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05D85EF-F7CA-4DCC-AAFD-F4A9286E7995}"/>
              </a:ext>
            </a:extLst>
          </p:cNvPr>
          <p:cNvSpPr/>
          <p:nvPr/>
        </p:nvSpPr>
        <p:spPr>
          <a:xfrm>
            <a:off x="8491538" y="5494338"/>
            <a:ext cx="768350" cy="20955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2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34531A2-7D93-4103-9C5C-1E4010CCFF85}"/>
              </a:ext>
            </a:extLst>
          </p:cNvPr>
          <p:cNvSpPr/>
          <p:nvPr/>
        </p:nvSpPr>
        <p:spPr>
          <a:xfrm>
            <a:off x="6527800" y="3425826"/>
            <a:ext cx="915988" cy="320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Fabricate turbine blade</a:t>
            </a:r>
          </a:p>
        </p:txBody>
      </p:sp>
      <p:sp>
        <p:nvSpPr>
          <p:cNvPr id="18442" name="TextBox 75">
            <a:extLst>
              <a:ext uri="{FF2B5EF4-FFF2-40B4-BE49-F238E27FC236}">
                <a16:creationId xmlns:a16="http://schemas.microsoft.com/office/drawing/2014/main" id="{72B934FE-755A-404E-A994-CE490933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2301" y="3184526"/>
            <a:ext cx="1014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Based on experiment and simulation result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E83B7B5-2E5F-42B0-B867-F72AE5BD0C3B}"/>
              </a:ext>
            </a:extLst>
          </p:cNvPr>
          <p:cNvSpPr/>
          <p:nvPr/>
        </p:nvSpPr>
        <p:spPr>
          <a:xfrm>
            <a:off x="6400800" y="3911600"/>
            <a:ext cx="1181100" cy="649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00" dirty="0">
                <a:solidFill>
                  <a:schemeClr val="tx1"/>
                </a:solidFill>
              </a:rPr>
              <a:t>Perform test at actual ocean  wave condition in simulator lab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33B829-585A-4E15-AFCD-D2F581A3F7A9}"/>
              </a:ext>
            </a:extLst>
          </p:cNvPr>
          <p:cNvCxnSpPr>
            <a:stCxn id="75" idx="2"/>
            <a:endCxn id="77" idx="0"/>
          </p:cNvCxnSpPr>
          <p:nvPr/>
        </p:nvCxnSpPr>
        <p:spPr>
          <a:xfrm>
            <a:off x="6986588" y="3746500"/>
            <a:ext cx="4762" cy="16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EF3C13B0-0346-4C39-AF6D-5EB341633CAB}"/>
              </a:ext>
            </a:extLst>
          </p:cNvPr>
          <p:cNvSpPr/>
          <p:nvPr/>
        </p:nvSpPr>
        <p:spPr>
          <a:xfrm>
            <a:off x="3035300" y="1268414"/>
            <a:ext cx="1017588" cy="396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00" dirty="0">
                <a:solidFill>
                  <a:schemeClr val="tx1"/>
                </a:solidFill>
              </a:rPr>
              <a:t>Literature review</a:t>
            </a:r>
            <a:endParaRPr lang="en-MY" sz="8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2E92402-CF2E-43B4-BBA8-6CCD1DD11A51}"/>
              </a:ext>
            </a:extLst>
          </p:cNvPr>
          <p:cNvCxnSpPr>
            <a:stCxn id="57" idx="6"/>
            <a:endCxn id="85" idx="1"/>
          </p:cNvCxnSpPr>
          <p:nvPr/>
        </p:nvCxnSpPr>
        <p:spPr>
          <a:xfrm>
            <a:off x="2855914" y="1465264"/>
            <a:ext cx="179387" cy="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3BD237C-6B2D-4DF0-8BD5-93CE28FF9521}"/>
              </a:ext>
            </a:extLst>
          </p:cNvPr>
          <p:cNvCxnSpPr>
            <a:stCxn id="85" idx="2"/>
            <a:endCxn id="4" idx="0"/>
          </p:cNvCxnSpPr>
          <p:nvPr/>
        </p:nvCxnSpPr>
        <p:spPr>
          <a:xfrm>
            <a:off x="3543300" y="1665288"/>
            <a:ext cx="1588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TextBox 87">
            <a:extLst>
              <a:ext uri="{FF2B5EF4-FFF2-40B4-BE49-F238E27FC236}">
                <a16:creationId xmlns:a16="http://schemas.microsoft.com/office/drawing/2014/main" id="{520ED725-AF40-43E0-AF9B-106E5D56E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9" y="3086100"/>
            <a:ext cx="15700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All related Parameters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ie dimension, no of blade, length of blade</a:t>
            </a: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ACBA3687-21E2-4588-9DEF-1C40DDD8F06B}"/>
              </a:ext>
            </a:extLst>
          </p:cNvPr>
          <p:cNvCxnSpPr>
            <a:stCxn id="4" idx="3"/>
            <a:endCxn id="58" idx="1"/>
          </p:cNvCxnSpPr>
          <p:nvPr/>
        </p:nvCxnSpPr>
        <p:spPr>
          <a:xfrm flipV="1">
            <a:off x="4081464" y="1679575"/>
            <a:ext cx="1531937" cy="592138"/>
          </a:xfrm>
          <a:prstGeom prst="bentConnector3">
            <a:avLst>
              <a:gd name="adj1" fmla="val 694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FE19544-7D52-47DB-A0C5-40545B7F2913}"/>
              </a:ext>
            </a:extLst>
          </p:cNvPr>
          <p:cNvSpPr/>
          <p:nvPr/>
        </p:nvSpPr>
        <p:spPr>
          <a:xfrm>
            <a:off x="2663826" y="3810000"/>
            <a:ext cx="1814513" cy="234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Transfer data to modelling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669A5A1-9469-4303-9386-13E71B80CAD6}"/>
              </a:ext>
            </a:extLst>
          </p:cNvPr>
          <p:cNvSpPr/>
          <p:nvPr/>
        </p:nvSpPr>
        <p:spPr>
          <a:xfrm>
            <a:off x="2576514" y="4273551"/>
            <a:ext cx="1990725" cy="379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Input design into simulation software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E89D97C-54AC-4A7B-98F0-7D2708B4CA53}"/>
              </a:ext>
            </a:extLst>
          </p:cNvPr>
          <p:cNvSpPr/>
          <p:nvPr/>
        </p:nvSpPr>
        <p:spPr>
          <a:xfrm>
            <a:off x="3119439" y="4894264"/>
            <a:ext cx="911225" cy="320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Perform simulation </a:t>
            </a:r>
          </a:p>
        </p:txBody>
      </p:sp>
      <p:sp>
        <p:nvSpPr>
          <p:cNvPr id="18453" name="TextBox 95">
            <a:extLst>
              <a:ext uri="{FF2B5EF4-FFF2-40B4-BE49-F238E27FC236}">
                <a16:creationId xmlns:a16="http://schemas.microsoft.com/office/drawing/2014/main" id="{91DE5FA6-0E31-48E2-BBBA-916BEE2F3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4" y="3797301"/>
            <a:ext cx="10429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1000"/>
              <a:t>SOLIDWORKS</a:t>
            </a:r>
          </a:p>
        </p:txBody>
      </p:sp>
      <p:sp>
        <p:nvSpPr>
          <p:cNvPr id="18454" name="TextBox 96">
            <a:extLst>
              <a:ext uri="{FF2B5EF4-FFF2-40B4-BE49-F238E27FC236}">
                <a16:creationId xmlns:a16="http://schemas.microsoft.com/office/drawing/2014/main" id="{AA75F885-E777-4D71-BA82-F31D0F39C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6" y="4330700"/>
            <a:ext cx="542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ANSYS</a:t>
            </a:r>
          </a:p>
        </p:txBody>
      </p:sp>
      <p:sp>
        <p:nvSpPr>
          <p:cNvPr id="98" name="Diamond 97">
            <a:extLst>
              <a:ext uri="{FF2B5EF4-FFF2-40B4-BE49-F238E27FC236}">
                <a16:creationId xmlns:a16="http://schemas.microsoft.com/office/drawing/2014/main" id="{2CE82A1F-5C3C-471E-B81D-D46EA8D11853}"/>
              </a:ext>
            </a:extLst>
          </p:cNvPr>
          <p:cNvSpPr/>
          <p:nvPr/>
        </p:nvSpPr>
        <p:spPr>
          <a:xfrm>
            <a:off x="2663825" y="5424489"/>
            <a:ext cx="1836738" cy="593725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00" dirty="0">
                <a:solidFill>
                  <a:schemeClr val="tx1"/>
                </a:solidFill>
              </a:rPr>
              <a:t>Best performance?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F200EEF-AF09-452A-AC3F-103978B86E76}"/>
              </a:ext>
            </a:extLst>
          </p:cNvPr>
          <p:cNvCxnSpPr>
            <a:stCxn id="128" idx="2"/>
            <a:endCxn id="92" idx="0"/>
          </p:cNvCxnSpPr>
          <p:nvPr/>
        </p:nvCxnSpPr>
        <p:spPr>
          <a:xfrm flipH="1">
            <a:off x="3571876" y="3573464"/>
            <a:ext cx="3175" cy="236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8DD2CDD-07AA-4096-883B-F679D46C1F26}"/>
              </a:ext>
            </a:extLst>
          </p:cNvPr>
          <p:cNvCxnSpPr>
            <a:stCxn id="92" idx="2"/>
            <a:endCxn id="94" idx="0"/>
          </p:cNvCxnSpPr>
          <p:nvPr/>
        </p:nvCxnSpPr>
        <p:spPr>
          <a:xfrm>
            <a:off x="3571875" y="404495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2A97735-B4BD-4192-AFF7-50AC51197F19}"/>
              </a:ext>
            </a:extLst>
          </p:cNvPr>
          <p:cNvCxnSpPr>
            <a:stCxn id="94" idx="2"/>
            <a:endCxn id="95" idx="0"/>
          </p:cNvCxnSpPr>
          <p:nvPr/>
        </p:nvCxnSpPr>
        <p:spPr>
          <a:xfrm>
            <a:off x="3571876" y="4652963"/>
            <a:ext cx="3175" cy="241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93C937A6-F87D-46D3-9FE1-220A0F451A09}"/>
              </a:ext>
            </a:extLst>
          </p:cNvPr>
          <p:cNvCxnSpPr>
            <a:stCxn id="95" idx="2"/>
            <a:endCxn id="98" idx="0"/>
          </p:cNvCxnSpPr>
          <p:nvPr/>
        </p:nvCxnSpPr>
        <p:spPr>
          <a:xfrm>
            <a:off x="3575050" y="5214938"/>
            <a:ext cx="7938" cy="20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107">
            <a:extLst>
              <a:ext uri="{FF2B5EF4-FFF2-40B4-BE49-F238E27FC236}">
                <a16:creationId xmlns:a16="http://schemas.microsoft.com/office/drawing/2014/main" id="{D6D21E4D-AB5D-4EB9-97DD-285991424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1" y="5424488"/>
            <a:ext cx="3413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No</a:t>
            </a:r>
          </a:p>
        </p:txBody>
      </p:sp>
      <p:sp>
        <p:nvSpPr>
          <p:cNvPr id="21534" name="TextBox 108">
            <a:extLst>
              <a:ext uri="{FF2B5EF4-FFF2-40B4-BE49-F238E27FC236}">
                <a16:creationId xmlns:a16="http://schemas.microsoft.com/office/drawing/2014/main" id="{F6AD7A92-298C-4D9E-A0C5-A47A5994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9" y="5891213"/>
            <a:ext cx="3698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Yes</a:t>
            </a:r>
          </a:p>
        </p:txBody>
      </p:sp>
      <p:sp>
        <p:nvSpPr>
          <p:cNvPr id="18462" name="TextBox 109">
            <a:extLst>
              <a:ext uri="{FF2B5EF4-FFF2-40B4-BE49-F238E27FC236}">
                <a16:creationId xmlns:a16="http://schemas.microsoft.com/office/drawing/2014/main" id="{4CD0BC39-ABBC-43BC-9F02-BC8332D70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663" y="1103313"/>
            <a:ext cx="10271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Previous turbine blade design, methods of experiments and analysis, aerodynamic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084FE17-A922-44F7-B9E4-61E6C6591A5F}"/>
              </a:ext>
            </a:extLst>
          </p:cNvPr>
          <p:cNvSpPr/>
          <p:nvPr/>
        </p:nvSpPr>
        <p:spPr>
          <a:xfrm>
            <a:off x="8093076" y="4810125"/>
            <a:ext cx="1565275" cy="4127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Proposed the effective turbine blade design</a:t>
            </a:r>
          </a:p>
        </p:txBody>
      </p:sp>
      <p:sp>
        <p:nvSpPr>
          <p:cNvPr id="18464" name="TextBox 119">
            <a:extLst>
              <a:ext uri="{FF2B5EF4-FFF2-40B4-BE49-F238E27FC236}">
                <a16:creationId xmlns:a16="http://schemas.microsoft.com/office/drawing/2014/main" id="{231B9599-5757-411D-960F-5D249324D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5842001"/>
            <a:ext cx="1092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900"/>
              <a:t>To select which turbine blade design that can generate higher output power 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EEF76474-543C-410A-8CCB-AF8312868E9D}"/>
              </a:ext>
            </a:extLst>
          </p:cNvPr>
          <p:cNvCxnSpPr>
            <a:stCxn id="65" idx="2"/>
            <a:endCxn id="67" idx="0"/>
          </p:cNvCxnSpPr>
          <p:nvPr/>
        </p:nvCxnSpPr>
        <p:spPr>
          <a:xfrm flipH="1">
            <a:off x="8875714" y="3781425"/>
            <a:ext cx="1587" cy="298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A17904DC-34C7-4ADE-976B-A2B7E61DB737}"/>
              </a:ext>
            </a:extLst>
          </p:cNvPr>
          <p:cNvCxnSpPr>
            <a:stCxn id="67" idx="2"/>
            <a:endCxn id="111" idx="0"/>
          </p:cNvCxnSpPr>
          <p:nvPr/>
        </p:nvCxnSpPr>
        <p:spPr>
          <a:xfrm>
            <a:off x="8875713" y="4560889"/>
            <a:ext cx="0" cy="24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F45736A-C7D5-4207-A680-C7BD1012747E}"/>
              </a:ext>
            </a:extLst>
          </p:cNvPr>
          <p:cNvCxnSpPr>
            <a:stCxn id="111" idx="2"/>
            <a:endCxn id="69" idx="0"/>
          </p:cNvCxnSpPr>
          <p:nvPr/>
        </p:nvCxnSpPr>
        <p:spPr>
          <a:xfrm>
            <a:off x="8875713" y="5222876"/>
            <a:ext cx="0" cy="271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A74D572-9450-4863-9E18-0B5BDF1086CC}"/>
              </a:ext>
            </a:extLst>
          </p:cNvPr>
          <p:cNvSpPr/>
          <p:nvPr/>
        </p:nvSpPr>
        <p:spPr>
          <a:xfrm>
            <a:off x="4605339" y="5208588"/>
            <a:ext cx="1336675" cy="400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1050" dirty="0">
                <a:solidFill>
                  <a:schemeClr val="tx1"/>
                </a:solidFill>
              </a:rPr>
              <a:t>Optimize the current turbine blade design</a:t>
            </a:r>
          </a:p>
        </p:txBody>
      </p:sp>
      <p:cxnSp>
        <p:nvCxnSpPr>
          <p:cNvPr id="129" name="Elbow Connector 128">
            <a:extLst>
              <a:ext uri="{FF2B5EF4-FFF2-40B4-BE49-F238E27FC236}">
                <a16:creationId xmlns:a16="http://schemas.microsoft.com/office/drawing/2014/main" id="{72AABD7E-4237-4381-AA46-143AB571940B}"/>
              </a:ext>
            </a:extLst>
          </p:cNvPr>
          <p:cNvCxnSpPr>
            <a:stCxn id="98" idx="3"/>
            <a:endCxn id="127" idx="2"/>
          </p:cNvCxnSpPr>
          <p:nvPr/>
        </p:nvCxnSpPr>
        <p:spPr>
          <a:xfrm flipV="1">
            <a:off x="4500563" y="5608638"/>
            <a:ext cx="773112" cy="1127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>
            <a:extLst>
              <a:ext uri="{FF2B5EF4-FFF2-40B4-BE49-F238E27FC236}">
                <a16:creationId xmlns:a16="http://schemas.microsoft.com/office/drawing/2014/main" id="{F814D298-1527-4A82-A9A5-7B34210F430D}"/>
              </a:ext>
            </a:extLst>
          </p:cNvPr>
          <p:cNvCxnSpPr>
            <a:stCxn id="127" idx="0"/>
            <a:endCxn id="95" idx="3"/>
          </p:cNvCxnSpPr>
          <p:nvPr/>
        </p:nvCxnSpPr>
        <p:spPr>
          <a:xfrm rot="16200000" flipV="1">
            <a:off x="4575175" y="4510088"/>
            <a:ext cx="153988" cy="12430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>
            <a:extLst>
              <a:ext uri="{FF2B5EF4-FFF2-40B4-BE49-F238E27FC236}">
                <a16:creationId xmlns:a16="http://schemas.microsoft.com/office/drawing/2014/main" id="{5824D91C-4A1B-47F7-97AD-D10B727910E0}"/>
              </a:ext>
            </a:extLst>
          </p:cNvPr>
          <p:cNvCxnSpPr>
            <a:stCxn id="98" idx="2"/>
            <a:endCxn id="75" idx="0"/>
          </p:cNvCxnSpPr>
          <p:nvPr/>
        </p:nvCxnSpPr>
        <p:spPr>
          <a:xfrm rot="5400000" flipH="1" flipV="1">
            <a:off x="3988594" y="3020219"/>
            <a:ext cx="2592388" cy="3403600"/>
          </a:xfrm>
          <a:prstGeom prst="bentConnector5">
            <a:avLst>
              <a:gd name="adj1" fmla="val -8817"/>
              <a:gd name="adj2" fmla="val 76122"/>
              <a:gd name="adj3" fmla="val 1088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FB62823F-C4D4-45F3-9BBD-785F37670BF0}"/>
              </a:ext>
            </a:extLst>
          </p:cNvPr>
          <p:cNvSpPr/>
          <p:nvPr/>
        </p:nvSpPr>
        <p:spPr>
          <a:xfrm>
            <a:off x="8032751" y="1266826"/>
            <a:ext cx="1019175" cy="639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Software validation using the selected turbine blade</a:t>
            </a:r>
            <a:endParaRPr lang="en-MY" sz="700" dirty="0">
              <a:solidFill>
                <a:schemeClr val="tx1"/>
              </a:solidFill>
            </a:endParaRPr>
          </a:p>
        </p:txBody>
      </p:sp>
      <p:sp>
        <p:nvSpPr>
          <p:cNvPr id="18473" name="TextBox 4">
            <a:extLst>
              <a:ext uri="{FF2B5EF4-FFF2-40B4-BE49-F238E27FC236}">
                <a16:creationId xmlns:a16="http://schemas.microsoft.com/office/drawing/2014/main" id="{F8F4D585-965E-40EC-9F45-C36B8E2C9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200" y="1309688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Validate previous research result with simulation result</a:t>
            </a:r>
          </a:p>
        </p:txBody>
      </p:sp>
      <p:sp>
        <p:nvSpPr>
          <p:cNvPr id="18474" name="Slide Number Placeholder 2">
            <a:extLst>
              <a:ext uri="{FF2B5EF4-FFF2-40B4-BE49-F238E27FC236}">
                <a16:creationId xmlns:a16="http://schemas.microsoft.com/office/drawing/2014/main" id="{E9935334-9B2B-4CDD-B95E-8101C389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4C6B59-D040-4091-A75C-17DA10E66D72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E7E1EEC2-FB41-4D7D-BB9A-97F8DB5DB41B}"/>
              </a:ext>
            </a:extLst>
          </p:cNvPr>
          <p:cNvSpPr/>
          <p:nvPr/>
        </p:nvSpPr>
        <p:spPr>
          <a:xfrm>
            <a:off x="5524501" y="2154238"/>
            <a:ext cx="1196975" cy="569912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900" dirty="0">
                <a:solidFill>
                  <a:schemeClr val="tx1"/>
                </a:solidFill>
              </a:rPr>
              <a:t>Success?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8AD45C1-F5FF-467F-A1C2-F4C310CA3B35}"/>
              </a:ext>
            </a:extLst>
          </p:cNvPr>
          <p:cNvSpPr/>
          <p:nvPr/>
        </p:nvSpPr>
        <p:spPr>
          <a:xfrm>
            <a:off x="5613401" y="1371600"/>
            <a:ext cx="1019175" cy="617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Select suitable existing wind turbine design for OWC</a:t>
            </a:r>
            <a:endParaRPr lang="en-MY" sz="700" dirty="0">
              <a:solidFill>
                <a:schemeClr val="tx1"/>
              </a:solidFill>
            </a:endParaRPr>
          </a:p>
        </p:txBody>
      </p: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8FAF0D64-0F8A-4BE8-9815-78B049D19085}"/>
              </a:ext>
            </a:extLst>
          </p:cNvPr>
          <p:cNvCxnSpPr>
            <a:stCxn id="2" idx="3"/>
            <a:endCxn id="58" idx="0"/>
          </p:cNvCxnSpPr>
          <p:nvPr/>
        </p:nvCxnSpPr>
        <p:spPr>
          <a:xfrm flipH="1" flipV="1">
            <a:off x="6122989" y="1371600"/>
            <a:ext cx="598487" cy="1068388"/>
          </a:xfrm>
          <a:prstGeom prst="bentConnector4">
            <a:avLst>
              <a:gd name="adj1" fmla="val -38206"/>
              <a:gd name="adj2" fmla="val 1214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107">
            <a:extLst>
              <a:ext uri="{FF2B5EF4-FFF2-40B4-BE49-F238E27FC236}">
                <a16:creationId xmlns:a16="http://schemas.microsoft.com/office/drawing/2014/main" id="{AB1D988F-CC73-4CCD-8D18-E02E9A87E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2133600"/>
            <a:ext cx="34131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No</a:t>
            </a:r>
          </a:p>
        </p:txBody>
      </p:sp>
      <p:sp>
        <p:nvSpPr>
          <p:cNvPr id="73" name="TextBox 108">
            <a:extLst>
              <a:ext uri="{FF2B5EF4-FFF2-40B4-BE49-F238E27FC236}">
                <a16:creationId xmlns:a16="http://schemas.microsoft.com/office/drawing/2014/main" id="{7BF365A7-EE99-4E85-A140-77AA1A10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975" y="2614613"/>
            <a:ext cx="3698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en-US" sz="1050" dirty="0"/>
              <a:t>Yes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E07A180F-A2EB-47D1-A2E6-9C23786E37B9}"/>
              </a:ext>
            </a:extLst>
          </p:cNvPr>
          <p:cNvCxnSpPr>
            <a:stCxn id="2" idx="2"/>
            <a:endCxn id="44" idx="1"/>
          </p:cNvCxnSpPr>
          <p:nvPr/>
        </p:nvCxnSpPr>
        <p:spPr>
          <a:xfrm rot="5400000" flipH="1" flipV="1">
            <a:off x="6508751" y="1200151"/>
            <a:ext cx="1138237" cy="1909762"/>
          </a:xfrm>
          <a:prstGeom prst="bentConnector4">
            <a:avLst>
              <a:gd name="adj1" fmla="val -9811"/>
              <a:gd name="adj2" fmla="val 656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5F81E41-C47C-45CF-8F48-CBA45306088E}"/>
              </a:ext>
            </a:extLst>
          </p:cNvPr>
          <p:cNvCxnSpPr>
            <a:stCxn id="58" idx="2"/>
            <a:endCxn id="2" idx="0"/>
          </p:cNvCxnSpPr>
          <p:nvPr/>
        </p:nvCxnSpPr>
        <p:spPr>
          <a:xfrm flipH="1">
            <a:off x="6122988" y="1989138"/>
            <a:ext cx="0" cy="16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043327E-D8B1-4A2A-8C3D-05CF2A65E829}"/>
              </a:ext>
            </a:extLst>
          </p:cNvPr>
          <p:cNvSpPr/>
          <p:nvPr/>
        </p:nvSpPr>
        <p:spPr>
          <a:xfrm>
            <a:off x="8035926" y="2108200"/>
            <a:ext cx="1019175" cy="641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Apply additional mass on the selected blade tip design </a:t>
            </a:r>
            <a:endParaRPr lang="en-MY" sz="700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37F348E-CE96-4485-B15A-854BCEE197A1}"/>
              </a:ext>
            </a:extLst>
          </p:cNvPr>
          <p:cNvSpPr/>
          <p:nvPr/>
        </p:nvSpPr>
        <p:spPr>
          <a:xfrm>
            <a:off x="2867025" y="3076575"/>
            <a:ext cx="1416050" cy="496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MY" sz="900" dirty="0">
                <a:solidFill>
                  <a:schemeClr val="tx1"/>
                </a:solidFill>
              </a:rPr>
              <a:t>Prepare required geometry data of chord length ratio</a:t>
            </a:r>
            <a:endParaRPr lang="en-MY" sz="700" dirty="0">
              <a:solidFill>
                <a:schemeClr val="tx1"/>
              </a:solidFill>
            </a:endParaRPr>
          </a:p>
        </p:txBody>
      </p:sp>
      <p:sp>
        <p:nvSpPr>
          <p:cNvPr id="18484" name="TextBox 4">
            <a:extLst>
              <a:ext uri="{FF2B5EF4-FFF2-40B4-BE49-F238E27FC236}">
                <a16:creationId xmlns:a16="http://schemas.microsoft.com/office/drawing/2014/main" id="{FD581502-133C-4E6A-99BF-CB0F167A0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200" y="2135188"/>
            <a:ext cx="9731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900"/>
              <a:t>3 mass values: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900"/>
              <a:t>100g, 200g &amp; 300g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4B4A2022-5497-48FE-8BC7-39E74D100379}"/>
              </a:ext>
            </a:extLst>
          </p:cNvPr>
          <p:cNvCxnSpPr>
            <a:stCxn id="125" idx="2"/>
            <a:endCxn id="128" idx="0"/>
          </p:cNvCxnSpPr>
          <p:nvPr/>
        </p:nvCxnSpPr>
        <p:spPr>
          <a:xfrm rot="5400000">
            <a:off x="5896770" y="427832"/>
            <a:ext cx="327025" cy="49704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A3A277EE-2C3C-44AE-8E41-759E2EC68C24}"/>
              </a:ext>
            </a:extLst>
          </p:cNvPr>
          <p:cNvCxnSpPr>
            <a:stCxn id="44" idx="2"/>
            <a:endCxn id="125" idx="0"/>
          </p:cNvCxnSpPr>
          <p:nvPr/>
        </p:nvCxnSpPr>
        <p:spPr>
          <a:xfrm>
            <a:off x="8542339" y="1906588"/>
            <a:ext cx="3175" cy="201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7" name="TextBox 57">
            <a:extLst>
              <a:ext uri="{FF2B5EF4-FFF2-40B4-BE49-F238E27FC236}">
                <a16:creationId xmlns:a16="http://schemas.microsoft.com/office/drawing/2014/main" id="{BC13FE6F-F9A9-49BD-B735-7D4E3264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041650"/>
            <a:ext cx="6651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3 ratio of chord length: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MY" altLang="en-US" sz="800"/>
              <a:t>1:2, 1:3, 1:4</a:t>
            </a:r>
          </a:p>
        </p:txBody>
      </p:sp>
      <p:cxnSp>
        <p:nvCxnSpPr>
          <p:cNvPr id="171" name="Elbow Connector 170">
            <a:extLst>
              <a:ext uri="{FF2B5EF4-FFF2-40B4-BE49-F238E27FC236}">
                <a16:creationId xmlns:a16="http://schemas.microsoft.com/office/drawing/2014/main" id="{4862BA35-FC6E-482B-B089-A211D9D3BC57}"/>
              </a:ext>
            </a:extLst>
          </p:cNvPr>
          <p:cNvCxnSpPr>
            <a:stCxn id="77" idx="3"/>
            <a:endCxn id="65" idx="1"/>
          </p:cNvCxnSpPr>
          <p:nvPr/>
        </p:nvCxnSpPr>
        <p:spPr>
          <a:xfrm flipV="1">
            <a:off x="7581900" y="3495676"/>
            <a:ext cx="692150" cy="7413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8D1D59-6420-427A-BF25-D06D0EFB1211}"/>
              </a:ext>
            </a:extLst>
          </p:cNvPr>
          <p:cNvSpPr txBox="1"/>
          <p:nvPr/>
        </p:nvSpPr>
        <p:spPr>
          <a:xfrm>
            <a:off x="4097339" y="2276476"/>
            <a:ext cx="8350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MY" sz="800" dirty="0"/>
              <a:t>Tools:</a:t>
            </a:r>
          </a:p>
          <a:p>
            <a:pPr marL="93663" indent="-77788">
              <a:buFont typeface="Arial" panose="020B0604020202020204" pitchFamily="34" charset="0"/>
              <a:buChar char="•"/>
              <a:defRPr/>
            </a:pPr>
            <a:r>
              <a:rPr lang="en-MY" sz="800" dirty="0"/>
              <a:t>Anemometer</a:t>
            </a:r>
          </a:p>
          <a:p>
            <a:pPr marL="93663" indent="-77788">
              <a:buFont typeface="Arial" panose="020B0604020202020204" pitchFamily="34" charset="0"/>
              <a:buChar char="•"/>
              <a:defRPr/>
            </a:pPr>
            <a:r>
              <a:rPr lang="en-MY" sz="800" dirty="0"/>
              <a:t>ADCP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E69C1-4E89-4705-B0C3-B6690B23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F0C6386-4B0D-4934-A157-17EDAD59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33375"/>
            <a:ext cx="8229600" cy="1143000"/>
          </a:xfrm>
        </p:spPr>
        <p:txBody>
          <a:bodyPr/>
          <a:lstStyle/>
          <a:p>
            <a:r>
              <a:rPr lang="en-MY" altLang="en-US" sz="3600" b="1" dirty="0">
                <a:latin typeface="Arial Narrow" panose="020B0606020202030204" pitchFamily="34" charset="0"/>
              </a:rPr>
              <a:t>Design &amp; System Parameters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DD797E-583C-470E-9FA3-915E54D34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22708"/>
              </p:ext>
            </p:extLst>
          </p:nvPr>
        </p:nvGraphicFramePr>
        <p:xfrm>
          <a:off x="2783633" y="1534671"/>
          <a:ext cx="6923405" cy="4558625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Values</a:t>
                      </a:r>
                      <a:endParaRPr lang="en-MY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7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Design Parameters</a:t>
                      </a: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79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00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Parameters</a:t>
                      </a: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MY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60" name="Slide Number Placeholder 1">
            <a:extLst>
              <a:ext uri="{FF2B5EF4-FFF2-40B4-BE49-F238E27FC236}">
                <a16:creationId xmlns:a16="http://schemas.microsoft.com/office/drawing/2014/main" id="{ECDB87EA-8311-469A-B051-7C887AC7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388C77-4E45-4A1E-A9F7-4B77F222BE7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E15BB1-B6EB-408E-B28B-A98C2F38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7E597B7-6A64-4C97-96DB-9BE26917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altLang="en-US" b="1"/>
              <a:t>Simulation Setup</a:t>
            </a:r>
          </a:p>
        </p:txBody>
      </p:sp>
      <p:sp>
        <p:nvSpPr>
          <p:cNvPr id="22532" name="Slide Number Placeholder 1">
            <a:extLst>
              <a:ext uri="{FF2B5EF4-FFF2-40B4-BE49-F238E27FC236}">
                <a16:creationId xmlns:a16="http://schemas.microsoft.com/office/drawing/2014/main" id="{23C42292-B9FA-49C4-84EE-ABCC4F91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E42625-F236-4CC7-A380-C7BB37F6068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0E920-5D3C-410D-ADB1-54E0475E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D37D888-9FF2-4E93-B6EE-928B6828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altLang="en-US" b="1"/>
              <a:t>Experiment Procedures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21DD30-C0AB-4A25-949F-E945A0470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B1F8B-42FC-4438-838C-F855B9D6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A1D70-E5F1-4690-979B-29B86445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91B2F3F-F2CD-4D5E-9FEA-87C88F3B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086"/>
            <a:ext cx="7886700" cy="993775"/>
          </a:xfrm>
        </p:spPr>
        <p:txBody>
          <a:bodyPr/>
          <a:lstStyle/>
          <a:p>
            <a:r>
              <a:rPr lang="en-MY" altLang="en-US" b="1" dirty="0">
                <a:latin typeface="Arial Narrow" panose="020B0606020202030204" pitchFamily="34" charset="0"/>
              </a:rPr>
              <a:t>EXPECTED CONTRIBUTIONS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C37DCCC-4EFF-496D-BB21-BACAB6C5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A92CF0-12A2-46F4-AF7C-640563D365B8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C4E2-9866-42C3-AA72-21C9DEF83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8EEB1A-E528-4DA9-8D56-AF367845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>
            <a:extLst>
              <a:ext uri="{FF2B5EF4-FFF2-40B4-BE49-F238E27FC236}">
                <a16:creationId xmlns:a16="http://schemas.microsoft.com/office/drawing/2014/main" id="{55C21274-A279-4B30-AF12-A25E3D776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308" y="588108"/>
            <a:ext cx="50256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MY" altLang="en-US" sz="4000" b="1" dirty="0"/>
              <a:t>PRELIMINARY RESULTS</a:t>
            </a: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9C26AF68-2C04-4BCB-96EE-0B6AA16C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7F8770-97DF-4F94-AC7F-21256DCF6AF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AA94BB-2CF3-4C6B-BE3A-14A4AE0D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92C0A15-0D25-4F91-9DF6-D8A2FF79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333376"/>
            <a:ext cx="7886700" cy="644525"/>
          </a:xfrm>
        </p:spPr>
        <p:txBody>
          <a:bodyPr>
            <a:normAutofit fontScale="90000"/>
          </a:bodyPr>
          <a:lstStyle/>
          <a:p>
            <a:r>
              <a:rPr lang="en-MY" altLang="en-US" b="1">
                <a:latin typeface="Arial Narrow" panose="020B0606020202030204" pitchFamily="34" charset="0"/>
              </a:rPr>
              <a:t>Research Gantt Chart</a:t>
            </a:r>
          </a:p>
        </p:txBody>
      </p:sp>
      <p:sp>
        <p:nvSpPr>
          <p:cNvPr id="38274" name="Slide Number Placeholder 4">
            <a:extLst>
              <a:ext uri="{FF2B5EF4-FFF2-40B4-BE49-F238E27FC236}">
                <a16:creationId xmlns:a16="http://schemas.microsoft.com/office/drawing/2014/main" id="{065B9BC6-644C-43DB-8167-32ECDF6F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85CEE-3DF7-4C43-BF21-AAD615813AA3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1C1EB1-8D2D-4402-AEE9-CBB40245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227C0BD-2C5F-44B0-9896-E6B9D003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54" y="363537"/>
            <a:ext cx="8229600" cy="63500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REFERENCES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B7F0190-EC95-4786-8898-35A2ED14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37BA96-0148-4CAF-9FB2-5B984A57E06C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0C25C-5C97-414E-8230-A70D5EA4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2BD62C-42C7-46B1-985B-6B94F650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227C0BD-2C5F-44B0-9896-E6B9D003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739" y="272195"/>
            <a:ext cx="8229600" cy="63500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PUBLICATIONS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B7F0190-EC95-4786-8898-35A2ED14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37BA96-0148-4CAF-9FB2-5B984A57E06C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0C25C-5C97-414E-8230-A70D5EA4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8938C1-2104-447C-81CF-9B2BC9A8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122938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69C8007-6C81-41D3-B3D6-93093BA7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404814"/>
            <a:ext cx="7886700" cy="503237"/>
          </a:xfrm>
        </p:spPr>
        <p:txBody>
          <a:bodyPr>
            <a:normAutofit fontScale="90000"/>
          </a:bodyPr>
          <a:lstStyle/>
          <a:p>
            <a:r>
              <a:rPr lang="en-US" altLang="en-US" sz="4400" b="1">
                <a:solidFill>
                  <a:schemeClr val="accent1"/>
                </a:solidFill>
              </a:rPr>
              <a:t>Presentation Outline</a:t>
            </a:r>
            <a:endParaRPr lang="en-MY" altLang="en-US" b="1" dirty="0">
              <a:latin typeface="Arial Narrow" panose="020B0606020202030204" pitchFamily="34" charset="0"/>
            </a:endParaRPr>
          </a:p>
        </p:txBody>
      </p:sp>
      <p:sp>
        <p:nvSpPr>
          <p:cNvPr id="5169" name="Slide Number Placeholder 5">
            <a:extLst>
              <a:ext uri="{FF2B5EF4-FFF2-40B4-BE49-F238E27FC236}">
                <a16:creationId xmlns:a16="http://schemas.microsoft.com/office/drawing/2014/main" id="{978DA50B-FF89-4D6C-A7B6-467069D4E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39C0E5-8B9A-472F-A615-17D5D589D462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59A409-13F8-43B4-9C93-F46A0297D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799" y="1427089"/>
            <a:ext cx="6562725" cy="473868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Background of Problem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Problem statement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Research Objective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Scope and Limitations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Significance of Research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Literature Review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Research Methodology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Expected Contribution (optional)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Preliminary result (optional)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Gantt Chart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References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Publications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8148BB-515A-47B3-8BAD-FF918A86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0C466C63-6309-48F6-B0A0-8ED37430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700D42-0FC4-4493-A703-4BF63FE39FF0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pic>
        <p:nvPicPr>
          <p:cNvPr id="46084" name="Picture 4" descr="Related image">
            <a:extLst>
              <a:ext uri="{FF2B5EF4-FFF2-40B4-BE49-F238E27FC236}">
                <a16:creationId xmlns:a16="http://schemas.microsoft.com/office/drawing/2014/main" id="{641B5EBC-89B3-4753-BE71-A3FE4B4F5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6" y="1873250"/>
            <a:ext cx="67722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FC068-5645-4AE6-8F6F-DE7126F2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6C460935-3280-40C6-899C-51B268C4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338"/>
            <a:ext cx="7886700" cy="587375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INTRODUCTION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EE06D41-2D60-4D05-974D-0B9F236E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2BDED-439F-43A1-8B65-8E04BD33C1F0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2E195-8BF5-4DF1-BD84-391E6EF8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Brief intro of your research:</a:t>
            </a:r>
          </a:p>
          <a:p>
            <a:pPr lvl="1"/>
            <a:r>
              <a:rPr lang="en-GB" dirty="0"/>
              <a:t>Recent technology/environment</a:t>
            </a:r>
          </a:p>
          <a:p>
            <a:pPr lvl="1"/>
            <a:r>
              <a:rPr lang="en-GB" dirty="0"/>
              <a:t>What is the importance of your topic?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A8129E-F2AA-4B4E-AA6D-DF0DFA19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6C460935-3280-40C6-899C-51B268C4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899"/>
            <a:ext cx="7886700" cy="587375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PROBLEM BACKGROUND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EE06D41-2D60-4D05-974D-0B9F236E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2BDED-439F-43A1-8B65-8E04BD33C1F0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2E195-8BF5-4DF1-BD84-391E6EF8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more than 3 pages</a:t>
            </a:r>
          </a:p>
          <a:p>
            <a:r>
              <a:rPr lang="en-GB" dirty="0"/>
              <a:t>Explain the existing problem which needs to solve</a:t>
            </a:r>
          </a:p>
          <a:p>
            <a:r>
              <a:rPr lang="en-GB" dirty="0"/>
              <a:t>What are the effects of the problems?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CA4152-30CD-487D-893E-F388ED7E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205132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F50CB08-51D7-4279-9617-AF740164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237"/>
            <a:ext cx="7886700" cy="60325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PROBLEM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3DE2E-04DD-41C9-A75F-09277BBC5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49824A-78C8-4AB0-900D-8D63523F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9F745-6B39-49C7-AED8-722EB2DF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ED5B-F524-485F-BF24-CCD1D32FE4E0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05ABA04-6D2D-410C-91FC-0112DF5D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539" y="217519"/>
            <a:ext cx="7886700" cy="987425"/>
          </a:xfrm>
        </p:spPr>
        <p:txBody>
          <a:bodyPr/>
          <a:lstStyle/>
          <a:p>
            <a:r>
              <a:rPr lang="en-MY" altLang="en-US" sz="4000" b="1" dirty="0">
                <a:latin typeface="Arial Narrow" panose="020B0606020202030204" pitchFamily="34" charset="0"/>
              </a:rPr>
              <a:t>RESEARCH OBJECTIVES</a:t>
            </a:r>
          </a:p>
        </p:txBody>
      </p:sp>
      <p:sp>
        <p:nvSpPr>
          <p:cNvPr id="12291" name="TextBox 3">
            <a:extLst>
              <a:ext uri="{FF2B5EF4-FFF2-40B4-BE49-F238E27FC236}">
                <a16:creationId xmlns:a16="http://schemas.microsoft.com/office/drawing/2014/main" id="{A54D439D-8CA2-4AC0-B38B-62C443641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1" y="1671638"/>
            <a:ext cx="274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MY" altLang="en-US" sz="2400" b="1">
                <a:latin typeface="Arial Narrow" panose="020B0606020202030204" pitchFamily="34" charset="0"/>
              </a:rPr>
              <a:t>Research Objective 1</a:t>
            </a:r>
          </a:p>
        </p:txBody>
      </p:sp>
      <p:sp>
        <p:nvSpPr>
          <p:cNvPr id="12292" name="TextBox 4">
            <a:extLst>
              <a:ext uri="{FF2B5EF4-FFF2-40B4-BE49-F238E27FC236}">
                <a16:creationId xmlns:a16="http://schemas.microsoft.com/office/drawing/2014/main" id="{E0D66092-2FDA-4DBC-B62D-60B148918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2144714"/>
            <a:ext cx="8058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MY" altLang="en-US" sz="2000" dirty="0" err="1">
                <a:latin typeface="Arial Narrow" panose="020B0606020202030204" pitchFamily="34" charset="0"/>
              </a:rPr>
              <a:t>xxxxxxxxxxx</a:t>
            </a:r>
            <a:endParaRPr lang="en-MY" altLang="en-US" sz="2000" dirty="0">
              <a:latin typeface="Arial Narrow" panose="020B0606020202030204" pitchFamily="34" charset="0"/>
            </a:endParaRPr>
          </a:p>
        </p:txBody>
      </p:sp>
      <p:sp>
        <p:nvSpPr>
          <p:cNvPr id="12293" name="TextBox 6">
            <a:extLst>
              <a:ext uri="{FF2B5EF4-FFF2-40B4-BE49-F238E27FC236}">
                <a16:creationId xmlns:a16="http://schemas.microsoft.com/office/drawing/2014/main" id="{67B188DE-17B8-4000-9F37-BF3221E3B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1" y="3006726"/>
            <a:ext cx="274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MY" altLang="en-US" sz="2400" b="1">
                <a:latin typeface="Arial Narrow" panose="020B0606020202030204" pitchFamily="34" charset="0"/>
              </a:rPr>
              <a:t>Research Objective 2</a:t>
            </a:r>
          </a:p>
        </p:txBody>
      </p:sp>
      <p:sp>
        <p:nvSpPr>
          <p:cNvPr id="12294" name="TextBox 7">
            <a:extLst>
              <a:ext uri="{FF2B5EF4-FFF2-40B4-BE49-F238E27FC236}">
                <a16:creationId xmlns:a16="http://schemas.microsoft.com/office/drawing/2014/main" id="{F6A9B6D5-8AAE-4FFF-8E6B-9A2923CF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436939"/>
            <a:ext cx="7759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MY" altLang="en-US" sz="2000" dirty="0" err="1">
                <a:latin typeface="Arial Narrow" panose="020B0606020202030204" pitchFamily="34" charset="0"/>
              </a:rPr>
              <a:t>xxxxxxxxxxxxx</a:t>
            </a:r>
            <a:endParaRPr lang="en-MY" altLang="en-US" sz="2000" dirty="0">
              <a:latin typeface="Arial Narrow" panose="020B0606020202030204" pitchFamily="34" charset="0"/>
            </a:endParaRPr>
          </a:p>
        </p:txBody>
      </p:sp>
      <p:sp>
        <p:nvSpPr>
          <p:cNvPr id="12295" name="Slide Number Placeholder 9">
            <a:extLst>
              <a:ext uri="{FF2B5EF4-FFF2-40B4-BE49-F238E27FC236}">
                <a16:creationId xmlns:a16="http://schemas.microsoft.com/office/drawing/2014/main" id="{E015597F-73C5-42CC-B0F9-5D2F3E49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44842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3D31AA-7694-4279-BA1C-6120B1E9BB4E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12296" name="TextBox 6">
            <a:extLst>
              <a:ext uri="{FF2B5EF4-FFF2-40B4-BE49-F238E27FC236}">
                <a16:creationId xmlns:a16="http://schemas.microsoft.com/office/drawing/2014/main" id="{DA8129AF-06E4-4B08-BF92-FA56D9F7D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1" y="4419601"/>
            <a:ext cx="274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MY" altLang="en-US" sz="2400" b="1" dirty="0">
                <a:latin typeface="Arial Narrow" panose="020B0606020202030204" pitchFamily="34" charset="0"/>
              </a:rPr>
              <a:t>Research Objective 3</a:t>
            </a:r>
          </a:p>
        </p:txBody>
      </p:sp>
      <p:sp>
        <p:nvSpPr>
          <p:cNvPr id="12297" name="TextBox 7">
            <a:extLst>
              <a:ext uri="{FF2B5EF4-FFF2-40B4-BE49-F238E27FC236}">
                <a16:creationId xmlns:a16="http://schemas.microsoft.com/office/drawing/2014/main" id="{B5C6867E-EE9E-40B9-B947-FFA9C869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907" y="4881564"/>
            <a:ext cx="7759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MY" altLang="en-US" sz="2000" dirty="0" err="1">
                <a:latin typeface="Arial Narrow" panose="020B0606020202030204" pitchFamily="34" charset="0"/>
              </a:rPr>
              <a:t>xxxxxxxxxxx</a:t>
            </a:r>
            <a:r>
              <a:rPr lang="en-MY" altLang="en-US" sz="20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9B1E44-2954-4A80-8EC5-9CCC5149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39B7D60-F36F-423F-9152-4A51CF9C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636"/>
            <a:ext cx="7886700" cy="55245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SCOPE OF RESEARCH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B3A3729-6B9C-419D-B22B-8FDF2CF1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C2F0F3-6F4B-46FB-9B9A-5BAA9AB0784A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6B4C0-2DCD-4AB5-AB8D-A67646E65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Location of your research</a:t>
            </a:r>
          </a:p>
          <a:p>
            <a:r>
              <a:rPr lang="en-GB" dirty="0"/>
              <a:t>Application/environment</a:t>
            </a:r>
          </a:p>
          <a:p>
            <a:r>
              <a:rPr lang="en-GB" dirty="0"/>
              <a:t>Simulation tools</a:t>
            </a:r>
          </a:p>
          <a:p>
            <a:r>
              <a:rPr lang="en-GB" dirty="0"/>
              <a:t>Sampling/population size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554556-9677-49FD-857E-08379E52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39B7D60-F36F-423F-9152-4A51CF9C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659" y="606180"/>
            <a:ext cx="7886700" cy="552450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SIGNIFICANCE OF RESEARCH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B3A3729-6B9C-419D-B22B-8FDF2CF1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C2F0F3-6F4B-46FB-9B9A-5BAA9AB0784A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6B4C0-2DCD-4AB5-AB8D-A67646E65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Brief explains your research work will be implemented/applied/deployed in your place/country.</a:t>
            </a:r>
          </a:p>
          <a:p>
            <a:r>
              <a:rPr lang="en-GB" dirty="0"/>
              <a:t>How far your research is significant in several applications, describe it.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2967E7-3930-4935-A972-01D97459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  <p:extLst>
      <p:ext uri="{BB962C8B-B14F-4D97-AF65-F5344CB8AC3E}">
        <p14:creationId xmlns:p14="http://schemas.microsoft.com/office/powerpoint/2010/main" val="324761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F4FF8FD-CA3C-4A86-8D5F-27E940F5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15888"/>
            <a:ext cx="7886700" cy="614362"/>
          </a:xfrm>
        </p:spPr>
        <p:txBody>
          <a:bodyPr>
            <a:normAutofit fontScale="90000"/>
          </a:bodyPr>
          <a:lstStyle/>
          <a:p>
            <a:r>
              <a:rPr lang="en-MY" altLang="en-US" b="1" dirty="0">
                <a:latin typeface="Arial Narrow" panose="020B0606020202030204" pitchFamily="34" charset="0"/>
              </a:rPr>
              <a:t>LITERATURE REVIEW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31CE4D-64E7-44CF-90D1-4D15F8021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388268"/>
              </p:ext>
            </p:extLst>
          </p:nvPr>
        </p:nvGraphicFramePr>
        <p:xfrm>
          <a:off x="1774825" y="836613"/>
          <a:ext cx="8770937" cy="5829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0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543"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Research Title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Author / Year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en-MY" sz="1100" b="1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Method</a:t>
                      </a:r>
                      <a:endParaRPr lang="en-MY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Results</a:t>
                      </a:r>
                    </a:p>
                  </a:txBody>
                  <a:tcPr marL="68581" marR="68581" marT="34293" marB="34293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836">
                <a:tc>
                  <a:txBody>
                    <a:bodyPr/>
                    <a:lstStyle/>
                    <a:p>
                      <a:pPr algn="ctr"/>
                      <a:r>
                        <a:rPr lang="en-MY" sz="11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algn="l"/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MY" sz="1100" b="0" i="0" u="none" strike="noStrike" baseline="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4836">
                <a:tc>
                  <a:txBody>
                    <a:bodyPr/>
                    <a:lstStyle/>
                    <a:p>
                      <a:pPr algn="ctr"/>
                      <a:r>
                        <a:rPr lang="en-MY" sz="11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algn="l"/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MY" sz="1100" b="0" i="0" u="none" strike="noStrike" baseline="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MY" sz="1100" b="1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086">
                <a:tc>
                  <a:txBody>
                    <a:bodyPr/>
                    <a:lstStyle/>
                    <a:p>
                      <a:pPr algn="ctr"/>
                      <a:r>
                        <a:rPr lang="en-MY" sz="1100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MY" sz="1100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MY" sz="1100" b="1" dirty="0">
                        <a:latin typeface="Arial Narrow" panose="020B0606020202030204" pitchFamily="34" charset="0"/>
                      </a:endParaRPr>
                    </a:p>
                  </a:txBody>
                  <a:tcPr marL="68581" marR="68581" marT="34293" marB="3429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47" name="Slide Number Placeholder 2">
            <a:extLst>
              <a:ext uri="{FF2B5EF4-FFF2-40B4-BE49-F238E27FC236}">
                <a16:creationId xmlns:a16="http://schemas.microsoft.com/office/drawing/2014/main" id="{0FAE8BB2-F302-46DC-BCDB-74C6F7B3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71EC03-0ECA-40EE-A328-D79D65069FA1}" type="slidenum">
              <a:rPr lang="en-MY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MY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5C49A8-7DB6-4A04-A125-0E1564C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PreparedBy: DrHazilahMadKaidiUTM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570</Words>
  <Application>Microsoft Office PowerPoint</Application>
  <PresentationFormat>Widescreen</PresentationFormat>
  <Paragraphs>162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Doctor of Philosophy/Mphil</vt:lpstr>
      <vt:lpstr>Presentation Outline</vt:lpstr>
      <vt:lpstr>INTRODUCTION</vt:lpstr>
      <vt:lpstr>PROBLEM BACKGROUND</vt:lpstr>
      <vt:lpstr>PROBLEM STATEMENT</vt:lpstr>
      <vt:lpstr>RESEARCH OBJECTIVES</vt:lpstr>
      <vt:lpstr>SCOPE OF RESEARCH</vt:lpstr>
      <vt:lpstr>SIGNIFICANCE OF RESEARCH</vt:lpstr>
      <vt:lpstr>LITERATURE REVIEW</vt:lpstr>
      <vt:lpstr>PowerPoint Presentation</vt:lpstr>
      <vt:lpstr>Research Activities</vt:lpstr>
      <vt:lpstr>Design &amp; System Parameters</vt:lpstr>
      <vt:lpstr>Simulation Setup</vt:lpstr>
      <vt:lpstr>Experiment Procedures</vt:lpstr>
      <vt:lpstr>EXPECTED CONTRIBUTIONS</vt:lpstr>
      <vt:lpstr>PowerPoint Presentation</vt:lpstr>
      <vt:lpstr>Research Gantt Chart</vt:lpstr>
      <vt:lpstr>REFERENCES</vt:lpstr>
      <vt:lpstr>PUBLICATIONS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 of Philosophy</dc:title>
  <dc:creator>HAZILAH BTE MAD KAIDI</dc:creator>
  <cp:lastModifiedBy>HAZILAH BTE MAD KAIDI</cp:lastModifiedBy>
  <cp:revision>5</cp:revision>
  <dcterms:created xsi:type="dcterms:W3CDTF">2022-03-10T02:10:03Z</dcterms:created>
  <dcterms:modified xsi:type="dcterms:W3CDTF">2022-03-10T05:20:07Z</dcterms:modified>
</cp:coreProperties>
</file>