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" ContentType="video/x-ms-wm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301" r:id="rId11"/>
    <p:sldId id="276" r:id="rId12"/>
    <p:sldId id="277" r:id="rId13"/>
    <p:sldId id="278" r:id="rId14"/>
    <p:sldId id="279" r:id="rId15"/>
    <p:sldId id="280" r:id="rId16"/>
    <p:sldId id="258" r:id="rId17"/>
    <p:sldId id="260" r:id="rId18"/>
    <p:sldId id="261" r:id="rId19"/>
    <p:sldId id="262" r:id="rId20"/>
    <p:sldId id="263" r:id="rId21"/>
    <p:sldId id="264" r:id="rId22"/>
    <p:sldId id="265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4365E-25CC-469D-97C9-4F3EE2E67548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38D6A-B81E-49F3-98D6-48843750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F1BE35-6AAC-4739-9EFA-D4A1D65EEB70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9A03F7-4954-4976-A9C3-747D20DD4C98}" type="slidenum">
              <a:rPr lang="en-US" sz="1200" smtClean="0"/>
              <a:pPr eaLnBrk="1" hangingPunct="1"/>
              <a:t>11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57C80F-4844-4185-9FC0-8B357D97180F}" type="slidenum">
              <a:rPr lang="en-US" sz="1200" smtClean="0"/>
              <a:pPr eaLnBrk="1" hangingPunct="1"/>
              <a:t>12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0B20A5-193D-485A-B41D-0996382BB096}" type="slidenum">
              <a:rPr lang="en-US" sz="1200" smtClean="0"/>
              <a:pPr eaLnBrk="1" hangingPunct="1"/>
              <a:t>13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8265A1-EF17-4564-A498-ED4521A53F49}" type="slidenum">
              <a:rPr lang="en-US" sz="1200" smtClean="0"/>
              <a:pPr eaLnBrk="1" hangingPunct="1"/>
              <a:t>14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3D6677-31A1-43EF-BE01-97A15E47A274}" type="slidenum">
              <a:rPr lang="en-US" sz="1200" smtClean="0"/>
              <a:pPr eaLnBrk="1" hangingPunct="1"/>
              <a:t>15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1CD5FF-6E84-4208-B69D-CDE93A6798BF}" type="slidenum">
              <a:rPr lang="en-US" sz="1200" smtClean="0"/>
              <a:pPr eaLnBrk="1" hangingPunct="1"/>
              <a:t>2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628A4E-F810-4E72-B041-86FAEB34DF1A}" type="slidenum">
              <a:rPr lang="en-US" sz="1200" smtClean="0"/>
              <a:pPr eaLnBrk="1" hangingPunct="1"/>
              <a:t>3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1A72CE-5552-46C3-9B30-27543E7ACDD9}" type="slidenum">
              <a:rPr lang="en-US" sz="1200" smtClean="0"/>
              <a:pPr eaLnBrk="1" hangingPunct="1"/>
              <a:t>4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A233A6-E15A-42BD-90BA-9B8EEA7EEBEB}" type="slidenum">
              <a:rPr lang="en-US" sz="1200" smtClean="0"/>
              <a:pPr eaLnBrk="1" hangingPunct="1"/>
              <a:t>5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5A553A-B8E2-4BE2-8A65-9A8A70689058}" type="slidenum">
              <a:rPr lang="en-US" sz="1200" smtClean="0"/>
              <a:pPr eaLnBrk="1" hangingPunct="1"/>
              <a:t>6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34DC23-C83A-4434-AFC9-3100DD640F9F}" type="slidenum">
              <a:rPr lang="en-US" sz="1200" smtClean="0"/>
              <a:pPr eaLnBrk="1" hangingPunct="1"/>
              <a:t>7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C8CD90-ED8F-46ED-8DAB-D3B10B5B5CA5}" type="slidenum">
              <a:rPr lang="en-US" sz="1200" smtClean="0"/>
              <a:pPr eaLnBrk="1" hangingPunct="1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DA0C45-A966-4692-9424-0FE67061820E}" type="slidenum">
              <a:rPr lang="en-US" sz="1200" smtClean="0"/>
              <a:pPr eaLnBrk="1" hangingPunct="1"/>
              <a:t>9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8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9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2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4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0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3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0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6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12DD-AFD0-4C67-9886-EAF06DDB54CC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1EBE-DFE2-4AD9-877F-2FFF0895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2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wm"/><Relationship Id="rId1" Type="http://schemas.microsoft.com/office/2007/relationships/media" Target="../media/media1.wm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1460" y="411480"/>
            <a:ext cx="864108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 algn="ctr"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What to do when asked to give an</a:t>
            </a:r>
          </a:p>
          <a:p>
            <a:pPr algn="ctr"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impromptu speech</a:t>
            </a:r>
          </a:p>
          <a:p>
            <a:pPr algn="ctr">
              <a:spcBef>
                <a:spcPct val="20000"/>
              </a:spcBef>
            </a:pPr>
            <a:endParaRPr lang="en-US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1. Listen</a:t>
            </a:r>
          </a:p>
          <a:p>
            <a:pPr>
              <a:spcBef>
                <a:spcPct val="20000"/>
              </a:spcBef>
            </a:pPr>
            <a:endParaRPr lang="en-US" sz="700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    </a:t>
            </a:r>
            <a:r>
              <a:rPr lang="en-US" sz="2900">
                <a:latin typeface="Arial" charset="0"/>
                <a:cs typeface="Arial" charset="0"/>
              </a:rPr>
              <a:t>Listen carefully to the question / speech topic.</a:t>
            </a:r>
          </a:p>
          <a:p>
            <a:pPr>
              <a:spcBef>
                <a:spcPct val="20000"/>
              </a:spcBef>
            </a:pPr>
            <a:r>
              <a:rPr lang="en-US" sz="700">
                <a:latin typeface="Arial" charset="0"/>
                <a:cs typeface="Arial" charset="0"/>
              </a:rPr>
              <a:t>    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    Make sure you understand the topic.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    Ask for the question to be repeated.</a:t>
            </a:r>
          </a:p>
          <a:p>
            <a:pPr>
              <a:spcBef>
                <a:spcPct val="20000"/>
              </a:spcBef>
            </a:pPr>
            <a:endParaRPr lang="en-US" sz="11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	This ensures that you understand it.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	It also gives you a little more time to prepare.</a:t>
            </a:r>
            <a:endParaRPr lang="en-US" sz="29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2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/>
              <a:t>3. Relax : Speak calmly and not to be too excited</a:t>
            </a:r>
          </a:p>
        </p:txBody>
      </p:sp>
      <p:pic>
        <p:nvPicPr>
          <p:cNvPr id="4" name="Korean_Leader__N_.wm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9600" y="1600200"/>
            <a:ext cx="8077200" cy="4525963"/>
          </a:xfrm>
        </p:spPr>
      </p:pic>
    </p:spTree>
    <p:extLst>
      <p:ext uri="{BB962C8B-B14F-4D97-AF65-F5344CB8AC3E}">
        <p14:creationId xmlns:p14="http://schemas.microsoft.com/office/powerpoint/2010/main" val="173036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 dirty="0">
                <a:latin typeface="Arial" charset="0"/>
                <a:cs typeface="Arial" charset="0"/>
              </a:rPr>
              <a:t>4. Act Confidently</a:t>
            </a:r>
            <a:endParaRPr lang="en-US" sz="29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Look at the audience and smile.</a:t>
            </a:r>
          </a:p>
          <a:p>
            <a:pPr>
              <a:spcBef>
                <a:spcPct val="20000"/>
              </a:spcBef>
            </a:pPr>
            <a:endParaRPr lang="en-US" sz="7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Stand with good posture.</a:t>
            </a:r>
          </a:p>
          <a:p>
            <a:pPr>
              <a:spcBef>
                <a:spcPct val="20000"/>
              </a:spcBef>
            </a:pPr>
            <a:endParaRPr lang="en-US" sz="7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Don’t fidget.</a:t>
            </a:r>
          </a:p>
          <a:p>
            <a:pPr>
              <a:spcBef>
                <a:spcPct val="20000"/>
              </a:spcBef>
            </a:pPr>
            <a:endParaRPr lang="en-US" sz="7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Don’t grab onto the lectern.</a:t>
            </a:r>
          </a:p>
          <a:p>
            <a:pPr>
              <a:spcBef>
                <a:spcPct val="20000"/>
              </a:spcBef>
            </a:pPr>
            <a:endParaRPr lang="en-US" sz="7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Don’t put your hands in your pockets.</a:t>
            </a:r>
          </a:p>
        </p:txBody>
      </p:sp>
    </p:spTree>
    <p:extLst>
      <p:ext uri="{BB962C8B-B14F-4D97-AF65-F5344CB8AC3E}">
        <p14:creationId xmlns:p14="http://schemas.microsoft.com/office/powerpoint/2010/main" val="90516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5. Speak Slowly and Smoothly</a:t>
            </a: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This gives you time to think as you speak.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Your audience will be able to listen to you better.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This helps you reduce fillers (umms and aahs)</a:t>
            </a:r>
          </a:p>
        </p:txBody>
      </p:sp>
    </p:spTree>
    <p:extLst>
      <p:ext uri="{BB962C8B-B14F-4D97-AF65-F5344CB8AC3E}">
        <p14:creationId xmlns:p14="http://schemas.microsoft.com/office/powerpoint/2010/main" val="356909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6. Focus</a:t>
            </a: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Focus on your subject.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Be brief.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Use the speech techniques you have learned,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	especially maintaining </a:t>
            </a:r>
            <a:r>
              <a:rPr lang="en-US" sz="2900" i="1" u="sng">
                <a:latin typeface="Arial" charset="0"/>
                <a:cs typeface="Arial" charset="0"/>
              </a:rPr>
              <a:t>good eye contact</a:t>
            </a:r>
            <a:r>
              <a:rPr lang="en-US" sz="290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1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114300" y="411480"/>
            <a:ext cx="8915400" cy="630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 algn="ctr"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Remember, an impromtu speech is almost always a persuasive speech.</a:t>
            </a:r>
            <a:endParaRPr lang="en-US" sz="32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>
              <a:latin typeface="Arial" charset="0"/>
              <a:cs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sz="3200">
                <a:latin typeface="Arial" charset="0"/>
                <a:cs typeface="Arial" charset="0"/>
              </a:rPr>
              <a:t>Consequently, the reasons you give</a:t>
            </a:r>
          </a:p>
          <a:p>
            <a:pPr algn="ctr">
              <a:spcBef>
                <a:spcPct val="20000"/>
              </a:spcBef>
            </a:pPr>
            <a:r>
              <a:rPr lang="en-US" sz="3200">
                <a:latin typeface="Arial" charset="0"/>
                <a:cs typeface="Arial" charset="0"/>
              </a:rPr>
              <a:t>in support of your conclusion</a:t>
            </a:r>
          </a:p>
          <a:p>
            <a:pPr algn="ctr">
              <a:spcBef>
                <a:spcPct val="20000"/>
              </a:spcBef>
            </a:pPr>
            <a:r>
              <a:rPr lang="en-US" sz="3200">
                <a:latin typeface="Arial" charset="0"/>
                <a:cs typeface="Arial" charset="0"/>
              </a:rPr>
              <a:t>must be </a:t>
            </a:r>
            <a:r>
              <a:rPr lang="en-US" sz="3200" u="sng">
                <a:latin typeface="Arial" charset="0"/>
                <a:cs typeface="Arial" charset="0"/>
              </a:rPr>
              <a:t>logical</a:t>
            </a:r>
            <a:r>
              <a:rPr lang="en-US" sz="3200">
                <a:latin typeface="Arial" charset="0"/>
                <a:cs typeface="Arial" charset="0"/>
              </a:rPr>
              <a:t> and </a:t>
            </a:r>
            <a:r>
              <a:rPr lang="en-US" sz="3200" u="sng">
                <a:latin typeface="Arial" charset="0"/>
                <a:cs typeface="Arial" charset="0"/>
              </a:rPr>
              <a:t>make good sense</a:t>
            </a:r>
            <a:r>
              <a:rPr lang="en-US" sz="3200">
                <a:latin typeface="Arial" charset="0"/>
                <a:cs typeface="Arial" charset="0"/>
              </a:rPr>
              <a:t>.</a:t>
            </a:r>
          </a:p>
          <a:p>
            <a:pPr algn="ctr">
              <a:spcBef>
                <a:spcPct val="20000"/>
              </a:spcBef>
            </a:pPr>
            <a:endParaRPr lang="en-US" sz="2500">
              <a:latin typeface="Arial" charset="0"/>
              <a:cs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sz="3200">
                <a:latin typeface="Arial" charset="0"/>
                <a:cs typeface="Arial" charset="0"/>
              </a:rPr>
              <a:t>It may be difficult to come up with</a:t>
            </a:r>
          </a:p>
          <a:p>
            <a:pPr algn="ctr">
              <a:spcBef>
                <a:spcPct val="20000"/>
              </a:spcBef>
            </a:pPr>
            <a:r>
              <a:rPr lang="en-US" sz="3200">
                <a:latin typeface="Arial" charset="0"/>
                <a:cs typeface="Arial" charset="0"/>
              </a:rPr>
              <a:t>statistics and quotations.</a:t>
            </a:r>
          </a:p>
          <a:p>
            <a:pPr algn="ctr"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sz="3200">
                <a:latin typeface="Arial" charset="0"/>
                <a:cs typeface="Arial" charset="0"/>
              </a:rPr>
              <a:t>But if you can recall some facts or a good analogy, make sure to use them!</a:t>
            </a:r>
            <a:endParaRPr lang="en-US" sz="29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7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1460" y="411480"/>
            <a:ext cx="864108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 algn="ctr"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What to do when asked to give an</a:t>
            </a:r>
          </a:p>
          <a:p>
            <a:pPr algn="ctr"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impromptu speech</a:t>
            </a:r>
          </a:p>
          <a:p>
            <a:pPr algn="ctr">
              <a:spcBef>
                <a:spcPct val="20000"/>
              </a:spcBef>
            </a:pPr>
            <a:endParaRPr lang="en-US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1. Listen</a:t>
            </a:r>
          </a:p>
          <a:p>
            <a:pPr>
              <a:spcBef>
                <a:spcPct val="20000"/>
              </a:spcBef>
            </a:pPr>
            <a:endParaRPr lang="en-US" sz="400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2. Prepare</a:t>
            </a:r>
          </a:p>
          <a:p>
            <a:pPr>
              <a:spcBef>
                <a:spcPct val="20000"/>
              </a:spcBef>
            </a:pPr>
            <a:endParaRPr lang="en-US" sz="400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3. Relax</a:t>
            </a:r>
          </a:p>
          <a:p>
            <a:pPr>
              <a:spcBef>
                <a:spcPct val="20000"/>
              </a:spcBef>
            </a:pPr>
            <a:endParaRPr lang="en-US" sz="400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4. Act Confidently</a:t>
            </a:r>
          </a:p>
          <a:p>
            <a:pPr>
              <a:spcBef>
                <a:spcPct val="20000"/>
              </a:spcBef>
            </a:pPr>
            <a:endParaRPr lang="en-US" sz="400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5. Speak Slowly and Smoothly</a:t>
            </a:r>
          </a:p>
          <a:p>
            <a:pPr>
              <a:spcBef>
                <a:spcPct val="20000"/>
              </a:spcBef>
            </a:pPr>
            <a:endParaRPr lang="en-US" sz="400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6. Focus</a:t>
            </a:r>
          </a:p>
        </p:txBody>
      </p:sp>
    </p:spTree>
    <p:extLst>
      <p:ext uri="{BB962C8B-B14F-4D97-AF65-F5344CB8AC3E}">
        <p14:creationId xmlns:p14="http://schemas.microsoft.com/office/powerpoint/2010/main" val="1531784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SPEECH OUTLINE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/>
              <a:t>INTRODUCTION</a:t>
            </a:r>
          </a:p>
          <a:p>
            <a:pPr lvl="1" eaLnBrk="1" hangingPunct="1">
              <a:defRPr/>
            </a:pPr>
            <a:r>
              <a:rPr lang="en-US" dirty="0"/>
              <a:t>THANK CHAIRPERSON/ M.C.</a:t>
            </a:r>
          </a:p>
          <a:p>
            <a:pPr lvl="1" eaLnBrk="1" hangingPunct="1">
              <a:defRPr/>
            </a:pPr>
            <a:r>
              <a:rPr lang="en-US" dirty="0"/>
              <a:t>GREET AUDIENCE</a:t>
            </a:r>
          </a:p>
          <a:p>
            <a:pPr lvl="1" eaLnBrk="1" hangingPunct="1">
              <a:defRPr/>
            </a:pPr>
            <a:r>
              <a:rPr lang="en-US" dirty="0"/>
              <a:t>ANNOUNCE TOPIC</a:t>
            </a:r>
          </a:p>
          <a:p>
            <a:pPr lvl="1" eaLnBrk="1" hangingPunct="1">
              <a:defRPr/>
            </a:pPr>
            <a:r>
              <a:rPr lang="en-US" dirty="0"/>
              <a:t>SIGNPOST MAIN POINTS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BODY</a:t>
            </a:r>
          </a:p>
          <a:p>
            <a:pPr lvl="1" eaLnBrk="1" hangingPunct="1">
              <a:defRPr/>
            </a:pPr>
            <a:r>
              <a:rPr lang="en-US" dirty="0"/>
              <a:t>ANNOUNCE POINT NUMBER</a:t>
            </a:r>
          </a:p>
          <a:p>
            <a:pPr lvl="1" eaLnBrk="1" hangingPunct="1">
              <a:defRPr/>
            </a:pPr>
            <a:r>
              <a:rPr lang="en-US" dirty="0"/>
              <a:t>ELABORATE POINT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CONCLUSION</a:t>
            </a:r>
          </a:p>
          <a:p>
            <a:pPr lvl="1" eaLnBrk="1" hangingPunct="1">
              <a:defRPr/>
            </a:pPr>
            <a:r>
              <a:rPr lang="en-US" dirty="0"/>
              <a:t>RESTATE TOPIC AND MAIN POINTS</a:t>
            </a:r>
          </a:p>
          <a:p>
            <a:pPr lvl="1" eaLnBrk="1" hangingPunct="1">
              <a:defRPr/>
            </a:pPr>
            <a:r>
              <a:rPr lang="en-US" dirty="0"/>
              <a:t>THANK AUDIENCE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92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Purpose of Introductions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Get the Audience Attention</a:t>
            </a:r>
          </a:p>
          <a:p>
            <a:pPr eaLnBrk="1" hangingPunct="1"/>
            <a:r>
              <a:rPr lang="en-US"/>
              <a:t>Introduce the Subject</a:t>
            </a:r>
          </a:p>
          <a:p>
            <a:pPr eaLnBrk="1" hangingPunct="1"/>
            <a:r>
              <a:rPr lang="en-US"/>
              <a:t>Give the Audience a Reason to Listen</a:t>
            </a:r>
          </a:p>
          <a:p>
            <a:pPr eaLnBrk="1" hangingPunct="1"/>
            <a:r>
              <a:rPr lang="en-US"/>
              <a:t>Establish Your Credibility</a:t>
            </a:r>
          </a:p>
          <a:p>
            <a:pPr eaLnBrk="1" hangingPunct="1"/>
            <a:r>
              <a:rPr lang="en-US"/>
              <a:t>Preview Main Ideas</a:t>
            </a:r>
          </a:p>
        </p:txBody>
      </p:sp>
    </p:spTree>
    <p:extLst>
      <p:ext uri="{BB962C8B-B14F-4D97-AF65-F5344CB8AC3E}">
        <p14:creationId xmlns:p14="http://schemas.microsoft.com/office/powerpoint/2010/main" val="2068008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Effective Introductions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Anecdotes</a:t>
            </a:r>
          </a:p>
          <a:p>
            <a:pPr eaLnBrk="1" hangingPunct="1"/>
            <a:r>
              <a:rPr lang="en-US"/>
              <a:t>Startling  Facts</a:t>
            </a:r>
          </a:p>
          <a:p>
            <a:pPr eaLnBrk="1" hangingPunct="1"/>
            <a:r>
              <a:rPr lang="en-US"/>
              <a:t>Quotations</a:t>
            </a:r>
          </a:p>
          <a:p>
            <a:pPr eaLnBrk="1" hangingPunct="1"/>
            <a:r>
              <a:rPr lang="en-US"/>
              <a:t>Reference to Events</a:t>
            </a:r>
          </a:p>
        </p:txBody>
      </p:sp>
    </p:spTree>
    <p:extLst>
      <p:ext uri="{BB962C8B-B14F-4D97-AF65-F5344CB8AC3E}">
        <p14:creationId xmlns:p14="http://schemas.microsoft.com/office/powerpoint/2010/main" val="203877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Body</a:t>
            </a:r>
            <a:r>
              <a:rPr lang="en-US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Ideas clearly explained and justified</a:t>
            </a:r>
          </a:p>
          <a:p>
            <a:pPr eaLnBrk="1" fontAlgn="b" hangingPunct="1"/>
            <a:r>
              <a:rPr lang="en-US"/>
              <a:t>Appropriate grammar and vocabulary</a:t>
            </a:r>
          </a:p>
          <a:p>
            <a:pPr eaLnBrk="1" fontAlgn="b" hangingPunct="1"/>
            <a:r>
              <a:rPr lang="en-US"/>
              <a:t>Discourse Markers</a:t>
            </a:r>
          </a:p>
          <a:p>
            <a:pPr lvl="1" eaLnBrk="1" fontAlgn="b" hangingPunct="1"/>
            <a:r>
              <a:rPr lang="en-US"/>
              <a:t>Firstly</a:t>
            </a:r>
          </a:p>
          <a:p>
            <a:pPr lvl="1" eaLnBrk="1" fontAlgn="b" hangingPunct="1"/>
            <a:r>
              <a:rPr lang="en-US"/>
              <a:t>Secondly</a:t>
            </a:r>
          </a:p>
          <a:p>
            <a:pPr lvl="1" eaLnBrk="1" fontAlgn="b" hangingPunct="1"/>
            <a:r>
              <a:rPr lang="en-US"/>
              <a:t>Most important of all</a:t>
            </a:r>
          </a:p>
          <a:p>
            <a:pPr lvl="1" eaLnBrk="1" fontAlgn="b" hangingPunct="1"/>
            <a:r>
              <a:rPr lang="en-US"/>
              <a:t>Finally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51460" y="411480"/>
            <a:ext cx="864108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 algn="ctr"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What to do when asked to give an</a:t>
            </a:r>
          </a:p>
          <a:p>
            <a:pPr algn="ctr"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impromptu speech</a:t>
            </a:r>
          </a:p>
          <a:p>
            <a:pPr algn="ctr">
              <a:spcBef>
                <a:spcPct val="20000"/>
              </a:spcBef>
            </a:pPr>
            <a:endParaRPr lang="en-US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2. Prepare!</a:t>
            </a:r>
          </a:p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    </a:t>
            </a:r>
            <a:r>
              <a:rPr lang="en-US" sz="2900">
                <a:latin typeface="Arial" charset="0"/>
                <a:cs typeface="Arial" charset="0"/>
              </a:rPr>
              <a:t>What?  Impromptu = No Preparation, right?</a:t>
            </a:r>
          </a:p>
          <a:p>
            <a:pPr>
              <a:spcBef>
                <a:spcPct val="20000"/>
              </a:spcBef>
            </a:pPr>
            <a:endParaRPr lang="en-US" sz="14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    </a:t>
            </a:r>
            <a:r>
              <a:rPr lang="en-US" sz="2500">
                <a:latin typeface="Arial" charset="0"/>
                <a:cs typeface="Arial" charset="0"/>
              </a:rPr>
              <a:t>You may be given a short time to collect your thoughts.</a:t>
            </a:r>
          </a:p>
          <a:p>
            <a:pPr>
              <a:spcBef>
                <a:spcPct val="20000"/>
              </a:spcBef>
            </a:pPr>
            <a:endParaRPr lang="en-US" sz="11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latin typeface="Arial" charset="0"/>
                <a:cs typeface="Arial" charset="0"/>
              </a:rPr>
              <a:t>        </a:t>
            </a:r>
            <a:r>
              <a:rPr lang="en-US" sz="2500">
                <a:latin typeface="Arial" charset="0"/>
                <a:cs typeface="Arial" charset="0"/>
              </a:rPr>
              <a:t>If not, as you are walking from your seat to the front,</a:t>
            </a:r>
          </a:p>
          <a:p>
            <a:pPr>
              <a:spcBef>
                <a:spcPct val="20000"/>
              </a:spcBef>
            </a:pPr>
            <a:r>
              <a:rPr lang="en-US" sz="2500">
                <a:latin typeface="Arial" charset="0"/>
                <a:cs typeface="Arial" charset="0"/>
              </a:rPr>
              <a:t>     use this time to prepare as much as possible.</a:t>
            </a:r>
          </a:p>
          <a:p>
            <a:pPr>
              <a:spcBef>
                <a:spcPct val="20000"/>
              </a:spcBef>
            </a:pPr>
            <a:endParaRPr lang="en-US" sz="25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500">
                <a:latin typeface="Arial" charset="0"/>
                <a:cs typeface="Arial" charset="0"/>
              </a:rPr>
              <a:t>     Whatever time you have, use it to </a:t>
            </a:r>
            <a:r>
              <a:rPr lang="en-US" sz="2500" i="1" u="sng">
                <a:latin typeface="Arial" charset="0"/>
                <a:cs typeface="Arial" charset="0"/>
              </a:rPr>
              <a:t>prepare an outline</a:t>
            </a:r>
            <a:r>
              <a:rPr lang="en-US" sz="2500">
                <a:latin typeface="Arial" charset="0"/>
                <a:cs typeface="Arial" charset="0"/>
              </a:rPr>
              <a:t>. </a:t>
            </a:r>
            <a:endParaRPr lang="en-US" sz="29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8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85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Effective Conclusions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Summarize the speech</a:t>
            </a:r>
          </a:p>
          <a:p>
            <a:pPr eaLnBrk="1" hangingPunct="1"/>
            <a:r>
              <a:rPr lang="en-US"/>
              <a:t>Reemphasize the central idea</a:t>
            </a:r>
          </a:p>
          <a:p>
            <a:pPr eaLnBrk="1" hangingPunct="1"/>
            <a:r>
              <a:rPr lang="en-US"/>
              <a:t>End with impact (similar to introduction)</a:t>
            </a:r>
          </a:p>
          <a:p>
            <a:pPr eaLnBrk="1" hangingPunct="1"/>
            <a:r>
              <a:rPr lang="en-US"/>
              <a:t>Provide closure</a:t>
            </a:r>
          </a:p>
        </p:txBody>
      </p:sp>
    </p:spTree>
    <p:extLst>
      <p:ext uri="{BB962C8B-B14F-4D97-AF65-F5344CB8AC3E}">
        <p14:creationId xmlns:p14="http://schemas.microsoft.com/office/powerpoint/2010/main" val="2182884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Start or end with impact</a:t>
            </a:r>
            <a:r>
              <a:rPr lang="en-US"/>
              <a:t>.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Having an introduction that immediately catches the audience’s attention or having a conclusion that wraps up the speech with a bang automatically gives the speaker better recall to the audience and especially to the judges.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5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-11373"/>
            <a:ext cx="8991600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List of Impromptu Speech Topics To Practice in Class With Your Partner. In 3 sentences, react to the statements below:</a:t>
            </a:r>
          </a:p>
          <a:p>
            <a:endParaRPr lang="en-US" b="1" dirty="0"/>
          </a:p>
          <a:p>
            <a:r>
              <a:rPr lang="en-US" dirty="0"/>
              <a:t>You are a famous rock star. Explain what the lyrics of your latest hit song mean. </a:t>
            </a:r>
          </a:p>
          <a:p>
            <a:endParaRPr lang="en-US" dirty="0"/>
          </a:p>
          <a:p>
            <a:r>
              <a:rPr lang="en-US" dirty="0"/>
              <a:t>If you were an animal, what would you be? </a:t>
            </a:r>
          </a:p>
          <a:p>
            <a:endParaRPr lang="en-US" dirty="0"/>
          </a:p>
          <a:p>
            <a:r>
              <a:rPr lang="en-US" dirty="0"/>
              <a:t>Tell us about a nickname you have and how you got it. </a:t>
            </a:r>
          </a:p>
          <a:p>
            <a:endParaRPr lang="en-US" dirty="0"/>
          </a:p>
          <a:p>
            <a:r>
              <a:rPr lang="en-US" dirty="0"/>
              <a:t>Explain three uses for a pencil besides for writing. </a:t>
            </a:r>
          </a:p>
          <a:p>
            <a:endParaRPr lang="en-US" dirty="0"/>
          </a:p>
          <a:p>
            <a:r>
              <a:rPr lang="en-US" dirty="0"/>
              <a:t>Convince us that homework is harmful to your health. </a:t>
            </a:r>
          </a:p>
          <a:p>
            <a:endParaRPr lang="en-US" dirty="0"/>
          </a:p>
          <a:p>
            <a:r>
              <a:rPr lang="en-US" dirty="0"/>
              <a:t>You are a salesperson trying to sell us the shirt you have on. </a:t>
            </a:r>
          </a:p>
          <a:p>
            <a:endParaRPr lang="en-US" dirty="0"/>
          </a:p>
          <a:p>
            <a:r>
              <a:rPr lang="en-US" dirty="0"/>
              <a:t>Explain how a smart person might not be wise. </a:t>
            </a:r>
          </a:p>
          <a:p>
            <a:endParaRPr lang="en-US" dirty="0"/>
          </a:p>
          <a:p>
            <a:r>
              <a:rPr lang="en-US" dirty="0"/>
              <a:t>If you were the teacher, how would our class be different? </a:t>
            </a:r>
          </a:p>
          <a:p>
            <a:endParaRPr lang="en-US" dirty="0"/>
          </a:p>
          <a:p>
            <a:r>
              <a:rPr lang="en-US" dirty="0"/>
              <a:t>Tell us about the hardest thing you have ever done. </a:t>
            </a:r>
          </a:p>
          <a:p>
            <a:endParaRPr lang="en-US" dirty="0"/>
          </a:p>
          <a:p>
            <a:r>
              <a:rPr lang="en-US" dirty="0"/>
              <a:t>You are a mad scientist. Tell us about your latest invention. </a:t>
            </a:r>
          </a:p>
          <a:p>
            <a:endParaRPr lang="en-US" dirty="0"/>
          </a:p>
          <a:p>
            <a:r>
              <a:rPr lang="en-US" dirty="0"/>
              <a:t>You are a famous sports player. Describe your best moment of a game.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39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49" y="609600"/>
            <a:ext cx="8991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Tell us how to become a millionaire. </a:t>
            </a:r>
          </a:p>
          <a:p>
            <a:endParaRPr lang="en-US" sz="2000" dirty="0"/>
          </a:p>
          <a:p>
            <a:r>
              <a:rPr lang="en-US" sz="2000" dirty="0"/>
              <a:t>Tell us about the best dream you've ever had. </a:t>
            </a:r>
          </a:p>
          <a:p>
            <a:endParaRPr lang="en-US" sz="2000" dirty="0"/>
          </a:p>
          <a:p>
            <a:r>
              <a:rPr lang="en-US" sz="2000" dirty="0"/>
              <a:t>Tell us how to make a new friend. </a:t>
            </a:r>
          </a:p>
          <a:p>
            <a:endParaRPr lang="en-US" sz="2000" dirty="0"/>
          </a:p>
          <a:p>
            <a:r>
              <a:rPr lang="en-US" sz="2000" dirty="0"/>
              <a:t>Tell us about the most fun recess activity. </a:t>
            </a:r>
          </a:p>
          <a:p>
            <a:endParaRPr lang="en-US" sz="2000" dirty="0"/>
          </a:p>
          <a:p>
            <a:r>
              <a:rPr lang="en-US" sz="2000" dirty="0"/>
              <a:t>Tell us how to make your favorite meal. </a:t>
            </a:r>
          </a:p>
          <a:p>
            <a:endParaRPr lang="en-US" sz="2000" dirty="0"/>
          </a:p>
          <a:p>
            <a:r>
              <a:rPr lang="en-US" sz="2000" dirty="0"/>
              <a:t>Explain which came first: the chicken or the egg. </a:t>
            </a:r>
          </a:p>
          <a:p>
            <a:endParaRPr lang="en-US" sz="2000" dirty="0"/>
          </a:p>
          <a:p>
            <a:r>
              <a:rPr lang="en-US" sz="2000" dirty="0"/>
              <a:t>Explain the rules to your favorite game. </a:t>
            </a:r>
          </a:p>
          <a:p>
            <a:endParaRPr lang="en-US" sz="2000" dirty="0"/>
          </a:p>
          <a:p>
            <a:r>
              <a:rPr lang="en-US" sz="2000" dirty="0"/>
              <a:t>You are a piece of paper. Describe how we should use you before you get recycled. </a:t>
            </a:r>
          </a:p>
          <a:p>
            <a:endParaRPr lang="en-US" sz="2000" dirty="0"/>
          </a:p>
          <a:p>
            <a:r>
              <a:rPr lang="en-US" sz="2000" dirty="0"/>
              <a:t>Explain how to make a pizza. </a:t>
            </a:r>
          </a:p>
          <a:p>
            <a:endParaRPr lang="en-US" sz="2000" dirty="0"/>
          </a:p>
          <a:p>
            <a:r>
              <a:rPr lang="en-US" sz="2000" dirty="0"/>
              <a:t>Describe how you would modify a snail so it can go faster. </a:t>
            </a:r>
          </a:p>
        </p:txBody>
      </p:sp>
    </p:spTree>
    <p:extLst>
      <p:ext uri="{BB962C8B-B14F-4D97-AF65-F5344CB8AC3E}">
        <p14:creationId xmlns:p14="http://schemas.microsoft.com/office/powerpoint/2010/main" val="178833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2. Prepare </a:t>
            </a:r>
            <a:r>
              <a:rPr lang="en-US" sz="2900">
                <a:latin typeface="Arial" charset="0"/>
                <a:cs typeface="Arial" charset="0"/>
              </a:rPr>
              <a:t>an opening sentence.</a:t>
            </a:r>
            <a:endParaRPr lang="en-US" sz="2900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1400" b="1">
                <a:latin typeface="Arial" charset="0"/>
                <a:cs typeface="Arial" charset="0"/>
              </a:rPr>
              <a:t>    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Consider repeating the question / topic.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You may want to reword it slightly.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 	This shows that you understand the question.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 	It also shows some originality on your part. </a:t>
            </a:r>
          </a:p>
        </p:txBody>
      </p:sp>
    </p:spTree>
    <p:extLst>
      <p:ext uri="{BB962C8B-B14F-4D97-AF65-F5344CB8AC3E}">
        <p14:creationId xmlns:p14="http://schemas.microsoft.com/office/powerpoint/2010/main" val="100875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6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 dirty="0">
                <a:latin typeface="Arial" charset="0"/>
                <a:cs typeface="Arial" charset="0"/>
              </a:rPr>
              <a:t>2. Prepare </a:t>
            </a:r>
            <a:r>
              <a:rPr lang="en-US" sz="2900" dirty="0">
                <a:latin typeface="Arial" charset="0"/>
                <a:cs typeface="Arial" charset="0"/>
              </a:rPr>
              <a:t>an opening sentence.</a:t>
            </a:r>
            <a:endParaRPr lang="en-US" sz="2900" b="1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Arial" charset="0"/>
                <a:cs typeface="Arial" charset="0"/>
              </a:rPr>
              <a:t>    </a:t>
            </a: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Topic:</a:t>
            </a:r>
          </a:p>
          <a:p>
            <a:pPr>
              <a:spcBef>
                <a:spcPct val="20000"/>
              </a:spcBef>
            </a:pPr>
            <a:endParaRPr lang="en-US" sz="4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Should the government regulate cigarette smoking?</a:t>
            </a:r>
          </a:p>
          <a:p>
            <a:pPr>
              <a:spcBef>
                <a:spcPct val="20000"/>
              </a:spcBef>
            </a:pPr>
            <a:endParaRPr lang="en-US" sz="29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A possible introduction:</a:t>
            </a:r>
          </a:p>
          <a:p>
            <a:pPr>
              <a:spcBef>
                <a:spcPct val="20000"/>
              </a:spcBef>
            </a:pPr>
            <a:endParaRPr lang="en-US" sz="4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“This morning, I would like to tell you why I believe </a:t>
            </a: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the government should regulate cigarette smoking.”</a:t>
            </a:r>
          </a:p>
        </p:txBody>
      </p:sp>
    </p:spTree>
    <p:extLst>
      <p:ext uri="{BB962C8B-B14F-4D97-AF65-F5344CB8AC3E}">
        <p14:creationId xmlns:p14="http://schemas.microsoft.com/office/powerpoint/2010/main" val="1435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1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1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1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2. Prepare </a:t>
            </a:r>
            <a:r>
              <a:rPr lang="en-US" sz="2900">
                <a:latin typeface="Arial" charset="0"/>
                <a:cs typeface="Arial" charset="0"/>
              </a:rPr>
              <a:t>the main points.</a:t>
            </a:r>
          </a:p>
          <a:p>
            <a:pPr>
              <a:spcBef>
                <a:spcPct val="20000"/>
              </a:spcBef>
            </a:pPr>
            <a:endParaRPr lang="en-US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Depending on:</a:t>
            </a:r>
          </a:p>
          <a:p>
            <a:pPr>
              <a:spcBef>
                <a:spcPct val="20000"/>
              </a:spcBef>
            </a:pPr>
            <a:endParaRPr lang="en-US" sz="7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	the topic,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	how much time you are given to speak,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	and your knowledge of the subject,</a:t>
            </a:r>
          </a:p>
          <a:p>
            <a:pPr>
              <a:spcBef>
                <a:spcPct val="20000"/>
              </a:spcBef>
            </a:pPr>
            <a:endParaRPr lang="en-US" sz="11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come up with 1 or 2 main points (3 at the most!). </a:t>
            </a:r>
          </a:p>
          <a:p>
            <a:pPr>
              <a:spcBef>
                <a:spcPct val="20000"/>
              </a:spcBef>
            </a:pPr>
            <a:endParaRPr lang="en-US" b="1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Don’t try to think of more than 3 main points.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You will probably just overwhelm yourself!</a:t>
            </a:r>
          </a:p>
        </p:txBody>
      </p:sp>
    </p:spTree>
    <p:extLst>
      <p:ext uri="{BB962C8B-B14F-4D97-AF65-F5344CB8AC3E}">
        <p14:creationId xmlns:p14="http://schemas.microsoft.com/office/powerpoint/2010/main" val="304411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0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 dirty="0">
                <a:latin typeface="Arial" charset="0"/>
                <a:cs typeface="Arial" charset="0"/>
              </a:rPr>
              <a:t>2. Prepare </a:t>
            </a:r>
            <a:r>
              <a:rPr lang="en-US" sz="2900" dirty="0">
                <a:latin typeface="Arial" charset="0"/>
                <a:cs typeface="Arial" charset="0"/>
              </a:rPr>
              <a:t>the conclusion.</a:t>
            </a:r>
          </a:p>
          <a:p>
            <a:pPr>
              <a:spcBef>
                <a:spcPct val="20000"/>
              </a:spcBef>
            </a:pPr>
            <a:endParaRPr lang="en-US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You can briefly restate your main points, and how </a:t>
            </a: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they support your position on the topic.</a:t>
            </a:r>
          </a:p>
          <a:p>
            <a:pPr>
              <a:spcBef>
                <a:spcPct val="20000"/>
              </a:spcBef>
            </a:pPr>
            <a:endParaRPr lang="en-US" sz="29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Topic:</a:t>
            </a: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Should the government regulate cigarette smoking?</a:t>
            </a:r>
          </a:p>
          <a:p>
            <a:pPr>
              <a:spcBef>
                <a:spcPct val="20000"/>
              </a:spcBef>
            </a:pPr>
            <a:endParaRPr lang="en-US" sz="2900" dirty="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“So, I believe that due to </a:t>
            </a:r>
            <a:r>
              <a:rPr lang="en-US" sz="2900" u="sng" dirty="0">
                <a:latin typeface="Arial" charset="0"/>
                <a:cs typeface="Arial" charset="0"/>
              </a:rPr>
              <a:t>the negative health effects </a:t>
            </a:r>
          </a:p>
          <a:p>
            <a:pPr>
              <a:spcBef>
                <a:spcPct val="20000"/>
              </a:spcBef>
            </a:pPr>
            <a:r>
              <a:rPr lang="en-US" sz="2900" u="sng" dirty="0">
                <a:latin typeface="Arial" charset="0"/>
                <a:cs typeface="Arial" charset="0"/>
              </a:rPr>
              <a:t>on individuals</a:t>
            </a:r>
            <a:r>
              <a:rPr lang="en-US" sz="2900" dirty="0">
                <a:latin typeface="Arial" charset="0"/>
                <a:cs typeface="Arial" charset="0"/>
              </a:rPr>
              <a:t> – as well as </a:t>
            </a:r>
            <a:r>
              <a:rPr lang="en-US" sz="2900" u="sng" dirty="0">
                <a:latin typeface="Arial" charset="0"/>
                <a:cs typeface="Arial" charset="0"/>
              </a:rPr>
              <a:t>the cost to society</a:t>
            </a:r>
            <a:r>
              <a:rPr lang="en-US" sz="2900" dirty="0">
                <a:latin typeface="Arial" charset="0"/>
                <a:cs typeface="Arial" charset="0"/>
              </a:rPr>
              <a:t> – our </a:t>
            </a:r>
          </a:p>
          <a:p>
            <a:pPr>
              <a:spcBef>
                <a:spcPct val="20000"/>
              </a:spcBef>
            </a:pPr>
            <a:r>
              <a:rPr lang="en-US" sz="2900" dirty="0">
                <a:latin typeface="Arial" charset="0"/>
                <a:cs typeface="Arial" charset="0"/>
              </a:rPr>
              <a:t>government should regulate cigarette smoking.”</a:t>
            </a:r>
            <a:endParaRPr lang="en-US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2. Prepare</a:t>
            </a: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All of the ideas I have listed under “Prepare” may be 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more than you can do before or during the speech.</a:t>
            </a:r>
          </a:p>
          <a:p>
            <a:pPr>
              <a:spcBef>
                <a:spcPct val="20000"/>
              </a:spcBef>
            </a:pP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So prepare </a:t>
            </a:r>
            <a:r>
              <a:rPr lang="en-US" sz="2900" u="sng">
                <a:latin typeface="Arial" charset="0"/>
                <a:cs typeface="Arial" charset="0"/>
              </a:rPr>
              <a:t>ahead of time</a:t>
            </a:r>
            <a:r>
              <a:rPr lang="en-US" sz="2900">
                <a:latin typeface="Arial" charset="0"/>
                <a:cs typeface="Arial" charset="0"/>
              </a:rPr>
              <a:t>, to the extent possible.</a:t>
            </a:r>
          </a:p>
          <a:p>
            <a:pPr>
              <a:spcBef>
                <a:spcPct val="20000"/>
              </a:spcBef>
            </a:pP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How?</a:t>
            </a:r>
            <a:endParaRPr lang="en-US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8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2. Prepare</a:t>
            </a: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For example, have a “pre-formulated” conclusion.</a:t>
            </a:r>
          </a:p>
          <a:p>
            <a:pPr>
              <a:spcBef>
                <a:spcPct val="20000"/>
              </a:spcBef>
            </a:pP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“So, I believe that due to “</a:t>
            </a:r>
            <a:r>
              <a:rPr lang="en-US" sz="2900" b="1" i="1">
                <a:latin typeface="Arial" charset="0"/>
                <a:cs typeface="Arial" charset="0"/>
              </a:rPr>
              <a:t>fill in main point #1 here</a:t>
            </a:r>
            <a:r>
              <a:rPr lang="en-US" sz="2900">
                <a:latin typeface="Arial" charset="0"/>
                <a:cs typeface="Arial" charset="0"/>
              </a:rPr>
              <a:t>” 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– as well as “</a:t>
            </a:r>
            <a:r>
              <a:rPr lang="en-US" sz="2900" b="1" i="1">
                <a:latin typeface="Arial" charset="0"/>
                <a:cs typeface="Arial" charset="0"/>
              </a:rPr>
              <a:t>fill in main point #2 here</a:t>
            </a:r>
            <a:r>
              <a:rPr lang="en-US" sz="2900">
                <a:latin typeface="Arial" charset="0"/>
                <a:cs typeface="Arial" charset="0"/>
              </a:rPr>
              <a:t>” – “</a:t>
            </a:r>
            <a:r>
              <a:rPr lang="en-US" sz="2900" b="1" i="1">
                <a:latin typeface="Arial" charset="0"/>
                <a:cs typeface="Arial" charset="0"/>
              </a:rPr>
              <a:t>fill in </a:t>
            </a:r>
          </a:p>
          <a:p>
            <a:pPr>
              <a:spcBef>
                <a:spcPct val="20000"/>
              </a:spcBef>
            </a:pPr>
            <a:r>
              <a:rPr lang="en-US" sz="2900" b="1" i="1">
                <a:latin typeface="Arial" charset="0"/>
                <a:cs typeface="Arial" charset="0"/>
              </a:rPr>
              <a:t>restated topic here</a:t>
            </a:r>
            <a:r>
              <a:rPr lang="en-US" sz="2900">
                <a:latin typeface="Arial" charset="0"/>
                <a:cs typeface="Arial" charset="0"/>
              </a:rPr>
              <a:t>”.</a:t>
            </a:r>
          </a:p>
          <a:p>
            <a:pPr>
              <a:spcBef>
                <a:spcPct val="20000"/>
              </a:spcBef>
            </a:pP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“So, I believe that due to </a:t>
            </a:r>
            <a:r>
              <a:rPr lang="en-US" sz="2900" u="sng">
                <a:latin typeface="Arial" charset="0"/>
                <a:cs typeface="Arial" charset="0"/>
              </a:rPr>
              <a:t>the negative health effects </a:t>
            </a:r>
          </a:p>
          <a:p>
            <a:pPr>
              <a:spcBef>
                <a:spcPct val="20000"/>
              </a:spcBef>
            </a:pPr>
            <a:r>
              <a:rPr lang="en-US" sz="2900" u="sng">
                <a:latin typeface="Arial" charset="0"/>
                <a:cs typeface="Arial" charset="0"/>
              </a:rPr>
              <a:t>on individuals</a:t>
            </a:r>
            <a:r>
              <a:rPr lang="en-US" sz="2900">
                <a:latin typeface="Arial" charset="0"/>
                <a:cs typeface="Arial" charset="0"/>
              </a:rPr>
              <a:t> – as well as </a:t>
            </a:r>
            <a:r>
              <a:rPr lang="en-US" sz="2900" u="sng">
                <a:latin typeface="Arial" charset="0"/>
                <a:cs typeface="Arial" charset="0"/>
              </a:rPr>
              <a:t>the cost to society</a:t>
            </a:r>
            <a:r>
              <a:rPr lang="en-US" sz="2900">
                <a:latin typeface="Arial" charset="0"/>
                <a:cs typeface="Arial" charset="0"/>
              </a:rPr>
              <a:t> – our 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government should regulate cigarette smoking.”</a:t>
            </a:r>
            <a:endParaRPr lang="en-US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69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69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69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1460" y="411480"/>
            <a:ext cx="8709660" cy="596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pPr>
              <a:spcBef>
                <a:spcPct val="20000"/>
              </a:spcBef>
            </a:pPr>
            <a:r>
              <a:rPr lang="en-US" sz="2900" b="1">
                <a:latin typeface="Arial" charset="0"/>
                <a:cs typeface="Arial" charset="0"/>
              </a:rPr>
              <a:t>2. Prepare</a:t>
            </a: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US" sz="2900"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“In conclusion, I think you can see how first, “</a:t>
            </a:r>
            <a:r>
              <a:rPr lang="en-US" sz="2900" b="1" i="1">
                <a:latin typeface="Arial" charset="0"/>
                <a:cs typeface="Arial" charset="0"/>
              </a:rPr>
              <a:t>point </a:t>
            </a:r>
          </a:p>
          <a:p>
            <a:pPr>
              <a:spcBef>
                <a:spcPct val="20000"/>
              </a:spcBef>
            </a:pPr>
            <a:r>
              <a:rPr lang="en-US" sz="2900" b="1" i="1">
                <a:latin typeface="Arial" charset="0"/>
                <a:cs typeface="Arial" charset="0"/>
              </a:rPr>
              <a:t>#1</a:t>
            </a:r>
            <a:r>
              <a:rPr lang="en-US" sz="2900">
                <a:latin typeface="Arial" charset="0"/>
                <a:cs typeface="Arial" charset="0"/>
              </a:rPr>
              <a:t>”, second, “</a:t>
            </a:r>
            <a:r>
              <a:rPr lang="en-US" sz="2900" b="1" i="1">
                <a:latin typeface="Arial" charset="0"/>
                <a:cs typeface="Arial" charset="0"/>
              </a:rPr>
              <a:t>point #2</a:t>
            </a:r>
            <a:r>
              <a:rPr lang="en-US" sz="2900">
                <a:latin typeface="Arial" charset="0"/>
                <a:cs typeface="Arial" charset="0"/>
              </a:rPr>
              <a:t>”, and finally, “</a:t>
            </a:r>
            <a:r>
              <a:rPr lang="en-US" sz="2900" b="1" i="1">
                <a:latin typeface="Arial" charset="0"/>
                <a:cs typeface="Arial" charset="0"/>
              </a:rPr>
              <a:t>point #3</a:t>
            </a:r>
            <a:r>
              <a:rPr lang="en-US" sz="2900">
                <a:latin typeface="Arial" charset="0"/>
                <a:cs typeface="Arial" charset="0"/>
              </a:rPr>
              <a:t>” all</a:t>
            </a:r>
          </a:p>
          <a:p>
            <a:pPr>
              <a:spcBef>
                <a:spcPct val="20000"/>
              </a:spcBef>
            </a:pPr>
            <a:r>
              <a:rPr lang="en-US" sz="2900">
                <a:latin typeface="Arial" charset="0"/>
                <a:cs typeface="Arial" charset="0"/>
              </a:rPr>
              <a:t>support my position that “</a:t>
            </a:r>
            <a:r>
              <a:rPr lang="en-US" sz="2900" b="1" i="1">
                <a:latin typeface="Arial" charset="0"/>
                <a:cs typeface="Arial" charset="0"/>
              </a:rPr>
              <a:t>restated topic here</a:t>
            </a:r>
            <a:r>
              <a:rPr lang="en-US" sz="2900">
                <a:latin typeface="Arial" charset="0"/>
                <a:cs typeface="Arial" charset="0"/>
              </a:rPr>
              <a:t>”.</a:t>
            </a:r>
          </a:p>
          <a:p>
            <a:pPr>
              <a:spcBef>
                <a:spcPct val="20000"/>
              </a:spcBef>
            </a:pPr>
            <a:endParaRPr lang="en-US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6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1136</Words>
  <Application>Microsoft Office PowerPoint</Application>
  <PresentationFormat>On-screen Show (4:3)</PresentationFormat>
  <Paragraphs>240</Paragraphs>
  <Slides>23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Relax : Speak calmly and not to be too excited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SPEECH OUTLINE</vt:lpstr>
      <vt:lpstr>Purpose of Introductions</vt:lpstr>
      <vt:lpstr>Effective Introductions</vt:lpstr>
      <vt:lpstr>Body </vt:lpstr>
      <vt:lpstr>Effective Conclusions</vt:lpstr>
      <vt:lpstr>Start or end with impact.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OUTLINE</dc:title>
  <dc:creator>admin</dc:creator>
  <cp:lastModifiedBy>Abdul Rahim Hj Salam</cp:lastModifiedBy>
  <cp:revision>13</cp:revision>
  <dcterms:created xsi:type="dcterms:W3CDTF">2012-09-26T08:48:03Z</dcterms:created>
  <dcterms:modified xsi:type="dcterms:W3CDTF">2020-08-04T03:39:37Z</dcterms:modified>
</cp:coreProperties>
</file>