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1"/>
  </p:notesMasterIdLst>
  <p:handoutMasterIdLst>
    <p:handoutMasterId r:id="rId32"/>
  </p:handoutMasterIdLst>
  <p:sldIdLst>
    <p:sldId id="283" r:id="rId2"/>
    <p:sldId id="284" r:id="rId3"/>
    <p:sldId id="264" r:id="rId4"/>
    <p:sldId id="282" r:id="rId5"/>
    <p:sldId id="293" r:id="rId6"/>
    <p:sldId id="294" r:id="rId7"/>
    <p:sldId id="298" r:id="rId8"/>
    <p:sldId id="292" r:id="rId9"/>
    <p:sldId id="266" r:id="rId10"/>
    <p:sldId id="270" r:id="rId11"/>
    <p:sldId id="275" r:id="rId12"/>
    <p:sldId id="279" r:id="rId13"/>
    <p:sldId id="280" r:id="rId14"/>
    <p:sldId id="274" r:id="rId15"/>
    <p:sldId id="276" r:id="rId16"/>
    <p:sldId id="281" r:id="rId17"/>
    <p:sldId id="277" r:id="rId18"/>
    <p:sldId id="287" r:id="rId19"/>
    <p:sldId id="288" r:id="rId20"/>
    <p:sldId id="289" r:id="rId21"/>
    <p:sldId id="290" r:id="rId22"/>
    <p:sldId id="286" r:id="rId23"/>
    <p:sldId id="291" r:id="rId24"/>
    <p:sldId id="301" r:id="rId25"/>
    <p:sldId id="302" r:id="rId26"/>
    <p:sldId id="303" r:id="rId27"/>
    <p:sldId id="304" r:id="rId28"/>
    <p:sldId id="305" r:id="rId29"/>
    <p:sldId id="306" r:id="rId30"/>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86506" autoAdjust="0"/>
  </p:normalViewPr>
  <p:slideViewPr>
    <p:cSldViewPr>
      <p:cViewPr varScale="1">
        <p:scale>
          <a:sx n="97" d="100"/>
          <a:sy n="97" d="100"/>
        </p:scale>
        <p:origin x="-143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65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AU"/>
          </a:p>
        </p:txBody>
      </p:sp>
      <p:sp>
        <p:nvSpPr>
          <p:cNvPr id="65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65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344BF3BD-EB26-417E-9FAC-98BAEE77BC60}" type="slidenum">
              <a:rPr lang="en-AU"/>
              <a:pPr>
                <a:defRPr/>
              </a:pPr>
              <a:t>‹#›</a:t>
            </a:fld>
            <a:endParaRPr lang="en-AU"/>
          </a:p>
        </p:txBody>
      </p:sp>
    </p:spTree>
    <p:extLst>
      <p:ext uri="{BB962C8B-B14F-4D97-AF65-F5344CB8AC3E}">
        <p14:creationId xmlns:p14="http://schemas.microsoft.com/office/powerpoint/2010/main" val="3454753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AU"/>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17AEB5DB-4B6D-4C59-BCB9-D6A5A6F62214}" type="slidenum">
              <a:rPr lang="en-AU"/>
              <a:pPr>
                <a:defRPr/>
              </a:pPr>
              <a:t>‹#›</a:t>
            </a:fld>
            <a:endParaRPr lang="en-AU"/>
          </a:p>
        </p:txBody>
      </p:sp>
    </p:spTree>
    <p:extLst>
      <p:ext uri="{BB962C8B-B14F-4D97-AF65-F5344CB8AC3E}">
        <p14:creationId xmlns:p14="http://schemas.microsoft.com/office/powerpoint/2010/main" val="3857867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CF592D-90FA-4783-870B-49A0CA981B61}" type="slidenum">
              <a:rPr lang="en-AU" smtClean="0"/>
              <a:pPr>
                <a:spcBef>
                  <a:spcPct val="0"/>
                </a:spcBef>
              </a:pPr>
              <a:t>3</a:t>
            </a:fld>
            <a:endParaRPr lang="en-AU"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AU" smtClean="0">
                <a:latin typeface="Times New Roman" panose="02020603050405020304" pitchFamily="18" charset="0"/>
                <a:cs typeface="Times New Roman" panose="02020603050405020304" pitchFamily="18" charset="0"/>
              </a:rPr>
              <a:t>There is not one satisfactory definition of 'law‘. Some definitions are:  </a:t>
            </a:r>
          </a:p>
          <a:p>
            <a:pPr marL="228600" indent="-228600" eaLnBrk="1" hangingPunct="1">
              <a:buFontTx/>
              <a:buAutoNum type="arabicPeriod"/>
            </a:pPr>
            <a:r>
              <a:rPr lang="en-AU" smtClean="0">
                <a:latin typeface="Times New Roman" panose="02020603050405020304" pitchFamily="18" charset="0"/>
                <a:cs typeface="Times New Roman" panose="02020603050405020304" pitchFamily="18" charset="0"/>
              </a:rPr>
              <a:t>  Law is a set of rules enforced by the state</a:t>
            </a:r>
          </a:p>
          <a:p>
            <a:pPr marL="228600" indent="-228600" eaLnBrk="1" hangingPunct="1">
              <a:buFontTx/>
              <a:buAutoNum type="arabicPeriod"/>
            </a:pPr>
            <a:r>
              <a:rPr lang="en-AU" smtClean="0">
                <a:latin typeface="Times New Roman" panose="02020603050405020304" pitchFamily="18" charset="0"/>
                <a:cs typeface="Times New Roman" panose="02020603050405020304" pitchFamily="18" charset="0"/>
              </a:rPr>
              <a:t>  Law is a ‘system of rules that enables society to function efficiently and harmoniously’ (Latimer)</a:t>
            </a:r>
          </a:p>
          <a:p>
            <a:pPr marL="228600" indent="-228600" eaLnBrk="1" hangingPunct="1">
              <a:buFontTx/>
              <a:buAutoNum type="arabicPeriod"/>
            </a:pPr>
            <a:r>
              <a:rPr lang="en-AU" smtClean="0">
                <a:latin typeface="Times New Roman" panose="02020603050405020304" pitchFamily="18" charset="0"/>
              </a:rPr>
              <a:t>  A legal system is made up of a set of legal institutions, procedures and rules aimed at ordering the behaviour or relations of people in society.</a:t>
            </a:r>
          </a:p>
          <a:p>
            <a:pPr marL="228600" indent="-228600" eaLnBrk="1" hangingPunct="1"/>
            <a:r>
              <a:rPr lang="en-AU" smtClean="0">
                <a:latin typeface="Times New Roman" panose="02020603050405020304" pitchFamily="18" charset="0"/>
                <a:cs typeface="Times New Roman" panose="02020603050405020304" pitchFamily="18" charset="0"/>
              </a:rPr>
              <a:t>Look up ‘law’ in some English dictionaries, legal dictionaries and textbooks.  Not all 'rules' are laws.  Distinguish between law and administrative guidelines, voluntary codes of conduct and voluntary standards.  </a:t>
            </a:r>
          </a:p>
          <a:p>
            <a:pPr marL="228600" indent="-228600" eaLnBrk="1" hangingPunct="1"/>
            <a:r>
              <a:rPr lang="en-AU"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3906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ADB0868-E7DD-4C58-AB8C-EB8F66A86F36}" type="slidenum">
              <a:rPr lang="en-AU" smtClean="0"/>
              <a:pPr>
                <a:spcBef>
                  <a:spcPct val="0"/>
                </a:spcBef>
              </a:pPr>
              <a:t>9</a:t>
            </a:fld>
            <a:endParaRPr lang="en-AU"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anose="02020603050405020304" pitchFamily="18" charset="0"/>
            </a:endParaRPr>
          </a:p>
        </p:txBody>
      </p:sp>
    </p:spTree>
    <p:extLst>
      <p:ext uri="{BB962C8B-B14F-4D97-AF65-F5344CB8AC3E}">
        <p14:creationId xmlns:p14="http://schemas.microsoft.com/office/powerpoint/2010/main" val="409100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51DBDC2-2A63-47DE-8F64-F36AD9F65C3D}" type="slidenum">
              <a:rPr lang="en-AU" smtClean="0"/>
              <a:pPr>
                <a:spcBef>
                  <a:spcPct val="0"/>
                </a:spcBef>
              </a:pPr>
              <a:t>11</a:t>
            </a:fld>
            <a:endParaRPr lang="en-AU"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There are many ways to classify laws and no one method of categorisation is necessarily any better than another. </a:t>
            </a:r>
          </a:p>
          <a:p>
            <a:pPr eaLnBrk="1" hangingPunct="1"/>
            <a:r>
              <a:rPr lang="en-AU" smtClean="0">
                <a:latin typeface="Times New Roman" panose="02020603050405020304" pitchFamily="18" charset="0"/>
              </a:rPr>
              <a:t>Public law deals with those areas of law where the interests of the public are the overriding factor. </a:t>
            </a:r>
          </a:p>
          <a:p>
            <a:pPr eaLnBrk="1" hangingPunct="1"/>
            <a:r>
              <a:rPr lang="en-AU" smtClean="0">
                <a:latin typeface="Times New Roman" panose="02020603050405020304" pitchFamily="18" charset="0"/>
              </a:rPr>
              <a:t>Private law deals more with individual rights and the relationships between private citizens.</a:t>
            </a:r>
          </a:p>
        </p:txBody>
      </p:sp>
    </p:spTree>
    <p:extLst>
      <p:ext uri="{BB962C8B-B14F-4D97-AF65-F5344CB8AC3E}">
        <p14:creationId xmlns:p14="http://schemas.microsoft.com/office/powerpoint/2010/main" val="71822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3671BB-B010-4FD1-B70A-DCEE5DB91E82}" type="slidenum">
              <a:rPr lang="en-AU" smtClean="0"/>
              <a:pPr>
                <a:spcBef>
                  <a:spcPct val="0"/>
                </a:spcBef>
              </a:pPr>
              <a:t>12</a:t>
            </a:fld>
            <a:endParaRPr lang="en-AU"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Looking briefly at some of these categories of law:</a:t>
            </a:r>
          </a:p>
          <a:p>
            <a:pPr eaLnBrk="1" hangingPunct="1"/>
            <a:r>
              <a:rPr lang="en-AU" smtClean="0">
                <a:latin typeface="Times New Roman" panose="02020603050405020304" pitchFamily="18" charset="0"/>
              </a:rPr>
              <a:t>Administrative law</a:t>
            </a:r>
          </a:p>
          <a:p>
            <a:pPr eaLnBrk="1" hangingPunct="1"/>
            <a:r>
              <a:rPr lang="en-AU" smtClean="0">
                <a:latin typeface="Times New Roman" panose="02020603050405020304" pitchFamily="18" charset="0"/>
              </a:rPr>
              <a:t>As you will see later, Parliament makes laws and the </a:t>
            </a:r>
            <a:r>
              <a:rPr lang="en-AU" i="1" smtClean="0">
                <a:latin typeface="Times New Roman" panose="02020603050405020304" pitchFamily="18" charset="0"/>
              </a:rPr>
              <a:t>executive</a:t>
            </a:r>
            <a:r>
              <a:rPr lang="en-AU" smtClean="0">
                <a:latin typeface="Times New Roman" panose="02020603050405020304" pitchFamily="18" charset="0"/>
              </a:rPr>
              <a:t>, the government, carries these laws out. The government administers the laws that Parliament makes. Also, Parliament sometimes delegates its law-making powers to other persons or bodies. These delegates can be Ministers of the Crown, civil servants, councils and other government or semi-government bodies.</a:t>
            </a:r>
          </a:p>
          <a:p>
            <a:pPr eaLnBrk="1" hangingPunct="1"/>
            <a:r>
              <a:rPr lang="en-AU" smtClean="0">
                <a:latin typeface="Times New Roman" panose="02020603050405020304" pitchFamily="18" charset="0"/>
              </a:rPr>
              <a:t>There is a need to see that laws are administered properly and that delegated legislators do not exceed the powers delegated to them. This need is most commonly filled by the power of the courts to review the actions of those who exercise delegated powers.</a:t>
            </a:r>
          </a:p>
          <a:p>
            <a:pPr eaLnBrk="1" hangingPunct="1"/>
            <a:r>
              <a:rPr lang="en-AU" smtClean="0">
                <a:latin typeface="Times New Roman" panose="02020603050405020304" pitchFamily="18" charset="0"/>
              </a:rPr>
              <a:t>Parliament has also created special tribunals such as the Administrative Appeals Tribunal to review and correct administrative actions.</a:t>
            </a:r>
          </a:p>
          <a:p>
            <a:pPr eaLnBrk="1" hangingPunct="1"/>
            <a:r>
              <a:rPr lang="en-AU" smtClean="0">
                <a:latin typeface="Times New Roman" panose="02020603050405020304" pitchFamily="18" charset="0"/>
              </a:rPr>
              <a:t>Constitutional law</a:t>
            </a:r>
          </a:p>
          <a:p>
            <a:pPr eaLnBrk="1" hangingPunct="1"/>
            <a:r>
              <a:rPr lang="en-AU" smtClean="0">
                <a:latin typeface="Times New Roman" panose="02020603050405020304" pitchFamily="18" charset="0"/>
              </a:rPr>
              <a:t>Constitutional law involves the study and practice of the laws and procedures of the constitutions of countries and states. </a:t>
            </a:r>
          </a:p>
          <a:p>
            <a:pPr eaLnBrk="1" hangingPunct="1"/>
            <a:r>
              <a:rPr lang="en-AU" smtClean="0">
                <a:latin typeface="Times New Roman" panose="02020603050405020304" pitchFamily="18" charset="0"/>
              </a:rPr>
              <a:t>In Australia, we have a written constitution that establishes the Commonwealth of Australia. It regulates the </a:t>
            </a:r>
            <a:r>
              <a:rPr lang="en-AU" i="1" smtClean="0">
                <a:latin typeface="Times New Roman" panose="02020603050405020304" pitchFamily="18" charset="0"/>
              </a:rPr>
              <a:t>legislative</a:t>
            </a:r>
            <a:r>
              <a:rPr lang="en-AU" smtClean="0">
                <a:latin typeface="Times New Roman" panose="02020603050405020304" pitchFamily="18" charset="0"/>
              </a:rPr>
              <a:t>, law-making, powers of the Parliaments of the Commonwealth and of the several States. The Constitution also regulates the relationship between the two Commonwealth Houses of Parliament. The respective States have constitutions that regulate the relationships between the Houses of Parliament of that State.</a:t>
            </a:r>
          </a:p>
          <a:p>
            <a:pPr eaLnBrk="1" hangingPunct="1"/>
            <a:r>
              <a:rPr lang="en-AU" smtClean="0">
                <a:latin typeface="Times New Roman" panose="02020603050405020304" pitchFamily="18" charset="0"/>
              </a:rPr>
              <a:t>Constitutional law involves much more than a study of written constitutions. There are also the unwritten conventions of the Constitution and the Acts that govern parliamentary representation. For example, as you will see later, the Queen, who is the titular head of the British constitutional and legal system, has, in theory, the power to arbitrarily dismiss the government. In practice, this has not occurred for hundreds of years and it is a </a:t>
            </a:r>
            <a:r>
              <a:rPr lang="en-AU" i="1" smtClean="0">
                <a:latin typeface="Times New Roman" panose="02020603050405020304" pitchFamily="18" charset="0"/>
              </a:rPr>
              <a:t>constitutional convention </a:t>
            </a:r>
            <a:r>
              <a:rPr lang="en-AU" smtClean="0">
                <a:latin typeface="Times New Roman" panose="02020603050405020304" pitchFamily="18" charset="0"/>
              </a:rPr>
              <a:t>that she will not do this. These constitutional conventions also apply in Australian constitutional law but there are differences.</a:t>
            </a:r>
          </a:p>
          <a:p>
            <a:pPr eaLnBrk="1" hangingPunct="1"/>
            <a:r>
              <a:rPr lang="en-AU" smtClean="0">
                <a:latin typeface="Times New Roman" panose="02020603050405020304" pitchFamily="18" charset="0"/>
              </a:rPr>
              <a:t>Industrial law</a:t>
            </a:r>
          </a:p>
          <a:p>
            <a:pPr eaLnBrk="1" hangingPunct="1"/>
            <a:r>
              <a:rPr lang="en-AU" smtClean="0">
                <a:latin typeface="Times New Roman" panose="02020603050405020304" pitchFamily="18" charset="0"/>
              </a:rPr>
              <a:t>Industrial law has a public and a private component. The contract of employment that regulates the legal relationship of employer and employee falls within the category of private law.</a:t>
            </a:r>
          </a:p>
          <a:p>
            <a:pPr eaLnBrk="1" hangingPunct="1"/>
            <a:r>
              <a:rPr lang="en-AU" smtClean="0">
                <a:latin typeface="Times New Roman" panose="02020603050405020304" pitchFamily="18" charset="0"/>
              </a:rPr>
              <a:t>Today, however, many employees are members of industrial unions and these employees do not negotiate their terms of employment individually. Often industrial unions representing the employees and employers’ organisations representing employers fix these wages by negotiation.</a:t>
            </a:r>
          </a:p>
          <a:p>
            <a:pPr eaLnBrk="1" hangingPunct="1"/>
            <a:r>
              <a:rPr lang="en-AU" smtClean="0">
                <a:latin typeface="Times New Roman" panose="02020603050405020304" pitchFamily="18" charset="0"/>
              </a:rPr>
              <a:t>The payment of wages, and industrial conditions generally, can affect the nation’s economy. Consequently, the government, representing the community, has a vital interest in the employment of workers. Often the government will intervene where a change in working conditions is sought or resisted. This brings this area of law within the category of public law.</a:t>
            </a:r>
          </a:p>
          <a:p>
            <a:pPr eaLnBrk="1" hangingPunct="1"/>
            <a:r>
              <a:rPr lang="en-AU" smtClean="0">
                <a:latin typeface="Times New Roman" panose="02020603050405020304" pitchFamily="18" charset="0"/>
              </a:rPr>
              <a:t>Another public aspect of working conditions is the frequency of industrial accidents and work-related injuries. The community has an interest in the general welfare and safety of its members. Also, some employees may suffer an injury at work and be unable to continue in employment, whether temporarily or permanently. these employees might, without proper compensation schemes, become a burden on the community’s social welfare system.</a:t>
            </a:r>
          </a:p>
          <a:p>
            <a:pPr eaLnBrk="1" hangingPunct="1"/>
            <a:r>
              <a:rPr lang="en-AU" smtClean="0">
                <a:latin typeface="Times New Roman" panose="02020603050405020304" pitchFamily="18" charset="0"/>
              </a:rPr>
              <a:t>So, the practice of public industrial law, if we can use that term, would cover the following areas:</a:t>
            </a:r>
          </a:p>
          <a:p>
            <a:pPr eaLnBrk="1" hangingPunct="1">
              <a:buFontTx/>
              <a:buChar char="•"/>
            </a:pPr>
            <a:r>
              <a:rPr lang="en-AU" smtClean="0">
                <a:latin typeface="Times New Roman" panose="02020603050405020304" pitchFamily="18" charset="0"/>
              </a:rPr>
              <a:t>the industrial relationship between employers and employees</a:t>
            </a:r>
          </a:p>
          <a:p>
            <a:pPr eaLnBrk="1" hangingPunct="1">
              <a:buFontTx/>
              <a:buChar char="•"/>
            </a:pPr>
            <a:r>
              <a:rPr lang="en-AU" smtClean="0">
                <a:latin typeface="Times New Roman" panose="02020603050405020304" pitchFamily="18" charset="0"/>
              </a:rPr>
              <a:t>workers’ compensation</a:t>
            </a:r>
          </a:p>
          <a:p>
            <a:pPr eaLnBrk="1" hangingPunct="1">
              <a:buFontTx/>
              <a:buChar char="•"/>
            </a:pPr>
            <a:r>
              <a:rPr lang="en-AU" smtClean="0">
                <a:latin typeface="Times New Roman" panose="02020603050405020304" pitchFamily="18" charset="0"/>
              </a:rPr>
              <a:t>industrial safety regulation</a:t>
            </a:r>
          </a:p>
          <a:p>
            <a:pPr eaLnBrk="1" hangingPunct="1"/>
            <a:r>
              <a:rPr lang="en-AU" smtClean="0">
                <a:latin typeface="Times New Roman" panose="02020603050405020304" pitchFamily="18" charset="0"/>
              </a:rPr>
              <a:t>Taxation law</a:t>
            </a:r>
          </a:p>
          <a:p>
            <a:pPr eaLnBrk="1" hangingPunct="1"/>
            <a:r>
              <a:rPr lang="en-AU" smtClean="0">
                <a:latin typeface="Times New Roman" panose="02020603050405020304" pitchFamily="18" charset="0"/>
              </a:rPr>
              <a:t>The Commonwealth of Australia and the States spend large sums of money for purposes of government. The administration of justice, social services, education, health and defence are but a few of these areas of expenditure.</a:t>
            </a:r>
          </a:p>
          <a:p>
            <a:pPr eaLnBrk="1" hangingPunct="1"/>
            <a:r>
              <a:rPr lang="en-AU" smtClean="0">
                <a:latin typeface="Times New Roman" panose="02020603050405020304" pitchFamily="18" charset="0"/>
              </a:rPr>
              <a:t>Governments can only raise these moneys by taxation of one kind or another upon the community. This taxation may consist of income taxation, customs duties, excise duties or taxation on the ownership of land.</a:t>
            </a:r>
          </a:p>
          <a:p>
            <a:pPr eaLnBrk="1" hangingPunct="1"/>
            <a:r>
              <a:rPr lang="en-AU" smtClean="0">
                <a:latin typeface="Times New Roman" panose="02020603050405020304" pitchFamily="18" charset="0"/>
              </a:rPr>
              <a:t>It is obvious that the average citizen does not wish to pay any more tax than legally necessary. Conversely, governments have a vital interest in ensuring that citizens do not avoid their obligation to pay taxes. As a result, taxation laws tend to be complex and lengthy. </a:t>
            </a:r>
          </a:p>
          <a:p>
            <a:pPr eaLnBrk="1" hangingPunct="1"/>
            <a:r>
              <a:rPr lang="en-AU" smtClean="0">
                <a:latin typeface="Times New Roman" panose="02020603050405020304" pitchFamily="18" charset="0"/>
              </a:rPr>
              <a:t>Although individual cases might properly come within the cloak of private law, taxation law falls properly under the category of public law.</a:t>
            </a:r>
          </a:p>
          <a:p>
            <a:pPr eaLnBrk="1" hangingPunct="1"/>
            <a:endParaRPr lang="en-AU" smtClean="0">
              <a:latin typeface="Times New Roman" panose="02020603050405020304" pitchFamily="18" charset="0"/>
            </a:endParaRPr>
          </a:p>
          <a:p>
            <a:pPr eaLnBrk="1" hangingPunct="1"/>
            <a:r>
              <a:rPr lang="en-AU" smtClean="0">
                <a:latin typeface="Times New Roman" panose="02020603050405020304" pitchFamily="18" charset="0"/>
              </a:rPr>
              <a:t>Carvan, 4</a:t>
            </a:r>
            <a:r>
              <a:rPr lang="en-AU" baseline="30000" smtClean="0">
                <a:latin typeface="Times New Roman" panose="02020603050405020304" pitchFamily="18" charset="0"/>
              </a:rPr>
              <a:t>th</a:t>
            </a:r>
            <a:r>
              <a:rPr lang="en-AU" smtClean="0">
                <a:latin typeface="Times New Roman" panose="02020603050405020304" pitchFamily="18" charset="0"/>
              </a:rPr>
              <a:t> ed</a:t>
            </a:r>
          </a:p>
        </p:txBody>
      </p:sp>
    </p:spTree>
    <p:extLst>
      <p:ext uri="{BB962C8B-B14F-4D97-AF65-F5344CB8AC3E}">
        <p14:creationId xmlns:p14="http://schemas.microsoft.com/office/powerpoint/2010/main" val="1857919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FD64963-9A37-4FB8-8D11-7E81BB22EFDF}" type="slidenum">
              <a:rPr lang="en-AU" smtClean="0"/>
              <a:pPr>
                <a:spcBef>
                  <a:spcPct val="0"/>
                </a:spcBef>
              </a:pPr>
              <a:t>13</a:t>
            </a:fld>
            <a:endParaRPr lang="en-AU"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You will cover some of these areas of law in this subject. Others will be looked at in other law subjects.</a:t>
            </a:r>
          </a:p>
        </p:txBody>
      </p:sp>
    </p:spTree>
    <p:extLst>
      <p:ext uri="{BB962C8B-B14F-4D97-AF65-F5344CB8AC3E}">
        <p14:creationId xmlns:p14="http://schemas.microsoft.com/office/powerpoint/2010/main" val="3486388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51BD13-C1FC-4811-BF7A-A41489600EF7}" type="slidenum">
              <a:rPr lang="en-AU" smtClean="0"/>
              <a:pPr>
                <a:spcBef>
                  <a:spcPct val="0"/>
                </a:spcBef>
              </a:pPr>
              <a:t>14</a:t>
            </a:fld>
            <a:endParaRPr lang="en-AU"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Criminal law</a:t>
            </a:r>
          </a:p>
          <a:p>
            <a:pPr eaLnBrk="1" hangingPunct="1"/>
            <a:r>
              <a:rPr lang="en-AU" smtClean="0">
                <a:latin typeface="Times New Roman" panose="02020603050405020304" pitchFamily="18" charset="0"/>
              </a:rPr>
              <a:t>As we have already discussed the essence of a crime is that it is a wrong against the community even though the criminal action may cause harm to only one person. The offence may be a wrong against the morality of the community, or it may threaten the peace and order of the community or it may conflict with the established policy of the governing body of that community.</a:t>
            </a:r>
          </a:p>
          <a:p>
            <a:pPr eaLnBrk="1" hangingPunct="1"/>
            <a:r>
              <a:rPr lang="en-AU" smtClean="0">
                <a:latin typeface="Times New Roman" panose="02020603050405020304" pitchFamily="18" charset="0"/>
              </a:rPr>
              <a:t>As a crime is considered an offence against the community, it is logical that proceedings against the offender should be instigated in the name of the community.</a:t>
            </a:r>
          </a:p>
          <a:p>
            <a:pPr eaLnBrk="1" hangingPunct="1"/>
            <a:r>
              <a:rPr lang="en-AU" smtClean="0">
                <a:latin typeface="Times New Roman" panose="02020603050405020304" pitchFamily="18" charset="0"/>
              </a:rPr>
              <a:t>The normal penalty for a breach of the criminal law is a jail sentence or a fine. A </a:t>
            </a:r>
            <a:r>
              <a:rPr lang="en-AU" i="1" smtClean="0">
                <a:latin typeface="Times New Roman" panose="02020603050405020304" pitchFamily="18" charset="0"/>
              </a:rPr>
              <a:t>fine </a:t>
            </a:r>
            <a:r>
              <a:rPr lang="en-AU" smtClean="0">
                <a:latin typeface="Times New Roman" panose="02020603050405020304" pitchFamily="18" charset="0"/>
              </a:rPr>
              <a:t>is a monetary penalty, collected for the community.</a:t>
            </a:r>
          </a:p>
          <a:p>
            <a:pPr eaLnBrk="1" hangingPunct="1"/>
            <a:endParaRPr lang="en-AU" smtClean="0">
              <a:latin typeface="Times New Roman" panose="02020603050405020304" pitchFamily="18" charset="0"/>
            </a:endParaRPr>
          </a:p>
          <a:p>
            <a:pPr eaLnBrk="1" hangingPunct="1"/>
            <a:endParaRPr lang="en-AU" smtClean="0">
              <a:latin typeface="Times New Roman" panose="02020603050405020304" pitchFamily="18" charset="0"/>
            </a:endParaRPr>
          </a:p>
        </p:txBody>
      </p:sp>
    </p:spTree>
    <p:extLst>
      <p:ext uri="{BB962C8B-B14F-4D97-AF65-F5344CB8AC3E}">
        <p14:creationId xmlns:p14="http://schemas.microsoft.com/office/powerpoint/2010/main" val="2549482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MY"/>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MY"/>
          </a:p>
        </p:txBody>
      </p:sp>
      <p:sp>
        <p:nvSpPr>
          <p:cNvPr id="58370" name="Rectangle 2"/>
          <p:cNvSpPr>
            <a:spLocks noGrp="1" noChangeArrowheads="1"/>
          </p:cNvSpPr>
          <p:nvPr>
            <p:ph type="ctrTitle"/>
          </p:nvPr>
        </p:nvSpPr>
        <p:spPr>
          <a:xfrm>
            <a:off x="914400" y="1524000"/>
            <a:ext cx="7623175" cy="1752600"/>
          </a:xfrm>
        </p:spPr>
        <p:txBody>
          <a:bodyPr/>
          <a:lstStyle>
            <a:lvl1pPr>
              <a:defRPr sz="5000"/>
            </a:lvl1pPr>
          </a:lstStyle>
          <a:p>
            <a:r>
              <a:rPr lang="en-AU" altLang="en-US"/>
              <a:t>Click to edit Master title style</a:t>
            </a:r>
          </a:p>
        </p:txBody>
      </p:sp>
      <p:sp>
        <p:nvSpPr>
          <p:cNvPr id="58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AU"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AU"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AU" altLang="en-US"/>
          </a:p>
        </p:txBody>
      </p:sp>
      <p:sp>
        <p:nvSpPr>
          <p:cNvPr id="8" name="Rectangle 6"/>
          <p:cNvSpPr>
            <a:spLocks noGrp="1" noChangeArrowheads="1"/>
          </p:cNvSpPr>
          <p:nvPr>
            <p:ph type="sldNum" sz="quarter" idx="12"/>
          </p:nvPr>
        </p:nvSpPr>
        <p:spPr/>
        <p:txBody>
          <a:bodyPr/>
          <a:lstStyle>
            <a:lvl1pPr>
              <a:defRPr/>
            </a:lvl1pPr>
          </a:lstStyle>
          <a:p>
            <a:pPr>
              <a:defRPr/>
            </a:pPr>
            <a:fld id="{319C8879-156E-4FA8-9813-4730C0C707EE}" type="slidenum">
              <a:rPr lang="en-AU" altLang="en-US"/>
              <a:pPr>
                <a:defRPr/>
              </a:pPr>
              <a:t>‹#›</a:t>
            </a:fld>
            <a:endParaRPr lang="en-AU" altLang="en-US"/>
          </a:p>
        </p:txBody>
      </p:sp>
    </p:spTree>
    <p:extLst>
      <p:ext uri="{BB962C8B-B14F-4D97-AF65-F5344CB8AC3E}">
        <p14:creationId xmlns:p14="http://schemas.microsoft.com/office/powerpoint/2010/main" val="397080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E2114F-4324-4272-A256-3182E565B6A3}" type="slidenum">
              <a:rPr lang="en-AU" altLang="en-US"/>
              <a:pPr>
                <a:defRPr/>
              </a:pPr>
              <a:t>‹#›</a:t>
            </a:fld>
            <a:endParaRPr lang="en-AU" altLang="en-US"/>
          </a:p>
        </p:txBody>
      </p:sp>
    </p:spTree>
    <p:extLst>
      <p:ext uri="{BB962C8B-B14F-4D97-AF65-F5344CB8AC3E}">
        <p14:creationId xmlns:p14="http://schemas.microsoft.com/office/powerpoint/2010/main" val="180089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FEF7A0-07F0-4265-B7A2-C9DA7131779E}" type="slidenum">
              <a:rPr lang="en-AU" altLang="en-US"/>
              <a:pPr>
                <a:defRPr/>
              </a:pPr>
              <a:t>‹#›</a:t>
            </a:fld>
            <a:endParaRPr lang="en-AU" altLang="en-US"/>
          </a:p>
        </p:txBody>
      </p:sp>
    </p:spTree>
    <p:extLst>
      <p:ext uri="{BB962C8B-B14F-4D97-AF65-F5344CB8AC3E}">
        <p14:creationId xmlns:p14="http://schemas.microsoft.com/office/powerpoint/2010/main" val="303300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E8B995-C56F-41F7-AA01-0F9BE5D0157B}" type="slidenum">
              <a:rPr lang="en-AU" altLang="en-US"/>
              <a:pPr>
                <a:defRPr/>
              </a:pPr>
              <a:t>‹#›</a:t>
            </a:fld>
            <a:endParaRPr lang="en-AU" altLang="en-US"/>
          </a:p>
        </p:txBody>
      </p:sp>
    </p:spTree>
    <p:extLst>
      <p:ext uri="{BB962C8B-B14F-4D97-AF65-F5344CB8AC3E}">
        <p14:creationId xmlns:p14="http://schemas.microsoft.com/office/powerpoint/2010/main" val="125448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910186-2E71-4227-96A9-8E91198E9771}" type="slidenum">
              <a:rPr lang="en-AU" altLang="en-US"/>
              <a:pPr>
                <a:defRPr/>
              </a:pPr>
              <a:t>‹#›</a:t>
            </a:fld>
            <a:endParaRPr lang="en-AU" altLang="en-US"/>
          </a:p>
        </p:txBody>
      </p:sp>
    </p:spTree>
    <p:extLst>
      <p:ext uri="{BB962C8B-B14F-4D97-AF65-F5344CB8AC3E}">
        <p14:creationId xmlns:p14="http://schemas.microsoft.com/office/powerpoint/2010/main" val="183193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A8EFA5-D8C6-4B76-8C17-C853976929F8}" type="slidenum">
              <a:rPr lang="en-AU" altLang="en-US"/>
              <a:pPr>
                <a:defRPr/>
              </a:pPr>
              <a:t>‹#›</a:t>
            </a:fld>
            <a:endParaRPr lang="en-AU" altLang="en-US"/>
          </a:p>
        </p:txBody>
      </p:sp>
    </p:spTree>
    <p:extLst>
      <p:ext uri="{BB962C8B-B14F-4D97-AF65-F5344CB8AC3E}">
        <p14:creationId xmlns:p14="http://schemas.microsoft.com/office/powerpoint/2010/main" val="159756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9" name="Rectangle 6"/>
          <p:cNvSpPr>
            <a:spLocks noGrp="1" noChangeArrowheads="1"/>
          </p:cNvSpPr>
          <p:nvPr>
            <p:ph type="sldNum" sz="quarter" idx="12"/>
          </p:nvPr>
        </p:nvSpPr>
        <p:spPr>
          <a:ln/>
        </p:spPr>
        <p:txBody>
          <a:bodyPr/>
          <a:lstStyle>
            <a:lvl1pPr>
              <a:defRPr/>
            </a:lvl1pPr>
          </a:lstStyle>
          <a:p>
            <a:pPr>
              <a:defRPr/>
            </a:pPr>
            <a:fld id="{2A76B351-6F90-4553-8A97-90F6634836F1}" type="slidenum">
              <a:rPr lang="en-AU" altLang="en-US"/>
              <a:pPr>
                <a:defRPr/>
              </a:pPr>
              <a:t>‹#›</a:t>
            </a:fld>
            <a:endParaRPr lang="en-AU" altLang="en-US"/>
          </a:p>
        </p:txBody>
      </p:sp>
    </p:spTree>
    <p:extLst>
      <p:ext uri="{BB962C8B-B14F-4D97-AF65-F5344CB8AC3E}">
        <p14:creationId xmlns:p14="http://schemas.microsoft.com/office/powerpoint/2010/main" val="154899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5" name="Rectangle 6"/>
          <p:cNvSpPr>
            <a:spLocks noGrp="1" noChangeArrowheads="1"/>
          </p:cNvSpPr>
          <p:nvPr>
            <p:ph type="sldNum" sz="quarter" idx="12"/>
          </p:nvPr>
        </p:nvSpPr>
        <p:spPr>
          <a:ln/>
        </p:spPr>
        <p:txBody>
          <a:bodyPr/>
          <a:lstStyle>
            <a:lvl1pPr>
              <a:defRPr/>
            </a:lvl1pPr>
          </a:lstStyle>
          <a:p>
            <a:pPr>
              <a:defRPr/>
            </a:pPr>
            <a:fld id="{5766CF86-7C1A-444D-8D3A-25C68CD51483}" type="slidenum">
              <a:rPr lang="en-AU" altLang="en-US"/>
              <a:pPr>
                <a:defRPr/>
              </a:pPr>
              <a:t>‹#›</a:t>
            </a:fld>
            <a:endParaRPr lang="en-AU" altLang="en-US"/>
          </a:p>
        </p:txBody>
      </p:sp>
    </p:spTree>
    <p:extLst>
      <p:ext uri="{BB962C8B-B14F-4D97-AF65-F5344CB8AC3E}">
        <p14:creationId xmlns:p14="http://schemas.microsoft.com/office/powerpoint/2010/main" val="216052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4" name="Rectangle 6"/>
          <p:cNvSpPr>
            <a:spLocks noGrp="1" noChangeArrowheads="1"/>
          </p:cNvSpPr>
          <p:nvPr>
            <p:ph type="sldNum" sz="quarter" idx="12"/>
          </p:nvPr>
        </p:nvSpPr>
        <p:spPr>
          <a:ln/>
        </p:spPr>
        <p:txBody>
          <a:bodyPr/>
          <a:lstStyle>
            <a:lvl1pPr>
              <a:defRPr/>
            </a:lvl1pPr>
          </a:lstStyle>
          <a:p>
            <a:pPr>
              <a:defRPr/>
            </a:pPr>
            <a:fld id="{800A1996-8C2D-4BC4-8CCD-D83CF7647FB8}" type="slidenum">
              <a:rPr lang="en-AU" altLang="en-US"/>
              <a:pPr>
                <a:defRPr/>
              </a:pPr>
              <a:t>‹#›</a:t>
            </a:fld>
            <a:endParaRPr lang="en-AU" altLang="en-US"/>
          </a:p>
        </p:txBody>
      </p:sp>
    </p:spTree>
    <p:extLst>
      <p:ext uri="{BB962C8B-B14F-4D97-AF65-F5344CB8AC3E}">
        <p14:creationId xmlns:p14="http://schemas.microsoft.com/office/powerpoint/2010/main" val="308183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720846-7F0F-488D-9B3E-C9A6E0CE6339}" type="slidenum">
              <a:rPr lang="en-AU" altLang="en-US"/>
              <a:pPr>
                <a:defRPr/>
              </a:pPr>
              <a:t>‹#›</a:t>
            </a:fld>
            <a:endParaRPr lang="en-AU" altLang="en-US"/>
          </a:p>
        </p:txBody>
      </p:sp>
    </p:spTree>
    <p:extLst>
      <p:ext uri="{BB962C8B-B14F-4D97-AF65-F5344CB8AC3E}">
        <p14:creationId xmlns:p14="http://schemas.microsoft.com/office/powerpoint/2010/main" val="217310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836BC4-0A07-49EC-AC73-9D8971B64B26}" type="slidenum">
              <a:rPr lang="en-AU" altLang="en-US"/>
              <a:pPr>
                <a:defRPr/>
              </a:pPr>
              <a:t>‹#›</a:t>
            </a:fld>
            <a:endParaRPr lang="en-AU" altLang="en-US"/>
          </a:p>
        </p:txBody>
      </p:sp>
    </p:spTree>
    <p:extLst>
      <p:ext uri="{BB962C8B-B14F-4D97-AF65-F5344CB8AC3E}">
        <p14:creationId xmlns:p14="http://schemas.microsoft.com/office/powerpoint/2010/main" val="2326651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57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AU" altLang="en-US"/>
          </a:p>
        </p:txBody>
      </p:sp>
      <p:sp>
        <p:nvSpPr>
          <p:cNvPr id="57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AU" altLang="en-US"/>
          </a:p>
        </p:txBody>
      </p:sp>
      <p:sp>
        <p:nvSpPr>
          <p:cNvPr id="57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D0230FDB-3E74-4E2B-8CE7-54932711C35B}" type="slidenum">
              <a:rPr lang="en-AU" altLang="en-US"/>
              <a:pPr>
                <a:defRPr/>
              </a:pPr>
              <a:t>‹#›</a:t>
            </a:fld>
            <a:endParaRPr lang="en-AU" altLang="en-US"/>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MY"/>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MY"/>
          </a:p>
        </p:txBody>
      </p:sp>
    </p:spTree>
  </p:cSld>
  <p:clrMap bg1="lt1" tx1="dk1" bg2="lt2" tx2="dk2" accent1="accent1" accent2="accent2" accent3="accent3" accent4="accent4" accent5="accent5" accent6="accent6" hlink="hlink" folHlink="folHlink"/>
  <p:sldLayoutIdLst>
    <p:sldLayoutId id="2147483747"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fathi@utm.m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357188"/>
            <a:ext cx="8229600" cy="5773737"/>
          </a:xfrm>
        </p:spPr>
        <p:txBody>
          <a:bodyPr/>
          <a:lstStyle/>
          <a:p>
            <a:pPr algn="ctr" eaLnBrk="1" hangingPunct="1">
              <a:buFont typeface="Wingdings" panose="05000000000000000000" pitchFamily="2" charset="2"/>
              <a:buNone/>
            </a:pPr>
            <a:endParaRPr lang="en-US" dirty="0" smtClean="0"/>
          </a:p>
          <a:p>
            <a:pPr algn="ctr" eaLnBrk="1" hangingPunct="1">
              <a:buFont typeface="Wingdings" panose="05000000000000000000" pitchFamily="2" charset="2"/>
              <a:buNone/>
            </a:pPr>
            <a:endParaRPr lang="en-US" dirty="0" smtClean="0"/>
          </a:p>
          <a:p>
            <a:pPr algn="ctr" eaLnBrk="1" hangingPunct="1">
              <a:buFont typeface="Wingdings" panose="05000000000000000000" pitchFamily="2" charset="2"/>
              <a:buNone/>
            </a:pPr>
            <a:r>
              <a:rPr lang="en-US" smtClean="0"/>
              <a:t>LIB 1</a:t>
            </a:r>
          </a:p>
          <a:p>
            <a:pPr algn="ctr" eaLnBrk="1" hangingPunct="1">
              <a:buFont typeface="Wingdings" panose="05000000000000000000" pitchFamily="2" charset="2"/>
              <a:buNone/>
            </a:pPr>
            <a:r>
              <a:rPr lang="en-US" dirty="0" smtClean="0"/>
              <a:t>Chapter 1</a:t>
            </a:r>
          </a:p>
          <a:p>
            <a:pPr algn="ctr" eaLnBrk="1" hangingPunct="1">
              <a:buFont typeface="Wingdings" panose="05000000000000000000" pitchFamily="2" charset="2"/>
              <a:buNone/>
            </a:pPr>
            <a:endParaRPr lang="en-US" dirty="0" smtClean="0"/>
          </a:p>
          <a:p>
            <a:pPr algn="ctr" eaLnBrk="1" hangingPunct="1">
              <a:buFont typeface="Wingdings" panose="05000000000000000000" pitchFamily="2" charset="2"/>
              <a:buNone/>
            </a:pPr>
            <a:r>
              <a:rPr lang="en-US" sz="4400" dirty="0" smtClean="0"/>
              <a:t>Concept of Law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AU" dirty="0" smtClean="0">
                <a:solidFill>
                  <a:srgbClr val="468BA8"/>
                </a:solidFill>
              </a:rPr>
              <a:t>Characteristics of the law</a:t>
            </a:r>
            <a:endParaRPr lang="en-AU" dirty="0" smtClean="0"/>
          </a:p>
        </p:txBody>
      </p:sp>
      <p:sp>
        <p:nvSpPr>
          <p:cNvPr id="19459" name="Rectangle 3"/>
          <p:cNvSpPr>
            <a:spLocks noGrp="1" noChangeArrowheads="1"/>
          </p:cNvSpPr>
          <p:nvPr>
            <p:ph type="body" idx="1"/>
          </p:nvPr>
        </p:nvSpPr>
        <p:spPr>
          <a:xfrm>
            <a:off x="468313" y="1524000"/>
            <a:ext cx="7631112" cy="4508500"/>
          </a:xfrm>
        </p:spPr>
        <p:txBody>
          <a:bodyPr/>
          <a:lstStyle/>
          <a:p>
            <a:pPr eaLnBrk="1" hangingPunct="1">
              <a:lnSpc>
                <a:spcPct val="120000"/>
              </a:lnSpc>
            </a:pPr>
            <a:r>
              <a:rPr lang="en-AU" sz="2400" dirty="0" smtClean="0"/>
              <a:t>Certainty</a:t>
            </a:r>
          </a:p>
          <a:p>
            <a:pPr eaLnBrk="1" hangingPunct="1">
              <a:lnSpc>
                <a:spcPct val="120000"/>
              </a:lnSpc>
            </a:pPr>
            <a:r>
              <a:rPr lang="en-AU" sz="2400" dirty="0" smtClean="0"/>
              <a:t>Flexibility</a:t>
            </a:r>
          </a:p>
          <a:p>
            <a:pPr eaLnBrk="1" hangingPunct="1">
              <a:lnSpc>
                <a:spcPct val="120000"/>
              </a:lnSpc>
            </a:pPr>
            <a:r>
              <a:rPr lang="en-AU" sz="2400" dirty="0" smtClean="0"/>
              <a:t>Fairness </a:t>
            </a:r>
          </a:p>
          <a:p>
            <a:pPr eaLnBrk="1" hangingPunct="1">
              <a:lnSpc>
                <a:spcPct val="120000"/>
              </a:lnSpc>
            </a:pPr>
            <a:r>
              <a:rPr lang="en-AU" sz="2400" dirty="0" smtClean="0"/>
              <a:t>Accessibility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153400" cy="1398587"/>
          </a:xfrm>
        </p:spPr>
        <p:txBody>
          <a:bodyPr/>
          <a:lstStyle/>
          <a:p>
            <a:pPr eaLnBrk="1" hangingPunct="1"/>
            <a:r>
              <a:rPr lang="en-AU" smtClean="0">
                <a:solidFill>
                  <a:srgbClr val="468BA8"/>
                </a:solidFill>
              </a:rPr>
              <a:t>Classification of the law: public law and private law</a:t>
            </a:r>
          </a:p>
        </p:txBody>
      </p:sp>
      <p:sp>
        <p:nvSpPr>
          <p:cNvPr id="23555" name="Rectangle 3"/>
          <p:cNvSpPr>
            <a:spLocks noGrp="1" noChangeArrowheads="1"/>
          </p:cNvSpPr>
          <p:nvPr>
            <p:ph type="body" idx="1"/>
          </p:nvPr>
        </p:nvSpPr>
        <p:spPr>
          <a:xfrm>
            <a:off x="457200" y="1828800"/>
            <a:ext cx="8229600" cy="4302125"/>
          </a:xfrm>
        </p:spPr>
        <p:txBody>
          <a:bodyPr/>
          <a:lstStyle/>
          <a:p>
            <a:pPr marL="447675" indent="-447675" eaLnBrk="1" hangingPunct="1"/>
            <a:r>
              <a:rPr lang="en-AU" sz="2800" smtClean="0"/>
              <a:t>Public law</a:t>
            </a:r>
          </a:p>
          <a:p>
            <a:pPr marL="889000" lvl="1" indent="-439738" eaLnBrk="1" hangingPunct="1"/>
            <a:r>
              <a:rPr lang="en-AU" sz="2400" smtClean="0"/>
              <a:t>regulates the interaction of citizens with the state</a:t>
            </a:r>
            <a:br>
              <a:rPr lang="en-AU" sz="2400" smtClean="0"/>
            </a:br>
            <a:r>
              <a:rPr lang="en-AU" sz="2400" smtClean="0"/>
              <a:t>(e.g. criminal law, constitutional law, administrative law)</a:t>
            </a:r>
          </a:p>
          <a:p>
            <a:pPr marL="889000" lvl="1" indent="-439738" eaLnBrk="1" hangingPunct="1"/>
            <a:endParaRPr lang="en-AU" sz="2400" smtClean="0"/>
          </a:p>
          <a:p>
            <a:pPr marL="889000" lvl="1" indent="-439738" eaLnBrk="1" hangingPunct="1"/>
            <a:endParaRPr lang="en-AU" sz="2400" smtClean="0"/>
          </a:p>
          <a:p>
            <a:pPr marL="447675" indent="-447675" eaLnBrk="1" hangingPunct="1"/>
            <a:r>
              <a:rPr lang="en-AU" sz="2800" smtClean="0"/>
              <a:t>Private law</a:t>
            </a:r>
          </a:p>
          <a:p>
            <a:pPr marL="889000" lvl="1" indent="-439738" eaLnBrk="1" hangingPunct="1"/>
            <a:r>
              <a:rPr lang="en-AU" sz="2400" smtClean="0"/>
              <a:t>regulates the relationship between individuals within a state (e.g. contract law, tort law, property law)</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865187"/>
          </a:xfrm>
        </p:spPr>
        <p:txBody>
          <a:bodyPr/>
          <a:lstStyle/>
          <a:p>
            <a:pPr eaLnBrk="1" hangingPunct="1"/>
            <a:r>
              <a:rPr lang="en-AU" smtClean="0">
                <a:solidFill>
                  <a:srgbClr val="468BA8"/>
                </a:solidFill>
              </a:rPr>
              <a:t>Public law</a:t>
            </a:r>
          </a:p>
        </p:txBody>
      </p:sp>
      <p:sp>
        <p:nvSpPr>
          <p:cNvPr id="25603" name="Rectangle 3"/>
          <p:cNvSpPr>
            <a:spLocks noGrp="1" noChangeArrowheads="1"/>
          </p:cNvSpPr>
          <p:nvPr>
            <p:ph type="body" idx="1"/>
          </p:nvPr>
        </p:nvSpPr>
        <p:spPr>
          <a:xfrm>
            <a:off x="457200" y="1524000"/>
            <a:ext cx="8229600" cy="4606925"/>
          </a:xfrm>
        </p:spPr>
        <p:txBody>
          <a:bodyPr/>
          <a:lstStyle/>
          <a:p>
            <a:pPr eaLnBrk="1" hangingPunct="1">
              <a:lnSpc>
                <a:spcPct val="120000"/>
              </a:lnSpc>
            </a:pPr>
            <a:r>
              <a:rPr lang="en-AU" sz="2400" smtClean="0"/>
              <a:t>administrative law</a:t>
            </a:r>
          </a:p>
          <a:p>
            <a:pPr eaLnBrk="1" hangingPunct="1">
              <a:lnSpc>
                <a:spcPct val="120000"/>
              </a:lnSpc>
            </a:pPr>
            <a:r>
              <a:rPr lang="en-AU" sz="2400" smtClean="0"/>
              <a:t>company law (some)</a:t>
            </a:r>
          </a:p>
          <a:p>
            <a:pPr eaLnBrk="1" hangingPunct="1">
              <a:lnSpc>
                <a:spcPct val="120000"/>
              </a:lnSpc>
            </a:pPr>
            <a:r>
              <a:rPr lang="en-AU" sz="2400" smtClean="0"/>
              <a:t>constitutional law</a:t>
            </a:r>
          </a:p>
          <a:p>
            <a:pPr eaLnBrk="1" hangingPunct="1">
              <a:lnSpc>
                <a:spcPct val="120000"/>
              </a:lnSpc>
            </a:pPr>
            <a:r>
              <a:rPr lang="en-AU" sz="2400" smtClean="0"/>
              <a:t>criminal law</a:t>
            </a:r>
          </a:p>
          <a:p>
            <a:pPr eaLnBrk="1" hangingPunct="1">
              <a:lnSpc>
                <a:spcPct val="120000"/>
              </a:lnSpc>
            </a:pPr>
            <a:r>
              <a:rPr lang="en-AU" sz="2400" smtClean="0"/>
              <a:t>industrial law (some)</a:t>
            </a:r>
          </a:p>
          <a:p>
            <a:pPr eaLnBrk="1" hangingPunct="1">
              <a:lnSpc>
                <a:spcPct val="120000"/>
              </a:lnSpc>
            </a:pPr>
            <a:r>
              <a:rPr lang="en-AU" sz="2400" smtClean="0"/>
              <a:t>taxation and revenue law</a:t>
            </a:r>
          </a:p>
          <a:p>
            <a:pPr eaLnBrk="1" hangingPunct="1">
              <a:lnSpc>
                <a:spcPct val="120000"/>
              </a:lnSpc>
            </a:pPr>
            <a:r>
              <a:rPr lang="en-AU" sz="2400" smtClean="0"/>
              <a:t>trade practices law (some)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788987"/>
          </a:xfrm>
        </p:spPr>
        <p:txBody>
          <a:bodyPr/>
          <a:lstStyle/>
          <a:p>
            <a:pPr eaLnBrk="1" hangingPunct="1"/>
            <a:r>
              <a:rPr lang="en-AU" smtClean="0">
                <a:solidFill>
                  <a:srgbClr val="468BA8"/>
                </a:solidFill>
              </a:rPr>
              <a:t>Private law</a:t>
            </a:r>
          </a:p>
        </p:txBody>
      </p:sp>
      <p:sp>
        <p:nvSpPr>
          <p:cNvPr id="27651" name="Rectangle 3"/>
          <p:cNvSpPr>
            <a:spLocks noGrp="1" noChangeArrowheads="1"/>
          </p:cNvSpPr>
          <p:nvPr>
            <p:ph type="body" idx="1"/>
          </p:nvPr>
        </p:nvSpPr>
        <p:spPr>
          <a:xfrm>
            <a:off x="457200" y="1524000"/>
            <a:ext cx="8229600" cy="4606925"/>
          </a:xfrm>
        </p:spPr>
        <p:txBody>
          <a:bodyPr/>
          <a:lstStyle/>
          <a:p>
            <a:pPr eaLnBrk="1" hangingPunct="1">
              <a:lnSpc>
                <a:spcPct val="120000"/>
              </a:lnSpc>
            </a:pPr>
            <a:r>
              <a:rPr lang="en-AU" sz="2400" smtClean="0"/>
              <a:t>banking law</a:t>
            </a:r>
          </a:p>
          <a:p>
            <a:pPr eaLnBrk="1" hangingPunct="1">
              <a:lnSpc>
                <a:spcPct val="120000"/>
              </a:lnSpc>
            </a:pPr>
            <a:r>
              <a:rPr lang="en-AU" sz="2400" smtClean="0"/>
              <a:t>company law (some)</a:t>
            </a:r>
          </a:p>
          <a:p>
            <a:pPr eaLnBrk="1" hangingPunct="1">
              <a:lnSpc>
                <a:spcPct val="120000"/>
              </a:lnSpc>
            </a:pPr>
            <a:r>
              <a:rPr lang="en-AU" sz="2400" smtClean="0"/>
              <a:t>contract law</a:t>
            </a:r>
          </a:p>
          <a:p>
            <a:pPr eaLnBrk="1" hangingPunct="1">
              <a:lnSpc>
                <a:spcPct val="120000"/>
              </a:lnSpc>
            </a:pPr>
            <a:r>
              <a:rPr lang="en-AU" sz="2400" smtClean="0"/>
              <a:t>equity law</a:t>
            </a:r>
          </a:p>
          <a:p>
            <a:pPr eaLnBrk="1" hangingPunct="1">
              <a:lnSpc>
                <a:spcPct val="120000"/>
              </a:lnSpc>
            </a:pPr>
            <a:r>
              <a:rPr lang="en-AU" sz="2400" smtClean="0"/>
              <a:t>family law</a:t>
            </a:r>
          </a:p>
          <a:p>
            <a:pPr eaLnBrk="1" hangingPunct="1">
              <a:lnSpc>
                <a:spcPct val="120000"/>
              </a:lnSpc>
            </a:pPr>
            <a:r>
              <a:rPr lang="en-AU" sz="2400" smtClean="0"/>
              <a:t>property law</a:t>
            </a:r>
          </a:p>
          <a:p>
            <a:pPr eaLnBrk="1" hangingPunct="1">
              <a:lnSpc>
                <a:spcPct val="120000"/>
              </a:lnSpc>
            </a:pPr>
            <a:r>
              <a:rPr lang="en-AU" sz="2400" smtClean="0"/>
              <a:t>succession law</a:t>
            </a:r>
          </a:p>
          <a:p>
            <a:pPr eaLnBrk="1" hangingPunct="1">
              <a:lnSpc>
                <a:spcPct val="120000"/>
              </a:lnSpc>
            </a:pPr>
            <a:r>
              <a:rPr lang="en-AU" sz="2400" smtClean="0"/>
              <a:t>tort law</a:t>
            </a:r>
          </a:p>
          <a:p>
            <a:pPr eaLnBrk="1" hangingPunct="1">
              <a:lnSpc>
                <a:spcPct val="120000"/>
              </a:lnSpc>
            </a:pPr>
            <a:r>
              <a:rPr lang="en-AU" sz="2400" smtClean="0"/>
              <a:t>trust law</a:t>
            </a:r>
          </a:p>
        </p:txBody>
      </p:sp>
      <p:pic>
        <p:nvPicPr>
          <p:cNvPr id="276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819400"/>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1322387"/>
          </a:xfrm>
        </p:spPr>
        <p:txBody>
          <a:bodyPr/>
          <a:lstStyle/>
          <a:p>
            <a:pPr eaLnBrk="1" hangingPunct="1"/>
            <a:r>
              <a:rPr lang="en-AU" smtClean="0">
                <a:solidFill>
                  <a:srgbClr val="468BA8"/>
                </a:solidFill>
              </a:rPr>
              <a:t>Classification of the law: criminal law and civil law</a:t>
            </a:r>
            <a:endParaRPr lang="en-AU" smtClean="0"/>
          </a:p>
        </p:txBody>
      </p:sp>
      <p:sp>
        <p:nvSpPr>
          <p:cNvPr id="29699" name="Rectangle 3"/>
          <p:cNvSpPr>
            <a:spLocks noGrp="1" noChangeArrowheads="1"/>
          </p:cNvSpPr>
          <p:nvPr>
            <p:ph type="body" idx="1"/>
          </p:nvPr>
        </p:nvSpPr>
        <p:spPr>
          <a:xfrm>
            <a:off x="457200" y="2057400"/>
            <a:ext cx="8229600" cy="4073525"/>
          </a:xfrm>
        </p:spPr>
        <p:txBody>
          <a:bodyPr/>
          <a:lstStyle/>
          <a:p>
            <a:pPr marL="447675" indent="-447675" eaLnBrk="1" hangingPunct="1"/>
            <a:r>
              <a:rPr lang="en-AU" sz="2800" smtClean="0"/>
              <a:t>criminal law</a:t>
            </a:r>
          </a:p>
          <a:p>
            <a:pPr marL="889000" lvl="1" indent="-439738" algn="just" eaLnBrk="1" hangingPunct="1"/>
            <a:r>
              <a:rPr lang="en-AU" sz="2400" smtClean="0"/>
              <a:t>generally aims to punish</a:t>
            </a:r>
          </a:p>
          <a:p>
            <a:pPr marL="889000" lvl="1" indent="-439738" algn="just" eaLnBrk="1" hangingPunct="1"/>
            <a:r>
              <a:rPr lang="en-AU" sz="2400" smtClean="0"/>
              <a:t>Standard of proof: Beyond reasonable doubt</a:t>
            </a:r>
          </a:p>
          <a:p>
            <a:pPr marL="889000" lvl="1" indent="-439738" algn="just" eaLnBrk="1" hangingPunct="1"/>
            <a:r>
              <a:rPr lang="en-AU" sz="2400" smtClean="0"/>
              <a:t>Prosecutor v accused</a:t>
            </a:r>
          </a:p>
          <a:p>
            <a:pPr marL="889000" lvl="1" indent="-439738" algn="just" eaLnBrk="1" hangingPunct="1"/>
            <a:endParaRPr lang="en-AU" sz="2400" smtClean="0"/>
          </a:p>
          <a:p>
            <a:pPr marL="447675" indent="-447675" eaLnBrk="1" hangingPunct="1"/>
            <a:r>
              <a:rPr lang="en-AU" sz="2800" smtClean="0"/>
              <a:t>civil law</a:t>
            </a:r>
          </a:p>
          <a:p>
            <a:pPr marL="889000" lvl="1" indent="-439738" algn="just" eaLnBrk="1" hangingPunct="1"/>
            <a:r>
              <a:rPr lang="en-AU" sz="2400" smtClean="0"/>
              <a:t>generally aims to compensate</a:t>
            </a:r>
          </a:p>
          <a:p>
            <a:pPr marL="889000" lvl="1" indent="-439738" algn="just" eaLnBrk="1" hangingPunct="1"/>
            <a:r>
              <a:rPr lang="en-AU" sz="2400" smtClean="0"/>
              <a:t>Balance of probabilities</a:t>
            </a:r>
          </a:p>
          <a:p>
            <a:pPr marL="889000" lvl="1" indent="-439738" algn="just" eaLnBrk="1" hangingPunct="1"/>
            <a:r>
              <a:rPr lang="en-AU" sz="2400" smtClean="0"/>
              <a:t>Plaintiff v Defendant </a:t>
            </a:r>
            <a:r>
              <a:rPr lang="en-AU" sz="2400" smtClean="0">
                <a:sym typeface="Wingdings" panose="05000000000000000000" pitchFamily="2" charset="2"/>
              </a:rPr>
              <a:t> Appellant v Responden </a:t>
            </a:r>
            <a:endParaRPr lang="en-AU" sz="2400" smtClean="0"/>
          </a:p>
          <a:p>
            <a:pPr marL="447675" indent="-447675" eaLnBrk="1" hangingPunct="1"/>
            <a:endParaRPr lang="en-AU" sz="240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AU" smtClean="0">
                <a:solidFill>
                  <a:srgbClr val="468BA8"/>
                </a:solidFill>
              </a:rPr>
              <a:t>Civil law</a:t>
            </a:r>
          </a:p>
        </p:txBody>
      </p:sp>
      <p:sp>
        <p:nvSpPr>
          <p:cNvPr id="31747" name="Rectangle 3"/>
          <p:cNvSpPr>
            <a:spLocks noGrp="1" noChangeArrowheads="1"/>
          </p:cNvSpPr>
          <p:nvPr>
            <p:ph type="body" idx="1"/>
          </p:nvPr>
        </p:nvSpPr>
        <p:spPr>
          <a:xfrm>
            <a:off x="457200" y="1524000"/>
            <a:ext cx="7932738" cy="4419600"/>
          </a:xfrm>
        </p:spPr>
        <p:txBody>
          <a:bodyPr/>
          <a:lstStyle/>
          <a:p>
            <a:pPr eaLnBrk="1" hangingPunct="1">
              <a:lnSpc>
                <a:spcPct val="120000"/>
              </a:lnSpc>
              <a:tabLst>
                <a:tab pos="3497263" algn="l"/>
              </a:tabLst>
            </a:pPr>
            <a:r>
              <a:rPr lang="en-AU" sz="2800" smtClean="0"/>
              <a:t>contract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tort law</a:t>
            </a:r>
          </a:p>
          <a:p>
            <a:pPr lvl="3" eaLnBrk="1" hangingPunct="1">
              <a:lnSpc>
                <a:spcPct val="120000"/>
              </a:lnSpc>
              <a:tabLst>
                <a:tab pos="3497263" algn="l"/>
              </a:tabLst>
            </a:pPr>
            <a:r>
              <a:rPr lang="en-AU" sz="2200" smtClean="0"/>
              <a:t>negligence</a:t>
            </a:r>
          </a:p>
          <a:p>
            <a:pPr lvl="3" eaLnBrk="1" hangingPunct="1">
              <a:lnSpc>
                <a:spcPct val="120000"/>
              </a:lnSpc>
              <a:tabLst>
                <a:tab pos="3497263" algn="l"/>
              </a:tabLst>
            </a:pPr>
            <a:r>
              <a:rPr lang="en-AU" sz="2200" smtClean="0"/>
              <a:t>trespass</a:t>
            </a:r>
          </a:p>
          <a:p>
            <a:pPr lvl="3" eaLnBrk="1" hangingPunct="1">
              <a:lnSpc>
                <a:spcPct val="120000"/>
              </a:lnSpc>
              <a:tabLst>
                <a:tab pos="3497263" algn="l"/>
              </a:tabLst>
            </a:pPr>
            <a:r>
              <a:rPr lang="en-AU" sz="2200" smtClean="0"/>
              <a:t>defamation</a:t>
            </a:r>
          </a:p>
          <a:p>
            <a:pPr lvl="3" eaLnBrk="1" hangingPunct="1">
              <a:lnSpc>
                <a:spcPct val="120000"/>
              </a:lnSpc>
              <a:tabLst>
                <a:tab pos="3497263" algn="l"/>
              </a:tabLst>
            </a:pPr>
            <a:r>
              <a:rPr lang="en-AU" sz="2200" smtClean="0"/>
              <a:t>nuisance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865187"/>
          </a:xfrm>
        </p:spPr>
        <p:txBody>
          <a:bodyPr/>
          <a:lstStyle/>
          <a:p>
            <a:pPr eaLnBrk="1" hangingPunct="1"/>
            <a:r>
              <a:rPr lang="en-AU" smtClean="0">
                <a:solidFill>
                  <a:srgbClr val="468BA8"/>
                </a:solidFill>
              </a:rPr>
              <a:t>Civil law</a:t>
            </a:r>
          </a:p>
        </p:txBody>
      </p:sp>
      <p:sp>
        <p:nvSpPr>
          <p:cNvPr id="32771" name="Rectangle 3"/>
          <p:cNvSpPr>
            <a:spLocks noGrp="1" noChangeArrowheads="1"/>
          </p:cNvSpPr>
          <p:nvPr>
            <p:ph type="body" idx="1"/>
          </p:nvPr>
        </p:nvSpPr>
        <p:spPr>
          <a:xfrm>
            <a:off x="468313" y="1524000"/>
            <a:ext cx="7627937" cy="4495800"/>
          </a:xfrm>
        </p:spPr>
        <p:txBody>
          <a:bodyPr/>
          <a:lstStyle/>
          <a:p>
            <a:pPr eaLnBrk="1" hangingPunct="1">
              <a:lnSpc>
                <a:spcPct val="120000"/>
              </a:lnSpc>
              <a:tabLst>
                <a:tab pos="3497263" algn="l"/>
              </a:tabLst>
            </a:pPr>
            <a:r>
              <a:rPr lang="en-AU" sz="2800" smtClean="0"/>
              <a:t>corporations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trade practices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administrative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family law</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865187"/>
          </a:xfrm>
        </p:spPr>
        <p:txBody>
          <a:bodyPr/>
          <a:lstStyle/>
          <a:p>
            <a:pPr eaLnBrk="1" hangingPunct="1"/>
            <a:r>
              <a:rPr lang="en-AU" smtClean="0">
                <a:solidFill>
                  <a:srgbClr val="468BA8"/>
                </a:solidFill>
              </a:rPr>
              <a:t>Criminal law</a:t>
            </a:r>
          </a:p>
        </p:txBody>
      </p:sp>
      <p:sp>
        <p:nvSpPr>
          <p:cNvPr id="33795" name="Rectangle 3"/>
          <p:cNvSpPr>
            <a:spLocks noGrp="1" noChangeArrowheads="1"/>
          </p:cNvSpPr>
          <p:nvPr>
            <p:ph type="body" idx="1"/>
          </p:nvPr>
        </p:nvSpPr>
        <p:spPr>
          <a:xfrm>
            <a:off x="457200" y="1828800"/>
            <a:ext cx="8229600" cy="4302125"/>
          </a:xfrm>
        </p:spPr>
        <p:txBody>
          <a:bodyPr/>
          <a:lstStyle/>
          <a:p>
            <a:pPr eaLnBrk="1" hangingPunct="1">
              <a:lnSpc>
                <a:spcPct val="120000"/>
              </a:lnSpc>
            </a:pPr>
            <a:r>
              <a:rPr lang="en-AU" sz="2800" smtClean="0"/>
              <a:t>offences against the person</a:t>
            </a:r>
          </a:p>
          <a:p>
            <a:pPr eaLnBrk="1" hangingPunct="1">
              <a:lnSpc>
                <a:spcPct val="120000"/>
              </a:lnSpc>
            </a:pPr>
            <a:endParaRPr lang="en-AU" sz="2800" smtClean="0"/>
          </a:p>
          <a:p>
            <a:pPr eaLnBrk="1" hangingPunct="1">
              <a:lnSpc>
                <a:spcPct val="120000"/>
              </a:lnSpc>
            </a:pPr>
            <a:r>
              <a:rPr lang="en-AU" sz="2800" smtClean="0"/>
              <a:t>offences against property</a:t>
            </a:r>
          </a:p>
        </p:txBody>
      </p:sp>
      <p:pic>
        <p:nvPicPr>
          <p:cNvPr id="33796" name="Picture 4" descr="bs0028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4191000"/>
            <a:ext cx="1531938"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95288" y="260350"/>
            <a:ext cx="8031162" cy="811213"/>
          </a:xfrm>
        </p:spPr>
        <p:txBody>
          <a:bodyPr/>
          <a:lstStyle/>
          <a:p>
            <a:pPr eaLnBrk="1" hangingPunct="1"/>
            <a:r>
              <a:rPr lang="en-AU" smtClean="0">
                <a:solidFill>
                  <a:srgbClr val="468BA8"/>
                </a:solidFill>
              </a:rPr>
              <a:t>The sources of law</a:t>
            </a:r>
            <a:endParaRPr lang="en-AU" smtClean="0"/>
          </a:p>
        </p:txBody>
      </p:sp>
      <p:sp>
        <p:nvSpPr>
          <p:cNvPr id="36867" name="Rectangle 3"/>
          <p:cNvSpPr>
            <a:spLocks noGrp="1" noChangeArrowheads="1"/>
          </p:cNvSpPr>
          <p:nvPr>
            <p:ph type="body" idx="1"/>
          </p:nvPr>
        </p:nvSpPr>
        <p:spPr>
          <a:xfrm>
            <a:off x="468313" y="1447800"/>
            <a:ext cx="7989887" cy="4718050"/>
          </a:xfrm>
        </p:spPr>
        <p:txBody>
          <a:bodyPr/>
          <a:lstStyle/>
          <a:p>
            <a:pPr eaLnBrk="1" hangingPunct="1">
              <a:lnSpc>
                <a:spcPct val="120000"/>
              </a:lnSpc>
            </a:pPr>
            <a:r>
              <a:rPr lang="en-AU" sz="2400" i="1" smtClean="0"/>
              <a:t>Customary law</a:t>
            </a:r>
          </a:p>
          <a:p>
            <a:pPr lvl="1" algn="just" eaLnBrk="1" hangingPunct="1">
              <a:lnSpc>
                <a:spcPct val="120000"/>
              </a:lnSpc>
            </a:pPr>
            <a:r>
              <a:rPr lang="en-AU" sz="2400" smtClean="0"/>
              <a:t>The law established by the habitual use of a group of people over a long period of time</a:t>
            </a:r>
          </a:p>
          <a:p>
            <a:pPr eaLnBrk="1" hangingPunct="1">
              <a:lnSpc>
                <a:spcPct val="120000"/>
              </a:lnSpc>
            </a:pPr>
            <a:r>
              <a:rPr lang="en-AU" sz="2400" i="1" smtClean="0"/>
              <a:t>Common law</a:t>
            </a:r>
          </a:p>
          <a:p>
            <a:pPr lvl="1" algn="just" eaLnBrk="1" hangingPunct="1">
              <a:lnSpc>
                <a:spcPct val="120000"/>
              </a:lnSpc>
            </a:pPr>
            <a:r>
              <a:rPr lang="en-AU" sz="2400" smtClean="0"/>
              <a:t>The law developed by the courts</a:t>
            </a:r>
          </a:p>
          <a:p>
            <a:pPr eaLnBrk="1" hangingPunct="1">
              <a:lnSpc>
                <a:spcPct val="120000"/>
              </a:lnSpc>
            </a:pPr>
            <a:r>
              <a:rPr lang="en-AU" sz="2400" i="1" smtClean="0"/>
              <a:t>Legislation</a:t>
            </a:r>
          </a:p>
          <a:p>
            <a:pPr lvl="1" algn="just" eaLnBrk="1" hangingPunct="1">
              <a:lnSpc>
                <a:spcPct val="120000"/>
              </a:lnSpc>
            </a:pPr>
            <a:r>
              <a:rPr lang="en-AU" sz="2400" smtClean="0"/>
              <a:t>The laws made by the body recognised by the legal system as having the supreme power and authority to make laws (usually the Parliament)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Written law and unwritten law</a:t>
            </a:r>
          </a:p>
        </p:txBody>
      </p:sp>
      <p:sp>
        <p:nvSpPr>
          <p:cNvPr id="37891" name="Content Placeholder 2"/>
          <p:cNvSpPr>
            <a:spLocks noGrp="1"/>
          </p:cNvSpPr>
          <p:nvPr>
            <p:ph idx="1"/>
          </p:nvPr>
        </p:nvSpPr>
        <p:spPr/>
        <p:txBody>
          <a:bodyPr/>
          <a:lstStyle/>
          <a:p>
            <a:pPr eaLnBrk="1" hangingPunct="1"/>
            <a:r>
              <a:rPr lang="en-GB" sz="2400" smtClean="0"/>
              <a:t>The Malaysian legal system law can be classified into two categories which is the “Written” and “Unwritten law”.</a:t>
            </a:r>
          </a:p>
          <a:p>
            <a:pPr eaLnBrk="1" hangingPunct="1"/>
            <a:r>
              <a:rPr lang="en-GB" sz="2400" smtClean="0"/>
              <a:t>The “Unwritten law” does not mean that the law is literally unwritten. It refers to the laws which are not enacted by the Legislature and which are not found in the Federal and State constitutions. </a:t>
            </a:r>
          </a:p>
          <a:p>
            <a:pPr eaLnBrk="1" hangingPunct="1"/>
            <a:r>
              <a:rPr lang="en-GB" sz="2400" smtClean="0"/>
              <a:t>This category of law comes from cases decided by the Courts and the local customs, which is otherwise known as “common law”. The “unwritten law” mainly comprised of the English law, judicial decisions and custom law.</a:t>
            </a:r>
            <a:endParaRPr lang="en-US" sz="240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847725"/>
          </a:xfrm>
        </p:spPr>
        <p:txBody>
          <a:bodyPr/>
          <a:lstStyle/>
          <a:p>
            <a:pPr eaLnBrk="1" hangingPunct="1"/>
            <a:r>
              <a:rPr lang="en-AU" smtClean="0">
                <a:solidFill>
                  <a:srgbClr val="468BA8"/>
                </a:solidFill>
              </a:rPr>
              <a:t>Why study law?</a:t>
            </a:r>
          </a:p>
        </p:txBody>
      </p:sp>
      <p:sp>
        <p:nvSpPr>
          <p:cNvPr id="6147" name="Rectangle 3"/>
          <p:cNvSpPr>
            <a:spLocks noGrp="1" noChangeArrowheads="1"/>
          </p:cNvSpPr>
          <p:nvPr>
            <p:ph type="body" idx="1"/>
          </p:nvPr>
        </p:nvSpPr>
        <p:spPr>
          <a:xfrm>
            <a:off x="395288" y="1066800"/>
            <a:ext cx="8353425" cy="5170488"/>
          </a:xfrm>
        </p:spPr>
        <p:txBody>
          <a:bodyPr/>
          <a:lstStyle/>
          <a:p>
            <a:pPr eaLnBrk="1" hangingPunct="1">
              <a:lnSpc>
                <a:spcPct val="120000"/>
              </a:lnSpc>
            </a:pPr>
            <a:endParaRPr lang="en-AU" sz="2400" smtClean="0"/>
          </a:p>
          <a:p>
            <a:pPr eaLnBrk="1" hangingPunct="1">
              <a:lnSpc>
                <a:spcPct val="120000"/>
              </a:lnSpc>
            </a:pPr>
            <a:r>
              <a:rPr lang="en-AU" sz="2400" smtClean="0"/>
              <a:t>To become a more effective property manager/ estate agent/valuer by:</a:t>
            </a:r>
          </a:p>
          <a:p>
            <a:pPr lvl="1" eaLnBrk="1" hangingPunct="1">
              <a:lnSpc>
                <a:spcPct val="120000"/>
              </a:lnSpc>
            </a:pPr>
            <a:r>
              <a:rPr lang="en-AU" sz="2000" smtClean="0"/>
              <a:t>being aware of the law and the legal environment and how they impact on decision making</a:t>
            </a:r>
          </a:p>
          <a:p>
            <a:pPr lvl="1" eaLnBrk="1" hangingPunct="1">
              <a:lnSpc>
                <a:spcPct val="120000"/>
              </a:lnSpc>
            </a:pPr>
            <a:r>
              <a:rPr lang="en-AU" sz="2000" smtClean="0"/>
              <a:t>Understanding the governing system of the job</a:t>
            </a:r>
          </a:p>
          <a:p>
            <a:pPr eaLnBrk="1" hangingPunct="1">
              <a:lnSpc>
                <a:spcPct val="120000"/>
              </a:lnSpc>
            </a:pPr>
            <a:r>
              <a:rPr lang="en-AU" sz="2400" smtClean="0"/>
              <a:t>Everyone is presumed to know it, so it will be beneficial to know the basic concepts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Written law</a:t>
            </a:r>
          </a:p>
        </p:txBody>
      </p:sp>
      <p:sp>
        <p:nvSpPr>
          <p:cNvPr id="38915" name="Content Placeholder 2"/>
          <p:cNvSpPr>
            <a:spLocks noGrp="1"/>
          </p:cNvSpPr>
          <p:nvPr>
            <p:ph idx="1"/>
          </p:nvPr>
        </p:nvSpPr>
        <p:spPr/>
        <p:txBody>
          <a:bodyPr/>
          <a:lstStyle/>
          <a:p>
            <a:pPr eaLnBrk="1" hangingPunct="1"/>
            <a:r>
              <a:rPr lang="en-GB" sz="2800" smtClean="0"/>
              <a:t>“Written law” refers to the laws contained in the Federal and State Constitutions and in a code or a statute. </a:t>
            </a:r>
          </a:p>
          <a:p>
            <a:pPr eaLnBrk="1" hangingPunct="1"/>
            <a:r>
              <a:rPr lang="en-GB" sz="2800" smtClean="0"/>
              <a:t>The written laws are much influenced by English laws as the Malaysian legal system retains many characteristics of the English legal system.</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Types of written law</a:t>
            </a:r>
          </a:p>
        </p:txBody>
      </p:sp>
      <p:sp>
        <p:nvSpPr>
          <p:cNvPr id="39939" name="Content Placeholder 2"/>
          <p:cNvSpPr>
            <a:spLocks noGrp="1"/>
          </p:cNvSpPr>
          <p:nvPr>
            <p:ph idx="1"/>
          </p:nvPr>
        </p:nvSpPr>
        <p:spPr/>
        <p:txBody>
          <a:bodyPr/>
          <a:lstStyle/>
          <a:p>
            <a:pPr eaLnBrk="1" hangingPunct="1"/>
            <a:r>
              <a:rPr lang="en-GB" sz="3200" smtClean="0"/>
              <a:t>The “Written law” includes:</a:t>
            </a:r>
          </a:p>
          <a:p>
            <a:pPr lvl="1" eaLnBrk="1" hangingPunct="1"/>
            <a:r>
              <a:rPr lang="en-GB" sz="2800" smtClean="0"/>
              <a:t>Constitution (the Federal Constitituon and State Constitutions)</a:t>
            </a:r>
          </a:p>
          <a:p>
            <a:pPr lvl="1" eaLnBrk="1" hangingPunct="1"/>
            <a:r>
              <a:rPr lang="en-GB" sz="2800" smtClean="0"/>
              <a:t>Legislation (Act, Enactment, Code, Ordinance)</a:t>
            </a:r>
          </a:p>
          <a:p>
            <a:pPr lvl="1" eaLnBrk="1" hangingPunct="1"/>
            <a:r>
              <a:rPr lang="en-GB" sz="2800" smtClean="0"/>
              <a:t>Subsidiary Legislation. (Regulation, Rule, Code of Conduct etc)</a:t>
            </a:r>
            <a:endParaRPr lang="en-US" sz="2800" smtClean="0"/>
          </a:p>
          <a:p>
            <a:pPr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288" y="260350"/>
            <a:ext cx="8229600" cy="847725"/>
          </a:xfrm>
        </p:spPr>
        <p:txBody>
          <a:bodyPr/>
          <a:lstStyle/>
          <a:p>
            <a:pPr eaLnBrk="1" hangingPunct="1"/>
            <a:r>
              <a:rPr lang="en-AU" smtClean="0">
                <a:solidFill>
                  <a:srgbClr val="468BA8"/>
                </a:solidFill>
              </a:rPr>
              <a:t>What is a constitution?</a:t>
            </a:r>
            <a:endParaRPr lang="en-AU" smtClean="0"/>
          </a:p>
        </p:txBody>
      </p:sp>
      <p:sp>
        <p:nvSpPr>
          <p:cNvPr id="40963" name="Rectangle 3"/>
          <p:cNvSpPr>
            <a:spLocks noGrp="1" noChangeArrowheads="1"/>
          </p:cNvSpPr>
          <p:nvPr>
            <p:ph type="body" idx="1"/>
          </p:nvPr>
        </p:nvSpPr>
        <p:spPr>
          <a:xfrm>
            <a:off x="395288" y="1524000"/>
            <a:ext cx="8229600" cy="4784725"/>
          </a:xfrm>
        </p:spPr>
        <p:txBody>
          <a:bodyPr/>
          <a:lstStyle/>
          <a:p>
            <a:pPr eaLnBrk="1" hangingPunct="1">
              <a:lnSpc>
                <a:spcPct val="120000"/>
              </a:lnSpc>
            </a:pPr>
            <a:r>
              <a:rPr lang="en-AU" sz="2400" smtClean="0"/>
              <a:t>A </a:t>
            </a:r>
            <a:r>
              <a:rPr lang="en-AU" sz="2400" i="1" smtClean="0"/>
              <a:t>constitution</a:t>
            </a:r>
            <a:r>
              <a:rPr lang="en-AU" sz="2400" smtClean="0"/>
              <a:t> is the basis of the legal system of any state</a:t>
            </a:r>
          </a:p>
        </p:txBody>
      </p:sp>
      <p:sp>
        <p:nvSpPr>
          <p:cNvPr id="40964" name="Rectangle 4"/>
          <p:cNvSpPr>
            <a:spLocks noChangeArrowheads="1"/>
          </p:cNvSpPr>
          <p:nvPr/>
        </p:nvSpPr>
        <p:spPr bwMode="auto">
          <a:xfrm>
            <a:off x="762000" y="2971800"/>
            <a:ext cx="7467600" cy="2876550"/>
          </a:xfrm>
          <a:prstGeom prst="rect">
            <a:avLst/>
          </a:prstGeom>
          <a:solidFill>
            <a:srgbClr val="BBE0E3"/>
          </a:solidFill>
          <a:ln w="9525">
            <a:solidFill>
              <a:srgbClr val="468BA8"/>
            </a:solidFill>
            <a:miter lim="800000"/>
            <a:headEnd/>
            <a:tailEnd/>
          </a:ln>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AU" sz="2800">
                <a:latin typeface="Times New Roman" panose="02020603050405020304" pitchFamily="18" charset="0"/>
              </a:rPr>
              <a:t>‘[A constitution is] the system of laws, customs and conventions which define the composition and powers of the organs of the state and regulate the relations of the various state organs to one another and to the private citizen.’</a:t>
            </a:r>
            <a:endParaRPr lang="en-AU" sz="2400">
              <a:latin typeface="Times New Roman" panose="02020603050405020304" pitchFamily="18" charset="0"/>
            </a:endParaRPr>
          </a:p>
          <a:p>
            <a:pPr>
              <a:spcBef>
                <a:spcPct val="0"/>
              </a:spcBef>
              <a:buClrTx/>
              <a:buSzTx/>
              <a:buFontTx/>
              <a:buNone/>
            </a:pPr>
            <a:endParaRPr lang="en-AU" sz="1200">
              <a:latin typeface="Times New Roman" panose="02020603050405020304" pitchFamily="18" charset="0"/>
            </a:endParaRPr>
          </a:p>
          <a:p>
            <a:pPr>
              <a:spcBef>
                <a:spcPct val="0"/>
              </a:spcBef>
              <a:buClrTx/>
              <a:buSzTx/>
              <a:buFontTx/>
              <a:buNone/>
            </a:pPr>
            <a:endParaRPr lang="en-AU" sz="1200">
              <a:latin typeface="Times New Roman" panose="02020603050405020304" pitchFamily="18" charset="0"/>
            </a:endParaRPr>
          </a:p>
          <a:p>
            <a:pPr>
              <a:spcBef>
                <a:spcPct val="0"/>
              </a:spcBef>
              <a:buClrTx/>
              <a:buSzTx/>
              <a:buFontTx/>
              <a:buNone/>
            </a:pPr>
            <a:r>
              <a:rPr lang="en-AU" sz="1800">
                <a:latin typeface="Times New Roman" panose="02020603050405020304" pitchFamily="18" charset="0"/>
              </a:rPr>
              <a:t>Professor Hood Phillips, </a:t>
            </a:r>
            <a:r>
              <a:rPr lang="en-AU" sz="1800" i="1">
                <a:latin typeface="Times New Roman" panose="02020603050405020304" pitchFamily="18" charset="0"/>
              </a:rPr>
              <a:t>Constitutional and Administrative Law, </a:t>
            </a:r>
            <a:r>
              <a:rPr lang="en-AU" sz="1800">
                <a:latin typeface="Times New Roman" panose="02020603050405020304" pitchFamily="18" charset="0"/>
              </a:rPr>
              <a:t>5th ed, 1973</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Islamic Law</a:t>
            </a:r>
          </a:p>
        </p:txBody>
      </p:sp>
      <p:sp>
        <p:nvSpPr>
          <p:cNvPr id="41987" name="Content Placeholder 2"/>
          <p:cNvSpPr>
            <a:spLocks noGrp="1"/>
          </p:cNvSpPr>
          <p:nvPr>
            <p:ph idx="1"/>
          </p:nvPr>
        </p:nvSpPr>
        <p:spPr/>
        <p:txBody>
          <a:bodyPr/>
          <a:lstStyle/>
          <a:p>
            <a:pPr eaLnBrk="1" hangingPunct="1"/>
            <a:r>
              <a:rPr lang="en-GB" sz="2400" smtClean="0"/>
              <a:t>Islamic law is also a major source of Malaysian law which is enacted under the Federal Constitution. It is only applicable to Muslims and is administered by a separate court system, the </a:t>
            </a:r>
            <a:r>
              <a:rPr lang="en-GB" sz="2400" i="1" smtClean="0"/>
              <a:t>Syariah</a:t>
            </a:r>
            <a:r>
              <a:rPr lang="en-GB" sz="2400" smtClean="0"/>
              <a:t> Courts. </a:t>
            </a:r>
          </a:p>
          <a:p>
            <a:pPr eaLnBrk="1" hangingPunct="1"/>
            <a:endParaRPr lang="en-GB" sz="2400" smtClean="0"/>
          </a:p>
          <a:p>
            <a:pPr eaLnBrk="1" hangingPunct="1"/>
            <a:r>
              <a:rPr lang="en-GB" sz="2400" smtClean="0"/>
              <a:t>The State legislature has authority over the constitution, organization and procedure of the Syariah Courts and is also allowed to make Islamic laws pertaining to persons professing the religion of Islam.</a:t>
            </a:r>
            <a:endParaRPr lang="en-US" sz="240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611560" y="274638"/>
            <a:ext cx="8424936" cy="1143000"/>
          </a:xfrm>
        </p:spPr>
        <p:txBody>
          <a:bodyPr/>
          <a:lstStyle/>
          <a:p>
            <a:pPr algn="l"/>
            <a:r>
              <a:rPr lang="en-GB" sz="4000" dirty="0" smtClean="0"/>
              <a:t>Relevant types of legal issues in business</a:t>
            </a:r>
            <a:endParaRPr lang="fr-FR" sz="4000" dirty="0" smtClean="0"/>
          </a:p>
        </p:txBody>
      </p:sp>
      <p:sp>
        <p:nvSpPr>
          <p:cNvPr id="3075" name="Espace réservé du contenu 2"/>
          <p:cNvSpPr>
            <a:spLocks noGrp="1"/>
          </p:cNvSpPr>
          <p:nvPr>
            <p:ph idx="1"/>
          </p:nvPr>
        </p:nvSpPr>
        <p:spPr>
          <a:xfrm>
            <a:off x="755576" y="1196752"/>
            <a:ext cx="7472362" cy="4525963"/>
          </a:xfrm>
        </p:spPr>
        <p:txBody>
          <a:bodyPr/>
          <a:lstStyle/>
          <a:p>
            <a:pPr lvl="0"/>
            <a:endParaRPr lang="en-US" sz="2400" dirty="0" smtClean="0"/>
          </a:p>
          <a:p>
            <a:pPr lvl="0"/>
            <a:r>
              <a:rPr lang="en-US" sz="2400" dirty="0" smtClean="0"/>
              <a:t>Commercial Laws</a:t>
            </a:r>
          </a:p>
          <a:p>
            <a:pPr lvl="0"/>
            <a:r>
              <a:rPr lang="en-US" sz="2400" dirty="0" smtClean="0"/>
              <a:t>Law of Contract</a:t>
            </a:r>
          </a:p>
          <a:p>
            <a:pPr lvl="0"/>
            <a:r>
              <a:rPr lang="en-US" sz="2400" dirty="0" smtClean="0"/>
              <a:t>Law and business </a:t>
            </a:r>
            <a:r>
              <a:rPr lang="en-US" sz="2400" dirty="0" err="1" smtClean="0"/>
              <a:t>organisations</a:t>
            </a:r>
            <a:r>
              <a:rPr lang="en-US" sz="2400" dirty="0" smtClean="0"/>
              <a:t>: Company, partnership etc</a:t>
            </a:r>
          </a:p>
          <a:p>
            <a:pPr lvl="0"/>
            <a:r>
              <a:rPr lang="en-US" sz="2400" dirty="0" smtClean="0"/>
              <a:t>Law and banking and finance </a:t>
            </a:r>
          </a:p>
          <a:p>
            <a:pPr lvl="0"/>
            <a:r>
              <a:rPr lang="en-US" sz="2400" dirty="0" smtClean="0"/>
              <a:t>Law and commercial transactions: sale of goods law, hire purchase law etc</a:t>
            </a:r>
          </a:p>
          <a:p>
            <a:pPr lvl="0"/>
            <a:r>
              <a:rPr lang="en-US" sz="2400" dirty="0" smtClean="0"/>
              <a:t>Law and property: land, intellectual property etc.</a:t>
            </a:r>
          </a:p>
          <a:p>
            <a:pPr lvl="0">
              <a:buNone/>
            </a:pPr>
            <a:endParaRPr lang="en-US" sz="2400" dirty="0" smtClean="0"/>
          </a:p>
          <a:p>
            <a:pPr lvl="0"/>
            <a:endParaRPr lang="en-US" sz="2400" dirty="0"/>
          </a:p>
        </p:txBody>
      </p:sp>
    </p:spTree>
    <p:extLst>
      <p:ext uri="{BB962C8B-B14F-4D97-AF65-F5344CB8AC3E}">
        <p14:creationId xmlns:p14="http://schemas.microsoft.com/office/powerpoint/2010/main" val="291671351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1187624" y="332656"/>
            <a:ext cx="6972300" cy="1143000"/>
          </a:xfrm>
        </p:spPr>
        <p:txBody>
          <a:bodyPr/>
          <a:lstStyle/>
          <a:p>
            <a:r>
              <a:rPr lang="en-GB" dirty="0" smtClean="0"/>
              <a:t>Understanding legal documents</a:t>
            </a:r>
            <a:endParaRPr lang="en-US" dirty="0" smtClean="0"/>
          </a:p>
        </p:txBody>
      </p:sp>
      <p:sp>
        <p:nvSpPr>
          <p:cNvPr id="3075" name="Espace réservé du contenu 2"/>
          <p:cNvSpPr>
            <a:spLocks noGrp="1"/>
          </p:cNvSpPr>
          <p:nvPr>
            <p:ph idx="1"/>
          </p:nvPr>
        </p:nvSpPr>
        <p:spPr>
          <a:xfrm>
            <a:off x="1214438" y="1600200"/>
            <a:ext cx="7472362" cy="4525963"/>
          </a:xfrm>
        </p:spPr>
        <p:txBody>
          <a:bodyPr/>
          <a:lstStyle/>
          <a:p>
            <a:pPr lvl="0">
              <a:buNone/>
            </a:pPr>
            <a:endParaRPr lang="en-US" sz="2800" dirty="0" smtClean="0"/>
          </a:p>
          <a:p>
            <a:pPr lvl="0"/>
            <a:r>
              <a:rPr lang="en-US" sz="2800" dirty="0" smtClean="0"/>
              <a:t>What are legal documents?</a:t>
            </a:r>
          </a:p>
          <a:p>
            <a:pPr lvl="0"/>
            <a:r>
              <a:rPr lang="en-US" sz="2800" dirty="0" smtClean="0"/>
              <a:t>Statutes, regulations and rules.</a:t>
            </a:r>
          </a:p>
          <a:p>
            <a:pPr lvl="0"/>
            <a:r>
              <a:rPr lang="en-US" sz="2800" dirty="0" smtClean="0"/>
              <a:t>Agreements such as sale and purchase (S&amp;P) agreement, lease agreement, tenancy agreement, charge agreement, partnership agreement, agency agreement etc.</a:t>
            </a:r>
            <a:endParaRPr lang="en-US" sz="2800" dirty="0"/>
          </a:p>
        </p:txBody>
      </p:sp>
    </p:spTree>
    <p:extLst>
      <p:ext uri="{BB962C8B-B14F-4D97-AF65-F5344CB8AC3E}">
        <p14:creationId xmlns:p14="http://schemas.microsoft.com/office/powerpoint/2010/main" val="40652208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539552" y="274638"/>
            <a:ext cx="8147248" cy="1143000"/>
          </a:xfrm>
        </p:spPr>
        <p:txBody>
          <a:bodyPr/>
          <a:lstStyle/>
          <a:p>
            <a:pPr algn="l"/>
            <a:r>
              <a:rPr lang="en-GB" sz="3600" dirty="0" smtClean="0"/>
              <a:t>What are characteristic of legal documents?</a:t>
            </a:r>
            <a:endParaRPr lang="fr-FR" sz="3600" dirty="0" smtClean="0"/>
          </a:p>
        </p:txBody>
      </p:sp>
      <p:sp>
        <p:nvSpPr>
          <p:cNvPr id="3075" name="Espace réservé du contenu 2"/>
          <p:cNvSpPr>
            <a:spLocks noGrp="1"/>
          </p:cNvSpPr>
          <p:nvPr>
            <p:ph idx="1"/>
          </p:nvPr>
        </p:nvSpPr>
        <p:spPr>
          <a:xfrm>
            <a:off x="1214438" y="1600200"/>
            <a:ext cx="7472362" cy="4525963"/>
          </a:xfrm>
        </p:spPr>
        <p:txBody>
          <a:bodyPr/>
          <a:lstStyle/>
          <a:p>
            <a:pPr lvl="0"/>
            <a:endParaRPr lang="en-US" sz="2800" dirty="0" smtClean="0"/>
          </a:p>
          <a:p>
            <a:pPr lvl="0"/>
            <a:r>
              <a:rPr lang="en-US" sz="2800" dirty="0" smtClean="0"/>
              <a:t>Interesting?</a:t>
            </a:r>
          </a:p>
          <a:p>
            <a:pPr lvl="0"/>
            <a:r>
              <a:rPr lang="en-US" sz="2800" dirty="0" smtClean="0"/>
              <a:t>Easy to understand?</a:t>
            </a:r>
          </a:p>
          <a:p>
            <a:pPr lvl="0"/>
            <a:r>
              <a:rPr lang="en-US" sz="2800" dirty="0" smtClean="0"/>
              <a:t>Short sentences?</a:t>
            </a:r>
          </a:p>
          <a:p>
            <a:pPr lvl="0"/>
            <a:r>
              <a:rPr lang="en-US" sz="2800" dirty="0" smtClean="0"/>
              <a:t>Ordinary language?</a:t>
            </a:r>
          </a:p>
          <a:p>
            <a:pPr lvl="0"/>
            <a:r>
              <a:rPr lang="en-US" sz="2800" dirty="0" smtClean="0"/>
              <a:t>Size of words?</a:t>
            </a:r>
          </a:p>
          <a:p>
            <a:pPr lvl="0"/>
            <a:r>
              <a:rPr lang="en-US" sz="2800" dirty="0" smtClean="0"/>
              <a:t>Why? What your comment?</a:t>
            </a:r>
          </a:p>
        </p:txBody>
      </p:sp>
    </p:spTree>
    <p:extLst>
      <p:ext uri="{BB962C8B-B14F-4D97-AF65-F5344CB8AC3E}">
        <p14:creationId xmlns:p14="http://schemas.microsoft.com/office/powerpoint/2010/main" val="103565514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1714500" y="274638"/>
            <a:ext cx="6972300" cy="1143000"/>
          </a:xfrm>
        </p:spPr>
        <p:txBody>
          <a:bodyPr/>
          <a:lstStyle/>
          <a:p>
            <a:pPr algn="l"/>
            <a:r>
              <a:rPr lang="en-GB" dirty="0" smtClean="0"/>
              <a:t>Legal Research</a:t>
            </a:r>
            <a:endParaRPr lang="fr-FR" dirty="0" smtClean="0"/>
          </a:p>
        </p:txBody>
      </p:sp>
      <p:sp>
        <p:nvSpPr>
          <p:cNvPr id="3075" name="Espace réservé du contenu 2"/>
          <p:cNvSpPr>
            <a:spLocks noGrp="1"/>
          </p:cNvSpPr>
          <p:nvPr>
            <p:ph idx="1"/>
          </p:nvPr>
        </p:nvSpPr>
        <p:spPr>
          <a:xfrm>
            <a:off x="1214438" y="1600200"/>
            <a:ext cx="7472362" cy="4525963"/>
          </a:xfrm>
        </p:spPr>
        <p:txBody>
          <a:bodyPr/>
          <a:lstStyle/>
          <a:p>
            <a:pPr lvl="0"/>
            <a:endParaRPr lang="en-US" sz="2800" dirty="0" smtClean="0"/>
          </a:p>
          <a:p>
            <a:pPr lvl="0"/>
            <a:r>
              <a:rPr lang="en-US" sz="2800" dirty="0" smtClean="0"/>
              <a:t>Where to find the meaning of terms?</a:t>
            </a:r>
          </a:p>
          <a:p>
            <a:pPr lvl="0"/>
            <a:r>
              <a:rPr lang="en-US" sz="2800" dirty="0" smtClean="0"/>
              <a:t>Where to find statutes?</a:t>
            </a:r>
          </a:p>
          <a:p>
            <a:pPr lvl="0"/>
            <a:r>
              <a:rPr lang="en-US" sz="2800" dirty="0" smtClean="0"/>
              <a:t>Where to find decided cases?</a:t>
            </a:r>
          </a:p>
          <a:p>
            <a:pPr lvl="0"/>
            <a:r>
              <a:rPr lang="en-US" sz="2800" dirty="0" smtClean="0"/>
              <a:t>Where to find sample of agreements?</a:t>
            </a:r>
          </a:p>
          <a:p>
            <a:pPr lvl="0">
              <a:buNone/>
            </a:pPr>
            <a:endParaRPr lang="en-US" sz="2800" dirty="0" smtClean="0"/>
          </a:p>
        </p:txBody>
      </p:sp>
    </p:spTree>
    <p:extLst>
      <p:ext uri="{BB962C8B-B14F-4D97-AF65-F5344CB8AC3E}">
        <p14:creationId xmlns:p14="http://schemas.microsoft.com/office/powerpoint/2010/main" val="248671929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1714500" y="274638"/>
            <a:ext cx="6972300" cy="1143000"/>
          </a:xfrm>
        </p:spPr>
        <p:txBody>
          <a:bodyPr/>
          <a:lstStyle/>
          <a:p>
            <a:pPr algn="l"/>
            <a:r>
              <a:rPr lang="en-GB" dirty="0" smtClean="0"/>
              <a:t>Links for Legal Research</a:t>
            </a:r>
            <a:endParaRPr lang="fr-FR" dirty="0" smtClean="0"/>
          </a:p>
        </p:txBody>
      </p:sp>
      <p:sp>
        <p:nvSpPr>
          <p:cNvPr id="3075" name="Espace réservé du contenu 2"/>
          <p:cNvSpPr>
            <a:spLocks noGrp="1"/>
          </p:cNvSpPr>
          <p:nvPr>
            <p:ph idx="1"/>
          </p:nvPr>
        </p:nvSpPr>
        <p:spPr>
          <a:xfrm>
            <a:off x="1214438" y="1600200"/>
            <a:ext cx="7472362" cy="4525963"/>
          </a:xfrm>
        </p:spPr>
        <p:txBody>
          <a:bodyPr/>
          <a:lstStyle/>
          <a:p>
            <a:pPr lvl="0"/>
            <a:endParaRPr lang="en-US" sz="2800" dirty="0" smtClean="0"/>
          </a:p>
          <a:p>
            <a:r>
              <a:rPr lang="en-US" sz="2800" dirty="0" smtClean="0"/>
              <a:t>To get recent case reports:</a:t>
            </a:r>
          </a:p>
          <a:p>
            <a:pPr lvl="1"/>
            <a:r>
              <a:rPr lang="en-US" sz="2400" dirty="0" smtClean="0"/>
              <a:t>http://www.kehakiman.gov.my/</a:t>
            </a:r>
          </a:p>
          <a:p>
            <a:r>
              <a:rPr lang="en-US" sz="2800" dirty="0" smtClean="0"/>
              <a:t>To get statutes: </a:t>
            </a:r>
          </a:p>
          <a:p>
            <a:pPr lvl="1"/>
            <a:r>
              <a:rPr lang="en-US" sz="2400" dirty="0" smtClean="0"/>
              <a:t>A-G website: http://www.agc.gov.my/</a:t>
            </a:r>
          </a:p>
          <a:p>
            <a:r>
              <a:rPr lang="en-US" sz="2800" dirty="0" smtClean="0"/>
              <a:t>To get cases/regulations:</a:t>
            </a:r>
          </a:p>
          <a:p>
            <a:pPr lvl="1"/>
            <a:r>
              <a:rPr lang="en-US" sz="2400" dirty="0" err="1" smtClean="0"/>
              <a:t>Lawnet</a:t>
            </a:r>
            <a:r>
              <a:rPr lang="en-US" sz="2400" dirty="0" smtClean="0"/>
              <a:t>: www.lawnet.com.my</a:t>
            </a:r>
          </a:p>
          <a:p>
            <a:r>
              <a:rPr lang="en-US" sz="2800" dirty="0" smtClean="0"/>
              <a:t>To get cases:</a:t>
            </a:r>
          </a:p>
          <a:p>
            <a:pPr lvl="1"/>
            <a:r>
              <a:rPr lang="en-US" sz="2400" dirty="0" smtClean="0"/>
              <a:t>LexisNexis: via PSZ portal (online database)</a:t>
            </a:r>
          </a:p>
        </p:txBody>
      </p:sp>
    </p:spTree>
    <p:extLst>
      <p:ext uri="{BB962C8B-B14F-4D97-AF65-F5344CB8AC3E}">
        <p14:creationId xmlns:p14="http://schemas.microsoft.com/office/powerpoint/2010/main" val="12263119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indent="0" algn="ctr">
              <a:buNone/>
            </a:pPr>
            <a:r>
              <a:rPr lang="en-US" sz="2000" dirty="0" smtClean="0"/>
              <a:t>POST MODULE ASSESSMENT (PMA)</a:t>
            </a:r>
          </a:p>
          <a:p>
            <a:pPr marL="0" indent="0" algn="ctr">
              <a:buNone/>
            </a:pPr>
            <a:r>
              <a:rPr lang="en-US" sz="2000" dirty="0" smtClean="0"/>
              <a:t>LEGAL </a:t>
            </a:r>
            <a:r>
              <a:rPr lang="en-US" sz="2000" dirty="0"/>
              <a:t>ISSUES IN </a:t>
            </a:r>
            <a:r>
              <a:rPr lang="en-US" sz="2000" dirty="0" smtClean="0"/>
              <a:t>BUSINESS</a:t>
            </a:r>
            <a:endParaRPr lang="en-MY" sz="2000" dirty="0"/>
          </a:p>
          <a:p>
            <a:pPr marL="0" indent="0">
              <a:buNone/>
            </a:pPr>
            <a:endParaRPr lang="en-MY" sz="2000" dirty="0"/>
          </a:p>
          <a:p>
            <a:pPr marL="457200" indent="-457200">
              <a:buFont typeface="Wingdings" pitchFamily="2" charset="2"/>
              <a:buAutoNum type="arabicPeriod"/>
            </a:pPr>
            <a:r>
              <a:rPr lang="en-US" sz="2000" dirty="0"/>
              <a:t>PMA </a:t>
            </a:r>
            <a:r>
              <a:rPr lang="en-US" sz="2000" dirty="0" err="1"/>
              <a:t>dalam</a:t>
            </a:r>
            <a:r>
              <a:rPr lang="en-US" sz="2000" dirty="0"/>
              <a:t> </a:t>
            </a:r>
            <a:r>
              <a:rPr lang="en-US" sz="2000" dirty="0" err="1"/>
              <a:t>bahasa</a:t>
            </a:r>
            <a:r>
              <a:rPr lang="en-US" sz="2000" dirty="0"/>
              <a:t> </a:t>
            </a:r>
            <a:r>
              <a:rPr lang="en-US" sz="2000" dirty="0" err="1"/>
              <a:t>Melayu</a:t>
            </a:r>
            <a:r>
              <a:rPr lang="en-US" sz="2000" dirty="0"/>
              <a:t> </a:t>
            </a:r>
            <a:r>
              <a:rPr lang="en-US" sz="2000" dirty="0" err="1"/>
              <a:t>atau</a:t>
            </a:r>
            <a:r>
              <a:rPr lang="en-US" sz="2000" dirty="0"/>
              <a:t> English. </a:t>
            </a:r>
            <a:r>
              <a:rPr lang="en-US" sz="2000" dirty="0" err="1"/>
              <a:t>Skop</a:t>
            </a:r>
            <a:r>
              <a:rPr lang="en-US" sz="2000" dirty="0"/>
              <a:t> </a:t>
            </a:r>
            <a:r>
              <a:rPr lang="en-US" sz="2000" dirty="0" err="1"/>
              <a:t>berkaitan</a:t>
            </a:r>
            <a:r>
              <a:rPr lang="en-US" sz="2000" dirty="0"/>
              <a:t> </a:t>
            </a:r>
            <a:r>
              <a:rPr lang="en-US" sz="2000" dirty="0" err="1"/>
              <a:t>Undang-undang</a:t>
            </a:r>
            <a:r>
              <a:rPr lang="en-US" sz="2000" dirty="0"/>
              <a:t> yang </a:t>
            </a:r>
            <a:r>
              <a:rPr lang="en-US" sz="2000" dirty="0" err="1"/>
              <a:t>ada</a:t>
            </a:r>
            <a:r>
              <a:rPr lang="en-US" sz="2000" dirty="0"/>
              <a:t> </a:t>
            </a:r>
            <a:r>
              <a:rPr lang="en-US" sz="2000" dirty="0" err="1"/>
              <a:t>kaitan</a:t>
            </a:r>
            <a:r>
              <a:rPr lang="en-US" sz="2000" dirty="0"/>
              <a:t> </a:t>
            </a:r>
            <a:r>
              <a:rPr lang="en-US" sz="2000" dirty="0" err="1"/>
              <a:t>dengan</a:t>
            </a:r>
            <a:r>
              <a:rPr lang="en-US" sz="2000" dirty="0"/>
              <a:t> </a:t>
            </a:r>
            <a:r>
              <a:rPr lang="en-US" sz="2000" dirty="0" err="1" smtClean="0"/>
              <a:t>perniagaan</a:t>
            </a:r>
            <a:r>
              <a:rPr lang="en-US" sz="2000" dirty="0" smtClean="0"/>
              <a:t> </a:t>
            </a:r>
            <a:r>
              <a:rPr lang="en-US" sz="2000" dirty="0" err="1" smtClean="0"/>
              <a:t>atau</a:t>
            </a:r>
            <a:r>
              <a:rPr lang="en-US" sz="2000" dirty="0" smtClean="0"/>
              <a:t> </a:t>
            </a:r>
            <a:r>
              <a:rPr lang="en-US" sz="2000" dirty="0" err="1" smtClean="0"/>
              <a:t>pengurusan</a:t>
            </a:r>
            <a:r>
              <a:rPr lang="en-US" sz="2000" dirty="0" smtClean="0"/>
              <a:t>. </a:t>
            </a:r>
            <a:r>
              <a:rPr lang="en-US" sz="2000" dirty="0" err="1"/>
              <a:t>Tajuk</a:t>
            </a:r>
            <a:r>
              <a:rPr lang="en-US" sz="2000" dirty="0"/>
              <a:t> yang </a:t>
            </a:r>
            <a:r>
              <a:rPr lang="en-US" sz="2000" dirty="0" err="1"/>
              <a:t>berkaitan</a:t>
            </a:r>
            <a:r>
              <a:rPr lang="en-US" sz="2000" dirty="0"/>
              <a:t> </a:t>
            </a:r>
            <a:r>
              <a:rPr lang="en-US" sz="2000" dirty="0" err="1"/>
              <a:t>skop</a:t>
            </a:r>
            <a:r>
              <a:rPr lang="en-US" sz="2000" dirty="0"/>
              <a:t> </a:t>
            </a:r>
            <a:r>
              <a:rPr lang="en-US" sz="2000" dirty="0" err="1"/>
              <a:t>kerja</a:t>
            </a:r>
            <a:r>
              <a:rPr lang="en-US" sz="2000" dirty="0"/>
              <a:t> </a:t>
            </a:r>
            <a:r>
              <a:rPr lang="en-US" sz="2000" dirty="0" err="1"/>
              <a:t>sendiri</a:t>
            </a:r>
            <a:r>
              <a:rPr lang="en-US" sz="2000" dirty="0"/>
              <a:t> </a:t>
            </a:r>
            <a:r>
              <a:rPr lang="en-US" sz="2000" dirty="0" err="1"/>
              <a:t>adalah</a:t>
            </a:r>
            <a:r>
              <a:rPr lang="en-US" sz="2000" dirty="0"/>
              <a:t> </a:t>
            </a:r>
            <a:r>
              <a:rPr lang="en-US" sz="2000" dirty="0" err="1"/>
              <a:t>digalakkan</a:t>
            </a:r>
            <a:r>
              <a:rPr lang="en-US" sz="2000" dirty="0"/>
              <a:t>. </a:t>
            </a:r>
            <a:r>
              <a:rPr lang="en-US" sz="2000" dirty="0" err="1"/>
              <a:t>Boleh</a:t>
            </a:r>
            <a:r>
              <a:rPr lang="en-US" sz="2000" dirty="0"/>
              <a:t> </a:t>
            </a:r>
            <a:r>
              <a:rPr lang="en-US" sz="2000" dirty="0" err="1"/>
              <a:t>juga</a:t>
            </a:r>
            <a:r>
              <a:rPr lang="en-US" sz="2000" dirty="0"/>
              <a:t> </a:t>
            </a:r>
            <a:r>
              <a:rPr lang="en-US" sz="2000" dirty="0" err="1"/>
              <a:t>jadikan</a:t>
            </a:r>
            <a:r>
              <a:rPr lang="en-US" sz="2000" dirty="0"/>
              <a:t> </a:t>
            </a:r>
            <a:r>
              <a:rPr lang="en-US" sz="2000" dirty="0" err="1"/>
              <a:t>kes</a:t>
            </a:r>
            <a:r>
              <a:rPr lang="en-US" sz="2000" dirty="0"/>
              <a:t> </a:t>
            </a:r>
            <a:r>
              <a:rPr lang="en-US" sz="2000" dirty="0" err="1"/>
              <a:t>sebenar</a:t>
            </a:r>
            <a:r>
              <a:rPr lang="en-US" sz="2000" dirty="0"/>
              <a:t> </a:t>
            </a:r>
            <a:r>
              <a:rPr lang="en-US" sz="2000" dirty="0" err="1"/>
              <a:t>tempat</a:t>
            </a:r>
            <a:r>
              <a:rPr lang="en-US" sz="2000" dirty="0"/>
              <a:t> </a:t>
            </a:r>
            <a:r>
              <a:rPr lang="en-US" sz="2000" dirty="0" err="1"/>
              <a:t>kerja</a:t>
            </a:r>
            <a:r>
              <a:rPr lang="en-US" sz="2000" dirty="0"/>
              <a:t> </a:t>
            </a:r>
            <a:r>
              <a:rPr lang="en-US" sz="2000" dirty="0" err="1"/>
              <a:t>sebagai</a:t>
            </a:r>
            <a:r>
              <a:rPr lang="en-US" sz="2000" dirty="0"/>
              <a:t> </a:t>
            </a:r>
            <a:r>
              <a:rPr lang="en-US" sz="2000" dirty="0" err="1"/>
              <a:t>contoh</a:t>
            </a:r>
            <a:r>
              <a:rPr lang="en-US" sz="2000" dirty="0"/>
              <a:t> </a:t>
            </a:r>
            <a:r>
              <a:rPr lang="en-US" sz="2000" dirty="0" err="1"/>
              <a:t>kajian</a:t>
            </a:r>
            <a:r>
              <a:rPr lang="en-US" sz="2000" dirty="0"/>
              <a:t> </a:t>
            </a:r>
            <a:r>
              <a:rPr lang="en-US" sz="2000" dirty="0" err="1"/>
              <a:t>kes</a:t>
            </a:r>
            <a:r>
              <a:rPr lang="en-US" sz="2000" dirty="0"/>
              <a:t>.</a:t>
            </a:r>
          </a:p>
          <a:p>
            <a:pPr marL="457200" indent="-457200">
              <a:buFont typeface="Wingdings" pitchFamily="2" charset="2"/>
              <a:buAutoNum type="arabicPeriod"/>
            </a:pPr>
            <a:r>
              <a:rPr lang="en-US" sz="2000" dirty="0" err="1"/>
              <a:t>Saiz</a:t>
            </a:r>
            <a:r>
              <a:rPr lang="en-US" sz="2000" dirty="0"/>
              <a:t> 12, single spacing, minimum 10 </a:t>
            </a:r>
            <a:r>
              <a:rPr lang="en-US" sz="2000" dirty="0" err="1"/>
              <a:t>halaman</a:t>
            </a:r>
            <a:r>
              <a:rPr lang="en-US" sz="2000" dirty="0"/>
              <a:t>. </a:t>
            </a:r>
          </a:p>
          <a:p>
            <a:pPr marL="457200" indent="-457200">
              <a:buFont typeface="Wingdings" pitchFamily="2" charset="2"/>
              <a:buAutoNum type="arabicPeriod"/>
            </a:pPr>
            <a:r>
              <a:rPr lang="en-US" sz="2000" dirty="0" err="1"/>
              <a:t>Mesti</a:t>
            </a:r>
            <a:r>
              <a:rPr lang="en-US" sz="2000" dirty="0"/>
              <a:t> </a:t>
            </a:r>
            <a:r>
              <a:rPr lang="en-US" sz="2000" dirty="0" err="1"/>
              <a:t>ada</a:t>
            </a:r>
            <a:r>
              <a:rPr lang="en-US" sz="2000" dirty="0"/>
              <a:t> </a:t>
            </a:r>
            <a:r>
              <a:rPr lang="en-US" sz="2000" dirty="0" err="1"/>
              <a:t>Senarai</a:t>
            </a:r>
            <a:r>
              <a:rPr lang="en-US" sz="2000" dirty="0"/>
              <a:t> </a:t>
            </a:r>
            <a:r>
              <a:rPr lang="en-US" sz="2000" dirty="0" err="1"/>
              <a:t>Rujukan</a:t>
            </a:r>
            <a:r>
              <a:rPr lang="en-US" sz="2000" dirty="0"/>
              <a:t>. </a:t>
            </a:r>
            <a:r>
              <a:rPr lang="en-US" sz="2000" dirty="0" err="1"/>
              <a:t>Rujukan</a:t>
            </a:r>
            <a:r>
              <a:rPr lang="en-US" sz="2000" dirty="0"/>
              <a:t> </a:t>
            </a:r>
            <a:r>
              <a:rPr lang="en-US" sz="2000" dirty="0" err="1"/>
              <a:t>termasuk</a:t>
            </a:r>
            <a:r>
              <a:rPr lang="en-US" sz="2000" dirty="0"/>
              <a:t> </a:t>
            </a:r>
            <a:r>
              <a:rPr lang="en-US" sz="2000" dirty="0" err="1"/>
              <a:t>dari</a:t>
            </a:r>
            <a:r>
              <a:rPr lang="en-US" sz="2000" dirty="0"/>
              <a:t> </a:t>
            </a:r>
            <a:r>
              <a:rPr lang="en-US" sz="2000" dirty="0" err="1"/>
              <a:t>buku</a:t>
            </a:r>
            <a:r>
              <a:rPr lang="en-US" sz="2000" dirty="0"/>
              <a:t> </a:t>
            </a:r>
            <a:r>
              <a:rPr lang="en-US" sz="2000" dirty="0" err="1"/>
              <a:t>dan</a:t>
            </a:r>
            <a:r>
              <a:rPr lang="en-US" sz="2000" dirty="0"/>
              <a:t> </a:t>
            </a:r>
            <a:r>
              <a:rPr lang="en-US" sz="2000" dirty="0" err="1"/>
              <a:t>artikel</a:t>
            </a:r>
            <a:r>
              <a:rPr lang="en-US" sz="2000" dirty="0"/>
              <a:t>. </a:t>
            </a:r>
            <a:r>
              <a:rPr lang="en-US" sz="2000" dirty="0" err="1"/>
              <a:t>Mesti</a:t>
            </a:r>
            <a:r>
              <a:rPr lang="en-US" sz="2000" dirty="0"/>
              <a:t> </a:t>
            </a:r>
            <a:r>
              <a:rPr lang="en-US" sz="2000" dirty="0" err="1"/>
              <a:t>ada</a:t>
            </a:r>
            <a:r>
              <a:rPr lang="en-US" sz="2000" dirty="0"/>
              <a:t> </a:t>
            </a:r>
            <a:r>
              <a:rPr lang="en-US" sz="2000" dirty="0" err="1"/>
              <a:t>rujukan</a:t>
            </a:r>
            <a:r>
              <a:rPr lang="en-US" sz="2000" dirty="0"/>
              <a:t> 5 </a:t>
            </a:r>
            <a:r>
              <a:rPr lang="en-US" sz="2000" dirty="0" err="1"/>
              <a:t>tahun</a:t>
            </a:r>
            <a:r>
              <a:rPr lang="en-US" sz="2000" dirty="0"/>
              <a:t> </a:t>
            </a:r>
            <a:r>
              <a:rPr lang="en-US" sz="2000" dirty="0" err="1"/>
              <a:t>terkini</a:t>
            </a:r>
            <a:r>
              <a:rPr lang="en-US" sz="2000" dirty="0"/>
              <a:t>. </a:t>
            </a:r>
            <a:r>
              <a:rPr lang="en-US" sz="2000" dirty="0" err="1"/>
              <a:t>Guna</a:t>
            </a:r>
            <a:r>
              <a:rPr lang="en-US" sz="2000" dirty="0"/>
              <a:t> nota kaki </a:t>
            </a:r>
            <a:r>
              <a:rPr lang="en-US" sz="2000" dirty="0" err="1"/>
              <a:t>utk</a:t>
            </a:r>
            <a:r>
              <a:rPr lang="en-US" sz="2000" dirty="0"/>
              <a:t> </a:t>
            </a:r>
            <a:r>
              <a:rPr lang="en-US" sz="2000" dirty="0" err="1"/>
              <a:t>petikan</a:t>
            </a:r>
            <a:r>
              <a:rPr lang="en-US" sz="2000" dirty="0"/>
              <a:t>.</a:t>
            </a:r>
            <a:endParaRPr lang="en-MY" sz="2000" dirty="0"/>
          </a:p>
          <a:p>
            <a:pPr marL="457200" indent="-457200">
              <a:buAutoNum type="arabicPeriod"/>
            </a:pPr>
            <a:r>
              <a:rPr lang="en-US" sz="2000" dirty="0" err="1"/>
              <a:t>Tarikh</a:t>
            </a:r>
            <a:r>
              <a:rPr lang="en-US" sz="2000" dirty="0"/>
              <a:t> </a:t>
            </a:r>
            <a:r>
              <a:rPr lang="en-US" sz="2000" dirty="0" err="1"/>
              <a:t>akhir</a:t>
            </a:r>
            <a:r>
              <a:rPr lang="en-US" sz="2000" dirty="0"/>
              <a:t> </a:t>
            </a:r>
            <a:r>
              <a:rPr lang="en-US" sz="2000" dirty="0" err="1"/>
              <a:t>hantar</a:t>
            </a:r>
            <a:r>
              <a:rPr lang="en-US" sz="2000" dirty="0"/>
              <a:t> </a:t>
            </a:r>
            <a:r>
              <a:rPr lang="en-US" sz="2000" dirty="0" smtClean="0"/>
              <a:t>15 SEPTEMBER </a:t>
            </a:r>
            <a:r>
              <a:rPr lang="en-US" sz="2000" dirty="0"/>
              <a:t>2019. </a:t>
            </a:r>
            <a:r>
              <a:rPr lang="en-US" sz="2000" dirty="0" err="1"/>
              <a:t>Digalakkan</a:t>
            </a:r>
            <a:r>
              <a:rPr lang="en-US" sz="2000" dirty="0"/>
              <a:t> </a:t>
            </a:r>
            <a:r>
              <a:rPr lang="en-US" sz="2000" dirty="0" err="1"/>
              <a:t>hantar</a:t>
            </a:r>
            <a:r>
              <a:rPr lang="en-US" sz="2000" dirty="0"/>
              <a:t> </a:t>
            </a:r>
            <a:r>
              <a:rPr lang="en-US" sz="2000" dirty="0" err="1"/>
              <a:t>lebih</a:t>
            </a:r>
            <a:r>
              <a:rPr lang="en-US" sz="2000" dirty="0"/>
              <a:t> </a:t>
            </a:r>
            <a:r>
              <a:rPr lang="en-US" sz="2000" dirty="0" err="1"/>
              <a:t>awal</a:t>
            </a:r>
            <a:r>
              <a:rPr lang="en-US" sz="2000" dirty="0"/>
              <a:t>. </a:t>
            </a:r>
            <a:r>
              <a:rPr lang="en-US" sz="2000" dirty="0" err="1"/>
              <a:t>Jika</a:t>
            </a:r>
            <a:r>
              <a:rPr lang="en-US" sz="2000" dirty="0"/>
              <a:t> </a:t>
            </a:r>
            <a:r>
              <a:rPr lang="en-US" sz="2000" dirty="0" err="1"/>
              <a:t>hantar</a:t>
            </a:r>
            <a:r>
              <a:rPr lang="en-US" sz="2000" dirty="0"/>
              <a:t> (</a:t>
            </a:r>
            <a:r>
              <a:rPr lang="en-US" sz="2000" dirty="0" err="1"/>
              <a:t>emel</a:t>
            </a:r>
            <a:r>
              <a:rPr lang="en-US" sz="2000" dirty="0"/>
              <a:t>) </a:t>
            </a:r>
            <a:r>
              <a:rPr lang="en-US" sz="2000" dirty="0" err="1"/>
              <a:t>sebelum</a:t>
            </a:r>
            <a:r>
              <a:rPr lang="en-US" sz="2000" dirty="0"/>
              <a:t> 2</a:t>
            </a:r>
            <a:r>
              <a:rPr lang="en-US" sz="2000" dirty="0" smtClean="0"/>
              <a:t> SEPTEMBER </a:t>
            </a:r>
            <a:r>
              <a:rPr lang="en-US" sz="2000" dirty="0"/>
              <a:t>2019, </a:t>
            </a:r>
            <a:r>
              <a:rPr lang="en-US" sz="2000" dirty="0" err="1"/>
              <a:t>anda</a:t>
            </a:r>
            <a:r>
              <a:rPr lang="en-US" sz="2000" dirty="0"/>
              <a:t> </a:t>
            </a:r>
            <a:r>
              <a:rPr lang="en-US" sz="2000" dirty="0" err="1"/>
              <a:t>layak</a:t>
            </a:r>
            <a:r>
              <a:rPr lang="en-US" sz="2000" dirty="0"/>
              <a:t> </a:t>
            </a:r>
            <a:r>
              <a:rPr lang="en-US" sz="2000" dirty="0" err="1"/>
              <a:t>mendapat</a:t>
            </a:r>
            <a:r>
              <a:rPr lang="en-US" sz="2000" dirty="0"/>
              <a:t> bonus 10 </a:t>
            </a:r>
            <a:r>
              <a:rPr lang="en-US" sz="2000" dirty="0" err="1"/>
              <a:t>markah</a:t>
            </a:r>
            <a:r>
              <a:rPr lang="en-US" sz="2000" dirty="0"/>
              <a:t>.</a:t>
            </a:r>
          </a:p>
          <a:p>
            <a:pPr marL="457200" indent="-457200">
              <a:buAutoNum type="arabicPeriod"/>
            </a:pPr>
            <a:r>
              <a:rPr lang="en-US" sz="2000" dirty="0" err="1"/>
              <a:t>Hantarkan</a:t>
            </a:r>
            <a:r>
              <a:rPr lang="en-US" sz="2000" dirty="0"/>
              <a:t> </a:t>
            </a:r>
            <a:r>
              <a:rPr lang="en-US" sz="2000" dirty="0" err="1"/>
              <a:t>dalam</a:t>
            </a:r>
            <a:r>
              <a:rPr lang="en-US" sz="2000" dirty="0"/>
              <a:t> </a:t>
            </a:r>
            <a:r>
              <a:rPr lang="en-US" sz="2000" dirty="0" err="1"/>
              <a:t>kedua-dua</a:t>
            </a:r>
            <a:r>
              <a:rPr lang="en-US" sz="2000" dirty="0"/>
              <a:t> format: Word </a:t>
            </a:r>
            <a:r>
              <a:rPr lang="en-US" sz="2000" dirty="0" err="1"/>
              <a:t>dan</a:t>
            </a:r>
            <a:r>
              <a:rPr lang="en-US" sz="2000" dirty="0"/>
              <a:t> PDF. </a:t>
            </a:r>
            <a:r>
              <a:rPr lang="en-US" sz="2000" dirty="0" err="1"/>
              <a:t>Emel</a:t>
            </a:r>
            <a:r>
              <a:rPr lang="en-US" sz="2000" dirty="0"/>
              <a:t> </a:t>
            </a:r>
            <a:r>
              <a:rPr lang="en-US" sz="2000" dirty="0" err="1"/>
              <a:t>ke</a:t>
            </a:r>
            <a:r>
              <a:rPr lang="en-US" sz="2000" dirty="0"/>
              <a:t> </a:t>
            </a:r>
            <a:r>
              <a:rPr lang="en-US" sz="2000" u="sng" dirty="0">
                <a:hlinkClick r:id="rId2"/>
              </a:rPr>
              <a:t>fathi@utm.my</a:t>
            </a:r>
            <a:r>
              <a:rPr lang="en-US" sz="2000" dirty="0"/>
              <a:t>). </a:t>
            </a:r>
            <a:r>
              <a:rPr lang="en-US" sz="2000" dirty="0" err="1"/>
              <a:t>Tajuk</a:t>
            </a:r>
            <a:r>
              <a:rPr lang="en-US" sz="2000" dirty="0"/>
              <a:t> </a:t>
            </a:r>
            <a:r>
              <a:rPr lang="en-US" sz="2000" dirty="0" err="1"/>
              <a:t>emel</a:t>
            </a:r>
            <a:r>
              <a:rPr lang="en-US" sz="2000" dirty="0"/>
              <a:t>: </a:t>
            </a:r>
            <a:r>
              <a:rPr lang="en-US" sz="2000" dirty="0" smtClean="0"/>
              <a:t>“</a:t>
            </a:r>
            <a:r>
              <a:rPr lang="en-US" sz="2000" smtClean="0"/>
              <a:t>LEGAL ISSUES: </a:t>
            </a:r>
            <a:r>
              <a:rPr lang="en-US" sz="2000" dirty="0"/>
              <a:t>(</a:t>
            </a:r>
            <a:r>
              <a:rPr lang="en-US" sz="2000" dirty="0" err="1"/>
              <a:t>tajuk</a:t>
            </a:r>
            <a:r>
              <a:rPr lang="en-US" sz="2000" dirty="0"/>
              <a:t> </a:t>
            </a:r>
            <a:r>
              <a:rPr lang="en-US" sz="2000" dirty="0" err="1"/>
              <a:t>tugasan</a:t>
            </a:r>
            <a:r>
              <a:rPr lang="en-US" sz="2000" dirty="0"/>
              <a:t>)” (</a:t>
            </a:r>
            <a:r>
              <a:rPr lang="en-US" sz="2000" dirty="0" err="1"/>
              <a:t>untuk</a:t>
            </a:r>
            <a:r>
              <a:rPr lang="en-US" sz="2000" dirty="0"/>
              <a:t> </a:t>
            </a:r>
            <a:r>
              <a:rPr lang="en-US" sz="2000" dirty="0" err="1"/>
              <a:t>memudahkan</a:t>
            </a:r>
            <a:r>
              <a:rPr lang="en-US" sz="2000" dirty="0"/>
              <a:t> </a:t>
            </a:r>
            <a:r>
              <a:rPr lang="en-US" sz="2000" dirty="0" err="1"/>
              <a:t>carian</a:t>
            </a:r>
            <a:r>
              <a:rPr lang="en-US" sz="2000" dirty="0"/>
              <a:t> </a:t>
            </a:r>
            <a:r>
              <a:rPr lang="en-US" sz="2000" dirty="0" err="1"/>
              <a:t>dan</a:t>
            </a:r>
            <a:r>
              <a:rPr lang="en-US" sz="2000" dirty="0"/>
              <a:t> </a:t>
            </a:r>
            <a:r>
              <a:rPr lang="en-US" sz="2000" dirty="0" err="1"/>
              <a:t>semakan</a:t>
            </a:r>
            <a:r>
              <a:rPr lang="en-US" sz="2000" dirty="0"/>
              <a:t>) </a:t>
            </a:r>
          </a:p>
          <a:p>
            <a:endParaRPr lang="en-US" sz="2000" dirty="0"/>
          </a:p>
        </p:txBody>
      </p:sp>
    </p:spTree>
    <p:extLst>
      <p:ext uri="{BB962C8B-B14F-4D97-AF65-F5344CB8AC3E}">
        <p14:creationId xmlns:p14="http://schemas.microsoft.com/office/powerpoint/2010/main" val="384398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74700"/>
          </a:xfrm>
        </p:spPr>
        <p:txBody>
          <a:bodyPr/>
          <a:lstStyle/>
          <a:p>
            <a:pPr eaLnBrk="1" hangingPunct="1"/>
            <a:r>
              <a:rPr lang="en-AU" smtClean="0">
                <a:solidFill>
                  <a:srgbClr val="468BA8"/>
                </a:solidFill>
              </a:rPr>
              <a:t>What is law?</a:t>
            </a:r>
            <a:endParaRPr lang="en-AU" smtClean="0"/>
          </a:p>
        </p:txBody>
      </p:sp>
      <p:sp>
        <p:nvSpPr>
          <p:cNvPr id="7171" name="Rectangle 3"/>
          <p:cNvSpPr>
            <a:spLocks noGrp="1" noChangeArrowheads="1"/>
          </p:cNvSpPr>
          <p:nvPr>
            <p:ph type="body" idx="1"/>
          </p:nvPr>
        </p:nvSpPr>
        <p:spPr>
          <a:xfrm>
            <a:off x="395288" y="1524000"/>
            <a:ext cx="8229600" cy="4572000"/>
          </a:xfrm>
        </p:spPr>
        <p:txBody>
          <a:bodyPr/>
          <a:lstStyle/>
          <a:p>
            <a:pPr eaLnBrk="1" hangingPunct="1">
              <a:lnSpc>
                <a:spcPct val="120000"/>
              </a:lnSpc>
            </a:pPr>
            <a:r>
              <a:rPr lang="en-AU" sz="2400" u="sng" smtClean="0"/>
              <a:t>A definition</a:t>
            </a:r>
            <a:r>
              <a:rPr lang="en-AU" sz="2400" smtClean="0"/>
              <a:t>: law is the system of control (i.e. a set of rules) through which society operates (i.e. citizens must obey or suffer a penalty)</a:t>
            </a:r>
          </a:p>
          <a:p>
            <a:pPr eaLnBrk="1" hangingPunct="1">
              <a:lnSpc>
                <a:spcPct val="120000"/>
              </a:lnSpc>
            </a:pPr>
            <a:r>
              <a:rPr lang="en-AU" sz="2400" smtClean="0"/>
              <a:t>Law declares how we must behave and consists of those rules which are enforced through the legal system (particularly the courts)</a:t>
            </a:r>
          </a:p>
          <a:p>
            <a:pPr eaLnBrk="1" hangingPunct="1">
              <a:lnSpc>
                <a:spcPct val="120000"/>
              </a:lnSpc>
            </a:pPr>
            <a:r>
              <a:rPr lang="en-AU" sz="2400" smtClean="0"/>
              <a:t>The system is more complex in reality as the ‘rules’ are affected by social, economic, political and international considerations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type="body" idx="1"/>
          </p:nvPr>
        </p:nvSpPr>
        <p:spPr/>
        <p:txBody>
          <a:bodyPr/>
          <a:lstStyle/>
          <a:p>
            <a:pPr eaLnBrk="1" hangingPunct="1"/>
            <a:endParaRPr lang="en-US" smtClean="0"/>
          </a:p>
        </p:txBody>
      </p:sp>
      <p:pic>
        <p:nvPicPr>
          <p:cNvPr id="9220" name="Picture 5" descr="Shipwreck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492375"/>
            <a:ext cx="50419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MY" smtClean="0"/>
          </a:p>
        </p:txBody>
      </p:sp>
      <p:sp>
        <p:nvSpPr>
          <p:cNvPr id="3" name="Content Placeholder 2"/>
          <p:cNvSpPr>
            <a:spLocks noGrp="1"/>
          </p:cNvSpPr>
          <p:nvPr>
            <p:ph idx="1"/>
          </p:nvPr>
        </p:nvSpPr>
        <p:spPr/>
        <p:txBody>
          <a:bodyPr/>
          <a:lstStyle/>
          <a:p>
            <a:r>
              <a:rPr lang="en-US" smtClean="0"/>
              <a:t>What binds people to obey the law?</a:t>
            </a:r>
          </a:p>
          <a:p>
            <a:r>
              <a:rPr lang="en-US" smtClean="0"/>
              <a:t>Is there an essential connection between the law and morality?</a:t>
            </a:r>
          </a:p>
          <a:p>
            <a:endParaRPr lang="en-MY"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Natural Law and Legal Positivism.</a:t>
            </a:r>
            <a:endParaRPr lang="en-MY" smtClean="0"/>
          </a:p>
        </p:txBody>
      </p:sp>
      <p:sp>
        <p:nvSpPr>
          <p:cNvPr id="11267" name="Content Placeholder 2"/>
          <p:cNvSpPr>
            <a:spLocks noGrp="1"/>
          </p:cNvSpPr>
          <p:nvPr>
            <p:ph idx="1"/>
          </p:nvPr>
        </p:nvSpPr>
        <p:spPr/>
        <p:txBody>
          <a:bodyPr/>
          <a:lstStyle/>
          <a:p>
            <a:r>
              <a:rPr lang="en-US" sz="2400" smtClean="0"/>
              <a:t>Natural Law theorists such as Plato, Aristotle, and St. Thomas Aquinas argue that a law is only just and legitimate if it promotes the common good. </a:t>
            </a:r>
          </a:p>
          <a:p>
            <a:endParaRPr lang="en-US" sz="2400" smtClean="0"/>
          </a:p>
          <a:p>
            <a:r>
              <a:rPr lang="en-US" sz="2400" smtClean="0"/>
              <a:t>For Legal Positivists like John Austin, H.L.A Hart, and Thomas Hobbes, a law is legitimate if it has been enacted through the proper channels by someone with the power to do so regardless of the content of that law. </a:t>
            </a:r>
            <a:endParaRPr lang="en-MY" sz="240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Islamic Law as divine law</a:t>
            </a:r>
            <a:endParaRPr lang="en-MY" dirty="0" smtClean="0"/>
          </a:p>
        </p:txBody>
      </p:sp>
      <p:sp>
        <p:nvSpPr>
          <p:cNvPr id="15363" name="Content Placeholder 2"/>
          <p:cNvSpPr>
            <a:spLocks noGrp="1"/>
          </p:cNvSpPr>
          <p:nvPr>
            <p:ph idx="1"/>
          </p:nvPr>
        </p:nvSpPr>
        <p:spPr/>
        <p:txBody>
          <a:bodyPr/>
          <a:lstStyle/>
          <a:p>
            <a:r>
              <a:rPr lang="en-MY" sz="2400" dirty="0" smtClean="0"/>
              <a:t>It is understood as divine law, not the product of human legislation.  </a:t>
            </a:r>
          </a:p>
          <a:p>
            <a:r>
              <a:rPr lang="en-MY" sz="2400" dirty="0" smtClean="0"/>
              <a:t>They cannot be subject to alteration by human wishes.</a:t>
            </a:r>
          </a:p>
          <a:p>
            <a:r>
              <a:rPr lang="en-MY" sz="2400" dirty="0" smtClean="0"/>
              <a:t>Notwithstanding its divine origins, like any body of law, the Sharia is open to various interpretations and it must accommodate change.  </a:t>
            </a:r>
          </a:p>
          <a:p>
            <a:r>
              <a:rPr lang="en-MY" sz="2400" dirty="0" smtClean="0"/>
              <a:t>There is a long tradition in Islam of competing schools of jurisprudence that seek to “ascertain, interpret, and apply God’s will or guidance (Sharia) as found in the Quran to all aspects of life.”</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Purpose of law</a:t>
            </a:r>
          </a:p>
        </p:txBody>
      </p:sp>
      <p:sp>
        <p:nvSpPr>
          <p:cNvPr id="16387" name="Content Placeholder 2"/>
          <p:cNvSpPr>
            <a:spLocks noGrp="1"/>
          </p:cNvSpPr>
          <p:nvPr>
            <p:ph idx="1"/>
          </p:nvPr>
        </p:nvSpPr>
        <p:spPr/>
        <p:txBody>
          <a:bodyPr/>
          <a:lstStyle/>
          <a:p>
            <a:pPr marL="142875">
              <a:lnSpc>
                <a:spcPct val="150000"/>
              </a:lnSpc>
              <a:spcBef>
                <a:spcPct val="0"/>
              </a:spcBef>
            </a:pPr>
            <a:r>
              <a:rPr lang="en-GB" sz="2400" smtClean="0"/>
              <a:t>Maintains social control</a:t>
            </a:r>
          </a:p>
          <a:p>
            <a:pPr marL="142875">
              <a:lnSpc>
                <a:spcPct val="150000"/>
              </a:lnSpc>
              <a:spcBef>
                <a:spcPct val="0"/>
              </a:spcBef>
            </a:pPr>
            <a:r>
              <a:rPr lang="en-GB" sz="2400" smtClean="0"/>
              <a:t>Protects public order</a:t>
            </a:r>
          </a:p>
          <a:p>
            <a:pPr marL="142875">
              <a:lnSpc>
                <a:spcPct val="150000"/>
              </a:lnSpc>
              <a:spcBef>
                <a:spcPct val="0"/>
              </a:spcBef>
            </a:pPr>
            <a:r>
              <a:rPr lang="en-GB" sz="2400" smtClean="0"/>
              <a:t>To resolve disputes</a:t>
            </a:r>
          </a:p>
          <a:p>
            <a:pPr marL="142875">
              <a:lnSpc>
                <a:spcPct val="150000"/>
              </a:lnSpc>
              <a:spcBef>
                <a:spcPct val="0"/>
              </a:spcBef>
            </a:pPr>
            <a:r>
              <a:rPr lang="en-GB" sz="2400" smtClean="0"/>
              <a:t>Protects certainty of systems</a:t>
            </a:r>
          </a:p>
          <a:p>
            <a:pPr marL="142875">
              <a:lnSpc>
                <a:spcPct val="150000"/>
              </a:lnSpc>
              <a:spcBef>
                <a:spcPct val="0"/>
              </a:spcBef>
            </a:pPr>
            <a:r>
              <a:rPr lang="en-GB" sz="2400" smtClean="0"/>
              <a:t>Facilitates orderly change</a:t>
            </a:r>
          </a:p>
          <a:p>
            <a:pPr marL="142875">
              <a:lnSpc>
                <a:spcPct val="150000"/>
              </a:lnSpc>
              <a:spcBef>
                <a:spcPct val="0"/>
              </a:spcBef>
            </a:pPr>
            <a:r>
              <a:rPr lang="en-GB" sz="2400" smtClean="0"/>
              <a:t>Brings out justice in society</a:t>
            </a:r>
          </a:p>
          <a:p>
            <a:pPr marL="142875">
              <a:lnSpc>
                <a:spcPct val="150000"/>
              </a:lnSpc>
              <a:spcBef>
                <a:spcPct val="0"/>
              </a:spcBef>
            </a:pPr>
            <a:r>
              <a:rPr lang="en-GB" sz="2400" smtClean="0"/>
              <a:t>Outlines what the government’s powers and duties.</a:t>
            </a:r>
            <a:br>
              <a:rPr lang="en-GB" sz="2400" smtClean="0"/>
            </a:br>
            <a:endParaRPr lang="en-US" sz="240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774700"/>
          </a:xfrm>
        </p:spPr>
        <p:txBody>
          <a:bodyPr/>
          <a:lstStyle/>
          <a:p>
            <a:pPr eaLnBrk="1" hangingPunct="1"/>
            <a:r>
              <a:rPr lang="en-AU" smtClean="0">
                <a:solidFill>
                  <a:srgbClr val="468BA8"/>
                </a:solidFill>
              </a:rPr>
              <a:t>What is a legal system?</a:t>
            </a:r>
            <a:endParaRPr lang="en-AU" smtClean="0"/>
          </a:p>
        </p:txBody>
      </p:sp>
      <p:sp>
        <p:nvSpPr>
          <p:cNvPr id="17411" name="Rectangle 3"/>
          <p:cNvSpPr>
            <a:spLocks noGrp="1" noChangeArrowheads="1"/>
          </p:cNvSpPr>
          <p:nvPr>
            <p:ph type="body" idx="1"/>
          </p:nvPr>
        </p:nvSpPr>
        <p:spPr>
          <a:xfrm>
            <a:off x="468313" y="1524000"/>
            <a:ext cx="8229600" cy="4132263"/>
          </a:xfrm>
        </p:spPr>
        <p:txBody>
          <a:bodyPr/>
          <a:lstStyle/>
          <a:p>
            <a:pPr eaLnBrk="1" hangingPunct="1">
              <a:lnSpc>
                <a:spcPct val="120000"/>
              </a:lnSpc>
            </a:pPr>
            <a:r>
              <a:rPr lang="en-AU" sz="2400" smtClean="0"/>
              <a:t>The totality of laws that regulate a state (i.e. a legally organised community)</a:t>
            </a:r>
          </a:p>
          <a:p>
            <a:pPr eaLnBrk="1" hangingPunct="1">
              <a:lnSpc>
                <a:spcPct val="120000"/>
              </a:lnSpc>
            </a:pPr>
            <a:r>
              <a:rPr lang="en-AU" sz="2400" smtClean="0"/>
              <a:t>Types of legal systems:</a:t>
            </a:r>
          </a:p>
          <a:p>
            <a:pPr lvl="1" algn="just" eaLnBrk="1" hangingPunct="1">
              <a:lnSpc>
                <a:spcPct val="120000"/>
              </a:lnSpc>
            </a:pPr>
            <a:r>
              <a:rPr lang="en-AU" sz="2400" smtClean="0"/>
              <a:t>common law legal systems</a:t>
            </a:r>
          </a:p>
          <a:p>
            <a:pPr lvl="1" algn="just" eaLnBrk="1" hangingPunct="1">
              <a:lnSpc>
                <a:spcPct val="120000"/>
              </a:lnSpc>
            </a:pPr>
            <a:r>
              <a:rPr lang="en-AU" sz="2400" smtClean="0"/>
              <a:t>civil law legal systems</a:t>
            </a:r>
          </a:p>
          <a:p>
            <a:pPr lvl="1" eaLnBrk="1" hangingPunct="1">
              <a:lnSpc>
                <a:spcPct val="120000"/>
              </a:lnSpc>
            </a:pPr>
            <a:r>
              <a:rPr lang="en-AU" sz="2400" smtClean="0"/>
              <a:t>other legal systems – e.g. Islamic legal system, Indigenous legal system</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1137</TotalTime>
  <Words>2411</Words>
  <Application>Microsoft Macintosh PowerPoint</Application>
  <PresentationFormat>On-screen Show (4:3)</PresentationFormat>
  <Paragraphs>220</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Edge</vt:lpstr>
      <vt:lpstr>PowerPoint Presentation</vt:lpstr>
      <vt:lpstr>Why study law?</vt:lpstr>
      <vt:lpstr>What is law?</vt:lpstr>
      <vt:lpstr>PowerPoint Presentation</vt:lpstr>
      <vt:lpstr>PowerPoint Presentation</vt:lpstr>
      <vt:lpstr>Natural Law and Legal Positivism.</vt:lpstr>
      <vt:lpstr>Islamic Law as divine law</vt:lpstr>
      <vt:lpstr>Purpose of law</vt:lpstr>
      <vt:lpstr>What is a legal system?</vt:lpstr>
      <vt:lpstr>Characteristics of the law</vt:lpstr>
      <vt:lpstr>Classification of the law: public law and private law</vt:lpstr>
      <vt:lpstr>Public law</vt:lpstr>
      <vt:lpstr>Private law</vt:lpstr>
      <vt:lpstr>Classification of the law: criminal law and civil law</vt:lpstr>
      <vt:lpstr>Civil law</vt:lpstr>
      <vt:lpstr>Civil law</vt:lpstr>
      <vt:lpstr>Criminal law</vt:lpstr>
      <vt:lpstr>The sources of law</vt:lpstr>
      <vt:lpstr>Written law and unwritten law</vt:lpstr>
      <vt:lpstr>Written law</vt:lpstr>
      <vt:lpstr>Types of written law</vt:lpstr>
      <vt:lpstr>What is a constitution?</vt:lpstr>
      <vt:lpstr>Islamic Law</vt:lpstr>
      <vt:lpstr>Relevant types of legal issues in business</vt:lpstr>
      <vt:lpstr>Understanding legal documents</vt:lpstr>
      <vt:lpstr>What are characteristic of legal documents?</vt:lpstr>
      <vt:lpstr>Legal Research</vt:lpstr>
      <vt:lpstr>Links for Legal Research</vt:lpstr>
      <vt:lpstr>PowerPoint Presentation</vt:lpstr>
    </vt:vector>
  </TitlesOfParts>
  <Company>RJS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LAW</dc:title>
  <dc:creator>Rosemary</dc:creator>
  <cp:lastModifiedBy>MUHAMMAD FATHI YUSOF </cp:lastModifiedBy>
  <cp:revision>53</cp:revision>
  <dcterms:created xsi:type="dcterms:W3CDTF">2004-08-14T00:22:19Z</dcterms:created>
  <dcterms:modified xsi:type="dcterms:W3CDTF">2019-08-18T02:54:15Z</dcterms:modified>
</cp:coreProperties>
</file>