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8" r:id="rId1"/>
  </p:sldMasterIdLst>
  <p:notesMasterIdLst>
    <p:notesMasterId r:id="rId15"/>
  </p:notesMasterIdLst>
  <p:sldIdLst>
    <p:sldId id="256" r:id="rId2"/>
    <p:sldId id="271" r:id="rId3"/>
    <p:sldId id="272" r:id="rId4"/>
    <p:sldId id="258" r:id="rId5"/>
    <p:sldId id="269" r:id="rId6"/>
    <p:sldId id="270" r:id="rId7"/>
    <p:sldId id="285" r:id="rId8"/>
    <p:sldId id="259" r:id="rId9"/>
    <p:sldId id="260" r:id="rId10"/>
    <p:sldId id="266" r:id="rId11"/>
    <p:sldId id="274" r:id="rId12"/>
    <p:sldId id="267" r:id="rId13"/>
    <p:sldId id="262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  <a:srgbClr val="FF33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52" autoAdjust="0"/>
    <p:restoredTop sz="94660"/>
  </p:normalViewPr>
  <p:slideViewPr>
    <p:cSldViewPr>
      <p:cViewPr>
        <p:scale>
          <a:sx n="65" d="100"/>
          <a:sy n="65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DCD7BD-1EB5-4A01-B197-2AE78DDB7B8C}" type="datetimeFigureOut">
              <a:rPr lang="en-US" smtClean="0"/>
              <a:pPr/>
              <a:t>3/2/17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30D3E-F328-423E-8754-400E4D90E93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38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30D3E-F328-423E-8754-400E4D90E93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343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04BB-1B29-406B-81E4-82C4A1755507}" type="datetimeFigureOut">
              <a:rPr lang="en-MY" smtClean="0"/>
              <a:pPr/>
              <a:t>3/2/17</a:t>
            </a:fld>
            <a:endParaRPr lang="en-M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A1A-D1BD-4F1A-8A96-88CA599CD6D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04BB-1B29-406B-81E4-82C4A1755507}" type="datetimeFigureOut">
              <a:rPr lang="en-MY" smtClean="0"/>
              <a:pPr/>
              <a:t>3/2/17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A1A-D1BD-4F1A-8A96-88CA599CD6D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04BB-1B29-406B-81E4-82C4A1755507}" type="datetimeFigureOut">
              <a:rPr lang="en-MY" smtClean="0"/>
              <a:pPr/>
              <a:t>3/2/17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A1A-D1BD-4F1A-8A96-88CA599CD6D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04BB-1B29-406B-81E4-82C4A1755507}" type="datetimeFigureOut">
              <a:rPr lang="en-MY" smtClean="0"/>
              <a:pPr/>
              <a:t>3/2/17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A1A-D1BD-4F1A-8A96-88CA599CD6D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04BB-1B29-406B-81E4-82C4A1755507}" type="datetimeFigureOut">
              <a:rPr lang="en-MY" smtClean="0"/>
              <a:pPr/>
              <a:t>3/2/17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A1A-D1BD-4F1A-8A96-88CA599CD6D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04BB-1B29-406B-81E4-82C4A1755507}" type="datetimeFigureOut">
              <a:rPr lang="en-MY" smtClean="0"/>
              <a:pPr/>
              <a:t>3/2/17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A1A-D1BD-4F1A-8A96-88CA599CD6D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04BB-1B29-406B-81E4-82C4A1755507}" type="datetimeFigureOut">
              <a:rPr lang="en-MY" smtClean="0"/>
              <a:pPr/>
              <a:t>3/2/17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A1A-D1BD-4F1A-8A96-88CA599CD6D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04BB-1B29-406B-81E4-82C4A1755507}" type="datetimeFigureOut">
              <a:rPr lang="en-MY" smtClean="0"/>
              <a:pPr/>
              <a:t>3/2/17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A1A-D1BD-4F1A-8A96-88CA599CD6D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04BB-1B29-406B-81E4-82C4A1755507}" type="datetimeFigureOut">
              <a:rPr lang="en-MY" smtClean="0"/>
              <a:pPr/>
              <a:t>3/2/17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A1A-D1BD-4F1A-8A96-88CA599CD6D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04BB-1B29-406B-81E4-82C4A1755507}" type="datetimeFigureOut">
              <a:rPr lang="en-MY" smtClean="0"/>
              <a:pPr/>
              <a:t>3/2/17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FEA1A-D1BD-4F1A-8A96-88CA599CD6DA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04BB-1B29-406B-81E4-82C4A1755507}" type="datetimeFigureOut">
              <a:rPr lang="en-MY" smtClean="0"/>
              <a:pPr/>
              <a:t>3/2/17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91FEA1A-D1BD-4F1A-8A96-88CA599CD6DA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6704BB-1B29-406B-81E4-82C4A1755507}" type="datetimeFigureOut">
              <a:rPr lang="en-MY" smtClean="0"/>
              <a:pPr/>
              <a:t>3/2/17</a:t>
            </a:fld>
            <a:endParaRPr lang="en-M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91FEA1A-D1BD-4F1A-8A96-88CA599CD6DA}" type="slidenum">
              <a:rPr lang="en-MY" smtClean="0"/>
              <a:pPr/>
              <a:t>‹#›</a:t>
            </a:fld>
            <a:endParaRPr lang="en-MY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.my/url?sa=i&amp;source=images&amp;cd=&amp;cad=rja&amp;uact=8&amp;docid=-RX9TKRAMkGTWM&amp;tbnid=iaiYPTwp--HXXM&amp;ved=0CAgQjRw&amp;url=http://www.naijanani.com/corruption-checker-how-to-know-if-you-are-corrupt/&amp;ei=fItEU7LgM8GKrQfM4oHICg&amp;psig=AFQjCNHR95Xbq0M1r9jSuLyxhiH7jN998Q&amp;ust=1397087484928426" TargetMode="External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4" y="-171400"/>
            <a:ext cx="8460432" cy="3096344"/>
          </a:xfrm>
        </p:spPr>
        <p:txBody>
          <a:bodyPr wrap="square" anchor="t" anchorCtr="0">
            <a:noAutofit/>
          </a:bodyPr>
          <a:lstStyle/>
          <a:p>
            <a:pPr algn="ctr"/>
            <a:r>
              <a:rPr lang="en-MY" sz="72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MY" sz="72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MY" sz="72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LIB 10: </a:t>
            </a:r>
            <a:r>
              <a:rPr lang="en-MY" sz="5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CORRUPTION</a:t>
            </a:r>
            <a:br>
              <a:rPr lang="en-MY" sz="54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n-MY" sz="7200" b="1" dirty="0" smtClean="0"/>
              <a:t/>
            </a:r>
            <a:br>
              <a:rPr lang="en-MY" sz="7200" b="1" dirty="0" smtClean="0"/>
            </a:br>
            <a:r>
              <a:rPr lang="en-US" sz="7200" dirty="0" smtClean="0"/>
              <a:t>	</a:t>
            </a:r>
            <a:br>
              <a:rPr lang="en-US" sz="7200" dirty="0" smtClean="0"/>
            </a:br>
            <a:r>
              <a:rPr lang="en-MY" sz="7200" b="1" dirty="0"/>
              <a:t/>
            </a:r>
            <a:br>
              <a:rPr lang="en-MY" sz="7200" b="1" dirty="0"/>
            </a:br>
            <a:endParaRPr lang="en-MY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792" y="4031193"/>
            <a:ext cx="6912768" cy="400110"/>
          </a:xfrm>
        </p:spPr>
        <p:txBody>
          <a:bodyPr wrap="square">
            <a:spAutoFit/>
          </a:bodyPr>
          <a:lstStyle/>
          <a:p>
            <a:pPr algn="ctr"/>
            <a:endParaRPr lang="en-MY" sz="2000" dirty="0" smtClean="0"/>
          </a:p>
        </p:txBody>
      </p:sp>
      <p:pic>
        <p:nvPicPr>
          <p:cNvPr id="4" name="Picture 3" descr="Silence in exchange for money: The stakeholders have primarily their personal gain in mind.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645024"/>
            <a:ext cx="2664296" cy="1800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6565" y="2636912"/>
            <a:ext cx="3859275" cy="28083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88749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3969959"/>
              </p:ext>
            </p:extLst>
          </p:nvPr>
        </p:nvGraphicFramePr>
        <p:xfrm>
          <a:off x="4211960" y="836709"/>
          <a:ext cx="4283065" cy="576064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25887"/>
                <a:gridCol w="2257178"/>
              </a:tblGrid>
              <a:tr h="52369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2007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</a:tr>
              <a:tr h="523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Month</a:t>
                      </a:r>
                      <a:endParaRPr lang="en-MY" sz="2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Arrested</a:t>
                      </a:r>
                      <a:endParaRPr lang="en-MY" sz="24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23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January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23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February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23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March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63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23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April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23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May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23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June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33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23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July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47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23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August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53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  <a:tr h="523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362</a:t>
                      </a:r>
                      <a:endParaRPr lang="en-MY" sz="24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23528" y="2275490"/>
            <a:ext cx="3456384" cy="2881702"/>
          </a:xfrm>
          <a:prstGeom prst="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MY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How far these arrestment able to curb Malaysia from corruption?</a:t>
            </a:r>
            <a:endParaRPr lang="en-US" sz="2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032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1484784"/>
            <a:ext cx="835292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MY" sz="2400" b="1" dirty="0" smtClean="0">
                <a:latin typeface="Arial" pitchFamily="34" charset="0"/>
                <a:cs typeface="Arial" pitchFamily="34" charset="0"/>
              </a:rPr>
              <a:t>According </a:t>
            </a:r>
            <a:r>
              <a:rPr lang="en-MY" sz="2400" b="1" dirty="0">
                <a:latin typeface="Arial" pitchFamily="34" charset="0"/>
                <a:cs typeface="Arial" pitchFamily="34" charset="0"/>
              </a:rPr>
              <a:t>to Tan Sri Abu </a:t>
            </a:r>
            <a:r>
              <a:rPr lang="en-MY" sz="2400" b="1" dirty="0" err="1">
                <a:latin typeface="Arial" pitchFamily="34" charset="0"/>
                <a:cs typeface="Arial" pitchFamily="34" charset="0"/>
              </a:rPr>
              <a:t>Kassim</a:t>
            </a:r>
            <a:r>
              <a:rPr lang="en-MY" sz="2400" b="1" dirty="0">
                <a:latin typeface="Arial" pitchFamily="34" charset="0"/>
                <a:cs typeface="Arial" pitchFamily="34" charset="0"/>
              </a:rPr>
              <a:t> , Chief Commissioner of the Malaysian Anti-Corruption Commission ( MACC) the arrest and indictment of several individuals involved in corruption, fraud and abuse mostly for </a:t>
            </a:r>
            <a:r>
              <a:rPr lang="en-MY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public offices </a:t>
            </a:r>
            <a:r>
              <a:rPr lang="en-MY" sz="2400" b="1" dirty="0">
                <a:latin typeface="Arial" pitchFamily="34" charset="0"/>
                <a:cs typeface="Arial" pitchFamily="34" charset="0"/>
              </a:rPr>
              <a:t>but the total felt to be too little compared to the amount of the specific findings of the report and </a:t>
            </a:r>
            <a:r>
              <a:rPr lang="en-MY" sz="24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not officially reported.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834580"/>
              </p:ext>
            </p:extLst>
          </p:nvPr>
        </p:nvGraphicFramePr>
        <p:xfrm>
          <a:off x="395536" y="877761"/>
          <a:ext cx="8352928" cy="57463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0"/>
                <a:gridCol w="3312368"/>
              </a:tblGrid>
              <a:tr h="79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Sector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Status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( 1 = Least Corrupted , 5 = Most Corrupted)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/>
                </a:tc>
              </a:tr>
              <a:tr h="316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Political Parties 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3.5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/>
                </a:tc>
              </a:tr>
              <a:tr h="6338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Parliament and Government Administration 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3.0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/>
                </a:tc>
              </a:tr>
              <a:tr h="316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Business &amp; Private Companies 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3.3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/>
                </a:tc>
              </a:tr>
              <a:tr h="316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Police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3.8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/>
                </a:tc>
              </a:tr>
              <a:tr h="316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Judiciary 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2.8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/>
                </a:tc>
              </a:tr>
              <a:tr h="316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Media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2.4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/>
                </a:tc>
              </a:tr>
              <a:tr h="316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Tax Departments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2.5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/>
                </a:tc>
              </a:tr>
              <a:tr h="316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Medical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2.1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/>
                </a:tc>
              </a:tr>
              <a:tr h="316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Education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/>
                </a:tc>
              </a:tr>
              <a:tr h="316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Military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2.0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/>
                </a:tc>
              </a:tr>
              <a:tr h="316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Services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/>
                </a:tc>
              </a:tr>
              <a:tr h="3632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Registration and Permit Services 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3.1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/>
                </a:tc>
              </a:tr>
              <a:tr h="316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NGO (non-governmental)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2.2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/>
                </a:tc>
              </a:tr>
              <a:tr h="316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Religious Organizations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800" dirty="0">
                          <a:effectLst/>
                          <a:latin typeface="Arial" pitchFamily="34" charset="0"/>
                          <a:cs typeface="Arial" pitchFamily="34" charset="0"/>
                        </a:rPr>
                        <a:t>1.7</a:t>
                      </a:r>
                      <a:endParaRPr lang="en-MY" sz="18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96" marR="67296" marT="0" marB="0" anchor="ctr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79512" y="179929"/>
            <a:ext cx="871296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MY" sz="32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CORRUPTION SECTOR IN  MALAYSIA</a:t>
            </a:r>
            <a:endParaRPr lang="en-MY" sz="32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515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20080"/>
          </a:xfrm>
        </p:spPr>
        <p:txBody>
          <a:bodyPr>
            <a:normAutofit/>
          </a:bodyPr>
          <a:lstStyle/>
          <a:p>
            <a:pPr algn="ctr"/>
            <a:r>
              <a:rPr lang="en-MY" sz="4400" b="1" dirty="0" smtClean="0"/>
              <a:t>HOW TO STOP CORRUPTION???</a:t>
            </a:r>
            <a:endParaRPr lang="en-MY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MY" sz="2400" b="1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MAYBE….</a:t>
            </a:r>
          </a:p>
          <a:p>
            <a:pPr algn="ctr">
              <a:buNone/>
            </a:pPr>
            <a:r>
              <a:rPr lang="en-MY" sz="2400" b="1" dirty="0" smtClean="0">
                <a:latin typeface="Arial" pitchFamily="34" charset="0"/>
                <a:cs typeface="Arial" pitchFamily="34" charset="0"/>
              </a:rPr>
              <a:t>Salaries </a:t>
            </a:r>
            <a:r>
              <a:rPr lang="en-MY" sz="2400" b="1" dirty="0">
                <a:latin typeface="Arial" pitchFamily="34" charset="0"/>
                <a:cs typeface="Arial" pitchFamily="34" charset="0"/>
              </a:rPr>
              <a:t>are </a:t>
            </a:r>
            <a:r>
              <a:rPr lang="en-MY" sz="2400" b="1" dirty="0" smtClean="0">
                <a:latin typeface="Arial" pitchFamily="34" charset="0"/>
                <a:cs typeface="Arial" pitchFamily="34" charset="0"/>
              </a:rPr>
              <a:t>doubled?</a:t>
            </a:r>
          </a:p>
          <a:p>
            <a:pPr algn="ctr">
              <a:buNone/>
            </a:pPr>
            <a:r>
              <a:rPr lang="en-MY" sz="2400" b="1" dirty="0" smtClean="0">
                <a:latin typeface="Arial" pitchFamily="34" charset="0"/>
                <a:cs typeface="Arial" pitchFamily="34" charset="0"/>
              </a:rPr>
              <a:t>Enforcement increased?</a:t>
            </a:r>
          </a:p>
          <a:p>
            <a:pPr algn="ctr">
              <a:buNone/>
            </a:pPr>
            <a:r>
              <a:rPr lang="en-MY" sz="2400" b="1" dirty="0" smtClean="0">
                <a:latin typeface="Arial" pitchFamily="34" charset="0"/>
                <a:cs typeface="Arial" pitchFamily="34" charset="0"/>
              </a:rPr>
              <a:t>Governments </a:t>
            </a:r>
            <a:r>
              <a:rPr lang="en-MY" sz="2400" b="1" dirty="0">
                <a:latin typeface="Arial" pitchFamily="34" charset="0"/>
                <a:cs typeface="Arial" pitchFamily="34" charset="0"/>
              </a:rPr>
              <a:t>made </a:t>
            </a:r>
            <a:r>
              <a:rPr lang="en-MY" sz="2400" b="1" dirty="0" smtClean="0">
                <a:latin typeface="Arial" pitchFamily="34" charset="0"/>
                <a:cs typeface="Arial" pitchFamily="34" charset="0"/>
              </a:rPr>
              <a:t>transparent? </a:t>
            </a:r>
          </a:p>
          <a:p>
            <a:pPr algn="ctr">
              <a:buNone/>
            </a:pPr>
            <a:r>
              <a:rPr lang="en-MY" sz="2400" b="1" dirty="0" smtClean="0">
                <a:latin typeface="Arial" pitchFamily="34" charset="0"/>
                <a:cs typeface="Arial" pitchFamily="34" charset="0"/>
              </a:rPr>
              <a:t>Improvements </a:t>
            </a:r>
            <a:r>
              <a:rPr lang="en-MY" sz="2400" b="1" dirty="0">
                <a:latin typeface="Arial" pitchFamily="34" charset="0"/>
                <a:cs typeface="Arial" pitchFamily="34" charset="0"/>
              </a:rPr>
              <a:t>are really the result of any specific </a:t>
            </a:r>
            <a:r>
              <a:rPr lang="en-MY" sz="2400" b="1" dirty="0" smtClean="0">
                <a:latin typeface="Arial" pitchFamily="34" charset="0"/>
                <a:cs typeface="Arial" pitchFamily="34" charset="0"/>
              </a:rPr>
              <a:t>policy?</a:t>
            </a:r>
          </a:p>
          <a:p>
            <a:pPr algn="just">
              <a:buNone/>
            </a:pPr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MY" sz="2400" b="1" dirty="0" smtClean="0">
                <a:latin typeface="Arial" pitchFamily="34" charset="0"/>
                <a:cs typeface="Arial" pitchFamily="34" charset="0"/>
              </a:rPr>
              <a:t>Perhaps…</a:t>
            </a:r>
            <a:r>
              <a:rPr lang="en-MY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governments </a:t>
            </a:r>
            <a:r>
              <a:rPr lang="en-MY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should become more experimental, quite literally, in how they deal with their corruption</a:t>
            </a:r>
            <a:r>
              <a:rPr lang="en-MY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…</a:t>
            </a:r>
          </a:p>
          <a:p>
            <a:pPr algn="just">
              <a:buNone/>
            </a:pPr>
            <a:endParaRPr lang="en-MY" sz="24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MY" sz="2400" b="1" dirty="0" err="1">
                <a:latin typeface="Arial" pitchFamily="34" charset="0"/>
                <a:cs typeface="Arial" pitchFamily="34" charset="0"/>
              </a:rPr>
              <a:t>Fisman</a:t>
            </a:r>
            <a:r>
              <a:rPr lang="en-MY" sz="2400" b="1" dirty="0">
                <a:latin typeface="Arial" pitchFamily="34" charset="0"/>
                <a:cs typeface="Arial" pitchFamily="34" charset="0"/>
              </a:rPr>
              <a:t> and </a:t>
            </a:r>
            <a:r>
              <a:rPr lang="en-MY" sz="2400" b="1" dirty="0" smtClean="0">
                <a:latin typeface="Arial" pitchFamily="34" charset="0"/>
                <a:cs typeface="Arial" pitchFamily="34" charset="0"/>
              </a:rPr>
              <a:t>Miguel</a:t>
            </a:r>
          </a:p>
          <a:p>
            <a:pPr marL="6858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895663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490066"/>
          </a:xfrm>
          <a:noFill/>
          <a:ln>
            <a:solidFill>
              <a:schemeClr val="bg2">
                <a:lumMod val="75000"/>
              </a:schemeClr>
            </a:solidFill>
          </a:ln>
        </p:spPr>
        <p:txBody>
          <a:bodyPr anchor="t" anchorCtr="0">
            <a:noAutofit/>
          </a:bodyPr>
          <a:lstStyle/>
          <a:p>
            <a:pPr algn="ctr"/>
            <a:r>
              <a:rPr lang="en-MY" sz="3600" b="1" dirty="0" smtClean="0"/>
              <a:t>WHAT IS BRIBERY AND CORRUPTION?</a:t>
            </a:r>
            <a:br>
              <a:rPr lang="en-MY" sz="3600" b="1" dirty="0" smtClean="0"/>
            </a:br>
            <a:endParaRPr lang="en-MY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052736"/>
            <a:ext cx="80648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MY" sz="2400" b="1" dirty="0" smtClean="0"/>
              <a:t> </a:t>
            </a:r>
            <a:endParaRPr lang="en-US" sz="2400" b="1" dirty="0" smtClean="0"/>
          </a:p>
          <a:p>
            <a:pPr algn="just"/>
            <a:r>
              <a:rPr lang="en-MY" sz="2400" b="1" dirty="0" smtClean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Corruption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 is the offering or acceptance of an advantage as a reward for doing or not doing an act which amounts to </a:t>
            </a:r>
            <a:r>
              <a:rPr lang="en-MY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abusing one's official position</a:t>
            </a:r>
          </a:p>
          <a:p>
            <a:pPr algn="just"/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MY" sz="2400" b="1" dirty="0" smtClean="0">
                <a:solidFill>
                  <a:schemeClr val="accent4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 giver and a taker</a:t>
            </a:r>
          </a:p>
          <a:p>
            <a:pPr algn="ctr"/>
            <a:r>
              <a:rPr lang="en-MY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MY" sz="2400" b="1" dirty="0" smtClean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committed in secret</a:t>
            </a:r>
          </a:p>
          <a:p>
            <a:pPr algn="just">
              <a:buFont typeface="Arial" pitchFamily="34" charset="0"/>
              <a:buChar char="•"/>
            </a:pPr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MY" sz="2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Bribery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 is a </a:t>
            </a:r>
            <a:r>
              <a:rPr lang="en-MY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specific offence 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which concerns the </a:t>
            </a:r>
            <a:r>
              <a:rPr lang="en-MY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practice of offering something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, usually money, to gain advantage</a:t>
            </a:r>
          </a:p>
          <a:p>
            <a:pPr algn="just"/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2" name="Picture 2" descr="http://t0.gstatic.com/images?q=tbn:ANd9GcQ09dRrb0RolmzDENGbQNeRKUsOXGSi-IgAZbeJaiokWYgXC1Bxpw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420888"/>
            <a:ext cx="2771800" cy="197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667789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490066"/>
          </a:xfrm>
          <a:noFill/>
          <a:ln>
            <a:solidFill>
              <a:schemeClr val="bg2">
                <a:lumMod val="75000"/>
              </a:schemeClr>
            </a:solidFill>
          </a:ln>
        </p:spPr>
        <p:txBody>
          <a:bodyPr anchor="t" anchorCtr="0">
            <a:noAutofit/>
          </a:bodyPr>
          <a:lstStyle/>
          <a:p>
            <a:pPr algn="ctr"/>
            <a:r>
              <a:rPr lang="en-MY" sz="3600" b="1" dirty="0" smtClean="0"/>
              <a:t>WHAT IS BRIBERY AND CORRUPTION?</a:t>
            </a:r>
            <a:br>
              <a:rPr lang="en-MY" sz="3600" b="1" dirty="0" smtClean="0"/>
            </a:br>
            <a:endParaRPr lang="en-MY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268760"/>
            <a:ext cx="8208912" cy="50405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MY" sz="2400" dirty="0" smtClean="0">
                <a:latin typeface="Arial" pitchFamily="34" charset="0"/>
                <a:cs typeface="Arial" pitchFamily="34" charset="0"/>
              </a:rPr>
              <a:t>From the </a:t>
            </a:r>
            <a:r>
              <a:rPr lang="en-MY" sz="2400" b="1" dirty="0" smtClean="0">
                <a:solidFill>
                  <a:srgbClr val="660066"/>
                </a:solidFill>
                <a:latin typeface="Arial" pitchFamily="34" charset="0"/>
                <a:cs typeface="Arial" pitchFamily="34" charset="0"/>
              </a:rPr>
              <a:t>perspective of Islam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, corruption is any form of property acquired as </a:t>
            </a:r>
            <a:r>
              <a:rPr lang="en-MY" sz="2400" b="1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fulfillment</a:t>
            </a:r>
            <a:r>
              <a:rPr lang="en-MY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of a human interest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 either to provide benefits or to avoid harm (</a:t>
            </a:r>
            <a:r>
              <a:rPr lang="en-MY" sz="2400" dirty="0" err="1" smtClean="0">
                <a:latin typeface="Arial" pitchFamily="34" charset="0"/>
                <a:cs typeface="Arial" pitchFamily="34" charset="0"/>
              </a:rPr>
              <a:t>Zaharuddin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 Abd Rahman (2007). </a:t>
            </a:r>
          </a:p>
          <a:p>
            <a:pPr algn="just"/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MY" sz="2400" dirty="0" smtClean="0">
                <a:latin typeface="Arial" pitchFamily="34" charset="0"/>
                <a:cs typeface="Arial" pitchFamily="34" charset="0"/>
              </a:rPr>
              <a:t>“The </a:t>
            </a:r>
            <a:r>
              <a:rPr lang="en-MY" sz="2400" dirty="0">
                <a:latin typeface="Arial" pitchFamily="34" charset="0"/>
                <a:cs typeface="Arial" pitchFamily="34" charset="0"/>
              </a:rPr>
              <a:t>abandonment of </a:t>
            </a:r>
            <a:r>
              <a:rPr lang="en-MY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expected standards of </a:t>
            </a:r>
            <a:r>
              <a:rPr lang="en-MY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behaviour </a:t>
            </a:r>
            <a:r>
              <a:rPr lang="en-MY" sz="2400" dirty="0">
                <a:latin typeface="Arial" pitchFamily="34" charset="0"/>
                <a:cs typeface="Arial" pitchFamily="34" charset="0"/>
              </a:rPr>
              <a:t>by those in authority for the sake of unsanctioned personal advantage”. (</a:t>
            </a:r>
            <a:r>
              <a:rPr lang="en-MY" sz="2400" dirty="0" err="1">
                <a:latin typeface="Arial" pitchFamily="34" charset="0"/>
                <a:cs typeface="Arial" pitchFamily="34" charset="0"/>
              </a:rPr>
              <a:t>Siergiejew</a:t>
            </a:r>
            <a:r>
              <a:rPr lang="en-MY" sz="2400" dirty="0">
                <a:latin typeface="Arial" pitchFamily="34" charset="0"/>
                <a:cs typeface="Arial" pitchFamily="34" charset="0"/>
              </a:rPr>
              <a:t>, 2003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MY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MY" sz="24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Corruption </a:t>
            </a:r>
            <a:r>
              <a:rPr lang="en-MY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payment </a:t>
            </a:r>
            <a:r>
              <a:rPr lang="en-MY" sz="2400" dirty="0">
                <a:latin typeface="Arial" pitchFamily="34" charset="0"/>
                <a:cs typeface="Arial" pitchFamily="34" charset="0"/>
              </a:rPr>
              <a:t>constituting a bribe as ‘an illegal or unauthorized </a:t>
            </a:r>
            <a:r>
              <a:rPr lang="en-MY" sz="24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transfer of money </a:t>
            </a:r>
            <a:r>
              <a:rPr lang="en-MY" sz="2400" dirty="0">
                <a:latin typeface="Arial" pitchFamily="34" charset="0"/>
                <a:cs typeface="Arial" pitchFamily="34" charset="0"/>
              </a:rPr>
              <a:t>or in-kind substitute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’ (Rose-Ackerman ,1975)  </a:t>
            </a:r>
          </a:p>
        </p:txBody>
      </p:sp>
    </p:spTree>
    <p:extLst>
      <p:ext uri="{BB962C8B-B14F-4D97-AF65-F5344CB8AC3E}">
        <p14:creationId xmlns:p14="http://schemas.microsoft.com/office/powerpoint/2010/main" val="1667789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  <a:noFill/>
          <a:ln>
            <a:solidFill>
              <a:schemeClr val="bg2">
                <a:lumMod val="75000"/>
              </a:schemeClr>
            </a:solidFill>
          </a:ln>
        </p:spPr>
        <p:txBody>
          <a:bodyPr vert="horz" anchor="t" anchorCtr="0">
            <a:noAutofit/>
          </a:bodyPr>
          <a:lstStyle/>
          <a:p>
            <a:pPr algn="ctr"/>
            <a:r>
              <a:rPr lang="en-MY" sz="3600" b="1" dirty="0" smtClean="0"/>
              <a:t>TYPES OF CORRUPTION AND BRIBERY</a:t>
            </a:r>
            <a:r>
              <a:rPr lang="en-MY" sz="3600" dirty="0"/>
              <a:t/>
            </a:r>
            <a:br>
              <a:rPr lang="en-MY" sz="3600" dirty="0"/>
            </a:b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80728"/>
            <a:ext cx="8352928" cy="5616624"/>
          </a:xfrm>
        </p:spPr>
        <p:txBody>
          <a:bodyPr>
            <a:normAutofit fontScale="92500" lnSpcReduction="10000"/>
          </a:bodyPr>
          <a:lstStyle/>
          <a:p>
            <a:pPr algn="just"/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MY" sz="2400" dirty="0" smtClean="0">
                <a:latin typeface="Arial" pitchFamily="34" charset="0"/>
                <a:cs typeface="Arial" pitchFamily="34" charset="0"/>
              </a:rPr>
              <a:t>It </a:t>
            </a:r>
            <a:r>
              <a:rPr lang="en-MY" sz="2400" dirty="0">
                <a:latin typeface="Arial" pitchFamily="34" charset="0"/>
                <a:cs typeface="Arial" pitchFamily="34" charset="0"/>
              </a:rPr>
              <a:t>is almost the same as wages until there are people who try to say 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that</a:t>
            </a:r>
          </a:p>
          <a:p>
            <a:pPr algn="just">
              <a:buNone/>
            </a:pPr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MY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400" dirty="0">
                <a:latin typeface="Arial" pitchFamily="34" charset="0"/>
                <a:cs typeface="Arial" pitchFamily="34" charset="0"/>
              </a:rPr>
              <a:t>“</a:t>
            </a:r>
            <a:r>
              <a:rPr lang="en-MY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this is not corruption, but </a:t>
            </a:r>
            <a:r>
              <a:rPr lang="en-MY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wages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ctr">
              <a:buNone/>
            </a:pPr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30000"/>
              </a:lnSpc>
              <a:buNone/>
            </a:pPr>
            <a:r>
              <a:rPr lang="en-MY" sz="2400" dirty="0" smtClean="0">
                <a:latin typeface="Arial" pitchFamily="34" charset="0"/>
                <a:cs typeface="Arial" pitchFamily="34" charset="0"/>
              </a:rPr>
              <a:t> “</a:t>
            </a:r>
            <a:r>
              <a:rPr lang="en-MY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this is my selling price, what actually the price that you NEED us to put in quotation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ctr">
              <a:buNone/>
            </a:pPr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MY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MY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is REWARD for helping me secure this tender</a:t>
            </a:r>
            <a:r>
              <a:rPr lang="en-MY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”</a:t>
            </a:r>
          </a:p>
          <a:p>
            <a:pPr algn="ctr">
              <a:buNone/>
            </a:pPr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MY" sz="2400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n-MY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this is your commission for choosing our products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”</a:t>
            </a:r>
          </a:p>
          <a:p>
            <a:pPr algn="ctr">
              <a:buNone/>
            </a:pPr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en-MY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</a:t>
            </a:r>
            <a:r>
              <a:rPr lang="en-MY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this vacation trip as an entertainment for your family</a:t>
            </a:r>
            <a:r>
              <a:rPr lang="en-MY" sz="24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”</a:t>
            </a:r>
          </a:p>
          <a:p>
            <a:pPr algn="ctr">
              <a:buNone/>
            </a:pPr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MY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10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  <a:noFill/>
          <a:ln>
            <a:solidFill>
              <a:schemeClr val="bg2">
                <a:lumMod val="75000"/>
              </a:schemeClr>
            </a:solidFill>
          </a:ln>
        </p:spPr>
        <p:txBody>
          <a:bodyPr vert="horz" anchor="t" anchorCtr="0">
            <a:noAutofit/>
          </a:bodyPr>
          <a:lstStyle/>
          <a:p>
            <a:pPr algn="ctr"/>
            <a:r>
              <a:rPr lang="en-MY" sz="3200" b="1" dirty="0" smtClean="0"/>
              <a:t>TYPES OF CORRUPTION AND BRIBERY</a:t>
            </a:r>
            <a:r>
              <a:rPr lang="en-MY" sz="3200" dirty="0"/>
              <a:t/>
            </a:r>
            <a:br>
              <a:rPr lang="en-MY" sz="3200" dirty="0"/>
            </a:br>
            <a:endParaRPr lang="en-MY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496944" cy="3483768"/>
          </a:xfrm>
        </p:spPr>
        <p:txBody>
          <a:bodyPr>
            <a:normAutofit lnSpcReduction="10000"/>
          </a:bodyPr>
          <a:lstStyle/>
          <a:p>
            <a:pPr lvl="0" algn="just">
              <a:buNone/>
            </a:pPr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MY" sz="2400" dirty="0" smtClean="0">
                <a:latin typeface="Arial" pitchFamily="34" charset="0"/>
                <a:cs typeface="Arial" pitchFamily="34" charset="0"/>
              </a:rPr>
              <a:t>Any </a:t>
            </a:r>
            <a:r>
              <a:rPr lang="en-MY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office</a:t>
            </a:r>
            <a:r>
              <a:rPr lang="en-MY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MY" sz="2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dignity</a:t>
            </a:r>
            <a:r>
              <a:rPr lang="en-MY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en-MY" sz="240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employment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MY" sz="2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agreement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MY" sz="2400" dirty="0">
                <a:latin typeface="Arial" pitchFamily="34" charset="0"/>
                <a:cs typeface="Arial" pitchFamily="34" charset="0"/>
              </a:rPr>
              <a:t>to give employment or </a:t>
            </a:r>
            <a:r>
              <a:rPr lang="en-MY" sz="2400" dirty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render services </a:t>
            </a:r>
            <a:r>
              <a:rPr lang="en-MY" sz="2400" dirty="0">
                <a:latin typeface="Arial" pitchFamily="34" charset="0"/>
                <a:cs typeface="Arial" pitchFamily="34" charset="0"/>
              </a:rPr>
              <a:t>in any 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capacity</a:t>
            </a:r>
          </a:p>
          <a:p>
            <a:pPr lvl="0" algn="just"/>
            <a:endParaRPr lang="en-MY" sz="24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MY" sz="2400" dirty="0" smtClean="0">
                <a:latin typeface="Arial" pitchFamily="34" charset="0"/>
                <a:cs typeface="Arial" pitchFamily="34" charset="0"/>
              </a:rPr>
              <a:t>Any </a:t>
            </a:r>
            <a:r>
              <a:rPr lang="en-MY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payment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MY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release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MY" sz="2400" dirty="0" smtClean="0">
                <a:solidFill>
                  <a:srgbClr val="00CC00"/>
                </a:solidFill>
                <a:latin typeface="Arial" pitchFamily="34" charset="0"/>
                <a:cs typeface="Arial" pitchFamily="34" charset="0"/>
              </a:rPr>
              <a:t>discharge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 or </a:t>
            </a:r>
            <a:r>
              <a:rPr lang="en-MY" sz="24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liquidation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 of any loan, obligation or other liability, whether in whole or in part;</a:t>
            </a:r>
          </a:p>
          <a:p>
            <a:pPr lvl="0" algn="just">
              <a:buNone/>
            </a:pPr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MY" sz="2400" dirty="0" smtClean="0">
                <a:latin typeface="Arial" pitchFamily="34" charset="0"/>
                <a:cs typeface="Arial" pitchFamily="34" charset="0"/>
              </a:rPr>
              <a:t>Any </a:t>
            </a:r>
            <a:r>
              <a:rPr lang="en-MY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forbearance</a:t>
            </a:r>
            <a:r>
              <a:rPr lang="en-MY" sz="2400" dirty="0" smtClean="0">
                <a:latin typeface="Arial" pitchFamily="34" charset="0"/>
                <a:cs typeface="Arial" pitchFamily="34" charset="0"/>
              </a:rPr>
              <a:t> to demand any money or money's worth or valuable thing;</a:t>
            </a:r>
          </a:p>
          <a:p>
            <a:pPr algn="just"/>
            <a:endParaRPr lang="en-MY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en-MY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4797152"/>
            <a:ext cx="8352928" cy="1754326"/>
          </a:xfrm>
          <a:prstGeom prst="rect">
            <a:avLst/>
          </a:prstGeom>
          <a:solidFill>
            <a:srgbClr val="FFFF00"/>
          </a:solidFill>
          <a:ln cmpd="dbl"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MY" sz="24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Form of corruptions: </a:t>
            </a:r>
          </a:p>
          <a:p>
            <a:pPr algn="just">
              <a:buNone/>
            </a:pPr>
            <a:endParaRPr lang="en-MY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MY" sz="2400" b="1" dirty="0" smtClean="0">
                <a:latin typeface="Arial" pitchFamily="34" charset="0"/>
                <a:cs typeface="Arial" pitchFamily="34" charset="0"/>
              </a:rPr>
              <a:t>Money / donation / gift / loan / fee / reward / valuable security / property or interest in property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810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490066"/>
          </a:xfrm>
          <a:noFill/>
          <a:ln>
            <a:solidFill>
              <a:schemeClr val="bg2">
                <a:lumMod val="75000"/>
              </a:schemeClr>
            </a:solidFill>
          </a:ln>
        </p:spPr>
        <p:txBody>
          <a:bodyPr vert="horz" anchor="t" anchorCtr="0">
            <a:noAutofit/>
          </a:bodyPr>
          <a:lstStyle/>
          <a:p>
            <a:pPr algn="ctr"/>
            <a:r>
              <a:rPr lang="en-MY" sz="3200" b="1" dirty="0" smtClean="0"/>
              <a:t>TYPES OF CORRUPTION AND BRIBERY</a:t>
            </a:r>
            <a:r>
              <a:rPr lang="en-MY" sz="3200" dirty="0"/>
              <a:t/>
            </a:r>
            <a:br>
              <a:rPr lang="en-MY" sz="3200" dirty="0"/>
            </a:br>
            <a:endParaRPr lang="en-MY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5616624"/>
          </a:xfrm>
        </p:spPr>
        <p:txBody>
          <a:bodyPr>
            <a:normAutofit/>
          </a:bodyPr>
          <a:lstStyle/>
          <a:p>
            <a:pPr lvl="0" algn="just"/>
            <a:endParaRPr lang="en-MY" sz="2400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buNone/>
            </a:pPr>
            <a:endParaRPr lang="en-MY" sz="2800" b="1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buNone/>
            </a:pPr>
            <a:r>
              <a:rPr lang="en-MY" sz="2800" b="1" dirty="0" smtClean="0">
                <a:latin typeface="Arial" pitchFamily="34" charset="0"/>
                <a:cs typeface="Arial" pitchFamily="34" charset="0"/>
              </a:rPr>
              <a:t>Any </a:t>
            </a:r>
            <a:r>
              <a:rPr lang="en-MY" sz="2800" b="1" dirty="0" smtClean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offer</a:t>
            </a:r>
            <a:r>
              <a:rPr lang="en-MY" sz="2800" b="1" dirty="0" smtClean="0">
                <a:latin typeface="Arial" pitchFamily="34" charset="0"/>
                <a:cs typeface="Arial" pitchFamily="34" charset="0"/>
              </a:rPr>
              <a:t>, undertaking or </a:t>
            </a:r>
            <a:r>
              <a:rPr lang="en-MY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promise</a:t>
            </a:r>
            <a:r>
              <a:rPr lang="en-MY" sz="2800" b="1" dirty="0" smtClean="0">
                <a:latin typeface="Arial" pitchFamily="34" charset="0"/>
                <a:cs typeface="Arial" pitchFamily="34" charset="0"/>
              </a:rPr>
              <a:t>, whether </a:t>
            </a:r>
            <a:r>
              <a:rPr lang="en-MY" sz="2800" b="1" dirty="0" smtClean="0">
                <a:solidFill>
                  <a:schemeClr val="accent4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conditional or unconditional</a:t>
            </a:r>
            <a:r>
              <a:rPr lang="en-MY" sz="2800" b="1" dirty="0" smtClean="0">
                <a:latin typeface="Arial" pitchFamily="34" charset="0"/>
                <a:cs typeface="Arial" pitchFamily="34" charset="0"/>
              </a:rPr>
              <a:t>, of any </a:t>
            </a:r>
            <a:r>
              <a:rPr lang="en-MY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gratification</a:t>
            </a:r>
            <a:r>
              <a:rPr lang="en-MY" sz="2800" b="1" dirty="0" smtClean="0">
                <a:latin typeface="Arial" pitchFamily="34" charset="0"/>
                <a:cs typeface="Arial" pitchFamily="34" charset="0"/>
              </a:rPr>
              <a:t> within the meaning of any of paragraphs</a:t>
            </a:r>
          </a:p>
          <a:p>
            <a:endParaRPr lang="en-MY" dirty="0"/>
          </a:p>
          <a:p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9568104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Malaysian Anti-Corruption </a:t>
            </a:r>
            <a:r>
              <a:rPr lang="en-US" sz="3600" dirty="0" smtClean="0"/>
              <a:t>Commission Act </a:t>
            </a:r>
            <a:r>
              <a:rPr lang="en-US" sz="3600" dirty="0"/>
              <a:t>2009 (MACC Act 2009) (Act 694), </a:t>
            </a:r>
            <a:endParaRPr lang="en-MY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four </a:t>
            </a:r>
            <a:r>
              <a:rPr lang="en-US" dirty="0"/>
              <a:t>(4) main offences:</a:t>
            </a:r>
            <a:endParaRPr lang="en-MY" dirty="0"/>
          </a:p>
          <a:p>
            <a:r>
              <a:rPr lang="en-US" dirty="0"/>
              <a:t> </a:t>
            </a:r>
            <a:endParaRPr lang="en-MY" dirty="0"/>
          </a:p>
          <a:p>
            <a:pPr lvl="0"/>
            <a:r>
              <a:rPr lang="en-US" dirty="0"/>
              <a:t>Soliciting/Receiving Gratification (Bribe)</a:t>
            </a:r>
            <a:endParaRPr lang="en-MY" dirty="0"/>
          </a:p>
          <a:p>
            <a:pPr lvl="0"/>
            <a:r>
              <a:rPr lang="en-US" dirty="0"/>
              <a:t>Offering/Giving Gratification (Bribe)</a:t>
            </a:r>
            <a:endParaRPr lang="en-MY" dirty="0"/>
          </a:p>
          <a:p>
            <a:pPr lvl="0"/>
            <a:r>
              <a:rPr lang="en-US" dirty="0"/>
              <a:t>Intending to Deceive (False Claim)</a:t>
            </a:r>
            <a:endParaRPr lang="en-MY" dirty="0"/>
          </a:p>
          <a:p>
            <a:pPr lvl="0"/>
            <a:r>
              <a:rPr lang="en-US" dirty="0"/>
              <a:t>Using Office or Position for Gratification (Bribe) (Abuse of Power/Position)</a:t>
            </a:r>
            <a:endParaRPr lang="en-MY" dirty="0"/>
          </a:p>
          <a:p>
            <a:pPr marL="0" indent="0">
              <a:buNone/>
            </a:pP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9634157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003232" cy="634082"/>
          </a:xfrm>
          <a:noFill/>
          <a:ln>
            <a:solidFill>
              <a:schemeClr val="bg2">
                <a:lumMod val="75000"/>
              </a:schemeClr>
            </a:solidFill>
          </a:ln>
        </p:spPr>
        <p:txBody>
          <a:bodyPr vert="horz" anchor="t" anchorCtr="0">
            <a:normAutofit/>
          </a:bodyPr>
          <a:lstStyle/>
          <a:p>
            <a:pPr algn="ctr"/>
            <a:r>
              <a:rPr lang="en-MY" sz="3200" b="1" dirty="0"/>
              <a:t>THE CAUSE OF CORRUPTION AND BRIBERY 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3841787"/>
              </p:ext>
            </p:extLst>
          </p:nvPr>
        </p:nvGraphicFramePr>
        <p:xfrm>
          <a:off x="107504" y="908720"/>
          <a:ext cx="8892480" cy="56886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4216"/>
                <a:gridCol w="6948264"/>
              </a:tblGrid>
              <a:tr h="1637776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24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Why this happens?</a:t>
                      </a:r>
                      <a:endParaRPr lang="en-MY" sz="2400" b="1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585" marR="45585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 typeface="Symbol"/>
                        <a:buNone/>
                        <a:tabLst/>
                      </a:pPr>
                      <a:r>
                        <a:rPr lang="en-MY" sz="2000" b="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n-MY" sz="2000" b="1" dirty="0" smtClean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changes of values </a:t>
                      </a:r>
                      <a:r>
                        <a:rPr lang="en-MY" sz="2000" b="1" dirty="0"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and norms within society</a:t>
                      </a:r>
                      <a:r>
                        <a:rPr lang="en-MY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leading to </a:t>
                      </a:r>
                      <a:r>
                        <a:rPr lang="en-MY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some behaviour</a:t>
                      </a:r>
                      <a:r>
                        <a:rPr lang="en-MY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which was traditionally tolerated, becoming </a:t>
                      </a:r>
                      <a:r>
                        <a:rPr lang="en-MY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unacceptable</a:t>
                      </a:r>
                      <a:endParaRPr lang="en-MY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585" marR="45585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25818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lang="en-MY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n-MY" sz="2000" b="1" dirty="0" smtClean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new </a:t>
                      </a:r>
                      <a:r>
                        <a:rPr lang="en-MY" sz="2000" b="1" dirty="0">
                          <a:solidFill>
                            <a:srgbClr val="7030A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sources of assets and resources </a:t>
                      </a:r>
                      <a:r>
                        <a:rPr lang="en-MY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 which officials have access, and can therefore supply to the highest bidder</a:t>
                      </a:r>
                      <a:r>
                        <a:rPr lang="en-MY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MY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MY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585" marR="45585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935872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lang="en-MY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n-MY" sz="2000" b="1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demand </a:t>
                      </a:r>
                      <a:r>
                        <a:rPr lang="en-MY" sz="2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among officials </a:t>
                      </a:r>
                      <a:r>
                        <a:rPr lang="en-MY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who aspire to better standards of living</a:t>
                      </a:r>
                      <a:r>
                        <a:rPr lang="en-MY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r>
                        <a:rPr lang="en-MY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MY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585" marR="45585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789166">
                <a:tc vMerge="1">
                  <a:txBody>
                    <a:bodyPr/>
                    <a:lstStyle/>
                    <a:p>
                      <a:endParaRPr lang="en-MY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lang="en-MY" sz="2000" b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  </a:t>
                      </a:r>
                      <a:r>
                        <a:rPr lang="en-MY" sz="2000" b="1" dirty="0" smtClean="0"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governments </a:t>
                      </a:r>
                      <a:r>
                        <a:rPr lang="en-MY" sz="2000" b="1" dirty="0">
                          <a:solidFill>
                            <a:srgbClr val="FF33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tend to expand</a:t>
                      </a:r>
                      <a:r>
                        <a:rPr lang="en-MY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 and thus there are more bureaucrats and more people in a position where they can take bribes. 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000"/>
                        <a:buFontTx/>
                        <a:buNone/>
                        <a:tabLst>
                          <a:tab pos="457200" algn="l"/>
                        </a:tabLst>
                      </a:pPr>
                      <a:r>
                        <a:rPr lang="en-MY" sz="2000" b="0" dirty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endParaRPr lang="en-MY" sz="2000" b="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45585" marR="45585" marT="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717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8737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MY" sz="2400" b="1" i="1" dirty="0" smtClean="0">
                <a:latin typeface="Arial" pitchFamily="34" charset="0"/>
                <a:cs typeface="Arial" pitchFamily="34" charset="0"/>
              </a:rPr>
              <a:t> Corruption </a:t>
            </a:r>
            <a:r>
              <a:rPr lang="en-MY" sz="2400" b="1" i="1" dirty="0">
                <a:latin typeface="Arial" pitchFamily="34" charset="0"/>
                <a:cs typeface="Arial" pitchFamily="34" charset="0"/>
              </a:rPr>
              <a:t>has a considerable effect on our lives because it is all around us. The emphasis on making money is so great, the </a:t>
            </a:r>
            <a:r>
              <a:rPr lang="en-MY" sz="2400" b="1" i="1" dirty="0">
                <a:solidFill>
                  <a:srgbClr val="FF3300"/>
                </a:solidFill>
                <a:latin typeface="Arial" pitchFamily="34" charset="0"/>
                <a:cs typeface="Arial" pitchFamily="34" charset="0"/>
              </a:rPr>
              <a:t>emphasis on getting rich,</a:t>
            </a:r>
            <a:r>
              <a:rPr lang="en-MY" sz="2400" b="1" i="1" dirty="0">
                <a:latin typeface="Arial" pitchFamily="34" charset="0"/>
                <a:cs typeface="Arial" pitchFamily="34" charset="0"/>
              </a:rPr>
              <a:t> no matter how is so tremendous, that it </a:t>
            </a:r>
            <a:r>
              <a:rPr lang="en-MY" sz="2400" b="1" i="1" dirty="0">
                <a:solidFill>
                  <a:srgbClr val="92D050"/>
                </a:solidFill>
                <a:latin typeface="Arial" pitchFamily="34" charset="0"/>
                <a:cs typeface="Arial" pitchFamily="34" charset="0"/>
              </a:rPr>
              <a:t>inﬂuences virtually every aspect of our society</a:t>
            </a:r>
            <a:r>
              <a:rPr lang="en-MY" sz="2400" b="1" i="1" dirty="0">
                <a:latin typeface="Arial" pitchFamily="34" charset="0"/>
                <a:cs typeface="Arial" pitchFamily="34" charset="0"/>
              </a:rPr>
              <a:t>..</a:t>
            </a:r>
            <a:endParaRPr lang="en-MY" sz="2400" b="1" dirty="0">
              <a:latin typeface="Arial" pitchFamily="34" charset="0"/>
              <a:cs typeface="Arial" pitchFamily="34" charset="0"/>
            </a:endParaRPr>
          </a:p>
          <a:p>
            <a:pPr marL="68580" indent="0" algn="just">
              <a:buNone/>
            </a:pPr>
            <a:r>
              <a:rPr lang="en-MY" sz="2400" b="1" dirty="0" smtClean="0">
                <a:latin typeface="Arial" pitchFamily="34" charset="0"/>
                <a:cs typeface="Arial" pitchFamily="34" charset="0"/>
              </a:rPr>
              <a:t>				</a:t>
            </a:r>
            <a:endParaRPr lang="en-MY" sz="2400" b="1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MY" sz="2400" b="1" dirty="0" smtClean="0">
                <a:latin typeface="Arial" pitchFamily="34" charset="0"/>
                <a:cs typeface="Arial" pitchFamily="34" charset="0"/>
              </a:rPr>
              <a:t>Lawrence Ritter </a:t>
            </a:r>
            <a:endParaRPr lang="en-MY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1520" y="188640"/>
            <a:ext cx="86094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MY" sz="3200" b="1" cap="small" dirty="0" smtClean="0">
                <a:solidFill>
                  <a:schemeClr val="tx2"/>
                </a:solidFill>
                <a:latin typeface="Arial" pitchFamily="34" charset="0"/>
                <a:ea typeface="+mj-ea"/>
                <a:cs typeface="Arial" pitchFamily="34" charset="0"/>
              </a:rPr>
              <a:t>Corruption in international businesses</a:t>
            </a:r>
            <a:endParaRPr lang="en-MY" sz="3200" b="1" cap="small" dirty="0">
              <a:solidFill>
                <a:schemeClr val="tx2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27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2154</TotalTime>
  <Words>604</Words>
  <Application>Microsoft Macintosh PowerPoint</Application>
  <PresentationFormat>On-screen Show (4:3)</PresentationFormat>
  <Paragraphs>130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 LIB 10: CORRUPTION     </vt:lpstr>
      <vt:lpstr>WHAT IS BRIBERY AND CORRUPTION? </vt:lpstr>
      <vt:lpstr>WHAT IS BRIBERY AND CORRUPTION? </vt:lpstr>
      <vt:lpstr>TYPES OF CORRUPTION AND BRIBERY </vt:lpstr>
      <vt:lpstr>TYPES OF CORRUPTION AND BRIBERY </vt:lpstr>
      <vt:lpstr>TYPES OF CORRUPTION AND BRIBERY </vt:lpstr>
      <vt:lpstr>Malaysian Anti-Corruption Commission Act 2009 (MACC Act 2009) (Act 694), </vt:lpstr>
      <vt:lpstr>THE CAUSE OF CORRUPTION AND BRIBERY </vt:lpstr>
      <vt:lpstr>PowerPoint Presentation</vt:lpstr>
      <vt:lpstr>PowerPoint Presentation</vt:lpstr>
      <vt:lpstr>PowerPoint Presentation</vt:lpstr>
      <vt:lpstr>PowerPoint Presentation</vt:lpstr>
      <vt:lpstr>HOW TO STOP CORRUPTION???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:  CORRUPTION AND BRIBES AND KICKBACKS IN BUSINESS</dc:title>
  <dc:creator>ZenBOok AMD</dc:creator>
  <cp:lastModifiedBy>MUHAMMAD FATHI YUSOF </cp:lastModifiedBy>
  <cp:revision>77</cp:revision>
  <dcterms:created xsi:type="dcterms:W3CDTF">2014-04-03T08:58:41Z</dcterms:created>
  <dcterms:modified xsi:type="dcterms:W3CDTF">2017-03-02T08:14:43Z</dcterms:modified>
</cp:coreProperties>
</file>