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5" d="100"/>
          <a:sy n="65" d="100"/>
        </p:scale>
        <p:origin x="-800" y="-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79081D5-EE14-4D71-9666-EBAF7D208D67}" type="datetimeFigureOut">
              <a:rPr lang="en-MY" smtClean="0"/>
              <a:t>3/2/17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13DFB23-EBB3-4AD6-B885-873945A8B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3315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81D5-EE14-4D71-9666-EBAF7D208D67}" type="datetimeFigureOut">
              <a:rPr lang="en-MY" smtClean="0"/>
              <a:t>3/2/17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FB23-EBB3-4AD6-B885-873945A8B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14166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9081D5-EE14-4D71-9666-EBAF7D208D67}" type="datetimeFigureOut">
              <a:rPr lang="en-MY" smtClean="0"/>
              <a:t>3/2/17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3DFB23-EBB3-4AD6-B885-873945A8B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09409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9081D5-EE14-4D71-9666-EBAF7D208D67}" type="datetimeFigureOut">
              <a:rPr lang="en-MY" smtClean="0"/>
              <a:t>3/2/17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3DFB23-EBB3-4AD6-B885-873945A8B65E}" type="slidenum">
              <a:rPr lang="en-MY" smtClean="0"/>
              <a:t>‹#›</a:t>
            </a:fld>
            <a:endParaRPr lang="en-MY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3381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9081D5-EE14-4D71-9666-EBAF7D208D67}" type="datetimeFigureOut">
              <a:rPr lang="en-MY" smtClean="0"/>
              <a:t>3/2/17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3DFB23-EBB3-4AD6-B885-873945A8B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95064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81D5-EE14-4D71-9666-EBAF7D208D67}" type="datetimeFigureOut">
              <a:rPr lang="en-MY" smtClean="0"/>
              <a:t>3/2/17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FB23-EBB3-4AD6-B885-873945A8B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48813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81D5-EE14-4D71-9666-EBAF7D208D67}" type="datetimeFigureOut">
              <a:rPr lang="en-MY" smtClean="0"/>
              <a:t>3/2/17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FB23-EBB3-4AD6-B885-873945A8B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98313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81D5-EE14-4D71-9666-EBAF7D208D67}" type="datetimeFigureOut">
              <a:rPr lang="en-MY" smtClean="0"/>
              <a:t>3/2/17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FB23-EBB3-4AD6-B885-873945A8B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23751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9081D5-EE14-4D71-9666-EBAF7D208D67}" type="datetimeFigureOut">
              <a:rPr lang="en-MY" smtClean="0"/>
              <a:t>3/2/17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3DFB23-EBB3-4AD6-B885-873945A8B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6692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81D5-EE14-4D71-9666-EBAF7D208D67}" type="datetimeFigureOut">
              <a:rPr lang="en-MY" smtClean="0"/>
              <a:t>3/2/17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FB23-EBB3-4AD6-B885-873945A8B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9756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9081D5-EE14-4D71-9666-EBAF7D208D67}" type="datetimeFigureOut">
              <a:rPr lang="en-MY" smtClean="0"/>
              <a:t>3/2/17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3DFB23-EBB3-4AD6-B885-873945A8B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17099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81D5-EE14-4D71-9666-EBAF7D208D67}" type="datetimeFigureOut">
              <a:rPr lang="en-MY" smtClean="0"/>
              <a:t>3/2/17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FB23-EBB3-4AD6-B885-873945A8B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7380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81D5-EE14-4D71-9666-EBAF7D208D67}" type="datetimeFigureOut">
              <a:rPr lang="en-MY" smtClean="0"/>
              <a:t>3/2/17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FB23-EBB3-4AD6-B885-873945A8B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0536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81D5-EE14-4D71-9666-EBAF7D208D67}" type="datetimeFigureOut">
              <a:rPr lang="en-MY" smtClean="0"/>
              <a:t>3/2/17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FB23-EBB3-4AD6-B885-873945A8B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4914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81D5-EE14-4D71-9666-EBAF7D208D67}" type="datetimeFigureOut">
              <a:rPr lang="en-MY" smtClean="0"/>
              <a:t>3/2/17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FB23-EBB3-4AD6-B885-873945A8B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66261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81D5-EE14-4D71-9666-EBAF7D208D67}" type="datetimeFigureOut">
              <a:rPr lang="en-MY" smtClean="0"/>
              <a:t>3/2/17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FB23-EBB3-4AD6-B885-873945A8B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30258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81D5-EE14-4D71-9666-EBAF7D208D67}" type="datetimeFigureOut">
              <a:rPr lang="en-MY" smtClean="0"/>
              <a:t>3/2/17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FB23-EBB3-4AD6-B885-873945A8B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6267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081D5-EE14-4D71-9666-EBAF7D208D67}" type="datetimeFigureOut">
              <a:rPr lang="en-MY" smtClean="0"/>
              <a:t>3/2/17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DFB23-EBB3-4AD6-B885-873945A8B6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443820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LIB 6: </a:t>
            </a:r>
            <a:r>
              <a:rPr lang="en-GB" dirty="0" err="1" smtClean="0"/>
              <a:t>CoMPANY</a:t>
            </a:r>
            <a:r>
              <a:rPr lang="en-GB" dirty="0" smtClean="0"/>
              <a:t> law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15363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group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corporate </a:t>
            </a:r>
            <a:r>
              <a:rPr lang="en-GB" dirty="0"/>
              <a:t>g</a:t>
            </a:r>
            <a:r>
              <a:rPr lang="en-GB" dirty="0" smtClean="0"/>
              <a:t>roups? Why?</a:t>
            </a:r>
          </a:p>
          <a:p>
            <a:r>
              <a:rPr lang="en-GB" dirty="0" smtClean="0"/>
              <a:t>Group relationship. </a:t>
            </a:r>
          </a:p>
          <a:p>
            <a:r>
              <a:rPr lang="en-GB" dirty="0"/>
              <a:t>A corporation is deemed to be related to another where the corporation:</a:t>
            </a:r>
          </a:p>
          <a:p>
            <a:pPr lvl="1"/>
            <a:r>
              <a:rPr lang="en-GB" dirty="0"/>
              <a:t>Is the holding company of the other corporation</a:t>
            </a:r>
          </a:p>
          <a:p>
            <a:pPr lvl="1"/>
            <a:r>
              <a:rPr lang="en-GB" dirty="0"/>
              <a:t>Is a subsidiary of the other corporation</a:t>
            </a:r>
          </a:p>
          <a:p>
            <a:pPr lvl="1"/>
            <a:r>
              <a:rPr lang="en-GB" dirty="0"/>
              <a:t>Is a subsidiary of the holding company of the other corporation</a:t>
            </a:r>
            <a:endParaRPr lang="en-MY" dirty="0"/>
          </a:p>
          <a:p>
            <a:r>
              <a:rPr lang="en-GB" dirty="0" smtClean="0"/>
              <a:t>Subsidiary if: (section 5)</a:t>
            </a:r>
          </a:p>
          <a:p>
            <a:pPr lvl="1"/>
            <a:r>
              <a:rPr lang="en-GB" dirty="0" smtClean="0"/>
              <a:t>The holding company controls the composition of the subsidiary board</a:t>
            </a:r>
          </a:p>
          <a:p>
            <a:pPr lvl="1"/>
            <a:r>
              <a:rPr lang="en-GB" dirty="0" smtClean="0"/>
              <a:t>Control more than one-half of the voting power</a:t>
            </a:r>
          </a:p>
          <a:p>
            <a:pPr lvl="1"/>
            <a:r>
              <a:rPr lang="en-GB" dirty="0" smtClean="0"/>
              <a:t>Hold more than one-half of the issued capital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056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221415"/>
          </a:xfrm>
        </p:spPr>
      </p:pic>
    </p:spTree>
    <p:extLst>
      <p:ext uri="{BB962C8B-B14F-4D97-AF65-F5344CB8AC3E}">
        <p14:creationId xmlns:p14="http://schemas.microsoft.com/office/powerpoint/2010/main" val="3272975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Company as a form of business organisation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What is ‘company’?</a:t>
            </a:r>
          </a:p>
          <a:p>
            <a:r>
              <a:rPr lang="en-GB" dirty="0" smtClean="0"/>
              <a:t>Why do we need business organisation?</a:t>
            </a:r>
          </a:p>
          <a:p>
            <a:r>
              <a:rPr lang="en-GB" dirty="0" smtClean="0"/>
              <a:t>Name types of business organisations.</a:t>
            </a:r>
          </a:p>
          <a:p>
            <a:r>
              <a:rPr lang="en-GB" dirty="0" smtClean="0"/>
              <a:t>Are all companies listed on Bursa Malaysia?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030727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Separate legal personality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What is separate legal personality?</a:t>
            </a:r>
          </a:p>
          <a:p>
            <a:endParaRPr lang="en-GB" sz="2800" dirty="0" smtClean="0"/>
          </a:p>
          <a:p>
            <a:pPr lvl="1"/>
            <a:r>
              <a:rPr lang="en-GB" sz="2800" dirty="0" smtClean="0"/>
              <a:t>The law treat a company as being a separate person from its members and those who manage its operations.</a:t>
            </a:r>
          </a:p>
          <a:p>
            <a:pPr lvl="1"/>
            <a:r>
              <a:rPr lang="en-GB" sz="2800" dirty="0" smtClean="0"/>
              <a:t>Company can incur and receive obligation.</a:t>
            </a:r>
          </a:p>
          <a:p>
            <a:pPr lvl="1"/>
            <a:r>
              <a:rPr lang="en-GB" sz="2800" dirty="0" smtClean="0"/>
              <a:t>Company can hold property on its own name.</a:t>
            </a:r>
          </a:p>
          <a:p>
            <a:pPr lvl="1"/>
            <a:r>
              <a:rPr lang="en-GB" sz="2800" dirty="0" smtClean="0"/>
              <a:t>Company can be a plaintiff or defendant in court proceeding</a:t>
            </a:r>
          </a:p>
          <a:p>
            <a:pPr lvl="1"/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 lvl="1"/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124750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Separate legal </a:t>
            </a:r>
            <a:r>
              <a:rPr lang="en-GB" dirty="0" smtClean="0"/>
              <a:t>personality</a:t>
            </a:r>
            <a:br>
              <a:rPr lang="en-GB" dirty="0" smtClean="0"/>
            </a:b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What are the consequences of treating the company as a separate legal entity?</a:t>
            </a:r>
          </a:p>
          <a:p>
            <a:endParaRPr lang="en-GB" sz="2400" dirty="0" smtClean="0"/>
          </a:p>
          <a:p>
            <a:pPr lvl="1"/>
            <a:r>
              <a:rPr lang="en-GB" sz="2400" dirty="0" smtClean="0"/>
              <a:t>A company’s obligations and liabilities are its own, and not those of its participants.</a:t>
            </a:r>
          </a:p>
          <a:p>
            <a:pPr lvl="1"/>
            <a:r>
              <a:rPr lang="en-GB" sz="2400" dirty="0" smtClean="0"/>
              <a:t>A company can sue and be sued on its own name.</a:t>
            </a:r>
          </a:p>
          <a:p>
            <a:pPr lvl="1"/>
            <a:r>
              <a:rPr lang="en-GB" sz="2400" dirty="0" smtClean="0"/>
              <a:t>A company has perpetual succession.</a:t>
            </a:r>
          </a:p>
          <a:p>
            <a:pPr lvl="1"/>
            <a:r>
              <a:rPr lang="en-GB" sz="2400" dirty="0" smtClean="0"/>
              <a:t>A company’s property is not property of its participants.</a:t>
            </a:r>
          </a:p>
          <a:p>
            <a:pPr lvl="1"/>
            <a:r>
              <a:rPr lang="en-GB" sz="2400" dirty="0" smtClean="0"/>
              <a:t>A company can contract with its controlling participants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3977223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Piercing the corporate veil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985" y="2194560"/>
            <a:ext cx="11172092" cy="4024125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What is corporate veil?</a:t>
            </a:r>
          </a:p>
          <a:p>
            <a:r>
              <a:rPr lang="en-GB" sz="2400" dirty="0" smtClean="0"/>
              <a:t>What is meant by ‘lifting the corporate veil’ or ‘piercing </a:t>
            </a:r>
            <a:r>
              <a:rPr lang="en-GB" sz="2400" dirty="0"/>
              <a:t>the corporate veil</a:t>
            </a:r>
            <a:r>
              <a:rPr lang="en-GB" sz="2400" dirty="0" smtClean="0"/>
              <a:t>’?</a:t>
            </a:r>
          </a:p>
          <a:p>
            <a:r>
              <a:rPr lang="en-GB" sz="2400" dirty="0" smtClean="0"/>
              <a:t>When have the courts pierced the corporate veil?</a:t>
            </a:r>
          </a:p>
          <a:p>
            <a:pPr lvl="1"/>
            <a:r>
              <a:rPr lang="en-GB" sz="2400" dirty="0" smtClean="0"/>
              <a:t>Where the corporate form is used to avoid an existing legal duty.</a:t>
            </a:r>
          </a:p>
          <a:p>
            <a:pPr lvl="1"/>
            <a:r>
              <a:rPr lang="en-GB" sz="2400" dirty="0" smtClean="0"/>
              <a:t>Where the company is acting as the agent or partner of the controller.</a:t>
            </a:r>
          </a:p>
          <a:p>
            <a:pPr lvl="1"/>
            <a:r>
              <a:rPr lang="en-GB" sz="2400" dirty="0" smtClean="0"/>
              <a:t>Where the laws or statutes expressly lift the corporate veil. (</a:t>
            </a:r>
            <a:r>
              <a:rPr lang="en-GB" sz="2400" dirty="0" err="1" smtClean="0"/>
              <a:t>eg</a:t>
            </a:r>
            <a:r>
              <a:rPr lang="en-GB" sz="2400" dirty="0" smtClean="0"/>
              <a:t>: s36, s304, s 67(5) of Companies Act. Also in Income Tax Act 1967.</a:t>
            </a:r>
          </a:p>
          <a:p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257288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LIMITED LIABILITY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limited liability?</a:t>
            </a:r>
          </a:p>
          <a:p>
            <a:pPr lvl="1"/>
            <a:r>
              <a:rPr lang="en-GB" dirty="0"/>
              <a:t>A member of a company limited by share is usually not required to contribute amounts from their personal wealth, beyond the subscription price of their shares, to meet the debts of a company.</a:t>
            </a:r>
            <a:endParaRPr lang="en-MY" dirty="0"/>
          </a:p>
          <a:p>
            <a:pPr lvl="1"/>
            <a:endParaRPr lang="en-GB" dirty="0" smtClean="0"/>
          </a:p>
          <a:p>
            <a:r>
              <a:rPr lang="en-GB" dirty="0" smtClean="0"/>
              <a:t>Why?</a:t>
            </a:r>
          </a:p>
          <a:p>
            <a:pPr lvl="1"/>
            <a:r>
              <a:rPr lang="en-GB" dirty="0" smtClean="0"/>
              <a:t>Encourage risk taking and entrepreneurial behaviour</a:t>
            </a:r>
          </a:p>
          <a:p>
            <a:pPr lvl="1"/>
            <a:r>
              <a:rPr lang="en-GB" dirty="0" smtClean="0"/>
              <a:t>Decrease the need for shareholder to monitor the managers</a:t>
            </a:r>
          </a:p>
          <a:p>
            <a:pPr lvl="1"/>
            <a:r>
              <a:rPr lang="en-GB" dirty="0" smtClean="0"/>
              <a:t>Provide incentive for managers to act efficiently 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99898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of corporate form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Limited liability</a:t>
            </a:r>
          </a:p>
          <a:p>
            <a:r>
              <a:rPr lang="en-GB" sz="2400" dirty="0" smtClean="0"/>
              <a:t>Perpetual succession</a:t>
            </a:r>
          </a:p>
          <a:p>
            <a:r>
              <a:rPr lang="en-GB" sz="2400" dirty="0" smtClean="0"/>
              <a:t>Free transferability of interest</a:t>
            </a:r>
          </a:p>
          <a:p>
            <a:r>
              <a:rPr lang="en-GB" sz="2400" dirty="0" smtClean="0"/>
              <a:t>Companies as large commercial enterprises</a:t>
            </a:r>
          </a:p>
          <a:p>
            <a:r>
              <a:rPr lang="en-GB" sz="2400" dirty="0" smtClean="0"/>
              <a:t>Corporate law as a standard form contract between participants</a:t>
            </a:r>
          </a:p>
          <a:p>
            <a:r>
              <a:rPr lang="en-GB" sz="2400" dirty="0" smtClean="0"/>
              <a:t>Company charges</a:t>
            </a:r>
          </a:p>
          <a:p>
            <a:r>
              <a:rPr lang="en-GB" sz="2400" dirty="0" smtClean="0"/>
              <a:t>Taxation consideration</a:t>
            </a:r>
          </a:p>
          <a:p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2939927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Disadvantages  of corporate form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Establishment and administration cost</a:t>
            </a:r>
          </a:p>
          <a:p>
            <a:r>
              <a:rPr lang="en-GB" dirty="0" smtClean="0"/>
              <a:t>Publicity</a:t>
            </a:r>
          </a:p>
          <a:p>
            <a:r>
              <a:rPr lang="en-GB" dirty="0" smtClean="0"/>
              <a:t>Public law obligation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351315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AND PRIVATE COMPANIES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PRIVATE COMPANY:</a:t>
            </a:r>
          </a:p>
          <a:p>
            <a:pPr lvl="1"/>
            <a:r>
              <a:rPr lang="en-GB" dirty="0" smtClean="0"/>
              <a:t>Sdn Bhd</a:t>
            </a:r>
          </a:p>
          <a:p>
            <a:pPr lvl="1"/>
            <a:r>
              <a:rPr lang="en-GB" dirty="0" smtClean="0"/>
              <a:t>Must have restriction to transfer its share</a:t>
            </a:r>
          </a:p>
          <a:p>
            <a:pPr lvl="1"/>
            <a:r>
              <a:rPr lang="en-GB" dirty="0"/>
              <a:t>M</a:t>
            </a:r>
            <a:r>
              <a:rPr lang="en-GB" dirty="0" smtClean="0"/>
              <a:t>ust not more than 50 shareholders</a:t>
            </a:r>
          </a:p>
          <a:p>
            <a:pPr lvl="1"/>
            <a:r>
              <a:rPr lang="en-GB" dirty="0" smtClean="0"/>
              <a:t>Not allowed to be listed in share market – no public shareholders</a:t>
            </a:r>
          </a:p>
          <a:p>
            <a:r>
              <a:rPr lang="en-GB" dirty="0" smtClean="0"/>
              <a:t>PUBLIC COMPANY:</a:t>
            </a:r>
          </a:p>
          <a:p>
            <a:pPr lvl="1"/>
            <a:r>
              <a:rPr lang="en-GB" dirty="0" smtClean="0"/>
              <a:t>Bhd</a:t>
            </a:r>
          </a:p>
          <a:p>
            <a:pPr lvl="1"/>
            <a:r>
              <a:rPr lang="en-GB" dirty="0" smtClean="0"/>
              <a:t>Purpose – to have public shareholders</a:t>
            </a:r>
          </a:p>
          <a:p>
            <a:pPr lvl="1"/>
            <a:r>
              <a:rPr lang="en-GB" dirty="0" smtClean="0"/>
              <a:t>Subject to additional obligation such as to maintain register of </a:t>
            </a:r>
            <a:r>
              <a:rPr lang="en-GB" dirty="0" err="1" smtClean="0"/>
              <a:t>substansial</a:t>
            </a:r>
            <a:r>
              <a:rPr lang="en-GB" dirty="0" smtClean="0"/>
              <a:t> shareholder (s 69L CA)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132069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1406</TotalTime>
  <Words>518</Words>
  <Application>Microsoft Macintosh PowerPoint</Application>
  <PresentationFormat>Custom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Vapor Trail</vt:lpstr>
      <vt:lpstr>LIB 6: CoMPANY law</vt:lpstr>
      <vt:lpstr>Company as a form of business organisation</vt:lpstr>
      <vt:lpstr>Separate legal personality</vt:lpstr>
      <vt:lpstr>Separate legal personality </vt:lpstr>
      <vt:lpstr>Piercing the corporate veil </vt:lpstr>
      <vt:lpstr>LIMITED LIABILITY</vt:lpstr>
      <vt:lpstr>Advantages of corporate form</vt:lpstr>
      <vt:lpstr>Disadvantages  of corporate form</vt:lpstr>
      <vt:lpstr>PUBLIC AND PRIVATE COMPANIES</vt:lpstr>
      <vt:lpstr>Corporate group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fathi yusof</dc:creator>
  <cp:lastModifiedBy>MUHAMMAD FATHI YUSOF </cp:lastModifiedBy>
  <cp:revision>23</cp:revision>
  <dcterms:created xsi:type="dcterms:W3CDTF">2014-03-06T04:54:30Z</dcterms:created>
  <dcterms:modified xsi:type="dcterms:W3CDTF">2017-03-02T08:06:10Z</dcterms:modified>
</cp:coreProperties>
</file>