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56"/>
  </p:notesMasterIdLst>
  <p:sldIdLst>
    <p:sldId id="256" r:id="rId3"/>
    <p:sldId id="298" r:id="rId4"/>
    <p:sldId id="299" r:id="rId5"/>
    <p:sldId id="300" r:id="rId6"/>
    <p:sldId id="306" r:id="rId7"/>
    <p:sldId id="307" r:id="rId8"/>
    <p:sldId id="308" r:id="rId9"/>
    <p:sldId id="311" r:id="rId10"/>
    <p:sldId id="313" r:id="rId11"/>
    <p:sldId id="314" r:id="rId12"/>
    <p:sldId id="315" r:id="rId13"/>
    <p:sldId id="320" r:id="rId14"/>
    <p:sldId id="324" r:id="rId15"/>
    <p:sldId id="325" r:id="rId16"/>
    <p:sldId id="326" r:id="rId17"/>
    <p:sldId id="329" r:id="rId18"/>
    <p:sldId id="330" r:id="rId19"/>
    <p:sldId id="331" r:id="rId20"/>
    <p:sldId id="340" r:id="rId21"/>
    <p:sldId id="342" r:id="rId22"/>
    <p:sldId id="343" r:id="rId23"/>
    <p:sldId id="344" r:id="rId24"/>
    <p:sldId id="345" r:id="rId25"/>
    <p:sldId id="347" r:id="rId26"/>
    <p:sldId id="348" r:id="rId27"/>
    <p:sldId id="349" r:id="rId28"/>
    <p:sldId id="350" r:id="rId29"/>
    <p:sldId id="351" r:id="rId30"/>
    <p:sldId id="352" r:id="rId31"/>
    <p:sldId id="353"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84" r:id="rId54"/>
    <p:sldId id="385" r:id="rId5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9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93950-5D0D-4CCA-8139-028A8FDA7802}" type="datetimeFigureOut">
              <a:rPr lang="en-MY" smtClean="0"/>
              <a:t>3/5/17</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2C8F1-283F-44DF-AC8C-BBE95B40EDCC}" type="slidenum">
              <a:rPr lang="en-MY" smtClean="0"/>
              <a:t>‹#›</a:t>
            </a:fld>
            <a:endParaRPr lang="en-MY"/>
          </a:p>
        </p:txBody>
      </p:sp>
    </p:spTree>
    <p:extLst>
      <p:ext uri="{BB962C8B-B14F-4D97-AF65-F5344CB8AC3E}">
        <p14:creationId xmlns:p14="http://schemas.microsoft.com/office/powerpoint/2010/main" val="331292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E07DA1A0-2C98-46B3-A880-9D3662C82561}" type="datetimeFigureOut">
              <a:rPr lang="fr-FR"/>
              <a:pPr>
                <a:defRPr/>
              </a:pPr>
              <a:t>3/5/17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8F6E455C-2D1F-4869-AE6C-C37A9C072060}" type="slidenum">
              <a:rPr lang="fr-CA"/>
              <a:pPr/>
              <a:t>‹#›</a:t>
            </a:fld>
            <a:endParaRPr lang="fr-CA"/>
          </a:p>
        </p:txBody>
      </p:sp>
    </p:spTree>
    <p:extLst>
      <p:ext uri="{BB962C8B-B14F-4D97-AF65-F5344CB8AC3E}">
        <p14:creationId xmlns:p14="http://schemas.microsoft.com/office/powerpoint/2010/main" val="279740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D59572-9D0B-41DD-9419-D0D8F8FB19D0}" type="datetimeFigureOut">
              <a:rPr lang="fr-FR"/>
              <a:pPr>
                <a:defRPr/>
              </a:pPr>
              <a:t>3/5/17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B0E702B4-1404-4EF3-9C75-04E4C40FB744}" type="slidenum">
              <a:rPr lang="fr-CA"/>
              <a:pPr/>
              <a:t>‹#›</a:t>
            </a:fld>
            <a:endParaRPr lang="fr-CA"/>
          </a:p>
        </p:txBody>
      </p:sp>
    </p:spTree>
    <p:extLst>
      <p:ext uri="{BB962C8B-B14F-4D97-AF65-F5344CB8AC3E}">
        <p14:creationId xmlns:p14="http://schemas.microsoft.com/office/powerpoint/2010/main" val="45391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D0DDF927-57F1-4931-9C11-9055C22F550F}" type="datetimeFigureOut">
              <a:rPr lang="fr-FR"/>
              <a:pPr>
                <a:defRPr/>
              </a:pPr>
              <a:t>3/5/17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5ED6F8EC-2234-49BF-ACF3-D6CEA8D3C459}" type="slidenum">
              <a:rPr lang="fr-CA"/>
              <a:pPr/>
              <a:t>‹#›</a:t>
            </a:fld>
            <a:endParaRPr lang="fr-CA"/>
          </a:p>
        </p:txBody>
      </p:sp>
    </p:spTree>
    <p:extLst>
      <p:ext uri="{BB962C8B-B14F-4D97-AF65-F5344CB8AC3E}">
        <p14:creationId xmlns:p14="http://schemas.microsoft.com/office/powerpoint/2010/main" val="376795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67744" y="274639"/>
            <a:ext cx="6419056" cy="1143000"/>
          </a:xfrm>
        </p:spPr>
        <p:txBody>
          <a:bodyPr/>
          <a:lstStyle/>
          <a:p>
            <a:pPr algn="l"/>
            <a:r>
              <a:rPr lang="en-US" smtClean="0">
                <a:solidFill>
                  <a:srgbClr val="2D7E08"/>
                </a:solidFill>
              </a:rPr>
              <a:t>Click to edit Master title style</a:t>
            </a:r>
            <a:endParaRPr lang="fr-CA" dirty="0">
              <a:solidFill>
                <a:srgbClr val="2D7E08"/>
              </a:solidFill>
            </a:endParaRPr>
          </a:p>
        </p:txBody>
      </p:sp>
      <p:sp>
        <p:nvSpPr>
          <p:cNvPr id="8" name="Content Placeholder 2"/>
          <p:cNvSpPr>
            <a:spLocks noGrp="1"/>
          </p:cNvSpPr>
          <p:nvPr>
            <p:ph idx="1"/>
          </p:nvPr>
        </p:nvSpPr>
        <p:spPr>
          <a:xfrm>
            <a:off x="2267744" y="1600201"/>
            <a:ext cx="6419056" cy="4525963"/>
          </a:xfrm>
        </p:spPr>
        <p:txBody>
          <a:bodyPr/>
          <a:lstStyle/>
          <a:p>
            <a:pPr lvl="0"/>
            <a:r>
              <a:rPr lang="en-US" smtClean="0">
                <a:solidFill>
                  <a:srgbClr val="2D7E08"/>
                </a:solidFill>
              </a:rPr>
              <a:t>Click to edit Master text styles</a:t>
            </a:r>
          </a:p>
        </p:txBody>
      </p:sp>
    </p:spTree>
    <p:extLst>
      <p:ext uri="{BB962C8B-B14F-4D97-AF65-F5344CB8AC3E}">
        <p14:creationId xmlns:p14="http://schemas.microsoft.com/office/powerpoint/2010/main" val="95979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11982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88C93-8A5F-4D6F-9017-3833AF202238}" type="datetimeFigureOut">
              <a:rPr lang="en-MY" smtClean="0"/>
              <a:t>3/5/17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EFDE7B6-FB03-4491-A304-BDD19831242B}" type="slidenum">
              <a:rPr lang="en-MY" smtClean="0"/>
              <a:t>‹#›</a:t>
            </a:fld>
            <a:endParaRPr lang="en-MY"/>
          </a:p>
        </p:txBody>
      </p:sp>
    </p:spTree>
    <p:extLst>
      <p:ext uri="{BB962C8B-B14F-4D97-AF65-F5344CB8AC3E}">
        <p14:creationId xmlns:p14="http://schemas.microsoft.com/office/powerpoint/2010/main" val="269879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88C93-8A5F-4D6F-9017-3833AF202238}" type="datetimeFigureOut">
              <a:rPr lang="en-MY" smtClean="0"/>
              <a:t>3/5/17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EFDE7B6-FB03-4491-A304-BDD19831242B}" type="slidenum">
              <a:rPr lang="en-MY" smtClean="0"/>
              <a:t>‹#›</a:t>
            </a:fld>
            <a:endParaRPr lang="en-MY"/>
          </a:p>
        </p:txBody>
      </p:sp>
    </p:spTree>
    <p:extLst>
      <p:ext uri="{BB962C8B-B14F-4D97-AF65-F5344CB8AC3E}">
        <p14:creationId xmlns:p14="http://schemas.microsoft.com/office/powerpoint/2010/main" val="79133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1547482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287183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482479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208920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14736-1044-4C25-B82A-A02A77F02A19}" type="datetimeFigureOut">
              <a:rPr lang="fr-FR"/>
              <a:pPr>
                <a:defRPr/>
              </a:pPr>
              <a:t>3/5/17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41E3140B-A8D5-4B9A-BD57-C93C8BD0856B}" type="slidenum">
              <a:rPr lang="fr-CA"/>
              <a:pPr/>
              <a:t>‹#›</a:t>
            </a:fld>
            <a:endParaRPr lang="fr-CA"/>
          </a:p>
        </p:txBody>
      </p:sp>
    </p:spTree>
    <p:extLst>
      <p:ext uri="{BB962C8B-B14F-4D97-AF65-F5344CB8AC3E}">
        <p14:creationId xmlns:p14="http://schemas.microsoft.com/office/powerpoint/2010/main" val="108557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27208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70747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081565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030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768602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4985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1755127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4120585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85750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C29EEBB-AF67-4A47-BED2-8D1B7741FFA4}" type="datetimeFigureOut">
              <a:rPr lang="fr-FR"/>
              <a:pPr>
                <a:defRPr/>
              </a:pPr>
              <a:t>3/5/17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7C19B265-EE6C-49BF-A8DB-1AC52CB86E9C}" type="slidenum">
              <a:rPr lang="fr-CA"/>
              <a:pPr/>
              <a:t>‹#›</a:t>
            </a:fld>
            <a:endParaRPr lang="fr-CA"/>
          </a:p>
        </p:txBody>
      </p:sp>
    </p:spTree>
    <p:extLst>
      <p:ext uri="{BB962C8B-B14F-4D97-AF65-F5344CB8AC3E}">
        <p14:creationId xmlns:p14="http://schemas.microsoft.com/office/powerpoint/2010/main" val="169276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A37E2400-C104-407E-BB39-38B76C34C331}" type="datetimeFigureOut">
              <a:rPr lang="fr-FR"/>
              <a:pPr>
                <a:defRPr/>
              </a:pPr>
              <a:t>3/5/17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B404D018-39D5-4A63-986E-9EA919E35216}" type="slidenum">
              <a:rPr lang="fr-CA"/>
              <a:pPr/>
              <a:t>‹#›</a:t>
            </a:fld>
            <a:endParaRPr lang="fr-CA"/>
          </a:p>
        </p:txBody>
      </p:sp>
    </p:spTree>
    <p:extLst>
      <p:ext uri="{BB962C8B-B14F-4D97-AF65-F5344CB8AC3E}">
        <p14:creationId xmlns:p14="http://schemas.microsoft.com/office/powerpoint/2010/main" val="36247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46E589D9-215B-45CA-87A8-9BCE6E3893E6}" type="datetimeFigureOut">
              <a:rPr lang="fr-FR"/>
              <a:pPr>
                <a:defRPr/>
              </a:pPr>
              <a:t>3/5/17</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fld id="{03A776BD-0CE8-49C6-9AA6-C4A01016CC89}" type="slidenum">
              <a:rPr lang="fr-CA"/>
              <a:pPr/>
              <a:t>‹#›</a:t>
            </a:fld>
            <a:endParaRPr lang="fr-CA"/>
          </a:p>
        </p:txBody>
      </p:sp>
    </p:spTree>
    <p:extLst>
      <p:ext uri="{BB962C8B-B14F-4D97-AF65-F5344CB8AC3E}">
        <p14:creationId xmlns:p14="http://schemas.microsoft.com/office/powerpoint/2010/main" val="379491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CB407BA-B744-4626-BAF6-2D0DCCCE84A0}" type="datetimeFigureOut">
              <a:rPr lang="fr-FR"/>
              <a:pPr>
                <a:defRPr/>
              </a:pPr>
              <a:t>3/5/17</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fld id="{0078A305-D173-493F-9779-8CE33CCA678A}" type="slidenum">
              <a:rPr lang="fr-CA"/>
              <a:pPr/>
              <a:t>‹#›</a:t>
            </a:fld>
            <a:endParaRPr lang="fr-CA"/>
          </a:p>
        </p:txBody>
      </p:sp>
    </p:spTree>
    <p:extLst>
      <p:ext uri="{BB962C8B-B14F-4D97-AF65-F5344CB8AC3E}">
        <p14:creationId xmlns:p14="http://schemas.microsoft.com/office/powerpoint/2010/main" val="30928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A2F30FD-CFCB-46EE-9FDA-A39343671234}" type="datetimeFigureOut">
              <a:rPr lang="fr-FR"/>
              <a:pPr>
                <a:defRPr/>
              </a:pPr>
              <a:t>3/5/17</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fld id="{DBC1AEC3-FFD0-4A0F-98D2-672D29059FE2}" type="slidenum">
              <a:rPr lang="fr-CA"/>
              <a:pPr/>
              <a:t>‹#›</a:t>
            </a:fld>
            <a:endParaRPr lang="fr-CA"/>
          </a:p>
        </p:txBody>
      </p:sp>
    </p:spTree>
    <p:extLst>
      <p:ext uri="{BB962C8B-B14F-4D97-AF65-F5344CB8AC3E}">
        <p14:creationId xmlns:p14="http://schemas.microsoft.com/office/powerpoint/2010/main" val="50937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27C6F29-5B52-4C9A-AA68-88DEEC1360BC}" type="datetimeFigureOut">
              <a:rPr lang="fr-FR"/>
              <a:pPr>
                <a:defRPr/>
              </a:pPr>
              <a:t>3/5/17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E24169E2-4806-4C83-B499-AEFF4F6A8F0C}" type="slidenum">
              <a:rPr lang="fr-CA"/>
              <a:pPr/>
              <a:t>‹#›</a:t>
            </a:fld>
            <a:endParaRPr lang="fr-CA"/>
          </a:p>
        </p:txBody>
      </p:sp>
    </p:spTree>
    <p:extLst>
      <p:ext uri="{BB962C8B-B14F-4D97-AF65-F5344CB8AC3E}">
        <p14:creationId xmlns:p14="http://schemas.microsoft.com/office/powerpoint/2010/main" val="244965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2CD08EA-9AD9-46F0-B3AC-0A7C196AFEE3}" type="datetimeFigureOut">
              <a:rPr lang="fr-FR"/>
              <a:pPr>
                <a:defRPr/>
              </a:pPr>
              <a:t>3/5/17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5C22753D-4E50-403C-8199-68CD6BFA001F}" type="slidenum">
              <a:rPr lang="fr-CA"/>
              <a:pPr/>
              <a:t>‹#›</a:t>
            </a:fld>
            <a:endParaRPr lang="fr-CA"/>
          </a:p>
        </p:txBody>
      </p:sp>
    </p:spTree>
    <p:extLst>
      <p:ext uri="{BB962C8B-B14F-4D97-AF65-F5344CB8AC3E}">
        <p14:creationId xmlns:p14="http://schemas.microsoft.com/office/powerpoint/2010/main" val="27927812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28106E-9CB8-46B2-874A-544A4E74213B}" type="datetimeFigureOut">
              <a:rPr lang="fr-FR"/>
              <a:pPr>
                <a:defRPr/>
              </a:pPr>
              <a:t>3/5/17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74660C4-7241-42D8-B27D-600BDA15E203}"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28106E-9CB8-46B2-874A-544A4E74213B}" type="datetimeFigureOut">
              <a:rPr lang="fr-FR" smtClean="0"/>
              <a:pPr>
                <a:defRPr/>
              </a:pPr>
              <a:t>3/5/17</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74660C4-7241-42D8-B27D-600BDA15E203}" type="slidenum">
              <a:rPr lang="fr-CA" smtClean="0"/>
              <a:pPr/>
              <a:t>‹#›</a:t>
            </a:fld>
            <a:endParaRPr lang="fr-CA"/>
          </a:p>
        </p:txBody>
      </p:sp>
    </p:spTree>
    <p:extLst>
      <p:ext uri="{BB962C8B-B14F-4D97-AF65-F5344CB8AC3E}">
        <p14:creationId xmlns:p14="http://schemas.microsoft.com/office/powerpoint/2010/main" val="42145394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214438" y="3357563"/>
            <a:ext cx="7000875" cy="2143125"/>
          </a:xfrm>
        </p:spPr>
        <p:txBody>
          <a:bodyPr/>
          <a:lstStyle/>
          <a:p>
            <a:pPr eaLnBrk="1" hangingPunct="1"/>
            <a:r>
              <a:rPr lang="fr-CA" sz="3200" dirty="0" smtClean="0">
                <a:solidFill>
                  <a:schemeClr val="bg1"/>
                </a:solidFill>
              </a:rPr>
              <a:t>LIB 8: THE EMPLOYMENT LAW AND ETHICS</a:t>
            </a:r>
            <a:r>
              <a:rPr lang="fr-CA" sz="2800" dirty="0" smtClean="0">
                <a:solidFill>
                  <a:schemeClr val="bg1"/>
                </a:solidFill>
              </a:rPr>
              <a:t/>
            </a:r>
            <a:br>
              <a:rPr lang="fr-CA" sz="2800" dirty="0" smtClean="0">
                <a:solidFill>
                  <a:schemeClr val="bg1"/>
                </a:solidFill>
              </a:rPr>
            </a:br>
            <a:endParaRPr lang="fr-CA" sz="28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a:buNone/>
            </a:pPr>
            <a:r>
              <a:rPr lang="en-US" dirty="0" smtClean="0"/>
              <a:t>Under the Employment Act 1955, some terms are mandatory for example term about termination.</a:t>
            </a:r>
          </a:p>
          <a:p>
            <a:pPr>
              <a:buNone/>
            </a:pPr>
            <a:r>
              <a:rPr lang="en-US" sz="2000" dirty="0" smtClean="0"/>
              <a:t>Section 10(2): In every written contract of service a clause shall be included setting out the manner in which such contract may be terminated by either party in accordance with this Part.</a:t>
            </a:r>
          </a:p>
          <a:p>
            <a:pPr>
              <a:buNone/>
            </a:pPr>
            <a:endParaRPr lang="en-US" sz="2000" dirty="0" smtClean="0"/>
          </a:p>
          <a:p>
            <a:pPr>
              <a:buNone/>
            </a:pPr>
            <a:r>
              <a:rPr lang="en-US" dirty="0" smtClean="0"/>
              <a:t>Some terms are not allowed, for example:</a:t>
            </a:r>
          </a:p>
          <a:p>
            <a:pPr>
              <a:buNone/>
            </a:pPr>
            <a:endParaRPr lang="en-US" sz="2000" dirty="0" smtClean="0"/>
          </a:p>
          <a:p>
            <a:pPr>
              <a:buNone/>
            </a:pPr>
            <a:r>
              <a:rPr lang="en-US" sz="2000" b="1" dirty="0" smtClean="0"/>
              <a:t>Conditions restricting place at which, manner in which and person with whom wages paid to be spent, illegal</a:t>
            </a:r>
          </a:p>
          <a:p>
            <a:pPr>
              <a:buNone/>
            </a:pPr>
            <a:r>
              <a:rPr lang="en-US" sz="2000" dirty="0" smtClean="0"/>
              <a:t>26. No employer shall impose any condition in any contract of service as to the place at which, or the manner in which, or the person with whom, any wages paid to the employee are to be expended and any such condition in a contract of service shall be void and of no effect.</a:t>
            </a:r>
            <a:endParaRPr lang="en-GB" sz="2000" dirty="0"/>
          </a:p>
        </p:txBody>
      </p:sp>
    </p:spTree>
    <p:extLst>
      <p:ext uri="{BB962C8B-B14F-4D97-AF65-F5344CB8AC3E}">
        <p14:creationId xmlns:p14="http://schemas.microsoft.com/office/powerpoint/2010/main" val="26543635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the contract of service </a:t>
            </a:r>
            <a:endParaRPr lang="en-GB" dirty="0"/>
          </a:p>
        </p:txBody>
      </p:sp>
      <p:sp>
        <p:nvSpPr>
          <p:cNvPr id="3" name="Content Placeholder 2"/>
          <p:cNvSpPr>
            <a:spLocks noGrp="1"/>
          </p:cNvSpPr>
          <p:nvPr>
            <p:ph idx="1"/>
          </p:nvPr>
        </p:nvSpPr>
        <p:spPr/>
        <p:txBody>
          <a:bodyPr>
            <a:normAutofit/>
          </a:bodyPr>
          <a:lstStyle/>
          <a:p>
            <a:r>
              <a:rPr lang="en-US" dirty="0" smtClean="0"/>
              <a:t>Employment contract can be:</a:t>
            </a:r>
          </a:p>
          <a:p>
            <a:pPr lvl="1"/>
            <a:r>
              <a:rPr lang="en-US" dirty="0" smtClean="0"/>
              <a:t>Fixed term i.e. for a particular period or for the completion of a given task (if longer than one month, must be in writing – section 10). Terminated automatically at the end of the stated period</a:t>
            </a:r>
          </a:p>
          <a:p>
            <a:pPr lvl="1"/>
            <a:r>
              <a:rPr lang="en-US" dirty="0" smtClean="0"/>
              <a:t>Open-ended/ no specific duration.  So the employee has right to the job until his service is formally terminated by the employer or he decide to leave the </a:t>
            </a:r>
            <a:r>
              <a:rPr lang="en-US" dirty="0" err="1" smtClean="0"/>
              <a:t>organisation</a:t>
            </a:r>
            <a:r>
              <a:rPr lang="en-US" dirty="0" smtClean="0"/>
              <a:t>. Majority of </a:t>
            </a:r>
            <a:r>
              <a:rPr lang="en-US" smtClean="0"/>
              <a:t>employment contracts </a:t>
            </a:r>
            <a:r>
              <a:rPr lang="en-US" dirty="0" smtClean="0"/>
              <a:t>fall under </a:t>
            </a:r>
            <a:r>
              <a:rPr lang="en-US" smtClean="0"/>
              <a:t>this category.</a:t>
            </a:r>
            <a:endParaRPr lang="en-US" dirty="0" smtClean="0"/>
          </a:p>
          <a:p>
            <a:pPr lvl="1">
              <a:buNone/>
            </a:pPr>
            <a:endParaRPr lang="en-US" dirty="0" smtClean="0"/>
          </a:p>
        </p:txBody>
      </p:sp>
    </p:spTree>
    <p:extLst>
      <p:ext uri="{BB962C8B-B14F-4D97-AF65-F5344CB8AC3E}">
        <p14:creationId xmlns:p14="http://schemas.microsoft.com/office/powerpoint/2010/main" val="40352122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429396"/>
          </a:xfrm>
        </p:spPr>
        <p:txBody>
          <a:bodyPr>
            <a:normAutofit/>
          </a:bodyPr>
          <a:lstStyle/>
          <a:p>
            <a:pPr>
              <a:buNone/>
            </a:pPr>
            <a:r>
              <a:rPr lang="en-US" dirty="0" smtClean="0"/>
              <a:t>Definition under the Employment Act 1955:</a:t>
            </a:r>
          </a:p>
          <a:p>
            <a:pPr>
              <a:buNone/>
            </a:pPr>
            <a:r>
              <a:rPr lang="en-US" dirty="0" smtClean="0"/>
              <a:t>“</a:t>
            </a:r>
            <a:r>
              <a:rPr lang="en-US" dirty="0"/>
              <a:t>wages” means basic wages and all other payments in </a:t>
            </a:r>
            <a:r>
              <a:rPr lang="en-US" dirty="0" smtClean="0"/>
              <a:t>cash payable </a:t>
            </a:r>
            <a:r>
              <a:rPr lang="en-US" dirty="0"/>
              <a:t>to an employee for work done in respect of his </a:t>
            </a:r>
            <a:r>
              <a:rPr lang="en-US" dirty="0" smtClean="0"/>
              <a:t>contract of </a:t>
            </a:r>
            <a:r>
              <a:rPr lang="en-US" dirty="0"/>
              <a:t>service but does not include—</a:t>
            </a:r>
          </a:p>
          <a:p>
            <a:pPr>
              <a:buNone/>
            </a:pPr>
            <a:r>
              <a:rPr lang="en-US" dirty="0" smtClean="0"/>
              <a:t>(a) the </a:t>
            </a:r>
            <a:r>
              <a:rPr lang="en-US" dirty="0"/>
              <a:t>value of any house accommodation or the supply </a:t>
            </a:r>
            <a:r>
              <a:rPr lang="en-US" dirty="0" smtClean="0"/>
              <a:t>of any </a:t>
            </a:r>
            <a:r>
              <a:rPr lang="en-US" dirty="0"/>
              <a:t>food, fuel, light or water or medical attendance, </a:t>
            </a:r>
            <a:r>
              <a:rPr lang="en-US" dirty="0" smtClean="0"/>
              <a:t>or of </a:t>
            </a:r>
            <a:r>
              <a:rPr lang="en-US" dirty="0"/>
              <a:t>any approved amenity or approved service</a:t>
            </a:r>
            <a:r>
              <a:rPr lang="en-US" dirty="0" smtClean="0"/>
              <a:t>;</a:t>
            </a:r>
          </a:p>
          <a:p>
            <a:pPr>
              <a:buNone/>
            </a:pPr>
            <a:r>
              <a:rPr lang="en-US" dirty="0" smtClean="0"/>
              <a:t>(</a:t>
            </a:r>
            <a:r>
              <a:rPr lang="en-US" dirty="0"/>
              <a:t>b) any contribution paid by the employer on his own account to any pension fund, provident fund, superannuation scheme, retrenchment, termination, lay-off or retirement scheme, thrift scheme or any other fund or scheme established for the benefit or welfare of the employee;</a:t>
            </a:r>
          </a:p>
          <a:p>
            <a:pPr>
              <a:buNone/>
            </a:pPr>
            <a:r>
              <a:rPr lang="en-US" dirty="0"/>
              <a:t>(c) any travelling allowance or the value of any travelling </a:t>
            </a:r>
            <a:r>
              <a:rPr lang="en-GB" dirty="0"/>
              <a:t>concession;</a:t>
            </a:r>
          </a:p>
          <a:p>
            <a:pPr>
              <a:buNone/>
            </a:pPr>
            <a:r>
              <a:rPr lang="en-US" dirty="0"/>
              <a:t>(d) any sum payable to the employee to defray special expenses entailed on him by the nature of his employment;</a:t>
            </a:r>
          </a:p>
          <a:p>
            <a:pPr>
              <a:buNone/>
            </a:pPr>
            <a:r>
              <a:rPr lang="en-US" dirty="0"/>
              <a:t>(e) any gratuity payable on discharge or retirement; or</a:t>
            </a:r>
          </a:p>
          <a:p>
            <a:pPr>
              <a:buNone/>
            </a:pPr>
            <a:r>
              <a:rPr lang="en-US" dirty="0"/>
              <a:t>(f) any annual bonus or any part of any annual bonus;</a:t>
            </a:r>
            <a:endParaRPr lang="en-GB" dirty="0"/>
          </a:p>
          <a:p>
            <a:pPr>
              <a:buNone/>
            </a:pPr>
            <a:endParaRPr lang="en-GB" dirty="0"/>
          </a:p>
          <a:p>
            <a:pPr>
              <a:buNone/>
            </a:pPr>
            <a:endParaRPr lang="en-US" dirty="0"/>
          </a:p>
        </p:txBody>
      </p:sp>
    </p:spTree>
    <p:extLst>
      <p:ext uri="{BB962C8B-B14F-4D97-AF65-F5344CB8AC3E}">
        <p14:creationId xmlns:p14="http://schemas.microsoft.com/office/powerpoint/2010/main" val="28716719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514350" indent="-514350">
              <a:buNone/>
            </a:pPr>
            <a:r>
              <a:rPr lang="en-GB" b="1" dirty="0" smtClean="0"/>
              <a:t>Section 18:</a:t>
            </a:r>
            <a:endParaRPr lang="en-US" dirty="0" smtClean="0"/>
          </a:p>
          <a:p>
            <a:pPr marL="514350" indent="-514350">
              <a:buAutoNum type="arabicParenBoth"/>
            </a:pPr>
            <a:r>
              <a:rPr lang="en-US" dirty="0" smtClean="0"/>
              <a:t>A contract of service shall specify a wage period </a:t>
            </a:r>
            <a:r>
              <a:rPr lang="en-US" b="1" dirty="0" smtClean="0"/>
              <a:t>not </a:t>
            </a:r>
            <a:r>
              <a:rPr lang="en-GB" b="1" dirty="0" smtClean="0"/>
              <a:t>exceeding one month</a:t>
            </a:r>
            <a:r>
              <a:rPr lang="en-GB" dirty="0" smtClean="0"/>
              <a:t>.</a:t>
            </a:r>
          </a:p>
          <a:p>
            <a:pPr marL="514350" indent="-514350">
              <a:buAutoNum type="arabicParenBoth"/>
            </a:pPr>
            <a:r>
              <a:rPr lang="en-US" dirty="0" smtClean="0"/>
              <a:t>If in any contract of </a:t>
            </a:r>
            <a:r>
              <a:rPr lang="en-US" b="1" dirty="0" smtClean="0"/>
              <a:t>service no wage period is specified </a:t>
            </a:r>
            <a:r>
              <a:rPr lang="en-US" dirty="0" smtClean="0"/>
              <a:t>the wage period shall for the purposes of the contract be deemed to </a:t>
            </a:r>
            <a:r>
              <a:rPr lang="en-GB" dirty="0" smtClean="0"/>
              <a:t>be </a:t>
            </a:r>
            <a:r>
              <a:rPr lang="en-GB" b="1" u="sng" dirty="0" smtClean="0"/>
              <a:t>one month</a:t>
            </a:r>
            <a:r>
              <a:rPr lang="en-GB" dirty="0" smtClean="0"/>
              <a:t>.</a:t>
            </a:r>
          </a:p>
          <a:p>
            <a:endParaRPr lang="en-GB" dirty="0"/>
          </a:p>
        </p:txBody>
      </p:sp>
    </p:spTree>
    <p:extLst>
      <p:ext uri="{BB962C8B-B14F-4D97-AF65-F5344CB8AC3E}">
        <p14:creationId xmlns:p14="http://schemas.microsoft.com/office/powerpoint/2010/main" val="2604420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 19: Time of payment of wages</a:t>
            </a:r>
            <a:endParaRPr lang="en-GB" dirty="0"/>
          </a:p>
        </p:txBody>
      </p:sp>
      <p:sp>
        <p:nvSpPr>
          <p:cNvPr id="3" name="Content Placeholder 2"/>
          <p:cNvSpPr>
            <a:spLocks noGrp="1"/>
          </p:cNvSpPr>
          <p:nvPr>
            <p:ph idx="1"/>
          </p:nvPr>
        </p:nvSpPr>
        <p:spPr/>
        <p:txBody>
          <a:bodyPr>
            <a:normAutofit/>
          </a:bodyPr>
          <a:lstStyle/>
          <a:p>
            <a:pPr>
              <a:buNone/>
            </a:pPr>
            <a:r>
              <a:rPr lang="en-US" dirty="0" smtClean="0"/>
              <a:t> Every employer shall pay to each of his employees </a:t>
            </a:r>
            <a:r>
              <a:rPr lang="en-US" u="sng" dirty="0" smtClean="0"/>
              <a:t>not later than the seventh day after the last day</a:t>
            </a:r>
            <a:r>
              <a:rPr lang="en-US" dirty="0" smtClean="0"/>
              <a:t> of any wage period the wages, less lawful deductions, earned by such employee during </a:t>
            </a:r>
            <a:r>
              <a:rPr lang="en-GB" dirty="0" smtClean="0"/>
              <a:t>such wage period:</a:t>
            </a:r>
          </a:p>
          <a:p>
            <a:pPr>
              <a:buNone/>
            </a:pPr>
            <a:r>
              <a:rPr lang="en-US" dirty="0" smtClean="0"/>
              <a:t>Provided that if the Director General is satisfied that payment within such time is not reasonably practicable, he may, on the application of the employer, extend the time of payment by such number of days as he thinks fit.</a:t>
            </a:r>
            <a:endParaRPr lang="en-GB" dirty="0" smtClean="0"/>
          </a:p>
          <a:p>
            <a:endParaRPr lang="en-GB" dirty="0"/>
          </a:p>
        </p:txBody>
      </p:sp>
    </p:spTree>
    <p:extLst>
      <p:ext uri="{BB962C8B-B14F-4D97-AF65-F5344CB8AC3E}">
        <p14:creationId xmlns:p14="http://schemas.microsoft.com/office/powerpoint/2010/main" val="38716861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r>
              <a:rPr lang="en-US" dirty="0" smtClean="0"/>
              <a:t>Can wages be calculated by reference to the number of days’ work in each month?</a:t>
            </a:r>
          </a:p>
          <a:p>
            <a:pPr>
              <a:buNone/>
            </a:pPr>
            <a:endParaRPr lang="en-US" dirty="0" smtClean="0"/>
          </a:p>
          <a:p>
            <a:pPr>
              <a:buNone/>
            </a:pPr>
            <a:r>
              <a:rPr lang="en-US" dirty="0" err="1" smtClean="0"/>
              <a:t>e.g</a:t>
            </a:r>
            <a:r>
              <a:rPr lang="en-US" sz="2000" dirty="0" smtClean="0"/>
              <a:t>:  Rubber tappers: August, work: 28 days. Leave: 3 days</a:t>
            </a:r>
          </a:p>
          <a:p>
            <a:pPr>
              <a:buNone/>
            </a:pPr>
            <a:r>
              <a:rPr lang="en-US" sz="2000" dirty="0" smtClean="0"/>
              <a:t>	</a:t>
            </a:r>
            <a:r>
              <a:rPr lang="en-US" sz="2000" smtClean="0"/>
              <a:t>	RM22 </a:t>
            </a:r>
            <a:r>
              <a:rPr lang="en-US" sz="2000" dirty="0" smtClean="0"/>
              <a:t>for each day.  So, payment: RM22 x 28 days </a:t>
            </a:r>
          </a:p>
          <a:p>
            <a:pPr>
              <a:buNone/>
            </a:pPr>
            <a:r>
              <a:rPr lang="en-US" sz="2000" dirty="0" smtClean="0"/>
              <a:t>		: RM616 </a:t>
            </a:r>
          </a:p>
          <a:p>
            <a:pPr>
              <a:buNone/>
            </a:pPr>
            <a:r>
              <a:rPr lang="en-US" sz="2000" dirty="0" smtClean="0"/>
              <a:t>		Monsoon season </a:t>
            </a:r>
            <a:r>
              <a:rPr lang="en-US" sz="2000" dirty="0" err="1" smtClean="0"/>
              <a:t>eg</a:t>
            </a:r>
            <a:r>
              <a:rPr lang="en-US" sz="2000" dirty="0" smtClean="0"/>
              <a:t>: December: work 10 days, leave 21 days</a:t>
            </a:r>
          </a:p>
          <a:p>
            <a:pPr>
              <a:buNone/>
            </a:pPr>
            <a:r>
              <a:rPr lang="en-US" sz="2000" dirty="0" smtClean="0"/>
              <a:t>		payment: RM22 x 10 : RM220</a:t>
            </a:r>
            <a:endParaRPr lang="en-GB" sz="2000" dirty="0"/>
          </a:p>
        </p:txBody>
      </p:sp>
    </p:spTree>
    <p:extLst>
      <p:ext uri="{BB962C8B-B14F-4D97-AF65-F5344CB8AC3E}">
        <p14:creationId xmlns:p14="http://schemas.microsoft.com/office/powerpoint/2010/main" val="29363110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US" sz="3200" dirty="0" smtClean="0"/>
              <a:t>Advances on Wages</a:t>
            </a:r>
            <a:r>
              <a:rPr lang="en-US" sz="2800" dirty="0" smtClean="0"/>
              <a:t/>
            </a:r>
            <a:br>
              <a:rPr lang="en-US" sz="2800" dirty="0" smtClean="0"/>
            </a:br>
            <a:r>
              <a:rPr lang="en-US" sz="2400" dirty="0" smtClean="0"/>
              <a:t>Section 22: Limitation on advances to employees</a:t>
            </a:r>
            <a:endParaRPr lang="en-GB" sz="2800" dirty="0"/>
          </a:p>
        </p:txBody>
      </p:sp>
      <p:sp>
        <p:nvSpPr>
          <p:cNvPr id="3" name="Content Placeholder 2"/>
          <p:cNvSpPr>
            <a:spLocks noGrp="1"/>
          </p:cNvSpPr>
          <p:nvPr>
            <p:ph idx="1"/>
          </p:nvPr>
        </p:nvSpPr>
        <p:spPr>
          <a:xfrm>
            <a:off x="457200" y="1500174"/>
            <a:ext cx="8229600" cy="4786346"/>
          </a:xfrm>
        </p:spPr>
        <p:txBody>
          <a:bodyPr>
            <a:normAutofit/>
          </a:bodyPr>
          <a:lstStyle/>
          <a:p>
            <a:pPr>
              <a:buNone/>
            </a:pPr>
            <a:r>
              <a:rPr lang="en-US" dirty="0" smtClean="0"/>
              <a:t>22</a:t>
            </a:r>
            <a:r>
              <a:rPr lang="en-US" dirty="0"/>
              <a:t>. No employer shall during any one month make to an </a:t>
            </a:r>
            <a:r>
              <a:rPr lang="en-US" dirty="0" smtClean="0"/>
              <a:t>employee an </a:t>
            </a:r>
            <a:r>
              <a:rPr lang="en-US" dirty="0"/>
              <a:t>advance or advances of wages not already earned by </a:t>
            </a:r>
            <a:r>
              <a:rPr lang="en-US" dirty="0" smtClean="0"/>
              <a:t>such employee </a:t>
            </a:r>
            <a:r>
              <a:rPr lang="en-US" dirty="0"/>
              <a:t>which </a:t>
            </a:r>
            <a:r>
              <a:rPr lang="en-US" u="sng" dirty="0"/>
              <a:t>exceeds in the aggregate the amount of </a:t>
            </a:r>
            <a:r>
              <a:rPr lang="en-US" u="sng" dirty="0" smtClean="0"/>
              <a:t>wages which </a:t>
            </a:r>
            <a:r>
              <a:rPr lang="en-US" u="sng" dirty="0"/>
              <a:t>the employee earned in the preceding month </a:t>
            </a:r>
            <a:r>
              <a:rPr lang="en-US" dirty="0"/>
              <a:t>from </a:t>
            </a:r>
            <a:r>
              <a:rPr lang="en-US" dirty="0" smtClean="0"/>
              <a:t>his employment </a:t>
            </a:r>
            <a:r>
              <a:rPr lang="en-US" dirty="0"/>
              <a:t>with such employer, or if he has not been so long </a:t>
            </a:r>
            <a:r>
              <a:rPr lang="en-US" dirty="0" smtClean="0"/>
              <a:t>in </a:t>
            </a:r>
            <a:r>
              <a:rPr lang="en-US" dirty="0"/>
              <a:t>the employment of such employer, the amount which he is </a:t>
            </a:r>
            <a:r>
              <a:rPr lang="en-US" dirty="0" smtClean="0"/>
              <a:t>likely to </a:t>
            </a:r>
            <a:r>
              <a:rPr lang="en-US" dirty="0"/>
              <a:t>earn in such employment during one month, unless such </a:t>
            </a:r>
            <a:r>
              <a:rPr lang="en-US" dirty="0" smtClean="0"/>
              <a:t>advance is </a:t>
            </a:r>
            <a:r>
              <a:rPr lang="en-US" dirty="0"/>
              <a:t>made to the employee—</a:t>
            </a:r>
          </a:p>
          <a:p>
            <a:pPr>
              <a:buNone/>
            </a:pPr>
            <a:r>
              <a:rPr lang="en-US" dirty="0"/>
              <a:t>(a) to enable him to purchase a house or to build or </a:t>
            </a:r>
            <a:r>
              <a:rPr lang="en-US" dirty="0" smtClean="0"/>
              <a:t>improve </a:t>
            </a:r>
            <a:r>
              <a:rPr lang="en-GB" dirty="0" smtClean="0"/>
              <a:t>a </a:t>
            </a:r>
            <a:r>
              <a:rPr lang="en-GB" dirty="0"/>
              <a:t>house</a:t>
            </a:r>
            <a:r>
              <a:rPr lang="en-GB" dirty="0" smtClean="0"/>
              <a:t>; </a:t>
            </a:r>
            <a:r>
              <a:rPr lang="en-US" dirty="0" smtClean="0"/>
              <a:t>(</a:t>
            </a:r>
            <a:r>
              <a:rPr lang="en-US" dirty="0"/>
              <a:t>b) to enable him to purchase land</a:t>
            </a:r>
            <a:r>
              <a:rPr lang="en-US" dirty="0" smtClean="0"/>
              <a:t>; (</a:t>
            </a:r>
            <a:r>
              <a:rPr lang="en-US" dirty="0"/>
              <a:t>c) to enable him to purchase livestock</a:t>
            </a:r>
            <a:r>
              <a:rPr lang="en-US" dirty="0" smtClean="0"/>
              <a:t>; (</a:t>
            </a:r>
            <a:r>
              <a:rPr lang="en-US" dirty="0"/>
              <a:t>d) to enable him to purchase a motorcar, a motorcycle </a:t>
            </a:r>
            <a:r>
              <a:rPr lang="en-US" dirty="0" smtClean="0"/>
              <a:t>or </a:t>
            </a:r>
            <a:r>
              <a:rPr lang="en-GB" dirty="0" smtClean="0"/>
              <a:t>a </a:t>
            </a:r>
            <a:r>
              <a:rPr lang="en-GB" dirty="0"/>
              <a:t>bicycle</a:t>
            </a:r>
            <a:r>
              <a:rPr lang="en-GB" dirty="0" smtClean="0"/>
              <a:t>; </a:t>
            </a:r>
            <a:r>
              <a:rPr lang="en-US" dirty="0" smtClean="0"/>
              <a:t>(</a:t>
            </a:r>
            <a:r>
              <a:rPr lang="en-US" dirty="0" err="1"/>
              <a:t>da</a:t>
            </a:r>
            <a:r>
              <a:rPr lang="en-US" dirty="0"/>
              <a:t>) to enable him to purchase shares of the employer’s </a:t>
            </a:r>
            <a:r>
              <a:rPr lang="en-US" dirty="0" smtClean="0"/>
              <a:t>business offered </a:t>
            </a:r>
            <a:r>
              <a:rPr lang="en-US" dirty="0"/>
              <a:t>for sale by the employer;</a:t>
            </a:r>
          </a:p>
          <a:p>
            <a:pPr>
              <a:buNone/>
            </a:pPr>
            <a:endParaRPr lang="en-GB" sz="5100" b="1" dirty="0"/>
          </a:p>
        </p:txBody>
      </p:sp>
    </p:spTree>
    <p:extLst>
      <p:ext uri="{BB962C8B-B14F-4D97-AF65-F5344CB8AC3E}">
        <p14:creationId xmlns:p14="http://schemas.microsoft.com/office/powerpoint/2010/main" val="3247453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a:buNone/>
            </a:pPr>
            <a:r>
              <a:rPr lang="en-US" dirty="0" smtClean="0"/>
              <a:t>(e) for any other purpose— (</a:t>
            </a:r>
            <a:r>
              <a:rPr lang="en-US" dirty="0" err="1" smtClean="0"/>
              <a:t>i</a:t>
            </a:r>
            <a:r>
              <a:rPr lang="en-US" dirty="0" smtClean="0"/>
              <a:t>) in respect of which an </a:t>
            </a:r>
            <a:r>
              <a:rPr lang="en-US" u="sng" dirty="0" smtClean="0"/>
              <a:t>application in writing is made by the employer to the Director General</a:t>
            </a:r>
            <a:r>
              <a:rPr lang="en-US" dirty="0" smtClean="0"/>
              <a:t>; (ii) which is, in the opinion of the Director General, beneficial to the employee; and (iii) which is approved in writing by the Director General, provided that in granting such approval, the Director General may make such modifications thereto or impose such conditions thereon as he </a:t>
            </a:r>
            <a:r>
              <a:rPr lang="en-GB" dirty="0" smtClean="0"/>
              <a:t>may deem proper; </a:t>
            </a:r>
          </a:p>
          <a:p>
            <a:pPr>
              <a:buNone/>
            </a:pPr>
            <a:r>
              <a:rPr lang="en-US" dirty="0" smtClean="0"/>
              <a:t>(f) for such other purpose as the Minister may, from time to time, by notification in the Gazette, specify either generally in respect of all employees, or only in respect of any particular employee, or any class, category or </a:t>
            </a:r>
            <a:r>
              <a:rPr lang="en-GB" dirty="0" smtClean="0"/>
              <a:t>description of employees.</a:t>
            </a:r>
          </a:p>
          <a:p>
            <a:pPr>
              <a:buNone/>
            </a:pPr>
            <a:endParaRPr lang="en-US" dirty="0" smtClean="0"/>
          </a:p>
          <a:p>
            <a:pPr>
              <a:buNone/>
            </a:pPr>
            <a:r>
              <a:rPr lang="en-US" sz="5100" b="1" dirty="0" smtClean="0"/>
              <a:t>Section 27: Interest on advances forbidden</a:t>
            </a:r>
            <a:endParaRPr lang="en-GB" dirty="0"/>
          </a:p>
        </p:txBody>
      </p:sp>
    </p:spTree>
    <p:extLst>
      <p:ext uri="{BB962C8B-B14F-4D97-AF65-F5344CB8AC3E}">
        <p14:creationId xmlns:p14="http://schemas.microsoft.com/office/powerpoint/2010/main" val="23781347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24: </a:t>
            </a:r>
            <a:r>
              <a:rPr lang="en-GB" b="1" dirty="0" smtClean="0"/>
              <a:t>Lawful deductions</a:t>
            </a:r>
            <a:endParaRPr lang="en-GB" dirty="0"/>
          </a:p>
        </p:txBody>
      </p:sp>
      <p:sp>
        <p:nvSpPr>
          <p:cNvPr id="3" name="Content Placeholder 2"/>
          <p:cNvSpPr>
            <a:spLocks noGrp="1"/>
          </p:cNvSpPr>
          <p:nvPr>
            <p:ph idx="1"/>
          </p:nvPr>
        </p:nvSpPr>
        <p:spPr/>
        <p:txBody>
          <a:bodyPr>
            <a:normAutofit fontScale="77500" lnSpcReduction="20000"/>
          </a:bodyPr>
          <a:lstStyle/>
          <a:p>
            <a:pPr>
              <a:buNone/>
            </a:pPr>
            <a:endParaRPr lang="en-GB" dirty="0"/>
          </a:p>
          <a:p>
            <a:pPr marL="514350" indent="-514350">
              <a:buNone/>
            </a:pPr>
            <a:r>
              <a:rPr lang="en-US" dirty="0" smtClean="0"/>
              <a:t>(1) No </a:t>
            </a:r>
            <a:r>
              <a:rPr lang="en-US" dirty="0"/>
              <a:t>deductions shall be made by an employer from </a:t>
            </a:r>
            <a:r>
              <a:rPr lang="en-US" dirty="0" smtClean="0"/>
              <a:t>the wages </a:t>
            </a:r>
            <a:r>
              <a:rPr lang="en-US" dirty="0"/>
              <a:t>of an employee otherwise than in accordance with this Act</a:t>
            </a:r>
            <a:r>
              <a:rPr lang="en-US" dirty="0" smtClean="0"/>
              <a:t>.</a:t>
            </a:r>
          </a:p>
          <a:p>
            <a:pPr marL="514350" indent="-514350">
              <a:buNone/>
            </a:pPr>
            <a:r>
              <a:rPr lang="en-US" dirty="0" smtClean="0"/>
              <a:t>(2) It </a:t>
            </a:r>
            <a:r>
              <a:rPr lang="en-US" dirty="0"/>
              <a:t>shall be lawful for an employer to make the </a:t>
            </a:r>
            <a:r>
              <a:rPr lang="en-US" dirty="0" smtClean="0"/>
              <a:t>following </a:t>
            </a:r>
            <a:r>
              <a:rPr lang="en-GB" dirty="0" smtClean="0"/>
              <a:t>deductions—</a:t>
            </a:r>
          </a:p>
          <a:p>
            <a:pPr>
              <a:buNone/>
            </a:pPr>
            <a:r>
              <a:rPr lang="en-US" dirty="0" smtClean="0"/>
              <a:t>	(</a:t>
            </a:r>
            <a:r>
              <a:rPr lang="en-US" dirty="0"/>
              <a:t>a) deductions to the extent of any overpayment of </a:t>
            </a:r>
            <a:r>
              <a:rPr lang="en-US" dirty="0" smtClean="0"/>
              <a:t>wages made </a:t>
            </a:r>
            <a:r>
              <a:rPr lang="en-US" dirty="0"/>
              <a:t>during the immediately </a:t>
            </a:r>
            <a:r>
              <a:rPr lang="en-US" dirty="0" smtClean="0"/>
              <a:t>preceding three months from </a:t>
            </a:r>
            <a:r>
              <a:rPr lang="en-US" dirty="0"/>
              <a:t>the month in which deductions are to be made, </a:t>
            </a:r>
            <a:r>
              <a:rPr lang="en-US" dirty="0" smtClean="0"/>
              <a:t>by the employer </a:t>
            </a:r>
            <a:r>
              <a:rPr lang="en-US" dirty="0"/>
              <a:t>to the </a:t>
            </a:r>
            <a:r>
              <a:rPr lang="en-US" dirty="0" smtClean="0"/>
              <a:t>employee </a:t>
            </a:r>
            <a:r>
              <a:rPr lang="en-US" dirty="0"/>
              <a:t>by the employer’s mistake;</a:t>
            </a:r>
          </a:p>
          <a:p>
            <a:pPr>
              <a:buNone/>
            </a:pPr>
            <a:r>
              <a:rPr lang="en-US" dirty="0" smtClean="0"/>
              <a:t>	(</a:t>
            </a:r>
            <a:r>
              <a:rPr lang="en-US" dirty="0"/>
              <a:t>b) deductions for the indemnity due to the employer by </a:t>
            </a:r>
            <a:r>
              <a:rPr lang="en-US" dirty="0" smtClean="0"/>
              <a:t>the </a:t>
            </a:r>
            <a:r>
              <a:rPr lang="en-GB" dirty="0" smtClean="0"/>
              <a:t>employee </a:t>
            </a:r>
            <a:r>
              <a:rPr lang="en-GB" dirty="0"/>
              <a:t>under subsection 13(1</a:t>
            </a:r>
            <a:r>
              <a:rPr lang="en-GB" dirty="0" smtClean="0"/>
              <a:t>);</a:t>
            </a:r>
            <a:r>
              <a:rPr lang="en-US" dirty="0" smtClean="0"/>
              <a:t>(</a:t>
            </a:r>
            <a:r>
              <a:rPr lang="en-US" dirty="0"/>
              <a:t>c) deductions for the recovery of advances of wages </a:t>
            </a:r>
            <a:r>
              <a:rPr lang="en-US" dirty="0" smtClean="0"/>
              <a:t>made under </a:t>
            </a:r>
            <a:r>
              <a:rPr lang="en-US" dirty="0"/>
              <a:t>section 22 provided no interest is </a:t>
            </a:r>
            <a:r>
              <a:rPr lang="en-US" dirty="0" smtClean="0"/>
              <a:t>charged </a:t>
            </a:r>
            <a:r>
              <a:rPr lang="en-US" dirty="0"/>
              <a:t>on </a:t>
            </a:r>
            <a:r>
              <a:rPr lang="en-US" dirty="0" smtClean="0"/>
              <a:t>the </a:t>
            </a:r>
            <a:r>
              <a:rPr lang="en-GB" dirty="0" smtClean="0"/>
              <a:t>advances</a:t>
            </a:r>
            <a:r>
              <a:rPr lang="en-GB" dirty="0"/>
              <a:t>; and</a:t>
            </a:r>
          </a:p>
          <a:p>
            <a:pPr>
              <a:buNone/>
            </a:pPr>
            <a:r>
              <a:rPr lang="en-US" dirty="0" smtClean="0"/>
              <a:t>	(</a:t>
            </a:r>
            <a:r>
              <a:rPr lang="en-US" dirty="0"/>
              <a:t>d) deductions authorized by any other written law</a:t>
            </a:r>
            <a:r>
              <a:rPr lang="en-US" dirty="0" smtClean="0"/>
              <a:t>.</a:t>
            </a:r>
          </a:p>
          <a:p>
            <a:pPr>
              <a:buNone/>
            </a:pPr>
            <a:r>
              <a:rPr lang="en-US" dirty="0"/>
              <a:t>(8) The total of any amounts deducted under this section from the wages of an employee in respect of any one month shall </a:t>
            </a:r>
            <a:r>
              <a:rPr lang="en-US" u="sng" dirty="0"/>
              <a:t>not exceed fifty per centum of the wages earned by that employee in </a:t>
            </a:r>
            <a:r>
              <a:rPr lang="en-GB" u="sng" dirty="0"/>
              <a:t>that month.</a:t>
            </a:r>
          </a:p>
          <a:p>
            <a:pPr>
              <a:buNone/>
            </a:pPr>
            <a:endParaRPr lang="en-US" dirty="0"/>
          </a:p>
          <a:p>
            <a:pPr>
              <a:buNone/>
            </a:pPr>
            <a:endParaRPr lang="en-GB" dirty="0"/>
          </a:p>
        </p:txBody>
      </p:sp>
    </p:spTree>
    <p:extLst>
      <p:ext uri="{BB962C8B-B14F-4D97-AF65-F5344CB8AC3E}">
        <p14:creationId xmlns:p14="http://schemas.microsoft.com/office/powerpoint/2010/main" val="17475526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8686800" cy="4525963"/>
          </a:xfrm>
        </p:spPr>
        <p:txBody>
          <a:bodyPr>
            <a:normAutofit/>
          </a:bodyPr>
          <a:lstStyle/>
          <a:p>
            <a:r>
              <a:rPr lang="en-US" dirty="0" smtClean="0"/>
              <a:t>Section 60A</a:t>
            </a:r>
          </a:p>
          <a:p>
            <a:r>
              <a:rPr lang="en-US" dirty="0" smtClean="0"/>
              <a:t>Maximum normal working hours per day are 8.  s60A(1)(b)</a:t>
            </a:r>
          </a:p>
          <a:p>
            <a:r>
              <a:rPr lang="en-US" dirty="0" smtClean="0"/>
              <a:t>Maximum working hours per week are 48.</a:t>
            </a:r>
          </a:p>
          <a:p>
            <a:r>
              <a:rPr lang="en-US" dirty="0" smtClean="0"/>
              <a:t>Maximum consecutive hours of work are 5.  Period of leisure (lunch or tea breaks) must not less than 30 minutes. S60A(1)(a)</a:t>
            </a:r>
          </a:p>
          <a:p>
            <a:r>
              <a:rPr lang="en-US" dirty="0" smtClean="0"/>
              <a:t>Maximum working hours plus overtime are 12.  s60A(7)</a:t>
            </a:r>
          </a:p>
          <a:p>
            <a:r>
              <a:rPr lang="en-US" dirty="0"/>
              <a:t>The D-G has authority to exempt any group of employee from the above working hours. s60A(1A)</a:t>
            </a:r>
          </a:p>
          <a:p>
            <a:r>
              <a:rPr lang="en-US" dirty="0"/>
              <a:t>Special circumstances under s60A(2) </a:t>
            </a:r>
          </a:p>
          <a:p>
            <a:endParaRPr lang="en-US" dirty="0" smtClean="0"/>
          </a:p>
          <a:p>
            <a:endParaRPr lang="en-GB" dirty="0"/>
          </a:p>
        </p:txBody>
      </p:sp>
      <p:sp>
        <p:nvSpPr>
          <p:cNvPr id="2" name="Title 1"/>
          <p:cNvSpPr>
            <a:spLocks noGrp="1"/>
          </p:cNvSpPr>
          <p:nvPr>
            <p:ph type="title"/>
          </p:nvPr>
        </p:nvSpPr>
        <p:spPr/>
        <p:txBody>
          <a:bodyPr/>
          <a:lstStyle/>
          <a:p>
            <a:r>
              <a:rPr lang="en-US" dirty="0" smtClean="0"/>
              <a:t>Maximum working hours</a:t>
            </a:r>
            <a:endParaRPr lang="en-GB" dirty="0"/>
          </a:p>
        </p:txBody>
      </p:sp>
    </p:spTree>
    <p:extLst>
      <p:ext uri="{BB962C8B-B14F-4D97-AF65-F5344CB8AC3E}">
        <p14:creationId xmlns:p14="http://schemas.microsoft.com/office/powerpoint/2010/main" val="1379596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Act 1955 (Act 265)</a:t>
            </a:r>
            <a:endParaRPr lang="en-GB" dirty="0"/>
          </a:p>
        </p:txBody>
      </p:sp>
      <p:sp>
        <p:nvSpPr>
          <p:cNvPr id="3" name="Content Placeholder 2"/>
          <p:cNvSpPr>
            <a:spLocks noGrp="1"/>
          </p:cNvSpPr>
          <p:nvPr>
            <p:ph idx="1"/>
          </p:nvPr>
        </p:nvSpPr>
        <p:spPr>
          <a:xfrm>
            <a:off x="457200" y="1600200"/>
            <a:ext cx="8229600" cy="4972072"/>
          </a:xfrm>
        </p:spPr>
        <p:txBody>
          <a:bodyPr>
            <a:normAutofit/>
          </a:bodyPr>
          <a:lstStyle/>
          <a:p>
            <a:r>
              <a:rPr lang="en-US" dirty="0" smtClean="0"/>
              <a:t>Total: 103 sections in 19 parts: (preliminary, contract of service, payment of wages etc</a:t>
            </a:r>
          </a:p>
          <a:p>
            <a:r>
              <a:rPr lang="en-US" dirty="0" smtClean="0"/>
              <a:t>Section 2 (interpretation [definition])</a:t>
            </a:r>
          </a:p>
          <a:p>
            <a:r>
              <a:rPr lang="en-US" dirty="0" smtClean="0"/>
              <a:t>2 schedules</a:t>
            </a:r>
          </a:p>
          <a:p>
            <a:r>
              <a:rPr lang="en-US" dirty="0" smtClean="0"/>
              <a:t>Amended </a:t>
            </a:r>
            <a:r>
              <a:rPr lang="en-US" smtClean="0"/>
              <a:t>for 17 times </a:t>
            </a:r>
            <a:r>
              <a:rPr lang="en-US" dirty="0" smtClean="0"/>
              <a:t>until last amendment </a:t>
            </a:r>
            <a:r>
              <a:rPr lang="en-US" smtClean="0"/>
              <a:t>in 2011</a:t>
            </a:r>
            <a:endParaRPr lang="en-US" dirty="0" smtClean="0"/>
          </a:p>
          <a:p>
            <a:r>
              <a:rPr lang="en-US" dirty="0" smtClean="0"/>
              <a:t>Currently 10 regulations, and an order has been made under the Act. </a:t>
            </a:r>
          </a:p>
          <a:p>
            <a:r>
              <a:rPr lang="en-US" dirty="0" smtClean="0"/>
              <a:t>To be read together with other statutes such as CAYPEA 1966, EIA 1953, ERA 1968, WHA 1950, HA 1951.</a:t>
            </a:r>
          </a:p>
          <a:p>
            <a:pPr>
              <a:buNone/>
            </a:pPr>
            <a:endParaRPr lang="en-US" dirty="0" smtClean="0"/>
          </a:p>
          <a:p>
            <a:pPr>
              <a:buNone/>
            </a:pPr>
            <a:endParaRPr lang="en-GB" dirty="0"/>
          </a:p>
        </p:txBody>
      </p:sp>
    </p:spTree>
    <p:extLst>
      <p:ext uri="{BB962C8B-B14F-4D97-AF65-F5344CB8AC3E}">
        <p14:creationId xmlns:p14="http://schemas.microsoft.com/office/powerpoint/2010/main" val="32519652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Can an employee refuse to work overtime if the employer requested for it?</a:t>
            </a:r>
          </a:p>
          <a:p>
            <a:r>
              <a:rPr lang="en-US" dirty="0" smtClean="0"/>
              <a:t>Does the employee have the right to reject any request to do overtime?</a:t>
            </a:r>
          </a:p>
          <a:p>
            <a:r>
              <a:rPr lang="en-US" dirty="0" smtClean="0"/>
              <a:t>Should the employees be given better pay </a:t>
            </a:r>
            <a:r>
              <a:rPr lang="en-US" smtClean="0"/>
              <a:t>for work overtime</a:t>
            </a:r>
            <a:r>
              <a:rPr lang="en-US" dirty="0" smtClean="0"/>
              <a:t>?</a:t>
            </a:r>
            <a:endParaRPr lang="en-GB" dirty="0"/>
          </a:p>
        </p:txBody>
      </p:sp>
      <p:sp>
        <p:nvSpPr>
          <p:cNvPr id="2" name="Title 1"/>
          <p:cNvSpPr>
            <a:spLocks noGrp="1"/>
          </p:cNvSpPr>
          <p:nvPr>
            <p:ph type="title"/>
          </p:nvPr>
        </p:nvSpPr>
        <p:spPr/>
        <p:txBody>
          <a:bodyPr/>
          <a:lstStyle/>
          <a:p>
            <a:r>
              <a:rPr lang="en-US" dirty="0" smtClean="0"/>
              <a:t>Overtime </a:t>
            </a:r>
            <a:endParaRPr lang="en-GB" dirty="0"/>
          </a:p>
        </p:txBody>
      </p:sp>
    </p:spTree>
    <p:extLst>
      <p:ext uri="{BB962C8B-B14F-4D97-AF65-F5344CB8AC3E}">
        <p14:creationId xmlns:p14="http://schemas.microsoft.com/office/powerpoint/2010/main" val="16932243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200" dirty="0" smtClean="0"/>
              <a:t>An employee has the right to reject the request of his employer to work overtime, except when:</a:t>
            </a:r>
          </a:p>
          <a:p>
            <a:pPr lvl="1"/>
            <a:r>
              <a:rPr lang="en-US" sz="2800" dirty="0" smtClean="0"/>
              <a:t>He had agreed to work overtime upon request from the employer, or</a:t>
            </a:r>
          </a:p>
          <a:p>
            <a:pPr lvl="1"/>
            <a:r>
              <a:rPr lang="en-US" sz="2800" dirty="0" smtClean="0"/>
              <a:t>He work in essential services such as banking, transport, electricity etc, or</a:t>
            </a:r>
          </a:p>
          <a:p>
            <a:pPr lvl="1"/>
            <a:r>
              <a:rPr lang="en-US" sz="2800" dirty="0" smtClean="0"/>
              <a:t>It is become urgent and necessary to work overtime</a:t>
            </a:r>
          </a:p>
          <a:p>
            <a:pPr>
              <a:buNone/>
            </a:pPr>
            <a:endParaRPr lang="en-US" sz="3200" dirty="0" smtClean="0"/>
          </a:p>
          <a:p>
            <a:r>
              <a:rPr lang="en-US" sz="3200" dirty="0" smtClean="0"/>
              <a:t>Rate of pay for overtime: 1.5 times the hourly rate of pay</a:t>
            </a: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968122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All employees are entitled to have one rest day per week.</a:t>
            </a:r>
          </a:p>
          <a:p>
            <a:r>
              <a:rPr lang="en-US" dirty="0" smtClean="0"/>
              <a:t>No employee shall be compelled to work on his rest day</a:t>
            </a:r>
          </a:p>
          <a:p>
            <a:r>
              <a:rPr lang="en-US" dirty="0" smtClean="0"/>
              <a:t>Normally the rest day is Sunday (or Friday),  but an employer may request to the DG to allow granting rest day on any day of the month. But, the employer must prepare a roster to inform the fixed rest day to each employee.</a:t>
            </a:r>
          </a:p>
          <a:p>
            <a:r>
              <a:rPr lang="en-US" dirty="0" smtClean="0"/>
              <a:t>Normally:</a:t>
            </a:r>
          </a:p>
          <a:p>
            <a:pPr lvl="1"/>
            <a:r>
              <a:rPr lang="en-US" dirty="0" smtClean="0"/>
              <a:t>Rest day for construction, manufacturing, hotel and agricultural sectors is one per week</a:t>
            </a:r>
          </a:p>
          <a:p>
            <a:pPr lvl="1"/>
            <a:r>
              <a:rPr lang="en-US" dirty="0" smtClean="0"/>
              <a:t>Commercial sector: one day and half</a:t>
            </a:r>
          </a:p>
          <a:p>
            <a:pPr lvl="1"/>
            <a:r>
              <a:rPr lang="en-US" dirty="0" smtClean="0"/>
              <a:t>Some companies allow two rest days like government sector.</a:t>
            </a:r>
            <a:endParaRPr lang="en-GB" dirty="0"/>
          </a:p>
        </p:txBody>
      </p:sp>
      <p:sp>
        <p:nvSpPr>
          <p:cNvPr id="2" name="Title 1"/>
          <p:cNvSpPr>
            <a:spLocks noGrp="1"/>
          </p:cNvSpPr>
          <p:nvPr>
            <p:ph type="title"/>
          </p:nvPr>
        </p:nvSpPr>
        <p:spPr/>
        <p:txBody>
          <a:bodyPr/>
          <a:lstStyle/>
          <a:p>
            <a:r>
              <a:rPr lang="en-US" dirty="0" smtClean="0"/>
              <a:t>Rest Day</a:t>
            </a:r>
            <a:endParaRPr lang="en-GB" dirty="0"/>
          </a:p>
        </p:txBody>
      </p:sp>
    </p:spTree>
    <p:extLst>
      <p:ext uri="{BB962C8B-B14F-4D97-AF65-F5344CB8AC3E}">
        <p14:creationId xmlns:p14="http://schemas.microsoft.com/office/powerpoint/2010/main" val="18032847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If paid on daily or hourly basis:</a:t>
            </a:r>
          </a:p>
          <a:p>
            <a:pPr lvl="1"/>
            <a:r>
              <a:rPr lang="en-US" dirty="0" smtClean="0"/>
              <a:t>work less than half normal hours: can get one day wages</a:t>
            </a:r>
          </a:p>
          <a:p>
            <a:pPr lvl="1"/>
            <a:r>
              <a:rPr lang="en-US" dirty="0" smtClean="0"/>
              <a:t>work more than half but not exceed normal hours: can get two days wages</a:t>
            </a:r>
          </a:p>
          <a:p>
            <a:r>
              <a:rPr lang="en-US" dirty="0" smtClean="0"/>
              <a:t>If  paid on monthly </a:t>
            </a:r>
            <a:r>
              <a:rPr lang="en-US" smtClean="0"/>
              <a:t>or weekly basis</a:t>
            </a:r>
            <a:r>
              <a:rPr lang="en-US" dirty="0" smtClean="0"/>
              <a:t>:</a:t>
            </a:r>
          </a:p>
          <a:p>
            <a:pPr lvl="1"/>
            <a:r>
              <a:rPr lang="en-US" dirty="0" smtClean="0"/>
              <a:t>work less than half normal hours: can get half day wages</a:t>
            </a:r>
          </a:p>
          <a:p>
            <a:pPr lvl="1"/>
            <a:r>
              <a:rPr lang="en-US" dirty="0" smtClean="0"/>
              <a:t>work more than half but not exceed normal hours: can get one days wages</a:t>
            </a:r>
          </a:p>
          <a:p>
            <a:r>
              <a:rPr lang="en-US" dirty="0" smtClean="0"/>
              <a:t>If work in excess of normal working hours on a rest day: paid at a rate not less than two times his hourly rates</a:t>
            </a:r>
          </a:p>
          <a:p>
            <a:endParaRPr lang="en-GB" dirty="0"/>
          </a:p>
        </p:txBody>
      </p:sp>
      <p:sp>
        <p:nvSpPr>
          <p:cNvPr id="2" name="Title 1"/>
          <p:cNvSpPr>
            <a:spLocks noGrp="1"/>
          </p:cNvSpPr>
          <p:nvPr>
            <p:ph type="title"/>
          </p:nvPr>
        </p:nvSpPr>
        <p:spPr/>
        <p:txBody>
          <a:bodyPr/>
          <a:lstStyle/>
          <a:p>
            <a:r>
              <a:rPr lang="en-US" dirty="0" smtClean="0"/>
              <a:t>Wages for work on rest day</a:t>
            </a:r>
            <a:endParaRPr lang="en-GB" dirty="0"/>
          </a:p>
        </p:txBody>
      </p:sp>
    </p:spTree>
    <p:extLst>
      <p:ext uri="{BB962C8B-B14F-4D97-AF65-F5344CB8AC3E}">
        <p14:creationId xmlns:p14="http://schemas.microsoft.com/office/powerpoint/2010/main" val="28407798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sz="2800" dirty="0" smtClean="0"/>
              <a:t>Section 60D: employees are entitled to enjoy 11 public holidays including 5 compulsory holiday i.e. the National Day,  Birthday of YDPA,  Birthday of the Rulers (or Federal Territory Day), the Workers Day, and …  </a:t>
            </a:r>
          </a:p>
          <a:p>
            <a:r>
              <a:rPr lang="en-US" sz="2800" dirty="0" smtClean="0"/>
              <a:t>The remaining six holidays shall be determined by the employer.</a:t>
            </a:r>
          </a:p>
          <a:p>
            <a:r>
              <a:rPr lang="en-US" sz="2800" dirty="0" smtClean="0"/>
              <a:t>Employees also may enjoy holidays declared by the government under section 8 of the Holidays Act 1951.</a:t>
            </a:r>
          </a:p>
          <a:p>
            <a:r>
              <a:rPr lang="en-US" sz="2800" dirty="0" smtClean="0"/>
              <a:t>Rate of pay for work on holiday:  at premium rate i.e. two days’ wages at the ordinary rate—even if he work less than his normal daily hours.  (overtime on holiday: 3 times hourly rate of pay)</a:t>
            </a:r>
          </a:p>
          <a:p>
            <a:endParaRPr lang="en-GB" dirty="0"/>
          </a:p>
        </p:txBody>
      </p:sp>
      <p:sp>
        <p:nvSpPr>
          <p:cNvPr id="2" name="Title 1"/>
          <p:cNvSpPr>
            <a:spLocks noGrp="1"/>
          </p:cNvSpPr>
          <p:nvPr>
            <p:ph type="title"/>
          </p:nvPr>
        </p:nvSpPr>
        <p:spPr/>
        <p:txBody>
          <a:bodyPr/>
          <a:lstStyle/>
          <a:p>
            <a:r>
              <a:rPr lang="en-US" dirty="0" smtClean="0"/>
              <a:t>Public Holidays</a:t>
            </a:r>
            <a:endParaRPr lang="en-GB" dirty="0"/>
          </a:p>
        </p:txBody>
      </p:sp>
    </p:spTree>
    <p:extLst>
      <p:ext uri="{BB962C8B-B14F-4D97-AF65-F5344CB8AC3E}">
        <p14:creationId xmlns:p14="http://schemas.microsoft.com/office/powerpoint/2010/main" val="14244711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If a public holiday falls on a worker’s rest day…</a:t>
            </a:r>
          </a:p>
          <a:p>
            <a:r>
              <a:rPr lang="en-US" dirty="0" smtClean="0"/>
              <a:t>Can a public holiday be substituted with any other day?</a:t>
            </a:r>
          </a:p>
          <a:p>
            <a:r>
              <a:rPr lang="en-US" dirty="0" smtClean="0"/>
              <a:t>Sabah: a minimum of 14 public holidays</a:t>
            </a:r>
          </a:p>
          <a:p>
            <a:r>
              <a:rPr lang="en-US" dirty="0" smtClean="0"/>
              <a:t>Sarawak: 16 public holidays</a:t>
            </a:r>
            <a:endParaRPr lang="en-GB" dirty="0"/>
          </a:p>
        </p:txBody>
      </p:sp>
      <p:sp>
        <p:nvSpPr>
          <p:cNvPr id="2" name="Title 1"/>
          <p:cNvSpPr>
            <a:spLocks noGrp="1"/>
          </p:cNvSpPr>
          <p:nvPr>
            <p:ph type="title"/>
          </p:nvPr>
        </p:nvSpPr>
        <p:spPr/>
        <p:txBody>
          <a:bodyPr/>
          <a:lstStyle/>
          <a:p>
            <a:r>
              <a:rPr lang="en-US" dirty="0" smtClean="0"/>
              <a:t>Public Holiday</a:t>
            </a:r>
            <a:endParaRPr lang="en-GB" dirty="0"/>
          </a:p>
        </p:txBody>
      </p:sp>
    </p:spTree>
    <p:extLst>
      <p:ext uri="{BB962C8B-B14F-4D97-AF65-F5344CB8AC3E}">
        <p14:creationId xmlns:p14="http://schemas.microsoft.com/office/powerpoint/2010/main" val="34203655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employees’ right to annual leaves is only given after they have completed twelve months of continuous service.</a:t>
            </a:r>
          </a:p>
          <a:p>
            <a:pPr>
              <a:buNone/>
            </a:pPr>
            <a:endParaRPr lang="en-US" dirty="0" smtClean="0"/>
          </a:p>
          <a:p>
            <a:r>
              <a:rPr lang="en-US" dirty="0" smtClean="0"/>
              <a:t>Duration of annual leaves depends on the length of service:</a:t>
            </a:r>
          </a:p>
          <a:p>
            <a:pPr lvl="1"/>
            <a:r>
              <a:rPr lang="en-US" dirty="0" smtClean="0"/>
              <a:t>Less than 2 years : 8 days</a:t>
            </a:r>
          </a:p>
          <a:p>
            <a:pPr lvl="1"/>
            <a:r>
              <a:rPr lang="en-US" dirty="0" smtClean="0"/>
              <a:t>2-5 years: 12 days</a:t>
            </a:r>
          </a:p>
          <a:p>
            <a:pPr lvl="1"/>
            <a:r>
              <a:rPr lang="en-US" dirty="0" smtClean="0"/>
              <a:t>More than 5 years: 16 days</a:t>
            </a:r>
            <a:endParaRPr lang="en-GB" dirty="0"/>
          </a:p>
        </p:txBody>
      </p:sp>
      <p:sp>
        <p:nvSpPr>
          <p:cNvPr id="2" name="Title 1"/>
          <p:cNvSpPr>
            <a:spLocks noGrp="1"/>
          </p:cNvSpPr>
          <p:nvPr>
            <p:ph type="title"/>
          </p:nvPr>
        </p:nvSpPr>
        <p:spPr/>
        <p:txBody>
          <a:bodyPr/>
          <a:lstStyle/>
          <a:p>
            <a:r>
              <a:rPr lang="en-US" dirty="0" smtClean="0"/>
              <a:t>Annual Leave</a:t>
            </a:r>
            <a:endParaRPr lang="en-GB" dirty="0"/>
          </a:p>
        </p:txBody>
      </p:sp>
    </p:spTree>
    <p:extLst>
      <p:ext uri="{BB962C8B-B14F-4D97-AF65-F5344CB8AC3E}">
        <p14:creationId xmlns:p14="http://schemas.microsoft.com/office/powerpoint/2010/main" val="3739897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‘emergency leave’ or ‘compassionate leave’?</a:t>
            </a:r>
          </a:p>
          <a:p>
            <a:r>
              <a:rPr lang="en-US" dirty="0" smtClean="0"/>
              <a:t>When an employee is on paid annual leave,  become entitled to sick leave while on such annual leave, and granted the sick leave, which leave shall be taken into account?</a:t>
            </a:r>
          </a:p>
          <a:p>
            <a:pPr lvl="1">
              <a:buNone/>
            </a:pPr>
            <a:r>
              <a:rPr lang="en-US" dirty="0" smtClean="0"/>
              <a:t>A: sick leave</a:t>
            </a:r>
          </a:p>
          <a:p>
            <a:pPr lvl="1">
              <a:buNone/>
            </a:pPr>
            <a:r>
              <a:rPr lang="en-US" dirty="0" smtClean="0"/>
              <a:t>B: annual leave</a:t>
            </a:r>
          </a:p>
          <a:p>
            <a:pPr lvl="1">
              <a:buNone/>
            </a:pPr>
            <a:r>
              <a:rPr lang="en-US" dirty="0" smtClean="0"/>
              <a:t>C: depend on the terms of the employment contract</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238276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apply to employer in advance when want to have leave.</a:t>
            </a:r>
          </a:p>
          <a:p>
            <a:r>
              <a:rPr lang="en-US" dirty="0" smtClean="0"/>
              <a:t>If an employee applies for leave and his application is rejected, at the end of the year the employer is required to pay one day pay for every day of leave still due to him.</a:t>
            </a:r>
          </a:p>
          <a:p>
            <a:r>
              <a:rPr lang="en-US" dirty="0" smtClean="0"/>
              <a:t>Some companies have the practice of carrying forward unused leaves to the next year, but it does not specifically provided under the Act.</a:t>
            </a:r>
          </a:p>
          <a:p>
            <a:r>
              <a:rPr lang="en-US" dirty="0" smtClean="0"/>
              <a:t>  </a:t>
            </a:r>
          </a:p>
          <a:p>
            <a:endParaRPr lang="en-GB" dirty="0"/>
          </a:p>
        </p:txBody>
      </p:sp>
      <p:sp>
        <p:nvSpPr>
          <p:cNvPr id="3" name="Title 2"/>
          <p:cNvSpPr>
            <a:spLocks noGrp="1"/>
          </p:cNvSpPr>
          <p:nvPr>
            <p:ph type="title"/>
          </p:nvPr>
        </p:nvSpPr>
        <p:spPr/>
        <p:txBody>
          <a:bodyPr/>
          <a:lstStyle/>
          <a:p>
            <a:r>
              <a:rPr lang="en-US" dirty="0" smtClean="0"/>
              <a:t>Conditions of annual leaves</a:t>
            </a:r>
            <a:endParaRPr lang="en-GB" dirty="0"/>
          </a:p>
        </p:txBody>
      </p:sp>
    </p:spTree>
    <p:extLst>
      <p:ext uri="{BB962C8B-B14F-4D97-AF65-F5344CB8AC3E}">
        <p14:creationId xmlns:p14="http://schemas.microsoft.com/office/powerpoint/2010/main" val="13137238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6912768" cy="3880773"/>
          </a:xfrm>
        </p:spPr>
        <p:txBody>
          <a:bodyPr>
            <a:normAutofit/>
          </a:bodyPr>
          <a:lstStyle/>
          <a:p>
            <a:r>
              <a:rPr lang="en-US" dirty="0" smtClean="0"/>
              <a:t>Only given if an employee get MC from panel doctor.</a:t>
            </a:r>
          </a:p>
          <a:p>
            <a:r>
              <a:rPr lang="en-US" dirty="0" smtClean="0"/>
              <a:t>MC: medical certificate – to certify that he is unfit to work</a:t>
            </a:r>
          </a:p>
          <a:p>
            <a:r>
              <a:rPr lang="en-US" dirty="0" smtClean="0"/>
              <a:t>Panel doctor: a registered medical practitioner appointed by the employer</a:t>
            </a:r>
          </a:p>
          <a:p>
            <a:r>
              <a:rPr lang="en-US" dirty="0" smtClean="0"/>
              <a:t>MC from doctor other than company’s panel doctor must be accepted  only in case of emergency.</a:t>
            </a:r>
          </a:p>
          <a:p>
            <a:r>
              <a:rPr lang="en-US" dirty="0" smtClean="0"/>
              <a:t>Cost of treatment must be paid by the employer</a:t>
            </a:r>
            <a:endParaRPr lang="en-GB" dirty="0"/>
          </a:p>
        </p:txBody>
      </p:sp>
      <p:sp>
        <p:nvSpPr>
          <p:cNvPr id="2" name="Title 1"/>
          <p:cNvSpPr>
            <a:spLocks noGrp="1"/>
          </p:cNvSpPr>
          <p:nvPr>
            <p:ph type="title"/>
          </p:nvPr>
        </p:nvSpPr>
        <p:spPr/>
        <p:txBody>
          <a:bodyPr/>
          <a:lstStyle/>
          <a:p>
            <a:r>
              <a:rPr lang="en-US" dirty="0" smtClean="0"/>
              <a:t>Sick Leave</a:t>
            </a:r>
            <a:endParaRPr lang="en-GB" dirty="0"/>
          </a:p>
        </p:txBody>
      </p:sp>
    </p:spTree>
    <p:extLst>
      <p:ext uri="{BB962C8B-B14F-4D97-AF65-F5344CB8AC3E}">
        <p14:creationId xmlns:p14="http://schemas.microsoft.com/office/powerpoint/2010/main" val="27248897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5602"/>
          </a:xfrm>
        </p:spPr>
        <p:txBody>
          <a:bodyPr>
            <a:normAutofit/>
          </a:bodyPr>
          <a:lstStyle/>
          <a:p>
            <a:r>
              <a:rPr lang="en-US" dirty="0" smtClean="0"/>
              <a:t>Scope and objectives of </a:t>
            </a:r>
            <a:br>
              <a:rPr lang="en-US" dirty="0" smtClean="0"/>
            </a:br>
            <a:r>
              <a:rPr lang="en-US" dirty="0" smtClean="0"/>
              <a:t>the Employment Act, 1955 </a:t>
            </a:r>
            <a:endParaRPr lang="en-GB" dirty="0"/>
          </a:p>
        </p:txBody>
      </p:sp>
      <p:sp>
        <p:nvSpPr>
          <p:cNvPr id="3" name="Content Placeholder 2"/>
          <p:cNvSpPr>
            <a:spLocks noGrp="1"/>
          </p:cNvSpPr>
          <p:nvPr>
            <p:ph idx="1"/>
          </p:nvPr>
        </p:nvSpPr>
        <p:spPr>
          <a:xfrm>
            <a:off x="457200" y="2143116"/>
            <a:ext cx="8229600" cy="3983047"/>
          </a:xfrm>
        </p:spPr>
        <p:txBody>
          <a:bodyPr>
            <a:normAutofit/>
          </a:bodyPr>
          <a:lstStyle/>
          <a:p>
            <a:r>
              <a:rPr lang="en-US" dirty="0" smtClean="0"/>
              <a:t>The Act lays down provisions to protect workers from exploitation</a:t>
            </a:r>
          </a:p>
          <a:p>
            <a:r>
              <a:rPr lang="en-US" dirty="0" smtClean="0"/>
              <a:t>Also to provide minimum benefits for all workers covered by the Act. The benefits include termination and maternity benefits, the right to a weekly rest day, annual leave and sick leave.</a:t>
            </a:r>
          </a:p>
          <a:p>
            <a:r>
              <a:rPr lang="en-US" dirty="0" smtClean="0"/>
              <a:t>Sabah &amp; Sarawak: </a:t>
            </a:r>
            <a:r>
              <a:rPr lang="en-US" dirty="0" err="1" smtClean="0"/>
              <a:t>Labour</a:t>
            </a:r>
            <a:r>
              <a:rPr lang="en-US" dirty="0" smtClean="0"/>
              <a:t> Ordinances</a:t>
            </a:r>
            <a:endParaRPr lang="en-GB" dirty="0"/>
          </a:p>
        </p:txBody>
      </p:sp>
    </p:spTree>
    <p:extLst>
      <p:ext uri="{BB962C8B-B14F-4D97-AF65-F5344CB8AC3E}">
        <p14:creationId xmlns:p14="http://schemas.microsoft.com/office/powerpoint/2010/main" val="38870207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6203032" cy="5507249"/>
          </a:xfrm>
        </p:spPr>
        <p:txBody>
          <a:bodyPr/>
          <a:lstStyle/>
          <a:p>
            <a:r>
              <a:rPr lang="en-US" dirty="0" smtClean="0"/>
              <a:t>Period of sick leave also depends on the length of employees’ service.</a:t>
            </a:r>
          </a:p>
          <a:p>
            <a:pPr lvl="1"/>
            <a:r>
              <a:rPr lang="en-US" dirty="0" smtClean="0"/>
              <a:t>Less than 2 years: 14 days per year</a:t>
            </a:r>
          </a:p>
          <a:p>
            <a:pPr lvl="1"/>
            <a:r>
              <a:rPr lang="en-US" dirty="0" smtClean="0"/>
              <a:t>2-5 years: 18 days</a:t>
            </a:r>
          </a:p>
          <a:p>
            <a:pPr lvl="1"/>
            <a:r>
              <a:rPr lang="en-US" dirty="0" smtClean="0"/>
              <a:t>More than 5 years: 22</a:t>
            </a:r>
          </a:p>
          <a:p>
            <a:pPr lvl="1"/>
            <a:endParaRPr lang="en-US" dirty="0" smtClean="0"/>
          </a:p>
          <a:p>
            <a:r>
              <a:rPr lang="en-US" dirty="0" smtClean="0"/>
              <a:t>When </a:t>
            </a:r>
            <a:r>
              <a:rPr lang="en-US" dirty="0" err="1" smtClean="0"/>
              <a:t>hospitalisation</a:t>
            </a:r>
            <a:r>
              <a:rPr lang="en-US" dirty="0" smtClean="0"/>
              <a:t> is required the employee is entitled to up to 60 days’ of paid medical leave per year inclusive of any sick leave entitlement.</a:t>
            </a:r>
            <a:endParaRPr lang="en-GB" dirty="0"/>
          </a:p>
        </p:txBody>
      </p:sp>
    </p:spTree>
    <p:extLst>
      <p:ext uri="{BB962C8B-B14F-4D97-AF65-F5344CB8AC3E}">
        <p14:creationId xmlns:p14="http://schemas.microsoft.com/office/powerpoint/2010/main" val="36049958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US" dirty="0" smtClean="0"/>
              <a:t>DISCIPLINARY ACTION</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descr="image-thumb201.png"/>
          <p:cNvPicPr>
            <a:picLocks noChangeAspect="1"/>
          </p:cNvPicPr>
          <p:nvPr/>
        </p:nvPicPr>
        <p:blipFill>
          <a:blip r:embed="rId2"/>
          <a:stretch>
            <a:fillRect/>
          </a:stretch>
        </p:blipFill>
        <p:spPr>
          <a:xfrm>
            <a:off x="2928926" y="2643182"/>
            <a:ext cx="3643338" cy="3643338"/>
          </a:xfrm>
          <a:prstGeom prst="rect">
            <a:avLst/>
          </a:prstGeom>
        </p:spPr>
      </p:pic>
    </p:spTree>
    <p:extLst>
      <p:ext uri="{BB962C8B-B14F-4D97-AF65-F5344CB8AC3E}">
        <p14:creationId xmlns:p14="http://schemas.microsoft.com/office/powerpoint/2010/main" val="33562655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mon184l.jpg"/>
          <p:cNvPicPr>
            <a:picLocks noChangeAspect="1"/>
          </p:cNvPicPr>
          <p:nvPr/>
        </p:nvPicPr>
        <p:blipFill>
          <a:blip r:embed="rId2"/>
          <a:stretch>
            <a:fillRect/>
          </a:stretch>
        </p:blipFill>
        <p:spPr>
          <a:xfrm>
            <a:off x="5643570" y="916046"/>
            <a:ext cx="3143271" cy="4247663"/>
          </a:xfrm>
          <a:prstGeom prst="rect">
            <a:avLst/>
          </a:prstGeom>
        </p:spPr>
      </p:pic>
      <p:sp>
        <p:nvSpPr>
          <p:cNvPr id="2" name="Title 1"/>
          <p:cNvSpPr>
            <a:spLocks noGrp="1"/>
          </p:cNvSpPr>
          <p:nvPr>
            <p:ph type="title"/>
          </p:nvPr>
        </p:nvSpPr>
        <p:spPr/>
        <p:txBody>
          <a:bodyPr>
            <a:normAutofit fontScale="90000"/>
          </a:bodyPr>
          <a:lstStyle/>
          <a:p>
            <a:r>
              <a:rPr lang="en-US" dirty="0" smtClean="0"/>
              <a:t>When should disciplinary action be taken?</a:t>
            </a:r>
            <a:endParaRPr lang="en-GB" dirty="0"/>
          </a:p>
        </p:txBody>
      </p:sp>
      <p:sp>
        <p:nvSpPr>
          <p:cNvPr id="3" name="Content Placeholder 2"/>
          <p:cNvSpPr>
            <a:spLocks noGrp="1"/>
          </p:cNvSpPr>
          <p:nvPr>
            <p:ph idx="1"/>
          </p:nvPr>
        </p:nvSpPr>
        <p:spPr>
          <a:xfrm>
            <a:off x="2051720" y="1771672"/>
            <a:ext cx="4020478" cy="4800600"/>
          </a:xfrm>
        </p:spPr>
        <p:txBody>
          <a:bodyPr>
            <a:normAutofit fontScale="92500" lnSpcReduction="10000"/>
          </a:bodyPr>
          <a:lstStyle/>
          <a:p>
            <a:pPr>
              <a:buNone/>
            </a:pPr>
            <a:r>
              <a:rPr lang="en-US" dirty="0" smtClean="0"/>
              <a:t>Two situations:</a:t>
            </a:r>
          </a:p>
          <a:p>
            <a:r>
              <a:rPr lang="en-US" dirty="0" smtClean="0"/>
              <a:t>When a worker disobey rules set by the employer, or his behavior is unacceptable i.e. commit </a:t>
            </a:r>
            <a:r>
              <a:rPr lang="en-US" u="sng" dirty="0" smtClean="0"/>
              <a:t>misconduct</a:t>
            </a:r>
          </a:p>
          <a:p>
            <a:r>
              <a:rPr lang="en-US" dirty="0" smtClean="0"/>
              <a:t>When a worker’s job performance fails to meet reasonable standards</a:t>
            </a:r>
          </a:p>
          <a:p>
            <a:pPr>
              <a:buNone/>
            </a:pPr>
            <a:endParaRPr lang="en-GB" dirty="0"/>
          </a:p>
        </p:txBody>
      </p:sp>
    </p:spTree>
    <p:extLst>
      <p:ext uri="{BB962C8B-B14F-4D97-AF65-F5344CB8AC3E}">
        <p14:creationId xmlns:p14="http://schemas.microsoft.com/office/powerpoint/2010/main" val="18902382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Misconduct </a:t>
            </a: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Meaning:  ‘improper behavior, intentional wrong-doing or deliberate violation of a rule or standard of </a:t>
            </a:r>
            <a:r>
              <a:rPr lang="en-US" dirty="0" err="1" smtClean="0"/>
              <a:t>behaviour</a:t>
            </a:r>
            <a:r>
              <a:rPr lang="en-US" dirty="0" smtClean="0"/>
              <a:t>;  and any </a:t>
            </a:r>
            <a:r>
              <a:rPr lang="en-US" dirty="0" err="1" smtClean="0"/>
              <a:t>behaviour</a:t>
            </a:r>
            <a:r>
              <a:rPr lang="en-US" dirty="0" smtClean="0"/>
              <a:t> inconsistent with the faithful discharge of his duties”</a:t>
            </a:r>
          </a:p>
          <a:p>
            <a:r>
              <a:rPr lang="en-GB" dirty="0" smtClean="0"/>
              <a:t>Most of misconducts occur when an employee fails to obey the </a:t>
            </a:r>
            <a:r>
              <a:rPr lang="en-GB" u="sng" dirty="0" smtClean="0"/>
              <a:t>organisational rules </a:t>
            </a:r>
            <a:r>
              <a:rPr lang="en-GB" dirty="0" smtClean="0"/>
              <a:t>of his company.</a:t>
            </a:r>
          </a:p>
          <a:p>
            <a:r>
              <a:rPr lang="en-US" dirty="0" smtClean="0"/>
              <a:t>But misconduct may also happen when:</a:t>
            </a:r>
          </a:p>
          <a:p>
            <a:pPr lvl="1"/>
            <a:r>
              <a:rPr lang="en-US" dirty="0" smtClean="0"/>
              <a:t>An employee behave in a way which tarnishes the image or his employer</a:t>
            </a:r>
          </a:p>
          <a:p>
            <a:pPr lvl="1"/>
            <a:r>
              <a:rPr lang="en-US" dirty="0" smtClean="0"/>
              <a:t>The employer no longer able to trust him because of some </a:t>
            </a:r>
            <a:r>
              <a:rPr lang="en-US" dirty="0" err="1" smtClean="0"/>
              <a:t>behaviour</a:t>
            </a:r>
            <a:r>
              <a:rPr lang="en-US" dirty="0" smtClean="0"/>
              <a:t> off the job.</a:t>
            </a:r>
            <a:endParaRPr lang="en-GB" dirty="0" smtClean="0"/>
          </a:p>
          <a:p>
            <a:endParaRPr lang="en-US" dirty="0" smtClean="0"/>
          </a:p>
          <a:p>
            <a:endParaRPr lang="en-GB" dirty="0" smtClean="0"/>
          </a:p>
          <a:p>
            <a:endParaRPr lang="en-GB" dirty="0"/>
          </a:p>
        </p:txBody>
      </p:sp>
    </p:spTree>
    <p:extLst>
      <p:ext uri="{BB962C8B-B14F-4D97-AF65-F5344CB8AC3E}">
        <p14:creationId xmlns:p14="http://schemas.microsoft.com/office/powerpoint/2010/main" val="11561511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Organisational</a:t>
            </a:r>
            <a:r>
              <a:rPr lang="en-US" dirty="0" smtClean="0"/>
              <a:t> rule </a:t>
            </a:r>
            <a:endParaRPr lang="en-GB" dirty="0"/>
          </a:p>
        </p:txBody>
      </p:sp>
      <p:sp>
        <p:nvSpPr>
          <p:cNvPr id="3" name="Content Placeholder 2"/>
          <p:cNvSpPr>
            <a:spLocks noGrp="1"/>
          </p:cNvSpPr>
          <p:nvPr>
            <p:ph idx="1"/>
          </p:nvPr>
        </p:nvSpPr>
        <p:spPr>
          <a:xfrm>
            <a:off x="2339752" y="1447800"/>
            <a:ext cx="5732710" cy="4800600"/>
          </a:xfrm>
        </p:spPr>
        <p:txBody>
          <a:bodyPr>
            <a:normAutofit fontScale="85000" lnSpcReduction="20000"/>
          </a:bodyPr>
          <a:lstStyle/>
          <a:p>
            <a:r>
              <a:rPr lang="en-US" dirty="0" err="1" smtClean="0"/>
              <a:t>Organisational</a:t>
            </a:r>
            <a:r>
              <a:rPr lang="en-US" dirty="0" smtClean="0"/>
              <a:t> rule is important to ensure discipline in workplace and to improve productivity.</a:t>
            </a:r>
          </a:p>
          <a:p>
            <a:endParaRPr lang="en-US" dirty="0" smtClean="0"/>
          </a:p>
          <a:p>
            <a:r>
              <a:rPr lang="en-US" dirty="0" smtClean="0"/>
              <a:t>The rule must be reasonable and relevant and within the implied or expressed authority of the company under the employment contract.</a:t>
            </a:r>
          </a:p>
          <a:p>
            <a:pPr>
              <a:buNone/>
            </a:pPr>
            <a:endParaRPr lang="en-US" dirty="0" smtClean="0"/>
          </a:p>
          <a:p>
            <a:r>
              <a:rPr lang="en-US" dirty="0" smtClean="0"/>
              <a:t>Implementation of the rule must also consistent and without discrimination.</a:t>
            </a:r>
            <a:endParaRPr lang="en-GB" dirty="0"/>
          </a:p>
        </p:txBody>
      </p:sp>
    </p:spTree>
    <p:extLst>
      <p:ext uri="{BB962C8B-B14F-4D97-AF65-F5344CB8AC3E}">
        <p14:creationId xmlns:p14="http://schemas.microsoft.com/office/powerpoint/2010/main" val="8973402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t>
            </a:r>
            <a:r>
              <a:rPr lang="en-US" dirty="0" err="1" smtClean="0"/>
              <a:t>organisational</a:t>
            </a:r>
            <a:r>
              <a:rPr lang="en-US" dirty="0" smtClean="0"/>
              <a:t> rule</a:t>
            </a:r>
            <a:endParaRPr lang="en-GB" dirty="0"/>
          </a:p>
        </p:txBody>
      </p:sp>
      <p:sp>
        <p:nvSpPr>
          <p:cNvPr id="3" name="Content Placeholder 2"/>
          <p:cNvSpPr>
            <a:spLocks noGrp="1"/>
          </p:cNvSpPr>
          <p:nvPr>
            <p:ph idx="1"/>
          </p:nvPr>
        </p:nvSpPr>
        <p:spPr>
          <a:xfrm>
            <a:off x="2987824" y="1447800"/>
            <a:ext cx="5616624" cy="4800600"/>
          </a:xfrm>
        </p:spPr>
        <p:txBody>
          <a:bodyPr>
            <a:normAutofit fontScale="92500" lnSpcReduction="10000"/>
          </a:bodyPr>
          <a:lstStyle/>
          <a:p>
            <a:r>
              <a:rPr lang="en-US" dirty="0" smtClean="0"/>
              <a:t>Punctuality </a:t>
            </a:r>
          </a:p>
          <a:p>
            <a:r>
              <a:rPr lang="en-US" dirty="0" smtClean="0"/>
              <a:t>Requirement to punch/swipe time card before and after work.</a:t>
            </a:r>
          </a:p>
          <a:p>
            <a:r>
              <a:rPr lang="en-US" dirty="0" smtClean="0"/>
              <a:t>Dress code.</a:t>
            </a:r>
          </a:p>
          <a:p>
            <a:r>
              <a:rPr lang="en-US" dirty="0" smtClean="0"/>
              <a:t>Following safety rules</a:t>
            </a:r>
          </a:p>
          <a:p>
            <a:r>
              <a:rPr lang="en-US" dirty="0" smtClean="0"/>
              <a:t>Obey the order of a superior</a:t>
            </a:r>
          </a:p>
          <a:p>
            <a:r>
              <a:rPr lang="en-US" dirty="0" smtClean="0"/>
              <a:t>Prohibited offences: such as theft, negligence, fraud, bullying, smoking in prohibited areas etc</a:t>
            </a:r>
            <a:endParaRPr lang="en-GB" dirty="0"/>
          </a:p>
        </p:txBody>
      </p:sp>
      <p:pic>
        <p:nvPicPr>
          <p:cNvPr id="4" name="Picture 3" descr="images.jpg"/>
          <p:cNvPicPr>
            <a:picLocks noChangeAspect="1"/>
          </p:cNvPicPr>
          <p:nvPr/>
        </p:nvPicPr>
        <p:blipFill>
          <a:blip r:embed="rId2"/>
          <a:stretch>
            <a:fillRect/>
          </a:stretch>
        </p:blipFill>
        <p:spPr>
          <a:xfrm>
            <a:off x="395536" y="1844824"/>
            <a:ext cx="2472014" cy="3714776"/>
          </a:xfrm>
          <a:prstGeom prst="rect">
            <a:avLst/>
          </a:prstGeom>
        </p:spPr>
      </p:pic>
    </p:spTree>
    <p:extLst>
      <p:ext uri="{BB962C8B-B14F-4D97-AF65-F5344CB8AC3E}">
        <p14:creationId xmlns:p14="http://schemas.microsoft.com/office/powerpoint/2010/main" val="19673163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Disciplinary action for misconduct</a:t>
            </a:r>
            <a:endParaRPr lang="en-GB" dirty="0"/>
          </a:p>
        </p:txBody>
      </p:sp>
      <p:sp>
        <p:nvSpPr>
          <p:cNvPr id="3" name="Content Placeholder 2"/>
          <p:cNvSpPr>
            <a:spLocks noGrp="1"/>
          </p:cNvSpPr>
          <p:nvPr>
            <p:ph idx="1"/>
          </p:nvPr>
        </p:nvSpPr>
        <p:spPr>
          <a:xfrm>
            <a:off x="2627784" y="1600201"/>
            <a:ext cx="6059016" cy="4525963"/>
          </a:xfrm>
        </p:spPr>
        <p:txBody>
          <a:bodyPr/>
          <a:lstStyle/>
          <a:p>
            <a:r>
              <a:rPr lang="en-US" dirty="0" smtClean="0"/>
              <a:t>An action taken based on the seriousness of the misconduct</a:t>
            </a:r>
          </a:p>
          <a:p>
            <a:r>
              <a:rPr lang="en-US" dirty="0" smtClean="0"/>
              <a:t>There are major misconduct (such as theft or fraud) and minor misconduct (such as using rude language and lateness). But the classification also depend on the circumstances. </a:t>
            </a:r>
            <a:endParaRPr lang="en-GB" dirty="0"/>
          </a:p>
        </p:txBody>
      </p:sp>
      <p:pic>
        <p:nvPicPr>
          <p:cNvPr id="4" name="Picture 3" descr="stock-photo-5588575-job-dismissal-notice.jpg"/>
          <p:cNvPicPr>
            <a:picLocks noChangeAspect="1"/>
          </p:cNvPicPr>
          <p:nvPr/>
        </p:nvPicPr>
        <p:blipFill>
          <a:blip r:embed="rId2"/>
          <a:stretch>
            <a:fillRect/>
          </a:stretch>
        </p:blipFill>
        <p:spPr>
          <a:xfrm>
            <a:off x="-27265" y="2852936"/>
            <a:ext cx="2511033" cy="3983266"/>
          </a:xfrm>
          <a:prstGeom prst="rect">
            <a:avLst/>
          </a:prstGeom>
        </p:spPr>
      </p:pic>
    </p:spTree>
    <p:extLst>
      <p:ext uri="{BB962C8B-B14F-4D97-AF65-F5344CB8AC3E}">
        <p14:creationId xmlns:p14="http://schemas.microsoft.com/office/powerpoint/2010/main" val="39190358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on taking disciplinary action</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(please refer to </a:t>
            </a:r>
            <a:r>
              <a:rPr lang="en-US" dirty="0" err="1" smtClean="0"/>
              <a:t>Maimunah’s</a:t>
            </a:r>
            <a:r>
              <a:rPr lang="en-US" dirty="0" smtClean="0"/>
              <a:t> book page 281-284)</a:t>
            </a:r>
          </a:p>
          <a:p>
            <a:pPr marL="596646" indent="-514350">
              <a:buAutoNum type="arabicPeriod"/>
            </a:pPr>
            <a:r>
              <a:rPr lang="en-US" dirty="0" smtClean="0"/>
              <a:t>It should be given in private</a:t>
            </a:r>
          </a:p>
          <a:p>
            <a:pPr marL="596646" indent="-514350">
              <a:buAutoNum type="arabicPeriod"/>
            </a:pPr>
            <a:r>
              <a:rPr lang="en-US" dirty="0" smtClean="0"/>
              <a:t>It should be expected</a:t>
            </a:r>
          </a:p>
          <a:p>
            <a:pPr marL="596646" indent="-514350">
              <a:buAutoNum type="arabicPeriod"/>
            </a:pPr>
            <a:r>
              <a:rPr lang="en-US" dirty="0" smtClean="0"/>
              <a:t>Action must be consistent</a:t>
            </a:r>
          </a:p>
          <a:p>
            <a:pPr marL="596646" indent="-514350">
              <a:buAutoNum type="arabicPeriod"/>
            </a:pPr>
            <a:r>
              <a:rPr lang="en-US" dirty="0" smtClean="0"/>
              <a:t>It should be immediate</a:t>
            </a:r>
          </a:p>
          <a:p>
            <a:pPr marL="596646" indent="-514350">
              <a:buAutoNum type="arabicPeriod"/>
            </a:pPr>
            <a:r>
              <a:rPr lang="en-US" dirty="0" smtClean="0"/>
              <a:t>It should be progressive: its purpose is to correct the employee’s behavior rather than to punish him.</a:t>
            </a:r>
            <a:endParaRPr lang="en-GB" dirty="0"/>
          </a:p>
        </p:txBody>
      </p:sp>
    </p:spTree>
    <p:extLst>
      <p:ext uri="{BB962C8B-B14F-4D97-AF65-F5344CB8AC3E}">
        <p14:creationId xmlns:p14="http://schemas.microsoft.com/office/powerpoint/2010/main" val="37267038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Its purpose is to correct the employee’s behavior rather than to punish him.</a:t>
            </a:r>
          </a:p>
          <a:p>
            <a:r>
              <a:rPr lang="en-US" dirty="0" smtClean="0"/>
              <a:t>It requires that increasingly severe penalties be imposed on workers who repeat an act of misconduct</a:t>
            </a:r>
          </a:p>
          <a:p>
            <a:r>
              <a:rPr lang="en-US" dirty="0" smtClean="0"/>
              <a:t>Example: </a:t>
            </a:r>
          </a:p>
          <a:p>
            <a:pPr lvl="1"/>
            <a:r>
              <a:rPr lang="en-US" dirty="0" smtClean="0"/>
              <a:t>Oral warning (by supervisor) --} Written warning (by departmental manager) --} Final written warning (</a:t>
            </a:r>
            <a:r>
              <a:rPr lang="en-US" sz="2600" dirty="0" smtClean="0"/>
              <a:t>by senior manager/HRM</a:t>
            </a:r>
            <a:r>
              <a:rPr lang="en-US" dirty="0" smtClean="0"/>
              <a:t>) --} Suspension (by senior manager/HRM) --} Dismissal (by HRM)</a:t>
            </a:r>
            <a:endParaRPr lang="en-GB" dirty="0"/>
          </a:p>
        </p:txBody>
      </p:sp>
    </p:spTree>
    <p:extLst>
      <p:ext uri="{BB962C8B-B14F-4D97-AF65-F5344CB8AC3E}">
        <p14:creationId xmlns:p14="http://schemas.microsoft.com/office/powerpoint/2010/main" val="1319932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wsuit.dismissed.jpg"/>
          <p:cNvPicPr>
            <a:picLocks noChangeAspect="1"/>
          </p:cNvPicPr>
          <p:nvPr/>
        </p:nvPicPr>
        <p:blipFill>
          <a:blip r:embed="rId2"/>
          <a:stretch>
            <a:fillRect/>
          </a:stretch>
        </p:blipFill>
        <p:spPr>
          <a:xfrm>
            <a:off x="6804248" y="1357297"/>
            <a:ext cx="2339752" cy="3547931"/>
          </a:xfrm>
          <a:prstGeom prst="rect">
            <a:avLst/>
          </a:prstGeom>
        </p:spPr>
      </p:pic>
      <p:sp>
        <p:nvSpPr>
          <p:cNvPr id="2" name="Title 1"/>
          <p:cNvSpPr>
            <a:spLocks noGrp="1"/>
          </p:cNvSpPr>
          <p:nvPr>
            <p:ph type="title"/>
          </p:nvPr>
        </p:nvSpPr>
        <p:spPr/>
        <p:txBody>
          <a:bodyPr/>
          <a:lstStyle/>
          <a:p>
            <a:r>
              <a:rPr lang="en-US" dirty="0" smtClean="0"/>
              <a:t>The right to hire and fire</a:t>
            </a:r>
            <a:endParaRPr lang="en-GB" dirty="0"/>
          </a:p>
        </p:txBody>
      </p:sp>
      <p:sp>
        <p:nvSpPr>
          <p:cNvPr id="3" name="Content Placeholder 2"/>
          <p:cNvSpPr>
            <a:spLocks noGrp="1"/>
          </p:cNvSpPr>
          <p:nvPr>
            <p:ph idx="1"/>
          </p:nvPr>
        </p:nvSpPr>
        <p:spPr>
          <a:xfrm>
            <a:off x="2267744" y="1447800"/>
            <a:ext cx="4447396" cy="4800600"/>
          </a:xfrm>
        </p:spPr>
        <p:txBody>
          <a:bodyPr>
            <a:normAutofit fontScale="92500" lnSpcReduction="20000"/>
          </a:bodyPr>
          <a:lstStyle/>
          <a:p>
            <a:r>
              <a:rPr lang="en-US" u="sng" dirty="0" smtClean="0"/>
              <a:t>The right to hire: </a:t>
            </a:r>
            <a:r>
              <a:rPr lang="en-US" dirty="0" smtClean="0"/>
              <a:t>the right to choose whom to recruit.</a:t>
            </a:r>
          </a:p>
          <a:p>
            <a:r>
              <a:rPr lang="en-US" dirty="0" smtClean="0"/>
              <a:t>Does employer have absolute right to choose whom to recruit?</a:t>
            </a:r>
          </a:p>
          <a:p>
            <a:r>
              <a:rPr lang="en-US" dirty="0" smtClean="0"/>
              <a:t>Before 20</a:t>
            </a:r>
            <a:r>
              <a:rPr lang="en-US" baseline="30000" dirty="0" smtClean="0"/>
              <a:t>th</a:t>
            </a:r>
            <a:r>
              <a:rPr lang="en-US" dirty="0" smtClean="0"/>
              <a:t> century, yes. But the right has become increasingly restricted.</a:t>
            </a:r>
          </a:p>
          <a:p>
            <a:r>
              <a:rPr lang="en-US" dirty="0" smtClean="0"/>
              <a:t>For example: subject to prohibition of discrimination</a:t>
            </a:r>
            <a:endParaRPr lang="en-GB" dirty="0"/>
          </a:p>
        </p:txBody>
      </p:sp>
    </p:spTree>
    <p:extLst>
      <p:ext uri="{BB962C8B-B14F-4D97-AF65-F5344CB8AC3E}">
        <p14:creationId xmlns:p14="http://schemas.microsoft.com/office/powerpoint/2010/main" val="15130910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protected by the Act</a:t>
            </a:r>
            <a:endParaRPr lang="en-GB" dirty="0"/>
          </a:p>
        </p:txBody>
      </p:sp>
      <p:sp>
        <p:nvSpPr>
          <p:cNvPr id="3" name="Content Placeholder 2"/>
          <p:cNvSpPr>
            <a:spLocks noGrp="1"/>
          </p:cNvSpPr>
          <p:nvPr>
            <p:ph idx="1"/>
          </p:nvPr>
        </p:nvSpPr>
        <p:spPr/>
        <p:txBody>
          <a:bodyPr>
            <a:normAutofit/>
          </a:bodyPr>
          <a:lstStyle/>
          <a:p>
            <a:pPr>
              <a:lnSpc>
                <a:spcPct val="120000"/>
              </a:lnSpc>
              <a:spcBef>
                <a:spcPts val="0"/>
              </a:spcBef>
            </a:pPr>
            <a:r>
              <a:rPr lang="en-US" dirty="0" smtClean="0"/>
              <a:t>Not all employee protected by the Act</a:t>
            </a:r>
          </a:p>
          <a:p>
            <a:pPr>
              <a:lnSpc>
                <a:spcPct val="120000"/>
              </a:lnSpc>
              <a:spcBef>
                <a:spcPts val="0"/>
              </a:spcBef>
            </a:pPr>
            <a:r>
              <a:rPr lang="en-US" dirty="0" smtClean="0"/>
              <a:t>Basically it covers employees who are employed under a </a:t>
            </a:r>
            <a:r>
              <a:rPr lang="en-US" dirty="0" smtClean="0">
                <a:solidFill>
                  <a:srgbClr val="FF0066"/>
                </a:solidFill>
              </a:rPr>
              <a:t>contract of employment</a:t>
            </a:r>
            <a:r>
              <a:rPr lang="en-US" dirty="0" smtClean="0"/>
              <a:t>, aka </a:t>
            </a:r>
            <a:r>
              <a:rPr lang="en-US" dirty="0" smtClean="0">
                <a:solidFill>
                  <a:srgbClr val="FF0066"/>
                </a:solidFill>
              </a:rPr>
              <a:t>contract of service</a:t>
            </a:r>
            <a:r>
              <a:rPr lang="en-US" altLang="ko-KR" dirty="0" smtClean="0">
                <a:ea typeface="Gulim" pitchFamily="34" charset="-127"/>
              </a:rPr>
              <a:t>. So, </a:t>
            </a:r>
            <a:r>
              <a:rPr lang="en-US" dirty="0" smtClean="0">
                <a:solidFill>
                  <a:srgbClr val="FF0066"/>
                </a:solidFill>
              </a:rPr>
              <a:t>Self-employed persons</a:t>
            </a:r>
            <a:r>
              <a:rPr lang="en-US" dirty="0" smtClean="0"/>
              <a:t> are not within the scope of most employment laws</a:t>
            </a:r>
            <a:r>
              <a:rPr lang="en-US" altLang="ko-KR" dirty="0" smtClean="0">
                <a:ea typeface="Gulim" pitchFamily="34" charset="-127"/>
              </a:rPr>
              <a:t>.</a:t>
            </a:r>
            <a:endParaRPr lang="en-US" dirty="0" smtClean="0"/>
          </a:p>
          <a:p>
            <a:r>
              <a:rPr lang="en-US" dirty="0" smtClean="0"/>
              <a:t>It covers (the First Schedule of the Act): </a:t>
            </a:r>
          </a:p>
          <a:p>
            <a:pPr lvl="1"/>
            <a:r>
              <a:rPr lang="en-US" dirty="0" smtClean="0"/>
              <a:t>those who earn not more </a:t>
            </a:r>
            <a:r>
              <a:rPr lang="en-US" smtClean="0"/>
              <a:t>than </a:t>
            </a:r>
            <a:r>
              <a:rPr lang="en-US" smtClean="0"/>
              <a:t>RM2,000 </a:t>
            </a:r>
            <a:r>
              <a:rPr lang="en-US" dirty="0" smtClean="0"/>
              <a:t>per month,</a:t>
            </a:r>
          </a:p>
          <a:p>
            <a:pPr lvl="1"/>
            <a:r>
              <a:rPr lang="en-US" dirty="0" smtClean="0"/>
              <a:t>those  who carry out manual </a:t>
            </a:r>
            <a:r>
              <a:rPr lang="en-US" dirty="0" err="1" smtClean="0"/>
              <a:t>labour</a:t>
            </a:r>
            <a:r>
              <a:rPr lang="en-US" dirty="0" smtClean="0"/>
              <a:t>, or supervise such workers;  are employed to drive or maintain vehicles; and are engaged as domestic servants</a:t>
            </a:r>
          </a:p>
          <a:p>
            <a:endParaRPr lang="en-GB" dirty="0"/>
          </a:p>
        </p:txBody>
      </p:sp>
    </p:spTree>
    <p:extLst>
      <p:ext uri="{BB962C8B-B14F-4D97-AF65-F5344CB8AC3E}">
        <p14:creationId xmlns:p14="http://schemas.microsoft.com/office/powerpoint/2010/main" val="310415522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428604"/>
            <a:ext cx="6665944" cy="5819796"/>
          </a:xfrm>
        </p:spPr>
        <p:txBody>
          <a:bodyPr/>
          <a:lstStyle/>
          <a:p>
            <a:endParaRPr lang="en-US" u="sng" dirty="0" smtClean="0"/>
          </a:p>
          <a:p>
            <a:r>
              <a:rPr lang="en-US" u="sng" dirty="0" smtClean="0"/>
              <a:t>The right to fire: </a:t>
            </a:r>
            <a:r>
              <a:rPr lang="en-US" dirty="0" smtClean="0"/>
              <a:t>the right of employer to dismiss employees.</a:t>
            </a:r>
          </a:p>
          <a:p>
            <a:r>
              <a:rPr lang="en-US" dirty="0" smtClean="0"/>
              <a:t>Now,  employer has no absolute right to terminate the contract of employment.</a:t>
            </a:r>
          </a:p>
          <a:p>
            <a:r>
              <a:rPr lang="en-US" dirty="0" smtClean="0"/>
              <a:t>Dismissal is subject to:</a:t>
            </a:r>
          </a:p>
          <a:p>
            <a:pPr lvl="1"/>
            <a:r>
              <a:rPr lang="en-US" dirty="0" smtClean="0"/>
              <a:t>Reasonable ground such as disciplinary reasons (just cause)</a:t>
            </a:r>
          </a:p>
          <a:p>
            <a:pPr lvl="1"/>
            <a:r>
              <a:rPr lang="en-US" dirty="0" smtClean="0"/>
              <a:t>Proper and fair procedures</a:t>
            </a:r>
            <a:endParaRPr lang="en-GB" dirty="0"/>
          </a:p>
        </p:txBody>
      </p:sp>
    </p:spTree>
    <p:extLst>
      <p:ext uri="{BB962C8B-B14F-4D97-AF65-F5344CB8AC3E}">
        <p14:creationId xmlns:p14="http://schemas.microsoft.com/office/powerpoint/2010/main" val="7325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vestigation.jpg"/>
          <p:cNvPicPr>
            <a:picLocks noChangeAspect="1"/>
          </p:cNvPicPr>
          <p:nvPr/>
        </p:nvPicPr>
        <p:blipFill>
          <a:blip r:embed="rId2"/>
          <a:stretch>
            <a:fillRect/>
          </a:stretch>
        </p:blipFill>
        <p:spPr>
          <a:xfrm>
            <a:off x="4833916" y="3260738"/>
            <a:ext cx="4310084" cy="3597262"/>
          </a:xfrm>
          <a:prstGeom prst="rect">
            <a:avLst/>
          </a:prstGeom>
        </p:spPr>
      </p:pic>
      <p:sp>
        <p:nvSpPr>
          <p:cNvPr id="2" name="Title 1"/>
          <p:cNvSpPr>
            <a:spLocks noGrp="1"/>
          </p:cNvSpPr>
          <p:nvPr>
            <p:ph type="title"/>
          </p:nvPr>
        </p:nvSpPr>
        <p:spPr/>
        <p:txBody>
          <a:bodyPr/>
          <a:lstStyle/>
          <a:p>
            <a:r>
              <a:rPr lang="en-US" dirty="0" smtClean="0"/>
              <a:t>Fair Procedures </a:t>
            </a:r>
            <a:endParaRPr lang="en-GB" dirty="0"/>
          </a:p>
        </p:txBody>
      </p:sp>
      <p:sp>
        <p:nvSpPr>
          <p:cNvPr id="3" name="Content Placeholder 2"/>
          <p:cNvSpPr>
            <a:spLocks noGrp="1"/>
          </p:cNvSpPr>
          <p:nvPr>
            <p:ph idx="1"/>
          </p:nvPr>
        </p:nvSpPr>
        <p:spPr/>
        <p:txBody>
          <a:bodyPr/>
          <a:lstStyle/>
          <a:p>
            <a:pPr>
              <a:buNone/>
            </a:pPr>
            <a:endParaRPr lang="en-US" sz="1600" dirty="0" smtClean="0"/>
          </a:p>
          <a:p>
            <a:r>
              <a:rPr lang="en-US" sz="4000" dirty="0" smtClean="0"/>
              <a:t>Involve two important stages:</a:t>
            </a:r>
          </a:p>
          <a:p>
            <a:pPr lvl="1"/>
            <a:r>
              <a:rPr lang="en-US" sz="3600" dirty="0" smtClean="0"/>
              <a:t>Investigation</a:t>
            </a:r>
          </a:p>
          <a:p>
            <a:pPr lvl="1"/>
            <a:r>
              <a:rPr lang="en-US" sz="3600" dirty="0" smtClean="0"/>
              <a:t>Domestic inquiry</a:t>
            </a:r>
          </a:p>
          <a:p>
            <a:pPr lvl="1">
              <a:buNone/>
            </a:pPr>
            <a:endParaRPr lang="en-GB" dirty="0"/>
          </a:p>
        </p:txBody>
      </p:sp>
    </p:spTree>
    <p:extLst>
      <p:ext uri="{BB962C8B-B14F-4D97-AF65-F5344CB8AC3E}">
        <p14:creationId xmlns:p14="http://schemas.microsoft.com/office/powerpoint/2010/main" val="187082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err="1" smtClean="0"/>
              <a:t>organisation</a:t>
            </a:r>
            <a:r>
              <a:rPr lang="en-US" dirty="0" smtClean="0"/>
              <a:t> must has a sufficiently strong case before taking action against an employee for misconduct.</a:t>
            </a:r>
          </a:p>
          <a:p>
            <a:r>
              <a:rPr lang="en-US" dirty="0" smtClean="0"/>
              <a:t>Therefore,  it must conduct investigation and must prepare a full written report providing details of the alleged misconduct.</a:t>
            </a:r>
          </a:p>
          <a:p>
            <a:r>
              <a:rPr lang="en-US" dirty="0" smtClean="0"/>
              <a:t>The next action (domestic inquiry) can only be taken if the investigator decides a </a:t>
            </a:r>
            <a:r>
              <a:rPr lang="en-US" i="1" dirty="0" smtClean="0"/>
              <a:t>prima facie</a:t>
            </a:r>
            <a:r>
              <a:rPr lang="en-US" dirty="0" smtClean="0"/>
              <a:t> case exists.</a:t>
            </a:r>
            <a:endParaRPr lang="en-GB" dirty="0"/>
          </a:p>
        </p:txBody>
      </p:sp>
    </p:spTree>
    <p:extLst>
      <p:ext uri="{BB962C8B-B14F-4D97-AF65-F5344CB8AC3E}">
        <p14:creationId xmlns:p14="http://schemas.microsoft.com/office/powerpoint/2010/main" val="6893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information</a:t>
            </a:r>
            <a:endParaRPr lang="en-GB" dirty="0"/>
          </a:p>
        </p:txBody>
      </p:sp>
      <p:sp>
        <p:nvSpPr>
          <p:cNvPr id="3" name="Content Placeholder 2"/>
          <p:cNvSpPr>
            <a:spLocks noGrp="1"/>
          </p:cNvSpPr>
          <p:nvPr>
            <p:ph idx="1"/>
          </p:nvPr>
        </p:nvSpPr>
        <p:spPr/>
        <p:txBody>
          <a:bodyPr>
            <a:normAutofit/>
          </a:bodyPr>
          <a:lstStyle/>
          <a:p>
            <a:r>
              <a:rPr lang="en-US" sz="2800" dirty="0" smtClean="0"/>
              <a:t>The investigator must look for the following information:</a:t>
            </a:r>
          </a:p>
          <a:p>
            <a:pPr lvl="1"/>
            <a:r>
              <a:rPr lang="en-US" sz="2400" dirty="0" smtClean="0"/>
              <a:t>Who? When? Where?</a:t>
            </a:r>
          </a:p>
          <a:p>
            <a:pPr lvl="1"/>
            <a:r>
              <a:rPr lang="en-US" sz="2400" dirty="0" smtClean="0"/>
              <a:t>What is the types of misconduct? (rules)</a:t>
            </a:r>
          </a:p>
          <a:p>
            <a:pPr lvl="1"/>
            <a:r>
              <a:rPr lang="en-US" sz="2400" dirty="0" smtClean="0"/>
              <a:t>How it was carried out?</a:t>
            </a:r>
          </a:p>
          <a:p>
            <a:pPr lvl="1"/>
            <a:r>
              <a:rPr lang="en-US" sz="2400" dirty="0" smtClean="0"/>
              <a:t>What is the evidence of the alleged misconduct? Witness? Document? </a:t>
            </a:r>
            <a:endParaRPr lang="en-GB" sz="2400" dirty="0"/>
          </a:p>
        </p:txBody>
      </p:sp>
      <p:pic>
        <p:nvPicPr>
          <p:cNvPr id="4" name="Picture 3" descr="evidence.jpg"/>
          <p:cNvPicPr>
            <a:picLocks noChangeAspect="1"/>
          </p:cNvPicPr>
          <p:nvPr/>
        </p:nvPicPr>
        <p:blipFill>
          <a:blip r:embed="rId2"/>
          <a:stretch>
            <a:fillRect/>
          </a:stretch>
        </p:blipFill>
        <p:spPr>
          <a:xfrm>
            <a:off x="5143504" y="4286256"/>
            <a:ext cx="2571744" cy="2571744"/>
          </a:xfrm>
          <a:prstGeom prst="rect">
            <a:avLst/>
          </a:prstGeom>
        </p:spPr>
      </p:pic>
    </p:spTree>
    <p:extLst>
      <p:ext uri="{BB962C8B-B14F-4D97-AF65-F5344CB8AC3E}">
        <p14:creationId xmlns:p14="http://schemas.microsoft.com/office/powerpoint/2010/main" val="1548276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good practice</a:t>
            </a:r>
            <a:endParaRPr lang="en-GB"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Conducted by a neutral and well-trained investigator</a:t>
            </a:r>
          </a:p>
          <a:p>
            <a:r>
              <a:rPr lang="en-US" dirty="0" smtClean="0"/>
              <a:t>By a party with a higher or similar ranking in the </a:t>
            </a:r>
            <a:r>
              <a:rPr lang="en-US" dirty="0" err="1" smtClean="0"/>
              <a:t>organisation</a:t>
            </a:r>
            <a:r>
              <a:rPr lang="en-US" dirty="0" smtClean="0"/>
              <a:t> to the accused.</a:t>
            </a:r>
          </a:p>
          <a:p>
            <a:r>
              <a:rPr lang="en-US" dirty="0" smtClean="0"/>
              <a:t>Conducted as speedily as possible, yet it is conducted thoroughly and carefully</a:t>
            </a:r>
          </a:p>
          <a:p>
            <a:r>
              <a:rPr lang="en-US" dirty="0" smtClean="0"/>
              <a:t> interviews of accused and witness are without duress</a:t>
            </a:r>
          </a:p>
          <a:p>
            <a:r>
              <a:rPr lang="en-US" dirty="0" smtClean="0"/>
              <a:t>Statement during interviews are in writing and signed.</a:t>
            </a:r>
          </a:p>
          <a:p>
            <a:r>
              <a:rPr lang="en-US" dirty="0" smtClean="0"/>
              <a:t>Evidence are collected using lawful means.</a:t>
            </a:r>
          </a:p>
          <a:p>
            <a:r>
              <a:rPr lang="en-US" dirty="0" smtClean="0"/>
              <a:t>Information gathered during investigation is kept confidential. </a:t>
            </a:r>
          </a:p>
          <a:p>
            <a:endParaRPr lang="en-GB" dirty="0"/>
          </a:p>
        </p:txBody>
      </p:sp>
    </p:spTree>
    <p:extLst>
      <p:ext uri="{BB962C8B-B14F-4D97-AF65-F5344CB8AC3E}">
        <p14:creationId xmlns:p14="http://schemas.microsoft.com/office/powerpoint/2010/main" val="3953197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during investigation</a:t>
            </a:r>
            <a:endParaRPr lang="en-GB" dirty="0"/>
          </a:p>
        </p:txBody>
      </p:sp>
      <p:sp>
        <p:nvSpPr>
          <p:cNvPr id="3" name="Content Placeholder 2"/>
          <p:cNvSpPr>
            <a:spLocks noGrp="1"/>
          </p:cNvSpPr>
          <p:nvPr>
            <p:ph idx="1"/>
          </p:nvPr>
        </p:nvSpPr>
        <p:spPr/>
        <p:txBody>
          <a:bodyPr>
            <a:normAutofit lnSpcReduction="10000"/>
          </a:bodyPr>
          <a:lstStyle/>
          <a:p>
            <a:r>
              <a:rPr lang="en-US" dirty="0" smtClean="0"/>
              <a:t>Section 14(2)</a:t>
            </a:r>
          </a:p>
          <a:p>
            <a:r>
              <a:rPr lang="en-US" dirty="0" smtClean="0"/>
              <a:t>When may suspension become necessary?</a:t>
            </a:r>
          </a:p>
          <a:p>
            <a:pPr lvl="1"/>
            <a:r>
              <a:rPr lang="en-US" dirty="0" smtClean="0"/>
              <a:t>His presence might threaten the work situation</a:t>
            </a:r>
          </a:p>
          <a:p>
            <a:pPr lvl="1"/>
            <a:r>
              <a:rPr lang="en-US" dirty="0" smtClean="0"/>
              <a:t>For a cooling off period – e.g. when physical violence has occurred.</a:t>
            </a:r>
          </a:p>
          <a:p>
            <a:pPr lvl="1"/>
            <a:r>
              <a:rPr lang="en-US" dirty="0" smtClean="0"/>
              <a:t>Avoid further misconduct e.g. CBT</a:t>
            </a:r>
          </a:p>
          <a:p>
            <a:pPr lvl="1"/>
            <a:r>
              <a:rPr lang="en-US" dirty="0" smtClean="0"/>
              <a:t>Avoid accused disturb evidence</a:t>
            </a:r>
            <a:endParaRPr lang="en-GB" dirty="0"/>
          </a:p>
        </p:txBody>
      </p:sp>
    </p:spTree>
    <p:extLst>
      <p:ext uri="{BB962C8B-B14F-4D97-AF65-F5344CB8AC3E}">
        <p14:creationId xmlns:p14="http://schemas.microsoft.com/office/powerpoint/2010/main" val="175592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Domestic inquiry</a:t>
            </a:r>
            <a:endParaRPr lang="en-GB" dirty="0"/>
          </a:p>
        </p:txBody>
      </p:sp>
      <p:sp>
        <p:nvSpPr>
          <p:cNvPr id="3" name="Content Placeholder 2"/>
          <p:cNvSpPr>
            <a:spLocks noGrp="1"/>
          </p:cNvSpPr>
          <p:nvPr>
            <p:ph idx="1"/>
          </p:nvPr>
        </p:nvSpPr>
        <p:spPr/>
        <p:txBody>
          <a:bodyPr/>
          <a:lstStyle/>
          <a:p>
            <a:r>
              <a:rPr lang="en-US" dirty="0" smtClean="0"/>
              <a:t>Like a ‘mini trial’</a:t>
            </a:r>
          </a:p>
          <a:p>
            <a:r>
              <a:rPr lang="en-US" dirty="0" smtClean="0"/>
              <a:t>Purpose:</a:t>
            </a:r>
          </a:p>
          <a:p>
            <a:pPr lvl="1"/>
            <a:r>
              <a:rPr lang="en-US" dirty="0" smtClean="0"/>
              <a:t>Give the </a:t>
            </a:r>
            <a:r>
              <a:rPr lang="en-US" u="sng" dirty="0" smtClean="0"/>
              <a:t>right to be heard</a:t>
            </a:r>
            <a:r>
              <a:rPr lang="en-US" dirty="0" smtClean="0"/>
              <a:t> to the accused </a:t>
            </a:r>
          </a:p>
          <a:p>
            <a:pPr lvl="1"/>
            <a:r>
              <a:rPr lang="en-US" dirty="0" smtClean="0"/>
              <a:t>And </a:t>
            </a:r>
            <a:r>
              <a:rPr lang="en-US" u="sng" dirty="0" smtClean="0"/>
              <a:t>right to defend himself </a:t>
            </a:r>
          </a:p>
          <a:p>
            <a:r>
              <a:rPr lang="en-US" dirty="0" smtClean="0"/>
              <a:t>Now become a compulsory- without it the termination will be considered as being done ‘without just cause or excuse’.</a:t>
            </a:r>
          </a:p>
          <a:p>
            <a:r>
              <a:rPr lang="en-US" dirty="0" smtClean="0"/>
              <a:t>Section 14: ‘due inquiry’</a:t>
            </a:r>
          </a:p>
          <a:p>
            <a:endParaRPr lang="en-GB" dirty="0"/>
          </a:p>
        </p:txBody>
      </p:sp>
    </p:spTree>
    <p:extLst>
      <p:ext uri="{BB962C8B-B14F-4D97-AF65-F5344CB8AC3E}">
        <p14:creationId xmlns:p14="http://schemas.microsoft.com/office/powerpoint/2010/main" val="3534008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important requirements</a:t>
            </a:r>
            <a:endParaRPr lang="en-GB" dirty="0"/>
          </a:p>
        </p:txBody>
      </p:sp>
      <p:sp>
        <p:nvSpPr>
          <p:cNvPr id="3" name="Content Placeholder 2"/>
          <p:cNvSpPr>
            <a:spLocks noGrp="1"/>
          </p:cNvSpPr>
          <p:nvPr>
            <p:ph idx="1"/>
          </p:nvPr>
        </p:nvSpPr>
        <p:spPr/>
        <p:txBody>
          <a:bodyPr>
            <a:normAutofit fontScale="77500" lnSpcReduction="20000"/>
          </a:bodyPr>
          <a:lstStyle/>
          <a:p>
            <a:pPr marL="596646" indent="-514350">
              <a:buAutoNum type="arabicPeriod"/>
            </a:pPr>
            <a:r>
              <a:rPr lang="en-US" dirty="0" smtClean="0"/>
              <a:t>The right to know the alleged offence (ground of dismissal)</a:t>
            </a:r>
          </a:p>
          <a:p>
            <a:pPr marL="596646" indent="-514350">
              <a:buAutoNum type="arabicPeriod"/>
            </a:pPr>
            <a:r>
              <a:rPr lang="en-US" dirty="0" smtClean="0"/>
              <a:t>Right to speak in his own </a:t>
            </a:r>
            <a:r>
              <a:rPr lang="en-US" dirty="0" err="1" smtClean="0"/>
              <a:t>defence</a:t>
            </a:r>
            <a:r>
              <a:rPr lang="en-US" dirty="0" smtClean="0"/>
              <a:t> or to have a representative speak on his behalf</a:t>
            </a:r>
          </a:p>
          <a:p>
            <a:pPr marL="1117854" lvl="2" indent="-514350"/>
            <a:r>
              <a:rPr lang="en-US" dirty="0" smtClean="0"/>
              <a:t>Union members can be represented by the Union </a:t>
            </a:r>
          </a:p>
          <a:p>
            <a:pPr marL="596646" indent="-514350">
              <a:buAutoNum type="arabicPeriod"/>
            </a:pPr>
            <a:r>
              <a:rPr lang="en-US" dirty="0" smtClean="0"/>
              <a:t>Right to reasonable amount of time to reply to accusations.</a:t>
            </a:r>
          </a:p>
          <a:p>
            <a:pPr marL="1117854" lvl="2" indent="-514350"/>
            <a:r>
              <a:rPr lang="en-US" dirty="0" smtClean="0"/>
              <a:t>Depend on the type of case</a:t>
            </a:r>
          </a:p>
          <a:p>
            <a:pPr marL="1117854" lvl="2" indent="-514350"/>
            <a:r>
              <a:rPr lang="en-US" dirty="0" smtClean="0"/>
              <a:t>Between 48 hours to seven days</a:t>
            </a:r>
          </a:p>
          <a:p>
            <a:pPr marL="596646" indent="-514350">
              <a:buAutoNum type="arabicPeriod"/>
            </a:pPr>
            <a:r>
              <a:rPr lang="en-US" dirty="0" smtClean="0"/>
              <a:t>Right to be heard/tried by unbiased party</a:t>
            </a:r>
          </a:p>
          <a:p>
            <a:pPr marL="1117854" lvl="2" indent="-514350"/>
            <a:r>
              <a:rPr lang="en-US" dirty="0" smtClean="0"/>
              <a:t>Three members</a:t>
            </a:r>
          </a:p>
          <a:p>
            <a:pPr marL="1117854" lvl="2" indent="-514350"/>
            <a:r>
              <a:rPr lang="en-US" dirty="0" smtClean="0"/>
              <a:t>Higher rank</a:t>
            </a:r>
          </a:p>
          <a:p>
            <a:pPr marL="1117854" lvl="2" indent="-514350"/>
            <a:r>
              <a:rPr lang="en-US" dirty="0" smtClean="0"/>
              <a:t>Not investigators</a:t>
            </a:r>
          </a:p>
          <a:p>
            <a:pPr marL="1117854" lvl="2" indent="-514350"/>
            <a:endParaRPr lang="en-GB" dirty="0"/>
          </a:p>
        </p:txBody>
      </p:sp>
    </p:spTree>
    <p:extLst>
      <p:ext uri="{BB962C8B-B14F-4D97-AF65-F5344CB8AC3E}">
        <p14:creationId xmlns:p14="http://schemas.microsoft.com/office/powerpoint/2010/main" val="3281941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process</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Panel introduce themselves</a:t>
            </a:r>
          </a:p>
          <a:p>
            <a:r>
              <a:rPr lang="en-US" dirty="0" smtClean="0"/>
              <a:t>Briefing of procedures</a:t>
            </a:r>
          </a:p>
          <a:p>
            <a:r>
              <a:rPr lang="en-US" dirty="0" smtClean="0"/>
              <a:t>Read out charge</a:t>
            </a:r>
          </a:p>
          <a:p>
            <a:r>
              <a:rPr lang="en-US" dirty="0" smtClean="0"/>
              <a:t>Ask him whether plead guilty or not</a:t>
            </a:r>
          </a:p>
          <a:p>
            <a:r>
              <a:rPr lang="en-US" dirty="0" smtClean="0"/>
              <a:t>Prosecuting officer call witness</a:t>
            </a:r>
          </a:p>
          <a:p>
            <a:r>
              <a:rPr lang="en-US" dirty="0" smtClean="0"/>
              <a:t>Question and answer session</a:t>
            </a:r>
          </a:p>
          <a:p>
            <a:r>
              <a:rPr lang="en-US" dirty="0" smtClean="0"/>
              <a:t>Accused person call witness</a:t>
            </a:r>
          </a:p>
          <a:p>
            <a:r>
              <a:rPr lang="en-US" dirty="0" smtClean="0"/>
              <a:t>Question and answer session</a:t>
            </a:r>
          </a:p>
          <a:p>
            <a:r>
              <a:rPr lang="en-US" dirty="0" smtClean="0"/>
              <a:t>Sum up evidence</a:t>
            </a:r>
          </a:p>
          <a:p>
            <a:r>
              <a:rPr lang="en-US" dirty="0" smtClean="0"/>
              <a:t>Panel discuss</a:t>
            </a:r>
            <a:r>
              <a:rPr lang="en-US" smtClean="0"/>
              <a:t>/ prepare report </a:t>
            </a:r>
            <a:endParaRPr lang="en-US" dirty="0" smtClean="0"/>
          </a:p>
          <a:p>
            <a:endParaRPr lang="en-GB" dirty="0"/>
          </a:p>
        </p:txBody>
      </p:sp>
    </p:spTree>
    <p:extLst>
      <p:ext uri="{BB962C8B-B14F-4D97-AF65-F5344CB8AC3E}">
        <p14:creationId xmlns:p14="http://schemas.microsoft.com/office/powerpoint/2010/main" val="311383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 </a:t>
            </a:r>
            <a:endParaRPr lang="en-GB" dirty="0"/>
          </a:p>
        </p:txBody>
      </p:sp>
      <p:sp>
        <p:nvSpPr>
          <p:cNvPr id="3" name="Content Placeholder 2"/>
          <p:cNvSpPr>
            <a:spLocks noGrp="1"/>
          </p:cNvSpPr>
          <p:nvPr>
            <p:ph idx="1"/>
          </p:nvPr>
        </p:nvSpPr>
        <p:spPr/>
        <p:txBody>
          <a:bodyPr/>
          <a:lstStyle/>
          <a:p>
            <a:pPr>
              <a:buNone/>
            </a:pPr>
            <a:r>
              <a:rPr lang="en-US" dirty="0" smtClean="0"/>
              <a:t>Types: of penalties:</a:t>
            </a:r>
          </a:p>
          <a:p>
            <a:r>
              <a:rPr lang="en-US" dirty="0" smtClean="0"/>
              <a:t>Oral warning</a:t>
            </a:r>
          </a:p>
          <a:p>
            <a:r>
              <a:rPr lang="en-US" dirty="0" smtClean="0"/>
              <a:t>Written warning</a:t>
            </a:r>
          </a:p>
          <a:p>
            <a:r>
              <a:rPr lang="en-US" dirty="0" smtClean="0"/>
              <a:t>Downgrading/demotion</a:t>
            </a:r>
          </a:p>
          <a:p>
            <a:r>
              <a:rPr lang="en-US" dirty="0" smtClean="0"/>
              <a:t>Suspension without pay for not more than two weeks</a:t>
            </a:r>
          </a:p>
          <a:p>
            <a:r>
              <a:rPr lang="en-US" dirty="0" smtClean="0"/>
              <a:t>Dismissal </a:t>
            </a:r>
            <a:endParaRPr lang="en-GB" dirty="0"/>
          </a:p>
        </p:txBody>
      </p:sp>
    </p:spTree>
    <p:extLst>
      <p:ext uri="{BB962C8B-B14F-4D97-AF65-F5344CB8AC3E}">
        <p14:creationId xmlns:p14="http://schemas.microsoft.com/office/powerpoint/2010/main" val="109250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Contract of Service</a:t>
            </a:r>
            <a:endParaRPr lang="en-GB" dirty="0"/>
          </a:p>
        </p:txBody>
      </p:sp>
      <p:sp>
        <p:nvSpPr>
          <p:cNvPr id="3" name="Content Placeholder 2"/>
          <p:cNvSpPr>
            <a:spLocks noGrp="1"/>
          </p:cNvSpPr>
          <p:nvPr>
            <p:ph idx="1"/>
          </p:nvPr>
        </p:nvSpPr>
        <p:spPr/>
        <p:txBody>
          <a:bodyPr>
            <a:normAutofit/>
          </a:bodyPr>
          <a:lstStyle/>
          <a:p>
            <a:r>
              <a:rPr lang="en-US" dirty="0" smtClean="0"/>
              <a:t>“contract of service” means any agreement, whether oral or in writing and whether express or implied, whereby one person agrees to employ another </a:t>
            </a:r>
            <a:r>
              <a:rPr lang="en-US" b="1" dirty="0" smtClean="0"/>
              <a:t>as an employee </a:t>
            </a:r>
            <a:r>
              <a:rPr lang="en-US" dirty="0" smtClean="0"/>
              <a:t>and that other agrees to serve </a:t>
            </a:r>
            <a:r>
              <a:rPr lang="en-US" b="1" dirty="0" smtClean="0"/>
              <a:t>his employer </a:t>
            </a:r>
            <a:r>
              <a:rPr lang="en-US" dirty="0" smtClean="0"/>
              <a:t>as an employee and includes an apprenticeship </a:t>
            </a:r>
            <a:r>
              <a:rPr lang="en-GB" dirty="0" smtClean="0"/>
              <a:t>contract; (section 2)</a:t>
            </a:r>
          </a:p>
          <a:p>
            <a:endParaRPr lang="en-GB" dirty="0" smtClean="0"/>
          </a:p>
          <a:p>
            <a:r>
              <a:rPr lang="en-GB" dirty="0" smtClean="0"/>
              <a:t>3 TESTS:</a:t>
            </a:r>
          </a:p>
          <a:p>
            <a:pPr lvl="1"/>
            <a:r>
              <a:rPr lang="en-GB" dirty="0"/>
              <a:t>control test</a:t>
            </a:r>
          </a:p>
          <a:p>
            <a:pPr lvl="1"/>
            <a:r>
              <a:rPr lang="en-GB" dirty="0"/>
              <a:t>organisational test integration test</a:t>
            </a:r>
          </a:p>
          <a:p>
            <a:pPr lvl="1"/>
            <a:r>
              <a:rPr lang="en-GB" dirty="0"/>
              <a:t>mixed or multiple test.</a:t>
            </a:r>
          </a:p>
          <a:p>
            <a:endParaRPr lang="en-GB" dirty="0"/>
          </a:p>
        </p:txBody>
      </p:sp>
    </p:spTree>
    <p:extLst>
      <p:ext uri="{BB962C8B-B14F-4D97-AF65-F5344CB8AC3E}">
        <p14:creationId xmlns:p14="http://schemas.microsoft.com/office/powerpoint/2010/main" val="23373640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Suitability of penalty</a:t>
            </a:r>
            <a:endParaRPr lang="en-GB" dirty="0"/>
          </a:p>
        </p:txBody>
      </p:sp>
      <p:sp>
        <p:nvSpPr>
          <p:cNvPr id="3" name="Content Placeholder 2"/>
          <p:cNvSpPr>
            <a:spLocks noGrp="1"/>
          </p:cNvSpPr>
          <p:nvPr>
            <p:ph idx="1"/>
          </p:nvPr>
        </p:nvSpPr>
        <p:spPr/>
        <p:txBody>
          <a:bodyPr/>
          <a:lstStyle/>
          <a:p>
            <a:r>
              <a:rPr lang="en-US" dirty="0" smtClean="0"/>
              <a:t>Punishment / penalty depends on seriousness of misconduct.</a:t>
            </a:r>
          </a:p>
          <a:p>
            <a:r>
              <a:rPr lang="en-US" dirty="0" smtClean="0"/>
              <a:t>Must also take into account some mitigating factors, such as:</a:t>
            </a:r>
          </a:p>
          <a:p>
            <a:pPr lvl="1"/>
            <a:r>
              <a:rPr lang="en-US" dirty="0" smtClean="0"/>
              <a:t>The length of service</a:t>
            </a:r>
          </a:p>
          <a:p>
            <a:pPr lvl="1"/>
            <a:r>
              <a:rPr lang="en-US" dirty="0" smtClean="0"/>
              <a:t>Prior record of the employee</a:t>
            </a:r>
          </a:p>
          <a:p>
            <a:pPr lvl="1"/>
            <a:r>
              <a:rPr lang="en-US" dirty="0" smtClean="0"/>
              <a:t>Provocations leading to the misconduct</a:t>
            </a:r>
          </a:p>
          <a:p>
            <a:pPr lvl="1"/>
            <a:r>
              <a:rPr lang="en-US" dirty="0" smtClean="0"/>
              <a:t>Other factors: age, financial background, behavior after committing offence,  etc.</a:t>
            </a:r>
            <a:endParaRPr lang="en-GB" dirty="0"/>
          </a:p>
        </p:txBody>
      </p:sp>
    </p:spTree>
    <p:extLst>
      <p:ext uri="{BB962C8B-B14F-4D97-AF65-F5344CB8AC3E}">
        <p14:creationId xmlns:p14="http://schemas.microsoft.com/office/powerpoint/2010/main" val="198559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Autofit/>
          </a:bodyPr>
          <a:lstStyle/>
          <a:p>
            <a:pPr>
              <a:spcBef>
                <a:spcPts val="0"/>
              </a:spcBef>
              <a:buNone/>
            </a:pPr>
            <a:r>
              <a:rPr lang="en-GB" sz="3600" dirty="0" smtClean="0"/>
              <a:t>“P</a:t>
            </a:r>
            <a:r>
              <a:rPr lang="en-GB" sz="1800" dirty="0" smtClean="0"/>
              <a:t>art </a:t>
            </a:r>
            <a:r>
              <a:rPr lang="en-GB" sz="3600" dirty="0" err="1" smtClean="0"/>
              <a:t>XV</a:t>
            </a:r>
            <a:r>
              <a:rPr lang="en-GB" sz="1800" dirty="0" err="1" smtClean="0"/>
              <a:t>a</a:t>
            </a:r>
            <a:endParaRPr lang="en-GB" sz="3600" dirty="0" smtClean="0"/>
          </a:p>
          <a:p>
            <a:pPr>
              <a:spcBef>
                <a:spcPts val="0"/>
              </a:spcBef>
              <a:buNone/>
            </a:pPr>
            <a:r>
              <a:rPr lang="en-GB" sz="1800" dirty="0" smtClean="0"/>
              <a:t>SEXUAL HARASSMENT</a:t>
            </a:r>
          </a:p>
          <a:p>
            <a:pPr>
              <a:spcBef>
                <a:spcPts val="0"/>
              </a:spcBef>
              <a:buNone/>
            </a:pPr>
            <a:r>
              <a:rPr lang="en-GB" sz="1800" b="1" dirty="0" smtClean="0"/>
              <a:t>Interpretation </a:t>
            </a:r>
          </a:p>
          <a:p>
            <a:pPr>
              <a:spcBef>
                <a:spcPts val="0"/>
              </a:spcBef>
              <a:buNone/>
            </a:pPr>
            <a:endParaRPr lang="en-US" sz="1800" b="1" dirty="0" smtClean="0"/>
          </a:p>
          <a:p>
            <a:pPr>
              <a:spcBef>
                <a:spcPts val="0"/>
              </a:spcBef>
              <a:buNone/>
            </a:pPr>
            <a:r>
              <a:rPr lang="en-US" sz="1800" dirty="0" smtClean="0"/>
              <a:t>‘ “sexual harassment” means any unwanted conduct of a sexual nature, whether verbal, non-verbal, visual, gestural or physical, directed at a person which is offensive or humiliating or is a threat to his well-being, arising out of and in the course of his employment;’</a:t>
            </a:r>
            <a:endParaRPr lang="en-US" sz="1800" b="1" dirty="0" smtClean="0"/>
          </a:p>
          <a:p>
            <a:pPr>
              <a:spcBef>
                <a:spcPts val="0"/>
              </a:spcBef>
              <a:buNone/>
            </a:pPr>
            <a:endParaRPr lang="en-US" sz="1800" b="1" dirty="0" smtClean="0"/>
          </a:p>
          <a:p>
            <a:pPr>
              <a:spcBef>
                <a:spcPts val="0"/>
              </a:spcBef>
              <a:buNone/>
            </a:pPr>
            <a:r>
              <a:rPr lang="en-US" sz="1800" b="1" dirty="0" smtClean="0"/>
              <a:t>81A. For the purposes of this Part, “complaint of sexual harassment” means any complaint relating to sexual harassment made— </a:t>
            </a:r>
          </a:p>
          <a:p>
            <a:pPr>
              <a:spcBef>
                <a:spcPts val="0"/>
              </a:spcBef>
              <a:buNone/>
            </a:pPr>
            <a:r>
              <a:rPr lang="en-US" sz="1800" dirty="0" smtClean="0"/>
              <a:t>(</a:t>
            </a:r>
            <a:r>
              <a:rPr lang="en-US" sz="1800" dirty="0" err="1" smtClean="0"/>
              <a:t>i</a:t>
            </a:r>
            <a:r>
              <a:rPr lang="en-US" sz="1800" dirty="0" smtClean="0"/>
              <a:t>) by an employee against another employee; </a:t>
            </a:r>
          </a:p>
          <a:p>
            <a:pPr>
              <a:spcBef>
                <a:spcPts val="0"/>
              </a:spcBef>
              <a:buNone/>
            </a:pPr>
            <a:r>
              <a:rPr lang="en-US" sz="1800" dirty="0" smtClean="0"/>
              <a:t>(ii) by an employee against any employer; or </a:t>
            </a:r>
          </a:p>
          <a:p>
            <a:pPr>
              <a:spcBef>
                <a:spcPts val="0"/>
              </a:spcBef>
              <a:buNone/>
            </a:pPr>
            <a:r>
              <a:rPr lang="en-US" sz="1800" dirty="0" smtClean="0"/>
              <a:t>(iii) by an employer against an employee.</a:t>
            </a:r>
            <a:endParaRPr lang="en-US" sz="1800" i="1" dirty="0" smtClean="0"/>
          </a:p>
          <a:p>
            <a:pPr>
              <a:spcBef>
                <a:spcPts val="0"/>
              </a:spcBef>
              <a:buNone/>
            </a:pPr>
            <a:endParaRPr lang="en-US" sz="1800" i="1" dirty="0" smtClean="0"/>
          </a:p>
        </p:txBody>
      </p:sp>
    </p:spTree>
    <p:extLst>
      <p:ext uri="{BB962C8B-B14F-4D97-AF65-F5344CB8AC3E}">
        <p14:creationId xmlns:p14="http://schemas.microsoft.com/office/powerpoint/2010/main" val="731113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Disciplinary action for unsatisfactory performance</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When an employee unable to do work assigned to them at a reasonable standard.</a:t>
            </a:r>
          </a:p>
          <a:p>
            <a:r>
              <a:rPr lang="en-US" dirty="0" smtClean="0"/>
              <a:t>Action on this problem must be different from the ones for misconduct problems  </a:t>
            </a:r>
          </a:p>
          <a:p>
            <a:r>
              <a:rPr lang="en-US" dirty="0" smtClean="0"/>
              <a:t>Must have accurate diagnosis of the weaknesses in the worker. To identify:</a:t>
            </a:r>
          </a:p>
          <a:p>
            <a:pPr lvl="1"/>
            <a:r>
              <a:rPr lang="en-US" dirty="0" smtClean="0"/>
              <a:t>Type of weaknesses: e.g. working too slow, or his quantity of output is below expectations.</a:t>
            </a:r>
          </a:p>
          <a:p>
            <a:pPr lvl="1"/>
            <a:r>
              <a:rPr lang="en-US" dirty="0" smtClean="0"/>
              <a:t>The cause of his weaknesses: e.g. lack of skill, mental weakness, physical weaknesses, wrong placement etc.</a:t>
            </a:r>
          </a:p>
          <a:p>
            <a:pPr lvl="1">
              <a:buNone/>
            </a:pPr>
            <a:endParaRPr lang="en-GB" dirty="0"/>
          </a:p>
        </p:txBody>
      </p:sp>
    </p:spTree>
    <p:extLst>
      <p:ext uri="{BB962C8B-B14F-4D97-AF65-F5344CB8AC3E}">
        <p14:creationId xmlns:p14="http://schemas.microsoft.com/office/powerpoint/2010/main" val="966307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poor performance problems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Issues warning letter:</a:t>
            </a:r>
          </a:p>
          <a:p>
            <a:pPr lvl="1"/>
            <a:r>
              <a:rPr lang="en-US" dirty="0" smtClean="0"/>
              <a:t>List of weaknesses</a:t>
            </a:r>
          </a:p>
          <a:p>
            <a:pPr lvl="1"/>
            <a:r>
              <a:rPr lang="en-US" dirty="0" smtClean="0"/>
              <a:t>Warning</a:t>
            </a:r>
          </a:p>
          <a:p>
            <a:pPr lvl="1"/>
            <a:r>
              <a:rPr lang="en-US" dirty="0" smtClean="0"/>
              <a:t>Time-frame for improvement</a:t>
            </a:r>
          </a:p>
          <a:p>
            <a:r>
              <a:rPr lang="en-US" dirty="0" smtClean="0"/>
              <a:t>Provide training, retraining, coaching, counseling.</a:t>
            </a:r>
          </a:p>
          <a:p>
            <a:r>
              <a:rPr lang="en-US" dirty="0" smtClean="0"/>
              <a:t>Re-appraise his performance and decide whether:</a:t>
            </a:r>
          </a:p>
          <a:p>
            <a:pPr lvl="1"/>
            <a:r>
              <a:rPr lang="en-US" dirty="0" smtClean="0"/>
              <a:t>To give further time</a:t>
            </a:r>
          </a:p>
          <a:p>
            <a:pPr lvl="1"/>
            <a:r>
              <a:rPr lang="en-US" dirty="0" smtClean="0"/>
              <a:t>To dismiss</a:t>
            </a:r>
            <a:endParaRPr lang="en-GB" dirty="0"/>
          </a:p>
        </p:txBody>
      </p:sp>
    </p:spTree>
    <p:extLst>
      <p:ext uri="{BB962C8B-B14F-4D97-AF65-F5344CB8AC3E}">
        <p14:creationId xmlns:p14="http://schemas.microsoft.com/office/powerpoint/2010/main" val="134385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r>
              <a:rPr lang="en-US" dirty="0" smtClean="0"/>
              <a:t>“employee” means any person or class of persons— </a:t>
            </a:r>
          </a:p>
          <a:p>
            <a:pPr lvl="1"/>
            <a:r>
              <a:rPr lang="en-US" dirty="0" smtClean="0"/>
              <a:t>(</a:t>
            </a:r>
            <a:r>
              <a:rPr lang="en-US" i="1" dirty="0" smtClean="0"/>
              <a:t>a) included in any category in the First Schedule to the </a:t>
            </a:r>
            <a:r>
              <a:rPr lang="en-GB" dirty="0" smtClean="0"/>
              <a:t>extent specified therein; or</a:t>
            </a:r>
          </a:p>
          <a:p>
            <a:pPr lvl="1"/>
            <a:r>
              <a:rPr lang="en-US" dirty="0" smtClean="0"/>
              <a:t>(</a:t>
            </a:r>
            <a:r>
              <a:rPr lang="en-US" i="1" dirty="0" smtClean="0"/>
              <a:t>b) in respect of whom the Minister makes an order under </a:t>
            </a:r>
            <a:r>
              <a:rPr lang="en-GB" dirty="0" smtClean="0"/>
              <a:t>subsection (3) or section 2A;</a:t>
            </a:r>
          </a:p>
          <a:p>
            <a:r>
              <a:rPr lang="en-US" dirty="0" smtClean="0"/>
              <a:t>“employer” means any person who has entered into a contract of service to employ any other person as an employee and includes the agent, manager or factor of such first mentioned person, and the word “employ”, with its grammatical variations and cognate expressions, shall be construed accordingly;</a:t>
            </a:r>
          </a:p>
          <a:p>
            <a:pPr>
              <a:buNone/>
            </a:pPr>
            <a:endParaRPr lang="en-US" b="1" dirty="0" smtClean="0"/>
          </a:p>
          <a:p>
            <a:pPr>
              <a:buNone/>
            </a:pPr>
            <a:r>
              <a:rPr lang="en-US" b="1" dirty="0" smtClean="0"/>
              <a:t>Contract </a:t>
            </a:r>
            <a:r>
              <a:rPr lang="en-US" b="1" dirty="0"/>
              <a:t>of service can be orally or in writing (section 2).  But, some contracts must be in writing.</a:t>
            </a:r>
          </a:p>
          <a:p>
            <a:pPr>
              <a:buNone/>
            </a:pPr>
            <a:r>
              <a:rPr lang="en-US" b="1" dirty="0" smtClean="0"/>
              <a:t>Section </a:t>
            </a:r>
            <a:r>
              <a:rPr lang="en-US" b="1" dirty="0"/>
              <a:t>10 (1): </a:t>
            </a:r>
            <a:r>
              <a:rPr lang="en-US" dirty="0"/>
              <a:t>A contract of service for a specified period of time exceeding one month or for the performance of a specified piece of work, where the time reasonably required for the completion of the work exceeds or may exceed one month, shall be in writing. </a:t>
            </a:r>
          </a:p>
          <a:p>
            <a:endParaRPr lang="en-GB" dirty="0"/>
          </a:p>
        </p:txBody>
      </p:sp>
    </p:spTree>
    <p:extLst>
      <p:ext uri="{BB962C8B-B14F-4D97-AF65-F5344CB8AC3E}">
        <p14:creationId xmlns:p14="http://schemas.microsoft.com/office/powerpoint/2010/main" val="21120517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Contract of Service  </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Different between contract of service (employee) and contract for service (independent contractor).</a:t>
            </a:r>
          </a:p>
          <a:p>
            <a:r>
              <a:rPr lang="en-US" dirty="0" smtClean="0"/>
              <a:t>Why we need to distinguish?</a:t>
            </a:r>
          </a:p>
          <a:p>
            <a:pPr lvl="1"/>
            <a:r>
              <a:rPr lang="en-US" dirty="0" smtClean="0"/>
              <a:t>Protections for employees under employment statutes do not cover persons who is working under contract for service</a:t>
            </a:r>
          </a:p>
          <a:p>
            <a:pPr lvl="1"/>
            <a:r>
              <a:rPr lang="en-US" dirty="0" smtClean="0"/>
              <a:t>Vicarious liability applicable only in contract of service</a:t>
            </a:r>
          </a:p>
          <a:p>
            <a:pPr lvl="1"/>
            <a:r>
              <a:rPr lang="en-US" dirty="0" smtClean="0"/>
              <a:t>Application of duties under the common law such as a duty to take reasonable care</a:t>
            </a:r>
          </a:p>
          <a:p>
            <a:pPr lvl="1"/>
            <a:r>
              <a:rPr lang="en-US" dirty="0" smtClean="0"/>
              <a:t>Court may compel employer under contract of service to deduct the employee </a:t>
            </a:r>
          </a:p>
          <a:p>
            <a:pPr lvl="1"/>
            <a:r>
              <a:rPr lang="en-US" dirty="0" smtClean="0"/>
              <a:t>Compulsory statutory contributions and payments under contract of service – such as provident fund, social security etc.   </a:t>
            </a:r>
            <a:endParaRPr lang="en-GB" dirty="0" smtClean="0"/>
          </a:p>
        </p:txBody>
      </p:sp>
    </p:spTree>
    <p:extLst>
      <p:ext uri="{BB962C8B-B14F-4D97-AF65-F5344CB8AC3E}">
        <p14:creationId xmlns:p14="http://schemas.microsoft.com/office/powerpoint/2010/main" val="29932031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and Conditions of the Contract</a:t>
            </a:r>
            <a:endParaRPr lang="en-GB" dirty="0"/>
          </a:p>
        </p:txBody>
      </p:sp>
      <p:sp>
        <p:nvSpPr>
          <p:cNvPr id="3" name="Content Placeholder 2"/>
          <p:cNvSpPr>
            <a:spLocks noGrp="1"/>
          </p:cNvSpPr>
          <p:nvPr>
            <p:ph idx="1"/>
          </p:nvPr>
        </p:nvSpPr>
        <p:spPr/>
        <p:txBody>
          <a:bodyPr/>
          <a:lstStyle/>
          <a:p>
            <a:r>
              <a:rPr lang="en-US" dirty="0" smtClean="0"/>
              <a:t>It is the content of the agreement</a:t>
            </a:r>
          </a:p>
          <a:p>
            <a:r>
              <a:rPr lang="en-US" dirty="0" smtClean="0"/>
              <a:t>Basically terms of contract are promises from both sides (employer and employee)</a:t>
            </a:r>
          </a:p>
          <a:p>
            <a:r>
              <a:rPr lang="en-US" dirty="0" smtClean="0"/>
              <a:t>Employment Act 1955 set down statutory minimum to protect the interest of employee, but employer may offer better benefit for their workers.</a:t>
            </a:r>
            <a:endParaRPr lang="en-GB" dirty="0"/>
          </a:p>
        </p:txBody>
      </p:sp>
    </p:spTree>
    <p:extLst>
      <p:ext uri="{BB962C8B-B14F-4D97-AF65-F5344CB8AC3E}">
        <p14:creationId xmlns:p14="http://schemas.microsoft.com/office/powerpoint/2010/main" val="1518565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terms </a:t>
            </a:r>
            <a:endParaRPr lang="en-GB" dirty="0"/>
          </a:p>
        </p:txBody>
      </p:sp>
      <p:sp>
        <p:nvSpPr>
          <p:cNvPr id="3" name="Content Placeholder 2"/>
          <p:cNvSpPr>
            <a:spLocks noGrp="1"/>
          </p:cNvSpPr>
          <p:nvPr>
            <p:ph idx="1"/>
          </p:nvPr>
        </p:nvSpPr>
        <p:spPr/>
        <p:txBody>
          <a:bodyPr>
            <a:normAutofit/>
          </a:bodyPr>
          <a:lstStyle/>
          <a:p>
            <a:r>
              <a:rPr lang="en-US" dirty="0" smtClean="0"/>
              <a:t>Terms put in writing, or agreed orally</a:t>
            </a:r>
          </a:p>
          <a:p>
            <a:r>
              <a:rPr lang="en-US" dirty="0" smtClean="0"/>
              <a:t>Usually found in letters of appointment, company handbooks and collective agreements.</a:t>
            </a:r>
          </a:p>
          <a:p>
            <a:r>
              <a:rPr lang="en-US" dirty="0" smtClean="0"/>
              <a:t>Some of standard terms of agreement: job title; wages &amp; other monetary payments; normal working hours; holiday and leave entitlement; probationary period; notice period to termination; requirement of confidentiality; mobility or transfer; penalties in cases of misconduct.</a:t>
            </a:r>
            <a:endParaRPr lang="en-GB" dirty="0"/>
          </a:p>
        </p:txBody>
      </p:sp>
    </p:spTree>
    <p:extLst>
      <p:ext uri="{BB962C8B-B14F-4D97-AF65-F5344CB8AC3E}">
        <p14:creationId xmlns:p14="http://schemas.microsoft.com/office/powerpoint/2010/main" val="24548803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3797</Words>
  <Application>Microsoft Macintosh PowerPoint</Application>
  <PresentationFormat>On-screen Show (4:3)</PresentationFormat>
  <Paragraphs>321</Paragraphs>
  <Slides>53</Slides>
  <Notes>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Thème Office</vt:lpstr>
      <vt:lpstr>Facet</vt:lpstr>
      <vt:lpstr>LIB 8: THE EMPLOYMENT LAW AND ETHICS </vt:lpstr>
      <vt:lpstr>Employment Act 1955 (Act 265)</vt:lpstr>
      <vt:lpstr>Scope and objectives of  the Employment Act, 1955 </vt:lpstr>
      <vt:lpstr>Employees protected by the Act</vt:lpstr>
      <vt:lpstr>Definition of Contract of Service</vt:lpstr>
      <vt:lpstr>PowerPoint Presentation</vt:lpstr>
      <vt:lpstr>Contract of Service  </vt:lpstr>
      <vt:lpstr>Terms and Conditions of the Contract</vt:lpstr>
      <vt:lpstr>Express terms </vt:lpstr>
      <vt:lpstr>PowerPoint Presentation</vt:lpstr>
      <vt:lpstr>Duration of the contract of service </vt:lpstr>
      <vt:lpstr>PowerPoint Presentation</vt:lpstr>
      <vt:lpstr>PowerPoint Presentation</vt:lpstr>
      <vt:lpstr>Section 19: Time of payment of wages</vt:lpstr>
      <vt:lpstr>PowerPoint Presentation</vt:lpstr>
      <vt:lpstr>Advances on Wages Section 22: Limitation on advances to employees</vt:lpstr>
      <vt:lpstr>PowerPoint Presentation</vt:lpstr>
      <vt:lpstr>Section 24: Lawful deductions</vt:lpstr>
      <vt:lpstr>Maximum working hours</vt:lpstr>
      <vt:lpstr>Overtime </vt:lpstr>
      <vt:lpstr>PowerPoint Presentation</vt:lpstr>
      <vt:lpstr>Rest Day</vt:lpstr>
      <vt:lpstr>Wages for work on rest day</vt:lpstr>
      <vt:lpstr>Public Holidays</vt:lpstr>
      <vt:lpstr>Public Holiday</vt:lpstr>
      <vt:lpstr>Annual Leave</vt:lpstr>
      <vt:lpstr>PowerPoint Presentation</vt:lpstr>
      <vt:lpstr>Conditions of annual leaves</vt:lpstr>
      <vt:lpstr>Sick Leave</vt:lpstr>
      <vt:lpstr>PowerPoint Presentation</vt:lpstr>
      <vt:lpstr>DISCIPLINARY ACTION</vt:lpstr>
      <vt:lpstr>When should disciplinary action be taken?</vt:lpstr>
      <vt:lpstr>Misconduct </vt:lpstr>
      <vt:lpstr>Organisational rule </vt:lpstr>
      <vt:lpstr>Example of organisational rule</vt:lpstr>
      <vt:lpstr>Disciplinary action for misconduct</vt:lpstr>
      <vt:lpstr>Guidelines on taking disciplinary action</vt:lpstr>
      <vt:lpstr>Progressive discipline</vt:lpstr>
      <vt:lpstr>The right to hire and fire</vt:lpstr>
      <vt:lpstr>PowerPoint Presentation</vt:lpstr>
      <vt:lpstr>Fair Procedures </vt:lpstr>
      <vt:lpstr>Investigation </vt:lpstr>
      <vt:lpstr>Investigation:  information</vt:lpstr>
      <vt:lpstr>Investigation:  good practice</vt:lpstr>
      <vt:lpstr>Suspension during investigation</vt:lpstr>
      <vt:lpstr>2. Domestic inquiry</vt:lpstr>
      <vt:lpstr>4 important requirements</vt:lpstr>
      <vt:lpstr>Inquiry: process</vt:lpstr>
      <vt:lpstr>Penalties </vt:lpstr>
      <vt:lpstr>Suitability of penalty</vt:lpstr>
      <vt:lpstr>PowerPoint Presentation</vt:lpstr>
      <vt:lpstr>Disciplinary action for unsatisfactory performance</vt:lpstr>
      <vt:lpstr>Procedures for poor performance problems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MUHAMMAD FATHI YUSOF </cp:lastModifiedBy>
  <cp:revision>46</cp:revision>
  <dcterms:created xsi:type="dcterms:W3CDTF">2008-04-20T22:20:53Z</dcterms:created>
  <dcterms:modified xsi:type="dcterms:W3CDTF">2017-03-05T06:55:13Z</dcterms:modified>
</cp:coreProperties>
</file>