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84" r:id="rId5"/>
    <p:sldId id="285" r:id="rId6"/>
    <p:sldId id="286" r:id="rId7"/>
    <p:sldId id="287" r:id="rId8"/>
    <p:sldId id="288" r:id="rId9"/>
    <p:sldId id="289" r:id="rId10"/>
    <p:sldId id="290" r:id="rId11"/>
    <p:sldId id="260" r:id="rId12"/>
    <p:sldId id="262" r:id="rId13"/>
    <p:sldId id="266" r:id="rId14"/>
    <p:sldId id="270" r:id="rId15"/>
    <p:sldId id="278" r:id="rId16"/>
    <p:sldId id="271" r:id="rId17"/>
    <p:sldId id="272" r:id="rId18"/>
    <p:sldId id="267" r:id="rId19"/>
    <p:sldId id="261" r:id="rId20"/>
    <p:sldId id="263" r:id="rId21"/>
    <p:sldId id="264" r:id="rId22"/>
    <p:sldId id="279" r:id="rId2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87" d="100"/>
          <a:sy n="87" d="100"/>
        </p:scale>
        <p:origin x="682" y="58"/>
      </p:cViewPr>
      <p:guideLst>
        <p:guide orient="horz" pos="1620"/>
        <p:guide pos="2880"/>
      </p:guideLst>
    </p:cSldViewPr>
  </p:slideViewPr>
  <p:outlineViewPr>
    <p:cViewPr>
      <p:scale>
        <a:sx n="33" d="100"/>
        <a:sy n="33" d="100"/>
      </p:scale>
      <p:origin x="48" y="68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651870"/>
            <a:ext cx="7772400" cy="792088"/>
          </a:xfrm>
        </p:spPr>
        <p:txBody>
          <a:bodyPr>
            <a:normAutofit/>
          </a:bodyPr>
          <a:lstStyle/>
          <a:p>
            <a:r>
              <a:rPr lang="en-US" smtClean="0">
                <a:solidFill>
                  <a:schemeClr val="tx1">
                    <a:lumMod val="85000"/>
                    <a:lumOff val="15000"/>
                  </a:schemeClr>
                </a:solidFill>
              </a:rPr>
              <a:t>Click to edit Master title style</a:t>
            </a:r>
            <a:endParaRPr lang="fr-CA" dirty="0">
              <a:solidFill>
                <a:schemeClr val="tx1">
                  <a:lumMod val="85000"/>
                  <a:lumOff val="15000"/>
                </a:schemeClr>
              </a:solidFill>
            </a:endParaRPr>
          </a:p>
        </p:txBody>
      </p:sp>
      <p:sp>
        <p:nvSpPr>
          <p:cNvPr id="8" name="Subtitle 2"/>
          <p:cNvSpPr>
            <a:spLocks noGrp="1"/>
          </p:cNvSpPr>
          <p:nvPr>
            <p:ph type="subTitle" idx="1"/>
          </p:nvPr>
        </p:nvSpPr>
        <p:spPr>
          <a:xfrm>
            <a:off x="1371600" y="4227934"/>
            <a:ext cx="6400800" cy="576064"/>
          </a:xfrm>
        </p:spPr>
        <p:txBody>
          <a:bodyPr>
            <a:normAutofit lnSpcReduction="10000"/>
          </a:bodyPr>
          <a:lstStyle>
            <a:lvl1pPr marL="0" indent="0" algn="ctr">
              <a:buNone/>
              <a:defRPr/>
            </a:lvl1pPr>
          </a:lstStyle>
          <a:p>
            <a:r>
              <a:rPr lang="en-US" smtClean="0">
                <a:solidFill>
                  <a:schemeClr val="tx1">
                    <a:lumMod val="85000"/>
                    <a:lumOff val="15000"/>
                  </a:schemeClr>
                </a:solidFill>
              </a:rPr>
              <a:t>Click to edit Master subtitle style</a:t>
            </a:r>
            <a:endParaRPr lang="fr-CA" dirty="0">
              <a:solidFill>
                <a:schemeClr val="tx1">
                  <a:lumMod val="85000"/>
                  <a:lumOff val="15000"/>
                </a:schemeClr>
              </a:solidFill>
            </a:endParaRPr>
          </a:p>
        </p:txBody>
      </p:sp>
    </p:spTree>
    <p:extLst>
      <p:ext uri="{BB962C8B-B14F-4D97-AF65-F5344CB8AC3E}">
        <p14:creationId xmlns:p14="http://schemas.microsoft.com/office/powerpoint/2010/main" val="279057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2267744" y="205979"/>
            <a:ext cx="6419056" cy="857250"/>
          </a:xfrm>
        </p:spPr>
        <p:txBody>
          <a:bodyPr/>
          <a:lstStyle/>
          <a:p>
            <a:pPr algn="l"/>
            <a:r>
              <a:rPr lang="en-US" smtClean="0"/>
              <a:t>Click to edit Master title style</a:t>
            </a:r>
            <a:endParaRPr lang="fr-CA" dirty="0"/>
          </a:p>
        </p:txBody>
      </p:sp>
      <p:sp>
        <p:nvSpPr>
          <p:cNvPr id="8" name="Content Placeholder 2"/>
          <p:cNvSpPr>
            <a:spLocks noGrp="1"/>
          </p:cNvSpPr>
          <p:nvPr>
            <p:ph idx="4294967295"/>
          </p:nvPr>
        </p:nvSpPr>
        <p:spPr>
          <a:xfrm>
            <a:off x="2267744" y="1200151"/>
            <a:ext cx="6419056" cy="3394472"/>
          </a:xfrm>
        </p:spPr>
        <p:txBody>
          <a:bodyPr/>
          <a:lstStyle/>
          <a:p>
            <a:pPr lvl="0"/>
            <a:r>
              <a:rPr lang="en-US" smtClean="0"/>
              <a:t>Click to edit Master text styles</a:t>
            </a:r>
          </a:p>
        </p:txBody>
      </p:sp>
    </p:spTree>
    <p:extLst>
      <p:ext uri="{BB962C8B-B14F-4D97-AF65-F5344CB8AC3E}">
        <p14:creationId xmlns:p14="http://schemas.microsoft.com/office/powerpoint/2010/main" val="2954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457200" y="487362"/>
            <a:ext cx="8229600" cy="857250"/>
          </a:xfrm>
        </p:spPr>
        <p:txBody>
          <a:bodyPr/>
          <a:lstStyle>
            <a:lvl1pPr>
              <a:defRPr>
                <a:solidFill>
                  <a:schemeClr val="bg1"/>
                </a:solidFill>
              </a:defRPr>
            </a:lvl1pPr>
          </a:lstStyle>
          <a:p>
            <a:r>
              <a:rPr lang="en-US" smtClean="0">
                <a:solidFill>
                  <a:schemeClr val="bg1"/>
                </a:solidFill>
              </a:rPr>
              <a:t>Click to edit Master title style</a:t>
            </a:r>
            <a:endParaRPr lang="fr-CA" dirty="0">
              <a:solidFill>
                <a:schemeClr val="bg1"/>
              </a:solidFill>
            </a:endParaRPr>
          </a:p>
        </p:txBody>
      </p:sp>
      <p:sp>
        <p:nvSpPr>
          <p:cNvPr id="9" name="Content Placeholder 2"/>
          <p:cNvSpPr>
            <a:spLocks noGrp="1"/>
          </p:cNvSpPr>
          <p:nvPr>
            <p:ph idx="4294967295"/>
          </p:nvPr>
        </p:nvSpPr>
        <p:spPr>
          <a:xfrm>
            <a:off x="539552" y="1481534"/>
            <a:ext cx="8147248" cy="3394472"/>
          </a:xfrm>
        </p:spPr>
        <p:txBody>
          <a:bodyPr/>
          <a:lstStyle>
            <a:lvl1pPr>
              <a:defRPr>
                <a:solidFill>
                  <a:schemeClr val="bg1"/>
                </a:solidFill>
              </a:defRPr>
            </a:lvl1pPr>
          </a:lstStyle>
          <a:p>
            <a:pPr lvl="0"/>
            <a:r>
              <a:rPr lang="en-US" smtClean="0">
                <a:solidFill>
                  <a:schemeClr val="bg1"/>
                </a:solidFill>
              </a:rPr>
              <a:t>Click to edit Master text styles</a:t>
            </a:r>
          </a:p>
        </p:txBody>
      </p:sp>
    </p:spTree>
    <p:extLst>
      <p:ext uri="{BB962C8B-B14F-4D97-AF65-F5344CB8AC3E}">
        <p14:creationId xmlns:p14="http://schemas.microsoft.com/office/powerpoint/2010/main" val="137650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457200" y="487362"/>
            <a:ext cx="8229600" cy="857250"/>
          </a:xfrm>
        </p:spPr>
        <p:txBody>
          <a:bodyPr/>
          <a:lstStyle>
            <a:lvl1pPr>
              <a:defRPr>
                <a:solidFill>
                  <a:schemeClr val="bg1"/>
                </a:solidFill>
              </a:defRPr>
            </a:lvl1pPr>
          </a:lstStyle>
          <a:p>
            <a:r>
              <a:rPr lang="en-US" smtClean="0">
                <a:solidFill>
                  <a:schemeClr val="bg1"/>
                </a:solidFill>
              </a:rPr>
              <a:t>Click to edit Master title style</a:t>
            </a:r>
            <a:endParaRPr lang="fr-CA" dirty="0">
              <a:solidFill>
                <a:schemeClr val="bg1"/>
              </a:solidFill>
            </a:endParaRPr>
          </a:p>
        </p:txBody>
      </p:sp>
      <p:sp>
        <p:nvSpPr>
          <p:cNvPr id="8" name="Content Placeholder 2"/>
          <p:cNvSpPr>
            <a:spLocks noGrp="1"/>
          </p:cNvSpPr>
          <p:nvPr>
            <p:ph idx="4294967295"/>
          </p:nvPr>
        </p:nvSpPr>
        <p:spPr>
          <a:xfrm>
            <a:off x="539552" y="1481534"/>
            <a:ext cx="8147248" cy="3394472"/>
          </a:xfrm>
        </p:spPr>
        <p:txBody>
          <a:bodyPr/>
          <a:lstStyle>
            <a:lvl1pPr>
              <a:defRPr>
                <a:solidFill>
                  <a:schemeClr val="bg1"/>
                </a:solidFill>
              </a:defRPr>
            </a:lvl1pPr>
          </a:lstStyle>
          <a:p>
            <a:pPr lvl="0"/>
            <a:r>
              <a:rPr lang="en-US" smtClean="0">
                <a:solidFill>
                  <a:schemeClr val="bg1"/>
                </a:solidFill>
              </a:rPr>
              <a:t>Click to edit Master text styles</a:t>
            </a:r>
          </a:p>
        </p:txBody>
      </p:sp>
    </p:spTree>
    <p:extLst>
      <p:ext uri="{BB962C8B-B14F-4D97-AF65-F5344CB8AC3E}">
        <p14:creationId xmlns:p14="http://schemas.microsoft.com/office/powerpoint/2010/main" val="1321568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28641D-F5CA-4C2E-AF2A-1452A7F9DC3B}" type="datetimeFigureOut">
              <a:rPr lang="fr-CA" smtClean="0"/>
              <a:pPr/>
              <a:t>2014-05-11</a:t>
            </a:fld>
            <a:endParaRPr lang="fr-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E3AA82-C568-4E57-9A54-766F7C45CFE0}" type="slidenum">
              <a:rPr lang="fr-CA" smtClean="0"/>
              <a:pPr/>
              <a:t>‹#›</a:t>
            </a:fld>
            <a:endParaRPr lang="fr-CA"/>
          </a:p>
        </p:txBody>
      </p:sp>
    </p:spTree>
    <p:extLst>
      <p:ext uri="{BB962C8B-B14F-4D97-AF65-F5344CB8AC3E}">
        <p14:creationId xmlns:p14="http://schemas.microsoft.com/office/powerpoint/2010/main" val="126580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cu.edu/ethics/practicing/decision/whatisethic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1870"/>
            <a:ext cx="7772400" cy="792088"/>
          </a:xfrm>
        </p:spPr>
        <p:txBody>
          <a:bodyPr>
            <a:normAutofit/>
          </a:bodyPr>
          <a:lstStyle/>
          <a:p>
            <a:r>
              <a:rPr lang="en-GB" dirty="0" smtClean="0">
                <a:solidFill>
                  <a:schemeClr val="tx1">
                    <a:lumMod val="85000"/>
                    <a:lumOff val="15000"/>
                  </a:schemeClr>
                </a:solidFill>
              </a:rPr>
              <a:t>ETHICAL FOUNDATION</a:t>
            </a:r>
            <a:r>
              <a:rPr lang="en-GB" noProof="0" dirty="0" smtClean="0">
                <a:solidFill>
                  <a:schemeClr val="tx1">
                    <a:lumMod val="85000"/>
                    <a:lumOff val="15000"/>
                  </a:schemeClr>
                </a:solidFill>
              </a:rPr>
              <a:t>	</a:t>
            </a:r>
            <a:endParaRPr lang="en-GB" noProof="0" dirty="0">
              <a:solidFill>
                <a:schemeClr val="tx1">
                  <a:lumMod val="85000"/>
                  <a:lumOff val="15000"/>
                </a:schemeClr>
              </a:solidFill>
            </a:endParaRPr>
          </a:p>
        </p:txBody>
      </p:sp>
      <p:sp>
        <p:nvSpPr>
          <p:cNvPr id="3" name="Subtitle 2"/>
          <p:cNvSpPr>
            <a:spLocks noGrp="1"/>
          </p:cNvSpPr>
          <p:nvPr>
            <p:ph type="subTitle" idx="4294967295"/>
          </p:nvPr>
        </p:nvSpPr>
        <p:spPr>
          <a:xfrm>
            <a:off x="1000100" y="4227934"/>
            <a:ext cx="6400800" cy="576064"/>
          </a:xfrm>
        </p:spPr>
        <p:txBody>
          <a:bodyPr>
            <a:normAutofit lnSpcReduction="10000"/>
          </a:bodyPr>
          <a:lstStyle/>
          <a:p>
            <a:pPr marL="0" indent="0" algn="ctr">
              <a:buNone/>
            </a:pPr>
            <a:r>
              <a:rPr lang="en-GB" noProof="0" smtClean="0">
                <a:solidFill>
                  <a:schemeClr val="tx1">
                    <a:lumMod val="85000"/>
                    <a:lumOff val="15000"/>
                  </a:schemeClr>
                </a:solidFill>
              </a:rPr>
              <a:t>MAB 2380: Business </a:t>
            </a:r>
            <a:r>
              <a:rPr lang="en-GB" noProof="0" dirty="0" smtClean="0">
                <a:solidFill>
                  <a:schemeClr val="tx1">
                    <a:lumMod val="85000"/>
                    <a:lumOff val="15000"/>
                  </a:schemeClr>
                </a:solidFill>
              </a:rPr>
              <a:t>Law and Ethics</a:t>
            </a:r>
            <a:endParaRPr lang="en-GB" noProof="0" dirty="0">
              <a:solidFill>
                <a:schemeClr val="tx1">
                  <a:lumMod val="85000"/>
                  <a:lumOff val="15000"/>
                </a:schemeClr>
              </a:solidFill>
            </a:endParaRPr>
          </a:p>
        </p:txBody>
      </p:sp>
    </p:spTree>
    <p:extLst>
      <p:ext uri="{BB962C8B-B14F-4D97-AF65-F5344CB8AC3E}">
        <p14:creationId xmlns:p14="http://schemas.microsoft.com/office/powerpoint/2010/main" val="70040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71456"/>
            <a:ext cx="6419056" cy="857250"/>
          </a:xfrm>
        </p:spPr>
        <p:txBody>
          <a:bodyPr>
            <a:normAutofit/>
          </a:bodyPr>
          <a:lstStyle/>
          <a:p>
            <a:pPr algn="l"/>
            <a:r>
              <a:rPr lang="en-GB" sz="3600" dirty="0" smtClean="0">
                <a:solidFill>
                  <a:srgbClr val="FF0000"/>
                </a:solidFill>
              </a:rPr>
              <a:t>Religion</a:t>
            </a:r>
            <a:r>
              <a:rPr lang="en-GB" sz="3600" noProof="0" dirty="0" smtClean="0">
                <a:solidFill>
                  <a:srgbClr val="FF0000"/>
                </a:solidFill>
              </a:rPr>
              <a:t> and </a:t>
            </a:r>
            <a:r>
              <a:rPr lang="en-GB" sz="3600" dirty="0" smtClean="0">
                <a:solidFill>
                  <a:srgbClr val="FF0000"/>
                </a:solidFill>
              </a:rPr>
              <a:t>State</a:t>
            </a:r>
            <a:endParaRPr lang="en-GB" sz="3600" noProof="0" dirty="0">
              <a:solidFill>
                <a:srgbClr val="FF0000"/>
              </a:solidFill>
            </a:endParaRPr>
          </a:p>
        </p:txBody>
      </p:sp>
      <p:sp>
        <p:nvSpPr>
          <p:cNvPr id="3" name="Content Placeholder 2"/>
          <p:cNvSpPr>
            <a:spLocks noGrp="1"/>
          </p:cNvSpPr>
          <p:nvPr>
            <p:ph idx="4294967295"/>
          </p:nvPr>
        </p:nvSpPr>
        <p:spPr>
          <a:xfrm>
            <a:off x="2267744" y="714362"/>
            <a:ext cx="6419056" cy="4214842"/>
          </a:xfrm>
        </p:spPr>
        <p:txBody>
          <a:bodyPr>
            <a:normAutofit fontScale="70000" lnSpcReduction="20000"/>
          </a:bodyPr>
          <a:lstStyle/>
          <a:p>
            <a:endParaRPr lang="en-GB" noProof="0" dirty="0" smtClean="0"/>
          </a:p>
          <a:p>
            <a:r>
              <a:rPr lang="en-US" noProof="0" dirty="0" smtClean="0"/>
              <a:t>Theocracy is the rule of clergymen of Middle Ages. It based on the notion of unconditional submission and a blind obedience to clergymen.</a:t>
            </a:r>
          </a:p>
          <a:p>
            <a:r>
              <a:rPr lang="en-US" dirty="0" smtClean="0"/>
              <a:t>In the original religious teaching, there is no theocratic way of government. No religious scholar may claim authority in the state administration. </a:t>
            </a:r>
          </a:p>
          <a:p>
            <a:r>
              <a:rPr lang="en-US" dirty="0" smtClean="0"/>
              <a:t>No religion teach unconditional submission or blind obedience to state leader. People are not only allowed but, required to call state leader into account on the administration of the State. </a:t>
            </a:r>
            <a:endParaRPr lang="en-GB" noProof="0" dirty="0"/>
          </a:p>
        </p:txBody>
      </p:sp>
    </p:spTree>
    <p:extLst>
      <p:ext uri="{BB962C8B-B14F-4D97-AF65-F5344CB8AC3E}">
        <p14:creationId xmlns:p14="http://schemas.microsoft.com/office/powerpoint/2010/main" val="333477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smtClean="0">
                <a:solidFill>
                  <a:srgbClr val="FF0000"/>
                </a:solidFill>
              </a:rPr>
              <a:t>‘Secular’ defined</a:t>
            </a:r>
            <a:endParaRPr lang="en-GB" noProof="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a:bodyPr>
          <a:lstStyle/>
          <a:p>
            <a:r>
              <a:rPr lang="en-GB" noProof="0" dirty="0" smtClean="0"/>
              <a:t>‘Secular’ from the Latin ‘</a:t>
            </a:r>
            <a:r>
              <a:rPr lang="en-GB" noProof="0" dirty="0" err="1" smtClean="0"/>
              <a:t>saeculum</a:t>
            </a:r>
            <a:r>
              <a:rPr lang="en-GB" noProof="0" dirty="0" smtClean="0"/>
              <a:t>’.</a:t>
            </a:r>
          </a:p>
          <a:p>
            <a:r>
              <a:rPr lang="en-GB" noProof="0" dirty="0" smtClean="0"/>
              <a:t>Marks dual connotation of time and location: </a:t>
            </a:r>
          </a:p>
          <a:p>
            <a:pPr lvl="1"/>
            <a:r>
              <a:rPr lang="en-GB" noProof="0" dirty="0" smtClean="0"/>
              <a:t>Time: referring to now or present</a:t>
            </a:r>
          </a:p>
          <a:p>
            <a:pPr lvl="1"/>
            <a:r>
              <a:rPr lang="en-GB" noProof="0" dirty="0" smtClean="0"/>
              <a:t>Location: referring to the ‘world’ or ‘worldly’ </a:t>
            </a:r>
            <a:endParaRPr lang="en-GB" noProof="0" dirty="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dirty="0" smtClean="0">
                <a:solidFill>
                  <a:srgbClr val="FF0000"/>
                </a:solidFill>
              </a:rPr>
              <a:t>‘Secularization’ defined</a:t>
            </a:r>
            <a:endParaRPr lang="en-GB" noProof="0" dirty="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a:bodyPr>
          <a:lstStyle/>
          <a:p>
            <a:endParaRPr lang="en-GB" sz="2400" noProof="0" dirty="0" smtClean="0"/>
          </a:p>
          <a:p>
            <a:r>
              <a:rPr lang="en-GB" sz="2400" noProof="0" dirty="0" smtClean="0"/>
              <a:t>Secularization: the deliverance of man ’first from religious and then from metaphysical control over his reason and his language’. </a:t>
            </a:r>
          </a:p>
          <a:p>
            <a:endParaRPr lang="en-GB" sz="2400" noProof="0" dirty="0" smtClean="0"/>
          </a:p>
          <a:p>
            <a:r>
              <a:rPr lang="en-GB" sz="2400" noProof="0" dirty="0" smtClean="0"/>
              <a:t>It denotes the </a:t>
            </a:r>
            <a:r>
              <a:rPr lang="en-GB" sz="2400" u="sng" noProof="0" dirty="0" smtClean="0"/>
              <a:t>disappearance of religious determination </a:t>
            </a:r>
            <a:r>
              <a:rPr lang="en-GB" sz="2400" noProof="0" dirty="0" smtClean="0"/>
              <a:t>of the symbols of culture integration.</a:t>
            </a:r>
            <a:endParaRPr lang="en-GB" sz="2400" noProof="0" dirty="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dirty="0" smtClean="0">
                <a:solidFill>
                  <a:schemeClr val="tx2">
                    <a:lumMod val="40000"/>
                    <a:lumOff val="60000"/>
                  </a:schemeClr>
                </a:solidFill>
              </a:rPr>
              <a:t>Origin of secularization (1) </a:t>
            </a:r>
            <a:endParaRPr lang="en-GB" noProof="0" dirty="0">
              <a:solidFill>
                <a:schemeClr val="tx2">
                  <a:lumMod val="40000"/>
                  <a:lumOff val="60000"/>
                </a:schemeClr>
              </a:solidFill>
            </a:endParaRPr>
          </a:p>
        </p:txBody>
      </p:sp>
      <p:sp>
        <p:nvSpPr>
          <p:cNvPr id="3" name="Content Placeholder 2"/>
          <p:cNvSpPr>
            <a:spLocks noGrp="1"/>
          </p:cNvSpPr>
          <p:nvPr>
            <p:ph idx="4294967295"/>
          </p:nvPr>
        </p:nvSpPr>
        <p:spPr>
          <a:xfrm>
            <a:off x="2267744" y="1200151"/>
            <a:ext cx="6419056" cy="3394472"/>
          </a:xfrm>
        </p:spPr>
        <p:txBody>
          <a:bodyPr>
            <a:normAutofit fontScale="85000" lnSpcReduction="20000"/>
          </a:bodyPr>
          <a:lstStyle/>
          <a:p>
            <a:r>
              <a:rPr lang="en-GB" noProof="0" dirty="0" smtClean="0"/>
              <a:t>A fruit of the long history of philosophical and metaphysical conflict in the religious and purely rationalistic worldview of Western man. </a:t>
            </a:r>
          </a:p>
          <a:p>
            <a:r>
              <a:rPr lang="en-GB" noProof="0" dirty="0" smtClean="0"/>
              <a:t>Impact of ‘westernization’ of Christianity (began with the shift of its centre from Jerusalem to Rome). </a:t>
            </a:r>
          </a:p>
          <a:p>
            <a:r>
              <a:rPr lang="en-GB" noProof="0" dirty="0" smtClean="0"/>
              <a:t>The western elements had diluted the original and true teachings of Christianity. </a:t>
            </a:r>
            <a:endParaRPr lang="en-GB" noProof="0" dirty="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smtClean="0">
                <a:solidFill>
                  <a:schemeClr val="tx2">
                    <a:lumMod val="40000"/>
                    <a:lumOff val="60000"/>
                  </a:schemeClr>
                </a:solidFill>
              </a:rPr>
              <a:t>Origin of secularization (2) </a:t>
            </a:r>
            <a:endParaRPr lang="en-GB" noProof="0">
              <a:solidFill>
                <a:schemeClr val="tx2">
                  <a:lumMod val="40000"/>
                  <a:lumOff val="60000"/>
                </a:schemeClr>
              </a:solidFill>
            </a:endParaRPr>
          </a:p>
        </p:txBody>
      </p:sp>
      <p:sp>
        <p:nvSpPr>
          <p:cNvPr id="3" name="Content Placeholder 2"/>
          <p:cNvSpPr>
            <a:spLocks noGrp="1"/>
          </p:cNvSpPr>
          <p:nvPr>
            <p:ph idx="4294967295"/>
          </p:nvPr>
        </p:nvSpPr>
        <p:spPr>
          <a:xfrm>
            <a:off x="2267744" y="1606170"/>
            <a:ext cx="6419056" cy="3394472"/>
          </a:xfrm>
        </p:spPr>
        <p:txBody>
          <a:bodyPr>
            <a:normAutofit/>
          </a:bodyPr>
          <a:lstStyle/>
          <a:p>
            <a:r>
              <a:rPr lang="en-GB" sz="2400" noProof="0" dirty="0" smtClean="0"/>
              <a:t>Early Christianity consistently opposed to secularization, and this opposition, endangered by the demeaning of nature and divesting of it of its spiritual and theological significance, continued throughout its history of losing battle against the secularizing forces.</a:t>
            </a:r>
          </a:p>
          <a:p>
            <a:endParaRPr lang="en-GB" sz="2400" noProof="0" dirty="0" smtClean="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dirty="0" smtClean="0">
                <a:solidFill>
                  <a:schemeClr val="tx2">
                    <a:lumMod val="40000"/>
                    <a:lumOff val="60000"/>
                  </a:schemeClr>
                </a:solidFill>
              </a:rPr>
              <a:t>Origin of secularization (3) </a:t>
            </a:r>
            <a:endParaRPr lang="en-GB" noProof="0" dirty="0">
              <a:solidFill>
                <a:schemeClr val="tx2">
                  <a:lumMod val="40000"/>
                  <a:lumOff val="60000"/>
                </a:schemeClr>
              </a:solidFill>
            </a:endParaRPr>
          </a:p>
        </p:txBody>
      </p:sp>
      <p:sp>
        <p:nvSpPr>
          <p:cNvPr id="3" name="Content Placeholder 2"/>
          <p:cNvSpPr>
            <a:spLocks noGrp="1"/>
          </p:cNvSpPr>
          <p:nvPr>
            <p:ph idx="4294967295"/>
          </p:nvPr>
        </p:nvSpPr>
        <p:spPr>
          <a:xfrm>
            <a:off x="2267744" y="1200151"/>
            <a:ext cx="6419056" cy="3394472"/>
          </a:xfrm>
        </p:spPr>
        <p:txBody>
          <a:bodyPr>
            <a:normAutofit fontScale="77500" lnSpcReduction="20000"/>
          </a:bodyPr>
          <a:lstStyle/>
          <a:p>
            <a:r>
              <a:rPr lang="en-GB" noProof="0" dirty="0" smtClean="0"/>
              <a:t>The separation of Church and State, was the result of secular Western philosophical attitude set against what is considered as the anti-secular encroachment of the ambivalent Church based on the teaching of the eclectic religion. </a:t>
            </a:r>
          </a:p>
          <a:p>
            <a:r>
              <a:rPr lang="en-GB" dirty="0" smtClean="0"/>
              <a:t>Moreover, the Church when it wielded power was always vigilant in acting against scientific enquiry and purely rational investigation of truth. </a:t>
            </a:r>
          </a:p>
          <a:p>
            <a:endParaRPr lang="en-GB" noProof="0" dirty="0" smtClean="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dirty="0" smtClean="0">
                <a:solidFill>
                  <a:schemeClr val="tx2">
                    <a:lumMod val="40000"/>
                    <a:lumOff val="60000"/>
                  </a:schemeClr>
                </a:solidFill>
              </a:rPr>
              <a:t>Origin of secularization (4) </a:t>
            </a:r>
            <a:endParaRPr lang="en-GB" noProof="0" dirty="0">
              <a:solidFill>
                <a:schemeClr val="tx2">
                  <a:lumMod val="40000"/>
                  <a:lumOff val="60000"/>
                </a:schemeClr>
              </a:solidFill>
            </a:endParaRPr>
          </a:p>
        </p:txBody>
      </p:sp>
      <p:sp>
        <p:nvSpPr>
          <p:cNvPr id="3" name="Content Placeholder 2"/>
          <p:cNvSpPr>
            <a:spLocks noGrp="1"/>
          </p:cNvSpPr>
          <p:nvPr>
            <p:ph idx="4294967295"/>
          </p:nvPr>
        </p:nvSpPr>
        <p:spPr>
          <a:xfrm>
            <a:off x="5672174" y="1200151"/>
            <a:ext cx="3328982" cy="3729053"/>
          </a:xfrm>
        </p:spPr>
        <p:txBody>
          <a:bodyPr>
            <a:normAutofit/>
          </a:bodyPr>
          <a:lstStyle/>
          <a:p>
            <a:r>
              <a:rPr lang="en-GB" sz="2400" noProof="0" dirty="0" smtClean="0"/>
              <a:t>Furthermore the Christianity involved itself consciously in sacral </a:t>
            </a:r>
            <a:r>
              <a:rPr lang="en-GB" sz="2400" noProof="0" dirty="0" err="1" smtClean="0"/>
              <a:t>legitimation</a:t>
            </a:r>
            <a:r>
              <a:rPr lang="en-GB" sz="2400" noProof="0" dirty="0" smtClean="0"/>
              <a:t> of political power and authority, which is anathema to the secularizing process.</a:t>
            </a:r>
            <a:endParaRPr lang="en-GB" sz="2400"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3926"/>
            <a:ext cx="5868144" cy="3673553"/>
          </a:xfrm>
          <a:prstGeom prst="rect">
            <a:avLst/>
          </a:prstGeom>
        </p:spPr>
      </p:pic>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dirty="0" smtClean="0">
                <a:solidFill>
                  <a:schemeClr val="tx2">
                    <a:lumMod val="40000"/>
                    <a:lumOff val="60000"/>
                  </a:schemeClr>
                </a:solidFill>
              </a:rPr>
              <a:t>Origin of secularization (5) </a:t>
            </a:r>
            <a:endParaRPr lang="en-GB" noProof="0" dirty="0">
              <a:solidFill>
                <a:schemeClr val="tx2">
                  <a:lumMod val="40000"/>
                  <a:lumOff val="60000"/>
                </a:schemeClr>
              </a:solidFill>
            </a:endParaRPr>
          </a:p>
        </p:txBody>
      </p:sp>
      <p:sp>
        <p:nvSpPr>
          <p:cNvPr id="3" name="Content Placeholder 2"/>
          <p:cNvSpPr>
            <a:spLocks noGrp="1"/>
          </p:cNvSpPr>
          <p:nvPr>
            <p:ph idx="4294967295"/>
          </p:nvPr>
        </p:nvSpPr>
        <p:spPr>
          <a:xfrm>
            <a:off x="2267744" y="1200151"/>
            <a:ext cx="3375826" cy="3371864"/>
          </a:xfrm>
        </p:spPr>
        <p:txBody>
          <a:bodyPr>
            <a:normAutofit fontScale="92500"/>
          </a:bodyPr>
          <a:lstStyle/>
          <a:p>
            <a:r>
              <a:rPr lang="en-GB" sz="2400" noProof="0" dirty="0" smtClean="0"/>
              <a:t>Christianity has attempted to resist secularization but has failed, and danger is that having failed to contain it the influential modernist theologians are now urging Christian </a:t>
            </a:r>
            <a:r>
              <a:rPr lang="en-GB" sz="2400" noProof="0" dirty="0" smtClean="0">
                <a:solidFill>
                  <a:srgbClr val="FF0000"/>
                </a:solidFill>
              </a:rPr>
              <a:t>to join </a:t>
            </a:r>
            <a:r>
              <a:rPr lang="en-GB" sz="2400" noProof="0" dirty="0" smtClean="0"/>
              <a:t>it.</a:t>
            </a:r>
            <a:endParaRPr lang="en-GB" sz="2400" noProof="0" dirty="0"/>
          </a:p>
        </p:txBody>
      </p:sp>
      <p:pic>
        <p:nvPicPr>
          <p:cNvPr id="4" name="Picture 3" descr="Jerash1.jpg"/>
          <p:cNvPicPr>
            <a:picLocks noChangeAspect="1"/>
          </p:cNvPicPr>
          <p:nvPr/>
        </p:nvPicPr>
        <p:blipFill>
          <a:blip r:embed="rId2" cstate="print"/>
          <a:stretch>
            <a:fillRect/>
          </a:stretch>
        </p:blipFill>
        <p:spPr>
          <a:xfrm>
            <a:off x="5810226" y="1285866"/>
            <a:ext cx="3333773" cy="3214709"/>
          </a:xfrm>
          <a:prstGeom prst="rect">
            <a:avLst/>
          </a:prstGeom>
        </p:spPr>
      </p:pic>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noProof="0" smtClean="0">
                <a:solidFill>
                  <a:srgbClr val="FF0000"/>
                </a:solidFill>
              </a:rPr>
              <a:t>‘Secularization’ explained</a:t>
            </a:r>
            <a:endParaRPr lang="en-GB" noProof="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lnSpcReduction="10000"/>
          </a:bodyPr>
          <a:lstStyle/>
          <a:p>
            <a:endParaRPr lang="en-GB" sz="2800" noProof="0" dirty="0" smtClean="0"/>
          </a:p>
          <a:p>
            <a:r>
              <a:rPr lang="en-GB" sz="2400" noProof="0" dirty="0" smtClean="0"/>
              <a:t>Three integral components in the dimensions of  secularization:</a:t>
            </a:r>
          </a:p>
          <a:p>
            <a:pPr marL="971550" lvl="1" indent="-514350">
              <a:buFont typeface="+mj-lt"/>
              <a:buAutoNum type="arabicPeriod"/>
            </a:pPr>
            <a:r>
              <a:rPr lang="en-GB" sz="3200" noProof="0" dirty="0" smtClean="0"/>
              <a:t>The </a:t>
            </a:r>
            <a:r>
              <a:rPr lang="en-GB" sz="3200" noProof="0" dirty="0" err="1" smtClean="0"/>
              <a:t>disenchancement</a:t>
            </a:r>
            <a:r>
              <a:rPr lang="en-GB" sz="3200" noProof="0" dirty="0" smtClean="0"/>
              <a:t> of nature</a:t>
            </a:r>
          </a:p>
          <a:p>
            <a:pPr marL="971550" lvl="1" indent="-514350">
              <a:buFont typeface="+mj-lt"/>
              <a:buAutoNum type="arabicPeriod"/>
            </a:pPr>
            <a:r>
              <a:rPr lang="en-GB" sz="3200" noProof="0" dirty="0" smtClean="0"/>
              <a:t>The </a:t>
            </a:r>
            <a:r>
              <a:rPr lang="en-GB" sz="3200" noProof="0" dirty="0" err="1" smtClean="0"/>
              <a:t>desacralization</a:t>
            </a:r>
            <a:r>
              <a:rPr lang="en-GB" sz="3200" noProof="0" dirty="0" smtClean="0"/>
              <a:t> of politics</a:t>
            </a:r>
          </a:p>
          <a:p>
            <a:pPr marL="971550" lvl="1" indent="-514350">
              <a:buFont typeface="+mj-lt"/>
              <a:buAutoNum type="arabicPeriod"/>
            </a:pPr>
            <a:r>
              <a:rPr lang="en-GB" sz="3200" noProof="0" dirty="0" smtClean="0"/>
              <a:t>The </a:t>
            </a:r>
            <a:r>
              <a:rPr lang="en-GB" sz="3200" noProof="0" dirty="0" err="1" smtClean="0"/>
              <a:t>deconsecration</a:t>
            </a:r>
            <a:r>
              <a:rPr lang="en-GB" sz="3200" noProof="0" dirty="0" smtClean="0"/>
              <a:t> of values</a:t>
            </a:r>
            <a:endParaRPr lang="en-GB" sz="2400" dirty="0"/>
          </a:p>
          <a:p>
            <a:pPr marL="971550" lvl="1" indent="-514350">
              <a:buNone/>
            </a:pPr>
            <a:endParaRPr lang="en-US" sz="800" noProof="0" dirty="0" smtClean="0"/>
          </a:p>
          <a:p>
            <a:pPr marL="971550" lvl="1" indent="-514350">
              <a:buNone/>
            </a:pPr>
            <a:r>
              <a:rPr lang="en-US" sz="800" dirty="0" smtClean="0"/>
              <a:t># </a:t>
            </a:r>
            <a:r>
              <a:rPr lang="en-GB" sz="800" dirty="0" err="1" smtClean="0"/>
              <a:t>disenchancement</a:t>
            </a:r>
            <a:r>
              <a:rPr lang="en-GB" sz="800" dirty="0" smtClean="0"/>
              <a:t> : To free from illusion or false belief         * </a:t>
            </a:r>
            <a:r>
              <a:rPr lang="en-GB" sz="800" dirty="0" err="1" smtClean="0"/>
              <a:t>desacralization</a:t>
            </a:r>
            <a:r>
              <a:rPr lang="en-GB" sz="800" dirty="0" smtClean="0"/>
              <a:t> : To divest of sacred or religious significance </a:t>
            </a:r>
          </a:p>
          <a:p>
            <a:pPr marL="971550" lvl="1" indent="-514350">
              <a:buNone/>
            </a:pPr>
            <a:r>
              <a:rPr lang="en-US" sz="800" noProof="0" dirty="0" smtClean="0"/>
              <a:t>^ </a:t>
            </a:r>
            <a:r>
              <a:rPr lang="en-GB" sz="800" dirty="0" err="1" smtClean="0"/>
              <a:t>deconsecration</a:t>
            </a:r>
            <a:r>
              <a:rPr lang="en-GB" sz="800" dirty="0" smtClean="0"/>
              <a:t>: remove the consecration (-a solemn commitment of your life or your time to some cherished purpose ) from a person or an object </a:t>
            </a:r>
            <a:endParaRPr lang="en-GB" sz="800" noProof="0" dirty="0" smtClean="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marL="971550" lvl="1" indent="-514350"/>
            <a:r>
              <a:rPr lang="en-GB" sz="3200" noProof="0" smtClean="0">
                <a:solidFill>
                  <a:srgbClr val="FF0000"/>
                </a:solidFill>
              </a:rPr>
              <a:t>The disenchancement of nature</a:t>
            </a:r>
          </a:p>
        </p:txBody>
      </p:sp>
      <p:sp>
        <p:nvSpPr>
          <p:cNvPr id="3" name="Content Placeholder 2"/>
          <p:cNvSpPr>
            <a:spLocks noGrp="1"/>
          </p:cNvSpPr>
          <p:nvPr>
            <p:ph idx="4294967295"/>
          </p:nvPr>
        </p:nvSpPr>
        <p:spPr>
          <a:xfrm>
            <a:off x="2267744" y="1200151"/>
            <a:ext cx="6419056" cy="3394472"/>
          </a:xfrm>
        </p:spPr>
        <p:txBody>
          <a:bodyPr>
            <a:normAutofit fontScale="70000" lnSpcReduction="20000"/>
          </a:bodyPr>
          <a:lstStyle/>
          <a:p>
            <a:endParaRPr lang="en-GB" noProof="0" dirty="0" smtClean="0"/>
          </a:p>
          <a:p>
            <a:r>
              <a:rPr lang="en-GB" noProof="0" dirty="0" smtClean="0"/>
              <a:t>Freeing the nature from its religious overtones.</a:t>
            </a:r>
          </a:p>
          <a:p>
            <a:r>
              <a:rPr lang="en-GB" noProof="0" dirty="0" smtClean="0"/>
              <a:t>Dispelling of animistic spirits and gods, and magic from the natural world.</a:t>
            </a:r>
          </a:p>
          <a:p>
            <a:r>
              <a:rPr lang="en-GB" noProof="0" dirty="0" smtClean="0"/>
              <a:t>Separating </a:t>
            </a:r>
            <a:r>
              <a:rPr lang="en-GB" dirty="0" smtClean="0"/>
              <a:t>nature</a:t>
            </a:r>
            <a:r>
              <a:rPr lang="en-GB" noProof="0" dirty="0" smtClean="0"/>
              <a:t> from God and distinguishing man from </a:t>
            </a:r>
            <a:r>
              <a:rPr lang="en-GB" dirty="0" smtClean="0"/>
              <a:t>God.</a:t>
            </a:r>
            <a:endParaRPr lang="en-GB" noProof="0" dirty="0" smtClean="0"/>
          </a:p>
          <a:p>
            <a:r>
              <a:rPr lang="en-GB" noProof="0" dirty="0" smtClean="0"/>
              <a:t>Man no longer regard nature as a divine entity.</a:t>
            </a:r>
          </a:p>
          <a:p>
            <a:r>
              <a:rPr lang="en-GB" noProof="0" dirty="0" smtClean="0"/>
              <a:t>So, man may act freely upon nature, to make use of it according to his needs and plans.</a:t>
            </a:r>
            <a:endParaRPr lang="en-GB" noProof="0" dirty="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142894"/>
            <a:ext cx="6419056" cy="2008581"/>
          </a:xfrm>
        </p:spPr>
        <p:txBody>
          <a:bodyPr>
            <a:noAutofit/>
          </a:bodyPr>
          <a:lstStyle/>
          <a:p>
            <a:r>
              <a:rPr lang="en-GB" sz="3600" noProof="0" dirty="0" smtClean="0">
                <a:solidFill>
                  <a:srgbClr val="FF0000"/>
                </a:solidFill>
              </a:rPr>
              <a:t/>
            </a:r>
            <a:br>
              <a:rPr lang="en-GB" sz="3600" noProof="0" dirty="0" smtClean="0">
                <a:solidFill>
                  <a:srgbClr val="FF0000"/>
                </a:solidFill>
              </a:rPr>
            </a:br>
            <a:r>
              <a:rPr lang="en-GB" sz="3600" noProof="0" dirty="0" smtClean="0">
                <a:solidFill>
                  <a:srgbClr val="FF0000"/>
                </a:solidFill>
              </a:rPr>
              <a:t>Religion as Ethical Foundation: </a:t>
            </a:r>
            <a:br>
              <a:rPr lang="en-GB" sz="3600" noProof="0" dirty="0" smtClean="0">
                <a:solidFill>
                  <a:srgbClr val="FF0000"/>
                </a:solidFill>
              </a:rPr>
            </a:br>
            <a:r>
              <a:rPr lang="en-GB" sz="2400" noProof="0" dirty="0" smtClean="0">
                <a:solidFill>
                  <a:srgbClr val="FF0000"/>
                </a:solidFill>
              </a:rPr>
              <a:t>A Special Discussion on the Global Phenomenon of Secularization</a:t>
            </a:r>
            <a:endParaRPr lang="en-GB" sz="2400" noProof="0" dirty="0">
              <a:solidFill>
                <a:srgbClr val="FF0000"/>
              </a:solidFill>
            </a:endParaRPr>
          </a:p>
        </p:txBody>
      </p:sp>
      <p:pic>
        <p:nvPicPr>
          <p:cNvPr id="4" name="Picture 3" descr="renaissance-the-school-of-athens-classic-art-paitings-raphael-painter-rafael-philosophers-hd-wallpapers.jpg"/>
          <p:cNvPicPr>
            <a:picLocks noChangeAspect="1"/>
          </p:cNvPicPr>
          <p:nvPr/>
        </p:nvPicPr>
        <p:blipFill>
          <a:blip r:embed="rId2"/>
          <a:stretch>
            <a:fillRect/>
          </a:stretch>
        </p:blipFill>
        <p:spPr>
          <a:xfrm>
            <a:off x="2857488" y="2000246"/>
            <a:ext cx="5214942" cy="2931973"/>
          </a:xfrm>
          <a:prstGeom prst="rect">
            <a:avLst/>
          </a:prstGeom>
        </p:spPr>
      </p:pic>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57422" y="142858"/>
            <a:ext cx="6419056" cy="857250"/>
          </a:xfrm>
        </p:spPr>
        <p:txBody>
          <a:bodyPr/>
          <a:lstStyle/>
          <a:p>
            <a:pPr lvl="1" algn="l" rtl="0">
              <a:spcBef>
                <a:spcPct val="0"/>
              </a:spcBef>
            </a:pPr>
            <a:r>
              <a:rPr lang="en-GB" sz="3200" noProof="0" dirty="0" smtClean="0">
                <a:solidFill>
                  <a:srgbClr val="FF0000"/>
                </a:solidFill>
              </a:rPr>
              <a:t>The </a:t>
            </a:r>
            <a:r>
              <a:rPr lang="en-GB" sz="3200" noProof="0" dirty="0" err="1" smtClean="0">
                <a:solidFill>
                  <a:srgbClr val="FF0000"/>
                </a:solidFill>
              </a:rPr>
              <a:t>desacralization</a:t>
            </a:r>
            <a:r>
              <a:rPr lang="en-GB" sz="3200" noProof="0" dirty="0" smtClean="0">
                <a:solidFill>
                  <a:srgbClr val="FF0000"/>
                </a:solidFill>
              </a:rPr>
              <a:t> of politics</a:t>
            </a:r>
            <a:br>
              <a:rPr lang="en-GB" sz="3200" noProof="0" dirty="0" smtClean="0">
                <a:solidFill>
                  <a:srgbClr val="FF0000"/>
                </a:solidFill>
              </a:rPr>
            </a:br>
            <a:endParaRPr lang="en-GB" noProof="0" dirty="0">
              <a:solidFill>
                <a:srgbClr val="FF0000"/>
              </a:solidFill>
            </a:endParaRPr>
          </a:p>
        </p:txBody>
      </p:sp>
      <p:sp>
        <p:nvSpPr>
          <p:cNvPr id="3" name="Content Placeholder 2"/>
          <p:cNvSpPr>
            <a:spLocks noGrp="1"/>
          </p:cNvSpPr>
          <p:nvPr>
            <p:ph idx="4294967295"/>
          </p:nvPr>
        </p:nvSpPr>
        <p:spPr>
          <a:xfrm>
            <a:off x="2267744" y="1200151"/>
            <a:ext cx="6419056" cy="1228723"/>
          </a:xfrm>
        </p:spPr>
        <p:txBody>
          <a:bodyPr>
            <a:normAutofit/>
          </a:bodyPr>
          <a:lstStyle/>
          <a:p>
            <a:r>
              <a:rPr lang="en-GB" noProof="0" dirty="0" smtClean="0"/>
              <a:t>The abolition of sacral </a:t>
            </a:r>
            <a:r>
              <a:rPr lang="en-GB" noProof="0" dirty="0" err="1" smtClean="0"/>
              <a:t>legitimation</a:t>
            </a:r>
            <a:r>
              <a:rPr lang="en-GB" noProof="0" dirty="0" smtClean="0"/>
              <a:t> of political power and authority. </a:t>
            </a:r>
            <a:endParaRPr lang="en-GB" noProof="0" dirty="0"/>
          </a:p>
        </p:txBody>
      </p:sp>
      <p:pic>
        <p:nvPicPr>
          <p:cNvPr id="4" name="Picture 3" descr="renaissance-the-school-of-athens-classic-art-paitings-raphael-painter-rafael-philosophers-hd-wallpapers.jpg"/>
          <p:cNvPicPr>
            <a:picLocks noChangeAspect="1"/>
          </p:cNvPicPr>
          <p:nvPr/>
        </p:nvPicPr>
        <p:blipFill>
          <a:blip r:embed="rId2" cstate="print"/>
          <a:stretch>
            <a:fillRect/>
          </a:stretch>
        </p:blipFill>
        <p:spPr>
          <a:xfrm>
            <a:off x="3000364" y="2357436"/>
            <a:ext cx="5000660" cy="2811498"/>
          </a:xfrm>
          <a:prstGeom prst="rect">
            <a:avLst/>
          </a:prstGeom>
        </p:spPr>
      </p:pic>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marL="971550" lvl="1" indent="-514350"/>
            <a:r>
              <a:rPr lang="en-GB" sz="3200" noProof="0" smtClean="0">
                <a:solidFill>
                  <a:srgbClr val="FF0000"/>
                </a:solidFill>
              </a:rPr>
              <a:t>The deconsecration of values</a:t>
            </a:r>
            <a:endParaRPr lang="en-GB" sz="2400" noProof="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fontScale="85000" lnSpcReduction="20000"/>
          </a:bodyPr>
          <a:lstStyle/>
          <a:p>
            <a:r>
              <a:rPr lang="en-GB" noProof="0" dirty="0" smtClean="0"/>
              <a:t>The rendering transient and relative all cultural creations and every value system which for them includes religion.</a:t>
            </a:r>
          </a:p>
          <a:p>
            <a:r>
              <a:rPr lang="en-GB" noProof="0" dirty="0" smtClean="0"/>
              <a:t>Worldviews having ultimate and final significance, so that in this way history, the future, is open to change. </a:t>
            </a:r>
          </a:p>
          <a:p>
            <a:r>
              <a:rPr lang="en-GB" noProof="0" dirty="0" smtClean="0"/>
              <a:t>Man is free to create the change and immerse himself in the evolutionary process.</a:t>
            </a:r>
            <a:endParaRPr lang="en-GB" noProof="0" dirty="0"/>
          </a:p>
        </p:txBody>
      </p:sp>
    </p:spTree>
    <p:extLst>
      <p:ext uri="{BB962C8B-B14F-4D97-AF65-F5344CB8AC3E}">
        <p14:creationId xmlns:p14="http://schemas.microsoft.com/office/powerpoint/2010/main" val="2918673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lstStyle/>
          <a:p>
            <a:pPr algn="ctr">
              <a:buNone/>
            </a:pPr>
            <a:endParaRPr lang="en-US" dirty="0" smtClean="0"/>
          </a:p>
          <a:p>
            <a:pPr algn="ctr">
              <a:buNone/>
            </a:pPr>
            <a:r>
              <a:rPr lang="en-US" dirty="0" smtClean="0"/>
              <a:t>Thank you</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GB" dirty="0" smtClean="0">
                <a:solidFill>
                  <a:srgbClr val="FF0000"/>
                </a:solidFill>
              </a:rPr>
              <a:t>What is ‘ethics’?</a:t>
            </a:r>
            <a:endParaRPr lang="en-MY" dirty="0">
              <a:solidFill>
                <a:srgbClr val="FF0000"/>
              </a:solidFill>
            </a:endParaRPr>
          </a:p>
        </p:txBody>
      </p:sp>
      <p:sp>
        <p:nvSpPr>
          <p:cNvPr id="3" name="Content Placeholder 2"/>
          <p:cNvSpPr>
            <a:spLocks noGrp="1"/>
          </p:cNvSpPr>
          <p:nvPr>
            <p:ph idx="4294967295"/>
          </p:nvPr>
        </p:nvSpPr>
        <p:spPr/>
        <p:txBody>
          <a:bodyPr/>
          <a:lstStyle/>
          <a:p>
            <a:endParaRPr lang="en-MY"/>
          </a:p>
        </p:txBody>
      </p:sp>
    </p:spTree>
    <p:extLst>
      <p:ext uri="{BB962C8B-B14F-4D97-AF65-F5344CB8AC3E}">
        <p14:creationId xmlns:p14="http://schemas.microsoft.com/office/powerpoint/2010/main" val="353675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r>
              <a:rPr lang="en-GB" dirty="0" smtClean="0">
                <a:solidFill>
                  <a:srgbClr val="FF0000"/>
                </a:solidFill>
              </a:rPr>
              <a:t>What is ‘ethics’?</a:t>
            </a:r>
            <a:endParaRPr lang="en-MY" dirty="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fontScale="85000" lnSpcReduction="20000"/>
          </a:bodyPr>
          <a:lstStyle/>
          <a:p>
            <a:r>
              <a:rPr lang="en-MY" dirty="0"/>
              <a:t>"Ethics has to do with what my feelings tell me is right or wrong</a:t>
            </a:r>
            <a:r>
              <a:rPr lang="en-MY" dirty="0" smtClean="0"/>
              <a:t>.“</a:t>
            </a:r>
          </a:p>
          <a:p>
            <a:r>
              <a:rPr lang="en-MY" dirty="0" smtClean="0"/>
              <a:t>"Ethics </a:t>
            </a:r>
            <a:r>
              <a:rPr lang="en-MY" dirty="0"/>
              <a:t>has to do with my religious beliefs</a:t>
            </a:r>
            <a:r>
              <a:rPr lang="en-MY" dirty="0" smtClean="0"/>
              <a:t>.“</a:t>
            </a:r>
          </a:p>
          <a:p>
            <a:r>
              <a:rPr lang="en-MY" dirty="0" smtClean="0"/>
              <a:t>"Being </a:t>
            </a:r>
            <a:r>
              <a:rPr lang="en-MY" dirty="0"/>
              <a:t>ethical is doing what the law requires</a:t>
            </a:r>
            <a:r>
              <a:rPr lang="en-MY" dirty="0" smtClean="0"/>
              <a:t>.“</a:t>
            </a:r>
          </a:p>
          <a:p>
            <a:r>
              <a:rPr lang="en-MY" dirty="0" smtClean="0"/>
              <a:t>"Ethics </a:t>
            </a:r>
            <a:r>
              <a:rPr lang="en-MY" dirty="0"/>
              <a:t>consists of the standards of </a:t>
            </a:r>
            <a:r>
              <a:rPr lang="en-MY" dirty="0" err="1"/>
              <a:t>behavior</a:t>
            </a:r>
            <a:r>
              <a:rPr lang="en-MY" dirty="0"/>
              <a:t> our society accepts."</a:t>
            </a:r>
            <a:br>
              <a:rPr lang="en-MY" dirty="0"/>
            </a:br>
            <a:r>
              <a:rPr lang="en-MY" dirty="0" smtClean="0"/>
              <a:t> </a:t>
            </a:r>
            <a:endParaRPr lang="en-MY" dirty="0"/>
          </a:p>
        </p:txBody>
      </p:sp>
    </p:spTree>
    <p:extLst>
      <p:ext uri="{BB962C8B-B14F-4D97-AF65-F5344CB8AC3E}">
        <p14:creationId xmlns:p14="http://schemas.microsoft.com/office/powerpoint/2010/main" val="69949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r>
              <a:rPr lang="en-GB" dirty="0" smtClean="0">
                <a:solidFill>
                  <a:srgbClr val="FF0000"/>
                </a:solidFill>
              </a:rPr>
              <a:t>What is ‘ethics’?</a:t>
            </a:r>
            <a:endParaRPr lang="en-MY" dirty="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fontScale="55000" lnSpcReduction="20000"/>
          </a:bodyPr>
          <a:lstStyle/>
          <a:p>
            <a:r>
              <a:rPr lang="en-MY" dirty="0" smtClean="0"/>
              <a:t>Ethics </a:t>
            </a:r>
            <a:r>
              <a:rPr lang="en-MY" dirty="0"/>
              <a:t>refers to well-founded standards of right and wrong that prescribe what humans ought to do, usually in terms of rights, obligations, benefits to society, fairness, or specific virtues. </a:t>
            </a:r>
            <a:endParaRPr lang="en-MY" dirty="0" smtClean="0"/>
          </a:p>
          <a:p>
            <a:r>
              <a:rPr lang="en-MY" dirty="0" smtClean="0"/>
              <a:t>Ethics</a:t>
            </a:r>
            <a:r>
              <a:rPr lang="en-MY" dirty="0"/>
              <a:t>, for example, refers to those standards that impose the reasonable obligations to refrain from rape, stealing, murder, assault, slander, and fraud. </a:t>
            </a:r>
            <a:endParaRPr lang="en-MY" dirty="0" smtClean="0"/>
          </a:p>
          <a:p>
            <a:r>
              <a:rPr lang="en-MY" dirty="0" smtClean="0"/>
              <a:t>Ethical </a:t>
            </a:r>
            <a:r>
              <a:rPr lang="en-MY" dirty="0"/>
              <a:t>standards also include those that enjoin virtues of honesty, compassion, and loyalty. And, ethical standards include standards relating to rights, such as the right to life, the right to freedom from injury, and the right to privacy. </a:t>
            </a:r>
            <a:endParaRPr lang="en-MY" dirty="0" smtClean="0"/>
          </a:p>
          <a:p>
            <a:r>
              <a:rPr lang="en-MY" dirty="0" smtClean="0"/>
              <a:t>Such </a:t>
            </a:r>
            <a:r>
              <a:rPr lang="en-MY" dirty="0"/>
              <a:t>standards are adequate standards of ethics because they are supported by consistent and well-founded reasons. </a:t>
            </a:r>
            <a:endParaRPr lang="en-MY" dirty="0" smtClean="0"/>
          </a:p>
          <a:p>
            <a:pPr marL="0" indent="0" algn="r">
              <a:buNone/>
            </a:pPr>
            <a:endParaRPr lang="en-MY" sz="1600" b="1" dirty="0" smtClean="0"/>
          </a:p>
          <a:p>
            <a:pPr marL="0" indent="0" algn="r">
              <a:buNone/>
            </a:pPr>
            <a:r>
              <a:rPr lang="en-MY" sz="1600" b="1" dirty="0" smtClean="0"/>
              <a:t>Manuel </a:t>
            </a:r>
            <a:r>
              <a:rPr lang="en-MY" sz="1600" b="1" dirty="0"/>
              <a:t>Velasquez, Claire Andre, Thomas Shanks, S.J., and Michael J. Meyer </a:t>
            </a:r>
          </a:p>
          <a:p>
            <a:pPr marL="0" indent="0" algn="r">
              <a:buNone/>
            </a:pPr>
            <a:r>
              <a:rPr lang="en-MY" sz="1600" dirty="0">
                <a:hlinkClick r:id="rId2"/>
              </a:rPr>
              <a:t>http://</a:t>
            </a:r>
            <a:r>
              <a:rPr lang="en-MY" sz="1600" dirty="0" smtClean="0">
                <a:hlinkClick r:id="rId2"/>
              </a:rPr>
              <a:t>www.scu.edu/ethics/practicing/decision/whatisethics.html</a:t>
            </a:r>
            <a:endParaRPr lang="en-MY" sz="1600" dirty="0" smtClean="0"/>
          </a:p>
          <a:p>
            <a:pPr marL="0" indent="0" algn="r">
              <a:buNone/>
            </a:pPr>
            <a:endParaRPr lang="en-MY" dirty="0"/>
          </a:p>
        </p:txBody>
      </p:sp>
    </p:spTree>
    <p:extLst>
      <p:ext uri="{BB962C8B-B14F-4D97-AF65-F5344CB8AC3E}">
        <p14:creationId xmlns:p14="http://schemas.microsoft.com/office/powerpoint/2010/main" val="129484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lstStyle/>
          <a:p>
            <a:pPr algn="l"/>
            <a:r>
              <a:rPr lang="en-GB" dirty="0" smtClean="0">
                <a:solidFill>
                  <a:srgbClr val="FF0000"/>
                </a:solidFill>
              </a:rPr>
              <a:t>What is</a:t>
            </a:r>
            <a:r>
              <a:rPr lang="en-GB" noProof="0" dirty="0" smtClean="0">
                <a:solidFill>
                  <a:srgbClr val="FF0000"/>
                </a:solidFill>
              </a:rPr>
              <a:t> ‘religion’?</a:t>
            </a:r>
            <a:endParaRPr lang="en-GB" noProof="0" dirty="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fontScale="70000" lnSpcReduction="20000"/>
          </a:bodyPr>
          <a:lstStyle/>
          <a:p>
            <a:r>
              <a:rPr lang="en-GB" noProof="0" dirty="0" smtClean="0"/>
              <a:t>Under western understanding: religion from the Latin word ‘</a:t>
            </a:r>
            <a:r>
              <a:rPr lang="en-GB" noProof="0" dirty="0" err="1" smtClean="0"/>
              <a:t>religio</a:t>
            </a:r>
            <a:r>
              <a:rPr lang="en-GB" noProof="0" dirty="0" smtClean="0"/>
              <a:t>’, which vaguely refers to a ‘bond between man and gods’.</a:t>
            </a:r>
          </a:p>
          <a:p>
            <a:r>
              <a:rPr lang="en-GB" dirty="0" smtClean="0"/>
              <a:t>Under Islamic understanding: </a:t>
            </a:r>
          </a:p>
          <a:p>
            <a:pPr lvl="1"/>
            <a:r>
              <a:rPr lang="en-GB" noProof="0" dirty="0" smtClean="0"/>
              <a:t>More precise word is ‘</a:t>
            </a:r>
            <a:r>
              <a:rPr lang="en-GB" i="1" noProof="0" dirty="0" err="1" smtClean="0"/>
              <a:t>deen</a:t>
            </a:r>
            <a:r>
              <a:rPr lang="en-GB" noProof="0" dirty="0" smtClean="0"/>
              <a:t>’. Islam as the </a:t>
            </a:r>
            <a:r>
              <a:rPr lang="en-GB" i="1" noProof="0" dirty="0" err="1" smtClean="0"/>
              <a:t>deen</a:t>
            </a:r>
            <a:r>
              <a:rPr lang="en-GB" noProof="0" dirty="0" smtClean="0"/>
              <a:t>.</a:t>
            </a:r>
          </a:p>
          <a:p>
            <a:pPr lvl="1"/>
            <a:r>
              <a:rPr lang="en-US" dirty="0" smtClean="0"/>
              <a:t>It means that Islam is the subjective, personal religion of the individual as well as the objective, pervading self-same religion of the Community – that it operates as the same religion in the individual as a single entity as well as the society composed collectively of such entities. </a:t>
            </a:r>
            <a:endParaRPr lang="en-GB" noProof="0" dirty="0"/>
          </a:p>
        </p:txBody>
      </p:sp>
    </p:spTree>
    <p:extLst>
      <p:ext uri="{BB962C8B-B14F-4D97-AF65-F5344CB8AC3E}">
        <p14:creationId xmlns:p14="http://schemas.microsoft.com/office/powerpoint/2010/main" val="2174823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05979"/>
            <a:ext cx="6419056" cy="857250"/>
          </a:xfrm>
        </p:spPr>
        <p:txBody>
          <a:bodyPr>
            <a:normAutofit fontScale="90000"/>
          </a:bodyPr>
          <a:lstStyle/>
          <a:p>
            <a:pPr algn="l"/>
            <a:r>
              <a:rPr lang="en-GB" dirty="0" smtClean="0">
                <a:solidFill>
                  <a:srgbClr val="FF0000"/>
                </a:solidFill>
              </a:rPr>
              <a:t>Religion as perfect guidance…</a:t>
            </a:r>
            <a:r>
              <a:rPr lang="en-GB" noProof="0" dirty="0" smtClean="0">
                <a:solidFill>
                  <a:srgbClr val="FF0000"/>
                </a:solidFill>
              </a:rPr>
              <a:t> </a:t>
            </a:r>
            <a:endParaRPr lang="en-GB" noProof="0" dirty="0">
              <a:solidFill>
                <a:srgbClr val="FF0000"/>
              </a:solidFill>
            </a:endParaRPr>
          </a:p>
        </p:txBody>
      </p:sp>
      <p:sp>
        <p:nvSpPr>
          <p:cNvPr id="3" name="Content Placeholder 2"/>
          <p:cNvSpPr>
            <a:spLocks noGrp="1"/>
          </p:cNvSpPr>
          <p:nvPr>
            <p:ph idx="4294967295"/>
          </p:nvPr>
        </p:nvSpPr>
        <p:spPr>
          <a:xfrm>
            <a:off x="2267744" y="1200151"/>
            <a:ext cx="6419056" cy="3394472"/>
          </a:xfrm>
        </p:spPr>
        <p:txBody>
          <a:bodyPr>
            <a:normAutofit fontScale="77500" lnSpcReduction="20000"/>
          </a:bodyPr>
          <a:lstStyle/>
          <a:p>
            <a:r>
              <a:rPr lang="en-GB" noProof="0" dirty="0" smtClean="0"/>
              <a:t>Islam as a revealed religion is complete and perfect in its adequacy for mankind from the very beginning.</a:t>
            </a:r>
          </a:p>
          <a:p>
            <a:r>
              <a:rPr lang="en-GB" noProof="0" dirty="0" smtClean="0"/>
              <a:t>The values embodied in Islam are absolute– it has its own absolute vision of God, the Universe, of Reality, of Man, its own ontological, cosmological, psychological interpretation of reality; its own worldview and vision of the Hereafter having a final significance for mankind. </a:t>
            </a:r>
            <a:endParaRPr lang="en-GB" noProof="0" dirty="0"/>
          </a:p>
        </p:txBody>
      </p:sp>
    </p:spTree>
    <p:extLst>
      <p:ext uri="{BB962C8B-B14F-4D97-AF65-F5344CB8AC3E}">
        <p14:creationId xmlns:p14="http://schemas.microsoft.com/office/powerpoint/2010/main" val="356815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71456"/>
            <a:ext cx="6419056" cy="857250"/>
          </a:xfrm>
        </p:spPr>
        <p:txBody>
          <a:bodyPr>
            <a:normAutofit fontScale="90000"/>
          </a:bodyPr>
          <a:lstStyle/>
          <a:p>
            <a:pPr algn="l"/>
            <a:r>
              <a:rPr lang="en-GB" sz="3600" noProof="0" dirty="0" smtClean="0">
                <a:solidFill>
                  <a:srgbClr val="FF0000"/>
                </a:solidFill>
              </a:rPr>
              <a:t>Religion, </a:t>
            </a:r>
            <a:r>
              <a:rPr lang="en-GB" sz="3600" dirty="0" smtClean="0">
                <a:solidFill>
                  <a:srgbClr val="FF0000"/>
                </a:solidFill>
              </a:rPr>
              <a:t>rationality and </a:t>
            </a:r>
            <a:r>
              <a:rPr lang="en-GB" sz="3600" noProof="0" dirty="0" smtClean="0">
                <a:solidFill>
                  <a:srgbClr val="FF0000"/>
                </a:solidFill>
              </a:rPr>
              <a:t>reasoning </a:t>
            </a:r>
            <a:endParaRPr lang="en-GB" sz="3600" noProof="0" dirty="0">
              <a:solidFill>
                <a:srgbClr val="FF0000"/>
              </a:solidFill>
            </a:endParaRPr>
          </a:p>
        </p:txBody>
      </p:sp>
      <p:sp>
        <p:nvSpPr>
          <p:cNvPr id="3" name="Content Placeholder 2"/>
          <p:cNvSpPr>
            <a:spLocks noGrp="1"/>
          </p:cNvSpPr>
          <p:nvPr>
            <p:ph idx="4294967295"/>
          </p:nvPr>
        </p:nvSpPr>
        <p:spPr>
          <a:xfrm>
            <a:off x="2267744" y="714362"/>
            <a:ext cx="6419056" cy="4214842"/>
          </a:xfrm>
        </p:spPr>
        <p:txBody>
          <a:bodyPr>
            <a:normAutofit fontScale="62500" lnSpcReduction="20000"/>
          </a:bodyPr>
          <a:lstStyle/>
          <a:p>
            <a:endParaRPr lang="en-GB" noProof="0" dirty="0" smtClean="0"/>
          </a:p>
          <a:p>
            <a:r>
              <a:rPr lang="en-GB" noProof="0" dirty="0" smtClean="0"/>
              <a:t>‘Rational’ in should not merely pertain to the mind’s systematic and logical interpretation of the facts of experience; or its rendering intelligible and manageable to reason the data of experience; or its abstraction of facts and data and their relationships.</a:t>
            </a:r>
          </a:p>
          <a:p>
            <a:endParaRPr lang="en-GB" noProof="0" dirty="0" smtClean="0"/>
          </a:p>
          <a:p>
            <a:r>
              <a:rPr lang="en-US" noProof="0" dirty="0" smtClean="0"/>
              <a:t>‘Reason’ is actually a projection of the </a:t>
            </a:r>
            <a:r>
              <a:rPr lang="en-US" noProof="0" dirty="0" smtClean="0">
                <a:solidFill>
                  <a:srgbClr val="FF0000"/>
                </a:solidFill>
              </a:rPr>
              <a:t>intellect</a:t>
            </a:r>
            <a:r>
              <a:rPr lang="en-US" noProof="0" dirty="0" smtClean="0"/>
              <a:t>, therefore it functions in conformity with the intellect, which is a spiritual substance inherent in the spiritual organ of cognition known as the heart. (al-</a:t>
            </a:r>
            <a:r>
              <a:rPr lang="en-US" noProof="0" dirty="0" err="1" smtClean="0"/>
              <a:t>qalb</a:t>
            </a:r>
            <a:r>
              <a:rPr lang="en-US" noProof="0" dirty="0" smtClean="0"/>
              <a:t>)</a:t>
            </a:r>
          </a:p>
          <a:p>
            <a:endParaRPr lang="en-US" noProof="0" dirty="0" smtClean="0"/>
          </a:p>
          <a:p>
            <a:r>
              <a:rPr lang="en-US" dirty="0" smtClean="0"/>
              <a:t>Hence the understanding of spiritual realities is also within the province of reason and is not necessarily divorced from rational understanding of them.</a:t>
            </a:r>
            <a:r>
              <a:rPr lang="en-US" noProof="0" dirty="0" smtClean="0"/>
              <a:t>  </a:t>
            </a:r>
            <a:endParaRPr lang="en-GB" noProof="0" dirty="0"/>
          </a:p>
        </p:txBody>
      </p:sp>
    </p:spTree>
    <p:extLst>
      <p:ext uri="{BB962C8B-B14F-4D97-AF65-F5344CB8AC3E}">
        <p14:creationId xmlns:p14="http://schemas.microsoft.com/office/powerpoint/2010/main" val="356473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71456"/>
            <a:ext cx="6419056" cy="857250"/>
          </a:xfrm>
        </p:spPr>
        <p:txBody>
          <a:bodyPr>
            <a:normAutofit/>
          </a:bodyPr>
          <a:lstStyle/>
          <a:p>
            <a:pPr algn="l"/>
            <a:r>
              <a:rPr lang="en-GB" sz="3600" dirty="0" smtClean="0">
                <a:solidFill>
                  <a:srgbClr val="FF0000"/>
                </a:solidFill>
              </a:rPr>
              <a:t>Religion</a:t>
            </a:r>
            <a:r>
              <a:rPr lang="en-GB" sz="3600" noProof="0" dirty="0" smtClean="0">
                <a:solidFill>
                  <a:srgbClr val="FF0000"/>
                </a:solidFill>
              </a:rPr>
              <a:t> and nature</a:t>
            </a:r>
            <a:endParaRPr lang="en-GB" sz="3600" noProof="0" dirty="0">
              <a:solidFill>
                <a:srgbClr val="FF0000"/>
              </a:solidFill>
            </a:endParaRPr>
          </a:p>
        </p:txBody>
      </p:sp>
      <p:sp>
        <p:nvSpPr>
          <p:cNvPr id="3" name="Content Placeholder 2"/>
          <p:cNvSpPr>
            <a:spLocks noGrp="1"/>
          </p:cNvSpPr>
          <p:nvPr>
            <p:ph idx="4294967295"/>
          </p:nvPr>
        </p:nvSpPr>
        <p:spPr>
          <a:xfrm>
            <a:off x="2267744" y="714362"/>
            <a:ext cx="6419056" cy="4214842"/>
          </a:xfrm>
        </p:spPr>
        <p:txBody>
          <a:bodyPr>
            <a:normAutofit fontScale="85000" lnSpcReduction="20000"/>
          </a:bodyPr>
          <a:lstStyle/>
          <a:p>
            <a:endParaRPr lang="en-GB" noProof="0" dirty="0" smtClean="0"/>
          </a:p>
          <a:p>
            <a:r>
              <a:rPr lang="en-US" noProof="0" dirty="0" smtClean="0"/>
              <a:t>In </a:t>
            </a:r>
            <a:r>
              <a:rPr lang="en-US" dirty="0" smtClean="0"/>
              <a:t>religious understanding</a:t>
            </a:r>
            <a:r>
              <a:rPr lang="en-US" noProof="0" dirty="0" smtClean="0"/>
              <a:t> the nature is an open ‘Book’ to be understood and interpreted.</a:t>
            </a:r>
          </a:p>
          <a:p>
            <a:r>
              <a:rPr lang="en-US" dirty="0" smtClean="0"/>
              <a:t>Nature has cosmic meaning, and must be respected because of its symbolical connection with God.</a:t>
            </a:r>
          </a:p>
          <a:p>
            <a:r>
              <a:rPr lang="en-US" noProof="0" dirty="0" smtClean="0"/>
              <a:t>Man is God’s vicegerent and inheritor of the Kingdom of Nature—so must look after it and make legitimate use of it, and not ruin and spread chaos over it.</a:t>
            </a:r>
          </a:p>
          <a:p>
            <a:endParaRPr lang="en-GB" noProof="0" dirty="0"/>
          </a:p>
        </p:txBody>
      </p:sp>
    </p:spTree>
    <p:extLst>
      <p:ext uri="{BB962C8B-B14F-4D97-AF65-F5344CB8AC3E}">
        <p14:creationId xmlns:p14="http://schemas.microsoft.com/office/powerpoint/2010/main" val="337444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8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186</Template>
  <TotalTime>372</TotalTime>
  <Words>1192</Words>
  <Application>Microsoft Office PowerPoint</Application>
  <PresentationFormat>On-screen Show (16:9)</PresentationFormat>
  <Paragraphs>89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186</vt:lpstr>
      <vt:lpstr>ETHICAL FOUNDATION </vt:lpstr>
      <vt:lpstr> Religion as Ethical Foundation:  A Special Discussion on the Global Phenomenon of Secularization</vt:lpstr>
      <vt:lpstr>What is ‘ethics’?</vt:lpstr>
      <vt:lpstr>What is ‘ethics’?</vt:lpstr>
      <vt:lpstr>What is ‘ethics’?</vt:lpstr>
      <vt:lpstr>What is ‘religion’?</vt:lpstr>
      <vt:lpstr>Religion as perfect guidance… </vt:lpstr>
      <vt:lpstr>Religion, rationality and reasoning </vt:lpstr>
      <vt:lpstr>Religion and nature</vt:lpstr>
      <vt:lpstr>Religion and State</vt:lpstr>
      <vt:lpstr>‘Secular’ defined</vt:lpstr>
      <vt:lpstr>‘Secularization’ defined</vt:lpstr>
      <vt:lpstr>Origin of secularization (1) </vt:lpstr>
      <vt:lpstr>Origin of secularization (2) </vt:lpstr>
      <vt:lpstr>Origin of secularization (3) </vt:lpstr>
      <vt:lpstr>Origin of secularization (4) </vt:lpstr>
      <vt:lpstr>Origin of secularization (5) </vt:lpstr>
      <vt:lpstr>‘Secularization’ explained</vt:lpstr>
      <vt:lpstr>The disenchancement of nature</vt:lpstr>
      <vt:lpstr>The desacralization of politics </vt:lpstr>
      <vt:lpstr>The deconsecration of values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Toshiba</dc:creator>
  <cp:lastModifiedBy>fathi yusof</cp:lastModifiedBy>
  <cp:revision>51</cp:revision>
  <dcterms:created xsi:type="dcterms:W3CDTF">2012-03-23T02:41:03Z</dcterms:created>
  <dcterms:modified xsi:type="dcterms:W3CDTF">2014-05-11T03:47:22Z</dcterms:modified>
</cp:coreProperties>
</file>