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0" r:id="rId1"/>
  </p:sldMasterIdLst>
  <p:notesMasterIdLst>
    <p:notesMasterId r:id="rId34"/>
  </p:notesMasterIdLst>
  <p:sldIdLst>
    <p:sldId id="256" r:id="rId2"/>
    <p:sldId id="271" r:id="rId3"/>
    <p:sldId id="272" r:id="rId4"/>
    <p:sldId id="258" r:id="rId5"/>
    <p:sldId id="269" r:id="rId6"/>
    <p:sldId id="270" r:id="rId7"/>
    <p:sldId id="285" r:id="rId8"/>
    <p:sldId id="306" r:id="rId9"/>
    <p:sldId id="259" r:id="rId10"/>
    <p:sldId id="260" r:id="rId11"/>
    <p:sldId id="283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279" r:id="rId28"/>
    <p:sldId id="274" r:id="rId29"/>
    <p:sldId id="267" r:id="rId30"/>
    <p:sldId id="262" r:id="rId31"/>
    <p:sldId id="289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FF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52" autoAdjust="0"/>
    <p:restoredTop sz="94660"/>
  </p:normalViewPr>
  <p:slideViewPr>
    <p:cSldViewPr>
      <p:cViewPr>
        <p:scale>
          <a:sx n="65" d="100"/>
          <a:sy n="65" d="100"/>
        </p:scale>
        <p:origin x="-2104" y="-5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CD7BD-1EB5-4A01-B197-2AE78DDB7B8C}" type="datetimeFigureOut">
              <a:rPr lang="en-US" smtClean="0"/>
              <a:pPr/>
              <a:t>12/17/17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30D3E-F328-423E-8754-400E4D90E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3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0D3E-F328-423E-8754-400E4D90E93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4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04BB-1B29-406B-81E4-82C4A1755507}" type="datetimeFigureOut">
              <a:rPr lang="en-MY" smtClean="0"/>
              <a:pPr/>
              <a:t>12/17/17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EA1A-D1BD-4F1A-8A96-88CA599CD6D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6125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04BB-1B29-406B-81E4-82C4A1755507}" type="datetimeFigureOut">
              <a:rPr lang="en-MY" smtClean="0"/>
              <a:pPr/>
              <a:t>12/17/17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EA1A-D1BD-4F1A-8A96-88CA599CD6D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9517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04BB-1B29-406B-81E4-82C4A1755507}" type="datetimeFigureOut">
              <a:rPr lang="en-MY" smtClean="0"/>
              <a:pPr/>
              <a:t>12/17/17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EA1A-D1BD-4F1A-8A96-88CA599CD6D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0288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04BB-1B29-406B-81E4-82C4A1755507}" type="datetimeFigureOut">
              <a:rPr lang="en-MY" smtClean="0"/>
              <a:pPr/>
              <a:t>12/17/17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EA1A-D1BD-4F1A-8A96-88CA599CD6D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6233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04BB-1B29-406B-81E4-82C4A1755507}" type="datetimeFigureOut">
              <a:rPr lang="en-MY" smtClean="0"/>
              <a:pPr/>
              <a:t>12/17/17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EA1A-D1BD-4F1A-8A96-88CA599CD6D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5783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04BB-1B29-406B-81E4-82C4A1755507}" type="datetimeFigureOut">
              <a:rPr lang="en-MY" smtClean="0"/>
              <a:pPr/>
              <a:t>12/17/17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EA1A-D1BD-4F1A-8A96-88CA599CD6D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3752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04BB-1B29-406B-81E4-82C4A1755507}" type="datetimeFigureOut">
              <a:rPr lang="en-MY" smtClean="0"/>
              <a:pPr/>
              <a:t>12/17/17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EA1A-D1BD-4F1A-8A96-88CA599CD6D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9159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04BB-1B29-406B-81E4-82C4A1755507}" type="datetimeFigureOut">
              <a:rPr lang="en-MY" smtClean="0"/>
              <a:pPr/>
              <a:t>12/17/17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EA1A-D1BD-4F1A-8A96-88CA599CD6D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9493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04BB-1B29-406B-81E4-82C4A1755507}" type="datetimeFigureOut">
              <a:rPr lang="en-MY" smtClean="0"/>
              <a:pPr/>
              <a:t>12/17/17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EA1A-D1BD-4F1A-8A96-88CA599CD6D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9076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04BB-1B29-406B-81E4-82C4A1755507}" type="datetimeFigureOut">
              <a:rPr lang="en-MY" smtClean="0"/>
              <a:pPr/>
              <a:t>12/17/17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EA1A-D1BD-4F1A-8A96-88CA599CD6D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170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04BB-1B29-406B-81E4-82C4A1755507}" type="datetimeFigureOut">
              <a:rPr lang="en-MY" smtClean="0"/>
              <a:pPr/>
              <a:t>12/17/17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EA1A-D1BD-4F1A-8A96-88CA599CD6D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0579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704BB-1B29-406B-81E4-82C4A1755507}" type="datetimeFigureOut">
              <a:rPr lang="en-MY" smtClean="0"/>
              <a:pPr/>
              <a:t>12/17/17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FEA1A-D1BD-4F1A-8A96-88CA599CD6D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7468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my/url?sa=i&amp;source=images&amp;cd=&amp;cad=rja&amp;uact=8&amp;docid=-RX9TKRAMkGTWM&amp;tbnid=iaiYPTwp--HXXM&amp;ved=0CAgQjRw&amp;url=http://www.naijanani.com/corruption-checker-how-to-know-if-you-are-corrupt/&amp;ei=fItEU7LgM8GKrQfM4oHICg&amp;psig=AFQjCNHR95Xbq0M1r9jSuLyxhiH7jN998Q&amp;ust=1397087484928426" TargetMode="Externa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4" y="-171400"/>
            <a:ext cx="8460432" cy="3096344"/>
          </a:xfrm>
        </p:spPr>
        <p:txBody>
          <a:bodyPr wrap="square" anchor="t" anchorCtr="0">
            <a:noAutofit/>
          </a:bodyPr>
          <a:lstStyle/>
          <a:p>
            <a:pPr algn="ctr"/>
            <a:r>
              <a:rPr lang="en-MY" sz="7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MY" sz="7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MY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CORRUPTION</a:t>
            </a:r>
            <a:br>
              <a:rPr lang="en-MY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MY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Business Law and Ethics</a:t>
            </a:r>
            <a:r>
              <a:rPr lang="en-MY" sz="7200" b="1" dirty="0" smtClean="0"/>
              <a:t/>
            </a:r>
            <a:br>
              <a:rPr lang="en-MY" sz="7200" b="1" dirty="0" smtClean="0"/>
            </a:br>
            <a:r>
              <a:rPr lang="en-US" sz="7200" dirty="0" smtClean="0"/>
              <a:t>	</a:t>
            </a:r>
            <a:br>
              <a:rPr lang="en-US" sz="7200" dirty="0" smtClean="0"/>
            </a:br>
            <a:r>
              <a:rPr lang="en-MY" sz="7200" b="1" dirty="0"/>
              <a:t/>
            </a:r>
            <a:br>
              <a:rPr lang="en-MY" sz="7200" b="1" dirty="0"/>
            </a:br>
            <a:endParaRPr lang="en-MY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792" y="4031193"/>
            <a:ext cx="6912768" cy="400110"/>
          </a:xfrm>
        </p:spPr>
        <p:txBody>
          <a:bodyPr wrap="square">
            <a:spAutoFit/>
          </a:bodyPr>
          <a:lstStyle/>
          <a:p>
            <a:pPr algn="ctr"/>
            <a:endParaRPr lang="en-MY" sz="2000" dirty="0" smtClean="0"/>
          </a:p>
        </p:txBody>
      </p:sp>
      <p:pic>
        <p:nvPicPr>
          <p:cNvPr id="4" name="Picture 3" descr="Silence in exchange for money: The stakeholders have primarily their personal gain in mind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2664296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6565" y="2636912"/>
            <a:ext cx="3859275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88749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MY" sz="2400" b="1" i="1" dirty="0" smtClean="0">
                <a:latin typeface="Arial" pitchFamily="34" charset="0"/>
                <a:cs typeface="Arial" pitchFamily="34" charset="0"/>
              </a:rPr>
              <a:t> Corruption </a:t>
            </a:r>
            <a:r>
              <a:rPr lang="en-MY" sz="2400" b="1" i="1" dirty="0">
                <a:latin typeface="Arial" pitchFamily="34" charset="0"/>
                <a:cs typeface="Arial" pitchFamily="34" charset="0"/>
              </a:rPr>
              <a:t>has a considerable effect on our lives because it is all around us. The emphasis on making money is so great, the </a:t>
            </a:r>
            <a:r>
              <a:rPr lang="en-MY" sz="2400" b="1" i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emphasis on getting rich,</a:t>
            </a:r>
            <a:r>
              <a:rPr lang="en-MY" sz="2400" b="1" i="1" dirty="0">
                <a:latin typeface="Arial" pitchFamily="34" charset="0"/>
                <a:cs typeface="Arial" pitchFamily="34" charset="0"/>
              </a:rPr>
              <a:t> no matter how is so tremendous, that it </a:t>
            </a:r>
            <a:r>
              <a:rPr lang="en-MY" sz="2400" b="1" i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inﬂuences virtually every aspect of our society</a:t>
            </a:r>
            <a:r>
              <a:rPr lang="en-MY" sz="2400" b="1" i="1" dirty="0">
                <a:latin typeface="Arial" pitchFamily="34" charset="0"/>
                <a:cs typeface="Arial" pitchFamily="34" charset="0"/>
              </a:rPr>
              <a:t>..</a:t>
            </a:r>
            <a:endParaRPr lang="en-MY" sz="2400" b="1" dirty="0">
              <a:latin typeface="Arial" pitchFamily="34" charset="0"/>
              <a:cs typeface="Arial" pitchFamily="34" charset="0"/>
            </a:endParaRPr>
          </a:p>
          <a:p>
            <a:pPr marL="68580" indent="0" algn="just">
              <a:buNone/>
            </a:pPr>
            <a:r>
              <a:rPr lang="en-MY" sz="2400" b="1" dirty="0" smtClean="0">
                <a:latin typeface="Arial" pitchFamily="34" charset="0"/>
                <a:cs typeface="Arial" pitchFamily="34" charset="0"/>
              </a:rPr>
              <a:t>				</a:t>
            </a:r>
            <a:endParaRPr lang="en-MY" sz="2400" b="1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MY" sz="2400" b="1" dirty="0" smtClean="0">
                <a:latin typeface="Arial" pitchFamily="34" charset="0"/>
                <a:cs typeface="Arial" pitchFamily="34" charset="0"/>
              </a:rPr>
              <a:t>Lawrence Ritter </a:t>
            </a:r>
            <a:endParaRPr lang="en-MY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88640"/>
            <a:ext cx="8609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3200" b="1" cap="small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Corruption in international businesses</a:t>
            </a:r>
            <a:endParaRPr lang="en-MY" sz="3200" b="1" cap="small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27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nt1big_0126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7384"/>
            <a:ext cx="9544110" cy="5797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creen Shot 2016-01-14 at 3.03.2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2635" y="165024"/>
            <a:ext cx="3620142" cy="6527952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000000">
                <a:alpha val="75000"/>
              </a:srgbClr>
            </a:outerShdw>
            <a:reflection stA="50000" endPos="40000" dir="5400000" sy="-100000" algn="bl" rotWithShape="0"/>
          </a:effectLst>
        </p:spPr>
      </p:pic>
      <p:pic>
        <p:nvPicPr>
          <p:cNvPr id="127" name="Screen Shot 2016-01-14 at 3.03.53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49481" y="76445"/>
            <a:ext cx="3264263" cy="6479438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000000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0169922"/>
      </p:ext>
    </p:extLst>
  </p:cSld>
  <p:clrMapOvr>
    <a:masterClrMapping/>
  </p:clrMapOvr>
  <p:transition xmlns:p14="http://schemas.microsoft.com/office/powerpoint/2010/main"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creen Shot 2016-01-14 at 3.15.54 PM.png"/>
          <p:cNvPicPr>
            <a:picLocks noChangeAspect="1"/>
          </p:cNvPicPr>
          <p:nvPr/>
        </p:nvPicPr>
        <p:blipFill>
          <a:blip r:embed="rId2">
            <a:extLst/>
          </a:blip>
          <a:srcRect t="3634"/>
          <a:stretch>
            <a:fillRect/>
          </a:stretch>
        </p:blipFill>
        <p:spPr>
          <a:xfrm>
            <a:off x="5195" y="717604"/>
            <a:ext cx="9144001" cy="40410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13514943"/>
      </p:ext>
    </p:extLst>
  </p:cSld>
  <p:clrMapOvr>
    <a:masterClrMapping/>
  </p:clrMapOvr>
  <p:transition xmlns:p14="http://schemas.microsoft.com/office/powerpoint/2010/main"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thumb_malaysia_10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2301" y="404125"/>
            <a:ext cx="2238376" cy="298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thumb_taiwan_102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54484" y="3719386"/>
            <a:ext cx="2017859" cy="2690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thumb_korea_102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65296" y="531125"/>
            <a:ext cx="2143126" cy="285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thumb_mexico_1024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31021" y="3586036"/>
            <a:ext cx="2143126" cy="285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thumb_india_1024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32801" y="3586036"/>
            <a:ext cx="2143126" cy="285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thumb_canada_1024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651423" y="473975"/>
            <a:ext cx="2342973" cy="28448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70826257"/>
      </p:ext>
    </p:extLst>
  </p:cSld>
  <p:clrMapOvr>
    <a:masterClrMapping/>
  </p:clrMapOvr>
  <p:transition xmlns:p14="http://schemas.microsoft.com/office/powerpoint/2010/main"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633845" y="377682"/>
            <a:ext cx="7886701" cy="459080"/>
          </a:xfrm>
          <a:prstGeom prst="rect">
            <a:avLst/>
          </a:prstGeom>
        </p:spPr>
        <p:txBody>
          <a:bodyPr/>
          <a:lstStyle/>
          <a:p>
            <a:pPr lvl="1" algn="ctr">
              <a:lnSpc>
                <a:spcPct val="100000"/>
              </a:lnSpc>
              <a:defRPr sz="2300" b="1">
                <a:solidFill>
                  <a:srgbClr val="942192"/>
                </a:solidFill>
              </a:defRPr>
            </a:pPr>
            <a:r>
              <a:t>Bans and limits on private income</a:t>
            </a:r>
          </a:p>
        </p:txBody>
      </p:sp>
      <p:sp>
        <p:nvSpPr>
          <p:cNvPr id="139" name="Shape 139"/>
          <p:cNvSpPr>
            <a:spLocks noGrp="1"/>
          </p:cNvSpPr>
          <p:nvPr>
            <p:ph idx="1"/>
          </p:nvPr>
        </p:nvSpPr>
        <p:spPr>
          <a:xfrm>
            <a:off x="633845" y="1828801"/>
            <a:ext cx="7886701" cy="465302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140" name="Table 140"/>
          <p:cNvGraphicFramePr/>
          <p:nvPr>
            <p:extLst>
              <p:ext uri="{D42A27DB-BD31-4B8C-83A1-F6EECF244321}">
                <p14:modId xmlns:p14="http://schemas.microsoft.com/office/powerpoint/2010/main" val="1746070626"/>
              </p:ext>
            </p:extLst>
          </p:nvPr>
        </p:nvGraphicFramePr>
        <p:xfrm>
          <a:off x="307787" y="836712"/>
          <a:ext cx="8538818" cy="5893656"/>
        </p:xfrm>
        <a:graphic>
          <a:graphicData uri="http://schemas.openxmlformats.org/drawingml/2006/table">
            <a:tbl>
              <a:tblPr bandRow="1"/>
              <a:tblGrid>
                <a:gridCol w="3492470"/>
                <a:gridCol w="841058"/>
                <a:gridCol w="841058"/>
                <a:gridCol w="841058"/>
                <a:gridCol w="841058"/>
                <a:gridCol w="841058"/>
                <a:gridCol w="841058"/>
              </a:tblGrid>
              <a:tr h="359802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Malaysia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Canada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South Korea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India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Mexico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Taiwan</a:t>
                      </a:r>
                    </a:p>
                  </a:txBody>
                  <a:tcPr marL="0" marR="0" marT="0" marB="0" anchor="ctr" horzOverflow="overflow"/>
                </a:tc>
              </a:tr>
              <a:tr h="8638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/>
                        <a:t>1. Is there a ban on donations from foreign interests to political parties?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YES</a:t>
                      </a:r>
                    </a:p>
                  </a:txBody>
                  <a:tcPr marL="0" marR="0" marT="0" marB="0" anchor="ctr" horzOverflow="overflow"/>
                </a:tc>
              </a:tr>
              <a:tr h="8638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2. Is there a ban on donations from foreign interests to candidates?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YES</a:t>
                      </a:r>
                    </a:p>
                  </a:txBody>
                  <a:tcPr marL="0" marR="0" marT="0" marB="0" anchor="ctr" horzOverflow="overflow"/>
                </a:tc>
              </a:tr>
              <a:tr h="8638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3. Is there a ban on corporate donations to political parties?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NO</a:t>
                      </a:r>
                    </a:p>
                  </a:txBody>
                  <a:tcPr marL="0" marR="0" marT="0" marB="0" anchor="ctr" horzOverflow="overflow"/>
                </a:tc>
              </a:tr>
              <a:tr h="8638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4. Is there a ban on corporate donations to candidates?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NO</a:t>
                      </a:r>
                    </a:p>
                  </a:txBody>
                  <a:tcPr marL="0" marR="0" marT="0" marB="0" anchor="ctr" horzOverflow="overflow"/>
                </a:tc>
              </a:tr>
              <a:tr h="8638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5. Is there a ban on donations from corporations with government contracts or partial government ownership to political parties?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YES</a:t>
                      </a:r>
                    </a:p>
                  </a:txBody>
                  <a:tcPr marL="0" marR="0" marT="0" marB="0" anchor="ctr" horzOverflow="overflow"/>
                </a:tc>
              </a:tr>
              <a:tr h="8638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6. Is there a ban on donations from corporations with government contracts or partial government ownership to candidates?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dirty="0"/>
                        <a:t>NO</a:t>
                      </a: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884384"/>
      </p:ext>
    </p:extLst>
  </p:cSld>
  <p:clrMapOvr>
    <a:masterClrMapping/>
  </p:clrMapOvr>
  <p:transition xmlns:p14="http://schemas.microsoft.com/office/powerpoint/2010/main"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633845" y="377682"/>
            <a:ext cx="7886701" cy="459080"/>
          </a:xfrm>
          <a:prstGeom prst="rect">
            <a:avLst/>
          </a:prstGeom>
        </p:spPr>
        <p:txBody>
          <a:bodyPr/>
          <a:lstStyle/>
          <a:p>
            <a:pPr lvl="1" algn="ctr">
              <a:lnSpc>
                <a:spcPct val="100000"/>
              </a:lnSpc>
              <a:defRPr sz="2300" b="1">
                <a:solidFill>
                  <a:srgbClr val="942192"/>
                </a:solidFill>
              </a:defRPr>
            </a:pPr>
            <a:r>
              <a:t>Bans and limits on private income (2)</a:t>
            </a:r>
          </a:p>
        </p:txBody>
      </p:sp>
      <p:sp>
        <p:nvSpPr>
          <p:cNvPr id="143" name="Shape 143"/>
          <p:cNvSpPr>
            <a:spLocks noGrp="1"/>
          </p:cNvSpPr>
          <p:nvPr>
            <p:ph idx="1"/>
          </p:nvPr>
        </p:nvSpPr>
        <p:spPr>
          <a:xfrm>
            <a:off x="633845" y="1828801"/>
            <a:ext cx="7886701" cy="465302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144" name="Table 144"/>
          <p:cNvGraphicFramePr/>
          <p:nvPr>
            <p:extLst>
              <p:ext uri="{D42A27DB-BD31-4B8C-83A1-F6EECF244321}">
                <p14:modId xmlns:p14="http://schemas.microsoft.com/office/powerpoint/2010/main" val="425013861"/>
              </p:ext>
            </p:extLst>
          </p:nvPr>
        </p:nvGraphicFramePr>
        <p:xfrm>
          <a:off x="179512" y="764704"/>
          <a:ext cx="8538818" cy="6000336"/>
        </p:xfrm>
        <a:graphic>
          <a:graphicData uri="http://schemas.openxmlformats.org/drawingml/2006/table">
            <a:tbl>
              <a:tblPr bandRow="1"/>
              <a:tblGrid>
                <a:gridCol w="3492470"/>
                <a:gridCol w="841058"/>
                <a:gridCol w="841058"/>
                <a:gridCol w="841058"/>
                <a:gridCol w="841058"/>
                <a:gridCol w="841058"/>
                <a:gridCol w="841058"/>
              </a:tblGrid>
              <a:tr h="359802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Malaysia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Canada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South Korea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India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Mexico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Taiwan</a:t>
                      </a:r>
                    </a:p>
                  </a:txBody>
                  <a:tcPr marL="0" marR="0" marT="0" marB="0" anchor="ctr" horzOverflow="overflow"/>
                </a:tc>
              </a:tr>
              <a:tr h="8638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/>
                        <a:t>7. Is there a ban on donations from Trade Unions to political parties?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NO</a:t>
                      </a:r>
                    </a:p>
                  </a:txBody>
                  <a:tcPr marL="0" marR="0" marT="0" marB="0" anchor="ctr" horzOverflow="overflow"/>
                </a:tc>
              </a:tr>
              <a:tr h="8638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8. Is there a ban on donations from Trade Unions to candidates?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NO</a:t>
                      </a:r>
                    </a:p>
                  </a:txBody>
                  <a:tcPr marL="0" marR="0" marT="0" marB="0" anchor="ctr" horzOverflow="overflow"/>
                </a:tc>
              </a:tr>
              <a:tr h="8638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9. Is there a ban on anonymous donations to political parties?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YES </a:t>
                      </a:r>
                    </a:p>
                    <a:p>
                      <a:pPr algn="ctr">
                        <a:defRPr sz="1800"/>
                      </a:pPr>
                      <a:r>
                        <a:rPr sz="1200"/>
                        <a:t>Ban applies to donations exceeding $20</a:t>
                      </a:r>
                      <a:r>
                        <a:rPr sz="1300"/>
                        <a:t> 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YES</a:t>
                      </a:r>
                    </a:p>
                  </a:txBody>
                  <a:tcPr marL="0" marR="0" marT="0" marB="0" anchor="ctr" horzOverflow="overflow"/>
                </a:tc>
              </a:tr>
              <a:tr h="8638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10. Is there a ban on anonymous donations to candidates?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Ban applies to donations exceeding $20</a:t>
                      </a:r>
                      <a:r>
                        <a:rPr sz="1300"/>
                        <a:t> 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/>
                        <a:t>Below $120 at a time, or $1,500 annually, are allowed.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YES</a:t>
                      </a:r>
                    </a:p>
                  </a:txBody>
                  <a:tcPr marL="0" marR="0" marT="0" marB="0" anchor="ctr" horzOverflow="overflow"/>
                </a:tc>
              </a:tr>
              <a:tr h="8638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11. Is there a ban on state resources being given to or received by political parties or candidates (excluding regulated public funding)?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YES</a:t>
                      </a:r>
                    </a:p>
                  </a:txBody>
                  <a:tcPr marL="0" marR="0" marT="0" marB="0" anchor="ctr" horzOverflow="overflow"/>
                </a:tc>
              </a:tr>
              <a:tr h="8638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12. Is there a ban on any other form of donation?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/>
                        <a:t>YES</a:t>
                      </a: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96733"/>
      </p:ext>
    </p:extLst>
  </p:cSld>
  <p:clrMapOvr>
    <a:masterClrMapping/>
  </p:clrMapOvr>
  <p:transition xmlns:p14="http://schemas.microsoft.com/office/powerpoint/2010/main"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633845" y="377682"/>
            <a:ext cx="7886701" cy="459080"/>
          </a:xfrm>
          <a:prstGeom prst="rect">
            <a:avLst/>
          </a:prstGeom>
        </p:spPr>
        <p:txBody>
          <a:bodyPr/>
          <a:lstStyle/>
          <a:p>
            <a:pPr lvl="1" algn="ctr">
              <a:lnSpc>
                <a:spcPct val="100000"/>
              </a:lnSpc>
              <a:defRPr sz="2300" b="1">
                <a:solidFill>
                  <a:srgbClr val="942192"/>
                </a:solidFill>
              </a:defRPr>
            </a:pPr>
            <a:r>
              <a:t>Bans and limits on private income (3)</a:t>
            </a:r>
          </a:p>
        </p:txBody>
      </p:sp>
      <p:sp>
        <p:nvSpPr>
          <p:cNvPr id="147" name="Shape 147"/>
          <p:cNvSpPr>
            <a:spLocks noGrp="1"/>
          </p:cNvSpPr>
          <p:nvPr>
            <p:ph idx="1"/>
          </p:nvPr>
        </p:nvSpPr>
        <p:spPr>
          <a:xfrm>
            <a:off x="633845" y="1828801"/>
            <a:ext cx="7886701" cy="465302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148" name="Table 148"/>
          <p:cNvGraphicFramePr/>
          <p:nvPr/>
        </p:nvGraphicFramePr>
        <p:xfrm>
          <a:off x="302592" y="903816"/>
          <a:ext cx="8538818" cy="6330750"/>
        </p:xfrm>
        <a:graphic>
          <a:graphicData uri="http://schemas.openxmlformats.org/drawingml/2006/table">
            <a:tbl>
              <a:tblPr bandRow="1"/>
              <a:tblGrid>
                <a:gridCol w="3492470"/>
                <a:gridCol w="841058"/>
                <a:gridCol w="841058"/>
                <a:gridCol w="841058"/>
                <a:gridCol w="841058"/>
                <a:gridCol w="841058"/>
                <a:gridCol w="841058"/>
              </a:tblGrid>
              <a:tr h="359802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Malaysia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Canada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South Korea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India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Mexico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Taiwan</a:t>
                      </a:r>
                    </a:p>
                  </a:txBody>
                  <a:tcPr marL="0" marR="0" marT="0" marB="0" anchor="ctr" horzOverflow="overflow"/>
                </a:tc>
              </a:tr>
              <a:tr h="8638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13. Is there a limit on the amount a donor can contribute to a political party over a time period (not election specific)?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YES</a:t>
                      </a:r>
                    </a:p>
                  </a:txBody>
                  <a:tcPr marL="0" marR="0" marT="0" marB="0" anchor="ctr" horzOverflow="overflow"/>
                </a:tc>
              </a:tr>
              <a:tr h="8638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14. If there is a limit on the amount a donor can contribute to a political party over a time period (not election specific), what is the limit?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NA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$1500 per year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NA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NA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NA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Individual: &lt;20% of income and $11,000. Enterprises: &lt;10% of income and $168,000</a:t>
                      </a:r>
                    </a:p>
                  </a:txBody>
                  <a:tcPr marL="0" marR="0" marT="0" marB="0" anchor="ctr" horzOverflow="overflow"/>
                </a:tc>
              </a:tr>
              <a:tr h="8638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15. Is there a limit on the amount a donor can contribute to a political party in relation to an election?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$1200 per year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regular limit</a:t>
                      </a:r>
                    </a:p>
                  </a:txBody>
                  <a:tcPr marL="0" marR="0" marT="0" marB="0" anchor="ctr" horzOverflow="overflow"/>
                </a:tc>
              </a:tr>
              <a:tr h="8638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16. If there is a limit on the amount a donor can contribute to a political party in relation to an election, what is the limit?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NA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-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NA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NA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NA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NA</a:t>
                      </a:r>
                    </a:p>
                  </a:txBody>
                  <a:tcPr marL="0" marR="0" marT="0" marB="0" anchor="ctr" horzOverflow="overflow"/>
                </a:tc>
              </a:tr>
              <a:tr h="8638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17. Is there a limit on the amount a donor can contribute to a candidate?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YES</a:t>
                      </a:r>
                    </a:p>
                  </a:txBody>
                  <a:tcPr marL="0" marR="0" marT="0" marB="0" anchor="ctr" horzOverflow="overflow"/>
                </a:tc>
              </a:tr>
              <a:tr h="8638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18. If there is a limit on the amount a donor can contribute to a candidate, what is the limit?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NA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/>
                        <a:t>$1500 per year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/>
                        <a:t>$24,000 per year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NA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NA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/>
                        <a:t>Individual: $1100
Enterprises: $17000</a:t>
                      </a: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599292"/>
      </p:ext>
    </p:extLst>
  </p:cSld>
  <p:clrMapOvr>
    <a:masterClrMapping/>
  </p:clrMapOvr>
  <p:transition xmlns:p14="http://schemas.microsoft.com/office/powerpoint/2010/main"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633845" y="377682"/>
            <a:ext cx="7886701" cy="459080"/>
          </a:xfrm>
          <a:prstGeom prst="rect">
            <a:avLst/>
          </a:prstGeom>
        </p:spPr>
        <p:txBody>
          <a:bodyPr/>
          <a:lstStyle/>
          <a:p>
            <a:pPr lvl="1" algn="ctr">
              <a:lnSpc>
                <a:spcPct val="100000"/>
              </a:lnSpc>
              <a:defRPr sz="2300" b="1">
                <a:solidFill>
                  <a:schemeClr val="accent6">
                    <a:lumOff val="-9568"/>
                  </a:schemeClr>
                </a:solidFill>
              </a:defRPr>
            </a:pPr>
            <a:r>
              <a:t>Public Funding </a:t>
            </a:r>
          </a:p>
        </p:txBody>
      </p:sp>
      <p:sp>
        <p:nvSpPr>
          <p:cNvPr id="151" name="Shape 151"/>
          <p:cNvSpPr>
            <a:spLocks noGrp="1"/>
          </p:cNvSpPr>
          <p:nvPr>
            <p:ph idx="1"/>
          </p:nvPr>
        </p:nvSpPr>
        <p:spPr>
          <a:xfrm>
            <a:off x="633845" y="1828801"/>
            <a:ext cx="7886701" cy="465302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152" name="Table 152"/>
          <p:cNvGraphicFramePr/>
          <p:nvPr/>
        </p:nvGraphicFramePr>
        <p:xfrm>
          <a:off x="302592" y="819149"/>
          <a:ext cx="8538818" cy="6766988"/>
        </p:xfrm>
        <a:graphic>
          <a:graphicData uri="http://schemas.openxmlformats.org/drawingml/2006/table">
            <a:tbl>
              <a:tblPr bandRow="1"/>
              <a:tblGrid>
                <a:gridCol w="3492470"/>
                <a:gridCol w="841058"/>
                <a:gridCol w="841058"/>
                <a:gridCol w="841058"/>
                <a:gridCol w="841058"/>
                <a:gridCol w="841058"/>
                <a:gridCol w="841058"/>
              </a:tblGrid>
              <a:tr h="359802">
                <a:tc>
                  <a:txBody>
                    <a:bodyPr/>
                    <a:lstStyle/>
                    <a:p>
                      <a:pPr algn="ctr">
                        <a:defRPr sz="15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Malaysia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Canada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South Korea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India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Mexico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Taiwan</a:t>
                      </a:r>
                    </a:p>
                  </a:txBody>
                  <a:tcPr marL="0" marR="0" marT="0" marB="0" anchor="ctr" horzOverflow="overflow"/>
                </a:tc>
              </a:tr>
              <a:tr h="102891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19. Are there provisions for direct public funding to political parties?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</a:tr>
              <a:tr h="102891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20. If there are provisions for direct public funding to political parties, what are the eligibility criteria?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Share of votes: 2% of the number of votes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Representatio, share of votes and share of seats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/>
                        <a:t>Share of votes &amp; registration of political party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/>
                        <a:t>Share of votes &amp; registration of political party</a:t>
                      </a:r>
                    </a:p>
                  </a:txBody>
                  <a:tcPr marL="0" marR="0" marT="0" marB="0" anchor="ctr" horzOverflow="overflow"/>
                </a:tc>
              </a:tr>
              <a:tr h="102891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21. If there are provisions for direct public funding to political parties, what is the allocation calculation?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50% of party expenses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Equal, proportional to votes, share of expenses reimbursed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Equal, proportional to votes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Flat rate per votes received</a:t>
                      </a:r>
                    </a:p>
                  </a:txBody>
                  <a:tcPr marL="0" marR="0" marT="0" marB="0" anchor="ctr" horzOverflow="overflow"/>
                </a:tc>
              </a:tr>
              <a:tr h="102891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22. If there are provisions for direct public funding to political parties, are there provisions for how it should be used (“ear marking”)?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/>
                        <a:t>Campaign, party activities and intra party institutions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/>
                        <a:t>Campaign, party activities and intra party institutions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Campaign spending</a:t>
                      </a:r>
                    </a:p>
                  </a:txBody>
                  <a:tcPr marL="0" marR="0" marT="0" marB="0" anchor="ctr" horzOverflow="overflow"/>
                </a:tc>
              </a:tr>
              <a:tr h="102891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23. Are there provisions for free or subsidized access to media for political parties?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214270"/>
      </p:ext>
    </p:extLst>
  </p:cSld>
  <p:clrMapOvr>
    <a:masterClrMapping/>
  </p:clrMapOvr>
  <p:transition xmlns:p14="http://schemas.microsoft.com/office/powerpoint/2010/main"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633845" y="377682"/>
            <a:ext cx="7886701" cy="459080"/>
          </a:xfrm>
          <a:prstGeom prst="rect">
            <a:avLst/>
          </a:prstGeom>
        </p:spPr>
        <p:txBody>
          <a:bodyPr/>
          <a:lstStyle/>
          <a:p>
            <a:pPr lvl="1" algn="ctr">
              <a:lnSpc>
                <a:spcPct val="100000"/>
              </a:lnSpc>
              <a:defRPr sz="2300" b="1">
                <a:solidFill>
                  <a:schemeClr val="accent6">
                    <a:lumOff val="-9568"/>
                  </a:schemeClr>
                </a:solidFill>
              </a:defRPr>
            </a:pPr>
            <a:r>
              <a:t>Public Funding (2)</a:t>
            </a:r>
          </a:p>
        </p:txBody>
      </p:sp>
      <p:sp>
        <p:nvSpPr>
          <p:cNvPr id="155" name="Shape 155"/>
          <p:cNvSpPr>
            <a:spLocks noGrp="1"/>
          </p:cNvSpPr>
          <p:nvPr>
            <p:ph idx="1"/>
          </p:nvPr>
        </p:nvSpPr>
        <p:spPr>
          <a:xfrm>
            <a:off x="633845" y="1828801"/>
            <a:ext cx="7886701" cy="465302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156" name="Table 156"/>
          <p:cNvGraphicFramePr/>
          <p:nvPr/>
        </p:nvGraphicFramePr>
        <p:xfrm>
          <a:off x="307787" y="1005416"/>
          <a:ext cx="8538818" cy="5875661"/>
        </p:xfrm>
        <a:graphic>
          <a:graphicData uri="http://schemas.openxmlformats.org/drawingml/2006/table">
            <a:tbl>
              <a:tblPr bandRow="1"/>
              <a:tblGrid>
                <a:gridCol w="3492470"/>
                <a:gridCol w="841058"/>
                <a:gridCol w="841058"/>
                <a:gridCol w="841058"/>
                <a:gridCol w="841058"/>
                <a:gridCol w="841058"/>
                <a:gridCol w="841058"/>
              </a:tblGrid>
              <a:tr h="359802"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Malaysia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Canada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South Korea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India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Mexico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Taiwan</a:t>
                      </a:r>
                    </a:p>
                  </a:txBody>
                  <a:tcPr marL="0" marR="0" marT="0" marB="0" anchor="ctr" horzOverflow="overflow"/>
                </a:tc>
              </a:tr>
              <a:tr h="10289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500"/>
                        <a:t>24. If there are provisions for political parties’ free or subsidized access to media, what criteria determine access allocation?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/>
                        <a:t>a) share of seats, b) share of vote c) the number of candidates 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/>
                        <a:t>a) share of seats, b) share of vote  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Equal and other criteria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Equal &amp; share of votes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Equal</a:t>
                      </a:r>
                    </a:p>
                  </a:txBody>
                  <a:tcPr marL="0" marR="0" marT="0" marB="0" anchor="ctr" horzOverflow="overflow"/>
                </a:tc>
              </a:tr>
              <a:tr h="10289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500"/>
                        <a:t>25. Are there provisions for free or subsidized access to media for candidates?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</a:tr>
              <a:tr h="10289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500"/>
                        <a:t>26. Are there provisions for any other form of indirect public funding?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Tax relief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Tax relief &amp; premises for party meetings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Tax relief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/>
                        <a:t>Tax relief and subsidised  postage cost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Tax relief</a:t>
                      </a:r>
                    </a:p>
                  </a:txBody>
                  <a:tcPr marL="0" marR="0" marT="0" marB="0" anchor="ctr" horzOverflow="overflow"/>
                </a:tc>
              </a:tr>
              <a:tr h="10289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500"/>
                        <a:t>27. Is the provision of direct public funding to political parties related to gender equality among candidates?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NO</a:t>
                      </a:r>
                    </a:p>
                  </a:txBody>
                  <a:tcPr marL="0" marR="0" marT="0" marB="0" anchor="ctr" horzOverflow="overflow"/>
                </a:tc>
              </a:tr>
              <a:tr h="10289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500"/>
                        <a:t>28. Are there provisions for other financial advantages to encourage gender equality in political parties?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NO</a:t>
                      </a: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844707"/>
      </p:ext>
    </p:extLst>
  </p:cSld>
  <p:clrMapOvr>
    <a:masterClrMapping/>
  </p:clrMapOvr>
  <p:transition xmlns:p14="http://schemas.microsoft.com/office/powerpoint/2010/main"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490066"/>
          </a:xfrm>
          <a:noFill/>
          <a:ln>
            <a:solidFill>
              <a:schemeClr val="bg2">
                <a:lumMod val="75000"/>
              </a:schemeClr>
            </a:solidFill>
          </a:ln>
        </p:spPr>
        <p:txBody>
          <a:bodyPr anchor="t" anchorCtr="0">
            <a:noAutofit/>
          </a:bodyPr>
          <a:lstStyle/>
          <a:p>
            <a:pPr algn="ctr"/>
            <a:r>
              <a:rPr lang="en-MY" sz="3600" b="1" dirty="0" smtClean="0"/>
              <a:t>WHAT IS BRIBERY AND CORRUPTION?</a:t>
            </a:r>
            <a:br>
              <a:rPr lang="en-MY" sz="3600" b="1" dirty="0" smtClean="0"/>
            </a:br>
            <a:endParaRPr lang="en-MY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052736"/>
            <a:ext cx="80648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 smtClean="0"/>
              <a:t> </a:t>
            </a:r>
            <a:endParaRPr lang="en-US" sz="2400" b="1" dirty="0" smtClean="0"/>
          </a:p>
          <a:p>
            <a:pPr algn="just"/>
            <a:r>
              <a:rPr lang="en-MY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Corruption</a:t>
            </a:r>
            <a:r>
              <a:rPr lang="en-MY" sz="2400" dirty="0" smtClean="0">
                <a:latin typeface="Arial" pitchFamily="34" charset="0"/>
                <a:cs typeface="Arial" pitchFamily="34" charset="0"/>
              </a:rPr>
              <a:t> is the offering or acceptance of an advantage as a reward for doing or not doing an act which amounts to </a:t>
            </a:r>
            <a:r>
              <a:rPr lang="en-MY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abusing one's official position</a:t>
            </a:r>
          </a:p>
          <a:p>
            <a:pPr algn="just"/>
            <a:endParaRPr lang="en-MY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MY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giver and a taker</a:t>
            </a:r>
          </a:p>
          <a:p>
            <a:pPr algn="ctr"/>
            <a:r>
              <a:rPr lang="en-MY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MY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committed in secret</a:t>
            </a:r>
          </a:p>
          <a:p>
            <a:pPr algn="just">
              <a:buFont typeface="Arial" pitchFamily="34" charset="0"/>
              <a:buChar char="•"/>
            </a:pPr>
            <a:endParaRPr lang="en-MY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MY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MY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Bribery</a:t>
            </a:r>
            <a:r>
              <a:rPr lang="en-MY" sz="2400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en-MY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specific offence </a:t>
            </a:r>
            <a:r>
              <a:rPr lang="en-MY" sz="2400" dirty="0" smtClean="0">
                <a:latin typeface="Arial" pitchFamily="34" charset="0"/>
                <a:cs typeface="Arial" pitchFamily="34" charset="0"/>
              </a:rPr>
              <a:t>which concerns the </a:t>
            </a:r>
            <a:r>
              <a:rPr lang="en-MY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practice of offering something</a:t>
            </a:r>
            <a:r>
              <a:rPr lang="en-MY" sz="2400" dirty="0" smtClean="0">
                <a:latin typeface="Arial" pitchFamily="34" charset="0"/>
                <a:cs typeface="Arial" pitchFamily="34" charset="0"/>
              </a:rPr>
              <a:t>, usually money, to gain advantage</a:t>
            </a:r>
          </a:p>
          <a:p>
            <a:pPr algn="just"/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://t0.gstatic.com/images?q=tbn:ANd9GcQ09dRrb0RolmzDENGbQNeRKUsOXGSi-IgAZbeJaiokWYgXC1Bxp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420888"/>
            <a:ext cx="2771800" cy="197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778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9" name="Screen Shot 2016-01-14 at 3.23.3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5" y="272142"/>
            <a:ext cx="9144001" cy="63137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81437579"/>
      </p:ext>
    </p:extLst>
  </p:cSld>
  <p:clrMapOvr>
    <a:masterClrMapping/>
  </p:clrMapOvr>
  <p:transition xmlns:p14="http://schemas.microsoft.com/office/powerpoint/2010/main"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xfrm>
            <a:off x="628650" y="157550"/>
            <a:ext cx="7886700" cy="459079"/>
          </a:xfrm>
          <a:prstGeom prst="rect">
            <a:avLst/>
          </a:prstGeom>
        </p:spPr>
        <p:txBody>
          <a:bodyPr/>
          <a:lstStyle/>
          <a:p>
            <a:pPr lvl="1" algn="ctr">
              <a:lnSpc>
                <a:spcPct val="100000"/>
              </a:lnSpc>
              <a:defRPr sz="2300" b="1">
                <a:solidFill>
                  <a:srgbClr val="0433FF"/>
                </a:solidFill>
              </a:defRPr>
            </a:pPr>
            <a:r>
              <a:t>Regulations of spending</a:t>
            </a:r>
          </a:p>
        </p:txBody>
      </p:sp>
      <p:sp>
        <p:nvSpPr>
          <p:cNvPr id="162" name="Shape 162"/>
          <p:cNvSpPr>
            <a:spLocks noGrp="1"/>
          </p:cNvSpPr>
          <p:nvPr>
            <p:ph idx="1"/>
          </p:nvPr>
        </p:nvSpPr>
        <p:spPr>
          <a:xfrm>
            <a:off x="633845" y="1828801"/>
            <a:ext cx="7886701" cy="4653023"/>
          </a:xfrm>
          <a:prstGeom prst="rect">
            <a:avLst/>
          </a:prstGeom>
        </p:spPr>
        <p:txBody>
          <a:bodyPr/>
          <a:lstStyle/>
          <a:p>
            <a:r>
              <a:t>s</a:t>
            </a:r>
          </a:p>
        </p:txBody>
      </p:sp>
      <p:graphicFrame>
        <p:nvGraphicFramePr>
          <p:cNvPr id="163" name="Table 163"/>
          <p:cNvGraphicFramePr/>
          <p:nvPr/>
        </p:nvGraphicFramePr>
        <p:xfrm>
          <a:off x="307787" y="802217"/>
          <a:ext cx="8538818" cy="6594695"/>
        </p:xfrm>
        <a:graphic>
          <a:graphicData uri="http://schemas.openxmlformats.org/drawingml/2006/table">
            <a:tbl>
              <a:tblPr bandRow="1"/>
              <a:tblGrid>
                <a:gridCol w="3492470"/>
                <a:gridCol w="841058"/>
                <a:gridCol w="841058"/>
                <a:gridCol w="841058"/>
                <a:gridCol w="841058"/>
                <a:gridCol w="841058"/>
                <a:gridCol w="841058"/>
              </a:tblGrid>
              <a:tr h="359802"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Malaysia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Canada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South Korea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India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Mexico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Taiwan</a:t>
                      </a:r>
                    </a:p>
                  </a:txBody>
                  <a:tcPr marL="0" marR="0" marT="0" marB="0" anchor="ctr" horzOverflow="overflow"/>
                </a:tc>
              </a:tr>
              <a:tr h="8638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500"/>
                        <a:t>29. Is there a ban on vote buying?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</a:tr>
              <a:tr h="8638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500"/>
                        <a:t>30. Are there bans on state resources being used in favour or against a political party or candidate?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no data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</a:tr>
              <a:tr h="8638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500"/>
                        <a:t>31. Are there limits on the amount a political party can spend?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NO</a:t>
                      </a:r>
                    </a:p>
                  </a:txBody>
                  <a:tcPr marL="0" marR="0" marT="0" marB="0" anchor="ctr" horzOverflow="overflow"/>
                </a:tc>
              </a:tr>
              <a:tr h="8638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500"/>
                        <a:t>32. If there are limits on the amount a political party can spend, what is the limit?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/>
                        <a:t>$0.‌735 multiplied by the number of names on the preliminary lists of electors 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/>
                        <a:t>Multiple of population size in electoral area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NA</a:t>
                      </a:r>
                    </a:p>
                  </a:txBody>
                  <a:tcPr marL="0" marR="0" marT="0" marB="0" anchor="ctr" horzOverflow="overflow"/>
                </a:tc>
              </a:tr>
              <a:tr h="8638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500"/>
                        <a:t>33. Are there limits on the amount a candidate can spend?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</a:tr>
              <a:tr h="8638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500"/>
                        <a:t>34. If there are limits on the amount a candidate can spend what is the limit for spending?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/>
                        <a:t>RM200,000 &amp; RM100,000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/>
                        <a:t>Calculated according to a formula based on the number of names on the preliminary or revised lists of electors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/>
                        <a:t>Multiple of population size in electoral area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/>
                        <a:t>Determined by the Central Government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/>
                        <a:t>Limit varies for each federal public office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Calculated according to a formula based on the number of elected persons.</a:t>
                      </a: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572305"/>
      </p:ext>
    </p:extLst>
  </p:cSld>
  <p:clrMapOvr>
    <a:masterClrMapping/>
  </p:clrMapOvr>
  <p:transition xmlns:p14="http://schemas.microsoft.com/office/powerpoint/2010/main"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633845" y="377682"/>
            <a:ext cx="7886701" cy="459080"/>
          </a:xfrm>
          <a:prstGeom prst="rect">
            <a:avLst/>
          </a:prstGeom>
        </p:spPr>
        <p:txBody>
          <a:bodyPr/>
          <a:lstStyle/>
          <a:p>
            <a:pPr lvl="1" algn="ctr">
              <a:lnSpc>
                <a:spcPct val="100000"/>
              </a:lnSpc>
              <a:defRPr sz="2300" b="1">
                <a:solidFill>
                  <a:srgbClr val="AA7942"/>
                </a:solidFill>
              </a:defRPr>
            </a:pPr>
            <a:r>
              <a:t>Reporting, oversight and sanctions</a:t>
            </a:r>
          </a:p>
        </p:txBody>
      </p:sp>
      <p:sp>
        <p:nvSpPr>
          <p:cNvPr id="166" name="Shape 166"/>
          <p:cNvSpPr>
            <a:spLocks noGrp="1"/>
          </p:cNvSpPr>
          <p:nvPr>
            <p:ph idx="1"/>
          </p:nvPr>
        </p:nvSpPr>
        <p:spPr>
          <a:xfrm>
            <a:off x="633845" y="1828801"/>
            <a:ext cx="7886701" cy="465302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167" name="Table 167"/>
          <p:cNvGraphicFramePr/>
          <p:nvPr/>
        </p:nvGraphicFramePr>
        <p:xfrm>
          <a:off x="307787" y="1005416"/>
          <a:ext cx="8538818" cy="5601770"/>
        </p:xfrm>
        <a:graphic>
          <a:graphicData uri="http://schemas.openxmlformats.org/drawingml/2006/table">
            <a:tbl>
              <a:tblPr bandRow="1"/>
              <a:tblGrid>
                <a:gridCol w="3492470"/>
                <a:gridCol w="841058"/>
                <a:gridCol w="841058"/>
                <a:gridCol w="841058"/>
                <a:gridCol w="841058"/>
                <a:gridCol w="841058"/>
                <a:gridCol w="841058"/>
              </a:tblGrid>
              <a:tr h="359802"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Malaysia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Canada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South Korea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India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Mexico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Taiwan</a:t>
                      </a:r>
                    </a:p>
                  </a:txBody>
                  <a:tcPr marL="0" marR="0" marT="0" marB="0" anchor="ctr" horzOverflow="overflow"/>
                </a:tc>
              </a:tr>
              <a:tr h="10289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500"/>
                        <a:t>35. Do political parties have to report regularly on their finances?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</a:tr>
              <a:tr h="10289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500"/>
                        <a:t>36. Do political parties have to report on their finances in relation to election campaigns?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</a:tr>
              <a:tr h="10289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500"/>
                        <a:t>37. Do candidates have to report on their campaign finances?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</a:tr>
              <a:tr h="10289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500"/>
                        <a:t>38. Is information in reports from political parties and/or candidates to be made public?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</a:tr>
              <a:tr h="10289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500"/>
                        <a:t>39. Must reports from political parties and/or candidates reveal the identity of donors?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/>
                        <a:t>sometimes, e.g. whose contributions exceeded $200 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/>
                        <a:t>sometimes, e.g. whose contributions exceeded $3600 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/>
                        <a:t>sometimes, e.g. whose contributions exceeded $1350 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YES</a:t>
                      </a: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072988"/>
      </p:ext>
    </p:extLst>
  </p:cSld>
  <p:clrMapOvr>
    <a:masterClrMapping/>
  </p:clrMapOvr>
  <p:transition xmlns:p14="http://schemas.microsoft.com/office/powerpoint/2010/main"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633845" y="377682"/>
            <a:ext cx="7886701" cy="459080"/>
          </a:xfrm>
          <a:prstGeom prst="rect">
            <a:avLst/>
          </a:prstGeom>
        </p:spPr>
        <p:txBody>
          <a:bodyPr/>
          <a:lstStyle/>
          <a:p>
            <a:pPr lvl="1" algn="ctr">
              <a:lnSpc>
                <a:spcPct val="100000"/>
              </a:lnSpc>
              <a:defRPr sz="2300" b="1">
                <a:solidFill>
                  <a:srgbClr val="AA7942"/>
                </a:solidFill>
              </a:defRPr>
            </a:pPr>
            <a:r>
              <a:t>Reporting, oversight and sanctions (2)</a:t>
            </a:r>
          </a:p>
        </p:txBody>
      </p:sp>
      <p:sp>
        <p:nvSpPr>
          <p:cNvPr id="170" name="Shape 170"/>
          <p:cNvSpPr>
            <a:spLocks noGrp="1"/>
          </p:cNvSpPr>
          <p:nvPr>
            <p:ph idx="1"/>
          </p:nvPr>
        </p:nvSpPr>
        <p:spPr>
          <a:xfrm>
            <a:off x="633845" y="1828801"/>
            <a:ext cx="7886701" cy="465302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171" name="Table 171"/>
          <p:cNvGraphicFramePr/>
          <p:nvPr/>
        </p:nvGraphicFramePr>
        <p:xfrm>
          <a:off x="307787" y="1005417"/>
          <a:ext cx="8538818" cy="5327021"/>
        </p:xfrm>
        <a:graphic>
          <a:graphicData uri="http://schemas.openxmlformats.org/drawingml/2006/table">
            <a:tbl>
              <a:tblPr bandRow="1"/>
              <a:tblGrid>
                <a:gridCol w="3492470"/>
                <a:gridCol w="841058"/>
                <a:gridCol w="841058"/>
                <a:gridCol w="841058"/>
                <a:gridCol w="841058"/>
                <a:gridCol w="841058"/>
                <a:gridCol w="841058"/>
              </a:tblGrid>
              <a:tr h="359802"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Malaysia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Canada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South Korea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India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Mexico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Taiwan</a:t>
                      </a:r>
                    </a:p>
                  </a:txBody>
                  <a:tcPr marL="0" marR="0" marT="0" marB="0" anchor="ctr" horzOverflow="overflow"/>
                </a:tc>
              </a:tr>
              <a:tr h="10289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500"/>
                        <a:t>40. What institution(s) receives financial reports from political parties and/or candidates?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EMB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EMB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EMB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EMB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EMB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Tax Authority, Township Offices </a:t>
                      </a:r>
                    </a:p>
                  </a:txBody>
                  <a:tcPr marL="0" marR="0" marT="0" marB="0" anchor="ctr" horzOverflow="overflow"/>
                </a:tc>
              </a:tr>
              <a:tr h="10289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500"/>
                        <a:t>41. Is it specified that a particular institution(s) is responsible for examining financial reports and/or investigating violations?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EMB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EMB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EMB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EMB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Tax Authority</a:t>
                      </a:r>
                    </a:p>
                  </a:txBody>
                  <a:tcPr marL="0" marR="0" marT="0" marB="0" anchor="ctr" horzOverflow="overflow"/>
                </a:tc>
              </a:tr>
              <a:tr h="10289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500"/>
                        <a:t>42. What other institutions have a formal role in political finance oversight?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NONE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NONE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NONE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Court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NONE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Court</a:t>
                      </a:r>
                    </a:p>
                  </a:txBody>
                  <a:tcPr marL="0" marR="0" marT="0" marB="0" anchor="ctr" horzOverflow="overflow"/>
                </a:tc>
              </a:tr>
              <a:tr h="10289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500"/>
                        <a:t>43. What sanctions are provided for political finance infractions?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/>
                        <a:t>Fines &amp; prison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/>
                        <a:t>Up to $100,000 in fines, up to five years in prison, deregistration of party, community service.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/>
                        <a:t>Fines, prison, forfeiture, loss of public funding, loss of political rights, others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/>
                        <a:t>Fines, prison, loss of nomination, loss of political rights.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/>
                        <a:t>Fines, loss of public funding, deregistrationof party, loss of political rights, others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/>
                        <a:t>Fines, prison, loss of nomination, loss of political rights.</a:t>
                      </a: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388265"/>
      </p:ext>
    </p:extLst>
  </p:cSld>
  <p:clrMapOvr>
    <a:masterClrMapping/>
  </p:clrMapOvr>
  <p:transition xmlns:p14="http://schemas.microsoft.com/office/powerpoint/2010/main"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creen Shot 2016-01-14 at 3.24.2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819" y="258198"/>
            <a:ext cx="9015290" cy="60215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2057375"/>
      </p:ext>
    </p:extLst>
  </p:cSld>
  <p:clrMapOvr>
    <a:masterClrMapping/>
  </p:clrMapOvr>
  <p:transition xmlns:p14="http://schemas.microsoft.com/office/powerpoint/2010/main"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idx="1"/>
          </p:nvPr>
        </p:nvSpPr>
        <p:spPr>
          <a:xfrm>
            <a:off x="633845" y="1828801"/>
            <a:ext cx="7886701" cy="465302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176" name="Table 176"/>
          <p:cNvGraphicFramePr/>
          <p:nvPr/>
        </p:nvGraphicFramePr>
        <p:xfrm>
          <a:off x="232540" y="977770"/>
          <a:ext cx="8490975" cy="5578192"/>
        </p:xfrm>
        <a:graphic>
          <a:graphicData uri="http://schemas.openxmlformats.org/drawingml/2006/table">
            <a:tbl>
              <a:tblPr bandRow="1"/>
              <a:tblGrid>
                <a:gridCol w="2438036"/>
                <a:gridCol w="6052939"/>
              </a:tblGrid>
              <a:tr h="32007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 b="1"/>
                        <a:t>Country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 b="1"/>
                        <a:t>Laws</a:t>
                      </a:r>
                    </a:p>
                  </a:txBody>
                  <a:tcPr marL="0" marR="0" marT="0" marB="0" anchor="ctr" horzOverflow="overflow"/>
                </a:tc>
              </a:tr>
              <a:tr h="7684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/>
                        <a:t>Malaysia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700"/>
                        <a:t>Election Offences Act 1958</a:t>
                      </a:r>
                    </a:p>
                  </a:txBody>
                  <a:tcPr marL="0" marR="0" marT="0" marB="0" anchor="ctr" horzOverflow="overflow"/>
                </a:tc>
              </a:tr>
              <a:tr h="7684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/>
                        <a:t>Canada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700"/>
                        <a:t>Canada Elections Act, 2000</a:t>
                      </a:r>
                    </a:p>
                  </a:txBody>
                  <a:tcPr marL="0" marR="0" marT="0" marB="0" anchor="ctr" horzOverflow="overflow"/>
                </a:tc>
              </a:tr>
              <a:tr h="8763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/>
                        <a:t>South Korea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700"/>
                        <a:t>1. Political Fund Act, 2010 
2. Public Official Election Act, 1994
3. Republic of Korea, National Election Commission</a:t>
                      </a:r>
                    </a:p>
                  </a:txBody>
                  <a:tcPr marL="0" marR="0" marT="0" marB="0" anchor="ctr" horzOverflow="overflow"/>
                </a:tc>
              </a:tr>
              <a:tr h="13081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/>
                        <a:t>India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700"/>
                        <a:t>1. Representation of the People Act, 1951
2. Indian Election Commission (2011) Instructions on Elections Expenditure Monitoring
3. Companies Act, 1956
4. The Foreign Contribution (Regulation) Act, 2010</a:t>
                      </a:r>
                    </a:p>
                  </a:txBody>
                  <a:tcPr marL="0" marR="0" marT="0" marB="0" anchor="ctr" horzOverflow="overflow"/>
                </a:tc>
              </a:tr>
              <a:tr h="7684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/>
                        <a:t>Mexico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700"/>
                        <a:t>Election Law</a:t>
                      </a:r>
                    </a:p>
                  </a:txBody>
                  <a:tcPr marL="0" marR="0" marT="0" marB="0" anchor="ctr" horzOverflow="overflow"/>
                </a:tc>
              </a:tr>
              <a:tr h="7684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700"/>
                        <a:t>Taiwan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700"/>
                        <a:t>The Public Officials Election and Recall Law, 1980</a:t>
                      </a: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177" name="Shape 177"/>
          <p:cNvSpPr/>
          <p:nvPr/>
        </p:nvSpPr>
        <p:spPr>
          <a:xfrm>
            <a:off x="633845" y="377682"/>
            <a:ext cx="7886701" cy="459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1" indent="0" algn="ctr">
              <a:defRPr sz="2300" b="1">
                <a:solidFill>
                  <a:srgbClr val="942192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Legal framework for political financing</a:t>
            </a:r>
          </a:p>
        </p:txBody>
      </p:sp>
    </p:spTree>
    <p:extLst>
      <p:ext uri="{BB962C8B-B14F-4D97-AF65-F5344CB8AC3E}">
        <p14:creationId xmlns:p14="http://schemas.microsoft.com/office/powerpoint/2010/main" val="3124600550"/>
      </p:ext>
    </p:extLst>
  </p:cSld>
  <p:clrMapOvr>
    <a:masterClrMapping/>
  </p:clrMapOvr>
  <p:transition xmlns:p14="http://schemas.microsoft.com/office/powerpoint/2010/main"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idx="1"/>
          </p:nvPr>
        </p:nvSpPr>
        <p:spPr>
          <a:xfrm>
            <a:off x="633845" y="1828801"/>
            <a:ext cx="7886701" cy="465302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180" name="Table 180"/>
          <p:cNvGraphicFramePr/>
          <p:nvPr/>
        </p:nvGraphicFramePr>
        <p:xfrm>
          <a:off x="232540" y="977770"/>
          <a:ext cx="7978032" cy="5578192"/>
        </p:xfrm>
        <a:graphic>
          <a:graphicData uri="http://schemas.openxmlformats.org/drawingml/2006/table">
            <a:tbl>
              <a:tblPr bandRow="1"/>
              <a:tblGrid>
                <a:gridCol w="2307316"/>
                <a:gridCol w="5670716"/>
              </a:tblGrid>
              <a:tr h="32007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/>
                        <a:t>Country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/>
                        <a:t>Governing Body</a:t>
                      </a:r>
                    </a:p>
                  </a:txBody>
                  <a:tcPr marL="0" marR="0" marT="0" marB="0" anchor="ctr" horzOverflow="overflow"/>
                </a:tc>
              </a:tr>
              <a:tr h="7684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Malaysia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Election Commission</a:t>
                      </a:r>
                    </a:p>
                  </a:txBody>
                  <a:tcPr marL="0" marR="0" marT="0" marB="0" anchor="ctr" horzOverflow="overflow"/>
                </a:tc>
              </a:tr>
              <a:tr h="7684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Canada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Commissioner of Canada Elections</a:t>
                      </a:r>
                    </a:p>
                  </a:txBody>
                  <a:tcPr marL="0" marR="0" marT="0" marB="0" anchor="ctr" horzOverflow="overflow"/>
                </a:tc>
              </a:tr>
              <a:tr h="8763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South Korea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National Election Commission</a:t>
                      </a:r>
                    </a:p>
                  </a:txBody>
                  <a:tcPr marL="0" marR="0" marT="0" marB="0" anchor="ctr" horzOverflow="overflow"/>
                </a:tc>
              </a:tr>
              <a:tr h="13081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India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The Election Commission of India</a:t>
                      </a:r>
                    </a:p>
                  </a:txBody>
                  <a:tcPr marL="0" marR="0" marT="0" marB="0" anchor="ctr" horzOverflow="overflow"/>
                </a:tc>
              </a:tr>
              <a:tr h="7684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Mexico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The National Electoral Institute</a:t>
                      </a:r>
                    </a:p>
                  </a:txBody>
                  <a:tcPr marL="0" marR="0" marT="0" marB="0" anchor="ctr" horzOverflow="overflow"/>
                </a:tc>
              </a:tr>
              <a:tr h="7684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Taiwan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Tax Authority</a:t>
                      </a: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181" name="Shape 181"/>
          <p:cNvSpPr/>
          <p:nvPr/>
        </p:nvSpPr>
        <p:spPr>
          <a:xfrm>
            <a:off x="633845" y="377682"/>
            <a:ext cx="7886701" cy="459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1" indent="0" algn="ctr">
              <a:defRPr sz="2300" b="1">
                <a:solidFill>
                  <a:srgbClr val="942192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Governing body for political finance</a:t>
            </a:r>
          </a:p>
        </p:txBody>
      </p:sp>
    </p:spTree>
    <p:extLst>
      <p:ext uri="{BB962C8B-B14F-4D97-AF65-F5344CB8AC3E}">
        <p14:creationId xmlns:p14="http://schemas.microsoft.com/office/powerpoint/2010/main" val="778907374"/>
      </p:ext>
    </p:extLst>
  </p:cSld>
  <p:clrMapOvr>
    <a:masterClrMapping/>
  </p:clrMapOvr>
  <p:transition xmlns:p14="http://schemas.microsoft.com/office/powerpoint/2010/main"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-19553"/>
            <a:ext cx="6480720" cy="7192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484784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MY" sz="2400" b="1" dirty="0" smtClean="0">
                <a:latin typeface="Arial" pitchFamily="34" charset="0"/>
                <a:cs typeface="Arial" pitchFamily="34" charset="0"/>
              </a:rPr>
              <a:t>According </a:t>
            </a:r>
            <a:r>
              <a:rPr lang="en-MY" sz="2400" b="1" dirty="0">
                <a:latin typeface="Arial" pitchFamily="34" charset="0"/>
                <a:cs typeface="Arial" pitchFamily="34" charset="0"/>
              </a:rPr>
              <a:t>to Tan Sri Abu </a:t>
            </a:r>
            <a:r>
              <a:rPr lang="en-MY" sz="2400" b="1" dirty="0" err="1">
                <a:latin typeface="Arial" pitchFamily="34" charset="0"/>
                <a:cs typeface="Arial" pitchFamily="34" charset="0"/>
              </a:rPr>
              <a:t>Kassim</a:t>
            </a:r>
            <a:r>
              <a:rPr lang="en-MY" sz="2400" b="1" dirty="0">
                <a:latin typeface="Arial" pitchFamily="34" charset="0"/>
                <a:cs typeface="Arial" pitchFamily="34" charset="0"/>
              </a:rPr>
              <a:t> , Chief Commissioner of the Malaysian Anti-Corruption Commission ( MACC) the arrest and indictment of several individuals involved in corruption, fraud and abuse mostly for </a:t>
            </a:r>
            <a:r>
              <a:rPr lang="en-MY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public offices </a:t>
            </a:r>
            <a:r>
              <a:rPr lang="en-MY" sz="2400" b="1" dirty="0">
                <a:latin typeface="Arial" pitchFamily="34" charset="0"/>
                <a:cs typeface="Arial" pitchFamily="34" charset="0"/>
              </a:rPr>
              <a:t>but the total felt to be too little compared to the amount of the specific findings of the report and </a:t>
            </a:r>
            <a:r>
              <a:rPr lang="en-MY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officially reported.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834580"/>
              </p:ext>
            </p:extLst>
          </p:nvPr>
        </p:nvGraphicFramePr>
        <p:xfrm>
          <a:off x="395536" y="877761"/>
          <a:ext cx="8352928" cy="5746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0"/>
                <a:gridCol w="3312368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Sector</a:t>
                      </a:r>
                      <a:endParaRPr lang="en-MY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96" marR="6729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Status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( 1 = Least Corrupted , 5 = Most Corrupted)</a:t>
                      </a:r>
                      <a:endParaRPr lang="en-MY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96" marR="67296" marT="0" marB="0" anchor="ctr"/>
                </a:tc>
              </a:tr>
              <a:tr h="316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Political Parties </a:t>
                      </a:r>
                      <a:endParaRPr lang="en-MY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96" marR="6729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3.5</a:t>
                      </a:r>
                      <a:endParaRPr lang="en-MY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96" marR="67296" marT="0" marB="0" anchor="ctr"/>
                </a:tc>
              </a:tr>
              <a:tr h="633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Parliament and Government Administration </a:t>
                      </a:r>
                      <a:endParaRPr lang="en-MY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96" marR="6729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3.0</a:t>
                      </a:r>
                      <a:endParaRPr lang="en-MY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96" marR="67296" marT="0" marB="0" anchor="ctr"/>
                </a:tc>
              </a:tr>
              <a:tr h="316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Business &amp; Private Companies </a:t>
                      </a:r>
                      <a:endParaRPr lang="en-MY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96" marR="6729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3.3</a:t>
                      </a:r>
                      <a:endParaRPr lang="en-MY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96" marR="67296" marT="0" marB="0" anchor="ctr"/>
                </a:tc>
              </a:tr>
              <a:tr h="316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Police</a:t>
                      </a:r>
                      <a:endParaRPr lang="en-MY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96" marR="6729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3.8</a:t>
                      </a:r>
                      <a:endParaRPr lang="en-MY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96" marR="67296" marT="0" marB="0" anchor="ctr"/>
                </a:tc>
              </a:tr>
              <a:tr h="316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Judiciary </a:t>
                      </a:r>
                      <a:endParaRPr lang="en-MY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96" marR="6729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2.8</a:t>
                      </a:r>
                      <a:endParaRPr lang="en-MY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96" marR="67296" marT="0" marB="0" anchor="ctr"/>
                </a:tc>
              </a:tr>
              <a:tr h="316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Media</a:t>
                      </a:r>
                      <a:endParaRPr lang="en-MY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96" marR="6729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2.4</a:t>
                      </a:r>
                      <a:endParaRPr lang="en-MY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96" marR="67296" marT="0" marB="0" anchor="ctr"/>
                </a:tc>
              </a:tr>
              <a:tr h="316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Tax Departments</a:t>
                      </a:r>
                      <a:endParaRPr lang="en-MY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96" marR="6729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lang="en-MY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96" marR="67296" marT="0" marB="0" anchor="ctr"/>
                </a:tc>
              </a:tr>
              <a:tr h="316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Medical</a:t>
                      </a:r>
                      <a:endParaRPr lang="en-MY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96" marR="6729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  <a:endParaRPr lang="en-MY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96" marR="67296" marT="0" marB="0" anchor="ctr"/>
                </a:tc>
              </a:tr>
              <a:tr h="316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Education</a:t>
                      </a:r>
                      <a:endParaRPr lang="en-MY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96" marR="6729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  <a:endParaRPr lang="en-MY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96" marR="67296" marT="0" marB="0" anchor="ctr"/>
                </a:tc>
              </a:tr>
              <a:tr h="316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Military</a:t>
                      </a:r>
                      <a:endParaRPr lang="en-MY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96" marR="6729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  <a:endParaRPr lang="en-MY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96" marR="67296" marT="0" marB="0" anchor="ctr"/>
                </a:tc>
              </a:tr>
              <a:tr h="316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Services</a:t>
                      </a:r>
                      <a:endParaRPr lang="en-MY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96" marR="6729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  <a:endParaRPr lang="en-MY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96" marR="67296" marT="0" marB="0" anchor="ctr"/>
                </a:tc>
              </a:tr>
              <a:tr h="363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Registration and Permit Services </a:t>
                      </a:r>
                      <a:endParaRPr lang="en-MY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96" marR="6729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3.1</a:t>
                      </a:r>
                      <a:endParaRPr lang="en-MY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96" marR="67296" marT="0" marB="0" anchor="ctr"/>
                </a:tc>
              </a:tr>
              <a:tr h="316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NGO (non-governmental)</a:t>
                      </a:r>
                      <a:endParaRPr lang="en-MY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96" marR="6729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  <a:endParaRPr lang="en-MY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96" marR="67296" marT="0" marB="0" anchor="ctr"/>
                </a:tc>
              </a:tr>
              <a:tr h="316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Religious Organizations</a:t>
                      </a:r>
                      <a:endParaRPr lang="en-MY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96" marR="6729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1.7</a:t>
                      </a:r>
                      <a:endParaRPr lang="en-MY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96" marR="67296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9512" y="179929"/>
            <a:ext cx="87129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CORRUPTION SECTOR IN  MALAYSIA</a:t>
            </a:r>
            <a:endParaRPr lang="en-MY" sz="32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515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490066"/>
          </a:xfrm>
          <a:noFill/>
          <a:ln>
            <a:solidFill>
              <a:schemeClr val="bg2">
                <a:lumMod val="75000"/>
              </a:schemeClr>
            </a:solidFill>
          </a:ln>
        </p:spPr>
        <p:txBody>
          <a:bodyPr anchor="t" anchorCtr="0">
            <a:noAutofit/>
          </a:bodyPr>
          <a:lstStyle/>
          <a:p>
            <a:pPr algn="ctr"/>
            <a:r>
              <a:rPr lang="en-MY" sz="3600" b="1" dirty="0" smtClean="0"/>
              <a:t>WHAT IS BRIBERY AND CORRUPTION?</a:t>
            </a:r>
            <a:br>
              <a:rPr lang="en-MY" sz="3600" b="1" dirty="0" smtClean="0"/>
            </a:br>
            <a:endParaRPr lang="en-MY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268760"/>
            <a:ext cx="8208912" cy="504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2400" dirty="0" smtClean="0">
                <a:latin typeface="Arial" pitchFamily="34" charset="0"/>
                <a:cs typeface="Arial" pitchFamily="34" charset="0"/>
              </a:rPr>
              <a:t>From the </a:t>
            </a:r>
            <a:r>
              <a:rPr lang="en-MY" sz="2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perspective of Islam</a:t>
            </a:r>
            <a:r>
              <a:rPr lang="en-MY" sz="2400" dirty="0" smtClean="0">
                <a:latin typeface="Arial" pitchFamily="34" charset="0"/>
                <a:cs typeface="Arial" pitchFamily="34" charset="0"/>
              </a:rPr>
              <a:t>, corruption is any form of property acquired as </a:t>
            </a:r>
            <a:r>
              <a:rPr lang="en-MY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fulfillment</a:t>
            </a:r>
            <a:r>
              <a:rPr lang="en-MY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a human interest</a:t>
            </a:r>
            <a:r>
              <a:rPr lang="en-MY" sz="2400" dirty="0" smtClean="0">
                <a:latin typeface="Arial" pitchFamily="34" charset="0"/>
                <a:cs typeface="Arial" pitchFamily="34" charset="0"/>
              </a:rPr>
              <a:t> either to provide benefits or to avoid harm (</a:t>
            </a:r>
            <a:r>
              <a:rPr lang="en-MY" sz="2400" dirty="0" err="1" smtClean="0">
                <a:latin typeface="Arial" pitchFamily="34" charset="0"/>
                <a:cs typeface="Arial" pitchFamily="34" charset="0"/>
              </a:rPr>
              <a:t>Zaharuddin</a:t>
            </a:r>
            <a:r>
              <a:rPr lang="en-MY" sz="2400" dirty="0" smtClean="0">
                <a:latin typeface="Arial" pitchFamily="34" charset="0"/>
                <a:cs typeface="Arial" pitchFamily="34" charset="0"/>
              </a:rPr>
              <a:t> Abd Rahman (2007). </a:t>
            </a:r>
          </a:p>
          <a:p>
            <a:pPr algn="just"/>
            <a:endParaRPr lang="en-MY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MY" sz="2400" dirty="0" smtClean="0">
                <a:latin typeface="Arial" pitchFamily="34" charset="0"/>
                <a:cs typeface="Arial" pitchFamily="34" charset="0"/>
              </a:rPr>
              <a:t>“The </a:t>
            </a:r>
            <a:r>
              <a:rPr lang="en-MY" sz="2400" dirty="0">
                <a:latin typeface="Arial" pitchFamily="34" charset="0"/>
                <a:cs typeface="Arial" pitchFamily="34" charset="0"/>
              </a:rPr>
              <a:t>abandonment of </a:t>
            </a:r>
            <a:r>
              <a:rPr lang="en-MY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expected standards of </a:t>
            </a:r>
            <a:r>
              <a:rPr lang="en-MY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behaviour </a:t>
            </a:r>
            <a:r>
              <a:rPr lang="en-MY" sz="2400" dirty="0">
                <a:latin typeface="Arial" pitchFamily="34" charset="0"/>
                <a:cs typeface="Arial" pitchFamily="34" charset="0"/>
              </a:rPr>
              <a:t>by those in authority for the sake of unsanctioned personal advantage”. (</a:t>
            </a:r>
            <a:r>
              <a:rPr lang="en-MY" sz="2400" dirty="0" err="1">
                <a:latin typeface="Arial" pitchFamily="34" charset="0"/>
                <a:cs typeface="Arial" pitchFamily="34" charset="0"/>
              </a:rPr>
              <a:t>Siergiejew</a:t>
            </a:r>
            <a:r>
              <a:rPr lang="en-MY" sz="2400" dirty="0">
                <a:latin typeface="Arial" pitchFamily="34" charset="0"/>
                <a:cs typeface="Arial" pitchFamily="34" charset="0"/>
              </a:rPr>
              <a:t>, 2003</a:t>
            </a:r>
            <a:r>
              <a:rPr lang="en-MY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endParaRPr lang="en-MY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MY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MY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Corruption </a:t>
            </a:r>
            <a:r>
              <a:rPr lang="en-MY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payment </a:t>
            </a:r>
            <a:r>
              <a:rPr lang="en-MY" sz="2400" dirty="0">
                <a:latin typeface="Arial" pitchFamily="34" charset="0"/>
                <a:cs typeface="Arial" pitchFamily="34" charset="0"/>
              </a:rPr>
              <a:t>constituting a bribe as ‘an illegal or unauthorized </a:t>
            </a:r>
            <a:r>
              <a:rPr lang="en-MY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transfer of money </a:t>
            </a:r>
            <a:r>
              <a:rPr lang="en-MY" sz="2400" dirty="0">
                <a:latin typeface="Arial" pitchFamily="34" charset="0"/>
                <a:cs typeface="Arial" pitchFamily="34" charset="0"/>
              </a:rPr>
              <a:t>or in-kind substitute</a:t>
            </a:r>
            <a:r>
              <a:rPr lang="en-MY" sz="2400" dirty="0" smtClean="0">
                <a:latin typeface="Arial" pitchFamily="34" charset="0"/>
                <a:cs typeface="Arial" pitchFamily="34" charset="0"/>
              </a:rPr>
              <a:t>’ (Rose-Ackerman ,1975)  </a:t>
            </a:r>
          </a:p>
        </p:txBody>
      </p:sp>
    </p:spTree>
    <p:extLst>
      <p:ext uri="{BB962C8B-B14F-4D97-AF65-F5344CB8AC3E}">
        <p14:creationId xmlns:p14="http://schemas.microsoft.com/office/powerpoint/2010/main" val="166778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n-MY" sz="4400" b="1" dirty="0" smtClean="0"/>
              <a:t>HOW TO STOP CORRUPTION???</a:t>
            </a:r>
            <a:endParaRPr lang="en-MY" sz="4400" dirty="0"/>
          </a:p>
        </p:txBody>
      </p:sp>
    </p:spTree>
    <p:extLst>
      <p:ext uri="{BB962C8B-B14F-4D97-AF65-F5344CB8AC3E}">
        <p14:creationId xmlns:p14="http://schemas.microsoft.com/office/powerpoint/2010/main" val="895663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40768"/>
            <a:ext cx="8229600" cy="498383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 2"/>
              <a:buNone/>
            </a:pPr>
            <a:r>
              <a:rPr lang="en-MY" sz="2400" b="1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MAYBE….</a:t>
            </a:r>
          </a:p>
          <a:p>
            <a:pPr algn="ctr">
              <a:buFont typeface="Wingdings 2"/>
              <a:buNone/>
            </a:pPr>
            <a:r>
              <a:rPr lang="en-MY" sz="2400" b="1" smtClean="0">
                <a:latin typeface="Arial" pitchFamily="34" charset="0"/>
                <a:cs typeface="Arial" pitchFamily="34" charset="0"/>
              </a:rPr>
              <a:t>Salaries are doubled?</a:t>
            </a:r>
          </a:p>
          <a:p>
            <a:pPr algn="ctr">
              <a:buFont typeface="Wingdings 2"/>
              <a:buNone/>
            </a:pPr>
            <a:r>
              <a:rPr lang="en-MY" sz="2400" b="1" smtClean="0">
                <a:latin typeface="Arial" pitchFamily="34" charset="0"/>
                <a:cs typeface="Arial" pitchFamily="34" charset="0"/>
              </a:rPr>
              <a:t>Enforcement increased?</a:t>
            </a:r>
          </a:p>
          <a:p>
            <a:pPr algn="ctr">
              <a:buFont typeface="Wingdings 2"/>
              <a:buNone/>
            </a:pPr>
            <a:r>
              <a:rPr lang="en-MY" sz="2400" b="1" smtClean="0">
                <a:latin typeface="Arial" pitchFamily="34" charset="0"/>
                <a:cs typeface="Arial" pitchFamily="34" charset="0"/>
              </a:rPr>
              <a:t>Governments made transparent? </a:t>
            </a:r>
          </a:p>
          <a:p>
            <a:pPr algn="ctr">
              <a:buFont typeface="Wingdings 2"/>
              <a:buNone/>
            </a:pPr>
            <a:r>
              <a:rPr lang="en-MY" sz="2400" b="1" smtClean="0">
                <a:latin typeface="Arial" pitchFamily="34" charset="0"/>
                <a:cs typeface="Arial" pitchFamily="34" charset="0"/>
              </a:rPr>
              <a:t>Improvements are really the result of any specific policy?</a:t>
            </a:r>
          </a:p>
          <a:p>
            <a:pPr algn="just">
              <a:buFont typeface="Wingdings 2"/>
              <a:buNone/>
            </a:pPr>
            <a:endParaRPr lang="en-MY" sz="24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 2"/>
              <a:buNone/>
            </a:pPr>
            <a:r>
              <a:rPr lang="en-MY" sz="2400" b="1" smtClean="0">
                <a:latin typeface="Arial" pitchFamily="34" charset="0"/>
                <a:cs typeface="Arial" pitchFamily="34" charset="0"/>
              </a:rPr>
              <a:t>Perhaps…</a:t>
            </a:r>
            <a:r>
              <a:rPr lang="en-MY" sz="2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governments should become more experimental, quite literally, in how they deal with their corruption…</a:t>
            </a:r>
          </a:p>
          <a:p>
            <a:pPr algn="just">
              <a:buFont typeface="Wingdings 2"/>
              <a:buNone/>
            </a:pPr>
            <a:endParaRPr lang="en-MY" sz="240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MY" sz="2400" b="1" smtClean="0">
                <a:latin typeface="Arial" pitchFamily="34" charset="0"/>
                <a:cs typeface="Arial" pitchFamily="34" charset="0"/>
              </a:rPr>
              <a:t>Fisman and Miguel</a:t>
            </a:r>
          </a:p>
          <a:p>
            <a:pPr marL="68580" indent="0">
              <a:buFont typeface="Wingdings 2"/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34371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 smtClean="0">
                <a:latin typeface="Snell Roundhand"/>
                <a:cs typeface="Snell Roundhand"/>
              </a:rPr>
              <a:t>THANK YOU</a:t>
            </a:r>
            <a:endParaRPr lang="en-US" sz="6000" dirty="0">
              <a:latin typeface="Snell Roundhand"/>
              <a:cs typeface="Snell Roundhand"/>
            </a:endParaRPr>
          </a:p>
        </p:txBody>
      </p:sp>
    </p:spTree>
    <p:extLst>
      <p:ext uri="{BB962C8B-B14F-4D97-AF65-F5344CB8AC3E}">
        <p14:creationId xmlns:p14="http://schemas.microsoft.com/office/powerpoint/2010/main" val="2008406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  <a:noFill/>
          <a:ln>
            <a:solidFill>
              <a:schemeClr val="bg2">
                <a:lumMod val="75000"/>
              </a:schemeClr>
            </a:solidFill>
          </a:ln>
        </p:spPr>
        <p:txBody>
          <a:bodyPr vert="horz" anchor="t" anchorCtr="0">
            <a:noAutofit/>
          </a:bodyPr>
          <a:lstStyle/>
          <a:p>
            <a:pPr algn="ctr"/>
            <a:r>
              <a:rPr lang="en-MY" sz="3600" b="1" dirty="0" smtClean="0"/>
              <a:t>TYPES OF CORRUPTION AND BRIBERY</a:t>
            </a:r>
            <a:r>
              <a:rPr lang="en-MY" sz="3600" dirty="0"/>
              <a:t/>
            </a:r>
            <a:br>
              <a:rPr lang="en-MY" sz="3600" dirty="0"/>
            </a:br>
            <a:endParaRPr lang="en-MY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352928" cy="5616624"/>
          </a:xfrm>
        </p:spPr>
        <p:txBody>
          <a:bodyPr>
            <a:normAutofit fontScale="92500" lnSpcReduction="10000"/>
          </a:bodyPr>
          <a:lstStyle/>
          <a:p>
            <a:pPr algn="just"/>
            <a:endParaRPr lang="en-MY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MY" sz="24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MY" sz="2400" dirty="0">
                <a:latin typeface="Arial" pitchFamily="34" charset="0"/>
                <a:cs typeface="Arial" pitchFamily="34" charset="0"/>
              </a:rPr>
              <a:t>is almost the same as wages until there are people who try to say </a:t>
            </a:r>
            <a:r>
              <a:rPr lang="en-MY" sz="2400" dirty="0" smtClean="0">
                <a:latin typeface="Arial" pitchFamily="34" charset="0"/>
                <a:cs typeface="Arial" pitchFamily="34" charset="0"/>
              </a:rPr>
              <a:t>that</a:t>
            </a:r>
          </a:p>
          <a:p>
            <a:pPr algn="just">
              <a:buNone/>
            </a:pPr>
            <a:endParaRPr lang="en-MY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MY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MY" sz="2400" dirty="0">
                <a:latin typeface="Arial" pitchFamily="34" charset="0"/>
                <a:cs typeface="Arial" pitchFamily="34" charset="0"/>
              </a:rPr>
              <a:t>“</a:t>
            </a:r>
            <a:r>
              <a:rPr lang="en-MY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this is not corruption, but </a:t>
            </a:r>
            <a:r>
              <a:rPr lang="en-MY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wages</a:t>
            </a:r>
            <a:r>
              <a:rPr lang="en-MY" sz="24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algn="ctr">
              <a:buNone/>
            </a:pPr>
            <a:endParaRPr lang="en-MY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30000"/>
              </a:lnSpc>
              <a:buNone/>
            </a:pPr>
            <a:r>
              <a:rPr lang="en-MY" sz="24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MY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this is my selling price, what actually the price that you NEED us to put in quotation</a:t>
            </a:r>
            <a:r>
              <a:rPr lang="en-MY" sz="24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algn="ctr">
              <a:buNone/>
            </a:pPr>
            <a:endParaRPr lang="en-MY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MY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MY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MY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this is REWARD for helping me secure this tender</a:t>
            </a:r>
            <a:r>
              <a:rPr lang="en-MY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”</a:t>
            </a:r>
          </a:p>
          <a:p>
            <a:pPr algn="ctr">
              <a:buNone/>
            </a:pPr>
            <a:endParaRPr lang="en-MY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MY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MY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this is your commission for choosing our products</a:t>
            </a:r>
            <a:r>
              <a:rPr lang="en-MY" sz="24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algn="ctr">
              <a:buNone/>
            </a:pPr>
            <a:endParaRPr lang="en-MY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MY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MY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this vacation trip as an entertainment for your family</a:t>
            </a:r>
            <a:r>
              <a:rPr lang="en-MY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algn="ctr">
              <a:buNone/>
            </a:pPr>
            <a:endParaRPr lang="en-MY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MY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MY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10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  <a:noFill/>
          <a:ln>
            <a:solidFill>
              <a:schemeClr val="bg2">
                <a:lumMod val="75000"/>
              </a:schemeClr>
            </a:solidFill>
          </a:ln>
        </p:spPr>
        <p:txBody>
          <a:bodyPr vert="horz" anchor="t" anchorCtr="0">
            <a:noAutofit/>
          </a:bodyPr>
          <a:lstStyle/>
          <a:p>
            <a:pPr algn="ctr"/>
            <a:r>
              <a:rPr lang="en-MY" sz="3200" b="1" dirty="0" smtClean="0"/>
              <a:t>TYPES OF CORRUPTION AND BRIBERY</a:t>
            </a:r>
            <a:r>
              <a:rPr lang="en-MY" sz="3200" dirty="0"/>
              <a:t/>
            </a:r>
            <a:br>
              <a:rPr lang="en-MY" sz="3200" dirty="0"/>
            </a:br>
            <a:endParaRPr lang="en-MY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496944" cy="3483768"/>
          </a:xfrm>
        </p:spPr>
        <p:txBody>
          <a:bodyPr>
            <a:normAutofit fontScale="92500"/>
          </a:bodyPr>
          <a:lstStyle/>
          <a:p>
            <a:pPr lvl="0" algn="just">
              <a:buNone/>
            </a:pPr>
            <a:endParaRPr lang="en-MY" sz="24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MY" sz="2400" dirty="0" smtClean="0">
                <a:latin typeface="Arial" pitchFamily="34" charset="0"/>
                <a:cs typeface="Arial" pitchFamily="34" charset="0"/>
              </a:rPr>
              <a:t>Any </a:t>
            </a:r>
            <a:r>
              <a:rPr lang="en-MY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office</a:t>
            </a:r>
            <a:r>
              <a:rPr lang="en-MY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MY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dignity</a:t>
            </a:r>
            <a:r>
              <a:rPr lang="en-MY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MY" sz="2400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employment</a:t>
            </a:r>
            <a:r>
              <a:rPr lang="en-MY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MY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agreement</a:t>
            </a:r>
            <a:r>
              <a:rPr lang="en-MY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MY" sz="2400" dirty="0">
                <a:latin typeface="Arial" pitchFamily="34" charset="0"/>
                <a:cs typeface="Arial" pitchFamily="34" charset="0"/>
              </a:rPr>
              <a:t>to give employment or </a:t>
            </a:r>
            <a:r>
              <a:rPr lang="en-MY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render services </a:t>
            </a:r>
            <a:r>
              <a:rPr lang="en-MY" sz="2400" dirty="0">
                <a:latin typeface="Arial" pitchFamily="34" charset="0"/>
                <a:cs typeface="Arial" pitchFamily="34" charset="0"/>
              </a:rPr>
              <a:t>in any </a:t>
            </a:r>
            <a:r>
              <a:rPr lang="en-MY" sz="2400" dirty="0" smtClean="0">
                <a:latin typeface="Arial" pitchFamily="34" charset="0"/>
                <a:cs typeface="Arial" pitchFamily="34" charset="0"/>
              </a:rPr>
              <a:t>capacity</a:t>
            </a:r>
          </a:p>
          <a:p>
            <a:pPr lvl="0" algn="just"/>
            <a:endParaRPr lang="en-MY" sz="24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MY" sz="2400" dirty="0" smtClean="0">
                <a:latin typeface="Arial" pitchFamily="34" charset="0"/>
                <a:cs typeface="Arial" pitchFamily="34" charset="0"/>
              </a:rPr>
              <a:t>Any </a:t>
            </a:r>
            <a:r>
              <a:rPr lang="en-MY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payment</a:t>
            </a:r>
            <a:r>
              <a:rPr lang="en-MY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MY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release</a:t>
            </a:r>
            <a:r>
              <a:rPr lang="en-MY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MY" sz="2400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discharge</a:t>
            </a:r>
            <a:r>
              <a:rPr lang="en-MY" sz="2400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en-MY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liquidation</a:t>
            </a:r>
            <a:r>
              <a:rPr lang="en-MY" sz="2400" dirty="0" smtClean="0">
                <a:latin typeface="Arial" pitchFamily="34" charset="0"/>
                <a:cs typeface="Arial" pitchFamily="34" charset="0"/>
              </a:rPr>
              <a:t> of any loan, obligation or other liability, whether in whole or in part;</a:t>
            </a:r>
          </a:p>
          <a:p>
            <a:pPr lvl="0" algn="just">
              <a:buNone/>
            </a:pPr>
            <a:endParaRPr lang="en-MY" sz="24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MY" sz="2400" dirty="0" smtClean="0">
                <a:latin typeface="Arial" pitchFamily="34" charset="0"/>
                <a:cs typeface="Arial" pitchFamily="34" charset="0"/>
              </a:rPr>
              <a:t>Any </a:t>
            </a:r>
            <a:r>
              <a:rPr lang="en-MY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forbearance</a:t>
            </a:r>
            <a:r>
              <a:rPr lang="en-MY" sz="2400" dirty="0" smtClean="0">
                <a:latin typeface="Arial" pitchFamily="34" charset="0"/>
                <a:cs typeface="Arial" pitchFamily="34" charset="0"/>
              </a:rPr>
              <a:t> to demand any money or money's worth or valuable thing;</a:t>
            </a:r>
          </a:p>
          <a:p>
            <a:pPr algn="just"/>
            <a:endParaRPr lang="en-MY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MY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797152"/>
            <a:ext cx="8352928" cy="1754326"/>
          </a:xfrm>
          <a:prstGeom prst="rect">
            <a:avLst/>
          </a:prstGeom>
          <a:solidFill>
            <a:srgbClr val="FFFF00"/>
          </a:solidFill>
          <a:ln cmpd="dbl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MY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 of corruptions: </a:t>
            </a:r>
          </a:p>
          <a:p>
            <a:pPr algn="just">
              <a:buNone/>
            </a:pPr>
            <a:endParaRPr lang="en-MY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MY" sz="2400" b="1" dirty="0" smtClean="0">
                <a:latin typeface="Arial" pitchFamily="34" charset="0"/>
                <a:cs typeface="Arial" pitchFamily="34" charset="0"/>
              </a:rPr>
              <a:t>Money / donation / gift / loan / fee / reward / valuable security / property or interest in property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10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490066"/>
          </a:xfrm>
          <a:noFill/>
          <a:ln>
            <a:solidFill>
              <a:schemeClr val="bg2">
                <a:lumMod val="75000"/>
              </a:schemeClr>
            </a:solidFill>
          </a:ln>
        </p:spPr>
        <p:txBody>
          <a:bodyPr vert="horz" anchor="t" anchorCtr="0">
            <a:noAutofit/>
          </a:bodyPr>
          <a:lstStyle/>
          <a:p>
            <a:pPr algn="ctr"/>
            <a:r>
              <a:rPr lang="en-MY" sz="3200" b="1" dirty="0" smtClean="0"/>
              <a:t>TYPES OF CORRUPTION AND BRIBERY</a:t>
            </a:r>
            <a:r>
              <a:rPr lang="en-MY" sz="3200" dirty="0"/>
              <a:t/>
            </a:r>
            <a:br>
              <a:rPr lang="en-MY" sz="3200" dirty="0"/>
            </a:br>
            <a:endParaRPr lang="en-MY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496944" cy="5616624"/>
          </a:xfrm>
        </p:spPr>
        <p:txBody>
          <a:bodyPr>
            <a:normAutofit/>
          </a:bodyPr>
          <a:lstStyle/>
          <a:p>
            <a:pPr lvl="0" algn="just"/>
            <a:endParaRPr lang="en-MY" sz="2400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None/>
            </a:pPr>
            <a:endParaRPr lang="en-MY" sz="2800" b="1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None/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Any </a:t>
            </a:r>
            <a:r>
              <a:rPr lang="en-MY" sz="28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offer</a:t>
            </a: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, undertaking or </a:t>
            </a:r>
            <a:r>
              <a:rPr lang="en-MY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promise</a:t>
            </a: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, whether </a:t>
            </a:r>
            <a:r>
              <a:rPr lang="en-MY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conditional or unconditional</a:t>
            </a: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, of any </a:t>
            </a:r>
            <a:r>
              <a:rPr lang="en-MY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gratification</a:t>
            </a: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 within the meaning of any of paragraphs</a:t>
            </a:r>
          </a:p>
          <a:p>
            <a:endParaRPr lang="en-MY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56810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Malaysian Anti-Corruption </a:t>
            </a:r>
            <a:r>
              <a:rPr lang="en-US" sz="3600" dirty="0" smtClean="0"/>
              <a:t>Commission Act </a:t>
            </a:r>
            <a:r>
              <a:rPr lang="en-US" sz="3600" dirty="0"/>
              <a:t>2009 (MACC Act 2009) (Act 694), </a:t>
            </a:r>
            <a:endParaRPr lang="en-MY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four </a:t>
            </a:r>
            <a:r>
              <a:rPr lang="en-US" dirty="0"/>
              <a:t>(4) main offences:</a:t>
            </a:r>
            <a:endParaRPr lang="en-MY" dirty="0"/>
          </a:p>
          <a:p>
            <a:pPr marL="0" indent="0">
              <a:buNone/>
            </a:pPr>
            <a:endParaRPr lang="en-MY" dirty="0"/>
          </a:p>
          <a:p>
            <a:pPr lvl="0"/>
            <a:r>
              <a:rPr lang="en-US" dirty="0"/>
              <a:t>Soliciting/Receiving Gratification (Bribe)</a:t>
            </a:r>
            <a:endParaRPr lang="en-MY" dirty="0"/>
          </a:p>
          <a:p>
            <a:pPr lvl="0"/>
            <a:r>
              <a:rPr lang="en-US" dirty="0"/>
              <a:t>Offering/Giving Gratification (Bribe)</a:t>
            </a:r>
            <a:endParaRPr lang="en-MY" dirty="0"/>
          </a:p>
          <a:p>
            <a:pPr lvl="0"/>
            <a:r>
              <a:rPr lang="en-US" dirty="0"/>
              <a:t>Intending to Deceive (False Claim)</a:t>
            </a:r>
            <a:endParaRPr lang="en-MY" dirty="0"/>
          </a:p>
          <a:p>
            <a:pPr lvl="0"/>
            <a:r>
              <a:rPr lang="en-US" dirty="0"/>
              <a:t>Using Office or Position for Gratification (Bribe) (Abuse of Power/Position)</a:t>
            </a:r>
            <a:endParaRPr lang="en-MY" dirty="0"/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6341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arangan-tatatertib-integriti1-7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58" r="-18258"/>
          <a:stretch>
            <a:fillRect/>
          </a:stretch>
        </p:blipFill>
        <p:spPr>
          <a:xfrm>
            <a:off x="-1734587" y="-95323"/>
            <a:ext cx="12643291" cy="6953323"/>
          </a:xfrm>
        </p:spPr>
      </p:pic>
    </p:spTree>
    <p:extLst>
      <p:ext uri="{BB962C8B-B14F-4D97-AF65-F5344CB8AC3E}">
        <p14:creationId xmlns:p14="http://schemas.microsoft.com/office/powerpoint/2010/main" val="1162506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03232" cy="634082"/>
          </a:xfrm>
          <a:noFill/>
          <a:ln>
            <a:solidFill>
              <a:schemeClr val="bg2">
                <a:lumMod val="75000"/>
              </a:schemeClr>
            </a:solidFill>
          </a:ln>
        </p:spPr>
        <p:txBody>
          <a:bodyPr vert="horz" anchor="t" anchorCtr="0">
            <a:normAutofit/>
          </a:bodyPr>
          <a:lstStyle/>
          <a:p>
            <a:pPr algn="ctr"/>
            <a:r>
              <a:rPr lang="en-MY" sz="3200" b="1" dirty="0"/>
              <a:t>THE CAUSE OF CORRUPTION AND BRIBERY 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841787"/>
              </p:ext>
            </p:extLst>
          </p:nvPr>
        </p:nvGraphicFramePr>
        <p:xfrm>
          <a:off x="107504" y="908720"/>
          <a:ext cx="8892480" cy="5688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/>
                <a:gridCol w="6948264"/>
              </a:tblGrid>
              <a:tr h="1637776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2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Why this happens?</a:t>
                      </a:r>
                      <a:endParaRPr lang="en-MY" sz="24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585" marR="45585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/>
                      </a:pPr>
                      <a:r>
                        <a:rPr lang="en-MY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en-MY" sz="20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changes of values </a:t>
                      </a:r>
                      <a:r>
                        <a:rPr lang="en-MY" sz="20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and norms within society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leading to 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some behaviour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which was traditionally tolerated, becoming 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unacceptable</a:t>
                      </a: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585" marR="4558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25818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en-MY" sz="2000" b="1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new </a:t>
                      </a:r>
                      <a:r>
                        <a:rPr lang="en-MY" sz="2000" b="1" dirty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sources of assets and resources 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 which officials have access, and can therefore supply to the highest bidder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585" marR="4558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3587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en-MY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demand </a:t>
                      </a:r>
                      <a:r>
                        <a:rPr lang="en-MY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among officials 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who aspire to better standards of living</a:t>
                      </a: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585" marR="4558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89166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en-MY" sz="2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en-MY" sz="2000" b="1" dirty="0" smtClean="0"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governments </a:t>
                      </a:r>
                      <a:r>
                        <a:rPr lang="en-MY" sz="2000" b="1" dirty="0"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tend to expand</a:t>
                      </a: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and thus there are more bureaucrats and more people in a position where they can take bribes. 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en-MY" sz="2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MY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585" marR="4558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717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2196</TotalTime>
  <Words>2178</Words>
  <Application>Microsoft Macintosh PowerPoint</Application>
  <PresentationFormat>On-screen Show (4:3)</PresentationFormat>
  <Paragraphs>500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 CORRUPTION Business Law and Ethics    </vt:lpstr>
      <vt:lpstr>WHAT IS BRIBERY AND CORRUPTION? </vt:lpstr>
      <vt:lpstr>WHAT IS BRIBERY AND CORRUPTION? </vt:lpstr>
      <vt:lpstr>TYPES OF CORRUPTION AND BRIBERY </vt:lpstr>
      <vt:lpstr>TYPES OF CORRUPTION AND BRIBERY </vt:lpstr>
      <vt:lpstr>TYPES OF CORRUPTION AND BRIBERY </vt:lpstr>
      <vt:lpstr>Malaysian Anti-Corruption Commission Act 2009 (MACC Act 2009) (Act 694), </vt:lpstr>
      <vt:lpstr>PowerPoint Presentation</vt:lpstr>
      <vt:lpstr>THE CAUSE OF CORRUPTION AND BRIBERY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Bans and limits on private income</vt:lpstr>
      <vt:lpstr>Bans and limits on private income (2)</vt:lpstr>
      <vt:lpstr>Bans and limits on private income (3)</vt:lpstr>
      <vt:lpstr>Public Funding </vt:lpstr>
      <vt:lpstr>Public Funding (2)</vt:lpstr>
      <vt:lpstr>PowerPoint Presentation</vt:lpstr>
      <vt:lpstr>Regulations of spending</vt:lpstr>
      <vt:lpstr>Reporting, oversight and sanctions</vt:lpstr>
      <vt:lpstr>Reporting, oversight and sanctions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STOP CORRUPTION???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:  CORRUPTION AND BRIBES AND KICKBACKS IN BUSINESS</dc:title>
  <dc:creator>ZenBOok AMD</dc:creator>
  <cp:lastModifiedBy>MUHAMMAD FATHI YUSOF </cp:lastModifiedBy>
  <cp:revision>79</cp:revision>
  <dcterms:created xsi:type="dcterms:W3CDTF">2014-04-03T08:58:41Z</dcterms:created>
  <dcterms:modified xsi:type="dcterms:W3CDTF">2017-12-17T03:26:06Z</dcterms:modified>
</cp:coreProperties>
</file>