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3" r:id="rId4"/>
    <p:sldId id="285" r:id="rId5"/>
    <p:sldId id="257" r:id="rId6"/>
    <p:sldId id="270" r:id="rId7"/>
    <p:sldId id="272" r:id="rId8"/>
    <p:sldId id="286" r:id="rId9"/>
    <p:sldId id="260" r:id="rId10"/>
    <p:sldId id="265" r:id="rId11"/>
    <p:sldId id="264" r:id="rId12"/>
    <p:sldId id="269" r:id="rId13"/>
    <p:sldId id="262" r:id="rId14"/>
    <p:sldId id="266" r:id="rId15"/>
    <p:sldId id="287" r:id="rId16"/>
    <p:sldId id="267" r:id="rId17"/>
    <p:sldId id="273" r:id="rId18"/>
    <p:sldId id="291" r:id="rId19"/>
    <p:sldId id="277" r:id="rId20"/>
    <p:sldId id="268" r:id="rId21"/>
    <p:sldId id="278" r:id="rId22"/>
    <p:sldId id="292" r:id="rId23"/>
    <p:sldId id="276" r:id="rId24"/>
    <p:sldId id="275" r:id="rId25"/>
    <p:sldId id="279" r:id="rId26"/>
    <p:sldId id="293" r:id="rId27"/>
    <p:sldId id="274" r:id="rId28"/>
    <p:sldId id="295" r:id="rId29"/>
    <p:sldId id="294" r:id="rId30"/>
    <p:sldId id="259" r:id="rId31"/>
    <p:sldId id="298" r:id="rId32"/>
    <p:sldId id="297" r:id="rId33"/>
    <p:sldId id="301" r:id="rId3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5EE745A-4DF7-4AAB-97FD-11135085E651}" type="datetimeFigureOut">
              <a:rPr lang="fr-FR"/>
              <a:pPr>
                <a:defRPr/>
              </a:pPr>
              <a:t>07/03/2014</a:t>
            </a:fld>
            <a:endParaRPr lang="fr-CA"/>
          </a:p>
        </p:txBody>
      </p:sp>
      <p:sp>
        <p:nvSpPr>
          <p:cNvPr id="10" name="Espace réservé du pied de page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fr-CA"/>
          </a:p>
        </p:txBody>
      </p:sp>
      <p:sp>
        <p:nvSpPr>
          <p:cNvPr id="11"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72FD3A8-8677-40EE-9D4F-77E40725773D}" type="slidenum">
              <a:rPr lang="fr-CA"/>
              <a:pPr>
                <a:defRPr/>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13"/>
          <p:cNvSpPr>
            <a:spLocks noGrp="1"/>
          </p:cNvSpPr>
          <p:nvPr>
            <p:ph type="dt" sz="half" idx="10"/>
          </p:nvPr>
        </p:nvSpPr>
        <p:spPr/>
        <p:txBody>
          <a:bodyPr/>
          <a:lstStyle>
            <a:lvl1pPr>
              <a:defRPr/>
            </a:lvl1pPr>
          </a:lstStyle>
          <a:p>
            <a:pPr>
              <a:defRPr/>
            </a:pPr>
            <a:fld id="{31C818BE-678E-4310-8683-6283FB993FDE}" type="datetimeFigureOut">
              <a:rPr lang="fr-FR"/>
              <a:pPr>
                <a:defRPr/>
              </a:pPr>
              <a:t>07/03/2014</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7D193DF4-D2A3-4C27-9EDC-B1BD73300E3C}"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a:defRPr/>
            </a:lvl1pPr>
          </a:lstStyle>
          <a:p>
            <a:pPr>
              <a:defRPr/>
            </a:pPr>
            <a:fld id="{E6621933-6FD1-4AEE-888B-7ACB58F8FCB4}" type="datetimeFigureOut">
              <a:rPr lang="fr-FR"/>
              <a:pPr>
                <a:defRPr/>
              </a:pPr>
              <a:t>07/03/2014</a:t>
            </a:fld>
            <a:endParaRPr lang="fr-CA"/>
          </a:p>
        </p:txBody>
      </p:sp>
      <p:sp>
        <p:nvSpPr>
          <p:cNvPr id="8" name="Espace réservé du pied de page 4"/>
          <p:cNvSpPr>
            <a:spLocks noGrp="1"/>
          </p:cNvSpPr>
          <p:nvPr>
            <p:ph type="ftr" sz="quarter" idx="11"/>
          </p:nvPr>
        </p:nvSpPr>
        <p:spPr>
          <a:xfrm>
            <a:off x="457200" y="6248400"/>
            <a:ext cx="5573713" cy="365125"/>
          </a:xfrm>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a:defRPr/>
            </a:lvl1pPr>
          </a:lstStyle>
          <a:p>
            <a:pPr>
              <a:defRPr/>
            </a:pPr>
            <a:fld id="{A07DAE2D-91F2-4F65-99DE-E0CDB8BCFCE8}" type="slidenum">
              <a:rPr lang="fr-CA"/>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13"/>
          <p:cNvSpPr>
            <a:spLocks noGrp="1"/>
          </p:cNvSpPr>
          <p:nvPr>
            <p:ph type="dt" sz="half" idx="10"/>
          </p:nvPr>
        </p:nvSpPr>
        <p:spPr/>
        <p:txBody>
          <a:bodyPr/>
          <a:lstStyle>
            <a:lvl1pPr>
              <a:defRPr/>
            </a:lvl1pPr>
          </a:lstStyle>
          <a:p>
            <a:pPr>
              <a:defRPr/>
            </a:pPr>
            <a:fld id="{E949B143-6AE6-4576-878B-E073C5BC02C2}" type="datetimeFigureOut">
              <a:rPr lang="fr-FR"/>
              <a:pPr>
                <a:defRPr/>
              </a:pPr>
              <a:t>07/03/2014</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184BE24D-ACBE-4F4C-8FAA-132E53DE3819}"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Espace réservé de la date 11"/>
          <p:cNvSpPr>
            <a:spLocks noGrp="1"/>
          </p:cNvSpPr>
          <p:nvPr>
            <p:ph type="dt" sz="half" idx="10"/>
          </p:nvPr>
        </p:nvSpPr>
        <p:spPr/>
        <p:txBody>
          <a:bodyPr/>
          <a:lstStyle>
            <a:lvl1pPr>
              <a:defRPr/>
            </a:lvl1pPr>
          </a:lstStyle>
          <a:p>
            <a:pPr>
              <a:defRPr/>
            </a:pPr>
            <a:fld id="{1A9AFC83-9DD7-46FE-9966-4ECA728E019C}" type="datetimeFigureOut">
              <a:rPr lang="fr-FR"/>
              <a:pPr>
                <a:defRPr/>
              </a:pPr>
              <a:t>07/03/2014</a:t>
            </a:fld>
            <a:endParaRPr lang="fr-CA"/>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08BB4D5-3D11-4691-892A-A074B9A63D55}" type="slidenum">
              <a:rPr lang="fr-CA"/>
              <a:pPr>
                <a:defRPr/>
              </a:pPr>
              <a:t>‹#›</a:t>
            </a:fld>
            <a:endParaRPr lang="fr-CA"/>
          </a:p>
        </p:txBody>
      </p:sp>
      <p:sp>
        <p:nvSpPr>
          <p:cNvPr id="9" name="Espace réservé du pied de page 13"/>
          <p:cNvSpPr>
            <a:spLocks noGrp="1"/>
          </p:cNvSpPr>
          <p:nvPr>
            <p:ph type="ftr" sz="quarter" idx="12"/>
          </p:nvPr>
        </p:nvSpPr>
        <p:spPr/>
        <p:txBody>
          <a:bodyPr/>
          <a:lstStyle>
            <a:lvl1pPr>
              <a:defRPr/>
            </a:lvl1pPr>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7"/>
          <p:cNvSpPr>
            <a:spLocks noGrp="1"/>
          </p:cNvSpPr>
          <p:nvPr>
            <p:ph type="dt" sz="half" idx="10"/>
          </p:nvPr>
        </p:nvSpPr>
        <p:spPr/>
        <p:txBody>
          <a:bodyPr rtlCol="0"/>
          <a:lstStyle>
            <a:lvl1pPr>
              <a:defRPr/>
            </a:lvl1pPr>
          </a:lstStyle>
          <a:p>
            <a:pPr>
              <a:defRPr/>
            </a:pPr>
            <a:fld id="{A48D9A25-F7FE-4B50-A482-F8956C21348C}" type="datetimeFigureOut">
              <a:rPr lang="fr-FR"/>
              <a:pPr>
                <a:defRPr/>
              </a:pPr>
              <a:t>07/03/2014</a:t>
            </a:fld>
            <a:endParaRPr lang="fr-CA"/>
          </a:p>
        </p:txBody>
      </p:sp>
      <p:sp>
        <p:nvSpPr>
          <p:cNvPr id="6" name="Espace réservé du numéro de diapositive 9"/>
          <p:cNvSpPr>
            <a:spLocks noGrp="1"/>
          </p:cNvSpPr>
          <p:nvPr>
            <p:ph type="sldNum" sz="quarter" idx="11"/>
          </p:nvPr>
        </p:nvSpPr>
        <p:spPr/>
        <p:txBody>
          <a:bodyPr rtlCol="0"/>
          <a:lstStyle>
            <a:lvl1pPr>
              <a:defRPr/>
            </a:lvl1pPr>
          </a:lstStyle>
          <a:p>
            <a:pPr>
              <a:defRPr/>
            </a:pPr>
            <a:fld id="{568257D5-7136-4795-9F7B-815FA701F1A3}" type="slidenum">
              <a:rPr lang="fr-CA"/>
              <a:pPr>
                <a:defRPr/>
              </a:pPr>
              <a:t>‹#›</a:t>
            </a:fld>
            <a:endParaRPr lang="fr-CA"/>
          </a:p>
        </p:txBody>
      </p:sp>
      <p:sp>
        <p:nvSpPr>
          <p:cNvPr id="7" name="Espace réservé du pied de page 11"/>
          <p:cNvSpPr>
            <a:spLocks noGrp="1"/>
          </p:cNvSpPr>
          <p:nvPr>
            <p:ph type="ftr" sz="quarter" idx="12"/>
          </p:nvPr>
        </p:nvSpPr>
        <p:spPr/>
        <p:txBody>
          <a:bodyPr rtlCol="0"/>
          <a:lstStyle>
            <a:lvl1pPr>
              <a:defRPr/>
            </a:lvl1pPr>
          </a:lstStyle>
          <a:p>
            <a:pPr>
              <a:defRPr/>
            </a:pP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Espace réservé de la date 9"/>
          <p:cNvSpPr>
            <a:spLocks noGrp="1"/>
          </p:cNvSpPr>
          <p:nvPr>
            <p:ph type="dt" sz="half" idx="10"/>
          </p:nvPr>
        </p:nvSpPr>
        <p:spPr/>
        <p:txBody>
          <a:bodyPr rtlCol="0"/>
          <a:lstStyle>
            <a:lvl1pPr>
              <a:defRPr/>
            </a:lvl1pPr>
          </a:lstStyle>
          <a:p>
            <a:pPr>
              <a:defRPr/>
            </a:pPr>
            <a:fld id="{C2174FF1-199E-46E0-946A-318C0C893A4A}" type="datetimeFigureOut">
              <a:rPr lang="fr-FR"/>
              <a:pPr>
                <a:defRPr/>
              </a:pPr>
              <a:t>07/03/2014</a:t>
            </a:fld>
            <a:endParaRPr lang="fr-CA"/>
          </a:p>
        </p:txBody>
      </p:sp>
      <p:sp>
        <p:nvSpPr>
          <p:cNvPr id="8" name="Espace réservé du numéro de diapositive 11"/>
          <p:cNvSpPr>
            <a:spLocks noGrp="1"/>
          </p:cNvSpPr>
          <p:nvPr>
            <p:ph type="sldNum" sz="quarter" idx="11"/>
          </p:nvPr>
        </p:nvSpPr>
        <p:spPr/>
        <p:txBody>
          <a:bodyPr rtlCol="0"/>
          <a:lstStyle>
            <a:lvl1pPr>
              <a:defRPr/>
            </a:lvl1pPr>
          </a:lstStyle>
          <a:p>
            <a:pPr>
              <a:defRPr/>
            </a:pPr>
            <a:fld id="{E9BADCDC-F584-4342-A3EB-D35F4CA759F6}" type="slidenum">
              <a:rPr lang="fr-CA"/>
              <a:pPr>
                <a:defRPr/>
              </a:pPr>
              <a:t>‹#›</a:t>
            </a:fld>
            <a:endParaRPr lang="fr-CA"/>
          </a:p>
        </p:txBody>
      </p:sp>
      <p:sp>
        <p:nvSpPr>
          <p:cNvPr id="9" name="Espace réservé du pied de page 13"/>
          <p:cNvSpPr>
            <a:spLocks noGrp="1"/>
          </p:cNvSpPr>
          <p:nvPr>
            <p:ph type="ftr" sz="quarter" idx="12"/>
          </p:nvPr>
        </p:nvSpPr>
        <p:spPr/>
        <p:txBody>
          <a:bodyPr rtlCol="0"/>
          <a:lstStyle>
            <a:lvl1pPr>
              <a:defRPr/>
            </a:lvl1pPr>
          </a:lstStyle>
          <a:p>
            <a:pPr>
              <a:defRPr/>
            </a:pP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e la date 13"/>
          <p:cNvSpPr>
            <a:spLocks noGrp="1"/>
          </p:cNvSpPr>
          <p:nvPr>
            <p:ph type="dt" sz="half" idx="10"/>
          </p:nvPr>
        </p:nvSpPr>
        <p:spPr/>
        <p:txBody>
          <a:bodyPr/>
          <a:lstStyle>
            <a:lvl1pPr>
              <a:defRPr/>
            </a:lvl1pPr>
          </a:lstStyle>
          <a:p>
            <a:pPr>
              <a:defRPr/>
            </a:pPr>
            <a:fld id="{10B7CD0D-5866-46FE-AABF-995919DAE4D6}" type="datetimeFigureOut">
              <a:rPr lang="fr-FR"/>
              <a:pPr>
                <a:defRPr/>
              </a:pPr>
              <a:t>07/03/2014</a:t>
            </a:fld>
            <a:endParaRPr lang="fr-CA"/>
          </a:p>
        </p:txBody>
      </p:sp>
      <p:sp>
        <p:nvSpPr>
          <p:cNvPr id="4" name="Espace réservé du pied de page 2"/>
          <p:cNvSpPr>
            <a:spLocks noGrp="1"/>
          </p:cNvSpPr>
          <p:nvPr>
            <p:ph type="ftr" sz="quarter" idx="11"/>
          </p:nvPr>
        </p:nvSpPr>
        <p:spPr/>
        <p:txBody>
          <a:bodyPr/>
          <a:lstStyle>
            <a:lvl1pPr>
              <a:defRPr/>
            </a:lvl1pPr>
          </a:lstStyle>
          <a:p>
            <a:pPr>
              <a:defRPr/>
            </a:pPr>
            <a:endParaRPr lang="fr-CA"/>
          </a:p>
        </p:txBody>
      </p:sp>
      <p:sp>
        <p:nvSpPr>
          <p:cNvPr id="5" name="Espace réservé du numéro de diapositive 22"/>
          <p:cNvSpPr>
            <a:spLocks noGrp="1"/>
          </p:cNvSpPr>
          <p:nvPr>
            <p:ph type="sldNum" sz="quarter" idx="12"/>
          </p:nvPr>
        </p:nvSpPr>
        <p:spPr/>
        <p:txBody>
          <a:bodyPr/>
          <a:lstStyle>
            <a:lvl1pPr>
              <a:defRPr/>
            </a:lvl1pPr>
          </a:lstStyle>
          <a:p>
            <a:pPr>
              <a:defRPr/>
            </a:pPr>
            <a:fld id="{C6A42371-3A29-428F-9406-E03F7D47F8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EFB78B61-567C-4BD4-8B8C-95A1955A2AF3}" type="datetimeFigureOut">
              <a:rPr lang="fr-FR"/>
              <a:pPr>
                <a:defRPr/>
              </a:pPr>
              <a:t>07/03/2014</a:t>
            </a:fld>
            <a:endParaRPr lang="fr-CA"/>
          </a:p>
        </p:txBody>
      </p:sp>
      <p:sp>
        <p:nvSpPr>
          <p:cNvPr id="3" name="Espace réservé du pied de page 2"/>
          <p:cNvSpPr>
            <a:spLocks noGrp="1"/>
          </p:cNvSpPr>
          <p:nvPr>
            <p:ph type="ftr" sz="quarter" idx="11"/>
          </p:nvPr>
        </p:nvSpPr>
        <p:spPr/>
        <p:txBody>
          <a:bodyPr/>
          <a:lstStyle>
            <a:lvl1pPr>
              <a:defRPr/>
            </a:lvl1pPr>
          </a:lstStyle>
          <a:p>
            <a:pPr>
              <a:defRPr/>
            </a:pPr>
            <a:endParaRPr lang="fr-CA"/>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23198F4-0B4B-4720-BE17-8BCCFE739FE6}"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Espace réservé du contenu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13"/>
          <p:cNvSpPr>
            <a:spLocks noGrp="1"/>
          </p:cNvSpPr>
          <p:nvPr>
            <p:ph type="dt" sz="half" idx="10"/>
          </p:nvPr>
        </p:nvSpPr>
        <p:spPr/>
        <p:txBody>
          <a:bodyPr/>
          <a:lstStyle>
            <a:lvl1pPr>
              <a:defRPr/>
            </a:lvl1pPr>
          </a:lstStyle>
          <a:p>
            <a:pPr>
              <a:defRPr/>
            </a:pPr>
            <a:fld id="{A53BA928-B1BA-4200-B592-6D6B9F920F9E}" type="datetimeFigureOut">
              <a:rPr lang="fr-FR"/>
              <a:pPr>
                <a:defRPr/>
              </a:pPr>
              <a:t>07/03/2014</a:t>
            </a:fld>
            <a:endParaRPr lang="fr-CA"/>
          </a:p>
        </p:txBody>
      </p:sp>
      <p:sp>
        <p:nvSpPr>
          <p:cNvPr id="6" name="Espace réservé du pied de page 2"/>
          <p:cNvSpPr>
            <a:spLocks noGrp="1"/>
          </p:cNvSpPr>
          <p:nvPr>
            <p:ph type="ftr" sz="quarter" idx="11"/>
          </p:nvPr>
        </p:nvSpPr>
        <p:spPr/>
        <p:txBody>
          <a:bodyPr/>
          <a:lstStyle>
            <a:lvl1pPr>
              <a:defRPr/>
            </a:lvl1pPr>
          </a:lstStyle>
          <a:p>
            <a:pPr>
              <a:defRPr/>
            </a:pP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B81039CF-2AED-44DC-BCF2-03E6C6031D44}"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a:defRPr/>
            </a:lvl1pPr>
          </a:lstStyle>
          <a:p>
            <a:pPr>
              <a:defRPr/>
            </a:pPr>
            <a:fld id="{2D66870E-4D8A-4A89-B122-88F69A42FBED}" type="datetimeFigureOut">
              <a:rPr lang="fr-FR"/>
              <a:pPr>
                <a:defRPr/>
              </a:pPr>
              <a:t>07/03/2014</a:t>
            </a:fld>
            <a:endParaRPr lang="fr-CA"/>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a:defRPr sz="2800"/>
            </a:lvl1pPr>
          </a:lstStyle>
          <a:p>
            <a:pPr>
              <a:defRPr/>
            </a:pPr>
            <a:fld id="{76520EE7-1153-47B3-B850-1360E9916D4C}" type="slidenum">
              <a:rPr lang="fr-CA"/>
              <a:pPr>
                <a:defRPr/>
              </a:pPr>
              <a:t>‹#›</a:t>
            </a:fld>
            <a:endParaRPr lang="fr-CA"/>
          </a:p>
        </p:txBody>
      </p:sp>
      <p:sp>
        <p:nvSpPr>
          <p:cNvPr id="11" name="Espace réservé du pied de page 13"/>
          <p:cNvSpPr>
            <a:spLocks noGrp="1"/>
          </p:cNvSpPr>
          <p:nvPr>
            <p:ph type="ftr" sz="quarter" idx="12"/>
          </p:nvPr>
        </p:nvSpPr>
        <p:spPr>
          <a:xfrm>
            <a:off x="1600200" y="6248400"/>
            <a:ext cx="4572000" cy="365125"/>
          </a:xfrm>
        </p:spPr>
        <p:txBody>
          <a:bodyPr rtlCol="0"/>
          <a:lstStyle>
            <a:lvl1pPr>
              <a:defRPr/>
            </a:lvl1pPr>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endParaRPr lang="en-US" smtClean="0"/>
          </a:p>
        </p:txBody>
      </p:sp>
      <p:sp>
        <p:nvSpPr>
          <p:cNvPr id="1027" name="Espace réservé du texte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FB144888-B45A-4209-A76B-769B75F06A89}" type="datetimeFigureOut">
              <a:rPr lang="fr-FR"/>
              <a:pPr>
                <a:defRPr/>
              </a:pPr>
              <a:t>07/03/2014</a:t>
            </a:fld>
            <a:endParaRPr lang="fr-CA"/>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fr-C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8EC7553B-8977-4CC8-B012-88D8360D852A}"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7BC29"/>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092A7"/>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309813" y="4038600"/>
            <a:ext cx="6477000" cy="1828800"/>
          </a:xfrm>
        </p:spPr>
        <p:txBody>
          <a:bodyPr>
            <a:normAutofit fontScale="90000"/>
          </a:bodyPr>
          <a:lstStyle/>
          <a:p>
            <a:pPr fontAlgn="auto">
              <a:spcAft>
                <a:spcPts val="0"/>
              </a:spcAft>
              <a:defRPr/>
            </a:pPr>
            <a:r>
              <a:rPr lang="fr-CA" dirty="0" smtClean="0">
                <a:solidFill>
                  <a:schemeClr val="accent2">
                    <a:lumMod val="60000"/>
                    <a:lumOff val="40000"/>
                  </a:schemeClr>
                </a:solidFill>
              </a:rPr>
              <a:t>LAW </a:t>
            </a:r>
            <a:r>
              <a:rPr lang="fr-CA" sz="12800" dirty="0" smtClean="0">
                <a:solidFill>
                  <a:schemeClr val="accent2">
                    <a:lumMod val="60000"/>
                    <a:lumOff val="40000"/>
                  </a:schemeClr>
                </a:solidFill>
                <a:latin typeface="Blackadder ITC" pitchFamily="82" charset="0"/>
              </a:rPr>
              <a:t>&amp;</a:t>
            </a:r>
            <a:r>
              <a:rPr lang="fr-CA" sz="7300" dirty="0" smtClean="0">
                <a:solidFill>
                  <a:schemeClr val="accent2">
                    <a:lumMod val="60000"/>
                    <a:lumOff val="40000"/>
                  </a:schemeClr>
                </a:solidFill>
              </a:rPr>
              <a:t> GOVERNMENT</a:t>
            </a:r>
            <a:endParaRPr lang="fr-CA" dirty="0">
              <a:solidFill>
                <a:schemeClr val="accent2">
                  <a:lumMod val="60000"/>
                  <a:lumOff val="40000"/>
                </a:schemeClr>
              </a:solidFill>
            </a:endParaRPr>
          </a:p>
        </p:txBody>
      </p:sp>
      <p:sp>
        <p:nvSpPr>
          <p:cNvPr id="9219" name="Sous-titre 2"/>
          <p:cNvSpPr>
            <a:spLocks noGrp="1"/>
          </p:cNvSpPr>
          <p:nvPr>
            <p:ph type="subTitle" idx="1"/>
          </p:nvPr>
        </p:nvSpPr>
        <p:spPr>
          <a:xfrm>
            <a:off x="2362200" y="6049963"/>
            <a:ext cx="6705600" cy="685800"/>
          </a:xfrm>
        </p:spPr>
        <p:txBody>
          <a:bodyPr/>
          <a:lstStyle/>
          <a:p>
            <a:endParaRPr lang="fr-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chemeClr val="accent2">
                    <a:lumMod val="60000"/>
                    <a:lumOff val="40000"/>
                  </a:schemeClr>
                </a:solidFill>
              </a:rPr>
              <a:t>Article 5 – Right to life and personal liberty</a:t>
            </a:r>
            <a:endParaRPr lang="fr-CA" dirty="0" smtClean="0">
              <a:solidFill>
                <a:schemeClr val="accent2">
                  <a:lumMod val="60000"/>
                  <a:lumOff val="40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GB" sz="2000" dirty="0" smtClean="0"/>
              <a:t>Every person has a right to life and liberty. A person’s life or personal liberty cannot be taken away unless it is in accordance with law. The courts have said that the right to life includes a right to livelihood and quality of life, while the right to liberty includes the right to privacy.</a:t>
            </a:r>
            <a:br>
              <a:rPr lang="en-GB" sz="2000" dirty="0" smtClean="0"/>
            </a:br>
            <a:r>
              <a:rPr lang="en-GB" sz="2000" dirty="0" smtClean="0"/>
              <a:t/>
            </a:r>
            <a:br>
              <a:rPr lang="en-GB" sz="2000" dirty="0" smtClean="0"/>
            </a:br>
            <a:r>
              <a:rPr lang="en-GB" sz="2000" dirty="0" smtClean="0"/>
              <a:t>A person who is arrested or detained:-</a:t>
            </a:r>
            <a:br>
              <a:rPr lang="en-GB" sz="2000" dirty="0" smtClean="0"/>
            </a:br>
            <a:r>
              <a:rPr lang="en-GB" sz="2000" dirty="0" smtClean="0"/>
              <a:t>● must be informed as soon as possible of the grounds of the arrest;</a:t>
            </a:r>
            <a:br>
              <a:rPr lang="en-GB" sz="2000" dirty="0" smtClean="0"/>
            </a:br>
            <a:r>
              <a:rPr lang="en-GB" sz="2000" dirty="0" smtClean="0"/>
              <a:t>● has the right to consult and be defended by a lawyer of his/her choice (this is known as ‘access to legal representation’); and</a:t>
            </a:r>
            <a:br>
              <a:rPr lang="en-GB" sz="2000" dirty="0" smtClean="0"/>
            </a:br>
            <a:r>
              <a:rPr lang="en-GB" sz="2000" dirty="0" smtClean="0"/>
              <a:t>● must be brought before a magistrate within 24 hours and cannot be detained further unless it is with the authority of the magistrate, known as a ‘remand order’.</a:t>
            </a:r>
          </a:p>
          <a:p>
            <a:endParaRPr lang="fr-CA"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Fundamental Rights under the FC</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Article 6 – No slavery or forced labour</a:t>
            </a:r>
          </a:p>
          <a:p>
            <a:r>
              <a:rPr lang="en-GB" sz="2400" dirty="0" smtClean="0"/>
              <a:t>Article 7 – Protection against retrospective criminal laws and repeated trials</a:t>
            </a:r>
          </a:p>
          <a:p>
            <a:r>
              <a:rPr lang="en-US" sz="2400" dirty="0" smtClean="0"/>
              <a:t>Article 8 – Equality</a:t>
            </a:r>
          </a:p>
          <a:p>
            <a:r>
              <a:rPr lang="en-GB" sz="2400" dirty="0" smtClean="0"/>
              <a:t>Article 9 – Freedom of movement</a:t>
            </a:r>
          </a:p>
          <a:p>
            <a:r>
              <a:rPr lang="en-GB" sz="2400" dirty="0" smtClean="0"/>
              <a:t>Article 10 – Freedom of speech, assembly and association</a:t>
            </a:r>
          </a:p>
          <a:p>
            <a:r>
              <a:rPr lang="en-GB" sz="2400" dirty="0" smtClean="0"/>
              <a:t>Article 11- Freedom of religion</a:t>
            </a:r>
          </a:p>
          <a:p>
            <a:r>
              <a:rPr lang="en-GB" sz="2400" dirty="0" smtClean="0"/>
              <a:t>Article 12 - Rights in respect of education</a:t>
            </a:r>
          </a:p>
          <a:p>
            <a:r>
              <a:rPr lang="en-GB" sz="2400" dirty="0" smtClean="0"/>
              <a:t>Article 13- Right to Property </a:t>
            </a:r>
            <a:endParaRPr lang="fr-CA"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214290"/>
            <a:ext cx="8153400" cy="1143008"/>
          </a:xfrm>
        </p:spPr>
        <p:txBody>
          <a:bodyPr/>
          <a:lstStyle/>
          <a:p>
            <a:r>
              <a:rPr lang="fr-CA" sz="4000" b="1" dirty="0" smtClean="0">
                <a:solidFill>
                  <a:srgbClr val="FFC000"/>
                </a:solidFill>
              </a:rPr>
              <a:t>Article 10: </a:t>
            </a:r>
            <a:r>
              <a:rPr lang="en-GB" sz="4000" b="1" dirty="0" smtClean="0">
                <a:solidFill>
                  <a:srgbClr val="FFC000"/>
                </a:solidFill>
              </a:rPr>
              <a:t>Freedom of speech, assembly and association</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r>
              <a:rPr lang="en-GB" sz="2400" b="1" dirty="0" smtClean="0"/>
              <a:t>(1) Subject to Clauses (2), (3) and (4)—</a:t>
            </a:r>
          </a:p>
          <a:p>
            <a:pPr marL="457200" indent="-457200">
              <a:buClrTx/>
              <a:buSzPct val="100000"/>
              <a:buAutoNum type="alphaLcParenBoth"/>
            </a:pPr>
            <a:r>
              <a:rPr lang="en-GB" sz="2400" dirty="0" smtClean="0"/>
              <a:t>every citizen has the right to freedom of speech and </a:t>
            </a:r>
            <a:r>
              <a:rPr lang="en-US" sz="2400" dirty="0" smtClean="0"/>
              <a:t>expression;</a:t>
            </a:r>
          </a:p>
          <a:p>
            <a:pPr marL="457200" indent="-457200">
              <a:buClrTx/>
              <a:buSzPct val="100000"/>
              <a:buAutoNum type="alphaLcParenBoth"/>
            </a:pPr>
            <a:r>
              <a:rPr lang="en-GB" sz="2400" dirty="0" smtClean="0"/>
              <a:t>all citizens have the right to assemble peaceably and </a:t>
            </a:r>
            <a:r>
              <a:rPr lang="en-US" sz="2400" dirty="0" smtClean="0"/>
              <a:t>without arms;</a:t>
            </a:r>
          </a:p>
          <a:p>
            <a:pPr marL="457200" indent="-457200">
              <a:buClrTx/>
              <a:buSzPct val="100000"/>
              <a:buAutoNum type="alphaLcParenBoth"/>
            </a:pPr>
            <a:r>
              <a:rPr lang="en-GB" sz="2400" dirty="0" smtClean="0"/>
              <a:t>all citizens have the right to form associations.</a:t>
            </a:r>
            <a:endParaRPr lang="fr-CA"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US" b="1" dirty="0" smtClean="0">
                <a:solidFill>
                  <a:srgbClr val="FFC000"/>
                </a:solidFill>
              </a:rPr>
              <a:t>Article 11: Freedom of religion</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endParaRPr lang="en-US" sz="2400" b="1" dirty="0" smtClean="0">
              <a:solidFill>
                <a:srgbClr val="FFC000"/>
              </a:solidFill>
            </a:endParaRPr>
          </a:p>
          <a:p>
            <a:pPr>
              <a:buNone/>
            </a:pPr>
            <a:r>
              <a:rPr lang="en-GB" sz="2400" dirty="0" smtClean="0"/>
              <a:t>(1) Every person has the right to profess and practise his religion and, subject to Clause (4), to propagate it.</a:t>
            </a:r>
          </a:p>
          <a:p>
            <a:pPr>
              <a:buNone/>
            </a:pPr>
            <a:r>
              <a:rPr lang="en-GB" sz="2400" dirty="0" smtClean="0"/>
              <a:t>(4) State law and in respect of the Federal Territories of Kuala Lumpur, </a:t>
            </a:r>
            <a:r>
              <a:rPr lang="en-GB" sz="2400" dirty="0" err="1" smtClean="0"/>
              <a:t>Labuan</a:t>
            </a:r>
            <a:r>
              <a:rPr lang="en-GB" sz="2400" dirty="0" smtClean="0"/>
              <a:t> and </a:t>
            </a:r>
            <a:r>
              <a:rPr lang="en-GB" sz="2400" dirty="0" err="1" smtClean="0"/>
              <a:t>Putrajaya</a:t>
            </a:r>
            <a:r>
              <a:rPr lang="en-GB" sz="2400" dirty="0" smtClean="0"/>
              <a:t>, federal law may control or restrict the propagation of any religious doctrine or belief among persons professing the religion of Islam.</a:t>
            </a:r>
            <a:endParaRPr lang="fr-CA"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US" b="1" dirty="0" smtClean="0">
                <a:solidFill>
                  <a:srgbClr val="FFC000"/>
                </a:solidFill>
              </a:rPr>
              <a:t>13: Rights to property</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r>
              <a:rPr lang="en-GB" sz="3200" dirty="0" smtClean="0"/>
              <a:t>(1) No person shall be deprived of property save in accordance </a:t>
            </a:r>
            <a:r>
              <a:rPr lang="en-US" sz="3200" dirty="0" smtClean="0"/>
              <a:t>with law.</a:t>
            </a:r>
          </a:p>
          <a:p>
            <a:pPr>
              <a:buNone/>
            </a:pPr>
            <a:r>
              <a:rPr lang="en-GB" sz="3200" dirty="0" smtClean="0"/>
              <a:t>(2) No law shall provide for the compulsory acquisition or use of property without adequate compensation.</a:t>
            </a:r>
            <a:endParaRPr lang="fr-CA"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6000" dirty="0" smtClean="0"/>
          </a:p>
          <a:p>
            <a:pPr lvl="1" algn="ctr">
              <a:buNone/>
            </a:pPr>
            <a:r>
              <a:rPr lang="en-US" sz="6000" dirty="0" smtClean="0"/>
              <a:t>Federal System</a:t>
            </a:r>
          </a:p>
          <a:p>
            <a:endParaRPr lang="fr-CA" sz="4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System (Federalism)</a:t>
            </a:r>
          </a:p>
        </p:txBody>
      </p:sp>
      <p:sp>
        <p:nvSpPr>
          <p:cNvPr id="10243" name="Espace réservé du contenu 2"/>
          <p:cNvSpPr>
            <a:spLocks noGrp="1"/>
          </p:cNvSpPr>
          <p:nvPr>
            <p:ph sz="quarter" idx="1"/>
          </p:nvPr>
        </p:nvSpPr>
        <p:spPr>
          <a:xfrm>
            <a:off x="357158" y="1643050"/>
            <a:ext cx="8153400" cy="5000660"/>
          </a:xfrm>
        </p:spPr>
        <p:txBody>
          <a:bodyPr/>
          <a:lstStyle/>
          <a:p>
            <a:r>
              <a:rPr lang="en-GB" sz="2400" dirty="0" smtClean="0"/>
              <a:t>Federalism is a system based upon democratic rules and institutions in which the power to govern is shared between national and provincial/state governments, creating what is often called a </a:t>
            </a:r>
            <a:r>
              <a:rPr lang="en-GB" sz="2400" b="1" dirty="0" smtClean="0"/>
              <a:t>federation.</a:t>
            </a:r>
            <a:endParaRPr lang="en-GB" sz="2400" dirty="0" smtClean="0"/>
          </a:p>
          <a:p>
            <a:r>
              <a:rPr lang="en-GB" sz="2400" dirty="0" smtClean="0"/>
              <a:t>Federalism in Malaysia dates back to the establishment of the Federated Malay States in Peninsular Malaysia, then known as Malaya. Federalism in Malaysia took a more concrete form with the establishment of the Federation of Malaya.</a:t>
            </a:r>
          </a:p>
          <a:p>
            <a:r>
              <a:rPr lang="en-GB" sz="2400" dirty="0" smtClean="0"/>
              <a:t>The state governments are led by chief ministers (</a:t>
            </a:r>
            <a:r>
              <a:rPr lang="en-GB" sz="2400" i="1" dirty="0" err="1" smtClean="0"/>
              <a:t>Menteri</a:t>
            </a:r>
            <a:r>
              <a:rPr lang="en-GB" sz="2400" i="1" dirty="0" smtClean="0"/>
              <a:t> </a:t>
            </a:r>
            <a:r>
              <a:rPr lang="en-GB" sz="2400" i="1" dirty="0" err="1" smtClean="0"/>
              <a:t>Besar</a:t>
            </a:r>
            <a:r>
              <a:rPr lang="en-GB" sz="2400" dirty="0" smtClean="0"/>
              <a:t> or </a:t>
            </a:r>
            <a:r>
              <a:rPr lang="en-GB" sz="2400" i="1" dirty="0" err="1" smtClean="0"/>
              <a:t>Ketua</a:t>
            </a:r>
            <a:r>
              <a:rPr lang="en-GB" sz="2400" i="1" dirty="0" smtClean="0"/>
              <a:t> </a:t>
            </a:r>
            <a:r>
              <a:rPr lang="en-GB" sz="2400" i="1" dirty="0" err="1" smtClean="0"/>
              <a:t>Menteri</a:t>
            </a:r>
            <a:r>
              <a:rPr lang="en-GB" sz="2400" dirty="0" smtClean="0"/>
              <a:t>, the latter term being used in states without hereditary rulers), selected by the state assemblies (</a:t>
            </a:r>
            <a:r>
              <a:rPr lang="en-GB" sz="2400" i="1" dirty="0" err="1" smtClean="0"/>
              <a:t>Dewan</a:t>
            </a:r>
            <a:r>
              <a:rPr lang="en-GB" sz="2400" i="1" dirty="0" smtClean="0"/>
              <a:t> </a:t>
            </a:r>
            <a:r>
              <a:rPr lang="en-GB" sz="2400" i="1" dirty="0" err="1" smtClean="0"/>
              <a:t>Undangan</a:t>
            </a:r>
            <a:r>
              <a:rPr lang="en-GB" sz="2400" i="1" dirty="0" smtClean="0"/>
              <a:t> </a:t>
            </a:r>
            <a:r>
              <a:rPr lang="en-GB" sz="2400" i="1" dirty="0" err="1" smtClean="0"/>
              <a:t>Negeri</a:t>
            </a:r>
            <a:r>
              <a:rPr lang="en-GB" sz="2400" dirty="0" smtClean="0"/>
              <a:t>) advising their respective sultans or governors.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System (Federalism)</a:t>
            </a:r>
          </a:p>
        </p:txBody>
      </p:sp>
      <p:sp>
        <p:nvSpPr>
          <p:cNvPr id="10243" name="Espace réservé du contenu 2"/>
          <p:cNvSpPr>
            <a:spLocks noGrp="1"/>
          </p:cNvSpPr>
          <p:nvPr>
            <p:ph sz="quarter" idx="1"/>
          </p:nvPr>
        </p:nvSpPr>
        <p:spPr>
          <a:xfrm>
            <a:off x="357158" y="1643050"/>
            <a:ext cx="8153400" cy="5000660"/>
          </a:xfrm>
        </p:spPr>
        <p:txBody>
          <a:bodyPr/>
          <a:lstStyle/>
          <a:p>
            <a:r>
              <a:rPr lang="en-GB" sz="2000" dirty="0" smtClean="0"/>
              <a:t>Malaysian version of federalism gives the federal government not only the most legislative and executive powers but also the most important sources of revenue. State governments are excluded from the revenues of income tax, export, import and excise duties, and they are also largely restricted from borrowing internationally. State governments have to depend on revenue from forests, lands, mines, petroleum, the entertainment industry, and finally, transfer payments from the central government.</a:t>
            </a:r>
          </a:p>
          <a:p>
            <a:r>
              <a:rPr lang="en-GB" sz="2000" dirty="0" smtClean="0"/>
              <a:t>Distribution of jurisdiction (9</a:t>
            </a:r>
            <a:r>
              <a:rPr lang="en-GB" sz="2000" baseline="30000" dirty="0" smtClean="0"/>
              <a:t>th</a:t>
            </a:r>
            <a:r>
              <a:rPr lang="en-GB" sz="2000" dirty="0" smtClean="0"/>
              <a:t> Schedule of the </a:t>
            </a:r>
            <a:r>
              <a:rPr lang="en-GB" sz="2000" smtClean="0"/>
              <a:t>Federal Constitution):</a:t>
            </a:r>
            <a:endParaRPr lang="en-GB" sz="2000" dirty="0" smtClean="0"/>
          </a:p>
          <a:p>
            <a:pPr lvl="1"/>
            <a:r>
              <a:rPr lang="en-GB" sz="1700" dirty="0" smtClean="0"/>
              <a:t>Federal list: </a:t>
            </a:r>
            <a:r>
              <a:rPr lang="en-US" sz="1800" dirty="0" smtClean="0"/>
              <a:t>External affairs, </a:t>
            </a:r>
            <a:r>
              <a:rPr lang="en-US" sz="1800" dirty="0" err="1" smtClean="0"/>
              <a:t>defence</a:t>
            </a:r>
            <a:r>
              <a:rPr lang="en-US" sz="1800" dirty="0" smtClean="0"/>
              <a:t> of the federation, internal security, </a:t>
            </a:r>
            <a:r>
              <a:rPr lang="en-GB" sz="1800" dirty="0" smtClean="0"/>
              <a:t>civil and criminal law and procedure and the administration of justice, </a:t>
            </a:r>
            <a:r>
              <a:rPr lang="en-US" sz="1800" dirty="0" smtClean="0"/>
              <a:t>federal citizenship, finance, trade, commerce and industry, communications and transport, surveys, inquiries and research, education, etc</a:t>
            </a:r>
            <a:endParaRPr lang="en-GB" sz="1800" dirty="0" smtClean="0"/>
          </a:p>
          <a:p>
            <a:pPr lvl="1"/>
            <a:r>
              <a:rPr lang="en-GB" sz="1800" dirty="0" smtClean="0"/>
              <a:t>State list: Islamic law and personal and family law of persons professing the </a:t>
            </a:r>
            <a:r>
              <a:rPr lang="en-US" sz="1800" dirty="0" smtClean="0"/>
              <a:t>religion of Islam, Land tenure, agriculture and forestry, Local government</a:t>
            </a:r>
            <a:endParaRPr lang="fr-CA"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7200" dirty="0" smtClean="0"/>
          </a:p>
          <a:p>
            <a:pPr lvl="1" algn="ctr">
              <a:buNone/>
            </a:pPr>
            <a:r>
              <a:rPr lang="en-US" sz="7200" dirty="0" smtClean="0"/>
              <a:t>Branches of Government</a:t>
            </a:r>
          </a:p>
          <a:p>
            <a:pPr algn="ctr"/>
            <a:endParaRPr lang="fr-CA" sz="6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Branches of government</a:t>
            </a:r>
          </a:p>
        </p:txBody>
      </p:sp>
      <p:pic>
        <p:nvPicPr>
          <p:cNvPr id="4" name="Content Placeholder 3" descr="The-Importance-of-the-3-branches.jpg"/>
          <p:cNvPicPr>
            <a:picLocks noGrp="1" noChangeAspect="1"/>
          </p:cNvPicPr>
          <p:nvPr>
            <p:ph sz="quarter" idx="1"/>
          </p:nvPr>
        </p:nvPicPr>
        <p:blipFill>
          <a:blip r:embed="rId3"/>
          <a:stretch>
            <a:fillRect/>
          </a:stretch>
        </p:blipFill>
        <p:spPr>
          <a:xfrm>
            <a:off x="0" y="0"/>
            <a:ext cx="9144000" cy="7001031"/>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Discussion</a:t>
            </a:r>
          </a:p>
        </p:txBody>
      </p:sp>
      <p:sp>
        <p:nvSpPr>
          <p:cNvPr id="10243" name="Espace réservé du contenu 2"/>
          <p:cNvSpPr>
            <a:spLocks noGrp="1"/>
          </p:cNvSpPr>
          <p:nvPr>
            <p:ph sz="quarter" idx="1"/>
          </p:nvPr>
        </p:nvSpPr>
        <p:spPr>
          <a:xfrm>
            <a:off x="357158" y="1928802"/>
            <a:ext cx="8153400" cy="4714908"/>
          </a:xfrm>
        </p:spPr>
        <p:txBody>
          <a:bodyPr/>
          <a:lstStyle/>
          <a:p>
            <a:r>
              <a:rPr lang="en-US" sz="2400" dirty="0" smtClean="0"/>
              <a:t>Before the coming of British, what was the legal system implemented in Malaysia (Malay states)?</a:t>
            </a:r>
          </a:p>
          <a:p>
            <a:r>
              <a:rPr lang="en-US" sz="2400" dirty="0" smtClean="0"/>
              <a:t>What is </a:t>
            </a:r>
            <a:r>
              <a:rPr lang="en-US" sz="2400" dirty="0" err="1" smtClean="0"/>
              <a:t>Hukum</a:t>
            </a:r>
            <a:r>
              <a:rPr lang="en-US" sz="2400" dirty="0" smtClean="0"/>
              <a:t> </a:t>
            </a:r>
            <a:r>
              <a:rPr lang="en-US" sz="2400" dirty="0" err="1" smtClean="0"/>
              <a:t>Kanun</a:t>
            </a:r>
            <a:r>
              <a:rPr lang="en-US" sz="2400" dirty="0" smtClean="0"/>
              <a:t> Melaka (15</a:t>
            </a:r>
            <a:r>
              <a:rPr lang="en-US" sz="2400" baseline="30000" dirty="0" smtClean="0"/>
              <a:t>th</a:t>
            </a:r>
            <a:r>
              <a:rPr lang="en-US" sz="2400" dirty="0" smtClean="0"/>
              <a:t> century)? </a:t>
            </a:r>
            <a:r>
              <a:rPr lang="en-US" sz="1600" dirty="0" smtClean="0"/>
              <a:t>This law was written during the </a:t>
            </a:r>
            <a:r>
              <a:rPr lang="en-US" sz="1600" smtClean="0"/>
              <a:t>period of Sultan </a:t>
            </a:r>
            <a:r>
              <a:rPr lang="en-US" sz="1600" dirty="0" err="1" smtClean="0"/>
              <a:t>Muzaffar</a:t>
            </a:r>
            <a:r>
              <a:rPr lang="en-US" sz="1600" dirty="0" smtClean="0"/>
              <a:t> </a:t>
            </a:r>
            <a:r>
              <a:rPr lang="en-US" sz="1600" dirty="0" err="1" smtClean="0"/>
              <a:t>Syah</a:t>
            </a:r>
            <a:r>
              <a:rPr lang="en-US" sz="1600" dirty="0" smtClean="0"/>
              <a:t> (1446-1456)</a:t>
            </a:r>
            <a:endParaRPr lang="en-US" sz="2400" dirty="0" smtClean="0"/>
          </a:p>
          <a:p>
            <a:r>
              <a:rPr lang="en-US" sz="2400" dirty="0" smtClean="0"/>
              <a:t>Do you know about </a:t>
            </a:r>
            <a:r>
              <a:rPr lang="en-US" sz="2400" dirty="0" err="1" smtClean="0"/>
              <a:t>Hukum</a:t>
            </a:r>
            <a:r>
              <a:rPr lang="en-US" sz="2400" dirty="0" smtClean="0"/>
              <a:t> </a:t>
            </a:r>
            <a:r>
              <a:rPr lang="en-US" sz="2400" dirty="0" err="1" smtClean="0"/>
              <a:t>Kanun</a:t>
            </a:r>
            <a:r>
              <a:rPr lang="en-US" sz="2400" dirty="0" smtClean="0"/>
              <a:t> Pahang 1596 </a:t>
            </a:r>
            <a:r>
              <a:rPr lang="en-US" sz="1600" dirty="0" smtClean="0"/>
              <a:t>(during the reign of </a:t>
            </a:r>
            <a:r>
              <a:rPr lang="ms-MY" sz="1600" dirty="0" smtClean="0"/>
              <a:t>Sultan Abdul Ghafur Muhaiyuddin Syah dari 1592 hingga 1614)</a:t>
            </a:r>
            <a:r>
              <a:rPr lang="en-US" sz="2400" dirty="0" smtClean="0"/>
              <a:t>, </a:t>
            </a:r>
            <a:r>
              <a:rPr lang="en-US" sz="2400" dirty="0" err="1" smtClean="0"/>
              <a:t>Undang-undang</a:t>
            </a:r>
            <a:r>
              <a:rPr lang="en-US" sz="2400" dirty="0" smtClean="0"/>
              <a:t> Kedah 1667, </a:t>
            </a:r>
            <a:r>
              <a:rPr lang="en-US" sz="2400" dirty="0" err="1" smtClean="0"/>
              <a:t>Hukum</a:t>
            </a:r>
            <a:r>
              <a:rPr lang="en-US" sz="2400" dirty="0" smtClean="0"/>
              <a:t> </a:t>
            </a:r>
            <a:r>
              <a:rPr lang="en-US" sz="2400" dirty="0" err="1" smtClean="0"/>
              <a:t>Kanun</a:t>
            </a:r>
            <a:r>
              <a:rPr lang="en-US" sz="2400" dirty="0" smtClean="0"/>
              <a:t> Brunei, </a:t>
            </a:r>
            <a:r>
              <a:rPr lang="en-US" sz="2400" dirty="0" err="1" smtClean="0"/>
              <a:t>Undang-undang</a:t>
            </a:r>
            <a:r>
              <a:rPr lang="en-US" sz="2400" dirty="0" smtClean="0"/>
              <a:t> 99 Perak, </a:t>
            </a:r>
            <a:r>
              <a:rPr lang="en-US" sz="2400" dirty="0" err="1" smtClean="0"/>
              <a:t>Kanun</a:t>
            </a:r>
            <a:r>
              <a:rPr lang="en-US" sz="2400" dirty="0" smtClean="0"/>
              <a:t> </a:t>
            </a:r>
            <a:r>
              <a:rPr lang="en-US" sz="2400" dirty="0" err="1" smtClean="0"/>
              <a:t>Dato</a:t>
            </a:r>
            <a:r>
              <a:rPr lang="en-US" sz="2400" dirty="0" smtClean="0"/>
              <a:t> </a:t>
            </a:r>
            <a:r>
              <a:rPr lang="en-US" sz="2400" dirty="0" err="1" smtClean="0"/>
              <a:t>Setar</a:t>
            </a:r>
            <a:r>
              <a:rPr lang="en-US" sz="2400" dirty="0" smtClean="0"/>
              <a:t> Kedah 1784, </a:t>
            </a:r>
            <a:r>
              <a:rPr lang="en-US" sz="2400" dirty="0" err="1" smtClean="0"/>
              <a:t>Kanun</a:t>
            </a:r>
            <a:r>
              <a:rPr lang="en-US" sz="2400" dirty="0" smtClean="0"/>
              <a:t> Kelantan 1168H, </a:t>
            </a:r>
            <a:r>
              <a:rPr lang="en-US" sz="2400" dirty="0" err="1" smtClean="0"/>
              <a:t>Undang-undang</a:t>
            </a:r>
            <a:r>
              <a:rPr lang="en-US" sz="2400" dirty="0" smtClean="0"/>
              <a:t> Terengganu 1708 </a:t>
            </a:r>
            <a:r>
              <a:rPr lang="en-US" sz="2400" dirty="0" err="1" smtClean="0"/>
              <a:t>dan</a:t>
            </a:r>
            <a:r>
              <a:rPr lang="en-US" sz="2400" dirty="0" smtClean="0"/>
              <a:t> </a:t>
            </a:r>
            <a:r>
              <a:rPr lang="en-US" sz="2400" dirty="0" err="1" smtClean="0"/>
              <a:t>Undang-undang</a:t>
            </a:r>
            <a:r>
              <a:rPr lang="en-US" sz="2400" dirty="0" smtClean="0"/>
              <a:t> Johor 1789?</a:t>
            </a:r>
            <a:endParaRPr lang="fr-CA"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Branches of government (in US) </a:t>
            </a:r>
          </a:p>
        </p:txBody>
      </p:sp>
      <p:pic>
        <p:nvPicPr>
          <p:cNvPr id="4" name="Content Placeholder 3" descr="branches.jpg"/>
          <p:cNvPicPr>
            <a:picLocks noGrp="1" noChangeAspect="1"/>
          </p:cNvPicPr>
          <p:nvPr>
            <p:ph sz="quarter" idx="1"/>
          </p:nvPr>
        </p:nvPicPr>
        <p:blipFill>
          <a:blip r:embed="rId3"/>
          <a:stretch>
            <a:fillRect/>
          </a:stretch>
        </p:blipFill>
        <p:spPr>
          <a:xfrm>
            <a:off x="0" y="1357298"/>
            <a:ext cx="9144000" cy="559078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Branches of government (Malaysia) </a:t>
            </a:r>
          </a:p>
        </p:txBody>
      </p:sp>
      <p:sp>
        <p:nvSpPr>
          <p:cNvPr id="10243" name="Espace réservé du contenu 2"/>
          <p:cNvSpPr>
            <a:spLocks noGrp="1"/>
          </p:cNvSpPr>
          <p:nvPr>
            <p:ph sz="quarter" idx="1"/>
          </p:nvPr>
        </p:nvSpPr>
        <p:spPr>
          <a:xfrm>
            <a:off x="357158" y="1928802"/>
            <a:ext cx="8153400" cy="4714908"/>
          </a:xfrm>
        </p:spPr>
        <p:txBody>
          <a:bodyPr/>
          <a:lstStyle/>
          <a:p>
            <a:pPr lvl="1">
              <a:buNone/>
            </a:pPr>
            <a:endParaRPr lang="en-US" sz="3600" dirty="0" smtClean="0"/>
          </a:p>
          <a:p>
            <a:pPr lvl="1">
              <a:buFont typeface="Wingdings" pitchFamily="2" charset="2"/>
              <a:buChar char="v"/>
            </a:pPr>
            <a:r>
              <a:rPr lang="en-US" sz="3600" dirty="0" smtClean="0"/>
              <a:t>Legislative (Parliament)</a:t>
            </a:r>
          </a:p>
          <a:p>
            <a:pPr lvl="1">
              <a:buFont typeface="Wingdings" pitchFamily="2" charset="2"/>
              <a:buChar char="v"/>
            </a:pPr>
            <a:r>
              <a:rPr lang="en-US" sz="3600" dirty="0" smtClean="0"/>
              <a:t>Executive (Prime Minister and Cabinet members)</a:t>
            </a:r>
          </a:p>
          <a:p>
            <a:pPr lvl="1">
              <a:buFont typeface="Wingdings" pitchFamily="2" charset="2"/>
              <a:buChar char="v"/>
            </a:pPr>
            <a:r>
              <a:rPr lang="en-US" sz="3600" dirty="0" smtClean="0"/>
              <a:t>Judiciary (Courts) </a:t>
            </a:r>
            <a:endParaRPr lang="fr-CA" sz="3600" dirty="0" smtClean="0"/>
          </a:p>
          <a:p>
            <a:pPr>
              <a:buNone/>
            </a:pPr>
            <a:endParaRPr lang="fr-CA"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6600" dirty="0" smtClean="0"/>
          </a:p>
          <a:p>
            <a:pPr lvl="1" algn="ctr">
              <a:buNone/>
            </a:pPr>
            <a:r>
              <a:rPr lang="en-US" sz="6600" dirty="0" smtClean="0"/>
              <a:t>Legislature</a:t>
            </a:r>
          </a:p>
          <a:p>
            <a:endParaRPr lang="fr-CA" sz="5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Roles of the Parliament</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Parliament is the </a:t>
            </a:r>
            <a:r>
              <a:rPr lang="en-GB" sz="2400" u="sng" dirty="0" smtClean="0"/>
              <a:t>legislative authority </a:t>
            </a:r>
            <a:r>
              <a:rPr lang="en-GB" sz="2400" dirty="0" smtClean="0"/>
              <a:t>for the Federation, and in this capacity, it makes laws applicable to the Federation as a whole. </a:t>
            </a:r>
          </a:p>
          <a:p>
            <a:r>
              <a:rPr lang="en-GB" sz="2400" dirty="0" smtClean="0"/>
              <a:t>Parliament passes federal laws, makes amendments to existing federal laws.</a:t>
            </a:r>
          </a:p>
          <a:p>
            <a:r>
              <a:rPr lang="en-GB" sz="2400" dirty="0" smtClean="0"/>
              <a:t>Parliament also may amend the Federal Constitution. </a:t>
            </a:r>
          </a:p>
          <a:p>
            <a:r>
              <a:rPr lang="en-GB" sz="2400" dirty="0" smtClean="0"/>
              <a:t>Parliament also examines the government’s policies.</a:t>
            </a:r>
          </a:p>
          <a:p>
            <a:r>
              <a:rPr lang="en-GB" sz="2400" dirty="0" smtClean="0"/>
              <a:t>Parliament also approves the government’s expenditures and approves new taxes.</a:t>
            </a:r>
          </a:p>
          <a:p>
            <a:r>
              <a:rPr lang="en-GB" sz="2400" dirty="0" smtClean="0"/>
              <a:t>Parliament also serves as the forum for criticism and the focus of public opinion on national affairs</a:t>
            </a:r>
            <a:r>
              <a:rPr lang="en-US" sz="2400" dirty="0" smtClean="0"/>
              <a:t>.</a:t>
            </a:r>
            <a:endParaRPr lang="fr-CA"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Malaysian Legislature</a:t>
            </a:r>
          </a:p>
        </p:txBody>
      </p:sp>
      <p:sp>
        <p:nvSpPr>
          <p:cNvPr id="10243" name="Espace réservé du contenu 2"/>
          <p:cNvSpPr>
            <a:spLocks noGrp="1"/>
          </p:cNvSpPr>
          <p:nvPr>
            <p:ph sz="quarter" idx="1"/>
          </p:nvPr>
        </p:nvSpPr>
        <p:spPr>
          <a:xfrm>
            <a:off x="357158" y="1785926"/>
            <a:ext cx="8153400" cy="4714908"/>
          </a:xfrm>
        </p:spPr>
        <p:txBody>
          <a:bodyPr/>
          <a:lstStyle/>
          <a:p>
            <a:r>
              <a:rPr lang="en-US" sz="2400" dirty="0" smtClean="0"/>
              <a:t>Legislative power is divided between federal and state legislatures.  (</a:t>
            </a:r>
            <a:r>
              <a:rPr lang="en-US" sz="1800" dirty="0" smtClean="0"/>
              <a:t>States have </a:t>
            </a:r>
            <a:r>
              <a:rPr lang="en-US" sz="1800" dirty="0" err="1" smtClean="0"/>
              <a:t>Dewan</a:t>
            </a:r>
            <a:r>
              <a:rPr lang="en-US" sz="1800" dirty="0" smtClean="0"/>
              <a:t> </a:t>
            </a:r>
            <a:r>
              <a:rPr lang="en-US" sz="1800" dirty="0" err="1" smtClean="0"/>
              <a:t>Undangan</a:t>
            </a:r>
            <a:r>
              <a:rPr lang="en-US" sz="1800" dirty="0" smtClean="0"/>
              <a:t> </a:t>
            </a:r>
            <a:r>
              <a:rPr lang="en-US" sz="1800" dirty="0" err="1" smtClean="0"/>
              <a:t>Negeri</a:t>
            </a:r>
            <a:r>
              <a:rPr lang="en-US" sz="1800" dirty="0" smtClean="0"/>
              <a:t> (SLA)</a:t>
            </a:r>
            <a:r>
              <a:rPr lang="en-US" sz="2400" dirty="0" smtClean="0"/>
              <a:t>) </a:t>
            </a:r>
          </a:p>
          <a:p>
            <a:r>
              <a:rPr lang="en-US" sz="2400" dirty="0" smtClean="0"/>
              <a:t>The bicameral Parliament consists of:</a:t>
            </a:r>
          </a:p>
          <a:p>
            <a:pPr lvl="1"/>
            <a:r>
              <a:rPr lang="en-US" sz="2000" dirty="0" smtClean="0"/>
              <a:t>Yang Di-</a:t>
            </a:r>
            <a:r>
              <a:rPr lang="en-US" sz="2000" dirty="0" err="1" smtClean="0"/>
              <a:t>Pertuan</a:t>
            </a:r>
            <a:r>
              <a:rPr lang="en-US" sz="2000" dirty="0" smtClean="0"/>
              <a:t> </a:t>
            </a:r>
            <a:r>
              <a:rPr lang="en-US" sz="2000" dirty="0" err="1" smtClean="0"/>
              <a:t>Agoung</a:t>
            </a:r>
            <a:endParaRPr lang="en-US" sz="2000" dirty="0" smtClean="0"/>
          </a:p>
          <a:p>
            <a:pPr lvl="1"/>
            <a:r>
              <a:rPr lang="en-US" sz="2000" dirty="0" err="1" smtClean="0"/>
              <a:t>Dewan</a:t>
            </a:r>
            <a:r>
              <a:rPr lang="en-US" sz="2000" dirty="0" smtClean="0"/>
              <a:t> Rakyat (the House of Representatives</a:t>
            </a:r>
          </a:p>
          <a:p>
            <a:pPr lvl="1"/>
            <a:r>
              <a:rPr lang="en-US" sz="2000" dirty="0" err="1" smtClean="0"/>
              <a:t>Dewan</a:t>
            </a:r>
            <a:r>
              <a:rPr lang="en-US" sz="2000" dirty="0" smtClean="0"/>
              <a:t> Negara (the Senate).</a:t>
            </a:r>
            <a:r>
              <a:rPr lang="en-US" sz="2000" baseline="30000" dirty="0" smtClean="0"/>
              <a:t> </a:t>
            </a:r>
            <a:endParaRPr lang="en-US" sz="2000" dirty="0" smtClean="0"/>
          </a:p>
          <a:p>
            <a:r>
              <a:rPr lang="en-US" sz="2400" dirty="0" err="1" smtClean="0"/>
              <a:t>Dewan</a:t>
            </a:r>
            <a:r>
              <a:rPr lang="en-US" sz="2400" dirty="0" smtClean="0"/>
              <a:t> Negara: </a:t>
            </a:r>
            <a:r>
              <a:rPr lang="en-US" sz="2000" dirty="0" smtClean="0"/>
              <a:t>All seventy members sit for three-year terms (to a maximum of two terms); twenty-six are elected by the thirteen state assemblies, and forty-four are appointed by the king based on the advice of the Prime Minister. </a:t>
            </a:r>
            <a:endParaRPr lang="en-US" sz="2400" dirty="0" smtClean="0"/>
          </a:p>
          <a:p>
            <a:r>
              <a:rPr lang="en-US" sz="2400" dirty="0" err="1" smtClean="0"/>
              <a:t>Dewan</a:t>
            </a:r>
            <a:r>
              <a:rPr lang="en-US" sz="2400" dirty="0" smtClean="0"/>
              <a:t> Rakyat: </a:t>
            </a:r>
            <a:r>
              <a:rPr lang="en-US" sz="2000" dirty="0" smtClean="0"/>
              <a:t>The 222 members are elected from single-member districts in general elections </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Malaysian Legislature</a:t>
            </a:r>
          </a:p>
        </p:txBody>
      </p:sp>
      <p:sp>
        <p:nvSpPr>
          <p:cNvPr id="10243" name="Espace réservé du contenu 2"/>
          <p:cNvSpPr>
            <a:spLocks noGrp="1"/>
          </p:cNvSpPr>
          <p:nvPr>
            <p:ph sz="quarter" idx="1"/>
          </p:nvPr>
        </p:nvSpPr>
        <p:spPr>
          <a:xfrm>
            <a:off x="357158" y="1928802"/>
            <a:ext cx="8153400" cy="4714908"/>
          </a:xfrm>
        </p:spPr>
        <p:txBody>
          <a:bodyPr/>
          <a:lstStyle/>
          <a:p>
            <a:r>
              <a:rPr lang="en-US" sz="2800" dirty="0" smtClean="0"/>
              <a:t>Parliament has a maximum mandate of five years by law. The king may dissolve parliament at any time and usually does so upon the advice of the Prime Minister. </a:t>
            </a:r>
          </a:p>
          <a:p>
            <a:r>
              <a:rPr lang="en-US" sz="2800" dirty="0" smtClean="0"/>
              <a:t>General elections must be held within three months of the dissolution of parliament. In practice this has meant that elections have been held every three to five years at the discretion of the Prime Minister.</a:t>
            </a:r>
          </a:p>
          <a:p>
            <a:endParaRPr lang="fr-CA"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6000" dirty="0" smtClean="0"/>
          </a:p>
          <a:p>
            <a:pPr lvl="1" algn="ctr">
              <a:buNone/>
            </a:pPr>
            <a:r>
              <a:rPr lang="en-US" sz="6000" dirty="0" smtClean="0"/>
              <a:t>Administration of Government</a:t>
            </a:r>
          </a:p>
          <a:p>
            <a:pPr>
              <a:buNone/>
            </a:pPr>
            <a:endParaRPr lang="fr-CA" sz="4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rgbClr val="FF0000"/>
                </a:solidFill>
              </a:rPr>
              <a:t>Administration by the executive branch</a:t>
            </a:r>
            <a:endParaRPr lang="fr-CA" dirty="0" smtClean="0">
              <a:solidFill>
                <a:srgbClr val="FF0000"/>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US" sz="2000" dirty="0" smtClean="0"/>
              <a:t>The </a:t>
            </a:r>
            <a:r>
              <a:rPr lang="en-US" sz="2000" b="1" dirty="0" smtClean="0"/>
              <a:t>Executive</a:t>
            </a:r>
            <a:r>
              <a:rPr lang="en-US" sz="2000" dirty="0" smtClean="0"/>
              <a:t> arm is the part of government that has sole authority and responsibility for the daily administration of the state. </a:t>
            </a:r>
          </a:p>
          <a:p>
            <a:r>
              <a:rPr lang="en-US" sz="2000" dirty="0" smtClean="0"/>
              <a:t>The executive branch </a:t>
            </a:r>
            <a:r>
              <a:rPr lang="en-US" sz="2000" b="1" dirty="0" smtClean="0"/>
              <a:t>executes the law</a:t>
            </a:r>
            <a:r>
              <a:rPr lang="en-US" sz="2000" dirty="0" smtClean="0"/>
              <a:t>. The executive officer is not supposed to make laws (the role of the legislature) or interpret them (the role of the judiciary). The role of the executive is to enforce the law as written by the legislature and interpreted by the judicial system.</a:t>
            </a:r>
          </a:p>
          <a:p>
            <a:r>
              <a:rPr lang="en-US" sz="2000" dirty="0" smtClean="0"/>
              <a:t>The Executive branch of the government formulates various socio-economic </a:t>
            </a:r>
            <a:r>
              <a:rPr lang="en-US" sz="2000" b="1" dirty="0" smtClean="0"/>
              <a:t>policies and development plans</a:t>
            </a:r>
            <a:r>
              <a:rPr lang="en-US" sz="2000" dirty="0" smtClean="0"/>
              <a:t>, for the development of the country as a whole. </a:t>
            </a:r>
          </a:p>
          <a:p>
            <a:r>
              <a:rPr lang="en-US" sz="2000" dirty="0" smtClean="0"/>
              <a:t>The Executive has the power and authority </a:t>
            </a:r>
            <a:r>
              <a:rPr lang="en-US" sz="2000" b="1" dirty="0" smtClean="0"/>
              <a:t>to generate revenues </a:t>
            </a:r>
            <a:r>
              <a:rPr lang="en-US" sz="2000" dirty="0" smtClean="0"/>
              <a:t>through the collection of various taxes, levies, fines, summons, custom duties, and fees, to name some, from the general public.</a:t>
            </a:r>
          </a:p>
          <a:p>
            <a:endParaRPr lang="en-U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rgbClr val="FF0000"/>
                </a:solidFill>
              </a:rPr>
              <a:t>Executive power in Malaysia</a:t>
            </a:r>
            <a:endParaRPr lang="fr-CA" dirty="0" smtClean="0">
              <a:solidFill>
                <a:srgbClr val="FF0000"/>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US" sz="2400" dirty="0" smtClean="0"/>
              <a:t>Executive power in Malaysia is vested in the cabinet led by the Prime Minister; </a:t>
            </a:r>
          </a:p>
          <a:p>
            <a:r>
              <a:rPr lang="en-US" sz="2400" dirty="0" smtClean="0"/>
              <a:t>Article 43 of the Federal Constitution stipulates that the prime minister must be a member of the </a:t>
            </a:r>
            <a:r>
              <a:rPr lang="en-US" sz="2400" dirty="0" err="1" smtClean="0"/>
              <a:t>Dewan</a:t>
            </a:r>
            <a:r>
              <a:rPr lang="en-US" sz="2400" dirty="0" smtClean="0"/>
              <a:t> Rakyat who, in the opinion of the Yang </a:t>
            </a:r>
            <a:r>
              <a:rPr lang="en-US" sz="2400" dirty="0" err="1" smtClean="0"/>
              <a:t>di-Pertuan</a:t>
            </a:r>
            <a:r>
              <a:rPr lang="en-US" sz="2400" dirty="0" smtClean="0"/>
              <a:t> </a:t>
            </a:r>
            <a:r>
              <a:rPr lang="en-US" sz="2400" dirty="0" err="1" smtClean="0"/>
              <a:t>Agong</a:t>
            </a:r>
            <a:r>
              <a:rPr lang="en-US" sz="2400" dirty="0" smtClean="0"/>
              <a:t> (YDPA), commands a majority in parliament. </a:t>
            </a:r>
          </a:p>
          <a:p>
            <a:r>
              <a:rPr lang="en-US" sz="2400" dirty="0" smtClean="0"/>
              <a:t>The cabinet is chosen from among members of both houses of Parliament and is responsible to that body.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7200" dirty="0" smtClean="0"/>
          </a:p>
          <a:p>
            <a:pPr lvl="1" algn="ctr">
              <a:buNone/>
            </a:pPr>
            <a:r>
              <a:rPr lang="en-US" sz="7200" dirty="0" smtClean="0"/>
              <a:t>Public Service</a:t>
            </a:r>
          </a:p>
          <a:p>
            <a:pPr algn="ctr"/>
            <a:endParaRPr lang="fr-CA" sz="6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r>
              <a:rPr lang="en-US" sz="3200" dirty="0" smtClean="0"/>
              <a:t>The Federal Constitution </a:t>
            </a:r>
          </a:p>
          <a:p>
            <a:pPr lvl="1"/>
            <a:r>
              <a:rPr lang="en-US" sz="3200" dirty="0" smtClean="0"/>
              <a:t>Fundamental Rights</a:t>
            </a:r>
          </a:p>
          <a:p>
            <a:pPr lvl="1"/>
            <a:r>
              <a:rPr lang="en-US" sz="3200" dirty="0" smtClean="0"/>
              <a:t>Federal System</a:t>
            </a:r>
          </a:p>
          <a:p>
            <a:pPr lvl="1"/>
            <a:r>
              <a:rPr lang="en-US" sz="3200" dirty="0" smtClean="0"/>
              <a:t>Branches of Government</a:t>
            </a:r>
          </a:p>
          <a:p>
            <a:pPr lvl="1"/>
            <a:r>
              <a:rPr lang="en-US" sz="3200" dirty="0" smtClean="0"/>
              <a:t>Legislature</a:t>
            </a:r>
          </a:p>
          <a:p>
            <a:pPr lvl="1"/>
            <a:r>
              <a:rPr lang="en-US" sz="3200" dirty="0" smtClean="0"/>
              <a:t>Administration of the government</a:t>
            </a:r>
          </a:p>
          <a:p>
            <a:pPr lvl="1"/>
            <a:r>
              <a:rPr lang="en-US" sz="3200" dirty="0" smtClean="0"/>
              <a:t>Public Service</a:t>
            </a:r>
          </a:p>
          <a:p>
            <a:endParaRPr lang="fr-CA"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Public service</a:t>
            </a:r>
          </a:p>
        </p:txBody>
      </p:sp>
      <p:sp>
        <p:nvSpPr>
          <p:cNvPr id="11267" name="Espace réservé du contenu 2"/>
          <p:cNvSpPr>
            <a:spLocks noGrp="1"/>
          </p:cNvSpPr>
          <p:nvPr>
            <p:ph sz="quarter" idx="1"/>
          </p:nvPr>
        </p:nvSpPr>
        <p:spPr>
          <a:xfrm>
            <a:off x="2071688" y="1600200"/>
            <a:ext cx="6694487" cy="4495800"/>
          </a:xfrm>
        </p:spPr>
        <p:txBody>
          <a:bodyPr/>
          <a:lstStyle/>
          <a:p>
            <a:r>
              <a:rPr lang="en-GB" dirty="0" smtClean="0"/>
              <a:t>The public service in Malaysia is pivotal around Article 132 of the Federal Constitution which stipulates that the public service shall consists of:</a:t>
            </a:r>
          </a:p>
          <a:p>
            <a:pPr lvl="1"/>
            <a:r>
              <a:rPr lang="en-GB" dirty="0" smtClean="0"/>
              <a:t>the General Public Service of the Federation</a:t>
            </a:r>
          </a:p>
          <a:p>
            <a:pPr lvl="1"/>
            <a:r>
              <a:rPr lang="en-GB" dirty="0" smtClean="0"/>
              <a:t>the State Public Services</a:t>
            </a:r>
          </a:p>
          <a:p>
            <a:pPr lvl="1"/>
            <a:r>
              <a:rPr lang="en-GB" dirty="0" smtClean="0"/>
              <a:t>the Joint Public Services</a:t>
            </a:r>
          </a:p>
          <a:p>
            <a:pPr lvl="1"/>
            <a:r>
              <a:rPr lang="en-GB" dirty="0" smtClean="0"/>
              <a:t>the Education Service</a:t>
            </a:r>
          </a:p>
          <a:p>
            <a:pPr lvl="1"/>
            <a:r>
              <a:rPr lang="en-GB" dirty="0" smtClean="0"/>
              <a:t>the Judiciary and the Legal Service</a:t>
            </a:r>
          </a:p>
          <a:p>
            <a:pPr lvl="1"/>
            <a:r>
              <a:rPr lang="en-GB" dirty="0" smtClean="0"/>
              <a:t>the Armed Forces</a:t>
            </a:r>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Other related institutions</a:t>
            </a:r>
          </a:p>
        </p:txBody>
      </p:sp>
      <p:sp>
        <p:nvSpPr>
          <p:cNvPr id="11267" name="Espace réservé du contenu 2"/>
          <p:cNvSpPr>
            <a:spLocks noGrp="1"/>
          </p:cNvSpPr>
          <p:nvPr>
            <p:ph sz="quarter" idx="1"/>
          </p:nvPr>
        </p:nvSpPr>
        <p:spPr>
          <a:xfrm>
            <a:off x="2071688" y="1600200"/>
            <a:ext cx="6694487" cy="4829196"/>
          </a:xfrm>
        </p:spPr>
        <p:txBody>
          <a:bodyPr/>
          <a:lstStyle/>
          <a:p>
            <a:r>
              <a:rPr lang="en-GB" sz="2400" dirty="0" smtClean="0"/>
              <a:t>For all intents and purpose, </a:t>
            </a:r>
            <a:r>
              <a:rPr lang="en-GB" sz="2400" b="1" dirty="0" smtClean="0"/>
              <a:t>Statutory Bodies </a:t>
            </a:r>
            <a:r>
              <a:rPr lang="en-GB" sz="2400" dirty="0" smtClean="0"/>
              <a:t>and the </a:t>
            </a:r>
            <a:r>
              <a:rPr lang="en-GB" sz="2400" b="1" dirty="0" smtClean="0"/>
              <a:t>Local Authorities</a:t>
            </a:r>
            <a:r>
              <a:rPr lang="en-GB" sz="2400" dirty="0" smtClean="0"/>
              <a:t> are also considered as part of the Public Service.</a:t>
            </a:r>
          </a:p>
          <a:p>
            <a:r>
              <a:rPr lang="en-GB" sz="2400" dirty="0" smtClean="0"/>
              <a:t>This is because both these autonomous bodies resemble the Public Service in many respects since they adopt the procedures of the Public Service pertaining to appointments, terms and conditions of service and the remuneration system. </a:t>
            </a:r>
          </a:p>
          <a:p>
            <a:r>
              <a:rPr lang="en-GB" sz="2400" dirty="0" smtClean="0"/>
              <a:t>Besides that, their officers and staff also receive pension and other retirement benefits similar to the employees in the Public Service.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Government Agencies</a:t>
            </a:r>
          </a:p>
        </p:txBody>
      </p:sp>
      <p:sp>
        <p:nvSpPr>
          <p:cNvPr id="11267" name="Espace réservé du contenu 2"/>
          <p:cNvSpPr>
            <a:spLocks noGrp="1"/>
          </p:cNvSpPr>
          <p:nvPr>
            <p:ph sz="quarter" idx="1"/>
          </p:nvPr>
        </p:nvSpPr>
        <p:spPr>
          <a:xfrm>
            <a:off x="2071688" y="1214422"/>
            <a:ext cx="6694487" cy="4881578"/>
          </a:xfrm>
        </p:spPr>
        <p:txBody>
          <a:bodyPr/>
          <a:lstStyle/>
          <a:p>
            <a:r>
              <a:rPr lang="en-GB" sz="2000" dirty="0" smtClean="0"/>
              <a:t>Public agencies are agencies in the Public Service at the Federal, State and the Local Government levels. </a:t>
            </a:r>
          </a:p>
          <a:p>
            <a:r>
              <a:rPr lang="en-GB" sz="2000" dirty="0" smtClean="0"/>
              <a:t>Federal agencies consist of Ministries, Federal Departments and Federal Statutory Bodies. Each Ministry is headed by a Minister and the executive officer is known as the Secretary General. </a:t>
            </a:r>
          </a:p>
          <a:p>
            <a:r>
              <a:rPr lang="en-GB" sz="2000" dirty="0" smtClean="0"/>
              <a:t>Typically there will be a number of departments and possibly one or more statutory bodies as well under a ministry. Head of departments are given the title Director General. </a:t>
            </a:r>
          </a:p>
          <a:p>
            <a:r>
              <a:rPr lang="en-GB" sz="2000" dirty="0" smtClean="0"/>
              <a:t>State Agencies consist of state departments, state statutory bodies and local governments (City, Municipal and District Councils).</a:t>
            </a:r>
            <a:endParaRPr lang="en-GB"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r>
              <a:rPr lang="en-US" sz="7200" dirty="0" smtClean="0">
                <a:solidFill>
                  <a:srgbClr val="FFC000"/>
                </a:solidFill>
              </a:rPr>
              <a:t>Any </a:t>
            </a:r>
            <a:r>
              <a:rPr lang="en-US" sz="7200" dirty="0" smtClean="0">
                <a:solidFill>
                  <a:schemeClr val="accent1">
                    <a:lumMod val="50000"/>
                  </a:schemeClr>
                </a:solidFill>
              </a:rPr>
              <a:t>question?</a:t>
            </a:r>
            <a:endParaRPr lang="en-US" sz="72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6000" dirty="0" smtClean="0"/>
          </a:p>
          <a:p>
            <a:pPr lvl="1" algn="ctr">
              <a:buNone/>
            </a:pPr>
            <a:r>
              <a:rPr lang="en-US" sz="6000" dirty="0" smtClean="0"/>
              <a:t>The Federal Constitution </a:t>
            </a:r>
          </a:p>
          <a:p>
            <a:pPr>
              <a:buNone/>
            </a:pPr>
            <a:endParaRPr lang="fr-CA" sz="4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Constitution</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Federal Constitution is said to be the highest legal authority of </a:t>
            </a:r>
            <a:r>
              <a:rPr lang="en-US" sz="2400" dirty="0" smtClean="0"/>
              <a:t>land.</a:t>
            </a:r>
          </a:p>
          <a:p>
            <a:r>
              <a:rPr lang="en-GB" sz="2400" dirty="0" smtClean="0"/>
              <a:t>The Constitution was drafted by the Reid Commission in 1956 with 5 representatives from India, British, Pakistan and Australia.</a:t>
            </a:r>
          </a:p>
          <a:p>
            <a:r>
              <a:rPr lang="en-GB" sz="2400" dirty="0" smtClean="0"/>
              <a:t>The Constitution came into force following the independence on August 31, 1957. It consists of 15 Parts, 183 Articles and 13 </a:t>
            </a:r>
            <a:r>
              <a:rPr lang="en-US" sz="2400" dirty="0" smtClean="0"/>
              <a:t>Schedules.</a:t>
            </a:r>
          </a:p>
          <a:p>
            <a:r>
              <a:rPr lang="en-GB" sz="2400" dirty="0" smtClean="0"/>
              <a:t>Article 4(1) state that the constitution is the supreme law of the federation and any law passed after </a:t>
            </a:r>
            <a:r>
              <a:rPr lang="en-GB" sz="2400" dirty="0" err="1" smtClean="0"/>
              <a:t>Merdeka</a:t>
            </a:r>
            <a:r>
              <a:rPr lang="en-GB" sz="2400" dirty="0" smtClean="0"/>
              <a:t> Day which is inconsistent with this constitution shall, to the maximum extent of </a:t>
            </a:r>
            <a:r>
              <a:rPr lang="en-US" sz="2400" dirty="0" smtClean="0"/>
              <a:t>inconsistency, be void.</a:t>
            </a:r>
            <a:endParaRPr lang="fr-CA"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Special Features of the FC</a:t>
            </a:r>
          </a:p>
        </p:txBody>
      </p:sp>
      <p:sp>
        <p:nvSpPr>
          <p:cNvPr id="10243" name="Espace réservé du contenu 2"/>
          <p:cNvSpPr>
            <a:spLocks noGrp="1"/>
          </p:cNvSpPr>
          <p:nvPr>
            <p:ph sz="quarter" idx="1"/>
          </p:nvPr>
        </p:nvSpPr>
        <p:spPr>
          <a:xfrm>
            <a:off x="214282" y="1714488"/>
            <a:ext cx="8153400" cy="4714908"/>
          </a:xfrm>
        </p:spPr>
        <p:txBody>
          <a:bodyPr/>
          <a:lstStyle/>
          <a:p>
            <a:r>
              <a:rPr lang="en-US" sz="2400" dirty="0" smtClean="0"/>
              <a:t>Monarchy: YDPA, Conference of Rulers, Rulers etc.</a:t>
            </a:r>
          </a:p>
          <a:p>
            <a:r>
              <a:rPr lang="en-US" sz="2400" dirty="0" smtClean="0"/>
              <a:t>Special protection for Malays and </a:t>
            </a:r>
            <a:r>
              <a:rPr lang="en-US" sz="2400" dirty="0" err="1" smtClean="0"/>
              <a:t>Bumiputera</a:t>
            </a:r>
            <a:r>
              <a:rPr lang="en-US" sz="2400" dirty="0" smtClean="0"/>
              <a:t>.</a:t>
            </a:r>
          </a:p>
          <a:p>
            <a:pPr lvl="1"/>
            <a:r>
              <a:rPr lang="en-GB" sz="2000" dirty="0" smtClean="0"/>
              <a:t>Reservation of quotas in respect of services, permits, etc., for Malays and natives of any of the States of Sabah and Sarawak (Article 153)</a:t>
            </a:r>
            <a:endParaRPr lang="en-US" sz="2000" dirty="0" smtClean="0"/>
          </a:p>
          <a:p>
            <a:pPr lvl="1"/>
            <a:r>
              <a:rPr lang="en-US" sz="2000" dirty="0" smtClean="0"/>
              <a:t>Malay reservation (Article 89)</a:t>
            </a:r>
          </a:p>
          <a:p>
            <a:pPr lvl="1"/>
            <a:r>
              <a:rPr lang="en-GB" sz="2000" dirty="0" smtClean="0"/>
              <a:t>“Malay” means a person who professes the religion of Islam, habitually speaks the Malay language, conforms to Malay custom </a:t>
            </a:r>
            <a:r>
              <a:rPr lang="en-US" sz="2000" dirty="0" smtClean="0"/>
              <a:t>and—</a:t>
            </a:r>
            <a:r>
              <a:rPr lang="en-GB" sz="2000" dirty="0" smtClean="0"/>
              <a:t>(a) was before </a:t>
            </a:r>
            <a:r>
              <a:rPr lang="en-GB" sz="2000" dirty="0" err="1" smtClean="0"/>
              <a:t>Merdeka</a:t>
            </a:r>
            <a:r>
              <a:rPr lang="en-GB" sz="2000" dirty="0" smtClean="0"/>
              <a:t> Day born in the Federation or in Singapore or born of parents one of whom was born in the Federation or in Singapore, or is on that day domiciled in the Federation or in Singapore; or (b) is the issue of such a person;</a:t>
            </a:r>
            <a:endParaRPr lang="en-US" sz="2000" dirty="0" smtClean="0"/>
          </a:p>
          <a:p>
            <a:r>
              <a:rPr lang="en-US" sz="2400" dirty="0" smtClean="0"/>
              <a:t>Islam as the religion of Federation (Article 3)</a:t>
            </a:r>
          </a:p>
          <a:p>
            <a:pPr>
              <a:buNone/>
            </a:pPr>
            <a:r>
              <a:rPr lang="en-US" sz="2400" dirty="0" smtClean="0"/>
              <a:t> </a:t>
            </a:r>
            <a:endParaRPr lang="fr-CA"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Important elements in the FC</a:t>
            </a:r>
          </a:p>
        </p:txBody>
      </p:sp>
      <p:sp>
        <p:nvSpPr>
          <p:cNvPr id="10243" name="Espace réservé du contenu 2"/>
          <p:cNvSpPr>
            <a:spLocks noGrp="1"/>
          </p:cNvSpPr>
          <p:nvPr>
            <p:ph sz="quarter" idx="1"/>
          </p:nvPr>
        </p:nvSpPr>
        <p:spPr>
          <a:xfrm>
            <a:off x="357158" y="1928802"/>
            <a:ext cx="8153400" cy="4714908"/>
          </a:xfrm>
        </p:spPr>
        <p:txBody>
          <a:bodyPr/>
          <a:lstStyle/>
          <a:p>
            <a:endParaRPr lang="en-US" sz="2400" dirty="0" smtClean="0"/>
          </a:p>
          <a:p>
            <a:r>
              <a:rPr lang="en-US" sz="2400" dirty="0" smtClean="0"/>
              <a:t>Fundamental Rights </a:t>
            </a:r>
          </a:p>
          <a:p>
            <a:r>
              <a:rPr lang="en-US" sz="2400" dirty="0" smtClean="0"/>
              <a:t>Constitutional monarchy</a:t>
            </a:r>
          </a:p>
          <a:p>
            <a:r>
              <a:rPr lang="en-US" sz="2400" dirty="0" smtClean="0"/>
              <a:t>Federalism (Federal system)</a:t>
            </a:r>
          </a:p>
          <a:p>
            <a:r>
              <a:rPr lang="en-US" sz="2400" dirty="0" smtClean="0"/>
              <a:t>Public service </a:t>
            </a:r>
          </a:p>
          <a:p>
            <a:r>
              <a:rPr lang="en-US" sz="2400" dirty="0" smtClean="0"/>
              <a:t>Separation of power (3 branches of government)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lgn="ctr">
              <a:buNone/>
            </a:pPr>
            <a:endParaRPr lang="en-US" sz="3200" dirty="0" smtClean="0"/>
          </a:p>
          <a:p>
            <a:pPr lvl="1" algn="ctr">
              <a:buNone/>
            </a:pPr>
            <a:r>
              <a:rPr lang="en-US" sz="6000" dirty="0" smtClean="0"/>
              <a:t>Fundamental Rights</a:t>
            </a:r>
          </a:p>
          <a:p>
            <a:pPr lvl="1">
              <a:buNone/>
            </a:pPr>
            <a:endParaRPr lang="en-US" sz="3200" dirty="0" smtClean="0"/>
          </a:p>
          <a:p>
            <a:endParaRPr lang="fr-CA"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Fundamental Rights</a:t>
            </a:r>
          </a:p>
        </p:txBody>
      </p:sp>
      <p:sp>
        <p:nvSpPr>
          <p:cNvPr id="10243" name="Espace réservé du contenu 2"/>
          <p:cNvSpPr>
            <a:spLocks noGrp="1"/>
          </p:cNvSpPr>
          <p:nvPr>
            <p:ph sz="quarter" idx="1"/>
          </p:nvPr>
        </p:nvSpPr>
        <p:spPr>
          <a:xfrm>
            <a:off x="357158" y="1928802"/>
            <a:ext cx="8153400" cy="4714908"/>
          </a:xfrm>
        </p:spPr>
        <p:txBody>
          <a:bodyPr/>
          <a:lstStyle/>
          <a:p>
            <a:r>
              <a:rPr lang="en-GB" sz="2400" b="1" dirty="0" smtClean="0"/>
              <a:t>WHAT are fundamental liberties?</a:t>
            </a:r>
            <a:r>
              <a:rPr lang="en-GB" sz="2400" dirty="0" smtClean="0"/>
              <a:t/>
            </a:r>
            <a:br>
              <a:rPr lang="en-GB" sz="2400" dirty="0" smtClean="0"/>
            </a:br>
            <a:r>
              <a:rPr lang="en-GB" sz="2400" dirty="0" smtClean="0"/>
              <a:t/>
            </a:r>
            <a:br>
              <a:rPr lang="en-GB" sz="2400" dirty="0" smtClean="0"/>
            </a:br>
            <a:r>
              <a:rPr lang="en-GB" sz="2400" dirty="0" smtClean="0"/>
              <a:t>Fundamental liberties are rights and freedoms that we have as human beings. Some fundamental liberties are set out in the Constitution. Because these rights and freedoms are set out in the Constitution, they are said to be ‘guaranteed’ and cannot be taken away from us unless the Constitution itself allows it.</a:t>
            </a:r>
            <a:endParaRPr lang="fr-CA"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66">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66</Template>
  <TotalTime>612</TotalTime>
  <Words>1812</Words>
  <Application>Microsoft Office PowerPoint</Application>
  <PresentationFormat>On-screen Show (4:3)</PresentationFormat>
  <Paragraphs>142</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Blackadder ITC</vt:lpstr>
      <vt:lpstr>Tw Cen MT</vt:lpstr>
      <vt:lpstr>Wingdings</vt:lpstr>
      <vt:lpstr>Wingdings 2</vt:lpstr>
      <vt:lpstr>66</vt:lpstr>
      <vt:lpstr>LAW &amp; GOVERNMENT</vt:lpstr>
      <vt:lpstr>Discussion</vt:lpstr>
      <vt:lpstr>Chapter 2: Law &amp; Government</vt:lpstr>
      <vt:lpstr>Chapter 2: Law &amp; Government</vt:lpstr>
      <vt:lpstr>Federal Constitution</vt:lpstr>
      <vt:lpstr>Special Features of the FC</vt:lpstr>
      <vt:lpstr>Important elements in the FC</vt:lpstr>
      <vt:lpstr>Chapter 2: Law &amp; Government</vt:lpstr>
      <vt:lpstr>Fundamental Rights</vt:lpstr>
      <vt:lpstr>Article 5 – Right to life and personal liberty</vt:lpstr>
      <vt:lpstr>Fundamental Rights under the FC</vt:lpstr>
      <vt:lpstr>Article 10: Freedom of speech, assembly and association</vt:lpstr>
      <vt:lpstr>Article 11: Freedom of religion</vt:lpstr>
      <vt:lpstr>13: Rights to property</vt:lpstr>
      <vt:lpstr>Chapter 2: Law &amp; Government</vt:lpstr>
      <vt:lpstr>Federal System (Federalism)</vt:lpstr>
      <vt:lpstr>Federal System (Federalism)</vt:lpstr>
      <vt:lpstr>Chapter 2: Law &amp; Government</vt:lpstr>
      <vt:lpstr>Branches of government</vt:lpstr>
      <vt:lpstr>Branches of government (in US) </vt:lpstr>
      <vt:lpstr>Branches of government (Malaysia) </vt:lpstr>
      <vt:lpstr>Chapter 2: Law &amp; Government</vt:lpstr>
      <vt:lpstr>Roles of the Parliament</vt:lpstr>
      <vt:lpstr>Malaysian Legislature</vt:lpstr>
      <vt:lpstr>Malaysian Legislature</vt:lpstr>
      <vt:lpstr>Chapter 2: Law &amp; Government</vt:lpstr>
      <vt:lpstr>Administration by the executive branch</vt:lpstr>
      <vt:lpstr>Executive power in Malaysia</vt:lpstr>
      <vt:lpstr>Chapter 2: Law &amp; Government</vt:lpstr>
      <vt:lpstr>Public service</vt:lpstr>
      <vt:lpstr>Other related institutions</vt:lpstr>
      <vt:lpstr>Government Agencies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Toshiba</dc:creator>
  <cp:lastModifiedBy>fathi yusof</cp:lastModifiedBy>
  <cp:revision>74</cp:revision>
  <dcterms:created xsi:type="dcterms:W3CDTF">2012-03-23T02:39:49Z</dcterms:created>
  <dcterms:modified xsi:type="dcterms:W3CDTF">2014-03-07T04:25:18Z</dcterms:modified>
</cp:coreProperties>
</file>