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98"/>
  </p:notesMasterIdLst>
  <p:sldIdLst>
    <p:sldId id="256" r:id="rId3"/>
    <p:sldId id="357" r:id="rId4"/>
    <p:sldId id="259" r:id="rId5"/>
    <p:sldId id="261" r:id="rId6"/>
    <p:sldId id="262" r:id="rId7"/>
    <p:sldId id="269" r:id="rId8"/>
    <p:sldId id="270" r:id="rId9"/>
    <p:sldId id="271" r:id="rId10"/>
    <p:sldId id="266" r:id="rId11"/>
    <p:sldId id="272" r:id="rId12"/>
    <p:sldId id="273" r:id="rId13"/>
    <p:sldId id="274"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27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6" r:id="rId76"/>
    <p:sldId id="276" r:id="rId77"/>
    <p:sldId id="277" r:id="rId78"/>
    <p:sldId id="278" r:id="rId79"/>
    <p:sldId id="279" r:id="rId80"/>
    <p:sldId id="280" r:id="rId81"/>
    <p:sldId id="281" r:id="rId82"/>
    <p:sldId id="282" r:id="rId83"/>
    <p:sldId id="283" r:id="rId84"/>
    <p:sldId id="284" r:id="rId85"/>
    <p:sldId id="285" r:id="rId86"/>
    <p:sldId id="286" r:id="rId87"/>
    <p:sldId id="287" r:id="rId88"/>
    <p:sldId id="288" r:id="rId89"/>
    <p:sldId id="289" r:id="rId90"/>
    <p:sldId id="290" r:id="rId91"/>
    <p:sldId id="291" r:id="rId92"/>
    <p:sldId id="292" r:id="rId93"/>
    <p:sldId id="293" r:id="rId94"/>
    <p:sldId id="294" r:id="rId95"/>
    <p:sldId id="295" r:id="rId96"/>
    <p:sldId id="267" r:id="rId9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0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93950-5D0D-4CCA-8139-028A8FDA7802}" type="datetimeFigureOut">
              <a:rPr lang="en-MY" smtClean="0"/>
              <a:t>5/4/2014</a:t>
            </a:fld>
            <a:endParaRPr lang="en-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2C8F1-283F-44DF-AC8C-BBE95B40EDCC}" type="slidenum">
              <a:rPr lang="en-MY" smtClean="0"/>
              <a:t>‹#›</a:t>
            </a:fld>
            <a:endParaRPr lang="en-MY"/>
          </a:p>
        </p:txBody>
      </p:sp>
    </p:spTree>
    <p:extLst>
      <p:ext uri="{BB962C8B-B14F-4D97-AF65-F5344CB8AC3E}">
        <p14:creationId xmlns:p14="http://schemas.microsoft.com/office/powerpoint/2010/main" val="331292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39460-C9AC-4B78-94DD-6234BDF9F234}" type="slidenum">
              <a:rPr lang="en-US"/>
              <a:pPr/>
              <a:t>18</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796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27A35-651D-4F8F-B327-5AEA1B831A70}" type="slidenum">
              <a:rPr lang="en-US"/>
              <a:pPr/>
              <a:t>19</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315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12206-265A-405D-933C-802DBD0EA5BF}" type="slidenum">
              <a:rPr lang="en-US"/>
              <a:pPr/>
              <a:t>20</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9462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B2BA1B-3EA6-4EC9-BC69-B66C57BB7024}" type="slidenum">
              <a:rPr lang="en-US"/>
              <a:pPr/>
              <a:t>21</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2823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0F035-1CAF-4672-B30E-AEF842CDA4B3}" type="slidenum">
              <a:rPr lang="en-US" smtClean="0"/>
              <a:pPr/>
              <a:t>82</a:t>
            </a:fld>
            <a:endParaRPr lang="en-US"/>
          </a:p>
        </p:txBody>
      </p:sp>
    </p:spTree>
    <p:extLst>
      <p:ext uri="{BB962C8B-B14F-4D97-AF65-F5344CB8AC3E}">
        <p14:creationId xmlns:p14="http://schemas.microsoft.com/office/powerpoint/2010/main" val="283145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E07DA1A0-2C98-46B3-A880-9D3662C82561}" type="datetimeFigureOut">
              <a:rPr lang="fr-FR"/>
              <a:pPr>
                <a:defRPr/>
              </a:pPr>
              <a:t>05/04/2014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fld id="{8F6E455C-2D1F-4869-AE6C-C37A9C072060}" type="slidenum">
              <a:rPr lang="fr-CA"/>
              <a:pPr/>
              <a:t>‹#›</a:t>
            </a:fld>
            <a:endParaRPr lang="fr-CA"/>
          </a:p>
        </p:txBody>
      </p:sp>
    </p:spTree>
    <p:extLst>
      <p:ext uri="{BB962C8B-B14F-4D97-AF65-F5344CB8AC3E}">
        <p14:creationId xmlns:p14="http://schemas.microsoft.com/office/powerpoint/2010/main" val="279740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C3D59572-9D0B-41DD-9419-D0D8F8FB19D0}" type="datetimeFigureOut">
              <a:rPr lang="fr-FR"/>
              <a:pPr>
                <a:defRPr/>
              </a:pPr>
              <a:t>05/04/2014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fld id="{B0E702B4-1404-4EF3-9C75-04E4C40FB744}" type="slidenum">
              <a:rPr lang="fr-CA"/>
              <a:pPr/>
              <a:t>‹#›</a:t>
            </a:fld>
            <a:endParaRPr lang="fr-CA"/>
          </a:p>
        </p:txBody>
      </p:sp>
    </p:spTree>
    <p:extLst>
      <p:ext uri="{BB962C8B-B14F-4D97-AF65-F5344CB8AC3E}">
        <p14:creationId xmlns:p14="http://schemas.microsoft.com/office/powerpoint/2010/main" val="45391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D0DDF927-57F1-4931-9C11-9055C22F550F}" type="datetimeFigureOut">
              <a:rPr lang="fr-FR"/>
              <a:pPr>
                <a:defRPr/>
              </a:pPr>
              <a:t>05/04/2014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fld id="{5ED6F8EC-2234-49BF-ACF3-D6CEA8D3C459}" type="slidenum">
              <a:rPr lang="fr-CA"/>
              <a:pPr/>
              <a:t>‹#›</a:t>
            </a:fld>
            <a:endParaRPr lang="fr-CA"/>
          </a:p>
        </p:txBody>
      </p:sp>
    </p:spTree>
    <p:extLst>
      <p:ext uri="{BB962C8B-B14F-4D97-AF65-F5344CB8AC3E}">
        <p14:creationId xmlns:p14="http://schemas.microsoft.com/office/powerpoint/2010/main" val="376795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67744" y="274639"/>
            <a:ext cx="6419056" cy="1143000"/>
          </a:xfrm>
        </p:spPr>
        <p:txBody>
          <a:bodyPr/>
          <a:lstStyle/>
          <a:p>
            <a:pPr algn="l"/>
            <a:r>
              <a:rPr lang="en-US" smtClean="0">
                <a:solidFill>
                  <a:srgbClr val="2D7E08"/>
                </a:solidFill>
              </a:rPr>
              <a:t>Click to edit Master title style</a:t>
            </a:r>
            <a:endParaRPr lang="fr-CA" dirty="0">
              <a:solidFill>
                <a:srgbClr val="2D7E08"/>
              </a:solidFill>
            </a:endParaRPr>
          </a:p>
        </p:txBody>
      </p:sp>
      <p:sp>
        <p:nvSpPr>
          <p:cNvPr id="8" name="Content Placeholder 2"/>
          <p:cNvSpPr>
            <a:spLocks noGrp="1"/>
          </p:cNvSpPr>
          <p:nvPr>
            <p:ph idx="1"/>
          </p:nvPr>
        </p:nvSpPr>
        <p:spPr>
          <a:xfrm>
            <a:off x="2267744" y="1600201"/>
            <a:ext cx="6419056" cy="4525963"/>
          </a:xfrm>
        </p:spPr>
        <p:txBody>
          <a:bodyPr/>
          <a:lstStyle/>
          <a:p>
            <a:pPr lvl="0"/>
            <a:r>
              <a:rPr lang="en-US" smtClean="0">
                <a:solidFill>
                  <a:srgbClr val="2D7E08"/>
                </a:solidFill>
              </a:rPr>
              <a:t>Click to edit Master text styles</a:t>
            </a:r>
          </a:p>
        </p:txBody>
      </p:sp>
    </p:spTree>
    <p:extLst>
      <p:ext uri="{BB962C8B-B14F-4D97-AF65-F5344CB8AC3E}">
        <p14:creationId xmlns:p14="http://schemas.microsoft.com/office/powerpoint/2010/main" val="959797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9"/>
            <a:ext cx="8229600" cy="1143000"/>
          </a:xfrm>
        </p:spPr>
        <p:txBody>
          <a:bodyPr/>
          <a:lstStyle/>
          <a:p>
            <a:r>
              <a:rPr lang="en-US" smtClean="0">
                <a:solidFill>
                  <a:schemeClr val="bg1"/>
                </a:solidFill>
              </a:rPr>
              <a:t>Click to edit Master title style</a:t>
            </a:r>
            <a:endParaRPr lang="fr-CA" dirty="0">
              <a:solidFill>
                <a:schemeClr val="bg1"/>
              </a:solidFill>
            </a:endParaRPr>
          </a:p>
        </p:txBody>
      </p:sp>
      <p:sp>
        <p:nvSpPr>
          <p:cNvPr id="8" name="Content Placeholder 2"/>
          <p:cNvSpPr>
            <a:spLocks noGrp="1"/>
          </p:cNvSpPr>
          <p:nvPr>
            <p:ph idx="4294967295"/>
          </p:nvPr>
        </p:nvSpPr>
        <p:spPr>
          <a:xfrm>
            <a:off x="457200" y="2372883"/>
            <a:ext cx="8229600" cy="4224469"/>
          </a:xfrm>
        </p:spPr>
        <p:txBody>
          <a:bodyPr/>
          <a:lstStyle/>
          <a:p>
            <a:pPr lvl="0"/>
            <a:r>
              <a:rPr lang="en-US" smtClean="0">
                <a:solidFill>
                  <a:srgbClr val="2D7E08"/>
                </a:solidFill>
              </a:rPr>
              <a:t>Click to edit Master text styles</a:t>
            </a:r>
          </a:p>
        </p:txBody>
      </p:sp>
    </p:spTree>
    <p:extLst>
      <p:ext uri="{BB962C8B-B14F-4D97-AF65-F5344CB8AC3E}">
        <p14:creationId xmlns:p14="http://schemas.microsoft.com/office/powerpoint/2010/main" val="1264056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6928106E-9CB8-46B2-874A-544A4E74213B}" type="datetimeFigureOut">
              <a:rPr lang="fr-FR" smtClean="0"/>
              <a:pPr>
                <a:defRPr/>
              </a:pPr>
              <a:t>05/04/2014</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119821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88C93-8A5F-4D6F-9017-3833AF202238}" type="datetimeFigureOut">
              <a:rPr lang="en-MY" smtClean="0"/>
              <a:t>5/4/2014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EFDE7B6-FB03-4491-A304-BDD19831242B}" type="slidenum">
              <a:rPr lang="en-MY" smtClean="0"/>
              <a:t>‹#›</a:t>
            </a:fld>
            <a:endParaRPr lang="en-MY"/>
          </a:p>
        </p:txBody>
      </p:sp>
    </p:spTree>
    <p:extLst>
      <p:ext uri="{BB962C8B-B14F-4D97-AF65-F5344CB8AC3E}">
        <p14:creationId xmlns:p14="http://schemas.microsoft.com/office/powerpoint/2010/main" val="2698799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88C93-8A5F-4D6F-9017-3833AF202238}" type="datetimeFigureOut">
              <a:rPr lang="en-MY" smtClean="0"/>
              <a:t>5/4/2014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EFDE7B6-FB03-4491-A304-BDD19831242B}" type="slidenum">
              <a:rPr lang="en-MY" smtClean="0"/>
              <a:t>‹#›</a:t>
            </a:fld>
            <a:endParaRPr lang="en-MY"/>
          </a:p>
        </p:txBody>
      </p:sp>
    </p:spTree>
    <p:extLst>
      <p:ext uri="{BB962C8B-B14F-4D97-AF65-F5344CB8AC3E}">
        <p14:creationId xmlns:p14="http://schemas.microsoft.com/office/powerpoint/2010/main" val="79133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928106E-9CB8-46B2-874A-544A4E74213B}" type="datetimeFigureOut">
              <a:rPr lang="fr-FR" smtClean="0"/>
              <a:pPr>
                <a:defRPr/>
              </a:pPr>
              <a:t>05/04/2014</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1547482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6928106E-9CB8-46B2-874A-544A4E74213B}" type="datetimeFigureOut">
              <a:rPr lang="fr-FR" smtClean="0"/>
              <a:pPr>
                <a:defRPr/>
              </a:pPr>
              <a:t>05/04/2014</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9" name="Slide Number Placeholder 8"/>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287183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6928106E-9CB8-46B2-874A-544A4E74213B}" type="datetimeFigureOut">
              <a:rPr lang="fr-FR" smtClean="0"/>
              <a:pPr>
                <a:defRPr/>
              </a:pPr>
              <a:t>05/04/2014</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5" name="Slide Number Placeholder 4"/>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348247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4214736-1044-4C25-B82A-A02A77F02A19}" type="datetimeFigureOut">
              <a:rPr lang="fr-FR"/>
              <a:pPr>
                <a:defRPr/>
              </a:pPr>
              <a:t>05/04/2014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fld id="{41E3140B-A8D5-4B9A-BD57-C93C8BD0856B}" type="slidenum">
              <a:rPr lang="fr-CA"/>
              <a:pPr/>
              <a:t>‹#›</a:t>
            </a:fld>
            <a:endParaRPr lang="fr-CA"/>
          </a:p>
        </p:txBody>
      </p:sp>
    </p:spTree>
    <p:extLst>
      <p:ext uri="{BB962C8B-B14F-4D97-AF65-F5344CB8AC3E}">
        <p14:creationId xmlns:p14="http://schemas.microsoft.com/office/powerpoint/2010/main" val="1085570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928106E-9CB8-46B2-874A-544A4E74213B}" type="datetimeFigureOut">
              <a:rPr lang="fr-FR" smtClean="0"/>
              <a:pPr>
                <a:defRPr/>
              </a:pPr>
              <a:t>05/04/2014</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4" name="Slide Number Placeholder 3"/>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2089207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928106E-9CB8-46B2-874A-544A4E74213B}" type="datetimeFigureOut">
              <a:rPr lang="fr-FR" smtClean="0"/>
              <a:pPr>
                <a:defRPr/>
              </a:pPr>
              <a:t>05/04/2014</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272082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928106E-9CB8-46B2-874A-544A4E74213B}" type="datetimeFigureOut">
              <a:rPr lang="fr-FR" smtClean="0"/>
              <a:pPr>
                <a:defRPr/>
              </a:pPr>
              <a:t>05/04/2014</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3707475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928106E-9CB8-46B2-874A-544A4E74213B}" type="datetimeFigureOut">
              <a:rPr lang="fr-FR" smtClean="0"/>
              <a:pPr>
                <a:defRPr/>
              </a:pPr>
              <a:t>05/04/2014</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3081565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928106E-9CB8-46B2-874A-544A4E74213B}" type="datetimeFigureOut">
              <a:rPr lang="fr-FR" smtClean="0"/>
              <a:pPr>
                <a:defRPr/>
              </a:pPr>
              <a:t>05/04/2014</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D74660C4-7241-42D8-B27D-600BDA15E203}" type="slidenum">
              <a:rPr lang="fr-CA" smtClean="0"/>
              <a:pPr/>
              <a:t>‹#›</a:t>
            </a:fld>
            <a:endParaRPr lang="fr-C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030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928106E-9CB8-46B2-874A-544A4E74213B}" type="datetimeFigureOut">
              <a:rPr lang="fr-FR" smtClean="0"/>
              <a:pPr>
                <a:defRPr/>
              </a:pPr>
              <a:t>05/04/2014</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376860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928106E-9CB8-46B2-874A-544A4E74213B}" type="datetimeFigureOut">
              <a:rPr lang="fr-FR" smtClean="0"/>
              <a:pPr>
                <a:defRPr/>
              </a:pPr>
              <a:t>05/04/2014</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D74660C4-7241-42D8-B27D-600BDA15E203}" type="slidenum">
              <a:rPr lang="fr-CA" smtClean="0"/>
              <a:pPr/>
              <a:t>‹#›</a:t>
            </a:fld>
            <a:endParaRPr lang="fr-C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54985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928106E-9CB8-46B2-874A-544A4E74213B}" type="datetimeFigureOut">
              <a:rPr lang="fr-FR" smtClean="0"/>
              <a:pPr>
                <a:defRPr/>
              </a:pPr>
              <a:t>05/04/2014</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1755127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928106E-9CB8-46B2-874A-544A4E74213B}" type="datetimeFigureOut">
              <a:rPr lang="fr-FR" smtClean="0"/>
              <a:pPr>
                <a:defRPr/>
              </a:pPr>
              <a:t>05/04/2014</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4120585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928106E-9CB8-46B2-874A-544A4E74213B}" type="datetimeFigureOut">
              <a:rPr lang="fr-FR" smtClean="0"/>
              <a:pPr>
                <a:defRPr/>
              </a:pPr>
              <a:t>05/04/2014</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D74660C4-7241-42D8-B27D-600BDA15E203}" type="slidenum">
              <a:rPr lang="fr-CA" smtClean="0"/>
              <a:pPr/>
              <a:t>‹#›</a:t>
            </a:fld>
            <a:endParaRPr lang="fr-CA"/>
          </a:p>
        </p:txBody>
      </p:sp>
    </p:spTree>
    <p:extLst>
      <p:ext uri="{BB962C8B-B14F-4D97-AF65-F5344CB8AC3E}">
        <p14:creationId xmlns:p14="http://schemas.microsoft.com/office/powerpoint/2010/main" val="385750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C29EEBB-AF67-4A47-BED2-8D1B7741FFA4}" type="datetimeFigureOut">
              <a:rPr lang="fr-FR"/>
              <a:pPr>
                <a:defRPr/>
              </a:pPr>
              <a:t>05/04/2014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fld id="{7C19B265-EE6C-49BF-A8DB-1AC52CB86E9C}" type="slidenum">
              <a:rPr lang="fr-CA"/>
              <a:pPr/>
              <a:t>‹#›</a:t>
            </a:fld>
            <a:endParaRPr lang="fr-CA"/>
          </a:p>
        </p:txBody>
      </p:sp>
    </p:spTree>
    <p:extLst>
      <p:ext uri="{BB962C8B-B14F-4D97-AF65-F5344CB8AC3E}">
        <p14:creationId xmlns:p14="http://schemas.microsoft.com/office/powerpoint/2010/main" val="169276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A37E2400-C104-407E-BB39-38B76C34C331}" type="datetimeFigureOut">
              <a:rPr lang="fr-FR"/>
              <a:pPr>
                <a:defRPr/>
              </a:pPr>
              <a:t>05/04/2014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fld id="{B404D018-39D5-4A63-986E-9EA919E35216}" type="slidenum">
              <a:rPr lang="fr-CA"/>
              <a:pPr/>
              <a:t>‹#›</a:t>
            </a:fld>
            <a:endParaRPr lang="fr-CA"/>
          </a:p>
        </p:txBody>
      </p:sp>
    </p:spTree>
    <p:extLst>
      <p:ext uri="{BB962C8B-B14F-4D97-AF65-F5344CB8AC3E}">
        <p14:creationId xmlns:p14="http://schemas.microsoft.com/office/powerpoint/2010/main" val="36247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46E589D9-215B-45CA-87A8-9BCE6E3893E6}" type="datetimeFigureOut">
              <a:rPr lang="fr-FR"/>
              <a:pPr>
                <a:defRPr/>
              </a:pPr>
              <a:t>05/04/2014</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fld id="{03A776BD-0CE8-49C6-9AA6-C4A01016CC89}" type="slidenum">
              <a:rPr lang="fr-CA"/>
              <a:pPr/>
              <a:t>‹#›</a:t>
            </a:fld>
            <a:endParaRPr lang="fr-CA"/>
          </a:p>
        </p:txBody>
      </p:sp>
    </p:spTree>
    <p:extLst>
      <p:ext uri="{BB962C8B-B14F-4D97-AF65-F5344CB8AC3E}">
        <p14:creationId xmlns:p14="http://schemas.microsoft.com/office/powerpoint/2010/main" val="379491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5CB407BA-B744-4626-BAF6-2D0DCCCE84A0}" type="datetimeFigureOut">
              <a:rPr lang="fr-FR"/>
              <a:pPr>
                <a:defRPr/>
              </a:pPr>
              <a:t>05/04/2014</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fld id="{0078A305-D173-493F-9779-8CE33CCA678A}" type="slidenum">
              <a:rPr lang="fr-CA"/>
              <a:pPr/>
              <a:t>‹#›</a:t>
            </a:fld>
            <a:endParaRPr lang="fr-CA"/>
          </a:p>
        </p:txBody>
      </p:sp>
    </p:spTree>
    <p:extLst>
      <p:ext uri="{BB962C8B-B14F-4D97-AF65-F5344CB8AC3E}">
        <p14:creationId xmlns:p14="http://schemas.microsoft.com/office/powerpoint/2010/main" val="309284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A2F30FD-CFCB-46EE-9FDA-A39343671234}" type="datetimeFigureOut">
              <a:rPr lang="fr-FR"/>
              <a:pPr>
                <a:defRPr/>
              </a:pPr>
              <a:t>05/04/2014</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fld id="{DBC1AEC3-FFD0-4A0F-98D2-672D29059FE2}" type="slidenum">
              <a:rPr lang="fr-CA"/>
              <a:pPr/>
              <a:t>‹#›</a:t>
            </a:fld>
            <a:endParaRPr lang="fr-CA"/>
          </a:p>
        </p:txBody>
      </p:sp>
    </p:spTree>
    <p:extLst>
      <p:ext uri="{BB962C8B-B14F-4D97-AF65-F5344CB8AC3E}">
        <p14:creationId xmlns:p14="http://schemas.microsoft.com/office/powerpoint/2010/main" val="50937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27C6F29-5B52-4C9A-AA68-88DEEC1360BC}" type="datetimeFigureOut">
              <a:rPr lang="fr-FR"/>
              <a:pPr>
                <a:defRPr/>
              </a:pPr>
              <a:t>05/04/2014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fld id="{E24169E2-4806-4C83-B499-AEFF4F6A8F0C}" type="slidenum">
              <a:rPr lang="fr-CA"/>
              <a:pPr/>
              <a:t>‹#›</a:t>
            </a:fld>
            <a:endParaRPr lang="fr-CA"/>
          </a:p>
        </p:txBody>
      </p:sp>
    </p:spTree>
    <p:extLst>
      <p:ext uri="{BB962C8B-B14F-4D97-AF65-F5344CB8AC3E}">
        <p14:creationId xmlns:p14="http://schemas.microsoft.com/office/powerpoint/2010/main" val="244965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2CD08EA-9AD9-46F0-B3AC-0A7C196AFEE3}" type="datetimeFigureOut">
              <a:rPr lang="fr-FR"/>
              <a:pPr>
                <a:defRPr/>
              </a:pPr>
              <a:t>05/04/2014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fld id="{5C22753D-4E50-403C-8199-68CD6BFA001F}" type="slidenum">
              <a:rPr lang="fr-CA"/>
              <a:pPr/>
              <a:t>‹#›</a:t>
            </a:fld>
            <a:endParaRPr lang="fr-CA"/>
          </a:p>
        </p:txBody>
      </p:sp>
    </p:spTree>
    <p:extLst>
      <p:ext uri="{BB962C8B-B14F-4D97-AF65-F5344CB8AC3E}">
        <p14:creationId xmlns:p14="http://schemas.microsoft.com/office/powerpoint/2010/main" val="279278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928106E-9CB8-46B2-874A-544A4E74213B}" type="datetimeFigureOut">
              <a:rPr lang="fr-FR"/>
              <a:pPr>
                <a:defRPr/>
              </a:pPr>
              <a:t>05/04/2014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74660C4-7241-42D8-B27D-600BDA15E203}" type="slidenum">
              <a:rPr lang="fr-CA"/>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928106E-9CB8-46B2-874A-544A4E74213B}" type="datetimeFigureOut">
              <a:rPr lang="fr-FR" smtClean="0"/>
              <a:pPr>
                <a:defRPr/>
              </a:pPr>
              <a:t>05/04/2014</a:t>
            </a:fld>
            <a:endParaRPr lang="fr-CA"/>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CA"/>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74660C4-7241-42D8-B27D-600BDA15E203}" type="slidenum">
              <a:rPr lang="fr-CA" smtClean="0"/>
              <a:pPr/>
              <a:t>‹#›</a:t>
            </a:fld>
            <a:endParaRPr lang="fr-CA"/>
          </a:p>
        </p:txBody>
      </p:sp>
    </p:spTree>
    <p:extLst>
      <p:ext uri="{BB962C8B-B14F-4D97-AF65-F5344CB8AC3E}">
        <p14:creationId xmlns:p14="http://schemas.microsoft.com/office/powerpoint/2010/main" val="421453944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United_Kingdom"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en.wikipedia.org/wiki/Japan" TargetMode="External"/><Relationship Id="rId5" Type="http://schemas.openxmlformats.org/officeDocument/2006/relationships/hyperlink" Target="http://en.wikipedia.org/wiki/North_America" TargetMode="External"/><Relationship Id="rId4" Type="http://schemas.openxmlformats.org/officeDocument/2006/relationships/hyperlink" Target="http://en.wikipedia.org/wiki/Western_Europ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Middle_class"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en.wikipedia.org/wiki/Industrial_Revolution#cite_note-countrystudies-28"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1214438" y="3357563"/>
            <a:ext cx="7000875" cy="2143125"/>
          </a:xfrm>
        </p:spPr>
        <p:txBody>
          <a:bodyPr/>
          <a:lstStyle/>
          <a:p>
            <a:pPr eaLnBrk="1" hangingPunct="1"/>
            <a:r>
              <a:rPr lang="fr-CA" sz="3200" dirty="0" smtClean="0">
                <a:solidFill>
                  <a:schemeClr val="bg1"/>
                </a:solidFill>
              </a:rPr>
              <a:t>THE </a:t>
            </a:r>
            <a:r>
              <a:rPr lang="fr-CA" sz="3200" dirty="0" smtClean="0">
                <a:solidFill>
                  <a:schemeClr val="bg1"/>
                </a:solidFill>
              </a:rPr>
              <a:t>EMPLOYMENT RELATIONS:</a:t>
            </a:r>
            <a:r>
              <a:rPr lang="fr-CA" sz="3200" dirty="0" smtClean="0">
                <a:solidFill>
                  <a:schemeClr val="bg1"/>
                </a:solidFill>
              </a:rPr>
              <a:t/>
            </a:r>
            <a:br>
              <a:rPr lang="fr-CA" sz="3200" dirty="0" smtClean="0">
                <a:solidFill>
                  <a:schemeClr val="bg1"/>
                </a:solidFill>
              </a:rPr>
            </a:br>
            <a:r>
              <a:rPr lang="fr-CA" sz="4800" dirty="0" smtClean="0">
                <a:solidFill>
                  <a:schemeClr val="bg1"/>
                </a:solidFill>
              </a:rPr>
              <a:t>LAW AND ETHICS</a:t>
            </a:r>
            <a:r>
              <a:rPr lang="fr-CA" dirty="0" smtClean="0">
                <a:solidFill>
                  <a:schemeClr val="bg1"/>
                </a:solidFill>
              </a:rPr>
              <a:t> </a:t>
            </a:r>
            <a:r>
              <a:rPr lang="fr-CA" sz="2800" dirty="0" smtClean="0">
                <a:solidFill>
                  <a:schemeClr val="bg1"/>
                </a:solidFill>
              </a:rPr>
              <a:t/>
            </a:r>
            <a:br>
              <a:rPr lang="fr-CA" sz="2800" dirty="0" smtClean="0">
                <a:solidFill>
                  <a:schemeClr val="bg1"/>
                </a:solidFill>
              </a:rPr>
            </a:br>
            <a:endParaRPr lang="fr-CA" sz="2800"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42" name="Titre 1"/>
          <p:cNvSpPr>
            <a:spLocks noGrp="1"/>
          </p:cNvSpPr>
          <p:nvPr>
            <p:ph type="title"/>
          </p:nvPr>
        </p:nvSpPr>
        <p:spPr>
          <a:xfrm>
            <a:off x="0" y="274638"/>
            <a:ext cx="8686800" cy="1143000"/>
          </a:xfrm>
        </p:spPr>
        <p:txBody>
          <a:bodyPr/>
          <a:lstStyle/>
          <a:p>
            <a:pPr algn="l" eaLnBrk="1" hangingPunct="1"/>
            <a:r>
              <a:rPr lang="fr-CA" sz="5400" smtClean="0">
                <a:solidFill>
                  <a:srgbClr val="FFC000"/>
                </a:solidFill>
              </a:rPr>
              <a:t>Rise of Modern Organisations</a:t>
            </a:r>
            <a:endParaRPr lang="fr-CA" sz="5400" b="1" smtClean="0">
              <a:solidFill>
                <a:srgbClr val="FFC000"/>
              </a:solidFill>
            </a:endParaRPr>
          </a:p>
        </p:txBody>
      </p:sp>
      <p:sp>
        <p:nvSpPr>
          <p:cNvPr id="10243" name="Espace réservé du contenu 2"/>
          <p:cNvSpPr>
            <a:spLocks noGrp="1"/>
          </p:cNvSpPr>
          <p:nvPr>
            <p:ph idx="1"/>
          </p:nvPr>
        </p:nvSpPr>
        <p:spPr>
          <a:xfrm>
            <a:off x="457200" y="1760538"/>
            <a:ext cx="8229600" cy="4525962"/>
          </a:xfrm>
        </p:spPr>
        <p:txBody>
          <a:bodyPr/>
          <a:lstStyle/>
          <a:p>
            <a:r>
              <a:rPr lang="en-US" sz="2800" smtClean="0"/>
              <a:t>Work organization during the 19th century</a:t>
            </a:r>
            <a:r>
              <a:rPr lang="en-GB" sz="2800" smtClean="0"/>
              <a:t> was centered around independent skilled workers, and that it was a structure of direct, simple control by owners.</a:t>
            </a:r>
          </a:p>
          <a:p>
            <a:endParaRPr lang="en-GB" sz="28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266" name="Titre 1"/>
          <p:cNvSpPr>
            <a:spLocks noGrp="1"/>
          </p:cNvSpPr>
          <p:nvPr>
            <p:ph type="title"/>
          </p:nvPr>
        </p:nvSpPr>
        <p:spPr>
          <a:xfrm>
            <a:off x="0" y="274638"/>
            <a:ext cx="8686800" cy="1143000"/>
          </a:xfrm>
        </p:spPr>
        <p:txBody>
          <a:bodyPr/>
          <a:lstStyle/>
          <a:p>
            <a:pPr algn="l" eaLnBrk="1" hangingPunct="1"/>
            <a:r>
              <a:rPr lang="fr-CA" sz="5400" smtClean="0">
                <a:solidFill>
                  <a:srgbClr val="FFC000"/>
                </a:solidFill>
              </a:rPr>
              <a:t>Rise of Modern Organisations</a:t>
            </a:r>
            <a:endParaRPr lang="fr-CA" sz="5400" b="1" smtClean="0">
              <a:solidFill>
                <a:srgbClr val="FFC000"/>
              </a:solidFill>
            </a:endParaRPr>
          </a:p>
        </p:txBody>
      </p:sp>
      <p:sp>
        <p:nvSpPr>
          <p:cNvPr id="11267" name="Espace réservé du contenu 2"/>
          <p:cNvSpPr>
            <a:spLocks noGrp="1"/>
          </p:cNvSpPr>
          <p:nvPr>
            <p:ph idx="1"/>
          </p:nvPr>
        </p:nvSpPr>
        <p:spPr>
          <a:xfrm>
            <a:off x="457200" y="1760538"/>
            <a:ext cx="8229600" cy="4525962"/>
          </a:xfrm>
        </p:spPr>
        <p:txBody>
          <a:bodyPr/>
          <a:lstStyle/>
          <a:p>
            <a:r>
              <a:rPr lang="en-US" sz="2400" b="1" smtClean="0"/>
              <a:t>Changes of industrial organisations and labour workforce in the 20th century: ( 7 changes)</a:t>
            </a:r>
            <a:endParaRPr lang="en-US" sz="2400" smtClean="0"/>
          </a:p>
          <a:p>
            <a:pPr lvl="1">
              <a:buFont typeface="Wingdings" panose="05000000000000000000" pitchFamily="2" charset="2"/>
              <a:buChar char="Ø"/>
            </a:pPr>
            <a:r>
              <a:rPr lang="en-US" sz="2400" smtClean="0"/>
              <a:t>First, the century saw a huge change in the structure of labor force: the growth of female labor force participation rate; the huge influx of immigrants; the industry distribution of the labor force shifted considerably, with a continuous decline in the share of agriculture, an increase then a decrease in the share of manufacturing, and an increase in the share of services.</a:t>
            </a:r>
          </a:p>
          <a:p>
            <a:pPr lvl="1">
              <a:buFont typeface="Wingdings" panose="05000000000000000000" pitchFamily="2" charset="2"/>
              <a:buChar char="Ø"/>
            </a:pPr>
            <a:r>
              <a:rPr lang="en-US" sz="2400" smtClean="0"/>
              <a:t>Second, the average education level of the labor force increased, and here too the change was dramatic. </a:t>
            </a:r>
          </a:p>
          <a:p>
            <a:pPr>
              <a:buFont typeface="Arial" panose="020B0604020202020204" pitchFamily="34" charset="0"/>
              <a:buNone/>
            </a:pPr>
            <a:endParaRPr lang="fr-CA" sz="2400" smtClean="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290" name="Titre 1"/>
          <p:cNvSpPr>
            <a:spLocks noGrp="1"/>
          </p:cNvSpPr>
          <p:nvPr>
            <p:ph type="title"/>
          </p:nvPr>
        </p:nvSpPr>
        <p:spPr>
          <a:xfrm>
            <a:off x="0" y="274638"/>
            <a:ext cx="8686800" cy="1143000"/>
          </a:xfrm>
        </p:spPr>
        <p:txBody>
          <a:bodyPr/>
          <a:lstStyle/>
          <a:p>
            <a:pPr algn="l" eaLnBrk="1" hangingPunct="1"/>
            <a:r>
              <a:rPr lang="fr-CA" sz="5400" smtClean="0">
                <a:solidFill>
                  <a:srgbClr val="FFC000"/>
                </a:solidFill>
              </a:rPr>
              <a:t>Rise of Modern Organisations</a:t>
            </a:r>
            <a:endParaRPr lang="fr-CA" sz="5400" b="1" smtClean="0">
              <a:solidFill>
                <a:srgbClr val="FFC000"/>
              </a:solidFill>
            </a:endParaRPr>
          </a:p>
        </p:txBody>
      </p:sp>
      <p:sp>
        <p:nvSpPr>
          <p:cNvPr id="6147" name="Espace réservé du contenu 2"/>
          <p:cNvSpPr>
            <a:spLocks noGrp="1"/>
          </p:cNvSpPr>
          <p:nvPr>
            <p:ph idx="1"/>
          </p:nvPr>
        </p:nvSpPr>
        <p:spPr>
          <a:xfrm>
            <a:off x="457200" y="1760538"/>
            <a:ext cx="8229600" cy="4525962"/>
          </a:xfrm>
        </p:spPr>
        <p:txBody>
          <a:bodyPr/>
          <a:lstStyle/>
          <a:p>
            <a:pPr>
              <a:buFont typeface="Wingdings" pitchFamily="2" charset="2"/>
              <a:buChar char="Ø"/>
              <a:defRPr/>
            </a:pPr>
            <a:r>
              <a:rPr lang="en-US" sz="2800" dirty="0" smtClean="0"/>
              <a:t>Third, the proportion of self-employed progressively declined. </a:t>
            </a:r>
          </a:p>
          <a:p>
            <a:pPr>
              <a:buFont typeface="Wingdings" pitchFamily="2" charset="2"/>
              <a:buChar char="Ø"/>
              <a:defRPr/>
            </a:pPr>
            <a:r>
              <a:rPr lang="en-US" sz="2800" dirty="0" smtClean="0"/>
              <a:t>Fourth, the size of firms and establishments grew. </a:t>
            </a:r>
          </a:p>
          <a:p>
            <a:pPr>
              <a:buFont typeface="Wingdings" pitchFamily="2" charset="2"/>
              <a:buChar char="Ø"/>
              <a:defRPr/>
            </a:pPr>
            <a:r>
              <a:rPr lang="en-US" sz="2800" dirty="0" smtClean="0"/>
              <a:t>Fifth, alongside growth in firm size, the century seems also to have witnessed growth in the density of market transactions between firms. </a:t>
            </a:r>
          </a:p>
          <a:p>
            <a:pPr>
              <a:buFont typeface="Wingdings" pitchFamily="2" charset="2"/>
              <a:buChar char="Ø"/>
              <a:defRPr/>
            </a:pPr>
            <a:r>
              <a:rPr lang="en-US" sz="2800" dirty="0" smtClean="0"/>
              <a:t>Sixth, unions grew then shrank. </a:t>
            </a:r>
          </a:p>
          <a:p>
            <a:pPr>
              <a:buFont typeface="Wingdings" pitchFamily="2" charset="2"/>
              <a:buChar char="Ø"/>
              <a:defRPr/>
            </a:pPr>
            <a:r>
              <a:rPr lang="en-US" sz="2800" dirty="0" smtClean="0"/>
              <a:t>Seventh, government became a progressively larger factor in the economy, both directly and indirectly.</a:t>
            </a:r>
          </a:p>
          <a:p>
            <a:pPr marL="514350" indent="-514350">
              <a:buFont typeface="Arial" charset="0"/>
              <a:buNone/>
              <a:defRPr/>
            </a:pPr>
            <a:endParaRPr lang="fr-CA" sz="2400" dirty="0" smtClean="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spTree>
    <p:extLst>
      <p:ext uri="{BB962C8B-B14F-4D97-AF65-F5344CB8AC3E}">
        <p14:creationId xmlns:p14="http://schemas.microsoft.com/office/powerpoint/2010/main" val="3165980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EMPLOYMENT ACT, 1955</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63113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Act 1955 (Act 265)</a:t>
            </a:r>
            <a:endParaRPr lang="en-GB" dirty="0"/>
          </a:p>
        </p:txBody>
      </p:sp>
      <p:sp>
        <p:nvSpPr>
          <p:cNvPr id="3" name="Content Placeholder 2"/>
          <p:cNvSpPr>
            <a:spLocks noGrp="1"/>
          </p:cNvSpPr>
          <p:nvPr>
            <p:ph idx="1"/>
          </p:nvPr>
        </p:nvSpPr>
        <p:spPr>
          <a:xfrm>
            <a:off x="457200" y="1600200"/>
            <a:ext cx="8229600" cy="4972072"/>
          </a:xfrm>
        </p:spPr>
        <p:txBody>
          <a:bodyPr>
            <a:normAutofit/>
          </a:bodyPr>
          <a:lstStyle/>
          <a:p>
            <a:r>
              <a:rPr lang="en-US" dirty="0" smtClean="0"/>
              <a:t>Total: 103 sections in 19 parts: (preliminary, contract of service, payment of wages etc</a:t>
            </a:r>
          </a:p>
          <a:p>
            <a:r>
              <a:rPr lang="en-US" dirty="0" smtClean="0"/>
              <a:t>Section 2 (interpretation [definition])</a:t>
            </a:r>
          </a:p>
          <a:p>
            <a:r>
              <a:rPr lang="en-US" dirty="0" smtClean="0"/>
              <a:t>2 schedules</a:t>
            </a:r>
          </a:p>
          <a:p>
            <a:r>
              <a:rPr lang="en-US" dirty="0" smtClean="0"/>
              <a:t>Amended </a:t>
            </a:r>
            <a:r>
              <a:rPr lang="en-US" smtClean="0"/>
              <a:t>for 17 times </a:t>
            </a:r>
            <a:r>
              <a:rPr lang="en-US" dirty="0" smtClean="0"/>
              <a:t>until last amendment </a:t>
            </a:r>
            <a:r>
              <a:rPr lang="en-US" smtClean="0"/>
              <a:t>in 2011</a:t>
            </a:r>
            <a:endParaRPr lang="en-US" dirty="0" smtClean="0"/>
          </a:p>
          <a:p>
            <a:r>
              <a:rPr lang="en-US" dirty="0" smtClean="0"/>
              <a:t>Currently 10 regulations, and an order has been made under the Act. </a:t>
            </a:r>
          </a:p>
          <a:p>
            <a:r>
              <a:rPr lang="en-US" dirty="0" smtClean="0"/>
              <a:t>To be read together with other statutes such as CAYPEA 1966, EIA 1953, ERA 1968, WHA 1950, HA 1951.</a:t>
            </a:r>
          </a:p>
          <a:p>
            <a:pPr>
              <a:buNone/>
            </a:pPr>
            <a:endParaRPr lang="en-US" dirty="0" smtClean="0"/>
          </a:p>
          <a:p>
            <a:pPr>
              <a:buNone/>
            </a:pPr>
            <a:endParaRPr lang="en-GB" dirty="0"/>
          </a:p>
        </p:txBody>
      </p:sp>
    </p:spTree>
    <p:extLst>
      <p:ext uri="{BB962C8B-B14F-4D97-AF65-F5344CB8AC3E}">
        <p14:creationId xmlns:p14="http://schemas.microsoft.com/office/powerpoint/2010/main" val="3251965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25602"/>
          </a:xfrm>
        </p:spPr>
        <p:txBody>
          <a:bodyPr>
            <a:normAutofit/>
          </a:bodyPr>
          <a:lstStyle/>
          <a:p>
            <a:r>
              <a:rPr lang="en-US" dirty="0" smtClean="0"/>
              <a:t>Scope and objectives of </a:t>
            </a:r>
            <a:br>
              <a:rPr lang="en-US" dirty="0" smtClean="0"/>
            </a:br>
            <a:r>
              <a:rPr lang="en-US" dirty="0" smtClean="0"/>
              <a:t>the Employment Act, 1955 </a:t>
            </a:r>
            <a:endParaRPr lang="en-GB" dirty="0"/>
          </a:p>
        </p:txBody>
      </p:sp>
      <p:sp>
        <p:nvSpPr>
          <p:cNvPr id="3" name="Content Placeholder 2"/>
          <p:cNvSpPr>
            <a:spLocks noGrp="1"/>
          </p:cNvSpPr>
          <p:nvPr>
            <p:ph idx="1"/>
          </p:nvPr>
        </p:nvSpPr>
        <p:spPr>
          <a:xfrm>
            <a:off x="457200" y="2143116"/>
            <a:ext cx="8229600" cy="3983047"/>
          </a:xfrm>
        </p:spPr>
        <p:txBody>
          <a:bodyPr>
            <a:normAutofit/>
          </a:bodyPr>
          <a:lstStyle/>
          <a:p>
            <a:r>
              <a:rPr lang="en-US" dirty="0" smtClean="0"/>
              <a:t>The Act lays down provisions to protect workers from exploitation</a:t>
            </a:r>
          </a:p>
          <a:p>
            <a:r>
              <a:rPr lang="en-US" dirty="0" smtClean="0"/>
              <a:t>Also to provide minimum benefits for all workers covered by the Act. The benefits include termination and maternity benefits, the right to a weekly rest day, annual leave and sick leave.</a:t>
            </a:r>
          </a:p>
          <a:p>
            <a:r>
              <a:rPr lang="en-US" dirty="0" smtClean="0"/>
              <a:t>Sabah &amp; Sarawak: </a:t>
            </a:r>
            <a:r>
              <a:rPr lang="en-US" dirty="0" err="1" smtClean="0"/>
              <a:t>Labour</a:t>
            </a:r>
            <a:r>
              <a:rPr lang="en-US" dirty="0" smtClean="0"/>
              <a:t> Ordinances</a:t>
            </a:r>
            <a:endParaRPr lang="en-GB" dirty="0"/>
          </a:p>
        </p:txBody>
      </p:sp>
    </p:spTree>
    <p:extLst>
      <p:ext uri="{BB962C8B-B14F-4D97-AF65-F5344CB8AC3E}">
        <p14:creationId xmlns:p14="http://schemas.microsoft.com/office/powerpoint/2010/main" val="3887020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Employees protected by the Act</a:t>
            </a:r>
            <a:endParaRPr lang="en-GB" dirty="0"/>
          </a:p>
        </p:txBody>
      </p:sp>
      <p:sp>
        <p:nvSpPr>
          <p:cNvPr id="3" name="Content Placeholder 2"/>
          <p:cNvSpPr>
            <a:spLocks noGrp="1"/>
          </p:cNvSpPr>
          <p:nvPr>
            <p:ph idx="1"/>
          </p:nvPr>
        </p:nvSpPr>
        <p:spPr/>
        <p:txBody>
          <a:bodyPr>
            <a:normAutofit/>
          </a:bodyPr>
          <a:lstStyle/>
          <a:p>
            <a:pPr>
              <a:lnSpc>
                <a:spcPct val="120000"/>
              </a:lnSpc>
              <a:spcBef>
                <a:spcPts val="0"/>
              </a:spcBef>
            </a:pPr>
            <a:r>
              <a:rPr lang="en-US" dirty="0" smtClean="0"/>
              <a:t>Not all employee protected by the Act</a:t>
            </a:r>
          </a:p>
          <a:p>
            <a:pPr>
              <a:lnSpc>
                <a:spcPct val="120000"/>
              </a:lnSpc>
              <a:spcBef>
                <a:spcPts val="0"/>
              </a:spcBef>
            </a:pPr>
            <a:r>
              <a:rPr lang="en-US" dirty="0" smtClean="0"/>
              <a:t>Basically it covers employees who are employed under a </a:t>
            </a:r>
            <a:r>
              <a:rPr lang="en-US" dirty="0" smtClean="0">
                <a:solidFill>
                  <a:srgbClr val="FF0066"/>
                </a:solidFill>
              </a:rPr>
              <a:t>contract of employment</a:t>
            </a:r>
            <a:r>
              <a:rPr lang="en-US" dirty="0" smtClean="0"/>
              <a:t>, aka </a:t>
            </a:r>
            <a:r>
              <a:rPr lang="en-US" dirty="0" smtClean="0">
                <a:solidFill>
                  <a:srgbClr val="FF0066"/>
                </a:solidFill>
              </a:rPr>
              <a:t>contract of service</a:t>
            </a:r>
            <a:r>
              <a:rPr lang="en-US" altLang="ko-KR" dirty="0" smtClean="0">
                <a:ea typeface="Gulim" pitchFamily="34" charset="-127"/>
              </a:rPr>
              <a:t>. So, </a:t>
            </a:r>
            <a:r>
              <a:rPr lang="en-US" dirty="0" smtClean="0">
                <a:solidFill>
                  <a:srgbClr val="FF0066"/>
                </a:solidFill>
              </a:rPr>
              <a:t>Self-employed persons</a:t>
            </a:r>
            <a:r>
              <a:rPr lang="en-US" dirty="0" smtClean="0"/>
              <a:t> are not within the scope of most employment laws</a:t>
            </a:r>
            <a:r>
              <a:rPr lang="en-US" altLang="ko-KR" dirty="0" smtClean="0">
                <a:ea typeface="Gulim" pitchFamily="34" charset="-127"/>
              </a:rPr>
              <a:t>.</a:t>
            </a:r>
            <a:endParaRPr lang="en-US" dirty="0" smtClean="0"/>
          </a:p>
          <a:p>
            <a:r>
              <a:rPr lang="en-US" dirty="0" smtClean="0"/>
              <a:t>It covers (the First Schedule of the Act): </a:t>
            </a:r>
          </a:p>
          <a:p>
            <a:pPr lvl="1"/>
            <a:r>
              <a:rPr lang="en-US" dirty="0" smtClean="0"/>
              <a:t>those who earn not more than RM1,500 per month,</a:t>
            </a:r>
          </a:p>
          <a:p>
            <a:pPr lvl="1"/>
            <a:r>
              <a:rPr lang="en-US" dirty="0" smtClean="0"/>
              <a:t>those  who carry out manual </a:t>
            </a:r>
            <a:r>
              <a:rPr lang="en-US" dirty="0" err="1" smtClean="0"/>
              <a:t>labour</a:t>
            </a:r>
            <a:r>
              <a:rPr lang="en-US" dirty="0" smtClean="0"/>
              <a:t>, or supervise such workers;  are employed to drive or maintain vehicles; and are engaged as domestic servants</a:t>
            </a:r>
          </a:p>
          <a:p>
            <a:endParaRPr lang="en-GB" dirty="0"/>
          </a:p>
        </p:txBody>
      </p:sp>
    </p:spTree>
    <p:extLst>
      <p:ext uri="{BB962C8B-B14F-4D97-AF65-F5344CB8AC3E}">
        <p14:creationId xmlns:p14="http://schemas.microsoft.com/office/powerpoint/2010/main" val="3104155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28596" y="785794"/>
            <a:ext cx="7467600" cy="4873752"/>
          </a:xfrm>
        </p:spPr>
        <p:txBody>
          <a:bodyPr>
            <a:normAutofit/>
          </a:bodyPr>
          <a:lstStyle/>
          <a:p>
            <a:pPr algn="ctr">
              <a:lnSpc>
                <a:spcPct val="150000"/>
              </a:lnSpc>
              <a:buFont typeface="Wingdings" pitchFamily="2" charset="2"/>
              <a:buNone/>
            </a:pPr>
            <a:r>
              <a:rPr lang="en-US" b="1" u="sng" dirty="0">
                <a:solidFill>
                  <a:schemeClr val="accent2"/>
                </a:solidFill>
                <a:latin typeface="Lucida Sans Unicode" pitchFamily="34" charset="0"/>
              </a:rPr>
              <a:t>Coverage of Act</a:t>
            </a:r>
          </a:p>
          <a:p>
            <a:pPr>
              <a:lnSpc>
                <a:spcPct val="150000"/>
              </a:lnSpc>
              <a:buFont typeface="Wingdings" pitchFamily="2" charset="2"/>
              <a:buNone/>
            </a:pPr>
            <a:r>
              <a:rPr lang="en-US" dirty="0"/>
              <a:t>Employees earning not more than </a:t>
            </a:r>
            <a:r>
              <a:rPr lang="en-US" dirty="0">
                <a:solidFill>
                  <a:srgbClr val="FF0066"/>
                </a:solidFill>
              </a:rPr>
              <a:t>RM1,500</a:t>
            </a:r>
            <a:endParaRPr lang="en-US" altLang="ko-KR" dirty="0">
              <a:ea typeface="Gulim" pitchFamily="34" charset="-127"/>
            </a:endParaRPr>
          </a:p>
          <a:p>
            <a:pPr>
              <a:lnSpc>
                <a:spcPct val="150000"/>
              </a:lnSpc>
              <a:buFont typeface="Wingdings" pitchFamily="2" charset="2"/>
              <a:buNone/>
            </a:pPr>
            <a:r>
              <a:rPr lang="en-US" dirty="0"/>
              <a:t>per month who:</a:t>
            </a:r>
          </a:p>
          <a:p>
            <a:pPr>
              <a:lnSpc>
                <a:spcPct val="150000"/>
              </a:lnSpc>
              <a:buClr>
                <a:srgbClr val="FFCC00"/>
              </a:buClr>
              <a:buFont typeface="Wingdings" pitchFamily="2" charset="2"/>
              <a:buChar char="q"/>
            </a:pPr>
            <a:r>
              <a:rPr lang="en-US" altLang="ko-KR" dirty="0">
                <a:ea typeface="Gulim" pitchFamily="34" charset="-127"/>
              </a:rPr>
              <a:t>w</a:t>
            </a:r>
            <a:r>
              <a:rPr lang="en-US" dirty="0"/>
              <a:t>ork in the </a:t>
            </a:r>
            <a:r>
              <a:rPr lang="en-US" dirty="0">
                <a:solidFill>
                  <a:srgbClr val="FF0066"/>
                </a:solidFill>
              </a:rPr>
              <a:t>private </a:t>
            </a:r>
            <a:r>
              <a:rPr lang="en-US" dirty="0" smtClean="0">
                <a:solidFill>
                  <a:srgbClr val="FF0066"/>
                </a:solidFill>
              </a:rPr>
              <a:t>sector</a:t>
            </a:r>
            <a:r>
              <a:rPr lang="en-US" dirty="0" smtClean="0">
                <a:solidFill>
                  <a:srgbClr val="FF0066"/>
                </a:solidFill>
                <a:ea typeface="Gulim" pitchFamily="34" charset="-127"/>
              </a:rPr>
              <a:t>.</a:t>
            </a:r>
            <a:r>
              <a:rPr lang="en-US" dirty="0" smtClean="0"/>
              <a:t> so, public sector employees are exempted from the Act</a:t>
            </a:r>
            <a:endParaRPr lang="en-US" dirty="0"/>
          </a:p>
          <a:p>
            <a:pPr>
              <a:lnSpc>
                <a:spcPct val="150000"/>
              </a:lnSpc>
              <a:buClr>
                <a:srgbClr val="FFCC00"/>
              </a:buClr>
              <a:buFont typeface="Wingdings" pitchFamily="2" charset="2"/>
              <a:buChar char="q"/>
            </a:pPr>
            <a:r>
              <a:rPr lang="en-US" altLang="ko-KR" dirty="0">
                <a:ea typeface="Gulim" pitchFamily="34" charset="-127"/>
              </a:rPr>
              <a:t>w</a:t>
            </a:r>
            <a:r>
              <a:rPr lang="en-US" dirty="0"/>
              <a:t>ork in </a:t>
            </a:r>
            <a:r>
              <a:rPr lang="en-US" dirty="0">
                <a:solidFill>
                  <a:srgbClr val="FF0066"/>
                </a:solidFill>
              </a:rPr>
              <a:t>Peninsular Malaysia</a:t>
            </a:r>
            <a:r>
              <a:rPr lang="en-US" altLang="ko-KR" dirty="0" smtClean="0">
                <a:ea typeface="Gulim" pitchFamily="34" charset="-127"/>
              </a:rPr>
              <a:t>. </a:t>
            </a:r>
            <a:r>
              <a:rPr lang="en-US" dirty="0" smtClean="0"/>
              <a:t>Workers in Sabah and Sarawak are covered under their respective </a:t>
            </a:r>
            <a:r>
              <a:rPr lang="en-US" dirty="0" err="1" smtClean="0"/>
              <a:t>Labour</a:t>
            </a:r>
            <a:r>
              <a:rPr lang="en-US" dirty="0" smtClean="0"/>
              <a:t> Ordinances. </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p>
            <a:fld id="{9E948CC8-A135-47E7-A94D-662C1CF8C5F9}" type="slidenum">
              <a:rPr lang="en-US"/>
              <a:pPr/>
              <a:t>18</a:t>
            </a:fld>
            <a:endParaRPr lang="en-US"/>
          </a:p>
        </p:txBody>
      </p:sp>
    </p:spTree>
    <p:extLst>
      <p:ext uri="{BB962C8B-B14F-4D97-AF65-F5344CB8AC3E}">
        <p14:creationId xmlns:p14="http://schemas.microsoft.com/office/powerpoint/2010/main" val="3586231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CCCCFF"/>
          </a:solidFill>
        </p:spPr>
        <p:txBody>
          <a:bodyPr/>
          <a:lstStyle/>
          <a:p>
            <a:r>
              <a:rPr lang="en-US" b="1"/>
              <a:t>The Employment Act, </a:t>
            </a:r>
            <a:r>
              <a:rPr lang="en-US"/>
              <a:t>cont.</a:t>
            </a:r>
          </a:p>
        </p:txBody>
      </p:sp>
      <p:sp>
        <p:nvSpPr>
          <p:cNvPr id="30723" name="Rectangle 3"/>
          <p:cNvSpPr>
            <a:spLocks noGrp="1" noChangeArrowheads="1"/>
          </p:cNvSpPr>
          <p:nvPr>
            <p:ph idx="1"/>
          </p:nvPr>
        </p:nvSpPr>
        <p:spPr/>
        <p:txBody>
          <a:bodyPr/>
          <a:lstStyle/>
          <a:p>
            <a:pPr marL="533400" indent="-533400" algn="ctr">
              <a:lnSpc>
                <a:spcPct val="110000"/>
              </a:lnSpc>
              <a:buFont typeface="Wingdings" pitchFamily="2" charset="2"/>
              <a:buNone/>
            </a:pPr>
            <a:r>
              <a:rPr lang="en-US" u="sng" dirty="0">
                <a:solidFill>
                  <a:schemeClr val="accent2"/>
                </a:solidFill>
                <a:latin typeface="High Tower Text" pitchFamily="18" charset="0"/>
              </a:rPr>
              <a:t>Exceptions to RM1,500 Wage Ceiling</a:t>
            </a:r>
            <a:endParaRPr lang="en-US" u="sng" dirty="0">
              <a:latin typeface="High Tower Text" pitchFamily="18" charset="0"/>
            </a:endParaRPr>
          </a:p>
          <a:p>
            <a:pPr marL="533400" indent="-533400">
              <a:lnSpc>
                <a:spcPct val="110000"/>
              </a:lnSpc>
              <a:buFont typeface="Wingdings" pitchFamily="2" charset="2"/>
              <a:buAutoNum type="arabicPeriod"/>
            </a:pPr>
            <a:r>
              <a:rPr lang="en-US" dirty="0">
                <a:latin typeface="High Tower Text" pitchFamily="18" charset="0"/>
              </a:rPr>
              <a:t>Employees engaged as manual workers</a:t>
            </a:r>
          </a:p>
          <a:p>
            <a:pPr marL="533400" indent="-533400">
              <a:lnSpc>
                <a:spcPct val="110000"/>
              </a:lnSpc>
              <a:buFont typeface="Wingdings" pitchFamily="2" charset="2"/>
              <a:buAutoNum type="arabicPeriod"/>
            </a:pPr>
            <a:r>
              <a:rPr lang="en-US" dirty="0">
                <a:latin typeface="High Tower Text" pitchFamily="18" charset="0"/>
              </a:rPr>
              <a:t>Supervisors of manual workers</a:t>
            </a:r>
          </a:p>
          <a:p>
            <a:pPr marL="533400" indent="-533400">
              <a:lnSpc>
                <a:spcPct val="110000"/>
              </a:lnSpc>
              <a:buFont typeface="Wingdings" pitchFamily="2" charset="2"/>
              <a:buAutoNum type="arabicPeriod"/>
            </a:pPr>
            <a:r>
              <a:rPr lang="en-US" dirty="0">
                <a:latin typeface="High Tower Text" pitchFamily="18" charset="0"/>
              </a:rPr>
              <a:t>Employees who operate or maintain a vehicle for transport of passengers or goods</a:t>
            </a:r>
          </a:p>
          <a:p>
            <a:pPr marL="533400" indent="-533400">
              <a:lnSpc>
                <a:spcPct val="110000"/>
              </a:lnSpc>
              <a:buFont typeface="Wingdings" pitchFamily="2" charset="2"/>
              <a:buAutoNum type="arabicPeriod"/>
            </a:pPr>
            <a:r>
              <a:rPr lang="en-US" dirty="0">
                <a:latin typeface="High Tower Text" pitchFamily="18" charset="0"/>
              </a:rPr>
              <a:t>Domestic servants</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p>
            <a:fld id="{D5E04C02-6E28-439C-B528-C4E65A3F755B}" type="slidenum">
              <a:rPr lang="en-US"/>
              <a:pPr/>
              <a:t>19</a:t>
            </a:fld>
            <a:endParaRPr lang="en-US"/>
          </a:p>
        </p:txBody>
      </p:sp>
    </p:spTree>
    <p:extLst>
      <p:ext uri="{BB962C8B-B14F-4D97-AF65-F5344CB8AC3E}">
        <p14:creationId xmlns:p14="http://schemas.microsoft.com/office/powerpoint/2010/main" val="3677538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1214438" y="3357563"/>
            <a:ext cx="7000875" cy="2143125"/>
          </a:xfrm>
        </p:spPr>
        <p:txBody>
          <a:bodyPr/>
          <a:lstStyle/>
          <a:p>
            <a:pPr eaLnBrk="1" hangingPunct="1"/>
            <a:r>
              <a:rPr lang="fr-CA" sz="3200" smtClean="0">
                <a:solidFill>
                  <a:schemeClr val="bg1"/>
                </a:solidFill>
              </a:rPr>
              <a:t>THE RISE OF </a:t>
            </a:r>
            <a:br>
              <a:rPr lang="fr-CA" sz="3200" smtClean="0">
                <a:solidFill>
                  <a:schemeClr val="bg1"/>
                </a:solidFill>
              </a:rPr>
            </a:br>
            <a:r>
              <a:rPr lang="fr-CA" sz="4800" smtClean="0">
                <a:solidFill>
                  <a:schemeClr val="bg1"/>
                </a:solidFill>
              </a:rPr>
              <a:t>MODERN ORGANISATION</a:t>
            </a:r>
            <a:r>
              <a:rPr lang="fr-CA" smtClean="0">
                <a:solidFill>
                  <a:schemeClr val="bg1"/>
                </a:solidFill>
              </a:rPr>
              <a:t> </a:t>
            </a:r>
            <a:r>
              <a:rPr lang="fr-CA" sz="2800" smtClean="0">
                <a:solidFill>
                  <a:schemeClr val="bg1"/>
                </a:solidFill>
              </a:rPr>
              <a:t/>
            </a:r>
            <a:br>
              <a:rPr lang="fr-CA" sz="2800" smtClean="0">
                <a:solidFill>
                  <a:schemeClr val="bg1"/>
                </a:solidFill>
              </a:rPr>
            </a:br>
            <a:r>
              <a:rPr lang="fr-CA" sz="2800" smtClean="0">
                <a:solidFill>
                  <a:schemeClr val="bg1"/>
                </a:solidFill>
              </a:rPr>
              <a:t>IN INDUSTRIAL RELATIONS</a:t>
            </a:r>
          </a:p>
        </p:txBody>
      </p:sp>
    </p:spTree>
    <p:extLst>
      <p:ext uri="{BB962C8B-B14F-4D97-AF65-F5344CB8AC3E}">
        <p14:creationId xmlns:p14="http://schemas.microsoft.com/office/powerpoint/2010/main" val="4024722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2771" name="Rectangle 3"/>
          <p:cNvSpPr>
            <a:spLocks noGrp="1" noChangeArrowheads="1"/>
          </p:cNvSpPr>
          <p:nvPr>
            <p:ph idx="1"/>
          </p:nvPr>
        </p:nvSpPr>
        <p:spPr/>
        <p:txBody>
          <a:bodyPr/>
          <a:lstStyle/>
          <a:p>
            <a:pPr>
              <a:buFont typeface="Wingdings" pitchFamily="2" charset="2"/>
              <a:buNone/>
            </a:pPr>
            <a:r>
              <a:rPr lang="en-US" dirty="0">
                <a:latin typeface="+mj-lt"/>
              </a:rPr>
              <a:t>	</a:t>
            </a:r>
          </a:p>
          <a:p>
            <a:pPr>
              <a:lnSpc>
                <a:spcPct val="150000"/>
              </a:lnSpc>
              <a:buFont typeface="Wingdings" pitchFamily="2" charset="2"/>
              <a:buNone/>
            </a:pPr>
            <a:r>
              <a:rPr lang="en-US" dirty="0">
                <a:latin typeface="+mj-lt"/>
              </a:rPr>
              <a:t>Domestic Servants are </a:t>
            </a:r>
            <a:r>
              <a:rPr lang="en-US" dirty="0">
                <a:solidFill>
                  <a:srgbClr val="FF0066"/>
                </a:solidFill>
                <a:latin typeface="+mj-lt"/>
              </a:rPr>
              <a:t>NOT</a:t>
            </a:r>
            <a:r>
              <a:rPr lang="en-US" dirty="0">
                <a:latin typeface="+mj-lt"/>
              </a:rPr>
              <a:t> entitled to</a:t>
            </a:r>
            <a:endParaRPr lang="en-US" altLang="ko-KR" dirty="0">
              <a:latin typeface="+mj-lt"/>
              <a:ea typeface="Gulim" pitchFamily="34" charset="-127"/>
            </a:endParaRPr>
          </a:p>
          <a:p>
            <a:pPr>
              <a:lnSpc>
                <a:spcPct val="150000"/>
              </a:lnSpc>
              <a:buFont typeface="Wingdings" pitchFamily="2" charset="2"/>
              <a:buNone/>
            </a:pPr>
            <a:r>
              <a:rPr lang="en-US" dirty="0">
                <a:latin typeface="+mj-lt"/>
              </a:rPr>
              <a:t>the minimum benefits provided for</a:t>
            </a:r>
            <a:endParaRPr lang="en-US" altLang="ko-KR" dirty="0">
              <a:latin typeface="+mj-lt"/>
              <a:ea typeface="Gulim" pitchFamily="34" charset="-127"/>
            </a:endParaRPr>
          </a:p>
          <a:p>
            <a:pPr>
              <a:lnSpc>
                <a:spcPct val="150000"/>
              </a:lnSpc>
              <a:buFont typeface="Wingdings" pitchFamily="2" charset="2"/>
              <a:buNone/>
            </a:pPr>
            <a:r>
              <a:rPr lang="en-US" dirty="0">
                <a:latin typeface="+mj-lt"/>
              </a:rPr>
              <a:t>under the Act.</a:t>
            </a:r>
          </a:p>
        </p:txBody>
      </p:sp>
      <p:sp>
        <p:nvSpPr>
          <p:cNvPr id="7" name="Slide Number Placeholder 5"/>
          <p:cNvSpPr>
            <a:spLocks noGrp="1"/>
          </p:cNvSpPr>
          <p:nvPr>
            <p:ph type="sldNum" sz="quarter" idx="12"/>
          </p:nvPr>
        </p:nvSpPr>
        <p:spPr>
          <a:xfrm>
            <a:off x="6553200" y="6248400"/>
            <a:ext cx="2133600" cy="457200"/>
          </a:xfrm>
          <a:prstGeom prst="rect">
            <a:avLst/>
          </a:prstGeom>
        </p:spPr>
        <p:txBody>
          <a:bodyPr/>
          <a:lstStyle/>
          <a:p>
            <a:fld id="{45934E0B-684A-4D28-BB78-946987CDEAC2}" type="slidenum">
              <a:rPr lang="en-US"/>
              <a:pPr/>
              <a:t>20</a:t>
            </a:fld>
            <a:endParaRPr lang="en-US"/>
          </a:p>
        </p:txBody>
      </p:sp>
      <p:pic>
        <p:nvPicPr>
          <p:cNvPr id="32772" name="Picture 4" descr="MC900245163[1]"/>
          <p:cNvPicPr>
            <a:picLocks noChangeAspect="1" noChangeArrowheads="1"/>
          </p:cNvPicPr>
          <p:nvPr/>
        </p:nvPicPr>
        <p:blipFill>
          <a:blip r:embed="rId3"/>
          <a:srcRect/>
          <a:stretch>
            <a:fillRect/>
          </a:stretch>
        </p:blipFill>
        <p:spPr bwMode="auto">
          <a:xfrm>
            <a:off x="6019800" y="3733800"/>
            <a:ext cx="1512888" cy="1071563"/>
          </a:xfrm>
          <a:prstGeom prst="rect">
            <a:avLst/>
          </a:prstGeom>
          <a:noFill/>
        </p:spPr>
      </p:pic>
    </p:spTree>
    <p:extLst>
      <p:ext uri="{BB962C8B-B14F-4D97-AF65-F5344CB8AC3E}">
        <p14:creationId xmlns:p14="http://schemas.microsoft.com/office/powerpoint/2010/main" val="1819385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solidFill>
            <a:srgbClr val="CCCCFF"/>
          </a:solidFill>
        </p:spPr>
        <p:txBody>
          <a:bodyPr/>
          <a:lstStyle/>
          <a:p>
            <a:r>
              <a:rPr lang="en-US" b="1"/>
              <a:t>Sabah &amp; Sarawak</a:t>
            </a:r>
          </a:p>
        </p:txBody>
      </p:sp>
      <p:sp>
        <p:nvSpPr>
          <p:cNvPr id="34819" name="Rectangle 3"/>
          <p:cNvSpPr>
            <a:spLocks noGrp="1" noChangeArrowheads="1"/>
          </p:cNvSpPr>
          <p:nvPr>
            <p:ph idx="1"/>
          </p:nvPr>
        </p:nvSpPr>
        <p:spPr/>
        <p:txBody>
          <a:bodyPr/>
          <a:lstStyle/>
          <a:p>
            <a:pPr>
              <a:lnSpc>
                <a:spcPct val="130000"/>
              </a:lnSpc>
              <a:buFont typeface="Wingdings" pitchFamily="2" charset="2"/>
              <a:buNone/>
            </a:pPr>
            <a:r>
              <a:rPr lang="en-US" dirty="0"/>
              <a:t>Employees working in Sabah or</a:t>
            </a:r>
            <a:endParaRPr lang="en-US" altLang="ko-KR" dirty="0">
              <a:ea typeface="Gulim" pitchFamily="34" charset="-127"/>
            </a:endParaRPr>
          </a:p>
          <a:p>
            <a:pPr>
              <a:lnSpc>
                <a:spcPct val="130000"/>
              </a:lnSpc>
              <a:buFont typeface="Wingdings" pitchFamily="2" charset="2"/>
              <a:buNone/>
            </a:pPr>
            <a:r>
              <a:rPr lang="en-US" dirty="0"/>
              <a:t>Sarawak are protected by the:</a:t>
            </a:r>
          </a:p>
          <a:p>
            <a:pPr>
              <a:lnSpc>
                <a:spcPct val="130000"/>
              </a:lnSpc>
              <a:buFont typeface="Wingdings" pitchFamily="2" charset="2"/>
              <a:buChar char="q"/>
            </a:pPr>
            <a:r>
              <a:rPr lang="en-US" dirty="0">
                <a:solidFill>
                  <a:srgbClr val="FF0066"/>
                </a:solidFill>
              </a:rPr>
              <a:t>Sabah </a:t>
            </a:r>
            <a:r>
              <a:rPr lang="en-US" dirty="0" err="1">
                <a:solidFill>
                  <a:srgbClr val="FF0066"/>
                </a:solidFill>
              </a:rPr>
              <a:t>Labour</a:t>
            </a:r>
            <a:r>
              <a:rPr lang="en-US" dirty="0">
                <a:solidFill>
                  <a:srgbClr val="FF0066"/>
                </a:solidFill>
              </a:rPr>
              <a:t> Ordinance</a:t>
            </a:r>
            <a:r>
              <a:rPr lang="en-US" dirty="0"/>
              <a:t>, or the</a:t>
            </a:r>
          </a:p>
          <a:p>
            <a:pPr>
              <a:lnSpc>
                <a:spcPct val="130000"/>
              </a:lnSpc>
              <a:buFont typeface="Wingdings" pitchFamily="2" charset="2"/>
              <a:buChar char="q"/>
            </a:pPr>
            <a:r>
              <a:rPr lang="en-US" dirty="0">
                <a:solidFill>
                  <a:srgbClr val="FF0066"/>
                </a:solidFill>
              </a:rPr>
              <a:t>Sarawak </a:t>
            </a:r>
            <a:r>
              <a:rPr lang="en-US" dirty="0" err="1">
                <a:solidFill>
                  <a:srgbClr val="FF0066"/>
                </a:solidFill>
              </a:rPr>
              <a:t>Labour</a:t>
            </a:r>
            <a:r>
              <a:rPr lang="en-US" dirty="0">
                <a:solidFill>
                  <a:srgbClr val="FF0066"/>
                </a:solidFill>
              </a:rPr>
              <a:t> Ordinance</a:t>
            </a:r>
            <a:r>
              <a:rPr lang="en-US" altLang="ko-KR" dirty="0">
                <a:ea typeface="Gulim" pitchFamily="34" charset="-127"/>
              </a:rPr>
              <a:t>.</a:t>
            </a:r>
            <a:endParaRPr lang="en-US" dirty="0">
              <a:solidFill>
                <a:srgbClr val="FF0066"/>
              </a:solidFill>
            </a:endParaRPr>
          </a:p>
          <a:p>
            <a:pPr>
              <a:lnSpc>
                <a:spcPct val="130000"/>
              </a:lnSpc>
              <a:buFontTx/>
              <a:buNone/>
            </a:pPr>
            <a:endParaRPr lang="en-US" dirty="0">
              <a:solidFill>
                <a:schemeClr val="accent2"/>
              </a:solidFill>
            </a:endParaRPr>
          </a:p>
          <a:p>
            <a:pPr>
              <a:lnSpc>
                <a:spcPct val="130000"/>
              </a:lnSpc>
              <a:buFontTx/>
              <a:buNone/>
            </a:pPr>
            <a:r>
              <a:rPr lang="en-US" dirty="0"/>
              <a:t>The contents of the SLOs are similar to the</a:t>
            </a:r>
            <a:endParaRPr lang="en-US" altLang="ko-KR" dirty="0">
              <a:ea typeface="Gulim" pitchFamily="34" charset="-127"/>
            </a:endParaRPr>
          </a:p>
          <a:p>
            <a:pPr>
              <a:lnSpc>
                <a:spcPct val="130000"/>
              </a:lnSpc>
              <a:buFontTx/>
              <a:buNone/>
            </a:pPr>
            <a:r>
              <a:rPr lang="en-US" dirty="0"/>
              <a:t>Employment Act</a:t>
            </a:r>
            <a:r>
              <a:rPr lang="en-US" altLang="ko-KR" dirty="0">
                <a:ea typeface="Gulim" pitchFamily="34" charset="-127"/>
              </a:rPr>
              <a:t>.</a:t>
            </a:r>
            <a:endParaRPr lang="en-US" dirty="0"/>
          </a:p>
          <a:p>
            <a:pPr>
              <a:buFontTx/>
              <a:buNone/>
            </a:pPr>
            <a:endParaRPr lang="en-US" dirty="0"/>
          </a:p>
        </p:txBody>
      </p:sp>
      <p:sp>
        <p:nvSpPr>
          <p:cNvPr id="7" name="Slide Number Placeholder 5"/>
          <p:cNvSpPr>
            <a:spLocks noGrp="1"/>
          </p:cNvSpPr>
          <p:nvPr>
            <p:ph type="sldNum" sz="quarter" idx="12"/>
          </p:nvPr>
        </p:nvSpPr>
        <p:spPr>
          <a:xfrm>
            <a:off x="6553200" y="6248400"/>
            <a:ext cx="2133600" cy="457200"/>
          </a:xfrm>
          <a:prstGeom prst="rect">
            <a:avLst/>
          </a:prstGeom>
        </p:spPr>
        <p:txBody>
          <a:bodyPr/>
          <a:lstStyle/>
          <a:p>
            <a:fld id="{DE768282-0C86-435D-AF6B-0B4F9CBF2E9F}" type="slidenum">
              <a:rPr lang="en-US"/>
              <a:pPr/>
              <a:t>21</a:t>
            </a:fld>
            <a:endParaRPr lang="en-US"/>
          </a:p>
        </p:txBody>
      </p:sp>
      <p:pic>
        <p:nvPicPr>
          <p:cNvPr id="34823" name="Picture 7" descr="map"/>
          <p:cNvPicPr>
            <a:picLocks noChangeAspect="1" noChangeArrowheads="1"/>
          </p:cNvPicPr>
          <p:nvPr/>
        </p:nvPicPr>
        <p:blipFill>
          <a:blip r:embed="rId3"/>
          <a:srcRect/>
          <a:stretch>
            <a:fillRect/>
          </a:stretch>
        </p:blipFill>
        <p:spPr bwMode="auto">
          <a:xfrm>
            <a:off x="5334000" y="1905000"/>
            <a:ext cx="3810000" cy="2857500"/>
          </a:xfrm>
          <a:prstGeom prst="rect">
            <a:avLst/>
          </a:prstGeom>
          <a:noFill/>
        </p:spPr>
      </p:pic>
    </p:spTree>
    <p:extLst>
      <p:ext uri="{BB962C8B-B14F-4D97-AF65-F5344CB8AC3E}">
        <p14:creationId xmlns:p14="http://schemas.microsoft.com/office/powerpoint/2010/main" val="1867506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1882"/>
          </a:xfrm>
        </p:spPr>
        <p:txBody>
          <a:bodyPr>
            <a:normAutofit fontScale="90000"/>
          </a:bodyPr>
          <a:lstStyle/>
          <a:p>
            <a:pPr lvl="0"/>
            <a:r>
              <a:rPr lang="en-US" dirty="0" smtClean="0"/>
              <a:t/>
            </a:r>
            <a:br>
              <a:rPr lang="en-US" dirty="0" smtClean="0"/>
            </a:br>
            <a:r>
              <a:rPr lang="en-US" sz="6000" u="sng" dirty="0" smtClean="0">
                <a:solidFill>
                  <a:srgbClr val="FF0000"/>
                </a:solidFill>
              </a:rPr>
              <a:t>EMPLOYMENT CONTRACT </a:t>
            </a:r>
            <a:r>
              <a:rPr lang="en-US" sz="4800" dirty="0" smtClean="0">
                <a:solidFill>
                  <a:srgbClr val="FF0000"/>
                </a:solidFill>
              </a:rPr>
              <a:t/>
            </a:r>
            <a:br>
              <a:rPr lang="en-US" sz="4800" dirty="0" smtClean="0">
                <a:solidFill>
                  <a:srgbClr val="FF0000"/>
                </a:solidFill>
              </a:rPr>
            </a:br>
            <a:r>
              <a:rPr lang="en-US" sz="4800" dirty="0" smtClean="0">
                <a:solidFill>
                  <a:srgbClr val="FF0000"/>
                </a:solidFill>
              </a:rPr>
              <a:t>(CONTRACT OF SERVICE)</a:t>
            </a:r>
            <a:r>
              <a:rPr lang="en-US" sz="7200" dirty="0" smtClean="0">
                <a:solidFill>
                  <a:srgbClr val="FF0000"/>
                </a:solidFill>
              </a:rPr>
              <a:t/>
            </a:r>
            <a:br>
              <a:rPr lang="en-US" sz="7200" dirty="0" smtClean="0">
                <a:solidFill>
                  <a:srgbClr val="FF0000"/>
                </a:solidFill>
              </a:rPr>
            </a:br>
            <a:r>
              <a:rPr lang="en-US" dirty="0" smtClean="0"/>
              <a:t/>
            </a:r>
            <a:br>
              <a:rPr lang="en-US" dirty="0" smtClean="0"/>
            </a:br>
            <a:r>
              <a:rPr lang="en-GB" sz="2000" dirty="0" smtClean="0"/>
              <a:t>Definition of contract of service </a:t>
            </a:r>
            <a:br>
              <a:rPr lang="en-GB" sz="2000" dirty="0" smtClean="0"/>
            </a:br>
            <a:r>
              <a:rPr lang="en-GB" sz="2000" dirty="0" smtClean="0"/>
              <a:t>Test to determine contract of service.  </a:t>
            </a:r>
            <a:br>
              <a:rPr lang="en-GB" sz="2000" dirty="0" smtClean="0"/>
            </a:br>
            <a:r>
              <a:rPr lang="en-GB" sz="2000" dirty="0" smtClean="0"/>
              <a:t>Differences between contract of service and contract for service.</a:t>
            </a:r>
            <a:br>
              <a:rPr lang="en-GB" sz="2000" dirty="0" smtClean="0"/>
            </a:br>
            <a:r>
              <a:rPr lang="en-GB" sz="2000" dirty="0" smtClean="0"/>
              <a:t>Contents of contract of service</a:t>
            </a:r>
            <a:r>
              <a:rPr lang="en-US" dirty="0" smtClean="0"/>
              <a:t/>
            </a:r>
            <a:br>
              <a:rPr lang="en-US" dirty="0" smtClean="0"/>
            </a:br>
            <a:r>
              <a:rPr lang="en-GB" dirty="0" smtClean="0"/>
              <a:t/>
            </a:r>
            <a:br>
              <a:rPr lang="en-GB" dirty="0" smtClean="0"/>
            </a:br>
            <a:endParaRPr lang="en-GB" dirty="0"/>
          </a:p>
        </p:txBody>
      </p:sp>
    </p:spTree>
    <p:extLst>
      <p:ext uri="{BB962C8B-B14F-4D97-AF65-F5344CB8AC3E}">
        <p14:creationId xmlns:p14="http://schemas.microsoft.com/office/powerpoint/2010/main" val="3500733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Contract of Service</a:t>
            </a:r>
            <a:endParaRPr lang="en-GB" dirty="0"/>
          </a:p>
        </p:txBody>
      </p:sp>
      <p:sp>
        <p:nvSpPr>
          <p:cNvPr id="3" name="Content Placeholder 2"/>
          <p:cNvSpPr>
            <a:spLocks noGrp="1"/>
          </p:cNvSpPr>
          <p:nvPr>
            <p:ph idx="1"/>
          </p:nvPr>
        </p:nvSpPr>
        <p:spPr/>
        <p:txBody>
          <a:bodyPr>
            <a:normAutofit/>
          </a:bodyPr>
          <a:lstStyle/>
          <a:p>
            <a:r>
              <a:rPr lang="en-US" dirty="0" smtClean="0"/>
              <a:t>“contract of service” means any agreement, whether oral or in writing and whether express or implied, whereby one person agrees to employ another </a:t>
            </a:r>
            <a:r>
              <a:rPr lang="en-US" b="1" dirty="0" smtClean="0"/>
              <a:t>as an employee </a:t>
            </a:r>
            <a:r>
              <a:rPr lang="en-US" dirty="0" smtClean="0"/>
              <a:t>and that other agrees to serve </a:t>
            </a:r>
            <a:r>
              <a:rPr lang="en-US" b="1" dirty="0" smtClean="0"/>
              <a:t>his employer </a:t>
            </a:r>
            <a:r>
              <a:rPr lang="en-US" dirty="0" smtClean="0"/>
              <a:t>as an employee and includes an apprenticeship </a:t>
            </a:r>
            <a:r>
              <a:rPr lang="en-GB" dirty="0" smtClean="0"/>
              <a:t>contract; (section 2)</a:t>
            </a:r>
            <a:endParaRPr lang="en-GB" dirty="0"/>
          </a:p>
        </p:txBody>
      </p:sp>
    </p:spTree>
    <p:extLst>
      <p:ext uri="{BB962C8B-B14F-4D97-AF65-F5344CB8AC3E}">
        <p14:creationId xmlns:p14="http://schemas.microsoft.com/office/powerpoint/2010/main" val="2337364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r>
              <a:rPr lang="en-US" dirty="0" smtClean="0"/>
              <a:t>“employee” means any person or class of persons— </a:t>
            </a:r>
          </a:p>
          <a:p>
            <a:pPr lvl="1"/>
            <a:r>
              <a:rPr lang="en-US" dirty="0" smtClean="0"/>
              <a:t>(</a:t>
            </a:r>
            <a:r>
              <a:rPr lang="en-US" i="1" dirty="0" smtClean="0"/>
              <a:t>a) included in any category in the First Schedule to the </a:t>
            </a:r>
            <a:r>
              <a:rPr lang="en-GB" dirty="0" smtClean="0"/>
              <a:t>extent specified therein; or</a:t>
            </a:r>
          </a:p>
          <a:p>
            <a:pPr lvl="1"/>
            <a:r>
              <a:rPr lang="en-US" dirty="0" smtClean="0"/>
              <a:t>(</a:t>
            </a:r>
            <a:r>
              <a:rPr lang="en-US" i="1" dirty="0" smtClean="0"/>
              <a:t>b) in respect of whom the Minister makes an order under </a:t>
            </a:r>
            <a:r>
              <a:rPr lang="en-GB" dirty="0" smtClean="0"/>
              <a:t>subsection (3) or section 2A;</a:t>
            </a:r>
          </a:p>
          <a:p>
            <a:r>
              <a:rPr lang="en-US" dirty="0" smtClean="0"/>
              <a:t>“employer” means any person who has entered into a contract of service to employ any other person as an employee and includes the agent, manager or factor of such first mentioned person, and the word “employ”, with its grammatical variations and cognate expressions, shall be construed accordingly;</a:t>
            </a:r>
            <a:endParaRPr lang="en-GB" dirty="0"/>
          </a:p>
        </p:txBody>
      </p:sp>
    </p:spTree>
    <p:extLst>
      <p:ext uri="{BB962C8B-B14F-4D97-AF65-F5344CB8AC3E}">
        <p14:creationId xmlns:p14="http://schemas.microsoft.com/office/powerpoint/2010/main" val="2112051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Contract of Service  </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Different between contract of service (employee) and contract for service (independent contractor).</a:t>
            </a:r>
          </a:p>
          <a:p>
            <a:r>
              <a:rPr lang="en-US" dirty="0" smtClean="0"/>
              <a:t>Why we need to distinguish?</a:t>
            </a:r>
          </a:p>
          <a:p>
            <a:pPr lvl="1"/>
            <a:r>
              <a:rPr lang="en-US" dirty="0" smtClean="0"/>
              <a:t>Protections for employees under employment statutes do not cover persons who is working under contract for service</a:t>
            </a:r>
          </a:p>
          <a:p>
            <a:pPr lvl="1"/>
            <a:r>
              <a:rPr lang="en-US" dirty="0" smtClean="0"/>
              <a:t>Vicarious liability applicable only in contract of service</a:t>
            </a:r>
          </a:p>
          <a:p>
            <a:pPr lvl="1"/>
            <a:r>
              <a:rPr lang="en-US" dirty="0" smtClean="0"/>
              <a:t>Application of duties under the common law such as a duty to take reasonable care</a:t>
            </a:r>
          </a:p>
          <a:p>
            <a:pPr lvl="1"/>
            <a:r>
              <a:rPr lang="en-US" dirty="0" smtClean="0"/>
              <a:t>Court may compel employer under contract of service to deduct the employee </a:t>
            </a:r>
          </a:p>
          <a:p>
            <a:pPr lvl="1"/>
            <a:r>
              <a:rPr lang="en-US" dirty="0" smtClean="0"/>
              <a:t>Compulsory statutory contributions and payments under contract of service – such as provident fund, social security etc.   </a:t>
            </a:r>
            <a:endParaRPr lang="en-GB" dirty="0" smtClean="0"/>
          </a:p>
        </p:txBody>
      </p:sp>
    </p:spTree>
    <p:extLst>
      <p:ext uri="{BB962C8B-B14F-4D97-AF65-F5344CB8AC3E}">
        <p14:creationId xmlns:p14="http://schemas.microsoft.com/office/powerpoint/2010/main" val="2993203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Test to determine contract of service</a:t>
            </a:r>
            <a:endParaRPr lang="en-GB" dirty="0"/>
          </a:p>
        </p:txBody>
      </p:sp>
      <p:sp>
        <p:nvSpPr>
          <p:cNvPr id="3" name="Content Placeholder 2"/>
          <p:cNvSpPr>
            <a:spLocks noGrp="1"/>
          </p:cNvSpPr>
          <p:nvPr>
            <p:ph idx="1"/>
          </p:nvPr>
        </p:nvSpPr>
        <p:spPr/>
        <p:txBody>
          <a:bodyPr/>
          <a:lstStyle/>
          <a:p>
            <a:endParaRPr lang="en-GB" dirty="0" smtClean="0"/>
          </a:p>
          <a:p>
            <a:r>
              <a:rPr lang="en-GB" dirty="0" smtClean="0"/>
              <a:t>control test</a:t>
            </a:r>
          </a:p>
          <a:p>
            <a:r>
              <a:rPr lang="en-GB" dirty="0" smtClean="0"/>
              <a:t>organisational test integration test</a:t>
            </a:r>
          </a:p>
          <a:p>
            <a:r>
              <a:rPr lang="en-GB" dirty="0" smtClean="0"/>
              <a:t>mixed or multiple test.</a:t>
            </a:r>
          </a:p>
          <a:p>
            <a:endParaRPr lang="en-GB" dirty="0"/>
          </a:p>
        </p:txBody>
      </p:sp>
    </p:spTree>
    <p:extLst>
      <p:ext uri="{BB962C8B-B14F-4D97-AF65-F5344CB8AC3E}">
        <p14:creationId xmlns:p14="http://schemas.microsoft.com/office/powerpoint/2010/main" val="3117642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pPr>
              <a:buNone/>
            </a:pPr>
            <a:r>
              <a:rPr lang="en-US" b="1" dirty="0" smtClean="0"/>
              <a:t>Contract of service can be orally or in writing (section 2).  But, some contracts must be in writing.</a:t>
            </a:r>
          </a:p>
          <a:p>
            <a:pPr>
              <a:buNone/>
            </a:pPr>
            <a:endParaRPr lang="en-US" b="1" dirty="0" smtClean="0"/>
          </a:p>
          <a:p>
            <a:pPr>
              <a:buNone/>
            </a:pPr>
            <a:r>
              <a:rPr lang="en-US" b="1" dirty="0" smtClean="0"/>
              <a:t>Section 10 (1): </a:t>
            </a:r>
            <a:r>
              <a:rPr lang="en-US" dirty="0" smtClean="0"/>
              <a:t>A contract of service for a specified period of time exceeding one month or for the performance of a specified piece of work, where the time reasonably required for the completion of the work exceeds or may exceed one month, shall be in writing. </a:t>
            </a:r>
          </a:p>
          <a:p>
            <a:pPr marL="514350" indent="-514350">
              <a:buAutoNum type="arabicParenBoth"/>
            </a:pPr>
            <a:endParaRPr lang="en-GB" dirty="0"/>
          </a:p>
        </p:txBody>
      </p:sp>
    </p:spTree>
    <p:extLst>
      <p:ext uri="{BB962C8B-B14F-4D97-AF65-F5344CB8AC3E}">
        <p14:creationId xmlns:p14="http://schemas.microsoft.com/office/powerpoint/2010/main" val="129223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Terms and Conditions of the Contract</a:t>
            </a:r>
            <a:endParaRPr lang="en-GB" dirty="0"/>
          </a:p>
        </p:txBody>
      </p:sp>
      <p:sp>
        <p:nvSpPr>
          <p:cNvPr id="3" name="Content Placeholder 2"/>
          <p:cNvSpPr>
            <a:spLocks noGrp="1"/>
          </p:cNvSpPr>
          <p:nvPr>
            <p:ph idx="1"/>
          </p:nvPr>
        </p:nvSpPr>
        <p:spPr/>
        <p:txBody>
          <a:bodyPr/>
          <a:lstStyle/>
          <a:p>
            <a:r>
              <a:rPr lang="en-US" dirty="0" smtClean="0"/>
              <a:t>It is the content of the agreement</a:t>
            </a:r>
          </a:p>
          <a:p>
            <a:r>
              <a:rPr lang="en-US" dirty="0" smtClean="0"/>
              <a:t>Basically terms of contract are promises from both sides (employer and employee)</a:t>
            </a:r>
          </a:p>
          <a:p>
            <a:r>
              <a:rPr lang="en-US" dirty="0" smtClean="0"/>
              <a:t>Employment Act 1955 set down statutory minimum to protect the interest of employee, but employer may offer better benefit for their workers.</a:t>
            </a:r>
            <a:endParaRPr lang="en-GB" dirty="0"/>
          </a:p>
        </p:txBody>
      </p:sp>
    </p:spTree>
    <p:extLst>
      <p:ext uri="{BB962C8B-B14F-4D97-AF65-F5344CB8AC3E}">
        <p14:creationId xmlns:p14="http://schemas.microsoft.com/office/powerpoint/2010/main" val="1518565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pPr>
              <a:buNone/>
            </a:pPr>
            <a:endParaRPr lang="en-US" dirty="0" smtClean="0"/>
          </a:p>
          <a:p>
            <a:pPr algn="just">
              <a:buNone/>
            </a:pPr>
            <a:r>
              <a:rPr lang="en-US" sz="4000" dirty="0" smtClean="0"/>
              <a:t>More </a:t>
            </a:r>
            <a:r>
              <a:rPr lang="en-US" sz="4000" dirty="0" err="1" smtClean="0"/>
              <a:t>favourable</a:t>
            </a:r>
            <a:r>
              <a:rPr lang="en-US" sz="4000" dirty="0" smtClean="0"/>
              <a:t> conditions of service under the Act to prevail</a:t>
            </a:r>
          </a:p>
          <a:p>
            <a:pPr algn="just">
              <a:buNone/>
            </a:pPr>
            <a:endParaRPr lang="en-US" dirty="0" smtClean="0"/>
          </a:p>
          <a:p>
            <a:pPr algn="just">
              <a:buNone/>
            </a:pPr>
            <a:r>
              <a:rPr lang="en-US" dirty="0" smtClean="0"/>
              <a:t>7. Subject to section 7A, any term or condition of a contract of service or of an agreement, whether such contract or agreement was entered into before or after the coming into force of this Act, which provides a term or condition of service which is less </a:t>
            </a:r>
            <a:r>
              <a:rPr lang="en-US" dirty="0" err="1" smtClean="0"/>
              <a:t>favourable</a:t>
            </a:r>
            <a:r>
              <a:rPr lang="en-US" dirty="0" smtClean="0"/>
              <a:t> to an employee than a term or condition of service prescribed by this Act or any regulations, order or other subsidiary legislation whatsoever made </a:t>
            </a:r>
            <a:r>
              <a:rPr lang="en-US" dirty="0" err="1" smtClean="0"/>
              <a:t>thereunder</a:t>
            </a:r>
            <a:r>
              <a:rPr lang="en-US" dirty="0" smtClean="0"/>
              <a:t> shall be void and of no effect to that extent and the more </a:t>
            </a:r>
            <a:r>
              <a:rPr lang="en-US" dirty="0" err="1" smtClean="0"/>
              <a:t>favourable</a:t>
            </a:r>
            <a:r>
              <a:rPr lang="en-US" dirty="0" smtClean="0"/>
              <a:t> provisions of this Act or any regulations, order or other subsidiary legislation whatsoever made </a:t>
            </a:r>
            <a:r>
              <a:rPr lang="en-US" dirty="0" err="1" smtClean="0"/>
              <a:t>thereunder</a:t>
            </a:r>
            <a:r>
              <a:rPr lang="en-US" dirty="0" smtClean="0"/>
              <a:t> shall be substituted </a:t>
            </a:r>
            <a:r>
              <a:rPr lang="en-US" dirty="0" err="1" smtClean="0"/>
              <a:t>therefor</a:t>
            </a:r>
            <a:r>
              <a:rPr lang="en-US" dirty="0" smtClean="0"/>
              <a:t>. </a:t>
            </a:r>
          </a:p>
        </p:txBody>
      </p:sp>
    </p:spTree>
    <p:extLst>
      <p:ext uri="{BB962C8B-B14F-4D97-AF65-F5344CB8AC3E}">
        <p14:creationId xmlns:p14="http://schemas.microsoft.com/office/powerpoint/2010/main" val="4072415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algn="l" eaLnBrk="1" hangingPunct="1"/>
            <a:r>
              <a:rPr lang="fr-CA" sz="5400" b="1" smtClean="0">
                <a:solidFill>
                  <a:schemeClr val="bg1"/>
                </a:solidFill>
              </a:rPr>
              <a:t>SCOPE</a:t>
            </a:r>
          </a:p>
        </p:txBody>
      </p:sp>
      <p:sp>
        <p:nvSpPr>
          <p:cNvPr id="3075" name="Espace réservé du contenu 2"/>
          <p:cNvSpPr>
            <a:spLocks noGrp="1"/>
          </p:cNvSpPr>
          <p:nvPr>
            <p:ph idx="1"/>
          </p:nvPr>
        </p:nvSpPr>
        <p:spPr>
          <a:xfrm>
            <a:off x="428625" y="2332038"/>
            <a:ext cx="8229600" cy="4525962"/>
          </a:xfrm>
        </p:spPr>
        <p:txBody>
          <a:bodyPr/>
          <a:lstStyle/>
          <a:p>
            <a:pPr eaLnBrk="1" hangingPunct="1"/>
            <a:r>
              <a:rPr lang="fr-CA" smtClean="0">
                <a:solidFill>
                  <a:schemeClr val="tx2"/>
                </a:solidFill>
              </a:rPr>
              <a:t>The Industrial Revolution</a:t>
            </a:r>
          </a:p>
          <a:p>
            <a:pPr eaLnBrk="1" hangingPunct="1"/>
            <a:r>
              <a:rPr lang="fr-CA" smtClean="0">
                <a:solidFill>
                  <a:schemeClr val="tx2"/>
                </a:solidFill>
              </a:rPr>
              <a:t>Phases of the Industrial Revolution</a:t>
            </a:r>
          </a:p>
          <a:p>
            <a:pPr eaLnBrk="1" hangingPunct="1"/>
            <a:r>
              <a:rPr lang="fr-CA" smtClean="0">
                <a:solidFill>
                  <a:schemeClr val="tx2"/>
                </a:solidFill>
              </a:rPr>
              <a:t>Industrial Society</a:t>
            </a:r>
          </a:p>
          <a:p>
            <a:pPr eaLnBrk="1" hangingPunct="1"/>
            <a:r>
              <a:rPr lang="fr-CA" smtClean="0">
                <a:solidFill>
                  <a:schemeClr val="tx2"/>
                </a:solidFill>
              </a:rPr>
              <a:t>Rise of Modern Organisation</a:t>
            </a:r>
          </a:p>
          <a:p>
            <a:pPr eaLnBrk="1" hangingPunct="1"/>
            <a:r>
              <a:rPr lang="fr-CA" smtClean="0">
                <a:solidFill>
                  <a:schemeClr val="tx2"/>
                </a:solidFill>
              </a:rPr>
              <a:t>Characteristic of Industrial Society</a:t>
            </a:r>
          </a:p>
          <a:p>
            <a:pPr eaLnBrk="1" hangingPunct="1"/>
            <a:r>
              <a:rPr lang="fr-CA" smtClean="0">
                <a:solidFill>
                  <a:schemeClr val="tx2"/>
                </a:solidFill>
              </a:rPr>
              <a:t>Workplace Trends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 terms </a:t>
            </a:r>
            <a:endParaRPr lang="en-GB" dirty="0"/>
          </a:p>
        </p:txBody>
      </p:sp>
      <p:sp>
        <p:nvSpPr>
          <p:cNvPr id="3" name="Content Placeholder 2"/>
          <p:cNvSpPr>
            <a:spLocks noGrp="1"/>
          </p:cNvSpPr>
          <p:nvPr>
            <p:ph idx="1"/>
          </p:nvPr>
        </p:nvSpPr>
        <p:spPr/>
        <p:txBody>
          <a:bodyPr>
            <a:normAutofit/>
          </a:bodyPr>
          <a:lstStyle/>
          <a:p>
            <a:r>
              <a:rPr lang="en-US" dirty="0" smtClean="0"/>
              <a:t>Terms put in writing, or agreed orally</a:t>
            </a:r>
          </a:p>
          <a:p>
            <a:r>
              <a:rPr lang="en-US" dirty="0" smtClean="0"/>
              <a:t>Usually found in letters of appointment, company handbooks and collective agreements.</a:t>
            </a:r>
          </a:p>
          <a:p>
            <a:r>
              <a:rPr lang="en-US" dirty="0" smtClean="0"/>
              <a:t>Some of standard terms of agreement: job title; wages &amp; other monetary payments; normal working hours; holiday and leave entitlement; probationary period; notice period to termination; requirement of confidentiality; mobility or transfer; penalties in cases of misconduct.</a:t>
            </a:r>
            <a:endParaRPr lang="en-GB" dirty="0"/>
          </a:p>
        </p:txBody>
      </p:sp>
    </p:spTree>
    <p:extLst>
      <p:ext uri="{BB962C8B-B14F-4D97-AF65-F5344CB8AC3E}">
        <p14:creationId xmlns:p14="http://schemas.microsoft.com/office/powerpoint/2010/main" val="2454880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a:bodyPr>
          <a:lstStyle/>
          <a:p>
            <a:pPr>
              <a:buNone/>
            </a:pPr>
            <a:r>
              <a:rPr lang="en-US" dirty="0" smtClean="0"/>
              <a:t>Under the Employment Act 1955, some terms are mandatory for example term about termination.</a:t>
            </a:r>
          </a:p>
          <a:p>
            <a:pPr>
              <a:buNone/>
            </a:pPr>
            <a:r>
              <a:rPr lang="en-US" sz="2000" dirty="0" smtClean="0"/>
              <a:t>Section 10(2): In every written contract of service a clause shall be included setting out the manner in which such contract may be terminated by either party in accordance with this Part.</a:t>
            </a:r>
          </a:p>
          <a:p>
            <a:pPr>
              <a:buNone/>
            </a:pPr>
            <a:endParaRPr lang="en-US" sz="2000" dirty="0" smtClean="0"/>
          </a:p>
          <a:p>
            <a:pPr>
              <a:buNone/>
            </a:pPr>
            <a:r>
              <a:rPr lang="en-US" dirty="0" smtClean="0"/>
              <a:t>Some terms are not allowed, for example:</a:t>
            </a:r>
          </a:p>
          <a:p>
            <a:pPr>
              <a:buNone/>
            </a:pPr>
            <a:endParaRPr lang="en-US" sz="2000" dirty="0" smtClean="0"/>
          </a:p>
          <a:p>
            <a:pPr>
              <a:buNone/>
            </a:pPr>
            <a:r>
              <a:rPr lang="en-US" sz="2000" b="1" dirty="0" smtClean="0"/>
              <a:t>Conditions restricting place at which, manner in which and person with whom wages paid to be spent, illegal</a:t>
            </a:r>
          </a:p>
          <a:p>
            <a:pPr>
              <a:buNone/>
            </a:pPr>
            <a:r>
              <a:rPr lang="en-US" sz="2000" dirty="0" smtClean="0"/>
              <a:t>26. No employer shall impose any condition in any contract of service as to the place at which, or the manner in which, or the person with whom, any wages paid to the employee are to be expended and any such condition in a contract of service shall be void and of no effect.</a:t>
            </a:r>
            <a:endParaRPr lang="en-GB" sz="2000" dirty="0"/>
          </a:p>
        </p:txBody>
      </p:sp>
    </p:spTree>
    <p:extLst>
      <p:ext uri="{BB962C8B-B14F-4D97-AF65-F5344CB8AC3E}">
        <p14:creationId xmlns:p14="http://schemas.microsoft.com/office/powerpoint/2010/main" val="2654363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of the contract of service </a:t>
            </a:r>
            <a:endParaRPr lang="en-GB" dirty="0"/>
          </a:p>
        </p:txBody>
      </p:sp>
      <p:sp>
        <p:nvSpPr>
          <p:cNvPr id="3" name="Content Placeholder 2"/>
          <p:cNvSpPr>
            <a:spLocks noGrp="1"/>
          </p:cNvSpPr>
          <p:nvPr>
            <p:ph idx="1"/>
          </p:nvPr>
        </p:nvSpPr>
        <p:spPr/>
        <p:txBody>
          <a:bodyPr>
            <a:normAutofit/>
          </a:bodyPr>
          <a:lstStyle/>
          <a:p>
            <a:r>
              <a:rPr lang="en-US" dirty="0" smtClean="0"/>
              <a:t>Employment contract can be:</a:t>
            </a:r>
          </a:p>
          <a:p>
            <a:pPr lvl="1"/>
            <a:r>
              <a:rPr lang="en-US" dirty="0" smtClean="0"/>
              <a:t>Fixed term i.e. for a particular period or for the completion of a given task (if longer than one month, must be in writing – section 10). Terminated automatically at the end of the stated period</a:t>
            </a:r>
          </a:p>
          <a:p>
            <a:pPr lvl="1"/>
            <a:r>
              <a:rPr lang="en-US" dirty="0" smtClean="0"/>
              <a:t>Open-ended/ no specific duration.  So the employee has right to the job until his service is formally terminated by the employer or he decide to leave the </a:t>
            </a:r>
            <a:r>
              <a:rPr lang="en-US" dirty="0" err="1" smtClean="0"/>
              <a:t>organisation</a:t>
            </a:r>
            <a:r>
              <a:rPr lang="en-US" dirty="0" smtClean="0"/>
              <a:t>. Majority of </a:t>
            </a:r>
            <a:r>
              <a:rPr lang="en-US" smtClean="0"/>
              <a:t>employment contracts </a:t>
            </a:r>
            <a:r>
              <a:rPr lang="en-US" dirty="0" smtClean="0"/>
              <a:t>fall under </a:t>
            </a:r>
            <a:r>
              <a:rPr lang="en-US" smtClean="0"/>
              <a:t>this category.</a:t>
            </a:r>
            <a:endParaRPr lang="en-US" dirty="0" smtClean="0"/>
          </a:p>
          <a:p>
            <a:pPr lvl="1">
              <a:buNone/>
            </a:pPr>
            <a:endParaRPr lang="en-US" dirty="0" smtClean="0"/>
          </a:p>
        </p:txBody>
      </p:sp>
    </p:spTree>
    <p:extLst>
      <p:ext uri="{BB962C8B-B14F-4D97-AF65-F5344CB8AC3E}">
        <p14:creationId xmlns:p14="http://schemas.microsoft.com/office/powerpoint/2010/main" val="4035212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spTree>
    <p:extLst>
      <p:ext uri="{BB962C8B-B14F-4D97-AF65-F5344CB8AC3E}">
        <p14:creationId xmlns:p14="http://schemas.microsoft.com/office/powerpoint/2010/main" val="1389923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spTree>
    <p:extLst>
      <p:ext uri="{BB962C8B-B14F-4D97-AF65-F5344CB8AC3E}">
        <p14:creationId xmlns:p14="http://schemas.microsoft.com/office/powerpoint/2010/main" val="2803672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solidFill>
                  <a:srgbClr val="FF0000"/>
                </a:solidFill>
              </a:rPr>
              <a:t>WAGES</a:t>
            </a:r>
            <a:endParaRPr lang="en-GB" sz="9600" dirty="0">
              <a:solidFill>
                <a:srgbClr val="FF0000"/>
              </a:solidFill>
            </a:endParaRP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684510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Wages in Malaysia</a:t>
            </a:r>
            <a:endParaRPr lang="en-GB" dirty="0"/>
          </a:p>
        </p:txBody>
      </p:sp>
      <p:sp>
        <p:nvSpPr>
          <p:cNvPr id="3" name="Content Placeholder 2"/>
          <p:cNvSpPr>
            <a:spLocks noGrp="1"/>
          </p:cNvSpPr>
          <p:nvPr>
            <p:ph idx="1"/>
          </p:nvPr>
        </p:nvSpPr>
        <p:spPr/>
        <p:txBody>
          <a:bodyPr/>
          <a:lstStyle/>
          <a:p>
            <a:r>
              <a:rPr lang="en-US" dirty="0" smtClean="0"/>
              <a:t>Most important term in contract for employee</a:t>
            </a:r>
          </a:p>
          <a:p>
            <a:r>
              <a:rPr lang="en-US" dirty="0" smtClean="0"/>
              <a:t>What is the role of Wages Councils?</a:t>
            </a:r>
          </a:p>
          <a:p>
            <a:r>
              <a:rPr lang="en-US" dirty="0" smtClean="0"/>
              <a:t>Do we need a minimum wage for all workers?</a:t>
            </a:r>
          </a:p>
          <a:p>
            <a:endParaRPr lang="en-US" dirty="0" smtClean="0"/>
          </a:p>
          <a:p>
            <a:endParaRPr lang="en-GB" dirty="0"/>
          </a:p>
        </p:txBody>
      </p:sp>
    </p:spTree>
    <p:extLst>
      <p:ext uri="{BB962C8B-B14F-4D97-AF65-F5344CB8AC3E}">
        <p14:creationId xmlns:p14="http://schemas.microsoft.com/office/powerpoint/2010/main" val="3175765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Wages Councils Act, 1947</a:t>
            </a:r>
            <a:endParaRPr lang="en-GB" dirty="0"/>
          </a:p>
        </p:txBody>
      </p:sp>
      <p:sp>
        <p:nvSpPr>
          <p:cNvPr id="3" name="Content Placeholder 2"/>
          <p:cNvSpPr>
            <a:spLocks noGrp="1"/>
          </p:cNvSpPr>
          <p:nvPr>
            <p:ph idx="1"/>
          </p:nvPr>
        </p:nvSpPr>
        <p:spPr/>
        <p:txBody>
          <a:bodyPr/>
          <a:lstStyle/>
          <a:p>
            <a:r>
              <a:rPr lang="en-US" dirty="0" smtClean="0"/>
              <a:t>Gives authority to specially constituted Wages Councils to set minimum wages in certain industries.</a:t>
            </a:r>
          </a:p>
          <a:p>
            <a:r>
              <a:rPr lang="en-US" dirty="0" smtClean="0"/>
              <a:t>Currently the councils exist in following sectors:</a:t>
            </a:r>
          </a:p>
          <a:p>
            <a:pPr lvl="1"/>
            <a:r>
              <a:rPr lang="en-US" dirty="0" smtClean="0"/>
              <a:t>Cinema workers,  shop assistants, hotel and catering industries</a:t>
            </a:r>
          </a:p>
          <a:p>
            <a:endParaRPr lang="en-US" dirty="0" smtClean="0"/>
          </a:p>
        </p:txBody>
      </p:sp>
    </p:spTree>
    <p:extLst>
      <p:ext uri="{BB962C8B-B14F-4D97-AF65-F5344CB8AC3E}">
        <p14:creationId xmlns:p14="http://schemas.microsoft.com/office/powerpoint/2010/main" val="3071921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429396"/>
          </a:xfrm>
        </p:spPr>
        <p:txBody>
          <a:bodyPr>
            <a:normAutofit/>
          </a:bodyPr>
          <a:lstStyle/>
          <a:p>
            <a:pPr>
              <a:buNone/>
            </a:pPr>
            <a:r>
              <a:rPr lang="en-US" dirty="0" smtClean="0"/>
              <a:t>Definition under the Employment Act 1955:</a:t>
            </a:r>
          </a:p>
          <a:p>
            <a:pPr>
              <a:buNone/>
            </a:pPr>
            <a:r>
              <a:rPr lang="en-US" dirty="0" smtClean="0"/>
              <a:t>“</a:t>
            </a:r>
            <a:r>
              <a:rPr lang="en-US" dirty="0"/>
              <a:t>wages” means basic wages and all other payments in </a:t>
            </a:r>
            <a:r>
              <a:rPr lang="en-US" dirty="0" smtClean="0"/>
              <a:t>cash payable </a:t>
            </a:r>
            <a:r>
              <a:rPr lang="en-US" dirty="0"/>
              <a:t>to an employee for work done in respect of his </a:t>
            </a:r>
            <a:r>
              <a:rPr lang="en-US" dirty="0" smtClean="0"/>
              <a:t>contract of </a:t>
            </a:r>
            <a:r>
              <a:rPr lang="en-US" dirty="0"/>
              <a:t>service but does not include—</a:t>
            </a:r>
          </a:p>
          <a:p>
            <a:pPr>
              <a:buNone/>
            </a:pPr>
            <a:r>
              <a:rPr lang="en-US" dirty="0"/>
              <a:t>(a) the value of any house accommodation or the supply </a:t>
            </a:r>
            <a:r>
              <a:rPr lang="en-US" dirty="0" smtClean="0"/>
              <a:t>of any </a:t>
            </a:r>
            <a:r>
              <a:rPr lang="en-US" dirty="0"/>
              <a:t>food, fuel, light or water or medical attendance, </a:t>
            </a:r>
            <a:r>
              <a:rPr lang="en-US" dirty="0" smtClean="0"/>
              <a:t>or of </a:t>
            </a:r>
            <a:r>
              <a:rPr lang="en-US" dirty="0"/>
              <a:t>any approved amenity or approved service</a:t>
            </a:r>
            <a:r>
              <a:rPr lang="en-US" dirty="0" smtClean="0"/>
              <a:t>;</a:t>
            </a:r>
            <a:endParaRPr lang="en-US" dirty="0"/>
          </a:p>
        </p:txBody>
      </p:sp>
    </p:spTree>
    <p:extLst>
      <p:ext uri="{BB962C8B-B14F-4D97-AF65-F5344CB8AC3E}">
        <p14:creationId xmlns:p14="http://schemas.microsoft.com/office/powerpoint/2010/main" val="28716719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en-US" dirty="0" smtClean="0"/>
              <a:t>(b) any contribution paid by the employer on his own account to any pension fund, provident fund, superannuation scheme, retrenchment, termination, lay-off or retirement scheme, thrift scheme or any other fund or scheme established for the benefit or welfare of the employee;</a:t>
            </a:r>
          </a:p>
          <a:p>
            <a:pPr>
              <a:buNone/>
            </a:pPr>
            <a:r>
              <a:rPr lang="en-US" dirty="0" smtClean="0"/>
              <a:t>(c) any travelling allowance or the value of any travelling </a:t>
            </a:r>
            <a:r>
              <a:rPr lang="en-GB" dirty="0" smtClean="0"/>
              <a:t>concession;</a:t>
            </a:r>
          </a:p>
          <a:p>
            <a:pPr>
              <a:buNone/>
            </a:pPr>
            <a:r>
              <a:rPr lang="en-US" dirty="0" smtClean="0"/>
              <a:t>(d) any sum payable to the employee to defray special expenses entailed on him by the nature of his employment;</a:t>
            </a:r>
          </a:p>
          <a:p>
            <a:pPr>
              <a:buNone/>
            </a:pPr>
            <a:r>
              <a:rPr lang="en-US" dirty="0" smtClean="0"/>
              <a:t>(e) any gratuity payable on discharge or retirement; or</a:t>
            </a:r>
          </a:p>
          <a:p>
            <a:pPr>
              <a:buNone/>
            </a:pPr>
            <a:r>
              <a:rPr lang="en-US" dirty="0" smtClean="0"/>
              <a:t>(f) any annual bonus or any part of any annual bonus;</a:t>
            </a:r>
            <a:endParaRPr lang="en-GB" dirty="0" smtClean="0"/>
          </a:p>
          <a:p>
            <a:pPr>
              <a:buNone/>
            </a:pPr>
            <a:endParaRPr lang="en-GB" dirty="0"/>
          </a:p>
        </p:txBody>
      </p:sp>
    </p:spTree>
    <p:extLst>
      <p:ext uri="{BB962C8B-B14F-4D97-AF65-F5344CB8AC3E}">
        <p14:creationId xmlns:p14="http://schemas.microsoft.com/office/powerpoint/2010/main" val="1149174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algn="l" eaLnBrk="1" hangingPunct="1"/>
            <a:r>
              <a:rPr lang="fr-CA" sz="5400" smtClean="0">
                <a:solidFill>
                  <a:srgbClr val="FFC000"/>
                </a:solidFill>
              </a:rPr>
              <a:t>INDUSTRIAL REVOLUTIONS</a:t>
            </a:r>
            <a:endParaRPr lang="fr-CA" sz="5400" b="1" smtClean="0">
              <a:solidFill>
                <a:srgbClr val="FFC000"/>
              </a:solidFill>
            </a:endParaRPr>
          </a:p>
        </p:txBody>
      </p:sp>
      <p:sp>
        <p:nvSpPr>
          <p:cNvPr id="4099" name="Espace réservé du contenu 2"/>
          <p:cNvSpPr>
            <a:spLocks noGrp="1"/>
          </p:cNvSpPr>
          <p:nvPr>
            <p:ph idx="1"/>
          </p:nvPr>
        </p:nvSpPr>
        <p:spPr>
          <a:xfrm>
            <a:off x="457200" y="1760538"/>
            <a:ext cx="8229600" cy="4525962"/>
          </a:xfrm>
        </p:spPr>
        <p:txBody>
          <a:bodyPr/>
          <a:lstStyle/>
          <a:p>
            <a:pPr eaLnBrk="1" hangingPunct="1"/>
            <a:r>
              <a:rPr lang="en-GB" smtClean="0"/>
              <a:t>The </a:t>
            </a:r>
            <a:r>
              <a:rPr lang="en-GB" b="1" smtClean="0"/>
              <a:t>Industrial Revolution</a:t>
            </a:r>
            <a:r>
              <a:rPr lang="en-GB" smtClean="0"/>
              <a:t> was a period from 1750 to 1850 where changes in agriculture, manufacturing, mining, transportation, and technology had a profound effect on the social, economic and cultural conditions of the times. It began in the </a:t>
            </a:r>
            <a:r>
              <a:rPr lang="en-GB" smtClean="0">
                <a:hlinkClick r:id="rId3" tooltip="United Kingdom"/>
              </a:rPr>
              <a:t>United Kingdom</a:t>
            </a:r>
            <a:r>
              <a:rPr lang="en-GB" smtClean="0"/>
              <a:t>, then subsequently spread throughout </a:t>
            </a:r>
            <a:r>
              <a:rPr lang="en-GB" smtClean="0">
                <a:hlinkClick r:id="rId4" tooltip="Western Europe"/>
              </a:rPr>
              <a:t>Western Europe</a:t>
            </a:r>
            <a:r>
              <a:rPr lang="en-GB" smtClean="0"/>
              <a:t>, </a:t>
            </a:r>
            <a:r>
              <a:rPr lang="en-GB" smtClean="0">
                <a:hlinkClick r:id="rId5" tooltip="North America"/>
              </a:rPr>
              <a:t>North America</a:t>
            </a:r>
            <a:r>
              <a:rPr lang="en-GB" smtClean="0"/>
              <a:t>, </a:t>
            </a:r>
            <a:r>
              <a:rPr lang="en-GB" smtClean="0">
                <a:hlinkClick r:id="rId6" tooltip="Japan"/>
              </a:rPr>
              <a:t>Japan</a:t>
            </a:r>
            <a:r>
              <a:rPr lang="en-GB" smtClean="0"/>
              <a:t>, and eventually the rest of the world.</a:t>
            </a:r>
            <a:endParaRPr lang="fr-CA"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Wage period</a:t>
            </a:r>
            <a:endParaRPr lang="en-GB" dirty="0"/>
          </a:p>
        </p:txBody>
      </p:sp>
      <p:sp>
        <p:nvSpPr>
          <p:cNvPr id="3" name="Content Placeholder 2"/>
          <p:cNvSpPr>
            <a:spLocks noGrp="1"/>
          </p:cNvSpPr>
          <p:nvPr>
            <p:ph idx="1"/>
          </p:nvPr>
        </p:nvSpPr>
        <p:spPr/>
        <p:txBody>
          <a:bodyPr>
            <a:normAutofit/>
          </a:bodyPr>
          <a:lstStyle/>
          <a:p>
            <a:pPr marL="514350" indent="-514350">
              <a:buNone/>
            </a:pPr>
            <a:r>
              <a:rPr lang="en-US" b="1" dirty="0" smtClean="0"/>
              <a:t>Why wages must be paid regularly and within stipulated period?</a:t>
            </a:r>
          </a:p>
          <a:p>
            <a:pPr marL="514350" indent="-514350">
              <a:buNone/>
            </a:pPr>
            <a:r>
              <a:rPr lang="en-US" b="1" dirty="0" smtClean="0"/>
              <a:t>Can wages be paid on weekly basis?</a:t>
            </a:r>
            <a:endParaRPr lang="en-GB" b="1" dirty="0" smtClean="0"/>
          </a:p>
          <a:p>
            <a:pPr marL="514350" indent="-514350">
              <a:buNone/>
            </a:pPr>
            <a:endParaRPr lang="en-GB" dirty="0"/>
          </a:p>
        </p:txBody>
      </p:sp>
    </p:spTree>
    <p:extLst>
      <p:ext uri="{BB962C8B-B14F-4D97-AF65-F5344CB8AC3E}">
        <p14:creationId xmlns:p14="http://schemas.microsoft.com/office/powerpoint/2010/main" val="33233729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978821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514350" indent="-514350">
              <a:buNone/>
            </a:pPr>
            <a:r>
              <a:rPr lang="en-GB" b="1" dirty="0" smtClean="0"/>
              <a:t>Section 18:</a:t>
            </a:r>
            <a:endParaRPr lang="en-US" dirty="0" smtClean="0"/>
          </a:p>
          <a:p>
            <a:pPr marL="514350" indent="-514350">
              <a:buAutoNum type="arabicParenBoth"/>
            </a:pPr>
            <a:r>
              <a:rPr lang="en-US" dirty="0" smtClean="0"/>
              <a:t>A contract of service shall specify a wage period </a:t>
            </a:r>
            <a:r>
              <a:rPr lang="en-US" b="1" dirty="0" smtClean="0"/>
              <a:t>not </a:t>
            </a:r>
            <a:r>
              <a:rPr lang="en-GB" b="1" dirty="0" smtClean="0"/>
              <a:t>exceeding one month</a:t>
            </a:r>
            <a:r>
              <a:rPr lang="en-GB" dirty="0" smtClean="0"/>
              <a:t>.</a:t>
            </a:r>
          </a:p>
          <a:p>
            <a:pPr marL="514350" indent="-514350">
              <a:buAutoNum type="arabicParenBoth"/>
            </a:pPr>
            <a:r>
              <a:rPr lang="en-US" dirty="0" smtClean="0"/>
              <a:t>If in any contract of </a:t>
            </a:r>
            <a:r>
              <a:rPr lang="en-US" b="1" dirty="0" smtClean="0"/>
              <a:t>service no wage period is specified </a:t>
            </a:r>
            <a:r>
              <a:rPr lang="en-US" dirty="0" smtClean="0"/>
              <a:t>the wage period shall for the purposes of the contract be deemed to </a:t>
            </a:r>
            <a:r>
              <a:rPr lang="en-GB" dirty="0" smtClean="0"/>
              <a:t>be </a:t>
            </a:r>
            <a:r>
              <a:rPr lang="en-GB" b="1" u="sng" dirty="0" smtClean="0"/>
              <a:t>one month</a:t>
            </a:r>
            <a:r>
              <a:rPr lang="en-GB" dirty="0" smtClean="0"/>
              <a:t>.</a:t>
            </a:r>
          </a:p>
          <a:p>
            <a:endParaRPr lang="en-GB" dirty="0"/>
          </a:p>
        </p:txBody>
      </p:sp>
    </p:spTree>
    <p:extLst>
      <p:ext uri="{BB962C8B-B14F-4D97-AF65-F5344CB8AC3E}">
        <p14:creationId xmlns:p14="http://schemas.microsoft.com/office/powerpoint/2010/main" val="2604420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Section 19: Time of payment of wages</a:t>
            </a:r>
            <a:endParaRPr lang="en-GB" dirty="0"/>
          </a:p>
        </p:txBody>
      </p:sp>
      <p:sp>
        <p:nvSpPr>
          <p:cNvPr id="3" name="Content Placeholder 2"/>
          <p:cNvSpPr>
            <a:spLocks noGrp="1"/>
          </p:cNvSpPr>
          <p:nvPr>
            <p:ph idx="1"/>
          </p:nvPr>
        </p:nvSpPr>
        <p:spPr/>
        <p:txBody>
          <a:bodyPr>
            <a:normAutofit/>
          </a:bodyPr>
          <a:lstStyle/>
          <a:p>
            <a:pPr>
              <a:buNone/>
            </a:pPr>
            <a:r>
              <a:rPr lang="en-US" dirty="0" smtClean="0"/>
              <a:t> Every employer shall pay to each of his employees </a:t>
            </a:r>
            <a:r>
              <a:rPr lang="en-US" u="sng" dirty="0" smtClean="0"/>
              <a:t>not later than the seventh day after the last day</a:t>
            </a:r>
            <a:r>
              <a:rPr lang="en-US" dirty="0" smtClean="0"/>
              <a:t> of any wage period the wages, less lawful deductions, earned by such employee during </a:t>
            </a:r>
            <a:r>
              <a:rPr lang="en-GB" dirty="0" smtClean="0"/>
              <a:t>such wage period:</a:t>
            </a:r>
          </a:p>
          <a:p>
            <a:pPr>
              <a:buNone/>
            </a:pPr>
            <a:r>
              <a:rPr lang="en-US" dirty="0" smtClean="0"/>
              <a:t>Provided that if the Director General is satisfied that payment within such time is not reasonably practicable, he may, on the application of the employer, extend the time of payment by such number of days as he thinks fit.</a:t>
            </a:r>
            <a:endParaRPr lang="en-GB" dirty="0" smtClean="0"/>
          </a:p>
          <a:p>
            <a:endParaRPr lang="en-GB" dirty="0"/>
          </a:p>
        </p:txBody>
      </p:sp>
    </p:spTree>
    <p:extLst>
      <p:ext uri="{BB962C8B-B14F-4D97-AF65-F5344CB8AC3E}">
        <p14:creationId xmlns:p14="http://schemas.microsoft.com/office/powerpoint/2010/main" val="38716861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buNone/>
            </a:pPr>
            <a:r>
              <a:rPr lang="en-US" dirty="0" smtClean="0"/>
              <a:t>Can wages be calculated by reference to the number of days’ work in each month?</a:t>
            </a:r>
          </a:p>
          <a:p>
            <a:pPr>
              <a:buNone/>
            </a:pPr>
            <a:endParaRPr lang="en-US" dirty="0" smtClean="0"/>
          </a:p>
          <a:p>
            <a:pPr>
              <a:buNone/>
            </a:pPr>
            <a:r>
              <a:rPr lang="en-US" dirty="0" err="1" smtClean="0"/>
              <a:t>e.g</a:t>
            </a:r>
            <a:r>
              <a:rPr lang="en-US" sz="2000" dirty="0" smtClean="0"/>
              <a:t>:  Rubber tappers: August, work: 28 days. Leave: 3 days</a:t>
            </a:r>
          </a:p>
          <a:p>
            <a:pPr>
              <a:buNone/>
            </a:pPr>
            <a:r>
              <a:rPr lang="en-US" sz="2000" dirty="0" smtClean="0"/>
              <a:t>	</a:t>
            </a:r>
            <a:r>
              <a:rPr lang="en-US" sz="2000" smtClean="0"/>
              <a:t>	RM22 </a:t>
            </a:r>
            <a:r>
              <a:rPr lang="en-US" sz="2000" dirty="0" smtClean="0"/>
              <a:t>for each day.  So, payment: RM22 x 28 days </a:t>
            </a:r>
          </a:p>
          <a:p>
            <a:pPr>
              <a:buNone/>
            </a:pPr>
            <a:r>
              <a:rPr lang="en-US" sz="2000" dirty="0" smtClean="0"/>
              <a:t>		: RM616 </a:t>
            </a:r>
          </a:p>
          <a:p>
            <a:pPr>
              <a:buNone/>
            </a:pPr>
            <a:r>
              <a:rPr lang="en-US" sz="2000" dirty="0" smtClean="0"/>
              <a:t>		Monsoon season </a:t>
            </a:r>
            <a:r>
              <a:rPr lang="en-US" sz="2000" dirty="0" err="1" smtClean="0"/>
              <a:t>eg</a:t>
            </a:r>
            <a:r>
              <a:rPr lang="en-US" sz="2000" dirty="0" smtClean="0"/>
              <a:t>: December: work 10 days, leave 21 days</a:t>
            </a:r>
          </a:p>
          <a:p>
            <a:pPr>
              <a:buNone/>
            </a:pPr>
            <a:r>
              <a:rPr lang="en-US" sz="2000" dirty="0" smtClean="0"/>
              <a:t>		payment: RM22 x 10 : RM220</a:t>
            </a:r>
            <a:endParaRPr lang="en-GB" sz="2000" dirty="0"/>
          </a:p>
        </p:txBody>
      </p:sp>
    </p:spTree>
    <p:extLst>
      <p:ext uri="{BB962C8B-B14F-4D97-AF65-F5344CB8AC3E}">
        <p14:creationId xmlns:p14="http://schemas.microsoft.com/office/powerpoint/2010/main" val="2936311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t>Section 16: Employees on estates to be provided with minimum number of days’ work in each month</a:t>
            </a:r>
            <a:endParaRPr lang="en-GB" dirty="0"/>
          </a:p>
        </p:txBody>
      </p:sp>
      <p:sp>
        <p:nvSpPr>
          <p:cNvPr id="3" name="Content Placeholder 2"/>
          <p:cNvSpPr>
            <a:spLocks noGrp="1"/>
          </p:cNvSpPr>
          <p:nvPr>
            <p:ph idx="1"/>
          </p:nvPr>
        </p:nvSpPr>
        <p:spPr/>
        <p:txBody>
          <a:bodyPr>
            <a:normAutofit fontScale="77500" lnSpcReduction="20000"/>
          </a:bodyPr>
          <a:lstStyle/>
          <a:p>
            <a:pPr>
              <a:buNone/>
            </a:pPr>
            <a:endParaRPr lang="en-US" b="1" dirty="0" smtClean="0"/>
          </a:p>
          <a:p>
            <a:pPr>
              <a:buNone/>
            </a:pPr>
            <a:r>
              <a:rPr lang="en-US" dirty="0" smtClean="0"/>
              <a:t>16. (1) Where an employee is employed in any </a:t>
            </a:r>
            <a:r>
              <a:rPr lang="en-US" b="1" u="sng" dirty="0" smtClean="0"/>
              <a:t>agricultural</a:t>
            </a:r>
          </a:p>
          <a:p>
            <a:pPr>
              <a:buNone/>
            </a:pPr>
            <a:r>
              <a:rPr lang="en-US" b="1" u="sng" dirty="0" smtClean="0"/>
              <a:t>undertaking on an estate </a:t>
            </a:r>
            <a:r>
              <a:rPr lang="en-US" dirty="0" smtClean="0"/>
              <a:t>on a contract of service under which he</a:t>
            </a:r>
          </a:p>
          <a:p>
            <a:pPr>
              <a:buNone/>
            </a:pPr>
            <a:r>
              <a:rPr lang="en-US" dirty="0" smtClean="0"/>
              <a:t>earns wages calculated by reference to the number of days’ work</a:t>
            </a:r>
          </a:p>
          <a:p>
            <a:pPr>
              <a:buNone/>
            </a:pPr>
            <a:r>
              <a:rPr lang="en-US" dirty="0" smtClean="0"/>
              <a:t>performed in each month of his service, his employer shall be</a:t>
            </a:r>
          </a:p>
          <a:p>
            <a:pPr>
              <a:buNone/>
            </a:pPr>
            <a:r>
              <a:rPr lang="en-US" dirty="0" smtClean="0"/>
              <a:t>bound either </a:t>
            </a:r>
            <a:r>
              <a:rPr lang="en-US" u="sng" dirty="0" smtClean="0"/>
              <a:t>to provide him with work suitable to his capacity on</a:t>
            </a:r>
          </a:p>
          <a:p>
            <a:pPr>
              <a:buNone/>
            </a:pPr>
            <a:r>
              <a:rPr lang="en-US" u="sng" dirty="0" smtClean="0"/>
              <a:t>not less than </a:t>
            </a:r>
            <a:r>
              <a:rPr lang="en-US" b="1" u="sng" dirty="0" smtClean="0"/>
              <a:t>twenty-four days </a:t>
            </a:r>
            <a:r>
              <a:rPr lang="en-US" dirty="0" smtClean="0"/>
              <a:t>in each month during the whole of</a:t>
            </a:r>
          </a:p>
          <a:p>
            <a:pPr>
              <a:buNone/>
            </a:pPr>
            <a:r>
              <a:rPr lang="en-US" dirty="0" smtClean="0"/>
              <a:t>which he is so employed, </a:t>
            </a:r>
            <a:r>
              <a:rPr lang="en-US" b="1" u="sng" dirty="0" smtClean="0"/>
              <a:t>or</a:t>
            </a:r>
            <a:r>
              <a:rPr lang="en-US" dirty="0" smtClean="0"/>
              <a:t> if the employer is unable or fails to</a:t>
            </a:r>
          </a:p>
          <a:p>
            <a:pPr>
              <a:buNone/>
            </a:pPr>
            <a:r>
              <a:rPr lang="en-US" dirty="0" smtClean="0"/>
              <a:t>provide work on twenty-four days in each month whereon the</a:t>
            </a:r>
          </a:p>
          <a:p>
            <a:pPr>
              <a:buNone/>
            </a:pPr>
            <a:r>
              <a:rPr lang="en-US" dirty="0" smtClean="0"/>
              <a:t>employee is willing and fit to work, the employer shall nevertheless</a:t>
            </a:r>
          </a:p>
          <a:p>
            <a:pPr>
              <a:buNone/>
            </a:pPr>
            <a:r>
              <a:rPr lang="en-US" u="sng" dirty="0" smtClean="0"/>
              <a:t>be bound to pay </a:t>
            </a:r>
            <a:r>
              <a:rPr lang="en-US" dirty="0" smtClean="0"/>
              <a:t>to the employee in respect of each of such days</a:t>
            </a:r>
          </a:p>
          <a:p>
            <a:pPr>
              <a:buNone/>
            </a:pPr>
            <a:r>
              <a:rPr lang="en-US" u="sng" dirty="0" smtClean="0"/>
              <a:t>wages at the same rate </a:t>
            </a:r>
            <a:r>
              <a:rPr lang="en-US" dirty="0" smtClean="0"/>
              <a:t>as if such employee had performed a day’s</a:t>
            </a:r>
          </a:p>
          <a:p>
            <a:pPr>
              <a:buNone/>
            </a:pPr>
            <a:r>
              <a:rPr lang="en-GB" dirty="0" smtClean="0"/>
              <a:t>work:</a:t>
            </a:r>
            <a:endParaRPr lang="en-GB" dirty="0"/>
          </a:p>
        </p:txBody>
      </p:sp>
    </p:spTree>
    <p:extLst>
      <p:ext uri="{BB962C8B-B14F-4D97-AF65-F5344CB8AC3E}">
        <p14:creationId xmlns:p14="http://schemas.microsoft.com/office/powerpoint/2010/main" val="23761508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Advances on Wages</a:t>
            </a:r>
            <a:endParaRPr lang="en-GB" dirty="0"/>
          </a:p>
        </p:txBody>
      </p:sp>
      <p:sp>
        <p:nvSpPr>
          <p:cNvPr id="3" name="Content Placeholder 2"/>
          <p:cNvSpPr>
            <a:spLocks noGrp="1"/>
          </p:cNvSpPr>
          <p:nvPr>
            <p:ph idx="1"/>
          </p:nvPr>
        </p:nvSpPr>
        <p:spPr/>
        <p:txBody>
          <a:bodyPr/>
          <a:lstStyle/>
          <a:p>
            <a:pPr>
              <a:buNone/>
            </a:pPr>
            <a:r>
              <a:rPr lang="en-US" dirty="0" smtClean="0"/>
              <a:t>Advances on wages is allowed but not encouraged. Why?</a:t>
            </a:r>
          </a:p>
          <a:p>
            <a:pPr>
              <a:buNone/>
            </a:pPr>
            <a:endParaRPr lang="en-US" dirty="0" smtClean="0"/>
          </a:p>
          <a:p>
            <a:pPr>
              <a:buNone/>
            </a:pPr>
            <a:r>
              <a:rPr lang="en-US" dirty="0" smtClean="0"/>
              <a:t>What kind of advances should be allowed?</a:t>
            </a:r>
            <a:endParaRPr lang="en-GB" dirty="0"/>
          </a:p>
        </p:txBody>
      </p:sp>
    </p:spTree>
    <p:extLst>
      <p:ext uri="{BB962C8B-B14F-4D97-AF65-F5344CB8AC3E}">
        <p14:creationId xmlns:p14="http://schemas.microsoft.com/office/powerpoint/2010/main" val="1028259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Autofit/>
          </a:bodyPr>
          <a:lstStyle/>
          <a:p>
            <a:r>
              <a:rPr lang="en-US" sz="3200" dirty="0" smtClean="0"/>
              <a:t>Advances on Wages</a:t>
            </a:r>
            <a:r>
              <a:rPr lang="en-US" sz="2800" dirty="0" smtClean="0"/>
              <a:t/>
            </a:r>
            <a:br>
              <a:rPr lang="en-US" sz="2800" dirty="0" smtClean="0"/>
            </a:br>
            <a:r>
              <a:rPr lang="en-US" sz="2400" dirty="0" smtClean="0"/>
              <a:t>Section 22: Limitation on advances to employees</a:t>
            </a:r>
            <a:endParaRPr lang="en-GB" sz="2800" dirty="0"/>
          </a:p>
        </p:txBody>
      </p:sp>
      <p:sp>
        <p:nvSpPr>
          <p:cNvPr id="3" name="Content Placeholder 2"/>
          <p:cNvSpPr>
            <a:spLocks noGrp="1"/>
          </p:cNvSpPr>
          <p:nvPr>
            <p:ph idx="1"/>
          </p:nvPr>
        </p:nvSpPr>
        <p:spPr>
          <a:xfrm>
            <a:off x="457200" y="1500174"/>
            <a:ext cx="8229600" cy="4786346"/>
          </a:xfrm>
        </p:spPr>
        <p:txBody>
          <a:bodyPr>
            <a:normAutofit/>
          </a:bodyPr>
          <a:lstStyle/>
          <a:p>
            <a:pPr>
              <a:buNone/>
            </a:pPr>
            <a:r>
              <a:rPr lang="en-US" dirty="0" smtClean="0"/>
              <a:t>22</a:t>
            </a:r>
            <a:r>
              <a:rPr lang="en-US" dirty="0"/>
              <a:t>. No employer shall during any one month make to an </a:t>
            </a:r>
            <a:r>
              <a:rPr lang="en-US" dirty="0" smtClean="0"/>
              <a:t>employee an </a:t>
            </a:r>
            <a:r>
              <a:rPr lang="en-US" dirty="0"/>
              <a:t>advance or advances of wages not already earned by </a:t>
            </a:r>
            <a:r>
              <a:rPr lang="en-US" dirty="0" smtClean="0"/>
              <a:t>such employee </a:t>
            </a:r>
            <a:r>
              <a:rPr lang="en-US" dirty="0"/>
              <a:t>which </a:t>
            </a:r>
            <a:r>
              <a:rPr lang="en-US" u="sng" dirty="0"/>
              <a:t>exceeds in the aggregate the amount of </a:t>
            </a:r>
            <a:r>
              <a:rPr lang="en-US" u="sng" dirty="0" smtClean="0"/>
              <a:t>wages which </a:t>
            </a:r>
            <a:r>
              <a:rPr lang="en-US" u="sng" dirty="0"/>
              <a:t>the employee earned in the preceding month </a:t>
            </a:r>
            <a:r>
              <a:rPr lang="en-US" dirty="0"/>
              <a:t>from </a:t>
            </a:r>
            <a:r>
              <a:rPr lang="en-US" dirty="0" smtClean="0"/>
              <a:t>his employment </a:t>
            </a:r>
            <a:r>
              <a:rPr lang="en-US" dirty="0"/>
              <a:t>with such employer, or if he has not been so long </a:t>
            </a:r>
            <a:r>
              <a:rPr lang="en-US" dirty="0" smtClean="0"/>
              <a:t>in </a:t>
            </a:r>
            <a:r>
              <a:rPr lang="en-US" dirty="0"/>
              <a:t>the employment of such employer, the amount which he is </a:t>
            </a:r>
            <a:r>
              <a:rPr lang="en-US" dirty="0" smtClean="0"/>
              <a:t>likely to </a:t>
            </a:r>
            <a:r>
              <a:rPr lang="en-US" dirty="0"/>
              <a:t>earn in such employment during one month, unless such </a:t>
            </a:r>
            <a:r>
              <a:rPr lang="en-US" dirty="0" smtClean="0"/>
              <a:t>advance is </a:t>
            </a:r>
            <a:r>
              <a:rPr lang="en-US" dirty="0"/>
              <a:t>made to the employee—</a:t>
            </a:r>
          </a:p>
          <a:p>
            <a:pPr>
              <a:buNone/>
            </a:pPr>
            <a:r>
              <a:rPr lang="en-US" dirty="0"/>
              <a:t>(a) to enable him to purchase a house or to build or </a:t>
            </a:r>
            <a:r>
              <a:rPr lang="en-US" dirty="0" smtClean="0"/>
              <a:t>improve </a:t>
            </a:r>
            <a:r>
              <a:rPr lang="en-GB" dirty="0" smtClean="0"/>
              <a:t>a </a:t>
            </a:r>
            <a:r>
              <a:rPr lang="en-GB" dirty="0"/>
              <a:t>house</a:t>
            </a:r>
            <a:r>
              <a:rPr lang="en-GB" dirty="0" smtClean="0"/>
              <a:t>; </a:t>
            </a:r>
            <a:r>
              <a:rPr lang="en-US" dirty="0" smtClean="0"/>
              <a:t>(</a:t>
            </a:r>
            <a:r>
              <a:rPr lang="en-US" dirty="0"/>
              <a:t>b) to enable him to purchase land</a:t>
            </a:r>
            <a:r>
              <a:rPr lang="en-US" dirty="0" smtClean="0"/>
              <a:t>; (</a:t>
            </a:r>
            <a:r>
              <a:rPr lang="en-US" dirty="0"/>
              <a:t>c) to enable him to purchase livestock</a:t>
            </a:r>
            <a:r>
              <a:rPr lang="en-US" dirty="0" smtClean="0"/>
              <a:t>; (</a:t>
            </a:r>
            <a:r>
              <a:rPr lang="en-US" dirty="0"/>
              <a:t>d) to enable him to purchase a motorcar, a motorcycle </a:t>
            </a:r>
            <a:r>
              <a:rPr lang="en-US" dirty="0" smtClean="0"/>
              <a:t>or </a:t>
            </a:r>
            <a:r>
              <a:rPr lang="en-GB" dirty="0" smtClean="0"/>
              <a:t>a </a:t>
            </a:r>
            <a:r>
              <a:rPr lang="en-GB" dirty="0"/>
              <a:t>bicycle</a:t>
            </a:r>
            <a:r>
              <a:rPr lang="en-GB" dirty="0" smtClean="0"/>
              <a:t>; </a:t>
            </a:r>
            <a:r>
              <a:rPr lang="en-US" dirty="0" smtClean="0"/>
              <a:t>(</a:t>
            </a:r>
            <a:r>
              <a:rPr lang="en-US" dirty="0" err="1"/>
              <a:t>da</a:t>
            </a:r>
            <a:r>
              <a:rPr lang="en-US" dirty="0"/>
              <a:t>) to enable him to purchase shares of the employer’s </a:t>
            </a:r>
            <a:r>
              <a:rPr lang="en-US" dirty="0" smtClean="0"/>
              <a:t>business offered </a:t>
            </a:r>
            <a:r>
              <a:rPr lang="en-US" dirty="0"/>
              <a:t>for sale by the employer;</a:t>
            </a:r>
          </a:p>
          <a:p>
            <a:pPr>
              <a:buNone/>
            </a:pPr>
            <a:endParaRPr lang="en-GB" sz="5100" b="1" dirty="0"/>
          </a:p>
        </p:txBody>
      </p:sp>
    </p:spTree>
    <p:extLst>
      <p:ext uri="{BB962C8B-B14F-4D97-AF65-F5344CB8AC3E}">
        <p14:creationId xmlns:p14="http://schemas.microsoft.com/office/powerpoint/2010/main" val="32474532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pPr>
              <a:buNone/>
            </a:pPr>
            <a:r>
              <a:rPr lang="en-US" dirty="0" smtClean="0"/>
              <a:t>(e) for any other purpose— (</a:t>
            </a:r>
            <a:r>
              <a:rPr lang="en-US" dirty="0" err="1" smtClean="0"/>
              <a:t>i</a:t>
            </a:r>
            <a:r>
              <a:rPr lang="en-US" dirty="0" smtClean="0"/>
              <a:t>) in respect of which an </a:t>
            </a:r>
            <a:r>
              <a:rPr lang="en-US" u="sng" dirty="0" smtClean="0"/>
              <a:t>application in writing is made by the employer to the Director General</a:t>
            </a:r>
            <a:r>
              <a:rPr lang="en-US" dirty="0" smtClean="0"/>
              <a:t>; (ii) which is, in the opinion of the Director General, beneficial to the employee; and (iii) which is approved in writing by the Director General, provided that in granting such approval, the Director General may make such modifications thereto or impose such conditions thereon as he </a:t>
            </a:r>
            <a:r>
              <a:rPr lang="en-GB" dirty="0" smtClean="0"/>
              <a:t>may deem proper; </a:t>
            </a:r>
          </a:p>
          <a:p>
            <a:pPr>
              <a:buNone/>
            </a:pPr>
            <a:r>
              <a:rPr lang="en-US" dirty="0" smtClean="0"/>
              <a:t>(f) for such other purpose as the Minister may, from time to time, by notification in the Gazette, specify either generally in respect of all employees, or only in respect of any particular employee, or any class, category or </a:t>
            </a:r>
            <a:r>
              <a:rPr lang="en-GB" dirty="0" smtClean="0"/>
              <a:t>description of employees.</a:t>
            </a:r>
          </a:p>
          <a:p>
            <a:pPr>
              <a:buNone/>
            </a:pPr>
            <a:endParaRPr lang="en-US" dirty="0" smtClean="0"/>
          </a:p>
          <a:p>
            <a:pPr>
              <a:buNone/>
            </a:pPr>
            <a:r>
              <a:rPr lang="en-US" sz="5100" b="1" dirty="0" smtClean="0"/>
              <a:t>Section 27: Interest on advances forbidden</a:t>
            </a:r>
            <a:endParaRPr lang="en-GB" dirty="0"/>
          </a:p>
        </p:txBody>
      </p:sp>
    </p:spTree>
    <p:extLst>
      <p:ext uri="{BB962C8B-B14F-4D97-AF65-F5344CB8AC3E}">
        <p14:creationId xmlns:p14="http://schemas.microsoft.com/office/powerpoint/2010/main" val="23781347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24: </a:t>
            </a:r>
            <a:r>
              <a:rPr lang="en-GB" b="1" dirty="0" smtClean="0"/>
              <a:t>Lawful deductions</a:t>
            </a:r>
            <a:endParaRPr lang="en-GB" dirty="0"/>
          </a:p>
        </p:txBody>
      </p:sp>
      <p:sp>
        <p:nvSpPr>
          <p:cNvPr id="3" name="Content Placeholder 2"/>
          <p:cNvSpPr>
            <a:spLocks noGrp="1"/>
          </p:cNvSpPr>
          <p:nvPr>
            <p:ph idx="1"/>
          </p:nvPr>
        </p:nvSpPr>
        <p:spPr/>
        <p:txBody>
          <a:bodyPr>
            <a:normAutofit fontScale="92500" lnSpcReduction="20000"/>
          </a:bodyPr>
          <a:lstStyle/>
          <a:p>
            <a:pPr>
              <a:buNone/>
            </a:pPr>
            <a:endParaRPr lang="en-GB" dirty="0"/>
          </a:p>
          <a:p>
            <a:pPr marL="514350" indent="-514350">
              <a:buNone/>
            </a:pPr>
            <a:r>
              <a:rPr lang="en-US" dirty="0" smtClean="0"/>
              <a:t>(1) No </a:t>
            </a:r>
            <a:r>
              <a:rPr lang="en-US" dirty="0"/>
              <a:t>deductions shall be made by an employer from </a:t>
            </a:r>
            <a:r>
              <a:rPr lang="en-US" dirty="0" smtClean="0"/>
              <a:t>the wages </a:t>
            </a:r>
            <a:r>
              <a:rPr lang="en-US" dirty="0"/>
              <a:t>of an employee otherwise than in accordance with this Act</a:t>
            </a:r>
            <a:r>
              <a:rPr lang="en-US" dirty="0" smtClean="0"/>
              <a:t>.</a:t>
            </a:r>
          </a:p>
          <a:p>
            <a:pPr marL="514350" indent="-514350">
              <a:buNone/>
            </a:pPr>
            <a:r>
              <a:rPr lang="en-US" dirty="0" smtClean="0"/>
              <a:t>(2) It </a:t>
            </a:r>
            <a:r>
              <a:rPr lang="en-US" dirty="0"/>
              <a:t>shall be lawful for an employer to make the </a:t>
            </a:r>
            <a:r>
              <a:rPr lang="en-US" dirty="0" smtClean="0"/>
              <a:t>following </a:t>
            </a:r>
            <a:r>
              <a:rPr lang="en-GB" dirty="0" smtClean="0"/>
              <a:t>deductions—</a:t>
            </a:r>
          </a:p>
          <a:p>
            <a:pPr>
              <a:buNone/>
            </a:pPr>
            <a:r>
              <a:rPr lang="en-US" dirty="0" smtClean="0"/>
              <a:t>	(</a:t>
            </a:r>
            <a:r>
              <a:rPr lang="en-US" dirty="0"/>
              <a:t>a) deductions to the extent of any overpayment of </a:t>
            </a:r>
            <a:r>
              <a:rPr lang="en-US" dirty="0" smtClean="0"/>
              <a:t>wages made </a:t>
            </a:r>
            <a:r>
              <a:rPr lang="en-US" dirty="0"/>
              <a:t>during the immediately </a:t>
            </a:r>
            <a:r>
              <a:rPr lang="en-US" dirty="0" smtClean="0"/>
              <a:t>preceding three months from </a:t>
            </a:r>
            <a:r>
              <a:rPr lang="en-US" dirty="0"/>
              <a:t>the month in which deductions are to be made, </a:t>
            </a:r>
            <a:r>
              <a:rPr lang="en-US" dirty="0" smtClean="0"/>
              <a:t>by the employer </a:t>
            </a:r>
            <a:r>
              <a:rPr lang="en-US" dirty="0"/>
              <a:t>to the </a:t>
            </a:r>
            <a:r>
              <a:rPr lang="en-US" dirty="0" smtClean="0"/>
              <a:t>employee </a:t>
            </a:r>
            <a:r>
              <a:rPr lang="en-US" dirty="0"/>
              <a:t>by the employer’s mistake;</a:t>
            </a:r>
          </a:p>
          <a:p>
            <a:pPr>
              <a:buNone/>
            </a:pPr>
            <a:r>
              <a:rPr lang="en-US" dirty="0" smtClean="0"/>
              <a:t>	(</a:t>
            </a:r>
            <a:r>
              <a:rPr lang="en-US" dirty="0"/>
              <a:t>b) deductions for the indemnity due to the employer by </a:t>
            </a:r>
            <a:r>
              <a:rPr lang="en-US" dirty="0" smtClean="0"/>
              <a:t>the </a:t>
            </a:r>
            <a:r>
              <a:rPr lang="en-GB" dirty="0" smtClean="0"/>
              <a:t>employee </a:t>
            </a:r>
            <a:r>
              <a:rPr lang="en-GB" dirty="0"/>
              <a:t>under subsection 13(1</a:t>
            </a:r>
            <a:r>
              <a:rPr lang="en-GB" dirty="0" smtClean="0"/>
              <a:t>);</a:t>
            </a:r>
            <a:r>
              <a:rPr lang="en-US" dirty="0" smtClean="0"/>
              <a:t>(</a:t>
            </a:r>
            <a:r>
              <a:rPr lang="en-US" dirty="0"/>
              <a:t>c) deductions for the recovery of advances of wages </a:t>
            </a:r>
            <a:r>
              <a:rPr lang="en-US" dirty="0" smtClean="0"/>
              <a:t>made under </a:t>
            </a:r>
            <a:r>
              <a:rPr lang="en-US" dirty="0"/>
              <a:t>section 22 provided no interest is </a:t>
            </a:r>
            <a:r>
              <a:rPr lang="en-US" dirty="0" smtClean="0"/>
              <a:t>charged </a:t>
            </a:r>
            <a:r>
              <a:rPr lang="en-US" dirty="0"/>
              <a:t>on </a:t>
            </a:r>
            <a:r>
              <a:rPr lang="en-US" dirty="0" smtClean="0"/>
              <a:t>the </a:t>
            </a:r>
            <a:r>
              <a:rPr lang="en-GB" dirty="0" smtClean="0"/>
              <a:t>advances</a:t>
            </a:r>
            <a:r>
              <a:rPr lang="en-GB" dirty="0"/>
              <a:t>; and</a:t>
            </a:r>
          </a:p>
          <a:p>
            <a:pPr>
              <a:buNone/>
            </a:pPr>
            <a:r>
              <a:rPr lang="en-US" dirty="0" smtClean="0"/>
              <a:t>	(</a:t>
            </a:r>
            <a:r>
              <a:rPr lang="en-US" dirty="0"/>
              <a:t>d) deductions authorized by any other written law.</a:t>
            </a:r>
          </a:p>
          <a:p>
            <a:pPr>
              <a:buNone/>
            </a:pPr>
            <a:endParaRPr lang="en-GB" dirty="0"/>
          </a:p>
        </p:txBody>
      </p:sp>
    </p:spTree>
    <p:extLst>
      <p:ext uri="{BB962C8B-B14F-4D97-AF65-F5344CB8AC3E}">
        <p14:creationId xmlns:p14="http://schemas.microsoft.com/office/powerpoint/2010/main" val="1747552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algn="l" eaLnBrk="1" hangingPunct="1"/>
            <a:r>
              <a:rPr lang="fr-CA" sz="4800" smtClean="0">
                <a:solidFill>
                  <a:srgbClr val="FFC000"/>
                </a:solidFill>
              </a:rPr>
              <a:t>Social Effect of the Revolution</a:t>
            </a:r>
            <a:endParaRPr lang="fr-CA" sz="5400" b="1" smtClean="0">
              <a:solidFill>
                <a:schemeClr val="bg1"/>
              </a:solidFill>
            </a:endParaRPr>
          </a:p>
        </p:txBody>
      </p:sp>
      <p:sp>
        <p:nvSpPr>
          <p:cNvPr id="3" name="Espace réservé du contenu 2"/>
          <p:cNvSpPr>
            <a:spLocks noGrp="1"/>
          </p:cNvSpPr>
          <p:nvPr>
            <p:ph idx="1"/>
          </p:nvPr>
        </p:nvSpPr>
        <p:spPr>
          <a:xfrm>
            <a:off x="457200" y="1760538"/>
            <a:ext cx="8229600" cy="4525962"/>
          </a:xfrm>
        </p:spPr>
        <p:txBody>
          <a:bodyPr rtlCol="0">
            <a:normAutofit fontScale="92500" lnSpcReduction="20000"/>
          </a:bodyPr>
          <a:lstStyle/>
          <a:p>
            <a:pPr>
              <a:buFont typeface="Arial" charset="0"/>
              <a:buChar char="•"/>
              <a:defRPr/>
            </a:pPr>
            <a:r>
              <a:rPr lang="en-GB" sz="2800" dirty="0" smtClean="0"/>
              <a:t>In terms of social structure, the Industrial Revolution witnessed the triumph of a </a:t>
            </a:r>
            <a:r>
              <a:rPr lang="en-GB" sz="2800" dirty="0" smtClean="0">
                <a:hlinkClick r:id="rId3" tooltip="Middle class"/>
              </a:rPr>
              <a:t>middle class</a:t>
            </a:r>
            <a:r>
              <a:rPr lang="en-GB" sz="2800" dirty="0" smtClean="0"/>
              <a:t> of industrialists and businessmen over a landed class of nobility and gentry.</a:t>
            </a:r>
          </a:p>
          <a:p>
            <a:pPr>
              <a:buFont typeface="Arial" charset="0"/>
              <a:buChar char="•"/>
              <a:defRPr/>
            </a:pPr>
            <a:r>
              <a:rPr lang="en-GB" sz="2800" dirty="0" smtClean="0"/>
              <a:t>Ordinary working people found increased opportunities for employment in the new mills and factories, but these were often under strict working conditions with long hours of labour dominated by a pace set by machines. </a:t>
            </a:r>
          </a:p>
          <a:p>
            <a:pPr>
              <a:buFont typeface="Arial" charset="0"/>
              <a:buChar char="•"/>
              <a:defRPr/>
            </a:pPr>
            <a:r>
              <a:rPr lang="en-GB" sz="2800" dirty="0" smtClean="0"/>
              <a:t>As late as the year 1900, most industrial workers in the United States still worked a 10-hour day (12 hours in the steel industry), yet earned from 20 to 40 percent less than the minimum deemed necessary for a decent life.</a:t>
            </a:r>
            <a:r>
              <a:rPr lang="en-GB" sz="2800" baseline="30000" dirty="0" smtClean="0">
                <a:hlinkClick r:id="rId4"/>
              </a:rPr>
              <a:t>[29]</a:t>
            </a:r>
            <a:r>
              <a:rPr lang="en-GB" sz="2800" dirty="0" smtClean="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55000" lnSpcReduction="20000"/>
          </a:bodyPr>
          <a:lstStyle/>
          <a:p>
            <a:pPr>
              <a:buNone/>
            </a:pPr>
            <a:r>
              <a:rPr lang="en-US" dirty="0" smtClean="0"/>
              <a:t>(3) The following deductions shall only be made at the request in writing of the employee—</a:t>
            </a:r>
          </a:p>
          <a:p>
            <a:pPr>
              <a:buNone/>
            </a:pPr>
            <a:r>
              <a:rPr lang="en-US" dirty="0" smtClean="0"/>
              <a:t>	(a) deductions in respect of the payments to a registered trade union or co-operative thrift and loan society of any sum of money due to the trade union or society by the employee on account of entrance fees, subscriptions, </a:t>
            </a:r>
            <a:r>
              <a:rPr lang="en-US" dirty="0" err="1" smtClean="0"/>
              <a:t>instalments</a:t>
            </a:r>
            <a:r>
              <a:rPr lang="en-US" dirty="0" smtClean="0"/>
              <a:t> and interest on loans, or other dues; and</a:t>
            </a:r>
          </a:p>
          <a:p>
            <a:pPr>
              <a:buNone/>
            </a:pPr>
            <a:r>
              <a:rPr lang="en-US" dirty="0" smtClean="0"/>
              <a:t>	(b) deductions in respect of payments for any shares of the employer’s business offered for sale by the employer and </a:t>
            </a:r>
            <a:r>
              <a:rPr lang="en-GB" dirty="0" smtClean="0"/>
              <a:t>purchased by the employee.</a:t>
            </a:r>
          </a:p>
          <a:p>
            <a:pPr>
              <a:buNone/>
            </a:pPr>
            <a:r>
              <a:rPr lang="en-US" dirty="0" smtClean="0"/>
              <a:t>(4) The following deductions shall not be made except at the request in writing of the employee and with the prior permission in writing of the Director General:</a:t>
            </a:r>
          </a:p>
          <a:p>
            <a:pPr>
              <a:buNone/>
            </a:pPr>
            <a:r>
              <a:rPr lang="en-US" dirty="0" smtClean="0"/>
              <a:t>	(a) deductions in respect of payments into any superannuation scheme, provident fund, employer’s welfare scheme or insurance scheme established for the benefit of the </a:t>
            </a:r>
            <a:r>
              <a:rPr lang="en-GB" dirty="0" smtClean="0"/>
              <a:t>employee;</a:t>
            </a:r>
          </a:p>
          <a:p>
            <a:pPr>
              <a:buNone/>
            </a:pPr>
            <a:r>
              <a:rPr lang="en-US" dirty="0" smtClean="0"/>
              <a:t>	(</a:t>
            </a:r>
            <a:r>
              <a:rPr lang="en-US" dirty="0"/>
              <a:t>b) deductions in respect of repayments of advances of </a:t>
            </a:r>
            <a:r>
              <a:rPr lang="en-US" dirty="0" smtClean="0"/>
              <a:t>wages made </a:t>
            </a:r>
            <a:r>
              <a:rPr lang="en-US" dirty="0"/>
              <a:t>to an employee under section 22 where interest </a:t>
            </a:r>
            <a:r>
              <a:rPr lang="en-US" dirty="0" smtClean="0"/>
              <a:t>is levied </a:t>
            </a:r>
            <a:r>
              <a:rPr lang="en-US" dirty="0"/>
              <a:t>on the advances and deductions in respect of </a:t>
            </a:r>
            <a:r>
              <a:rPr lang="en-US" dirty="0" smtClean="0"/>
              <a:t>the payments </a:t>
            </a:r>
            <a:r>
              <a:rPr lang="en-US" dirty="0"/>
              <a:t>of the interest so levied;</a:t>
            </a:r>
          </a:p>
          <a:p>
            <a:pPr>
              <a:buNone/>
            </a:pPr>
            <a:r>
              <a:rPr lang="en-US" dirty="0" smtClean="0"/>
              <a:t>	(</a:t>
            </a:r>
            <a:r>
              <a:rPr lang="en-US" dirty="0"/>
              <a:t>c) deductions in respect of payments to a third party </a:t>
            </a:r>
            <a:r>
              <a:rPr lang="en-US" dirty="0" smtClean="0"/>
              <a:t>on </a:t>
            </a:r>
            <a:r>
              <a:rPr lang="en-GB" dirty="0" smtClean="0"/>
              <a:t>behalf </a:t>
            </a:r>
            <a:r>
              <a:rPr lang="en-GB" dirty="0"/>
              <a:t>of the employee;</a:t>
            </a:r>
          </a:p>
          <a:p>
            <a:pPr>
              <a:buNone/>
            </a:pPr>
            <a:r>
              <a:rPr lang="en-US" dirty="0" smtClean="0"/>
              <a:t>	(</a:t>
            </a:r>
            <a:r>
              <a:rPr lang="en-US" dirty="0"/>
              <a:t>d) deductions in respect of payments for the purchase by </a:t>
            </a:r>
            <a:r>
              <a:rPr lang="en-US" dirty="0" smtClean="0"/>
              <a:t>the employee </a:t>
            </a:r>
            <a:r>
              <a:rPr lang="en-US" dirty="0"/>
              <a:t>of any goods of the employer’s business </a:t>
            </a:r>
            <a:r>
              <a:rPr lang="en-US" dirty="0" smtClean="0"/>
              <a:t>offered for </a:t>
            </a:r>
            <a:r>
              <a:rPr lang="en-US" dirty="0"/>
              <a:t>sale by the employer; and</a:t>
            </a:r>
          </a:p>
          <a:p>
            <a:pPr>
              <a:buNone/>
            </a:pPr>
            <a:r>
              <a:rPr lang="en-US" dirty="0" smtClean="0"/>
              <a:t>	(</a:t>
            </a:r>
            <a:r>
              <a:rPr lang="en-US" dirty="0"/>
              <a:t>e) deductions in respect of the rental for </a:t>
            </a:r>
            <a:r>
              <a:rPr lang="en-US" dirty="0" smtClean="0"/>
              <a:t>accommodation and </a:t>
            </a:r>
            <a:r>
              <a:rPr lang="en-US" dirty="0"/>
              <a:t>the cost of services, food and meals provided by </a:t>
            </a:r>
            <a:r>
              <a:rPr lang="en-US" dirty="0" smtClean="0"/>
              <a:t>the employer </a:t>
            </a:r>
            <a:r>
              <a:rPr lang="en-US" dirty="0"/>
              <a:t>to the employee at the employee’s request </a:t>
            </a:r>
            <a:r>
              <a:rPr lang="en-US" dirty="0" smtClean="0"/>
              <a:t>or under </a:t>
            </a:r>
            <a:r>
              <a:rPr lang="en-US" dirty="0"/>
              <a:t>the terms of the employee’s contract of service.</a:t>
            </a:r>
            <a:endParaRPr lang="en-GB" dirty="0"/>
          </a:p>
        </p:txBody>
      </p:sp>
    </p:spTree>
    <p:extLst>
      <p:ext uri="{BB962C8B-B14F-4D97-AF65-F5344CB8AC3E}">
        <p14:creationId xmlns:p14="http://schemas.microsoft.com/office/powerpoint/2010/main" val="35202198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None/>
            </a:pPr>
            <a:r>
              <a:rPr lang="en-US" dirty="0" smtClean="0"/>
              <a:t>(8) The total of any amounts deducted under this section from the wages of an employee in respect of any one month shall </a:t>
            </a:r>
            <a:r>
              <a:rPr lang="en-US" u="sng" dirty="0" smtClean="0"/>
              <a:t>not exceed fifty per centum of the wages earned by that employee in </a:t>
            </a:r>
            <a:r>
              <a:rPr lang="en-GB" u="sng" dirty="0" smtClean="0"/>
              <a:t>that month.</a:t>
            </a:r>
            <a:endParaRPr lang="en-GB" u="sng" dirty="0"/>
          </a:p>
        </p:txBody>
      </p:sp>
    </p:spTree>
    <p:extLst>
      <p:ext uri="{BB962C8B-B14F-4D97-AF65-F5344CB8AC3E}">
        <p14:creationId xmlns:p14="http://schemas.microsoft.com/office/powerpoint/2010/main" val="21505787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no wages need to be paid</a:t>
            </a:r>
            <a:endParaRPr lang="en-GB" dirty="0"/>
          </a:p>
        </p:txBody>
      </p:sp>
      <p:sp>
        <p:nvSpPr>
          <p:cNvPr id="3" name="Content Placeholder 2"/>
          <p:cNvSpPr>
            <a:spLocks noGrp="1"/>
          </p:cNvSpPr>
          <p:nvPr>
            <p:ph idx="1"/>
          </p:nvPr>
        </p:nvSpPr>
        <p:spPr/>
        <p:txBody>
          <a:bodyPr>
            <a:normAutofit fontScale="55000" lnSpcReduction="20000"/>
          </a:bodyPr>
          <a:lstStyle/>
          <a:p>
            <a:pPr>
              <a:buNone/>
            </a:pPr>
            <a:endParaRPr lang="en-US" b="1" smtClean="0"/>
          </a:p>
          <a:p>
            <a:pPr>
              <a:buNone/>
            </a:pPr>
            <a:r>
              <a:rPr lang="en-US" b="1" smtClean="0"/>
              <a:t>Section </a:t>
            </a:r>
            <a:r>
              <a:rPr lang="en-US" b="1" dirty="0" smtClean="0"/>
              <a:t>23: Wages not due for absence from work through imprisonment </a:t>
            </a:r>
            <a:r>
              <a:rPr lang="en-GB" b="1" dirty="0" smtClean="0"/>
              <a:t>or attendance in court</a:t>
            </a:r>
          </a:p>
          <a:p>
            <a:pPr>
              <a:buNone/>
            </a:pPr>
            <a:endParaRPr lang="en-GB" b="1" dirty="0" smtClean="0"/>
          </a:p>
          <a:p>
            <a:pPr>
              <a:buNone/>
            </a:pPr>
            <a:r>
              <a:rPr lang="en-US" sz="2900" b="1" dirty="0" smtClean="0"/>
              <a:t>Wages shall not become payable to or recoverable by any</a:t>
            </a:r>
          </a:p>
          <a:p>
            <a:pPr>
              <a:buNone/>
            </a:pPr>
            <a:r>
              <a:rPr lang="en-US" sz="2900" dirty="0" smtClean="0"/>
              <a:t>employee from his employer for or on account of the term of any</a:t>
            </a:r>
          </a:p>
          <a:p>
            <a:pPr>
              <a:buNone/>
            </a:pPr>
            <a:r>
              <a:rPr lang="en-US" sz="2900" dirty="0" smtClean="0"/>
              <a:t>sentence of imprisonment undergone by him or for any period</a:t>
            </a:r>
          </a:p>
          <a:p>
            <a:pPr>
              <a:buNone/>
            </a:pPr>
            <a:r>
              <a:rPr lang="en-US" sz="2900" dirty="0" smtClean="0"/>
              <a:t>spent by him in custody or for or on account of any period spent</a:t>
            </a:r>
          </a:p>
          <a:p>
            <a:pPr>
              <a:buNone/>
            </a:pPr>
            <a:r>
              <a:rPr lang="en-US" sz="2900" dirty="0" smtClean="0"/>
              <a:t>by him in going to or returning from prison or other place of</a:t>
            </a:r>
          </a:p>
          <a:p>
            <a:pPr>
              <a:buNone/>
            </a:pPr>
            <a:r>
              <a:rPr lang="en-US" sz="2900" dirty="0" smtClean="0"/>
              <a:t>custody or for or on account of any period spent by him in going</a:t>
            </a:r>
          </a:p>
          <a:p>
            <a:pPr>
              <a:buNone/>
            </a:pPr>
            <a:r>
              <a:rPr lang="en-US" sz="2900" dirty="0" smtClean="0"/>
              <a:t>to, attending before or returning from a court otherwise than as</a:t>
            </a:r>
          </a:p>
          <a:p>
            <a:pPr>
              <a:buNone/>
            </a:pPr>
            <a:r>
              <a:rPr lang="en-US" sz="2900" dirty="0" smtClean="0"/>
              <a:t>a witness on his employer’s behalf.</a:t>
            </a:r>
            <a:endParaRPr lang="en-GB" sz="2900" dirty="0"/>
          </a:p>
        </p:txBody>
      </p:sp>
    </p:spTree>
    <p:extLst>
      <p:ext uri="{BB962C8B-B14F-4D97-AF65-F5344CB8AC3E}">
        <p14:creationId xmlns:p14="http://schemas.microsoft.com/office/powerpoint/2010/main" val="792760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trike="sngStrike" dirty="0" smtClean="0"/>
              <a:t>Truck System </a:t>
            </a:r>
            <a:r>
              <a:rPr lang="en-US" dirty="0" smtClean="0"/>
              <a:t>Mode of Payment</a:t>
            </a:r>
            <a:endParaRPr lang="en-GB" dirty="0"/>
          </a:p>
        </p:txBody>
      </p:sp>
      <p:sp>
        <p:nvSpPr>
          <p:cNvPr id="3" name="Content Placeholder 2"/>
          <p:cNvSpPr>
            <a:spLocks noGrp="1"/>
          </p:cNvSpPr>
          <p:nvPr>
            <p:ph idx="1"/>
          </p:nvPr>
        </p:nvSpPr>
        <p:spPr/>
        <p:txBody>
          <a:bodyPr>
            <a:normAutofit/>
          </a:bodyPr>
          <a:lstStyle/>
          <a:p>
            <a:r>
              <a:rPr lang="en-US" dirty="0" smtClean="0"/>
              <a:t>Previously, wages to be paid in legal tender</a:t>
            </a:r>
          </a:p>
          <a:p>
            <a:r>
              <a:rPr lang="en-US" dirty="0" smtClean="0"/>
              <a:t>Payment in other form is illegal</a:t>
            </a:r>
          </a:p>
          <a:p>
            <a:r>
              <a:rPr lang="en-US" dirty="0" smtClean="0"/>
              <a:t>Since 2011, payment must be through bank.</a:t>
            </a:r>
          </a:p>
          <a:p>
            <a:r>
              <a:rPr lang="en-US" dirty="0" smtClean="0"/>
              <a:t>And since 1998, employee could only insist on being paid in cash if they had a strong reason.</a:t>
            </a:r>
          </a:p>
          <a:p>
            <a:r>
              <a:rPr lang="en-US" dirty="0" smtClean="0"/>
              <a:t>No condition on how to spend the wages</a:t>
            </a:r>
          </a:p>
          <a:p>
            <a:endParaRPr lang="en-GB" dirty="0"/>
          </a:p>
        </p:txBody>
      </p:sp>
    </p:spTree>
    <p:extLst>
      <p:ext uri="{BB962C8B-B14F-4D97-AF65-F5344CB8AC3E}">
        <p14:creationId xmlns:p14="http://schemas.microsoft.com/office/powerpoint/2010/main" val="37750131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of wages</a:t>
            </a:r>
            <a:endParaRPr lang="en-GB" dirty="0"/>
          </a:p>
        </p:txBody>
      </p:sp>
      <p:sp>
        <p:nvSpPr>
          <p:cNvPr id="3" name="Content Placeholder 2"/>
          <p:cNvSpPr>
            <a:spLocks noGrp="1"/>
          </p:cNvSpPr>
          <p:nvPr>
            <p:ph idx="1"/>
          </p:nvPr>
        </p:nvSpPr>
        <p:spPr/>
        <p:txBody>
          <a:bodyPr>
            <a:normAutofit/>
          </a:bodyPr>
          <a:lstStyle/>
          <a:p>
            <a:r>
              <a:rPr lang="en-US" dirty="0" smtClean="0"/>
              <a:t>In case of an employer is forced by a court to sell off property and assets to pay debts.</a:t>
            </a:r>
          </a:p>
          <a:p>
            <a:r>
              <a:rPr lang="en-US" dirty="0" err="1" smtClean="0"/>
              <a:t>Eg</a:t>
            </a:r>
            <a:r>
              <a:rPr lang="en-US" dirty="0" smtClean="0"/>
              <a:t>: during winding up of company, there are the order in which funds should be distributed, such as: secured creditors </a:t>
            </a:r>
            <a:r>
              <a:rPr lang="en-US" dirty="0" smtClean="0">
                <a:sym typeface="Wingdings" pitchFamily="2" charset="2"/>
              </a:rPr>
              <a:t> expenses of winding up  unpaid wages  unsecured creditors  company members </a:t>
            </a:r>
          </a:p>
          <a:p>
            <a:r>
              <a:rPr lang="en-US" dirty="0" smtClean="0">
                <a:sym typeface="Wingdings" pitchFamily="2" charset="2"/>
              </a:rPr>
              <a:t>See also(s 292 &amp; 191 of the Company Act)</a:t>
            </a:r>
          </a:p>
          <a:p>
            <a:r>
              <a:rPr lang="en-US" dirty="0" smtClean="0">
                <a:sym typeface="Wingdings" pitchFamily="2" charset="2"/>
              </a:rPr>
              <a:t>Priority over secured creditor must not exceed the amount due as wages for four consecutive months work</a:t>
            </a:r>
          </a:p>
          <a:p>
            <a:pPr>
              <a:buNone/>
            </a:pPr>
            <a:endParaRPr lang="en-GB" dirty="0"/>
          </a:p>
        </p:txBody>
      </p:sp>
    </p:spTree>
    <p:extLst>
      <p:ext uri="{BB962C8B-B14F-4D97-AF65-F5344CB8AC3E}">
        <p14:creationId xmlns:p14="http://schemas.microsoft.com/office/powerpoint/2010/main" val="23698056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Contractors and principals</a:t>
            </a:r>
            <a:endParaRPr lang="en-GB" dirty="0"/>
          </a:p>
        </p:txBody>
      </p:sp>
      <p:sp>
        <p:nvSpPr>
          <p:cNvPr id="3" name="Content Placeholder 2"/>
          <p:cNvSpPr>
            <a:spLocks noGrp="1"/>
          </p:cNvSpPr>
          <p:nvPr>
            <p:ph idx="1"/>
          </p:nvPr>
        </p:nvSpPr>
        <p:spPr/>
        <p:txBody>
          <a:bodyPr/>
          <a:lstStyle/>
          <a:p>
            <a:r>
              <a:rPr lang="en-US" dirty="0" smtClean="0"/>
              <a:t>When a contractor or sub-contractor fails to pay wages, its employees can claim from the contractor and its principal.</a:t>
            </a:r>
          </a:p>
          <a:p>
            <a:r>
              <a:rPr lang="en-US" dirty="0" smtClean="0"/>
              <a:t>They become jointly and severally liable – as if the employees had been immediately employed by the principal, contractor and sub-contractor.</a:t>
            </a:r>
          </a:p>
          <a:p>
            <a:r>
              <a:rPr lang="en-US" dirty="0" smtClean="0"/>
              <a:t>Subject to some conditions under proviso.</a:t>
            </a:r>
            <a:endParaRPr lang="en-US" smtClean="0"/>
          </a:p>
          <a:p>
            <a:pPr>
              <a:buNone/>
            </a:pPr>
            <a:endParaRPr lang="en-GB" dirty="0"/>
          </a:p>
        </p:txBody>
      </p:sp>
    </p:spTree>
    <p:extLst>
      <p:ext uri="{BB962C8B-B14F-4D97-AF65-F5344CB8AC3E}">
        <p14:creationId xmlns:p14="http://schemas.microsoft.com/office/powerpoint/2010/main" val="22452514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spTree>
    <p:extLst>
      <p:ext uri="{BB962C8B-B14F-4D97-AF65-F5344CB8AC3E}">
        <p14:creationId xmlns:p14="http://schemas.microsoft.com/office/powerpoint/2010/main" val="4694243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Working Hours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869900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1328"/>
            <a:ext cx="8686800" cy="4525963"/>
          </a:xfrm>
        </p:spPr>
        <p:txBody>
          <a:bodyPr>
            <a:normAutofit/>
          </a:bodyPr>
          <a:lstStyle/>
          <a:p>
            <a:r>
              <a:rPr lang="en-US" dirty="0" smtClean="0"/>
              <a:t>Section 60A</a:t>
            </a:r>
          </a:p>
          <a:p>
            <a:r>
              <a:rPr lang="en-US" dirty="0" smtClean="0"/>
              <a:t>Maximum normal working hours per day are 8.  s60A(1)(b)</a:t>
            </a:r>
          </a:p>
          <a:p>
            <a:r>
              <a:rPr lang="en-US" dirty="0" smtClean="0"/>
              <a:t>Maximum working hours per week are 48.</a:t>
            </a:r>
          </a:p>
          <a:p>
            <a:r>
              <a:rPr lang="en-US" dirty="0" smtClean="0"/>
              <a:t>Maximum consecutive hours of work are 5.  Period of leisure (lunch or tea breaks) must not less than 30 minutes. S60A(1)(a)</a:t>
            </a:r>
          </a:p>
          <a:p>
            <a:r>
              <a:rPr lang="en-US" dirty="0" smtClean="0"/>
              <a:t>Maximum working hours plus overtime are 12.  s60A(7)</a:t>
            </a:r>
          </a:p>
          <a:p>
            <a:endParaRPr lang="en-US" dirty="0" smtClean="0"/>
          </a:p>
          <a:p>
            <a:endParaRPr lang="en-GB" dirty="0"/>
          </a:p>
        </p:txBody>
      </p:sp>
      <p:sp>
        <p:nvSpPr>
          <p:cNvPr id="2" name="Title 1"/>
          <p:cNvSpPr>
            <a:spLocks noGrp="1"/>
          </p:cNvSpPr>
          <p:nvPr>
            <p:ph type="title"/>
          </p:nvPr>
        </p:nvSpPr>
        <p:spPr/>
        <p:txBody>
          <a:bodyPr/>
          <a:lstStyle/>
          <a:p>
            <a:r>
              <a:rPr lang="en-US" dirty="0" smtClean="0"/>
              <a:t>Maximum working hours</a:t>
            </a:r>
            <a:endParaRPr lang="en-GB" dirty="0"/>
          </a:p>
        </p:txBody>
      </p:sp>
    </p:spTree>
    <p:extLst>
      <p:ext uri="{BB962C8B-B14F-4D97-AF65-F5344CB8AC3E}">
        <p14:creationId xmlns:p14="http://schemas.microsoft.com/office/powerpoint/2010/main" val="13795967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The D-G has authority to exempt any group of employee from the above working hours. s60A(1A)</a:t>
            </a:r>
          </a:p>
          <a:p>
            <a:r>
              <a:rPr lang="en-US" dirty="0" smtClean="0"/>
              <a:t>Special circumstances under s60A(2) </a:t>
            </a:r>
          </a:p>
          <a:p>
            <a:endParaRPr lang="en-US" dirty="0"/>
          </a:p>
        </p:txBody>
      </p:sp>
      <p:sp>
        <p:nvSpPr>
          <p:cNvPr id="3" name="Title 2"/>
          <p:cNvSpPr>
            <a:spLocks noGrp="1"/>
          </p:cNvSpPr>
          <p:nvPr>
            <p:ph type="title"/>
          </p:nvPr>
        </p:nvSpPr>
        <p:spPr/>
        <p:txBody>
          <a:bodyPr/>
          <a:lstStyle/>
          <a:p>
            <a:r>
              <a:rPr lang="en-US" dirty="0" smtClean="0"/>
              <a:t>Exceptions</a:t>
            </a:r>
            <a:endParaRPr lang="en-US" dirty="0"/>
          </a:p>
        </p:txBody>
      </p:sp>
    </p:spTree>
    <p:extLst>
      <p:ext uri="{BB962C8B-B14F-4D97-AF65-F5344CB8AC3E}">
        <p14:creationId xmlns:p14="http://schemas.microsoft.com/office/powerpoint/2010/main" val="3490293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a:xfrm>
            <a:off x="457200" y="274638"/>
            <a:ext cx="8686800" cy="1143000"/>
          </a:xfrm>
        </p:spPr>
        <p:txBody>
          <a:bodyPr/>
          <a:lstStyle/>
          <a:p>
            <a:pPr algn="l" eaLnBrk="1" hangingPunct="1"/>
            <a:r>
              <a:rPr lang="fr-CA" sz="4800" smtClean="0">
                <a:solidFill>
                  <a:srgbClr val="FFC000"/>
                </a:solidFill>
              </a:rPr>
              <a:t>Social Effect of the Revolution (2)</a:t>
            </a:r>
            <a:endParaRPr lang="fr-CA" sz="5400" b="1" smtClean="0">
              <a:solidFill>
                <a:schemeClr val="bg1"/>
              </a:solidFill>
            </a:endParaRPr>
          </a:p>
        </p:txBody>
      </p:sp>
      <p:sp>
        <p:nvSpPr>
          <p:cNvPr id="6147" name="Espace réservé du contenu 2"/>
          <p:cNvSpPr>
            <a:spLocks noGrp="1"/>
          </p:cNvSpPr>
          <p:nvPr>
            <p:ph idx="1"/>
          </p:nvPr>
        </p:nvSpPr>
        <p:spPr>
          <a:xfrm>
            <a:off x="457200" y="1760538"/>
            <a:ext cx="8229600" cy="4525962"/>
          </a:xfrm>
        </p:spPr>
        <p:txBody>
          <a:bodyPr/>
          <a:lstStyle/>
          <a:p>
            <a:r>
              <a:rPr lang="en-GB" sz="2800" smtClean="0"/>
              <a:t>The Industrial Revolution brought about a greater volume and variety of factory-produced goods and raised the standard of living for many people, particularly for the middle and upper classes. </a:t>
            </a:r>
          </a:p>
          <a:p>
            <a:r>
              <a:rPr lang="en-GB" sz="2800" smtClean="0"/>
              <a:t>However, life for the poor and working classes continued to be filled with challenges…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r>
              <a:rPr lang="en-US" dirty="0" smtClean="0"/>
              <a:t>Can an employee refuse to work overtime if the employer requested for it?</a:t>
            </a:r>
          </a:p>
          <a:p>
            <a:r>
              <a:rPr lang="en-US" dirty="0" smtClean="0"/>
              <a:t>Does the employee have the right to reject any request to do overtime?</a:t>
            </a:r>
          </a:p>
          <a:p>
            <a:r>
              <a:rPr lang="en-US" dirty="0" smtClean="0"/>
              <a:t>Should the employees be given better pay </a:t>
            </a:r>
            <a:r>
              <a:rPr lang="en-US" smtClean="0"/>
              <a:t>for work overtime</a:t>
            </a:r>
            <a:r>
              <a:rPr lang="en-US" dirty="0" smtClean="0"/>
              <a:t>?</a:t>
            </a:r>
            <a:endParaRPr lang="en-GB" dirty="0"/>
          </a:p>
        </p:txBody>
      </p:sp>
      <p:sp>
        <p:nvSpPr>
          <p:cNvPr id="2" name="Title 1"/>
          <p:cNvSpPr>
            <a:spLocks noGrp="1"/>
          </p:cNvSpPr>
          <p:nvPr>
            <p:ph type="title"/>
          </p:nvPr>
        </p:nvSpPr>
        <p:spPr/>
        <p:txBody>
          <a:bodyPr/>
          <a:lstStyle/>
          <a:p>
            <a:r>
              <a:rPr lang="en-US" dirty="0" smtClean="0"/>
              <a:t>Overtime </a:t>
            </a:r>
            <a:endParaRPr lang="en-GB" dirty="0"/>
          </a:p>
        </p:txBody>
      </p:sp>
    </p:spTree>
    <p:extLst>
      <p:ext uri="{BB962C8B-B14F-4D97-AF65-F5344CB8AC3E}">
        <p14:creationId xmlns:p14="http://schemas.microsoft.com/office/powerpoint/2010/main" val="16932243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sz="3200" dirty="0" smtClean="0"/>
              <a:t>An employee has the right to reject the request of his employer to work overtime, except when:</a:t>
            </a:r>
          </a:p>
          <a:p>
            <a:pPr lvl="1"/>
            <a:r>
              <a:rPr lang="en-US" sz="2800" dirty="0" smtClean="0"/>
              <a:t>He had agreed to work overtime upon request from the employer, or</a:t>
            </a:r>
          </a:p>
          <a:p>
            <a:pPr lvl="1"/>
            <a:r>
              <a:rPr lang="en-US" sz="2800" dirty="0" smtClean="0"/>
              <a:t>He work in essential services such as banking, transport, electricity etc, or</a:t>
            </a:r>
          </a:p>
          <a:p>
            <a:pPr lvl="1"/>
            <a:r>
              <a:rPr lang="en-US" sz="2800" dirty="0" smtClean="0"/>
              <a:t>It is become urgent and necessary to work overtime</a:t>
            </a:r>
          </a:p>
          <a:p>
            <a:pPr>
              <a:buNone/>
            </a:pPr>
            <a:endParaRPr lang="en-US" sz="3200" dirty="0" smtClean="0"/>
          </a:p>
          <a:p>
            <a:r>
              <a:rPr lang="en-US" sz="3200" dirty="0" smtClean="0"/>
              <a:t>Rate of pay for overtime: 1.5 times the hourly rate of pay</a:t>
            </a: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968122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All employees are entitled to have one rest day per week.</a:t>
            </a:r>
          </a:p>
          <a:p>
            <a:r>
              <a:rPr lang="en-US" dirty="0" smtClean="0"/>
              <a:t>No employee shall be compelled to work on his rest day</a:t>
            </a:r>
          </a:p>
          <a:p>
            <a:r>
              <a:rPr lang="en-US" dirty="0" smtClean="0"/>
              <a:t>Normally the rest day is Sunday (or Friday),  but an employer may request to the DG to allow granting rest day on any day of the month. But, the employer must prepare a roster to inform the fixed rest day to each employee.</a:t>
            </a:r>
          </a:p>
          <a:p>
            <a:r>
              <a:rPr lang="en-US" dirty="0" smtClean="0"/>
              <a:t>Normally:</a:t>
            </a:r>
          </a:p>
          <a:p>
            <a:pPr lvl="1"/>
            <a:r>
              <a:rPr lang="en-US" dirty="0" smtClean="0"/>
              <a:t>Rest day for construction, manufacturing, hotel and agricultural sectors is one per week</a:t>
            </a:r>
          </a:p>
          <a:p>
            <a:pPr lvl="1"/>
            <a:r>
              <a:rPr lang="en-US" dirty="0" smtClean="0"/>
              <a:t>Commercial sector: one day and half</a:t>
            </a:r>
          </a:p>
          <a:p>
            <a:pPr lvl="1"/>
            <a:r>
              <a:rPr lang="en-US" dirty="0" smtClean="0"/>
              <a:t>Some companies allow two rest days like government sector.</a:t>
            </a:r>
            <a:endParaRPr lang="en-GB" dirty="0"/>
          </a:p>
        </p:txBody>
      </p:sp>
      <p:sp>
        <p:nvSpPr>
          <p:cNvPr id="2" name="Title 1"/>
          <p:cNvSpPr>
            <a:spLocks noGrp="1"/>
          </p:cNvSpPr>
          <p:nvPr>
            <p:ph type="title"/>
          </p:nvPr>
        </p:nvSpPr>
        <p:spPr/>
        <p:txBody>
          <a:bodyPr/>
          <a:lstStyle/>
          <a:p>
            <a:r>
              <a:rPr lang="en-US" dirty="0" smtClean="0"/>
              <a:t>Rest Day</a:t>
            </a:r>
            <a:endParaRPr lang="en-GB" dirty="0"/>
          </a:p>
        </p:txBody>
      </p:sp>
    </p:spTree>
    <p:extLst>
      <p:ext uri="{BB962C8B-B14F-4D97-AF65-F5344CB8AC3E}">
        <p14:creationId xmlns:p14="http://schemas.microsoft.com/office/powerpoint/2010/main" val="18032847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If paid on daily or hourly basis:</a:t>
            </a:r>
          </a:p>
          <a:p>
            <a:pPr lvl="1"/>
            <a:r>
              <a:rPr lang="en-US" dirty="0" smtClean="0"/>
              <a:t>work less than half normal hours: can get one day wages</a:t>
            </a:r>
          </a:p>
          <a:p>
            <a:pPr lvl="1"/>
            <a:r>
              <a:rPr lang="en-US" dirty="0" smtClean="0"/>
              <a:t>work more than half but not exceed normal hours: can get two days wages</a:t>
            </a:r>
          </a:p>
          <a:p>
            <a:r>
              <a:rPr lang="en-US" dirty="0" smtClean="0"/>
              <a:t>If  paid on monthly </a:t>
            </a:r>
            <a:r>
              <a:rPr lang="en-US" smtClean="0"/>
              <a:t>or weekly basis</a:t>
            </a:r>
            <a:r>
              <a:rPr lang="en-US" dirty="0" smtClean="0"/>
              <a:t>:</a:t>
            </a:r>
          </a:p>
          <a:p>
            <a:pPr lvl="1"/>
            <a:r>
              <a:rPr lang="en-US" dirty="0" smtClean="0"/>
              <a:t>work less than half normal hours: can get half day wages</a:t>
            </a:r>
          </a:p>
          <a:p>
            <a:pPr lvl="1"/>
            <a:r>
              <a:rPr lang="en-US" dirty="0" smtClean="0"/>
              <a:t>work more than half but not exceed normal hours: can get one days wages</a:t>
            </a:r>
          </a:p>
          <a:p>
            <a:r>
              <a:rPr lang="en-US" dirty="0" smtClean="0"/>
              <a:t>If work in excess of normal working hours on a rest day: paid at a rate not less than two times his hourly rates</a:t>
            </a:r>
          </a:p>
          <a:p>
            <a:endParaRPr lang="en-GB" dirty="0"/>
          </a:p>
        </p:txBody>
      </p:sp>
      <p:sp>
        <p:nvSpPr>
          <p:cNvPr id="2" name="Title 1"/>
          <p:cNvSpPr>
            <a:spLocks noGrp="1"/>
          </p:cNvSpPr>
          <p:nvPr>
            <p:ph type="title"/>
          </p:nvPr>
        </p:nvSpPr>
        <p:spPr/>
        <p:txBody>
          <a:bodyPr/>
          <a:lstStyle/>
          <a:p>
            <a:r>
              <a:rPr lang="en-US" dirty="0" smtClean="0"/>
              <a:t>Wages for work on rest day</a:t>
            </a:r>
            <a:endParaRPr lang="en-GB" dirty="0"/>
          </a:p>
        </p:txBody>
      </p:sp>
    </p:spTree>
    <p:extLst>
      <p:ext uri="{BB962C8B-B14F-4D97-AF65-F5344CB8AC3E}">
        <p14:creationId xmlns:p14="http://schemas.microsoft.com/office/powerpoint/2010/main" val="28407798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“employed on monthly rate of pay”</a:t>
            </a:r>
          </a:p>
          <a:p>
            <a:r>
              <a:rPr lang="en-US" dirty="0" smtClean="0"/>
              <a:t>“employed on daily rate of pay”</a:t>
            </a:r>
          </a:p>
          <a:p>
            <a:r>
              <a:rPr lang="en-US" dirty="0" smtClean="0"/>
              <a:t>“employed on hourly rate of pay”</a:t>
            </a:r>
          </a:p>
          <a:p>
            <a:r>
              <a:rPr lang="en-US" dirty="0" smtClean="0"/>
              <a:t>“employed on weekly rate of pay”</a:t>
            </a:r>
          </a:p>
          <a:p>
            <a:r>
              <a:rPr lang="en-US" dirty="0" smtClean="0"/>
              <a:t>“one day wages at </a:t>
            </a:r>
            <a:r>
              <a:rPr lang="en-US" u="sng" dirty="0" smtClean="0"/>
              <a:t>ordinary rate of pay</a:t>
            </a:r>
            <a:r>
              <a:rPr lang="en-US" dirty="0" smtClean="0"/>
              <a:t>”</a:t>
            </a:r>
          </a:p>
          <a:p>
            <a:r>
              <a:rPr lang="en-US" dirty="0" smtClean="0"/>
              <a:t>“two times his </a:t>
            </a:r>
            <a:r>
              <a:rPr lang="en-US" u="sng" dirty="0" smtClean="0"/>
              <a:t>hourly rate of pay</a:t>
            </a:r>
            <a:r>
              <a:rPr lang="en-US" dirty="0" smtClean="0"/>
              <a:t>” </a:t>
            </a:r>
            <a:endParaRPr lang="en-GB" dirty="0"/>
          </a:p>
        </p:txBody>
      </p:sp>
      <p:sp>
        <p:nvSpPr>
          <p:cNvPr id="2" name="Title 1"/>
          <p:cNvSpPr>
            <a:spLocks noGrp="1"/>
          </p:cNvSpPr>
          <p:nvPr>
            <p:ph type="title"/>
          </p:nvPr>
        </p:nvSpPr>
        <p:spPr/>
        <p:txBody>
          <a:bodyPr/>
          <a:lstStyle/>
          <a:p>
            <a:r>
              <a:rPr lang="en-US" dirty="0" smtClean="0"/>
              <a:t>Explain the meaning of…</a:t>
            </a:r>
            <a:endParaRPr lang="en-GB" dirty="0"/>
          </a:p>
        </p:txBody>
      </p:sp>
    </p:spTree>
    <p:extLst>
      <p:ext uri="{BB962C8B-B14F-4D97-AF65-F5344CB8AC3E}">
        <p14:creationId xmlns:p14="http://schemas.microsoft.com/office/powerpoint/2010/main" val="15492226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sz="2800" dirty="0" smtClean="0"/>
              <a:t>Section 60D: employees are entitled to enjoy 11 public holidays including 5 compulsory holiday i.e. the National Day,  Birthday of YDPA,  Birthday of the Rulers (or Federal Territory Day), the Workers Day, and …  </a:t>
            </a:r>
          </a:p>
          <a:p>
            <a:r>
              <a:rPr lang="en-US" sz="2800" dirty="0" smtClean="0"/>
              <a:t>The remaining six holidays shall be determined by the employer.</a:t>
            </a:r>
          </a:p>
          <a:p>
            <a:r>
              <a:rPr lang="en-US" sz="2800" dirty="0" smtClean="0"/>
              <a:t>Employees also may enjoy holidays declared by the government under section 8 of the Holidays Act 1951.</a:t>
            </a:r>
          </a:p>
          <a:p>
            <a:r>
              <a:rPr lang="en-US" sz="2800" dirty="0" smtClean="0"/>
              <a:t>Rate of pay for work on holiday:  at premium rate i.e. two days’ wages at the ordinary rate—even if he work less than his normal daily hours.  (overtime on holiday: 3 times hourly rate of pay)</a:t>
            </a:r>
          </a:p>
          <a:p>
            <a:endParaRPr lang="en-GB" dirty="0"/>
          </a:p>
        </p:txBody>
      </p:sp>
      <p:sp>
        <p:nvSpPr>
          <p:cNvPr id="2" name="Title 1"/>
          <p:cNvSpPr>
            <a:spLocks noGrp="1"/>
          </p:cNvSpPr>
          <p:nvPr>
            <p:ph type="title"/>
          </p:nvPr>
        </p:nvSpPr>
        <p:spPr/>
        <p:txBody>
          <a:bodyPr/>
          <a:lstStyle/>
          <a:p>
            <a:r>
              <a:rPr lang="en-US" dirty="0" smtClean="0"/>
              <a:t>Public Holidays</a:t>
            </a:r>
            <a:endParaRPr lang="en-GB" dirty="0"/>
          </a:p>
        </p:txBody>
      </p:sp>
    </p:spTree>
    <p:extLst>
      <p:ext uri="{BB962C8B-B14F-4D97-AF65-F5344CB8AC3E}">
        <p14:creationId xmlns:p14="http://schemas.microsoft.com/office/powerpoint/2010/main" val="14244711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If a public holiday falls on a worker’s rest day…</a:t>
            </a:r>
          </a:p>
          <a:p>
            <a:r>
              <a:rPr lang="en-US" dirty="0" smtClean="0"/>
              <a:t>Can a public holiday be substituted with any other day?</a:t>
            </a:r>
          </a:p>
          <a:p>
            <a:r>
              <a:rPr lang="en-US" dirty="0" smtClean="0"/>
              <a:t>Sabah: a minimum of 14 public holidays</a:t>
            </a:r>
          </a:p>
          <a:p>
            <a:r>
              <a:rPr lang="en-US" dirty="0" smtClean="0"/>
              <a:t>Sarawak: 16 public holidays</a:t>
            </a:r>
            <a:endParaRPr lang="en-GB" dirty="0"/>
          </a:p>
        </p:txBody>
      </p:sp>
      <p:sp>
        <p:nvSpPr>
          <p:cNvPr id="2" name="Title 1"/>
          <p:cNvSpPr>
            <a:spLocks noGrp="1"/>
          </p:cNvSpPr>
          <p:nvPr>
            <p:ph type="title"/>
          </p:nvPr>
        </p:nvSpPr>
        <p:spPr/>
        <p:txBody>
          <a:bodyPr/>
          <a:lstStyle/>
          <a:p>
            <a:r>
              <a:rPr lang="en-US" dirty="0" smtClean="0"/>
              <a:t>Public Holiday</a:t>
            </a:r>
            <a:endParaRPr lang="en-GB" dirty="0"/>
          </a:p>
        </p:txBody>
      </p:sp>
    </p:spTree>
    <p:extLst>
      <p:ext uri="{BB962C8B-B14F-4D97-AF65-F5344CB8AC3E}">
        <p14:creationId xmlns:p14="http://schemas.microsoft.com/office/powerpoint/2010/main" val="34203655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employees’ right to annual leaves is only given after they have completed twelve months of continuous service.</a:t>
            </a:r>
          </a:p>
          <a:p>
            <a:pPr>
              <a:buNone/>
            </a:pPr>
            <a:endParaRPr lang="en-US" dirty="0" smtClean="0"/>
          </a:p>
          <a:p>
            <a:r>
              <a:rPr lang="en-US" dirty="0" smtClean="0"/>
              <a:t>Duration of annual leaves depends on the length of service:</a:t>
            </a:r>
          </a:p>
          <a:p>
            <a:pPr lvl="1"/>
            <a:r>
              <a:rPr lang="en-US" dirty="0" smtClean="0"/>
              <a:t>Less than 2 years : 8 days</a:t>
            </a:r>
          </a:p>
          <a:p>
            <a:pPr lvl="1"/>
            <a:r>
              <a:rPr lang="en-US" dirty="0" smtClean="0"/>
              <a:t>2-5 years: 12 days</a:t>
            </a:r>
          </a:p>
          <a:p>
            <a:pPr lvl="1"/>
            <a:r>
              <a:rPr lang="en-US" dirty="0" smtClean="0"/>
              <a:t>More than 5 years: 16 days</a:t>
            </a:r>
            <a:endParaRPr lang="en-GB" dirty="0"/>
          </a:p>
        </p:txBody>
      </p:sp>
      <p:sp>
        <p:nvSpPr>
          <p:cNvPr id="2" name="Title 1"/>
          <p:cNvSpPr>
            <a:spLocks noGrp="1"/>
          </p:cNvSpPr>
          <p:nvPr>
            <p:ph type="title"/>
          </p:nvPr>
        </p:nvSpPr>
        <p:spPr/>
        <p:txBody>
          <a:bodyPr/>
          <a:lstStyle/>
          <a:p>
            <a:r>
              <a:rPr lang="en-US" dirty="0" smtClean="0"/>
              <a:t>Annual Leave</a:t>
            </a:r>
            <a:endParaRPr lang="en-GB" dirty="0"/>
          </a:p>
        </p:txBody>
      </p:sp>
    </p:spTree>
    <p:extLst>
      <p:ext uri="{BB962C8B-B14F-4D97-AF65-F5344CB8AC3E}">
        <p14:creationId xmlns:p14="http://schemas.microsoft.com/office/powerpoint/2010/main" val="37398978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‘emergency leave’ or ‘compassionate leave’?</a:t>
            </a:r>
          </a:p>
          <a:p>
            <a:r>
              <a:rPr lang="en-US" dirty="0" smtClean="0"/>
              <a:t>When an employee is on paid annual leave,  become entitled to sick leave while on such annual leave, and granted the sick leave, which leave shall be taken into account?</a:t>
            </a:r>
          </a:p>
          <a:p>
            <a:pPr lvl="1">
              <a:buNone/>
            </a:pPr>
            <a:r>
              <a:rPr lang="en-US" dirty="0" smtClean="0"/>
              <a:t>A: sick leave</a:t>
            </a:r>
          </a:p>
          <a:p>
            <a:pPr lvl="1">
              <a:buNone/>
            </a:pPr>
            <a:r>
              <a:rPr lang="en-US" dirty="0" smtClean="0"/>
              <a:t>B: annual leave</a:t>
            </a:r>
          </a:p>
          <a:p>
            <a:pPr lvl="1">
              <a:buNone/>
            </a:pPr>
            <a:r>
              <a:rPr lang="en-US" dirty="0" smtClean="0"/>
              <a:t>C: depend on the terms of the employment contract</a:t>
            </a:r>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238276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Must apply to employer in advance when want to have leave.</a:t>
            </a:r>
          </a:p>
          <a:p>
            <a:r>
              <a:rPr lang="en-US" dirty="0" smtClean="0"/>
              <a:t>If an employee applies for leave and his application is rejected, at the end of the year the employer is required to pay one day pay for every day of leave still due to him.</a:t>
            </a:r>
          </a:p>
          <a:p>
            <a:r>
              <a:rPr lang="en-US" dirty="0" smtClean="0"/>
              <a:t>Some companies have the practice of carrying forward unused leaves to the next year, but it does not specifically provided under the Act.</a:t>
            </a:r>
          </a:p>
          <a:p>
            <a:r>
              <a:rPr lang="en-US" dirty="0" smtClean="0"/>
              <a:t>  </a:t>
            </a:r>
          </a:p>
          <a:p>
            <a:endParaRPr lang="en-GB" dirty="0"/>
          </a:p>
        </p:txBody>
      </p:sp>
      <p:sp>
        <p:nvSpPr>
          <p:cNvPr id="3" name="Title 2"/>
          <p:cNvSpPr>
            <a:spLocks noGrp="1"/>
          </p:cNvSpPr>
          <p:nvPr>
            <p:ph type="title"/>
          </p:nvPr>
        </p:nvSpPr>
        <p:spPr/>
        <p:txBody>
          <a:bodyPr/>
          <a:lstStyle/>
          <a:p>
            <a:r>
              <a:rPr lang="en-US" dirty="0" smtClean="0"/>
              <a:t>Conditions of annual leaves</a:t>
            </a:r>
            <a:endParaRPr lang="en-GB" dirty="0"/>
          </a:p>
        </p:txBody>
      </p:sp>
    </p:spTree>
    <p:extLst>
      <p:ext uri="{BB962C8B-B14F-4D97-AF65-F5344CB8AC3E}">
        <p14:creationId xmlns:p14="http://schemas.microsoft.com/office/powerpoint/2010/main" val="1313723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a:xfrm>
            <a:off x="457200" y="274638"/>
            <a:ext cx="8686800" cy="1143000"/>
          </a:xfrm>
        </p:spPr>
        <p:txBody>
          <a:bodyPr/>
          <a:lstStyle/>
          <a:p>
            <a:pPr algn="l" eaLnBrk="1" hangingPunct="1"/>
            <a:r>
              <a:rPr lang="fr-CA" sz="4800" smtClean="0">
                <a:solidFill>
                  <a:srgbClr val="FFC000"/>
                </a:solidFill>
              </a:rPr>
              <a:t>Social Effect of the Revolution (3)</a:t>
            </a:r>
            <a:endParaRPr lang="fr-CA" sz="5400" b="1" smtClean="0">
              <a:solidFill>
                <a:schemeClr val="bg1"/>
              </a:solidFill>
            </a:endParaRPr>
          </a:p>
        </p:txBody>
      </p:sp>
      <p:sp>
        <p:nvSpPr>
          <p:cNvPr id="3" name="Espace réservé du contenu 2"/>
          <p:cNvSpPr>
            <a:spLocks noGrp="1"/>
          </p:cNvSpPr>
          <p:nvPr>
            <p:ph idx="1"/>
          </p:nvPr>
        </p:nvSpPr>
        <p:spPr>
          <a:xfrm>
            <a:off x="457200" y="1760538"/>
            <a:ext cx="8229600" cy="4525962"/>
          </a:xfrm>
        </p:spPr>
        <p:txBody>
          <a:bodyPr rtlCol="0">
            <a:normAutofit fontScale="85000" lnSpcReduction="10000"/>
          </a:bodyPr>
          <a:lstStyle/>
          <a:p>
            <a:pPr>
              <a:buFont typeface="Arial" charset="0"/>
              <a:buChar char="•"/>
              <a:defRPr/>
            </a:pPr>
            <a:r>
              <a:rPr lang="en-GB" sz="2800" dirty="0" smtClean="0"/>
              <a:t>The challenges include:</a:t>
            </a:r>
          </a:p>
          <a:p>
            <a:pPr lvl="1">
              <a:buFont typeface="Arial" charset="0"/>
              <a:buChar char="–"/>
              <a:defRPr/>
            </a:pPr>
            <a:r>
              <a:rPr lang="en-GB" sz="2400" b="1" u="sng" dirty="0" smtClean="0"/>
              <a:t>Wages</a:t>
            </a:r>
            <a:r>
              <a:rPr lang="en-GB" sz="2400" dirty="0" smtClean="0"/>
              <a:t> for those who </a:t>
            </a:r>
            <a:r>
              <a:rPr lang="en-GB" sz="2400" dirty="0" err="1" smtClean="0"/>
              <a:t>labored</a:t>
            </a:r>
            <a:r>
              <a:rPr lang="en-GB" sz="2400" dirty="0" smtClean="0"/>
              <a:t> in factories were low </a:t>
            </a:r>
          </a:p>
          <a:p>
            <a:pPr lvl="1">
              <a:buFont typeface="Arial" charset="0"/>
              <a:buChar char="–"/>
              <a:defRPr/>
            </a:pPr>
            <a:r>
              <a:rPr lang="en-GB" sz="2400" b="1" u="sng" dirty="0" smtClean="0"/>
              <a:t>Working conditions</a:t>
            </a:r>
            <a:r>
              <a:rPr lang="en-GB" sz="2400" dirty="0" smtClean="0"/>
              <a:t> could be dangerous and monotonous. </a:t>
            </a:r>
          </a:p>
          <a:p>
            <a:pPr lvl="1">
              <a:buFont typeface="Arial" charset="0"/>
              <a:buChar char="–"/>
              <a:defRPr/>
            </a:pPr>
            <a:r>
              <a:rPr lang="en-GB" sz="2400" dirty="0" smtClean="0"/>
              <a:t>Unskilled workers had little </a:t>
            </a:r>
            <a:r>
              <a:rPr lang="en-GB" sz="2400" b="1" u="sng" dirty="0" smtClean="0"/>
              <a:t>job security </a:t>
            </a:r>
            <a:r>
              <a:rPr lang="en-GB" sz="2400" dirty="0" smtClean="0"/>
              <a:t>and were easily replaceable. </a:t>
            </a:r>
          </a:p>
          <a:p>
            <a:pPr lvl="1">
              <a:buFont typeface="Arial" charset="0"/>
              <a:buChar char="–"/>
              <a:defRPr/>
            </a:pPr>
            <a:r>
              <a:rPr lang="en-GB" sz="2400" b="1" u="sng" dirty="0" smtClean="0"/>
              <a:t>Children </a:t>
            </a:r>
            <a:r>
              <a:rPr lang="en-GB" sz="2400" dirty="0" smtClean="0"/>
              <a:t>were part of the </a:t>
            </a:r>
            <a:r>
              <a:rPr lang="en-GB" sz="2400" dirty="0" err="1" smtClean="0"/>
              <a:t>labor</a:t>
            </a:r>
            <a:r>
              <a:rPr lang="en-GB" sz="2400" dirty="0" smtClean="0"/>
              <a:t> force and often worked long hours and were used for such highly hazardous tasks as cleaning the machinery. In the early 1860s, an estimated one-fifth of the workers in Britain’s textile industry were younger than 15. </a:t>
            </a:r>
          </a:p>
          <a:p>
            <a:pPr lvl="1">
              <a:buFont typeface="Arial" charset="0"/>
              <a:buChar char="–"/>
              <a:defRPr/>
            </a:pPr>
            <a:r>
              <a:rPr lang="en-GB" sz="2400" dirty="0" smtClean="0"/>
              <a:t>Industrialization also meant that some craftspeople were </a:t>
            </a:r>
            <a:r>
              <a:rPr lang="en-GB" sz="2400" b="1" u="sng" dirty="0" smtClean="0"/>
              <a:t>replaced by machines</a:t>
            </a:r>
            <a:r>
              <a:rPr lang="en-GB" sz="2400" dirty="0" smtClean="0"/>
              <a:t>.</a:t>
            </a:r>
          </a:p>
          <a:p>
            <a:pPr lvl="1">
              <a:buFont typeface="Arial" charset="0"/>
              <a:buChar char="–"/>
              <a:defRPr/>
            </a:pPr>
            <a:r>
              <a:rPr lang="en-GB" sz="2400" dirty="0" smtClean="0"/>
              <a:t>Additionally, urban, industrialized areas were unable to keep pace with the flow of arriving workers from the countryside, resulting in inadequate, overcrowded housing and polluted, unsanitary </a:t>
            </a:r>
            <a:r>
              <a:rPr lang="en-GB" sz="2400" b="1" u="sng" dirty="0" smtClean="0"/>
              <a:t>living conditions </a:t>
            </a:r>
            <a:r>
              <a:rPr lang="en-GB" sz="2400" dirty="0" smtClean="0"/>
              <a:t>in which disease was rampant.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Only given if an employee get MC from panel doctor.</a:t>
            </a:r>
          </a:p>
          <a:p>
            <a:r>
              <a:rPr lang="en-US" dirty="0" smtClean="0"/>
              <a:t>MC: medical certificate – to certify that he is unfit to work</a:t>
            </a:r>
          </a:p>
          <a:p>
            <a:r>
              <a:rPr lang="en-US" dirty="0" smtClean="0"/>
              <a:t>Panel doctor: a registered medical practitioner appointed by the employer</a:t>
            </a:r>
          </a:p>
          <a:p>
            <a:r>
              <a:rPr lang="en-US" dirty="0" smtClean="0"/>
              <a:t>MC from doctor other than company’s panel doctor must be accepted  only in case of emergency.</a:t>
            </a:r>
          </a:p>
          <a:p>
            <a:r>
              <a:rPr lang="en-US" dirty="0" smtClean="0"/>
              <a:t>Cost of treatment must be paid by the employer</a:t>
            </a:r>
            <a:endParaRPr lang="en-GB" dirty="0"/>
          </a:p>
        </p:txBody>
      </p:sp>
      <p:sp>
        <p:nvSpPr>
          <p:cNvPr id="2" name="Title 1"/>
          <p:cNvSpPr>
            <a:spLocks noGrp="1"/>
          </p:cNvSpPr>
          <p:nvPr>
            <p:ph type="title"/>
          </p:nvPr>
        </p:nvSpPr>
        <p:spPr/>
        <p:txBody>
          <a:bodyPr/>
          <a:lstStyle/>
          <a:p>
            <a:r>
              <a:rPr lang="en-US" dirty="0" smtClean="0"/>
              <a:t>Sick Leave</a:t>
            </a:r>
            <a:endParaRPr lang="en-GB" dirty="0"/>
          </a:p>
        </p:txBody>
      </p:sp>
    </p:spTree>
    <p:extLst>
      <p:ext uri="{BB962C8B-B14F-4D97-AF65-F5344CB8AC3E}">
        <p14:creationId xmlns:p14="http://schemas.microsoft.com/office/powerpoint/2010/main" val="27248897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0042"/>
            <a:ext cx="8229600" cy="5507249"/>
          </a:xfrm>
        </p:spPr>
        <p:txBody>
          <a:bodyPr/>
          <a:lstStyle/>
          <a:p>
            <a:r>
              <a:rPr lang="en-US" dirty="0" smtClean="0"/>
              <a:t>Period of sick leave also depends on the length of employees’ service.</a:t>
            </a:r>
          </a:p>
          <a:p>
            <a:pPr lvl="1"/>
            <a:r>
              <a:rPr lang="en-US" dirty="0" smtClean="0"/>
              <a:t>Less than 2 years: 14 days per year</a:t>
            </a:r>
          </a:p>
          <a:p>
            <a:pPr lvl="1"/>
            <a:r>
              <a:rPr lang="en-US" dirty="0" smtClean="0"/>
              <a:t>2-5 years: 18 days</a:t>
            </a:r>
          </a:p>
          <a:p>
            <a:pPr lvl="1"/>
            <a:r>
              <a:rPr lang="en-US" dirty="0" smtClean="0"/>
              <a:t>More than 5 years: 22</a:t>
            </a:r>
          </a:p>
          <a:p>
            <a:pPr lvl="1"/>
            <a:endParaRPr lang="en-US" dirty="0" smtClean="0"/>
          </a:p>
          <a:p>
            <a:r>
              <a:rPr lang="en-US" dirty="0" smtClean="0"/>
              <a:t>When </a:t>
            </a:r>
            <a:r>
              <a:rPr lang="en-US" dirty="0" err="1" smtClean="0"/>
              <a:t>hospitalisation</a:t>
            </a:r>
            <a:r>
              <a:rPr lang="en-US" dirty="0" smtClean="0"/>
              <a:t> is required the employee is entitled to up to 60 days’ of paid medical leave per year inclusive of any sick leave entitlement.</a:t>
            </a:r>
            <a:endParaRPr lang="en-GB" dirty="0"/>
          </a:p>
        </p:txBody>
      </p:sp>
    </p:spTree>
    <p:extLst>
      <p:ext uri="{BB962C8B-B14F-4D97-AF65-F5344CB8AC3E}">
        <p14:creationId xmlns:p14="http://schemas.microsoft.com/office/powerpoint/2010/main" val="36049958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Part time employee (PTE) under Employment Act 1955:</a:t>
            </a:r>
          </a:p>
          <a:p>
            <a:pPr lvl="1"/>
            <a:r>
              <a:rPr lang="en-US" sz="2000" dirty="0" smtClean="0"/>
              <a:t>“part-time employee” means a person included in the First Schedule whose average hours of work as agreed between him and his employer </a:t>
            </a:r>
            <a:r>
              <a:rPr lang="en-US" sz="2000" u="sng" dirty="0" smtClean="0"/>
              <a:t>do not exceed seventy per centum of the normal hours of work </a:t>
            </a:r>
            <a:r>
              <a:rPr lang="en-US" sz="2000" dirty="0" smtClean="0"/>
              <a:t>of a full-time employee employed in a similar capacity in the same enterprise whether the normal hours of work are calculated with reference to a day, a week, or any other period as may be specified by regulations.</a:t>
            </a:r>
          </a:p>
        </p:txBody>
      </p:sp>
      <p:sp>
        <p:nvSpPr>
          <p:cNvPr id="2" name="Title 1"/>
          <p:cNvSpPr>
            <a:spLocks noGrp="1"/>
          </p:cNvSpPr>
          <p:nvPr>
            <p:ph type="title"/>
          </p:nvPr>
        </p:nvSpPr>
        <p:spPr/>
        <p:txBody>
          <a:bodyPr/>
          <a:lstStyle/>
          <a:p>
            <a:r>
              <a:rPr lang="en-US" dirty="0" smtClean="0"/>
              <a:t>Full-time </a:t>
            </a:r>
            <a:r>
              <a:rPr lang="en-US" smtClean="0"/>
              <a:t>and part-time</a:t>
            </a:r>
            <a:endParaRPr lang="en-GB"/>
          </a:p>
        </p:txBody>
      </p:sp>
    </p:spTree>
    <p:extLst>
      <p:ext uri="{BB962C8B-B14F-4D97-AF65-F5344CB8AC3E}">
        <p14:creationId xmlns:p14="http://schemas.microsoft.com/office/powerpoint/2010/main" val="11862488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Under the Employment (Part-time Employees) Regulations 2010, PTE is:</a:t>
            </a:r>
          </a:p>
          <a:p>
            <a:pPr lvl="1"/>
            <a:r>
              <a:rPr lang="en-US" dirty="0" smtClean="0"/>
              <a:t>Whose working hours in one week does not exceed 30%  of normal hours of work of a full time employee in one week,  and </a:t>
            </a:r>
          </a:p>
          <a:p>
            <a:pPr lvl="1"/>
            <a:r>
              <a:rPr lang="en-US" dirty="0" smtClean="0"/>
              <a:t>‘home working employee’; i.e. who perform work for an employer within the employee’s residence.</a:t>
            </a:r>
            <a:endParaRPr lang="en-GB" dirty="0" smtClean="0"/>
          </a:p>
          <a:p>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6011353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mtClean="0"/>
          </a:p>
          <a:p>
            <a:r>
              <a:rPr lang="en-US" smtClean="0"/>
              <a:t>Overtime/extra work payment</a:t>
            </a:r>
            <a:endParaRPr lang="en-US" dirty="0" smtClean="0"/>
          </a:p>
          <a:p>
            <a:r>
              <a:rPr lang="en-US" dirty="0" smtClean="0"/>
              <a:t>Holidays</a:t>
            </a:r>
          </a:p>
          <a:p>
            <a:r>
              <a:rPr lang="en-US" dirty="0" smtClean="0"/>
              <a:t>Annual leave</a:t>
            </a:r>
          </a:p>
          <a:p>
            <a:r>
              <a:rPr lang="en-US" dirty="0" smtClean="0"/>
              <a:t>Sick leave</a:t>
            </a:r>
          </a:p>
          <a:p>
            <a:r>
              <a:rPr lang="en-US" dirty="0" smtClean="0"/>
              <a:t>Rest day</a:t>
            </a:r>
          </a:p>
          <a:p>
            <a:pPr>
              <a:buNone/>
            </a:pPr>
            <a:endParaRPr lang="en-GB" dirty="0"/>
          </a:p>
        </p:txBody>
      </p:sp>
      <p:sp>
        <p:nvSpPr>
          <p:cNvPr id="3" name="Title 2"/>
          <p:cNvSpPr>
            <a:spLocks noGrp="1"/>
          </p:cNvSpPr>
          <p:nvPr>
            <p:ph type="title"/>
          </p:nvPr>
        </p:nvSpPr>
        <p:spPr/>
        <p:txBody>
          <a:bodyPr/>
          <a:lstStyle/>
          <a:p>
            <a:r>
              <a:rPr lang="en-US" dirty="0" smtClean="0"/>
              <a:t>Rights of PTE</a:t>
            </a:r>
            <a:endParaRPr lang="en-GB" dirty="0"/>
          </a:p>
        </p:txBody>
      </p:sp>
    </p:spTree>
    <p:extLst>
      <p:ext uri="{BB962C8B-B14F-4D97-AF65-F5344CB8AC3E}">
        <p14:creationId xmlns:p14="http://schemas.microsoft.com/office/powerpoint/2010/main" val="35077154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Dispute</a:t>
            </a:r>
            <a:endParaRPr lang="en-US" dirty="0"/>
          </a:p>
        </p:txBody>
      </p:sp>
      <p:sp>
        <p:nvSpPr>
          <p:cNvPr id="3" name="Content Placeholder 2"/>
          <p:cNvSpPr>
            <a:spLocks noGrp="1"/>
          </p:cNvSpPr>
          <p:nvPr>
            <p:ph idx="1"/>
          </p:nvPr>
        </p:nvSpPr>
        <p:spPr/>
        <p:txBody>
          <a:bodyPr>
            <a:normAutofit/>
          </a:bodyPr>
          <a:lstStyle/>
          <a:p>
            <a:endParaRPr lang="en-US" sz="2400" dirty="0">
              <a:latin typeface="Lucida Sans Unicode" pitchFamily="34" charset="0"/>
            </a:endParaRPr>
          </a:p>
          <a:p>
            <a:r>
              <a:rPr lang="en-US" sz="2400" dirty="0">
                <a:latin typeface="Lucida Sans Unicode" pitchFamily="34" charset="0"/>
              </a:rPr>
              <a:t>Trade disputes are disputes between an employer and his workers related to the employment, non-employment or the terms and conditions of employment of the workers</a:t>
            </a:r>
            <a:r>
              <a:rPr lang="en-US" altLang="ko-KR" sz="2400" dirty="0">
                <a:latin typeface="Lucida Sans Unicode" pitchFamily="34" charset="0"/>
                <a:ea typeface="Gulim" pitchFamily="34" charset="-127"/>
              </a:rPr>
              <a:t>.</a:t>
            </a:r>
          </a:p>
          <a:p>
            <a:pPr>
              <a:buNone/>
            </a:pPr>
            <a:r>
              <a:rPr lang="en-GB" sz="2400" dirty="0"/>
              <a:t>	</a:t>
            </a:r>
            <a:r>
              <a:rPr lang="en-GB" sz="1600" dirty="0"/>
              <a:t>(Definition under section 2 of the Industrial Relations Act, 1967 and section 2 of the Trade Unions Act 1959)</a:t>
            </a:r>
            <a:r>
              <a:rPr lang="en-GB" sz="2400" dirty="0"/>
              <a:t> </a:t>
            </a:r>
            <a:endParaRPr lang="en-US" sz="2400" dirty="0">
              <a:latin typeface="Lucida Sans Unicode" pitchFamily="34" charset="0"/>
            </a:endParaRPr>
          </a:p>
          <a:p>
            <a:endParaRPr lang="en-US" dirty="0"/>
          </a:p>
        </p:txBody>
      </p:sp>
    </p:spTree>
    <p:extLst>
      <p:ext uri="{BB962C8B-B14F-4D97-AF65-F5344CB8AC3E}">
        <p14:creationId xmlns:p14="http://schemas.microsoft.com/office/powerpoint/2010/main" val="18531481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GB" b="1" dirty="0" smtClean="0"/>
              <a:t>Section 18 - Reference of Disputes for Conciliation </a:t>
            </a:r>
          </a:p>
          <a:p>
            <a:pPr>
              <a:buNone/>
            </a:pPr>
            <a:endParaRPr lang="en-GB" dirty="0" smtClean="0"/>
          </a:p>
          <a:p>
            <a:pPr>
              <a:buNone/>
            </a:pPr>
            <a:r>
              <a:rPr lang="en-GB" dirty="0" smtClean="0"/>
              <a:t>(1) Where a trade dispute exists or is apprehended, that dispute, if not otherwise resolved may be reported to the Director General by – </a:t>
            </a:r>
          </a:p>
          <a:p>
            <a:endParaRPr lang="en-US" dirty="0" smtClean="0"/>
          </a:p>
          <a:p>
            <a:pPr>
              <a:buNone/>
            </a:pPr>
            <a:r>
              <a:rPr lang="en-GB" dirty="0" smtClean="0"/>
              <a:t>	(a) an employer who is a party to the dispute or a trade union of employers representing him in the dispute; or </a:t>
            </a:r>
          </a:p>
          <a:p>
            <a:endParaRPr lang="en-US" dirty="0" smtClean="0"/>
          </a:p>
          <a:p>
            <a:pPr>
              <a:buNone/>
            </a:pPr>
            <a:r>
              <a:rPr lang="en-GB" dirty="0" smtClean="0"/>
              <a:t>	(b) a trade union of workman, which is party to the dispute. </a:t>
            </a:r>
          </a:p>
          <a:p>
            <a:pPr>
              <a:buNone/>
            </a:pPr>
            <a:r>
              <a:rPr lang="en-US" dirty="0" smtClean="0"/>
              <a:t>	</a:t>
            </a:r>
          </a:p>
          <a:p>
            <a:pPr>
              <a:buNone/>
            </a:pPr>
            <a:endParaRPr lang="en-US" dirty="0"/>
          </a:p>
        </p:txBody>
      </p:sp>
    </p:spTree>
    <p:extLst>
      <p:ext uri="{BB962C8B-B14F-4D97-AF65-F5344CB8AC3E}">
        <p14:creationId xmlns:p14="http://schemas.microsoft.com/office/powerpoint/2010/main" val="4859482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disputes</a:t>
            </a:r>
            <a:endParaRPr lang="en-US" dirty="0"/>
          </a:p>
        </p:txBody>
      </p:sp>
      <p:sp>
        <p:nvSpPr>
          <p:cNvPr id="3" name="Content Placeholder 2"/>
          <p:cNvSpPr>
            <a:spLocks noGrp="1"/>
          </p:cNvSpPr>
          <p:nvPr>
            <p:ph idx="1"/>
          </p:nvPr>
        </p:nvSpPr>
        <p:spPr/>
        <p:txBody>
          <a:bodyPr>
            <a:normAutofit/>
          </a:bodyPr>
          <a:lstStyle/>
          <a:p>
            <a:endParaRPr lang="en-US" dirty="0" smtClean="0"/>
          </a:p>
          <a:p>
            <a:pPr marL="457200" indent="-457200">
              <a:buAutoNum type="alphaLcParenBoth"/>
            </a:pPr>
            <a:r>
              <a:rPr lang="en-US" sz="2200" dirty="0" err="1"/>
              <a:t>Organising</a:t>
            </a:r>
            <a:r>
              <a:rPr lang="en-US" sz="2200" dirty="0"/>
              <a:t> Dispute </a:t>
            </a:r>
          </a:p>
          <a:p>
            <a:pPr marL="457200" indent="-457200">
              <a:buAutoNum type="alphaLcParenBoth"/>
            </a:pPr>
            <a:r>
              <a:rPr lang="en-US" sz="2200" dirty="0"/>
              <a:t>Union Recognition Dispute </a:t>
            </a:r>
          </a:p>
          <a:p>
            <a:pPr marL="457200" indent="-457200">
              <a:buAutoNum type="alphaLcParenBoth"/>
            </a:pPr>
            <a:r>
              <a:rPr lang="en-GB" sz="2200" dirty="0"/>
              <a:t>Refusal To Commence Collective Bargaining Dispute </a:t>
            </a:r>
          </a:p>
          <a:p>
            <a:pPr marL="457200" indent="-457200">
              <a:buAutoNum type="alphaLcParenBoth"/>
            </a:pPr>
            <a:r>
              <a:rPr lang="en-US" sz="2200" dirty="0"/>
              <a:t>Negotiation Dispute </a:t>
            </a:r>
          </a:p>
          <a:p>
            <a:pPr marL="457200" indent="-457200">
              <a:buAutoNum type="alphaLcParenBoth"/>
            </a:pPr>
            <a:r>
              <a:rPr lang="en-US" sz="2200" dirty="0"/>
              <a:t>Interpretation Dispute </a:t>
            </a:r>
          </a:p>
          <a:p>
            <a:pPr marL="457200" indent="-457200">
              <a:buAutoNum type="alphaLcParenBoth"/>
            </a:pPr>
            <a:r>
              <a:rPr lang="en-US" sz="2200" dirty="0"/>
              <a:t>Non-Compliance Dispute </a:t>
            </a:r>
          </a:p>
          <a:p>
            <a:pPr marL="457200" indent="-457200">
              <a:buAutoNum type="alphaLcParenBoth"/>
            </a:pPr>
            <a:r>
              <a:rPr lang="en-US" sz="2200" dirty="0"/>
              <a:t>Individual Dispute </a:t>
            </a:r>
            <a:endParaRPr lang="en-US" dirty="0" smtClean="0"/>
          </a:p>
          <a:p>
            <a:endParaRPr lang="en-US" dirty="0"/>
          </a:p>
        </p:txBody>
      </p:sp>
    </p:spTree>
    <p:extLst>
      <p:ext uri="{BB962C8B-B14F-4D97-AF65-F5344CB8AC3E}">
        <p14:creationId xmlns:p14="http://schemas.microsoft.com/office/powerpoint/2010/main" val="2969196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Settlement of disputes</a:t>
            </a:r>
            <a:endParaRPr lang="en-US" dirty="0"/>
          </a:p>
        </p:txBody>
      </p:sp>
      <p:sp>
        <p:nvSpPr>
          <p:cNvPr id="3" name="Content Placeholder 2"/>
          <p:cNvSpPr>
            <a:spLocks noGrp="1"/>
          </p:cNvSpPr>
          <p:nvPr>
            <p:ph idx="1"/>
          </p:nvPr>
        </p:nvSpPr>
        <p:spPr>
          <a:xfrm>
            <a:off x="2267744" y="2057401"/>
            <a:ext cx="6419056" cy="3657615"/>
          </a:xfrm>
        </p:spPr>
        <p:txBody>
          <a:bodyPr>
            <a:normAutofit fontScale="55000" lnSpcReduction="20000"/>
          </a:bodyPr>
          <a:lstStyle/>
          <a:p>
            <a:endParaRPr lang="en-US" dirty="0" smtClean="0"/>
          </a:p>
          <a:p>
            <a:pPr>
              <a:buNone/>
            </a:pPr>
            <a:r>
              <a:rPr lang="en-US" b="1" dirty="0" smtClean="0"/>
              <a:t>(a) Contractual Grievance Machinery </a:t>
            </a:r>
          </a:p>
          <a:p>
            <a:pPr>
              <a:buNone/>
            </a:pPr>
            <a:endParaRPr lang="en-GB" dirty="0" smtClean="0"/>
          </a:p>
          <a:p>
            <a:pPr>
              <a:buNone/>
            </a:pPr>
            <a:r>
              <a:rPr lang="en-GB" dirty="0" smtClean="0"/>
              <a:t>	When a trade dispute first surfaces in the workplace, the aggrieved party may use the grievance procedure provided for in the collective agreements to attempt to resolve/settle the dispute. </a:t>
            </a:r>
          </a:p>
          <a:p>
            <a:pPr>
              <a:buNone/>
            </a:pPr>
            <a:endParaRPr lang="en-US" b="1" dirty="0" smtClean="0"/>
          </a:p>
          <a:p>
            <a:pPr>
              <a:buNone/>
            </a:pPr>
            <a:r>
              <a:rPr lang="en-US" b="1" dirty="0" smtClean="0"/>
              <a:t>(b) Conciliation </a:t>
            </a:r>
          </a:p>
          <a:p>
            <a:pPr>
              <a:buNone/>
            </a:pPr>
            <a:endParaRPr lang="en-GB" dirty="0" smtClean="0"/>
          </a:p>
          <a:p>
            <a:pPr>
              <a:buNone/>
            </a:pPr>
            <a:r>
              <a:rPr lang="en-GB" dirty="0" smtClean="0"/>
              <a:t>	When the grievance machinery fails, the aggrieved party may involve the Industrial Relations Department to resolve/settle the dispute by way of conciliation proceedings under the provisions of the Industrial Relations Act, 1967. </a:t>
            </a:r>
          </a:p>
          <a:p>
            <a:pPr>
              <a:buNone/>
            </a:pPr>
            <a:endParaRPr lang="en-US" dirty="0" smtClean="0"/>
          </a:p>
        </p:txBody>
      </p:sp>
    </p:spTree>
    <p:extLst>
      <p:ext uri="{BB962C8B-B14F-4D97-AF65-F5344CB8AC3E}">
        <p14:creationId xmlns:p14="http://schemas.microsoft.com/office/powerpoint/2010/main" val="82288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Settlement of disputes (2)</a:t>
            </a:r>
            <a:endParaRPr lang="en-US" dirty="0"/>
          </a:p>
        </p:txBody>
      </p:sp>
      <p:sp>
        <p:nvSpPr>
          <p:cNvPr id="3" name="Content Placeholder 2"/>
          <p:cNvSpPr>
            <a:spLocks noGrp="1"/>
          </p:cNvSpPr>
          <p:nvPr>
            <p:ph idx="1"/>
          </p:nvPr>
        </p:nvSpPr>
        <p:spPr>
          <a:xfrm>
            <a:off x="2267744" y="2057400"/>
            <a:ext cx="6419056" cy="3729054"/>
          </a:xfrm>
        </p:spPr>
        <p:txBody>
          <a:bodyPr>
            <a:normAutofit/>
          </a:bodyPr>
          <a:lstStyle/>
          <a:p>
            <a:pPr>
              <a:buNone/>
            </a:pPr>
            <a:r>
              <a:rPr lang="en-US" sz="1600" b="1" dirty="0"/>
              <a:t>(c) Mediation </a:t>
            </a:r>
          </a:p>
          <a:p>
            <a:pPr>
              <a:buNone/>
            </a:pPr>
            <a:r>
              <a:rPr lang="en-GB" sz="1600" dirty="0"/>
              <a:t>	When the trade dispute is not resolved or settled at the Industrial Relations Department, there is a high possibility of the matter being referred to the Industrial Court for adjudication. </a:t>
            </a:r>
          </a:p>
          <a:p>
            <a:pPr>
              <a:buNone/>
            </a:pPr>
            <a:r>
              <a:rPr lang="en-GB" sz="1600" dirty="0"/>
              <a:t>	In recent years, the Industrial Court has been recommending the disputants to go for mediation before the trial proper. At this stage, the mediation is held at the Court’s premises and it’s usually presided over by the Court’s Assistant Registrar or a Chairman of the Court. </a:t>
            </a:r>
          </a:p>
          <a:p>
            <a:pPr>
              <a:buNone/>
            </a:pPr>
            <a:endParaRPr lang="en-GB" sz="1600" dirty="0"/>
          </a:p>
          <a:p>
            <a:pPr>
              <a:buNone/>
            </a:pPr>
            <a:r>
              <a:rPr lang="en-US" sz="1600" b="1" dirty="0"/>
              <a:t>(d) Adjudication </a:t>
            </a:r>
          </a:p>
          <a:p>
            <a:pPr>
              <a:buNone/>
            </a:pPr>
            <a:r>
              <a:rPr lang="en-GB" sz="1600" dirty="0"/>
              <a:t>	If the above avenues have been duly exhausted and found wanting, then the disputing parties have no other alternative but to have their dispute adjudicated before the Industrial Court. </a:t>
            </a:r>
          </a:p>
        </p:txBody>
      </p:sp>
    </p:spTree>
    <p:extLst>
      <p:ext uri="{BB962C8B-B14F-4D97-AF65-F5344CB8AC3E}">
        <p14:creationId xmlns:p14="http://schemas.microsoft.com/office/powerpoint/2010/main" val="3286717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94" name="Titre 1"/>
          <p:cNvSpPr>
            <a:spLocks noGrp="1"/>
          </p:cNvSpPr>
          <p:nvPr>
            <p:ph type="title"/>
          </p:nvPr>
        </p:nvSpPr>
        <p:spPr>
          <a:xfrm>
            <a:off x="457200" y="274638"/>
            <a:ext cx="8686800" cy="1143000"/>
          </a:xfrm>
        </p:spPr>
        <p:txBody>
          <a:bodyPr/>
          <a:lstStyle/>
          <a:p>
            <a:pPr algn="l" eaLnBrk="1" hangingPunct="1"/>
            <a:r>
              <a:rPr lang="fr-CA" sz="4800" smtClean="0">
                <a:solidFill>
                  <a:srgbClr val="FFC000"/>
                </a:solidFill>
              </a:rPr>
              <a:t>Social Effect of the Revolution (4)</a:t>
            </a:r>
            <a:endParaRPr lang="fr-CA" sz="5400" b="1" smtClean="0">
              <a:solidFill>
                <a:schemeClr val="bg1"/>
              </a:solidFill>
            </a:endParaRPr>
          </a:p>
        </p:txBody>
      </p:sp>
      <p:sp>
        <p:nvSpPr>
          <p:cNvPr id="8195" name="Espace réservé du contenu 2"/>
          <p:cNvSpPr>
            <a:spLocks noGrp="1"/>
          </p:cNvSpPr>
          <p:nvPr>
            <p:ph idx="1"/>
          </p:nvPr>
        </p:nvSpPr>
        <p:spPr>
          <a:xfrm>
            <a:off x="457200" y="1760538"/>
            <a:ext cx="8229600" cy="4525962"/>
          </a:xfrm>
        </p:spPr>
        <p:txBody>
          <a:bodyPr/>
          <a:lstStyle/>
          <a:p>
            <a:r>
              <a:rPr lang="en-GB" sz="2800" smtClean="0"/>
              <a:t>Conditions for Britain’s working-class began to gradually improve by the later part of the 19th century, as the government instituted various labor reforms and workers gained the right to form trade unions.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What is an industrial action?</a:t>
            </a:r>
            <a:endParaRPr lang="fr-CA" dirty="0"/>
          </a:p>
        </p:txBody>
      </p:sp>
      <p:sp>
        <p:nvSpPr>
          <p:cNvPr id="3" name="Content Placeholder 2"/>
          <p:cNvSpPr>
            <a:spLocks noGrp="1"/>
          </p:cNvSpPr>
          <p:nvPr>
            <p:ph idx="1"/>
          </p:nvPr>
        </p:nvSpPr>
        <p:spPr/>
        <p:txBody>
          <a:bodyPr>
            <a:normAutofit/>
          </a:bodyPr>
          <a:lstStyle/>
          <a:p>
            <a:pPr>
              <a:buNone/>
            </a:pPr>
            <a:r>
              <a:rPr lang="en-GB" sz="1800" dirty="0"/>
              <a:t>The Oxford Dictionary of Business and Management (4th </a:t>
            </a:r>
            <a:r>
              <a:rPr lang="en-GB" sz="1800" dirty="0" err="1"/>
              <a:t>edn</a:t>
            </a:r>
            <a:r>
              <a:rPr lang="en-GB" sz="1800" dirty="0"/>
              <a:t>) defines industrial action as follows: </a:t>
            </a:r>
          </a:p>
          <a:p>
            <a:pPr>
              <a:buNone/>
            </a:pPr>
            <a:r>
              <a:rPr lang="en-GB" dirty="0" smtClean="0"/>
              <a:t>	</a:t>
            </a:r>
            <a:r>
              <a:rPr lang="en-GB" sz="2400" dirty="0"/>
              <a:t>Any form of coordinated action in an industrial dispute by employees, with or without the support of a trade union, that seeks to force employers to agree to their demands relating to wages, terms of employment, working conditions etc.</a:t>
            </a:r>
            <a:endParaRPr lang="fr-CA" sz="2400" dirty="0"/>
          </a:p>
        </p:txBody>
      </p:sp>
    </p:spTree>
    <p:extLst>
      <p:ext uri="{BB962C8B-B14F-4D97-AF65-F5344CB8AC3E}">
        <p14:creationId xmlns:p14="http://schemas.microsoft.com/office/powerpoint/2010/main" val="22358587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Industrial Action: </a:t>
            </a:r>
            <a:br>
              <a:rPr lang="en-GB" sz="2800" dirty="0"/>
            </a:br>
            <a:r>
              <a:rPr lang="en-GB" sz="2800" dirty="0"/>
              <a:t>Malaysian Context </a:t>
            </a:r>
            <a:endParaRPr lang="en-US" sz="2800" dirty="0"/>
          </a:p>
        </p:txBody>
      </p:sp>
      <p:sp>
        <p:nvSpPr>
          <p:cNvPr id="3" name="Content Placeholder 2"/>
          <p:cNvSpPr>
            <a:spLocks noGrp="1"/>
          </p:cNvSpPr>
          <p:nvPr>
            <p:ph idx="1"/>
          </p:nvPr>
        </p:nvSpPr>
        <p:spPr>
          <a:xfrm>
            <a:off x="2285984" y="2143116"/>
            <a:ext cx="6419056" cy="3394472"/>
          </a:xfrm>
        </p:spPr>
        <p:txBody>
          <a:bodyPr>
            <a:normAutofit fontScale="70000" lnSpcReduction="20000"/>
          </a:bodyPr>
          <a:lstStyle/>
          <a:p>
            <a:pPr>
              <a:buNone/>
            </a:pPr>
            <a:r>
              <a:rPr lang="en-GB" dirty="0" smtClean="0"/>
              <a:t>In Malaysia, the Industrial Relations Act 1967 acknowledges only the strike, the lockout and picketing as legitimate techniques to settle trade disputes through industrial action. </a:t>
            </a:r>
          </a:p>
          <a:p>
            <a:pPr>
              <a:buNone/>
            </a:pPr>
            <a:endParaRPr lang="en-GB" dirty="0" smtClean="0"/>
          </a:p>
          <a:p>
            <a:pPr>
              <a:buNone/>
            </a:pPr>
            <a:r>
              <a:rPr lang="en-GB" dirty="0" smtClean="0"/>
              <a:t>But, however, the IRA strictly regulates the use of these techniques to settle such disputes, thereby indicating that it hardly approves of them, or at least of their use for this purpose. The strike and the lockout are also regulated by the Trade Unions Act, 1959. </a:t>
            </a:r>
            <a:endParaRPr lang="en-US" dirty="0"/>
          </a:p>
        </p:txBody>
      </p:sp>
    </p:spTree>
    <p:extLst>
      <p:ext uri="{BB962C8B-B14F-4D97-AF65-F5344CB8AC3E}">
        <p14:creationId xmlns:p14="http://schemas.microsoft.com/office/powerpoint/2010/main" val="12559831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STRIKE</a:t>
            </a:r>
            <a:endParaRPr lang="fr-CA" dirty="0">
              <a:solidFill>
                <a:schemeClr val="bg1"/>
              </a:solidFill>
            </a:endParaRPr>
          </a:p>
        </p:txBody>
      </p:sp>
      <p:sp>
        <p:nvSpPr>
          <p:cNvPr id="3" name="Content Placeholder 2"/>
          <p:cNvSpPr>
            <a:spLocks noGrp="1"/>
          </p:cNvSpPr>
          <p:nvPr>
            <p:ph idx="4294967295"/>
          </p:nvPr>
        </p:nvSpPr>
        <p:spPr>
          <a:xfrm>
            <a:off x="457200" y="2410792"/>
            <a:ext cx="8229600" cy="3394472"/>
          </a:xfrm>
        </p:spPr>
        <p:txBody>
          <a:bodyPr>
            <a:normAutofit fontScale="70000" lnSpcReduction="20000"/>
          </a:bodyPr>
          <a:lstStyle/>
          <a:p>
            <a:pPr>
              <a:buNone/>
            </a:pPr>
            <a:r>
              <a:rPr lang="en-GB" b="1" dirty="0" smtClean="0"/>
              <a:t>Definition of Strike:  </a:t>
            </a:r>
            <a:r>
              <a:rPr lang="en-GB" dirty="0" smtClean="0"/>
              <a:t>(section 2, </a:t>
            </a:r>
            <a:r>
              <a:rPr lang="en-GB" sz="2300" dirty="0"/>
              <a:t>Industrial Relations Act, 1967) </a:t>
            </a:r>
            <a:endParaRPr lang="en-GB" dirty="0" smtClean="0"/>
          </a:p>
          <a:p>
            <a:pPr>
              <a:buNone/>
            </a:pPr>
            <a:endParaRPr lang="en-GB" dirty="0" smtClean="0"/>
          </a:p>
          <a:p>
            <a:r>
              <a:rPr lang="en-GB" dirty="0" smtClean="0"/>
              <a:t>The cessation of work by a body of workmen acting in combination or a concerted refusal or a refusal under a common understanding of a number of workmen to continue to work or to accept employment, and includes any act or omission by a body of workmen acting in combination or under a common understanding which is intended to or does result in any limitation or restriction or reduction or cessation of or dilatoriness in the performance or execution of the whole or any part of the duties connected with their employment </a:t>
            </a:r>
          </a:p>
        </p:txBody>
      </p:sp>
      <p:pic>
        <p:nvPicPr>
          <p:cNvPr id="4" name="Picture 4" descr="MC900048445[1]"/>
          <p:cNvPicPr>
            <a:picLocks noChangeAspect="1" noChangeArrowheads="1"/>
          </p:cNvPicPr>
          <p:nvPr/>
        </p:nvPicPr>
        <p:blipFill>
          <a:blip r:embed="rId3"/>
          <a:srcRect/>
          <a:stretch>
            <a:fillRect/>
          </a:stretch>
        </p:blipFill>
        <p:spPr bwMode="auto">
          <a:xfrm>
            <a:off x="6929455" y="1214423"/>
            <a:ext cx="1995485" cy="1504128"/>
          </a:xfrm>
          <a:prstGeom prst="rect">
            <a:avLst/>
          </a:prstGeom>
          <a:noFill/>
          <a:ln w="9525">
            <a:noFill/>
            <a:miter lim="800000"/>
            <a:headEnd/>
            <a:tailEnd/>
          </a:ln>
        </p:spPr>
      </p:pic>
    </p:spTree>
    <p:extLst>
      <p:ext uri="{BB962C8B-B14F-4D97-AF65-F5344CB8AC3E}">
        <p14:creationId xmlns:p14="http://schemas.microsoft.com/office/powerpoint/2010/main" val="521151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STRIKE</a:t>
            </a:r>
            <a:endParaRPr lang="en-US" dirty="0"/>
          </a:p>
        </p:txBody>
      </p:sp>
      <p:sp>
        <p:nvSpPr>
          <p:cNvPr id="3" name="Content Placeholder 2"/>
          <p:cNvSpPr>
            <a:spLocks noGrp="1"/>
          </p:cNvSpPr>
          <p:nvPr>
            <p:ph idx="4294967295"/>
          </p:nvPr>
        </p:nvSpPr>
        <p:spPr>
          <a:xfrm>
            <a:off x="457200" y="2285992"/>
            <a:ext cx="8229600" cy="3165881"/>
          </a:xfrm>
        </p:spPr>
        <p:txBody>
          <a:bodyPr>
            <a:normAutofit fontScale="62500" lnSpcReduction="20000"/>
          </a:bodyPr>
          <a:lstStyle/>
          <a:p>
            <a:pPr>
              <a:lnSpc>
                <a:spcPct val="90000"/>
              </a:lnSpc>
              <a:buNone/>
            </a:pPr>
            <a:r>
              <a:rPr lang="en-US" b="1" dirty="0" smtClean="0">
                <a:latin typeface="Lucida Sans Unicode" pitchFamily="34" charset="0"/>
              </a:rPr>
              <a:t>Only </a:t>
            </a:r>
            <a:r>
              <a:rPr lang="en-US" b="1" dirty="0" smtClean="0">
                <a:solidFill>
                  <a:srgbClr val="FF0066"/>
                </a:solidFill>
                <a:latin typeface="Lucida Sans Unicode" pitchFamily="34" charset="0"/>
              </a:rPr>
              <a:t>members</a:t>
            </a:r>
            <a:r>
              <a:rPr lang="en-US" b="1" dirty="0" smtClean="0">
                <a:latin typeface="Lucida Sans Unicode" pitchFamily="34" charset="0"/>
              </a:rPr>
              <a:t> of a registered trade union</a:t>
            </a:r>
            <a:endParaRPr lang="en-US" altLang="ko-KR" b="1" dirty="0" smtClean="0">
              <a:latin typeface="Lucida Sans Unicode" pitchFamily="34" charset="0"/>
              <a:ea typeface="Gulim" pitchFamily="34" charset="-127"/>
            </a:endParaRPr>
          </a:p>
          <a:p>
            <a:pPr>
              <a:lnSpc>
                <a:spcPct val="90000"/>
              </a:lnSpc>
              <a:buNone/>
            </a:pPr>
            <a:r>
              <a:rPr lang="en-US" b="1" dirty="0" smtClean="0">
                <a:latin typeface="Lucida Sans Unicode" pitchFamily="34" charset="0"/>
              </a:rPr>
              <a:t>have the right to strike</a:t>
            </a:r>
            <a:r>
              <a:rPr lang="en-US" altLang="ko-KR" b="1" dirty="0" smtClean="0">
                <a:latin typeface="Lucida Sans Unicode" pitchFamily="34" charset="0"/>
                <a:ea typeface="Gulim" pitchFamily="34" charset="-127"/>
              </a:rPr>
              <a:t>.</a:t>
            </a:r>
          </a:p>
          <a:p>
            <a:pPr>
              <a:lnSpc>
                <a:spcPct val="90000"/>
              </a:lnSpc>
              <a:buNone/>
            </a:pPr>
            <a:endParaRPr lang="en-US" b="1" dirty="0" smtClean="0">
              <a:latin typeface="Lucida Sans Unicode" pitchFamily="34" charset="0"/>
            </a:endParaRPr>
          </a:p>
          <a:p>
            <a:pPr>
              <a:lnSpc>
                <a:spcPct val="90000"/>
              </a:lnSpc>
              <a:buNone/>
            </a:pPr>
            <a:r>
              <a:rPr lang="en-US" b="1" dirty="0" smtClean="0">
                <a:latin typeface="Lucida Sans Unicode" pitchFamily="34" charset="0"/>
              </a:rPr>
              <a:t>A </a:t>
            </a:r>
            <a:r>
              <a:rPr lang="en-US" b="1" dirty="0" smtClean="0">
                <a:solidFill>
                  <a:srgbClr val="FF0066"/>
                </a:solidFill>
                <a:latin typeface="Lucida Sans Unicode" pitchFamily="34" charset="0"/>
              </a:rPr>
              <a:t>trade dispute</a:t>
            </a:r>
            <a:r>
              <a:rPr lang="en-US" b="1" dirty="0" smtClean="0">
                <a:latin typeface="Lucida Sans Unicode" pitchFamily="34" charset="0"/>
              </a:rPr>
              <a:t> must exist in order for</a:t>
            </a:r>
            <a:endParaRPr lang="en-US" altLang="ko-KR" b="1" dirty="0" smtClean="0">
              <a:latin typeface="Lucida Sans Unicode" pitchFamily="34" charset="0"/>
              <a:ea typeface="Gulim" pitchFamily="34" charset="-127"/>
            </a:endParaRPr>
          </a:p>
          <a:p>
            <a:pPr>
              <a:lnSpc>
                <a:spcPct val="90000"/>
              </a:lnSpc>
              <a:buNone/>
            </a:pPr>
            <a:r>
              <a:rPr lang="en-US" b="1" dirty="0" smtClean="0">
                <a:latin typeface="Lucida Sans Unicode" pitchFamily="34" charset="0"/>
              </a:rPr>
              <a:t>workers to have the right to strike</a:t>
            </a:r>
            <a:r>
              <a:rPr lang="en-US" altLang="ko-KR" b="1" dirty="0" smtClean="0">
                <a:latin typeface="Lucida Sans Unicode" pitchFamily="34" charset="0"/>
                <a:ea typeface="Gulim" pitchFamily="34" charset="-127"/>
              </a:rPr>
              <a:t>.</a:t>
            </a:r>
            <a:endParaRPr lang="en-US" b="1" dirty="0" smtClean="0">
              <a:latin typeface="Lucida Sans Unicode" pitchFamily="34" charset="0"/>
            </a:endParaRPr>
          </a:p>
          <a:p>
            <a:pPr>
              <a:lnSpc>
                <a:spcPct val="90000"/>
              </a:lnSpc>
              <a:buNone/>
            </a:pPr>
            <a:endParaRPr lang="en-US" altLang="ko-KR" b="1" dirty="0" smtClean="0">
              <a:latin typeface="Lucida Sans Unicode" pitchFamily="34" charset="0"/>
              <a:ea typeface="Gulim" pitchFamily="34" charset="-127"/>
            </a:endParaRPr>
          </a:p>
          <a:p>
            <a:pPr>
              <a:lnSpc>
                <a:spcPct val="90000"/>
              </a:lnSpc>
              <a:buNone/>
            </a:pPr>
            <a:r>
              <a:rPr lang="en-US" b="1" dirty="0" smtClean="0">
                <a:latin typeface="Lucida Sans Unicode" pitchFamily="34" charset="0"/>
              </a:rPr>
              <a:t>Prior to strike action, the workers concerned</a:t>
            </a:r>
            <a:endParaRPr lang="en-US" altLang="ko-KR" b="1" dirty="0" smtClean="0">
              <a:latin typeface="Lucida Sans Unicode" pitchFamily="34" charset="0"/>
              <a:ea typeface="Gulim" pitchFamily="34" charset="-127"/>
            </a:endParaRPr>
          </a:p>
          <a:p>
            <a:pPr>
              <a:lnSpc>
                <a:spcPct val="90000"/>
              </a:lnSpc>
              <a:buNone/>
            </a:pPr>
            <a:r>
              <a:rPr lang="en-US" b="1" dirty="0" smtClean="0">
                <a:latin typeface="Lucida Sans Unicode" pitchFamily="34" charset="0"/>
              </a:rPr>
              <a:t>must:</a:t>
            </a:r>
          </a:p>
          <a:p>
            <a:pPr>
              <a:buFont typeface="Wingdings" pitchFamily="2" charset="2"/>
              <a:buChar char="q"/>
            </a:pPr>
            <a:r>
              <a:rPr lang="en-US" b="1" dirty="0" smtClean="0">
                <a:solidFill>
                  <a:srgbClr val="0033CC"/>
                </a:solidFill>
                <a:latin typeface="Lucida Sans Unicode" pitchFamily="34" charset="0"/>
              </a:rPr>
              <a:t>Hold a secret ballot</a:t>
            </a:r>
          </a:p>
          <a:p>
            <a:pPr>
              <a:buFont typeface="Wingdings" pitchFamily="2" charset="2"/>
              <a:buChar char="q"/>
            </a:pPr>
            <a:r>
              <a:rPr lang="en-US" b="1" dirty="0" smtClean="0">
                <a:solidFill>
                  <a:srgbClr val="0033CC"/>
                </a:solidFill>
                <a:latin typeface="Lucida Sans Unicode" pitchFamily="34" charset="0"/>
              </a:rPr>
              <a:t>Determine whether at least 2/3 </a:t>
            </a:r>
            <a:r>
              <a:rPr lang="en-US" altLang="ko-KR" b="1" dirty="0" smtClean="0">
                <a:solidFill>
                  <a:srgbClr val="0033CC"/>
                </a:solidFill>
                <a:latin typeface="Lucida Sans Unicode" pitchFamily="34" charset="0"/>
                <a:ea typeface="Gulim" pitchFamily="34" charset="-127"/>
              </a:rPr>
              <a:t/>
            </a:r>
            <a:br>
              <a:rPr lang="en-US" altLang="ko-KR" b="1" dirty="0" smtClean="0">
                <a:solidFill>
                  <a:srgbClr val="0033CC"/>
                </a:solidFill>
                <a:latin typeface="Lucida Sans Unicode" pitchFamily="34" charset="0"/>
                <a:ea typeface="Gulim" pitchFamily="34" charset="-127"/>
              </a:rPr>
            </a:br>
            <a:r>
              <a:rPr lang="en-US" b="1" dirty="0" smtClean="0">
                <a:solidFill>
                  <a:srgbClr val="0033CC"/>
                </a:solidFill>
                <a:latin typeface="Lucida Sans Unicode" pitchFamily="34" charset="0"/>
              </a:rPr>
              <a:t>of the workers agree to strike</a:t>
            </a:r>
          </a:p>
          <a:p>
            <a:pPr>
              <a:buNone/>
            </a:pPr>
            <a:endParaRPr lang="en-US" dirty="0"/>
          </a:p>
        </p:txBody>
      </p:sp>
    </p:spTree>
    <p:extLst>
      <p:ext uri="{BB962C8B-B14F-4D97-AF65-F5344CB8AC3E}">
        <p14:creationId xmlns:p14="http://schemas.microsoft.com/office/powerpoint/2010/main" val="1705560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STRIKE</a:t>
            </a:r>
            <a:endParaRPr lang="en-US" dirty="0">
              <a:solidFill>
                <a:srgbClr val="FFFF00"/>
              </a:solidFill>
            </a:endParaRPr>
          </a:p>
        </p:txBody>
      </p:sp>
      <p:sp>
        <p:nvSpPr>
          <p:cNvPr id="3" name="Content Placeholder 2"/>
          <p:cNvSpPr>
            <a:spLocks noGrp="1"/>
          </p:cNvSpPr>
          <p:nvPr>
            <p:ph idx="4294967295"/>
          </p:nvPr>
        </p:nvSpPr>
        <p:spPr/>
        <p:txBody>
          <a:bodyPr>
            <a:normAutofit fontScale="92500"/>
          </a:bodyPr>
          <a:lstStyle/>
          <a:p>
            <a:pPr>
              <a:lnSpc>
                <a:spcPct val="150000"/>
              </a:lnSpc>
            </a:pPr>
            <a:r>
              <a:rPr lang="en-US" b="1" dirty="0" smtClean="0">
                <a:solidFill>
                  <a:srgbClr val="0033CC"/>
                </a:solidFill>
                <a:latin typeface="Lucida Sans Unicode" pitchFamily="34" charset="0"/>
              </a:rPr>
              <a:t>Send the ballot papers to the </a:t>
            </a:r>
            <a:r>
              <a:rPr lang="en-US" b="1" dirty="0" smtClean="0">
                <a:solidFill>
                  <a:srgbClr val="FF0066"/>
                </a:solidFill>
                <a:latin typeface="Lucida Sans Unicode" pitchFamily="34" charset="0"/>
              </a:rPr>
              <a:t>DGTU</a:t>
            </a:r>
            <a:r>
              <a:rPr lang="en-US" b="1" dirty="0" smtClean="0">
                <a:solidFill>
                  <a:srgbClr val="FF3300"/>
                </a:solidFill>
                <a:latin typeface="Lucida Sans Unicode" pitchFamily="34" charset="0"/>
              </a:rPr>
              <a:t> </a:t>
            </a:r>
            <a:r>
              <a:rPr lang="en-US" b="1" dirty="0" smtClean="0">
                <a:solidFill>
                  <a:srgbClr val="0033CC"/>
                </a:solidFill>
                <a:latin typeface="Lucida Sans Unicode" pitchFamily="34" charset="0"/>
              </a:rPr>
              <a:t>within 14 days</a:t>
            </a:r>
          </a:p>
          <a:p>
            <a:pPr>
              <a:lnSpc>
                <a:spcPct val="150000"/>
              </a:lnSpc>
            </a:pPr>
            <a:r>
              <a:rPr lang="en-US" b="1" dirty="0" smtClean="0">
                <a:solidFill>
                  <a:srgbClr val="0033CC"/>
                </a:solidFill>
                <a:latin typeface="Lucida Sans Unicode" pitchFamily="34" charset="0"/>
              </a:rPr>
              <a:t>Undergo a </a:t>
            </a:r>
            <a:r>
              <a:rPr lang="en-US" b="1" dirty="0" smtClean="0">
                <a:solidFill>
                  <a:srgbClr val="FF0066"/>
                </a:solidFill>
                <a:latin typeface="Lucida Sans Unicode" pitchFamily="34" charset="0"/>
              </a:rPr>
              <a:t>7-day cooling off period</a:t>
            </a:r>
            <a:r>
              <a:rPr lang="en-US" b="1" dirty="0" smtClean="0">
                <a:solidFill>
                  <a:srgbClr val="0033CC"/>
                </a:solidFill>
                <a:latin typeface="Lucida Sans Unicode" pitchFamily="34" charset="0"/>
              </a:rPr>
              <a:t> before commencing the strike</a:t>
            </a:r>
          </a:p>
          <a:p>
            <a:pPr>
              <a:lnSpc>
                <a:spcPct val="150000"/>
              </a:lnSpc>
            </a:pPr>
            <a:r>
              <a:rPr lang="en-US" b="1" dirty="0" smtClean="0">
                <a:solidFill>
                  <a:srgbClr val="0033CC"/>
                </a:solidFill>
                <a:latin typeface="Lucida Sans Unicode" pitchFamily="34" charset="0"/>
              </a:rPr>
              <a:t>Workers in </a:t>
            </a:r>
            <a:r>
              <a:rPr lang="en-US" b="1" dirty="0" smtClean="0">
                <a:solidFill>
                  <a:srgbClr val="FF0066"/>
                </a:solidFill>
                <a:latin typeface="Lucida Sans Unicode" pitchFamily="34" charset="0"/>
              </a:rPr>
              <a:t>essential services</a:t>
            </a:r>
            <a:r>
              <a:rPr lang="en-US" b="1" dirty="0" smtClean="0">
                <a:solidFill>
                  <a:srgbClr val="0033CC"/>
                </a:solidFill>
                <a:latin typeface="Lucida Sans Unicode" pitchFamily="34" charset="0"/>
              </a:rPr>
              <a:t> must wait 21 days before commencing a strike</a:t>
            </a:r>
          </a:p>
          <a:p>
            <a:endParaRPr lang="en-US" dirty="0"/>
          </a:p>
        </p:txBody>
      </p:sp>
    </p:spTree>
    <p:extLst>
      <p:ext uri="{BB962C8B-B14F-4D97-AF65-F5344CB8AC3E}">
        <p14:creationId xmlns:p14="http://schemas.microsoft.com/office/powerpoint/2010/main" val="40233492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Strike</a:t>
            </a:r>
            <a:endParaRPr lang="en-US" dirty="0">
              <a:solidFill>
                <a:srgbClr val="FFFF00"/>
              </a:solidFill>
            </a:endParaRPr>
          </a:p>
        </p:txBody>
      </p:sp>
      <p:sp>
        <p:nvSpPr>
          <p:cNvPr id="3" name="Content Placeholder 2"/>
          <p:cNvSpPr>
            <a:spLocks noGrp="1"/>
          </p:cNvSpPr>
          <p:nvPr>
            <p:ph idx="4294967295"/>
          </p:nvPr>
        </p:nvSpPr>
        <p:spPr/>
        <p:txBody>
          <a:bodyPr>
            <a:normAutofit fontScale="92500" lnSpcReduction="10000"/>
          </a:bodyPr>
          <a:lstStyle/>
          <a:p>
            <a:pPr>
              <a:lnSpc>
                <a:spcPct val="110000"/>
              </a:lnSpc>
              <a:buNone/>
            </a:pPr>
            <a:r>
              <a:rPr lang="en-US" b="1" dirty="0" smtClean="0">
                <a:latin typeface="Lucida Sans Unicode" pitchFamily="34" charset="0"/>
              </a:rPr>
              <a:t>Strikes are not permitted:</a:t>
            </a:r>
          </a:p>
          <a:p>
            <a:pPr>
              <a:lnSpc>
                <a:spcPct val="110000"/>
              </a:lnSpc>
              <a:buFont typeface="Wingdings" pitchFamily="2" charset="2"/>
              <a:buChar char="§"/>
            </a:pPr>
            <a:r>
              <a:rPr lang="en-US" b="1" dirty="0" smtClean="0">
                <a:latin typeface="Lucida Sans Unicode" pitchFamily="34" charset="0"/>
              </a:rPr>
              <a:t>Over a </a:t>
            </a:r>
            <a:r>
              <a:rPr lang="en-US" b="1" dirty="0" smtClean="0">
                <a:solidFill>
                  <a:srgbClr val="FF0066"/>
                </a:solidFill>
                <a:latin typeface="Lucida Sans Unicode" pitchFamily="34" charset="0"/>
              </a:rPr>
              <a:t>collective agreement</a:t>
            </a:r>
          </a:p>
          <a:p>
            <a:pPr>
              <a:lnSpc>
                <a:spcPct val="110000"/>
              </a:lnSpc>
              <a:buFont typeface="Wingdings" pitchFamily="2" charset="2"/>
              <a:buChar char="§"/>
            </a:pPr>
            <a:r>
              <a:rPr lang="en-US" b="1" dirty="0" smtClean="0">
                <a:latin typeface="Lucida Sans Unicode" pitchFamily="34" charset="0"/>
              </a:rPr>
              <a:t>Over the </a:t>
            </a:r>
            <a:r>
              <a:rPr lang="en-US" b="1" dirty="0" smtClean="0">
                <a:solidFill>
                  <a:srgbClr val="FF0066"/>
                </a:solidFill>
                <a:latin typeface="Lucida Sans Unicode" pitchFamily="34" charset="0"/>
              </a:rPr>
              <a:t>management prerogatives</a:t>
            </a:r>
          </a:p>
          <a:p>
            <a:pPr>
              <a:lnSpc>
                <a:spcPct val="110000"/>
              </a:lnSpc>
              <a:buFont typeface="Wingdings" pitchFamily="2" charset="2"/>
              <a:buChar char="§"/>
            </a:pPr>
            <a:r>
              <a:rPr lang="en-US" b="1" dirty="0" smtClean="0">
                <a:latin typeface="Lucida Sans Unicode" pitchFamily="34" charset="0"/>
              </a:rPr>
              <a:t>During the proceedings of a </a:t>
            </a:r>
            <a:r>
              <a:rPr lang="en-US" b="1" dirty="0" smtClean="0">
                <a:solidFill>
                  <a:srgbClr val="FF0066"/>
                </a:solidFill>
                <a:latin typeface="Lucida Sans Unicode" pitchFamily="34" charset="0"/>
              </a:rPr>
              <a:t>Board of Inquiry</a:t>
            </a:r>
          </a:p>
          <a:p>
            <a:pPr>
              <a:lnSpc>
                <a:spcPct val="110000"/>
              </a:lnSpc>
              <a:buFont typeface="Wingdings" pitchFamily="2" charset="2"/>
              <a:buChar char="§"/>
            </a:pPr>
            <a:r>
              <a:rPr lang="en-US" b="1" dirty="0" smtClean="0">
                <a:latin typeface="Lucida Sans Unicode" pitchFamily="34" charset="0"/>
              </a:rPr>
              <a:t>Over a </a:t>
            </a:r>
            <a:r>
              <a:rPr lang="en-US" b="1" dirty="0" smtClean="0">
                <a:solidFill>
                  <a:srgbClr val="FF0066"/>
                </a:solidFill>
                <a:latin typeface="Lucida Sans Unicode" pitchFamily="34" charset="0"/>
              </a:rPr>
              <a:t>recognition</a:t>
            </a:r>
            <a:r>
              <a:rPr lang="en-US" b="1" dirty="0" smtClean="0">
                <a:latin typeface="Lucida Sans Unicode" pitchFamily="34" charset="0"/>
              </a:rPr>
              <a:t> dispute</a:t>
            </a:r>
          </a:p>
          <a:p>
            <a:pPr>
              <a:lnSpc>
                <a:spcPct val="110000"/>
              </a:lnSpc>
              <a:buFont typeface="Wingdings" pitchFamily="2" charset="2"/>
              <a:buChar char="§"/>
            </a:pPr>
            <a:r>
              <a:rPr lang="en-US" b="1" dirty="0" smtClean="0">
                <a:latin typeface="Lucida Sans Unicode" pitchFamily="34" charset="0"/>
              </a:rPr>
              <a:t>Once the dispute has been referred to the </a:t>
            </a:r>
            <a:r>
              <a:rPr lang="en-US" b="1" dirty="0" smtClean="0">
                <a:solidFill>
                  <a:srgbClr val="FF0066"/>
                </a:solidFill>
                <a:latin typeface="Lucida Sans Unicode" pitchFamily="34" charset="0"/>
              </a:rPr>
              <a:t>Industrial Court</a:t>
            </a:r>
          </a:p>
          <a:p>
            <a:endParaRPr lang="en-US" dirty="0"/>
          </a:p>
        </p:txBody>
      </p:sp>
    </p:spTree>
    <p:extLst>
      <p:ext uri="{BB962C8B-B14F-4D97-AF65-F5344CB8AC3E}">
        <p14:creationId xmlns:p14="http://schemas.microsoft.com/office/powerpoint/2010/main" val="42943360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smtClean="0">
                <a:solidFill>
                  <a:srgbClr val="FF0000"/>
                </a:solidFill>
              </a:rPr>
              <a:t>Penalties for Illegal Strikes</a:t>
            </a:r>
            <a:br>
              <a:rPr lang="en-US" b="1" u="sng" smtClean="0">
                <a:solidFill>
                  <a:srgbClr val="FF0000"/>
                </a:solidFill>
              </a:rPr>
            </a:br>
            <a:endParaRPr lang="en-US"/>
          </a:p>
        </p:txBody>
      </p:sp>
      <p:sp>
        <p:nvSpPr>
          <p:cNvPr id="3" name="Content Placeholder 2"/>
          <p:cNvSpPr>
            <a:spLocks noGrp="1"/>
          </p:cNvSpPr>
          <p:nvPr>
            <p:ph idx="4294967295"/>
          </p:nvPr>
        </p:nvSpPr>
        <p:spPr/>
        <p:txBody>
          <a:bodyPr>
            <a:normAutofit/>
          </a:bodyPr>
          <a:lstStyle/>
          <a:p>
            <a:pPr>
              <a:lnSpc>
                <a:spcPct val="130000"/>
              </a:lnSpc>
              <a:buFont typeface="Wingdings" pitchFamily="2" charset="2"/>
              <a:buChar char="q"/>
            </a:pPr>
            <a:r>
              <a:rPr lang="en-US" b="1" dirty="0" smtClean="0">
                <a:latin typeface="Lucida Sans Unicode" pitchFamily="34" charset="0"/>
              </a:rPr>
              <a:t>Workers involved may be dismissed</a:t>
            </a:r>
          </a:p>
          <a:p>
            <a:pPr>
              <a:lnSpc>
                <a:spcPct val="130000"/>
              </a:lnSpc>
              <a:buFont typeface="Wingdings" pitchFamily="2" charset="2"/>
              <a:buChar char="q"/>
            </a:pPr>
            <a:r>
              <a:rPr lang="en-US" b="1" dirty="0" smtClean="0">
                <a:solidFill>
                  <a:srgbClr val="0033CC"/>
                </a:solidFill>
                <a:latin typeface="Lucida Sans Unicode" pitchFamily="34" charset="0"/>
              </a:rPr>
              <a:t>Workers may be removed from union membership roll by order of DGTU</a:t>
            </a:r>
          </a:p>
          <a:p>
            <a:pPr>
              <a:lnSpc>
                <a:spcPct val="130000"/>
              </a:lnSpc>
              <a:buFont typeface="Wingdings" pitchFamily="2" charset="2"/>
              <a:buChar char="q"/>
            </a:pPr>
            <a:r>
              <a:rPr lang="en-US" b="1" dirty="0" smtClean="0">
                <a:latin typeface="Lucida Sans Unicode" pitchFamily="34" charset="0"/>
              </a:rPr>
              <a:t>Union leaders may be fined and/or imprisoned</a:t>
            </a:r>
          </a:p>
          <a:p>
            <a:pPr>
              <a:lnSpc>
                <a:spcPct val="130000"/>
              </a:lnSpc>
              <a:buFont typeface="Wingdings" pitchFamily="2" charset="2"/>
              <a:buChar char="q"/>
            </a:pPr>
            <a:r>
              <a:rPr lang="en-US" b="1" dirty="0" smtClean="0">
                <a:solidFill>
                  <a:srgbClr val="0033CC"/>
                </a:solidFill>
                <a:latin typeface="Lucida Sans Unicode" pitchFamily="34" charset="0"/>
              </a:rPr>
              <a:t>Union may be dissolved</a:t>
            </a:r>
          </a:p>
          <a:p>
            <a:endParaRPr lang="en-US" dirty="0"/>
          </a:p>
        </p:txBody>
      </p:sp>
    </p:spTree>
    <p:extLst>
      <p:ext uri="{BB962C8B-B14F-4D97-AF65-F5344CB8AC3E}">
        <p14:creationId xmlns:p14="http://schemas.microsoft.com/office/powerpoint/2010/main" val="403117319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LOCKOUT</a:t>
            </a:r>
            <a:endParaRPr lang="en-US" dirty="0">
              <a:solidFill>
                <a:schemeClr val="bg1"/>
              </a:solidFill>
            </a:endParaRPr>
          </a:p>
        </p:txBody>
      </p:sp>
      <p:sp>
        <p:nvSpPr>
          <p:cNvPr id="3" name="Content Placeholder 2"/>
          <p:cNvSpPr>
            <a:spLocks noGrp="1"/>
          </p:cNvSpPr>
          <p:nvPr>
            <p:ph idx="4294967295"/>
          </p:nvPr>
        </p:nvSpPr>
        <p:spPr/>
        <p:txBody>
          <a:bodyPr>
            <a:normAutofit fontScale="77500" lnSpcReduction="20000"/>
          </a:bodyPr>
          <a:lstStyle/>
          <a:p>
            <a:pPr>
              <a:buNone/>
            </a:pPr>
            <a:r>
              <a:rPr lang="en-GB" dirty="0" smtClean="0"/>
              <a:t>Section 2, Industrial Relations Act</a:t>
            </a:r>
          </a:p>
          <a:p>
            <a:pPr>
              <a:buNone/>
            </a:pPr>
            <a:r>
              <a:rPr lang="en-GB" dirty="0" smtClean="0"/>
              <a:t> </a:t>
            </a:r>
          </a:p>
          <a:p>
            <a:pPr marL="514350" indent="-514350">
              <a:buAutoNum type="alphaLcParenBoth"/>
            </a:pPr>
            <a:r>
              <a:rPr lang="en-GB" dirty="0" smtClean="0"/>
              <a:t>the closing of a place of employment</a:t>
            </a:r>
          </a:p>
          <a:p>
            <a:pPr marL="514350" indent="-514350">
              <a:buAutoNum type="alphaLcParenBoth"/>
            </a:pPr>
            <a:r>
              <a:rPr lang="en-GB" dirty="0" smtClean="0"/>
              <a:t>the suspension of work; or </a:t>
            </a:r>
          </a:p>
          <a:p>
            <a:pPr marL="514350" indent="-514350">
              <a:buAutoNum type="alphaLcParenBoth"/>
            </a:pPr>
            <a:r>
              <a:rPr lang="en-GB" dirty="0" smtClean="0"/>
              <a:t>the refusal by an employer to continue to employ any number of workmen employed by him; </a:t>
            </a:r>
          </a:p>
          <a:p>
            <a:pPr>
              <a:buNone/>
            </a:pPr>
            <a:endParaRPr lang="en-GB" dirty="0" smtClean="0"/>
          </a:p>
          <a:p>
            <a:pPr>
              <a:buNone/>
            </a:pPr>
            <a:r>
              <a:rPr lang="en-GB" dirty="0" smtClean="0"/>
              <a:t>in furtherance of a trade dispute, done with a view to compelling </a:t>
            </a:r>
          </a:p>
          <a:p>
            <a:pPr>
              <a:buNone/>
            </a:pPr>
            <a:r>
              <a:rPr lang="en-GB" dirty="0" smtClean="0"/>
              <a:t>those workmen to accept terms and conditions of or affecting </a:t>
            </a:r>
          </a:p>
          <a:p>
            <a:pPr>
              <a:buNone/>
            </a:pPr>
            <a:r>
              <a:rPr lang="en-GB" dirty="0" smtClean="0"/>
              <a:t>employment.</a:t>
            </a:r>
            <a:endParaRPr lang="en-US" dirty="0"/>
          </a:p>
        </p:txBody>
      </p:sp>
    </p:spTree>
    <p:extLst>
      <p:ext uri="{BB962C8B-B14F-4D97-AF65-F5344CB8AC3E}">
        <p14:creationId xmlns:p14="http://schemas.microsoft.com/office/powerpoint/2010/main" val="3947571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solidFill>
                  <a:schemeClr val="bg1"/>
                </a:solidFill>
              </a:rPr>
              <a:t>When Is a Strike or Lockout Is Deemed Illegal ? </a:t>
            </a:r>
            <a:endParaRPr lang="en-US" dirty="0">
              <a:solidFill>
                <a:schemeClr val="bg1"/>
              </a:solidFill>
            </a:endParaRPr>
          </a:p>
        </p:txBody>
      </p:sp>
      <p:sp>
        <p:nvSpPr>
          <p:cNvPr id="3" name="Content Placeholder 2"/>
          <p:cNvSpPr>
            <a:spLocks noGrp="1"/>
          </p:cNvSpPr>
          <p:nvPr>
            <p:ph idx="4294967295"/>
          </p:nvPr>
        </p:nvSpPr>
        <p:spPr/>
        <p:txBody>
          <a:bodyPr>
            <a:normAutofit fontScale="62500" lnSpcReduction="20000"/>
          </a:bodyPr>
          <a:lstStyle/>
          <a:p>
            <a:pPr>
              <a:buNone/>
            </a:pPr>
            <a:r>
              <a:rPr lang="en-GB" dirty="0" smtClean="0"/>
              <a:t>Under section 45 of the IRA a strike or lockout is </a:t>
            </a:r>
            <a:r>
              <a:rPr lang="en-GB" dirty="0" smtClean="0">
                <a:solidFill>
                  <a:srgbClr val="FF0000"/>
                </a:solidFill>
              </a:rPr>
              <a:t>deemed</a:t>
            </a:r>
            <a:r>
              <a:rPr lang="en-GB" dirty="0" smtClean="0">
                <a:solidFill>
                  <a:srgbClr val="FFFF00"/>
                </a:solidFill>
              </a:rPr>
              <a:t> </a:t>
            </a:r>
            <a:r>
              <a:rPr lang="en-GB" dirty="0" smtClean="0">
                <a:solidFill>
                  <a:srgbClr val="FF0000"/>
                </a:solidFill>
              </a:rPr>
              <a:t>illegal under the following circumstances: </a:t>
            </a:r>
          </a:p>
          <a:p>
            <a:pPr>
              <a:buNone/>
            </a:pPr>
            <a:endParaRPr lang="en-GB" dirty="0" smtClean="0"/>
          </a:p>
          <a:p>
            <a:pPr>
              <a:buNone/>
            </a:pPr>
            <a:r>
              <a:rPr lang="en-GB" dirty="0" smtClean="0"/>
              <a:t>(a) when it is declared or commenced or continued in contravention of section 43 or section 44 of the IRA or of any provision of any other written law; or </a:t>
            </a:r>
          </a:p>
          <a:p>
            <a:pPr>
              <a:buNone/>
            </a:pPr>
            <a:r>
              <a:rPr lang="en-GB" dirty="0" smtClean="0"/>
              <a:t>(b) when it has any other object than the furtherance of a trade dispute: </a:t>
            </a:r>
          </a:p>
          <a:p>
            <a:pPr>
              <a:buNone/>
            </a:pPr>
            <a:r>
              <a:rPr lang="en-GB" dirty="0" smtClean="0"/>
              <a:t>	</a:t>
            </a:r>
            <a:r>
              <a:rPr lang="en-GB" dirty="0" err="1" smtClean="0"/>
              <a:t>i</a:t>
            </a:r>
            <a:r>
              <a:rPr lang="en-GB" dirty="0" smtClean="0"/>
              <a:t>) between the workmen on strike and their employer; or</a:t>
            </a:r>
          </a:p>
          <a:p>
            <a:pPr>
              <a:buNone/>
            </a:pPr>
            <a:r>
              <a:rPr lang="en-GB" dirty="0" smtClean="0"/>
              <a:t>	ii) between the employer who declared the lockout and his workmen.</a:t>
            </a:r>
          </a:p>
          <a:p>
            <a:pPr>
              <a:buNone/>
            </a:pPr>
            <a:endParaRPr lang="en-GB" dirty="0" smtClean="0"/>
          </a:p>
          <a:p>
            <a:pPr>
              <a:buNone/>
            </a:pPr>
            <a:r>
              <a:rPr lang="en-GB" dirty="0" smtClean="0"/>
              <a:t>However, a strike declared in consequence of an illegal lockout, or a lockout declared in consequence of an illegal strike, is not deemed illegal by the IRA.</a:t>
            </a:r>
            <a:endParaRPr lang="en-US" dirty="0" smtClean="0"/>
          </a:p>
          <a:p>
            <a:pPr>
              <a:buNone/>
            </a:pPr>
            <a:r>
              <a:rPr lang="en-GB" dirty="0" smtClean="0"/>
              <a:t>Section 43 restricts a strike or a lockout in the ‘essential services’. It does not prohibit a strike or a lockout in these services but only requires appropriate notice of them under the provisions of IRA. </a:t>
            </a:r>
          </a:p>
        </p:txBody>
      </p:sp>
    </p:spTree>
    <p:extLst>
      <p:ext uri="{BB962C8B-B14F-4D97-AF65-F5344CB8AC3E}">
        <p14:creationId xmlns:p14="http://schemas.microsoft.com/office/powerpoint/2010/main" val="308430270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Section 44 of IRA</a:t>
            </a:r>
            <a:endParaRPr lang="en-US" dirty="0">
              <a:solidFill>
                <a:schemeClr val="bg1"/>
              </a:solidFill>
            </a:endParaRPr>
          </a:p>
        </p:txBody>
      </p:sp>
      <p:sp>
        <p:nvSpPr>
          <p:cNvPr id="3" name="Content Placeholder 2"/>
          <p:cNvSpPr>
            <a:spLocks noGrp="1"/>
          </p:cNvSpPr>
          <p:nvPr>
            <p:ph idx="4294967295"/>
          </p:nvPr>
        </p:nvSpPr>
        <p:spPr/>
        <p:txBody>
          <a:bodyPr>
            <a:normAutofit fontScale="85000" lnSpcReduction="20000"/>
          </a:bodyPr>
          <a:lstStyle/>
          <a:p>
            <a:pPr>
              <a:buNone/>
            </a:pPr>
            <a:r>
              <a:rPr lang="en-GB" dirty="0" smtClean="0"/>
              <a:t>Section 44 prohibits a strike or a lockout </a:t>
            </a:r>
            <a:r>
              <a:rPr lang="en-GB" dirty="0" smtClean="0">
                <a:solidFill>
                  <a:srgbClr val="FF0000"/>
                </a:solidFill>
              </a:rPr>
              <a:t>in any of the following </a:t>
            </a:r>
            <a:r>
              <a:rPr lang="en-GB" dirty="0" smtClean="0"/>
              <a:t>circumstances: </a:t>
            </a:r>
          </a:p>
          <a:p>
            <a:pPr>
              <a:buNone/>
            </a:pPr>
            <a:r>
              <a:rPr lang="en-GB" dirty="0" smtClean="0"/>
              <a:t>(a) during the </a:t>
            </a:r>
            <a:r>
              <a:rPr lang="en-GB" dirty="0" err="1" smtClean="0"/>
              <a:t>pendency</a:t>
            </a:r>
            <a:r>
              <a:rPr lang="en-GB" dirty="0" smtClean="0"/>
              <a:t> of the proceedings of a Board of Inquiry appointed by the Minister; </a:t>
            </a:r>
          </a:p>
          <a:p>
            <a:pPr>
              <a:buNone/>
            </a:pPr>
            <a:r>
              <a:rPr lang="en-GB" dirty="0" smtClean="0"/>
              <a:t>(b) after a trade dispute has been referred to the Industrial Court and the parties have been notified of such reference; </a:t>
            </a:r>
          </a:p>
          <a:p>
            <a:pPr>
              <a:buNone/>
            </a:pPr>
            <a:r>
              <a:rPr lang="en-GB" dirty="0" smtClean="0"/>
              <a:t>(c) in respect of any matters covered by a collective agreement taken cognizance of by the Industrial Court in accordance with section 16 or by an award of the court; </a:t>
            </a:r>
          </a:p>
          <a:p>
            <a:pPr>
              <a:buNone/>
            </a:pPr>
            <a:r>
              <a:rPr lang="en-GB" dirty="0" smtClean="0"/>
              <a:t>(d) in respect of any matters covered under section 13(3).</a:t>
            </a:r>
            <a:endParaRPr lang="en-US" dirty="0"/>
          </a:p>
        </p:txBody>
      </p:sp>
    </p:spTree>
    <p:extLst>
      <p:ext uri="{BB962C8B-B14F-4D97-AF65-F5344CB8AC3E}">
        <p14:creationId xmlns:p14="http://schemas.microsoft.com/office/powerpoint/2010/main" val="665321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18" name="Titre 1"/>
          <p:cNvSpPr>
            <a:spLocks noGrp="1"/>
          </p:cNvSpPr>
          <p:nvPr>
            <p:ph type="title"/>
          </p:nvPr>
        </p:nvSpPr>
        <p:spPr>
          <a:xfrm>
            <a:off x="0" y="274638"/>
            <a:ext cx="8686800" cy="1143000"/>
          </a:xfrm>
        </p:spPr>
        <p:txBody>
          <a:bodyPr/>
          <a:lstStyle/>
          <a:p>
            <a:pPr algn="l" eaLnBrk="1" hangingPunct="1"/>
            <a:r>
              <a:rPr lang="fr-CA" sz="5400" smtClean="0">
                <a:solidFill>
                  <a:srgbClr val="FFC000"/>
                </a:solidFill>
              </a:rPr>
              <a:t>Rise of Modern Organisations</a:t>
            </a:r>
            <a:endParaRPr lang="fr-CA" sz="5400" b="1" smtClean="0">
              <a:solidFill>
                <a:srgbClr val="FFC000"/>
              </a:solidFill>
            </a:endParaRPr>
          </a:p>
        </p:txBody>
      </p:sp>
      <p:sp>
        <p:nvSpPr>
          <p:cNvPr id="9219" name="Espace réservé du contenu 2"/>
          <p:cNvSpPr>
            <a:spLocks noGrp="1"/>
          </p:cNvSpPr>
          <p:nvPr>
            <p:ph idx="1"/>
          </p:nvPr>
        </p:nvSpPr>
        <p:spPr>
          <a:xfrm>
            <a:off x="457200" y="1760538"/>
            <a:ext cx="8229600" cy="4525962"/>
          </a:xfrm>
        </p:spPr>
        <p:txBody>
          <a:bodyPr/>
          <a:lstStyle/>
          <a:p>
            <a:r>
              <a:rPr lang="en-GB" sz="2800" smtClean="0"/>
              <a:t>With regard to company organisation, its modern roots are based in the industrial revolution, developed in the second half of the 18th century, especially, but not only, in England</a:t>
            </a:r>
          </a:p>
          <a:p>
            <a:r>
              <a:rPr lang="en-GB" sz="2800" smtClean="0"/>
              <a:t>Division of labour: which every worker concentrates on a specific aspect of the manufacturing process for a product or in supplying a service. </a:t>
            </a:r>
          </a:p>
          <a:p>
            <a:r>
              <a:rPr lang="en-GB" sz="2800" smtClean="0"/>
              <a:t>In more comprehensive terms, an organisation can be better defined as </a:t>
            </a:r>
            <a:r>
              <a:rPr lang="en-GB" sz="2800" i="1" smtClean="0"/>
              <a:t>“a set of resources that are directed toward a common purpose, constantly connected to the external context”. </a:t>
            </a:r>
            <a:endParaRPr lang="en-GB" sz="2400" smtClean="0"/>
          </a:p>
          <a:p>
            <a:pPr lvl="1" eaLnBrk="1" hangingPunct="1">
              <a:buFont typeface="Arial" panose="020B0604020202020204" pitchFamily="34" charset="0"/>
              <a:buNone/>
            </a:pPr>
            <a:endParaRPr lang="fr-CA" sz="2400" smtClean="0">
              <a:solidFill>
                <a:schemeClr val="tx2"/>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Section 13(3)</a:t>
            </a:r>
            <a:endParaRPr lang="en-US" dirty="0">
              <a:solidFill>
                <a:schemeClr val="bg1"/>
              </a:solidFill>
            </a:endParaRPr>
          </a:p>
        </p:txBody>
      </p:sp>
      <p:sp>
        <p:nvSpPr>
          <p:cNvPr id="3" name="Content Placeholder 2"/>
          <p:cNvSpPr>
            <a:spLocks noGrp="1"/>
          </p:cNvSpPr>
          <p:nvPr>
            <p:ph idx="4294967295"/>
          </p:nvPr>
        </p:nvSpPr>
        <p:spPr>
          <a:xfrm>
            <a:off x="457200" y="2500306"/>
            <a:ext cx="8229600" cy="3500444"/>
          </a:xfrm>
        </p:spPr>
        <p:txBody>
          <a:bodyPr>
            <a:normAutofit fontScale="55000" lnSpcReduction="20000"/>
          </a:bodyPr>
          <a:lstStyle/>
          <a:p>
            <a:pPr>
              <a:buNone/>
            </a:pPr>
            <a:r>
              <a:rPr lang="en-GB" dirty="0" smtClean="0"/>
              <a:t> (a) the promotion by an employer of any workman from lower grade or category to a higher grade or category; </a:t>
            </a:r>
          </a:p>
          <a:p>
            <a:pPr>
              <a:buNone/>
            </a:pPr>
            <a:r>
              <a:rPr lang="en-GB" dirty="0" smtClean="0"/>
              <a:t>(b) the transfer by an employer of a workman within the organization of an employer’s profession, business, trade or work, provided that such transfer does not entail a change to the detriment of a workman in regard to his terms of employment; </a:t>
            </a:r>
          </a:p>
          <a:p>
            <a:pPr>
              <a:buNone/>
            </a:pPr>
            <a:r>
              <a:rPr lang="en-GB" dirty="0" smtClean="0"/>
              <a:t>(c) the employment by an employer of any person that he may appoint in the event of vacancy arising in his establishment; </a:t>
            </a:r>
          </a:p>
          <a:p>
            <a:pPr>
              <a:buNone/>
            </a:pPr>
            <a:r>
              <a:rPr lang="en-GB" dirty="0" smtClean="0"/>
              <a:t>(d) the termination by an employer of the services of a workman by reason of redundancy or by reason of the reorganization of an employer’s profession, business, trade or work or the criteria for such termination; </a:t>
            </a:r>
          </a:p>
          <a:p>
            <a:pPr>
              <a:buNone/>
            </a:pPr>
            <a:r>
              <a:rPr lang="en-GB" dirty="0" smtClean="0"/>
              <a:t>(e) the dismissal and reinstatement of a workman by an employer; </a:t>
            </a:r>
          </a:p>
          <a:p>
            <a:pPr>
              <a:buNone/>
            </a:pPr>
            <a:r>
              <a:rPr lang="en-GB" dirty="0" smtClean="0"/>
              <a:t>(f) the assignment or allocation by an employer of duties or specific tasks to a workman that are consistent or compatible with the terms of his employment.</a:t>
            </a:r>
            <a:endParaRPr lang="en-US" dirty="0"/>
          </a:p>
        </p:txBody>
      </p:sp>
    </p:spTree>
    <p:extLst>
      <p:ext uri="{BB962C8B-B14F-4D97-AF65-F5344CB8AC3E}">
        <p14:creationId xmlns:p14="http://schemas.microsoft.com/office/powerpoint/2010/main" val="428855512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rPr>
              <a:t>Restrictions Under </a:t>
            </a:r>
            <a:r>
              <a:rPr lang="en-GB" sz="3200" dirty="0">
                <a:solidFill>
                  <a:schemeClr val="bg1"/>
                </a:solidFill>
              </a:rPr>
              <a:t>The Trade Unions Act 1959 </a:t>
            </a:r>
            <a:endParaRPr lang="en-US" sz="3200" dirty="0">
              <a:solidFill>
                <a:schemeClr val="bg1"/>
              </a:solidFill>
            </a:endParaRPr>
          </a:p>
        </p:txBody>
      </p:sp>
      <p:sp>
        <p:nvSpPr>
          <p:cNvPr id="3" name="Content Placeholder 2"/>
          <p:cNvSpPr>
            <a:spLocks noGrp="1"/>
          </p:cNvSpPr>
          <p:nvPr>
            <p:ph idx="4294967295"/>
          </p:nvPr>
        </p:nvSpPr>
        <p:spPr/>
        <p:txBody>
          <a:bodyPr>
            <a:normAutofit fontScale="55000" lnSpcReduction="20000"/>
          </a:bodyPr>
          <a:lstStyle/>
          <a:p>
            <a:pPr>
              <a:buNone/>
            </a:pPr>
            <a:r>
              <a:rPr lang="en-GB" dirty="0" smtClean="0"/>
              <a:t>The Trade Unions Act 1959 also regulates the strike and </a:t>
            </a:r>
            <a:r>
              <a:rPr lang="en-GB" dirty="0" smtClean="0">
                <a:solidFill>
                  <a:srgbClr val="FF0000"/>
                </a:solidFill>
              </a:rPr>
              <a:t>the lockout. Under section 25A of the TUA an </a:t>
            </a:r>
            <a:r>
              <a:rPr lang="en-GB" dirty="0" smtClean="0"/>
              <a:t>employee is prohibited from calling a strike or an </a:t>
            </a:r>
            <a:r>
              <a:rPr lang="en-GB" dirty="0" smtClean="0">
                <a:solidFill>
                  <a:srgbClr val="FF0000"/>
                </a:solidFill>
              </a:rPr>
              <a:t>employer union from declaring a lockout in any of </a:t>
            </a:r>
            <a:r>
              <a:rPr lang="en-GB" dirty="0" smtClean="0"/>
              <a:t>the following circumstances: </a:t>
            </a:r>
          </a:p>
          <a:p>
            <a:pPr>
              <a:buNone/>
            </a:pPr>
            <a:r>
              <a:rPr lang="en-GB" dirty="0" smtClean="0"/>
              <a:t>(a) in the case of an employee union, without first obtaining the consent by secret ballot of at least two-thirds of the total number of members who are entitled to vote and in respect of whom the strike is to be called ; </a:t>
            </a:r>
          </a:p>
          <a:p>
            <a:pPr>
              <a:buNone/>
            </a:pPr>
            <a:r>
              <a:rPr lang="en-GB" dirty="0" smtClean="0"/>
              <a:t>(b) before the expiry of seven days after submitting to the Director General of Trade Unions the result of such secret ballot, in accordance with the provisions of section 40(5); </a:t>
            </a:r>
          </a:p>
          <a:p>
            <a:pPr>
              <a:buNone/>
            </a:pPr>
            <a:r>
              <a:rPr lang="en-GB" dirty="0" smtClean="0"/>
              <a:t>(c) if the secret ballot for the proposed strike or lockout has become invalid or of no effect by virtue of the provisions of section 40(2), (3), (6) or (9); or </a:t>
            </a:r>
          </a:p>
          <a:p>
            <a:pPr>
              <a:buNone/>
            </a:pPr>
            <a:r>
              <a:rPr lang="en-GB" dirty="0" smtClean="0"/>
              <a:t>(d) in contravention of or without complying with the rules of the trade union; or </a:t>
            </a:r>
          </a:p>
          <a:p>
            <a:pPr>
              <a:buNone/>
            </a:pPr>
            <a:r>
              <a:rPr lang="en-GB" dirty="0" smtClean="0"/>
              <a:t>(e) in respect of any matter covered by a direction or a decision of the Minister given or made in any appeal to him under any provision of the TUA; or </a:t>
            </a:r>
          </a:p>
          <a:p>
            <a:pPr>
              <a:buNone/>
            </a:pPr>
            <a:r>
              <a:rPr lang="en-GB" dirty="0" smtClean="0"/>
              <a:t>(f) in contravention of or without complying with any other provision of the TUA or any provisions of any other written law.</a:t>
            </a:r>
            <a:endParaRPr lang="en-US" dirty="0"/>
          </a:p>
        </p:txBody>
      </p:sp>
    </p:spTree>
    <p:extLst>
      <p:ext uri="{BB962C8B-B14F-4D97-AF65-F5344CB8AC3E}">
        <p14:creationId xmlns:p14="http://schemas.microsoft.com/office/powerpoint/2010/main" val="251292590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PICKETING</a:t>
            </a:r>
            <a:endParaRPr lang="en-US" dirty="0">
              <a:solidFill>
                <a:schemeClr val="bg1"/>
              </a:solidFill>
            </a:endParaRPr>
          </a:p>
        </p:txBody>
      </p:sp>
      <p:sp>
        <p:nvSpPr>
          <p:cNvPr id="3" name="Content Placeholder 2"/>
          <p:cNvSpPr>
            <a:spLocks noGrp="1"/>
          </p:cNvSpPr>
          <p:nvPr>
            <p:ph idx="4294967295"/>
          </p:nvPr>
        </p:nvSpPr>
        <p:spPr/>
        <p:txBody>
          <a:bodyPr>
            <a:normAutofit fontScale="55000" lnSpcReduction="20000"/>
          </a:bodyPr>
          <a:lstStyle/>
          <a:p>
            <a:pPr>
              <a:buNone/>
            </a:pPr>
            <a:endParaRPr lang="en-GB" dirty="0" smtClean="0"/>
          </a:p>
          <a:p>
            <a:pPr>
              <a:buNone/>
            </a:pPr>
            <a:r>
              <a:rPr lang="en-GB" dirty="0" smtClean="0"/>
              <a:t>Picketing is seen largely as a flag waving or demonstrative exercise to </a:t>
            </a:r>
            <a:r>
              <a:rPr lang="en-GB" dirty="0" smtClean="0">
                <a:solidFill>
                  <a:srgbClr val="FF0000"/>
                </a:solidFill>
              </a:rPr>
              <a:t>shore up support for striking </a:t>
            </a:r>
            <a:r>
              <a:rPr lang="en-GB" dirty="0" smtClean="0"/>
              <a:t>workers. It is a fairly precarious activity where criminal law can play a major part, simply because of the potential threat to public order and its impact upon public rights of passage. </a:t>
            </a:r>
          </a:p>
          <a:p>
            <a:pPr>
              <a:buNone/>
            </a:pPr>
            <a:endParaRPr lang="en-GB" dirty="0" smtClean="0"/>
          </a:p>
          <a:p>
            <a:pPr>
              <a:buNone/>
            </a:pPr>
            <a:r>
              <a:rPr lang="en-GB" dirty="0" smtClean="0"/>
              <a:t>The Shorter Oxford Dictionary defines the verb ‘to picket’ as, inter </a:t>
            </a:r>
            <a:r>
              <a:rPr lang="en-GB" dirty="0" err="1" smtClean="0"/>
              <a:t>alia</a:t>
            </a:r>
            <a:r>
              <a:rPr lang="en-GB" dirty="0" smtClean="0"/>
              <a:t>, the posting of men to intercept non-strikers on their way to work and prevail  upon them to desist. The activity of picketing may embrace a wide range of activities. The pickets may limit themselves to merely observing scabs; they may go beyond this and tempt to persuade them not to aid the employer by working for him (or in the case of customers, doing business  with him) – using placards, speaking, shouting and persisting despite refusals to attend. They may go beyond persuasion to where their behaviour amounts to a threat – through their mere presence, by physical violence, social ostracism or economic boycott; or they may engage in actual assaults, destruction of property or by physical blocking of entrances and interference with traffic.</a:t>
            </a:r>
            <a:endParaRPr lang="en-US" dirty="0"/>
          </a:p>
        </p:txBody>
      </p:sp>
    </p:spTree>
    <p:extLst>
      <p:ext uri="{BB962C8B-B14F-4D97-AF65-F5344CB8AC3E}">
        <p14:creationId xmlns:p14="http://schemas.microsoft.com/office/powerpoint/2010/main" val="9234122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Lucida Sans Unicode" pitchFamily="34" charset="0"/>
              </a:rPr>
              <a:t>Unofficial industrial action</a:t>
            </a:r>
            <a:endParaRPr lang="en-US" dirty="0">
              <a:solidFill>
                <a:srgbClr val="FFFF00"/>
              </a:solidFill>
            </a:endParaRPr>
          </a:p>
        </p:txBody>
      </p:sp>
      <p:sp>
        <p:nvSpPr>
          <p:cNvPr id="3" name="Content Placeholder 2"/>
          <p:cNvSpPr>
            <a:spLocks noGrp="1"/>
          </p:cNvSpPr>
          <p:nvPr>
            <p:ph idx="4294967295"/>
          </p:nvPr>
        </p:nvSpPr>
        <p:spPr/>
        <p:txBody>
          <a:bodyPr>
            <a:normAutofit fontScale="85000" lnSpcReduction="10000"/>
          </a:bodyPr>
          <a:lstStyle/>
          <a:p>
            <a:pPr>
              <a:lnSpc>
                <a:spcPct val="130000"/>
              </a:lnSpc>
              <a:buNone/>
            </a:pPr>
            <a:r>
              <a:rPr lang="en-US" b="1" dirty="0" smtClean="0">
                <a:latin typeface="Lucida Sans Unicode" pitchFamily="34" charset="0"/>
              </a:rPr>
              <a:t>“Unofficial industrial action” may include:</a:t>
            </a:r>
            <a:endParaRPr lang="en-US" dirty="0" smtClean="0">
              <a:latin typeface="Lucida Sans Unicode" pitchFamily="34" charset="0"/>
            </a:endParaRPr>
          </a:p>
          <a:p>
            <a:pPr>
              <a:lnSpc>
                <a:spcPct val="130000"/>
              </a:lnSpc>
              <a:buFont typeface="Wingdings" pitchFamily="2" charset="2"/>
              <a:buChar char="q"/>
            </a:pPr>
            <a:r>
              <a:rPr lang="en-US" b="1" dirty="0" smtClean="0">
                <a:solidFill>
                  <a:srgbClr val="0033CC"/>
                </a:solidFill>
                <a:latin typeface="Lucida Sans Unicode" pitchFamily="34" charset="0"/>
              </a:rPr>
              <a:t>An </a:t>
            </a:r>
            <a:r>
              <a:rPr lang="en-US" b="1" dirty="0" err="1" smtClean="0">
                <a:solidFill>
                  <a:srgbClr val="0033CC"/>
                </a:solidFill>
                <a:latin typeface="Lucida Sans Unicode" pitchFamily="34" charset="0"/>
              </a:rPr>
              <a:t>organised</a:t>
            </a:r>
            <a:r>
              <a:rPr lang="en-US" b="1" dirty="0" smtClean="0">
                <a:solidFill>
                  <a:srgbClr val="0033CC"/>
                </a:solidFill>
                <a:latin typeface="Lucida Sans Unicode" pitchFamily="34" charset="0"/>
              </a:rPr>
              <a:t> mass visit of employees to the doctor</a:t>
            </a:r>
          </a:p>
          <a:p>
            <a:pPr>
              <a:lnSpc>
                <a:spcPct val="130000"/>
              </a:lnSpc>
              <a:buFont typeface="Wingdings" pitchFamily="2" charset="2"/>
              <a:buChar char="q"/>
            </a:pPr>
            <a:r>
              <a:rPr lang="en-US" b="1" dirty="0" smtClean="0">
                <a:latin typeface="Lucida Sans Unicode" pitchFamily="34" charset="0"/>
              </a:rPr>
              <a:t>A boycott of company products</a:t>
            </a:r>
          </a:p>
          <a:p>
            <a:pPr>
              <a:lnSpc>
                <a:spcPct val="130000"/>
              </a:lnSpc>
              <a:buFont typeface="Wingdings" pitchFamily="2" charset="2"/>
              <a:buChar char="q"/>
            </a:pPr>
            <a:r>
              <a:rPr lang="en-US" b="1" dirty="0" smtClean="0">
                <a:solidFill>
                  <a:srgbClr val="0033CC"/>
                </a:solidFill>
                <a:latin typeface="Lucida Sans Unicode" pitchFamily="34" charset="0"/>
              </a:rPr>
              <a:t>Wearing of protest clothing</a:t>
            </a:r>
          </a:p>
          <a:p>
            <a:pPr>
              <a:lnSpc>
                <a:spcPct val="130000"/>
              </a:lnSpc>
              <a:buFont typeface="Wingdings" pitchFamily="2" charset="2"/>
              <a:buChar char="q"/>
            </a:pPr>
            <a:r>
              <a:rPr lang="en-US" b="1" dirty="0" smtClean="0">
                <a:latin typeface="Lucida Sans Unicode" pitchFamily="34" charset="0"/>
              </a:rPr>
              <a:t>Possibility of sabotage of employer’s business</a:t>
            </a:r>
          </a:p>
          <a:p>
            <a:pPr>
              <a:lnSpc>
                <a:spcPct val="130000"/>
              </a:lnSpc>
              <a:buFont typeface="Wingdings" pitchFamily="2" charset="2"/>
              <a:buChar char="q"/>
            </a:pPr>
            <a:r>
              <a:rPr lang="en-US" b="1" dirty="0" smtClean="0">
                <a:latin typeface="Lucida Sans Unicode" pitchFamily="34" charset="0"/>
              </a:rPr>
              <a:t>Go slow</a:t>
            </a:r>
          </a:p>
          <a:p>
            <a:endParaRPr lang="en-US" dirty="0"/>
          </a:p>
        </p:txBody>
      </p:sp>
    </p:spTree>
    <p:extLst>
      <p:ext uri="{BB962C8B-B14F-4D97-AF65-F5344CB8AC3E}">
        <p14:creationId xmlns:p14="http://schemas.microsoft.com/office/powerpoint/2010/main" val="24679697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rPr>
              <a:t>GO-SLOW</a:t>
            </a:r>
            <a:endParaRPr lang="en-US" dirty="0">
              <a:solidFill>
                <a:schemeClr val="bg1"/>
              </a:solidFill>
            </a:endParaRPr>
          </a:p>
        </p:txBody>
      </p:sp>
      <p:sp>
        <p:nvSpPr>
          <p:cNvPr id="3" name="Content Placeholder 2"/>
          <p:cNvSpPr>
            <a:spLocks noGrp="1"/>
          </p:cNvSpPr>
          <p:nvPr>
            <p:ph idx="4294967295"/>
          </p:nvPr>
        </p:nvSpPr>
        <p:spPr>
          <a:xfrm>
            <a:off x="457200" y="2500306"/>
            <a:ext cx="8229600" cy="3304958"/>
          </a:xfrm>
        </p:spPr>
        <p:txBody>
          <a:bodyPr>
            <a:normAutofit fontScale="55000" lnSpcReduction="20000"/>
          </a:bodyPr>
          <a:lstStyle/>
          <a:p>
            <a:r>
              <a:rPr lang="en-GB" dirty="0" smtClean="0"/>
              <a:t>The Industrial Court has also commented on the ‘go-slow’. In the case of </a:t>
            </a:r>
            <a:r>
              <a:rPr lang="en-GB" sz="2200" dirty="0" err="1"/>
              <a:t>Penfibre</a:t>
            </a:r>
            <a:r>
              <a:rPr lang="en-GB" sz="2200" dirty="0"/>
              <a:t> </a:t>
            </a:r>
            <a:r>
              <a:rPr lang="en-GB" sz="2200" dirty="0" err="1"/>
              <a:t>Sdn</a:t>
            </a:r>
            <a:r>
              <a:rPr lang="en-GB" sz="2200" dirty="0"/>
              <a:t> </a:t>
            </a:r>
            <a:r>
              <a:rPr lang="en-GB" sz="2200" dirty="0" err="1"/>
              <a:t>Bhd</a:t>
            </a:r>
            <a:r>
              <a:rPr lang="en-GB" sz="2200" dirty="0"/>
              <a:t> v. </a:t>
            </a:r>
            <a:r>
              <a:rPr lang="en-GB" sz="2200" dirty="0" err="1"/>
              <a:t>Penang</a:t>
            </a:r>
            <a:r>
              <a:rPr lang="en-GB" sz="2200" dirty="0"/>
              <a:t> &amp; </a:t>
            </a:r>
            <a:r>
              <a:rPr lang="en-GB" sz="2200" dirty="0" err="1"/>
              <a:t>Prai</a:t>
            </a:r>
            <a:r>
              <a:rPr lang="en-GB" sz="2200" dirty="0"/>
              <a:t> Textile &amp; Garment Industry Employees Union (Award No: 324 of 1987) </a:t>
            </a:r>
            <a:r>
              <a:rPr lang="en-GB" dirty="0" smtClean="0"/>
              <a:t>the Court declared the following:  A slowdown or ‘go slow’ accompanied by loss or damage to the industrial undertaking against which such action was taken </a:t>
            </a:r>
            <a:r>
              <a:rPr lang="en-GB" b="1" dirty="0" smtClean="0"/>
              <a:t>has always been condemned by this court</a:t>
            </a:r>
            <a:r>
              <a:rPr lang="en-GB" dirty="0" smtClean="0"/>
              <a:t>, which has time and again cited as guidance the remarks of the learned judges in the following cases: </a:t>
            </a:r>
          </a:p>
          <a:p>
            <a:endParaRPr lang="en-GB" dirty="0" smtClean="0"/>
          </a:p>
          <a:p>
            <a:pPr lvl="1"/>
            <a:r>
              <a:rPr lang="en-GB" dirty="0" smtClean="0"/>
              <a:t>It was contended on behalf of labour that go slow tactics were as a strike for the purpose of compelling the employer to yield to their demands. This is a view, which we cannot accept. Slowdown is an insidious method of undermining the stability of a concern and tribunals certainly will not countenance it. In our opinion, it is not a legitimate weapon in the armoury of labour. Furthermore,  while the right to strike under certain conditions has been  recognised by necessary implication under the Industrial Disputes Act and is controlled by its provisions, go slow has been regarded by labour legislation as a misconduct.  (Firestone Tyre &amp; Rubber Co v </a:t>
            </a:r>
            <a:r>
              <a:rPr lang="en-GB" dirty="0" err="1" smtClean="0"/>
              <a:t>Bhoja</a:t>
            </a:r>
            <a:r>
              <a:rPr lang="en-GB" dirty="0" smtClean="0"/>
              <a:t> </a:t>
            </a:r>
            <a:r>
              <a:rPr lang="en-GB" dirty="0" err="1" smtClean="0"/>
              <a:t>Shetty</a:t>
            </a:r>
            <a:r>
              <a:rPr lang="en-GB" dirty="0" smtClean="0"/>
              <a:t> 1953 Lab App </a:t>
            </a:r>
            <a:r>
              <a:rPr lang="en-GB" dirty="0" err="1" smtClean="0"/>
              <a:t>Cas</a:t>
            </a:r>
            <a:r>
              <a:rPr lang="en-GB" dirty="0" smtClean="0"/>
              <a:t> 413)</a:t>
            </a:r>
            <a:endParaRPr lang="en-US" dirty="0"/>
          </a:p>
        </p:txBody>
      </p:sp>
    </p:spTree>
    <p:extLst>
      <p:ext uri="{BB962C8B-B14F-4D97-AF65-F5344CB8AC3E}">
        <p14:creationId xmlns:p14="http://schemas.microsoft.com/office/powerpoint/2010/main" val="40295733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p>
        </p:txBody>
      </p:sp>
      <p:sp>
        <p:nvSpPr>
          <p:cNvPr id="13315" name="Content Placeholder 2"/>
          <p:cNvSpPr>
            <a:spLocks noGrp="1"/>
          </p:cNvSpPr>
          <p:nvPr>
            <p:ph idx="1"/>
          </p:nvPr>
        </p:nvSpPr>
        <p:spPr/>
        <p:txBody>
          <a:bodyPr/>
          <a:lstStyle/>
          <a:p>
            <a:pPr algn="ctr">
              <a:buFont typeface="Arial" panose="020B0604020202020204" pitchFamily="34" charset="0"/>
              <a:buNone/>
            </a:pPr>
            <a:endParaRPr lang="en-US" smtClean="0"/>
          </a:p>
          <a:p>
            <a:pPr algn="ctr">
              <a:buFont typeface="Arial" panose="020B0604020202020204" pitchFamily="34" charset="0"/>
              <a:buNone/>
            </a:pPr>
            <a:r>
              <a:rPr lang="en-US" smtClean="0"/>
              <a:t>Any Question?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6002</Words>
  <Application>Microsoft Office PowerPoint</Application>
  <PresentationFormat>On-screen Show (4:3)</PresentationFormat>
  <Paragraphs>476</Paragraphs>
  <Slides>95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95</vt:i4>
      </vt:variant>
    </vt:vector>
  </HeadingPairs>
  <TitlesOfParts>
    <vt:vector size="100" baseType="lpstr">
      <vt:lpstr>Arial</vt:lpstr>
      <vt:lpstr>Calibri</vt:lpstr>
      <vt:lpstr>Wingdings</vt:lpstr>
      <vt:lpstr>Thème Office</vt:lpstr>
      <vt:lpstr>Facet</vt:lpstr>
      <vt:lpstr>THE EMPLOYMENT RELATIONS: LAW AND ETHICS  </vt:lpstr>
      <vt:lpstr>THE RISE OF  MODERN ORGANISATION  IN INDUSTRIAL RELATIONS</vt:lpstr>
      <vt:lpstr>SCOPE</vt:lpstr>
      <vt:lpstr>INDUSTRIAL REVOLUTIONS</vt:lpstr>
      <vt:lpstr>Social Effect of the Revolution</vt:lpstr>
      <vt:lpstr>Social Effect of the Revolution (2)</vt:lpstr>
      <vt:lpstr>Social Effect of the Revolution (3)</vt:lpstr>
      <vt:lpstr>Social Effect of the Revolution (4)</vt:lpstr>
      <vt:lpstr>Rise of Modern Organisations</vt:lpstr>
      <vt:lpstr>Rise of Modern Organisations</vt:lpstr>
      <vt:lpstr>Rise of Modern Organisations</vt:lpstr>
      <vt:lpstr>Rise of Modern Organisations</vt:lpstr>
      <vt:lpstr>PowerPoint Presentation</vt:lpstr>
      <vt:lpstr>EMPLOYMENT ACT, 1955</vt:lpstr>
      <vt:lpstr>Employment Act 1955 (Act 265)</vt:lpstr>
      <vt:lpstr>Scope and objectives of  the Employment Act, 1955 </vt:lpstr>
      <vt:lpstr>Employees protected by the Act</vt:lpstr>
      <vt:lpstr>PowerPoint Presentation</vt:lpstr>
      <vt:lpstr>The Employment Act, cont.</vt:lpstr>
      <vt:lpstr>PowerPoint Presentation</vt:lpstr>
      <vt:lpstr>Sabah &amp; Sarawak</vt:lpstr>
      <vt:lpstr> EMPLOYMENT CONTRACT  (CONTRACT OF SERVICE)  Definition of contract of service  Test to determine contract of service.   Differences between contract of service and contract for service. Contents of contract of service  </vt:lpstr>
      <vt:lpstr>Definition of Contract of Service</vt:lpstr>
      <vt:lpstr>PowerPoint Presentation</vt:lpstr>
      <vt:lpstr>Contract of Service  </vt:lpstr>
      <vt:lpstr>Test to determine contract of service</vt:lpstr>
      <vt:lpstr>PowerPoint Presentation</vt:lpstr>
      <vt:lpstr>Terms and Conditions of the Contract</vt:lpstr>
      <vt:lpstr>PowerPoint Presentation</vt:lpstr>
      <vt:lpstr>Express terms </vt:lpstr>
      <vt:lpstr>PowerPoint Presentation</vt:lpstr>
      <vt:lpstr>Duration of the contract of service </vt:lpstr>
      <vt:lpstr>PowerPoint Presentation</vt:lpstr>
      <vt:lpstr>PowerPoint Presentation</vt:lpstr>
      <vt:lpstr>WAGES</vt:lpstr>
      <vt:lpstr>Wages in Malaysia</vt:lpstr>
      <vt:lpstr>Wages Councils Act, 1947</vt:lpstr>
      <vt:lpstr>PowerPoint Presentation</vt:lpstr>
      <vt:lpstr>PowerPoint Presentation</vt:lpstr>
      <vt:lpstr>Wage period</vt:lpstr>
      <vt:lpstr>PowerPoint Presentation</vt:lpstr>
      <vt:lpstr>PowerPoint Presentation</vt:lpstr>
      <vt:lpstr>Section 19: Time of payment of wages</vt:lpstr>
      <vt:lpstr>PowerPoint Presentation</vt:lpstr>
      <vt:lpstr>Section 16: Employees on estates to be provided with minimum number of days’ work in each month</vt:lpstr>
      <vt:lpstr>Advances on Wages</vt:lpstr>
      <vt:lpstr>Advances on Wages Section 22: Limitation on advances to employees</vt:lpstr>
      <vt:lpstr>PowerPoint Presentation</vt:lpstr>
      <vt:lpstr>Section 24: Lawful deductions</vt:lpstr>
      <vt:lpstr>PowerPoint Presentation</vt:lpstr>
      <vt:lpstr>PowerPoint Presentation</vt:lpstr>
      <vt:lpstr>When no wages need to be paid</vt:lpstr>
      <vt:lpstr>Truck System Mode of Payment</vt:lpstr>
      <vt:lpstr>Priority of wages</vt:lpstr>
      <vt:lpstr>Contractors and principals</vt:lpstr>
      <vt:lpstr>PowerPoint Presentation</vt:lpstr>
      <vt:lpstr>Working Hours</vt:lpstr>
      <vt:lpstr>Maximum working hours</vt:lpstr>
      <vt:lpstr>Exceptions</vt:lpstr>
      <vt:lpstr>Overtime </vt:lpstr>
      <vt:lpstr>PowerPoint Presentation</vt:lpstr>
      <vt:lpstr>Rest Day</vt:lpstr>
      <vt:lpstr>Wages for work on rest day</vt:lpstr>
      <vt:lpstr>Explain the meaning of…</vt:lpstr>
      <vt:lpstr>Public Holidays</vt:lpstr>
      <vt:lpstr>Public Holiday</vt:lpstr>
      <vt:lpstr>Annual Leave</vt:lpstr>
      <vt:lpstr>PowerPoint Presentation</vt:lpstr>
      <vt:lpstr>Conditions of annual leaves</vt:lpstr>
      <vt:lpstr>Sick Leave</vt:lpstr>
      <vt:lpstr>PowerPoint Presentation</vt:lpstr>
      <vt:lpstr>Full-time and part-time</vt:lpstr>
      <vt:lpstr>PowerPoint Presentation</vt:lpstr>
      <vt:lpstr>Rights of PTE</vt:lpstr>
      <vt:lpstr>Trade Dispute</vt:lpstr>
      <vt:lpstr>PowerPoint Presentation</vt:lpstr>
      <vt:lpstr>Types of disputes</vt:lpstr>
      <vt:lpstr>Settlement of disputes</vt:lpstr>
      <vt:lpstr>Settlement of disputes (2)</vt:lpstr>
      <vt:lpstr>What is an industrial action?</vt:lpstr>
      <vt:lpstr>Industrial Action:  Malaysian Context </vt:lpstr>
      <vt:lpstr>STRIKE</vt:lpstr>
      <vt:lpstr>STRIKE</vt:lpstr>
      <vt:lpstr>STRIKE</vt:lpstr>
      <vt:lpstr>Strike</vt:lpstr>
      <vt:lpstr>Penalties for Illegal Strikes </vt:lpstr>
      <vt:lpstr>LOCKOUT</vt:lpstr>
      <vt:lpstr>When Is a Strike or Lockout Is Deemed Illegal ? </vt:lpstr>
      <vt:lpstr>Section 44 of IRA</vt:lpstr>
      <vt:lpstr>Section 13(3)</vt:lpstr>
      <vt:lpstr>Restrictions Under The Trade Unions Act 1959 </vt:lpstr>
      <vt:lpstr>PICKETING</vt:lpstr>
      <vt:lpstr>Unofficial industrial action</vt:lpstr>
      <vt:lpstr>GO-SLOW</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Éric Vadeboncoeur</dc:creator>
  <cp:lastModifiedBy>fathi yusof</cp:lastModifiedBy>
  <cp:revision>40</cp:revision>
  <dcterms:created xsi:type="dcterms:W3CDTF">2008-04-20T22:20:53Z</dcterms:created>
  <dcterms:modified xsi:type="dcterms:W3CDTF">2014-04-05T06:08:34Z</dcterms:modified>
</cp:coreProperties>
</file>