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8" r:id="rId4"/>
    <p:sldId id="277" r:id="rId5"/>
    <p:sldId id="266" r:id="rId6"/>
    <p:sldId id="268" r:id="rId7"/>
    <p:sldId id="279" r:id="rId8"/>
    <p:sldId id="281" r:id="rId9"/>
    <p:sldId id="280" r:id="rId10"/>
    <p:sldId id="256" r:id="rId11"/>
    <p:sldId id="258" r:id="rId12"/>
    <p:sldId id="261" r:id="rId13"/>
    <p:sldId id="264" r:id="rId14"/>
    <p:sldId id="265" r:id="rId15"/>
    <p:sldId id="259" r:id="rId16"/>
    <p:sldId id="260" r:id="rId17"/>
    <p:sldId id="282" r:id="rId18"/>
    <p:sldId id="283" r:id="rId19"/>
    <p:sldId id="284" r:id="rId20"/>
    <p:sldId id="28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D122BA1-5BC3-4C33-8054-259A0627100F}" type="datetimeFigureOut">
              <a:rPr lang="en-GB" smtClean="0"/>
              <a:t>19/12/2017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753A8E-2533-4EEC-870E-F030CBCE203A}" type="slidenum">
              <a:rPr lang="en-GB" smtClean="0"/>
              <a:t>‹#›</a:t>
            </a:fld>
            <a:endParaRPr lang="en-GB"/>
          </a:p>
        </p:txBody>
      </p:sp>
    </p:spTree>
    <p:extLst>
      <p:ext uri="{BB962C8B-B14F-4D97-AF65-F5344CB8AC3E}">
        <p14:creationId xmlns:p14="http://schemas.microsoft.com/office/powerpoint/2010/main" val="425595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122BA1-5BC3-4C33-8054-259A0627100F}" type="datetimeFigureOut">
              <a:rPr lang="en-GB" smtClean="0"/>
              <a:t>19/12/2017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753A8E-2533-4EEC-870E-F030CBCE203A}" type="slidenum">
              <a:rPr lang="en-GB" smtClean="0"/>
              <a:t>‹#›</a:t>
            </a:fld>
            <a:endParaRPr lang="en-GB"/>
          </a:p>
        </p:txBody>
      </p:sp>
    </p:spTree>
    <p:extLst>
      <p:ext uri="{BB962C8B-B14F-4D97-AF65-F5344CB8AC3E}">
        <p14:creationId xmlns:p14="http://schemas.microsoft.com/office/powerpoint/2010/main" val="2748896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122BA1-5BC3-4C33-8054-259A0627100F}" type="datetimeFigureOut">
              <a:rPr lang="en-GB" smtClean="0"/>
              <a:t>19/12/2017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753A8E-2533-4EEC-870E-F030CBCE203A}" type="slidenum">
              <a:rPr lang="en-GB" smtClean="0"/>
              <a:t>‹#›</a:t>
            </a:fld>
            <a:endParaRPr lang="en-GB"/>
          </a:p>
        </p:txBody>
      </p:sp>
    </p:spTree>
    <p:extLst>
      <p:ext uri="{BB962C8B-B14F-4D97-AF65-F5344CB8AC3E}">
        <p14:creationId xmlns:p14="http://schemas.microsoft.com/office/powerpoint/2010/main" val="384265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122BA1-5BC3-4C33-8054-259A0627100F}" type="datetimeFigureOut">
              <a:rPr lang="en-GB" smtClean="0"/>
              <a:t>19/12/2017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753A8E-2533-4EEC-870E-F030CBCE203A}" type="slidenum">
              <a:rPr lang="en-GB" smtClean="0"/>
              <a:t>‹#›</a:t>
            </a:fld>
            <a:endParaRPr lang="en-GB"/>
          </a:p>
        </p:txBody>
      </p:sp>
    </p:spTree>
    <p:extLst>
      <p:ext uri="{BB962C8B-B14F-4D97-AF65-F5344CB8AC3E}">
        <p14:creationId xmlns:p14="http://schemas.microsoft.com/office/powerpoint/2010/main" val="319365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122BA1-5BC3-4C33-8054-259A0627100F}" type="datetimeFigureOut">
              <a:rPr lang="en-GB" smtClean="0"/>
              <a:t>19/12/2017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753A8E-2533-4EEC-870E-F030CBCE203A}" type="slidenum">
              <a:rPr lang="en-GB" smtClean="0"/>
              <a:t>‹#›</a:t>
            </a:fld>
            <a:endParaRPr lang="en-GB"/>
          </a:p>
        </p:txBody>
      </p:sp>
    </p:spTree>
    <p:extLst>
      <p:ext uri="{BB962C8B-B14F-4D97-AF65-F5344CB8AC3E}">
        <p14:creationId xmlns:p14="http://schemas.microsoft.com/office/powerpoint/2010/main" val="2478620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D122BA1-5BC3-4C33-8054-259A0627100F}" type="datetimeFigureOut">
              <a:rPr lang="en-GB" smtClean="0"/>
              <a:t>19/12/2017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753A8E-2533-4EEC-870E-F030CBCE203A}" type="slidenum">
              <a:rPr lang="en-GB" smtClean="0"/>
              <a:t>‹#›</a:t>
            </a:fld>
            <a:endParaRPr lang="en-GB"/>
          </a:p>
        </p:txBody>
      </p:sp>
    </p:spTree>
    <p:extLst>
      <p:ext uri="{BB962C8B-B14F-4D97-AF65-F5344CB8AC3E}">
        <p14:creationId xmlns:p14="http://schemas.microsoft.com/office/powerpoint/2010/main" val="143260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D122BA1-5BC3-4C33-8054-259A0627100F}" type="datetimeFigureOut">
              <a:rPr lang="en-GB" smtClean="0"/>
              <a:t>19/12/2017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753A8E-2533-4EEC-870E-F030CBCE203A}" type="slidenum">
              <a:rPr lang="en-GB" smtClean="0"/>
              <a:t>‹#›</a:t>
            </a:fld>
            <a:endParaRPr lang="en-GB"/>
          </a:p>
        </p:txBody>
      </p:sp>
    </p:spTree>
    <p:extLst>
      <p:ext uri="{BB962C8B-B14F-4D97-AF65-F5344CB8AC3E}">
        <p14:creationId xmlns:p14="http://schemas.microsoft.com/office/powerpoint/2010/main" val="2954431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D122BA1-5BC3-4C33-8054-259A0627100F}" type="datetimeFigureOut">
              <a:rPr lang="en-GB" smtClean="0"/>
              <a:t>19/12/2017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753A8E-2533-4EEC-870E-F030CBCE203A}" type="slidenum">
              <a:rPr lang="en-GB" smtClean="0"/>
              <a:t>‹#›</a:t>
            </a:fld>
            <a:endParaRPr lang="en-GB"/>
          </a:p>
        </p:txBody>
      </p:sp>
    </p:spTree>
    <p:extLst>
      <p:ext uri="{BB962C8B-B14F-4D97-AF65-F5344CB8AC3E}">
        <p14:creationId xmlns:p14="http://schemas.microsoft.com/office/powerpoint/2010/main" val="96688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122BA1-5BC3-4C33-8054-259A0627100F}" type="datetimeFigureOut">
              <a:rPr lang="en-GB" smtClean="0"/>
              <a:t>19/12/2017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753A8E-2533-4EEC-870E-F030CBCE203A}" type="slidenum">
              <a:rPr lang="en-GB" smtClean="0"/>
              <a:t>‹#›</a:t>
            </a:fld>
            <a:endParaRPr lang="en-GB"/>
          </a:p>
        </p:txBody>
      </p:sp>
    </p:spTree>
    <p:extLst>
      <p:ext uri="{BB962C8B-B14F-4D97-AF65-F5344CB8AC3E}">
        <p14:creationId xmlns:p14="http://schemas.microsoft.com/office/powerpoint/2010/main" val="558832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122BA1-5BC3-4C33-8054-259A0627100F}" type="datetimeFigureOut">
              <a:rPr lang="en-GB" smtClean="0"/>
              <a:t>19/12/2017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753A8E-2533-4EEC-870E-F030CBCE203A}" type="slidenum">
              <a:rPr lang="en-GB" smtClean="0"/>
              <a:t>‹#›</a:t>
            </a:fld>
            <a:endParaRPr lang="en-GB"/>
          </a:p>
        </p:txBody>
      </p:sp>
    </p:spTree>
    <p:extLst>
      <p:ext uri="{BB962C8B-B14F-4D97-AF65-F5344CB8AC3E}">
        <p14:creationId xmlns:p14="http://schemas.microsoft.com/office/powerpoint/2010/main" val="3362395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122BA1-5BC3-4C33-8054-259A0627100F}" type="datetimeFigureOut">
              <a:rPr lang="en-GB" smtClean="0"/>
              <a:t>19/12/2017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753A8E-2533-4EEC-870E-F030CBCE203A}" type="slidenum">
              <a:rPr lang="en-GB" smtClean="0"/>
              <a:t>‹#›</a:t>
            </a:fld>
            <a:endParaRPr lang="en-GB"/>
          </a:p>
        </p:txBody>
      </p:sp>
    </p:spTree>
    <p:extLst>
      <p:ext uri="{BB962C8B-B14F-4D97-AF65-F5344CB8AC3E}">
        <p14:creationId xmlns:p14="http://schemas.microsoft.com/office/powerpoint/2010/main" val="395465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22BA1-5BC3-4C33-8054-259A0627100F}" type="datetimeFigureOut">
              <a:rPr lang="en-GB" smtClean="0"/>
              <a:t>19/12/2017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53A8E-2533-4EEC-870E-F030CBCE203A}" type="slidenum">
              <a:rPr lang="en-GB" smtClean="0"/>
              <a:t>‹#›</a:t>
            </a:fld>
            <a:endParaRPr lang="en-GB"/>
          </a:p>
        </p:txBody>
      </p:sp>
    </p:spTree>
    <p:extLst>
      <p:ext uri="{BB962C8B-B14F-4D97-AF65-F5344CB8AC3E}">
        <p14:creationId xmlns:p14="http://schemas.microsoft.com/office/powerpoint/2010/main" val="3590989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924944"/>
            <a:ext cx="7772400" cy="1470025"/>
          </a:xfrm>
        </p:spPr>
        <p:txBody>
          <a:bodyPr>
            <a:normAutofit fontScale="90000"/>
          </a:bodyPr>
          <a:lstStyle/>
          <a:p>
            <a:r>
              <a:rPr lang="en-MY" smtClean="0"/>
              <a:t>Theories on Literature Teaching </a:t>
            </a:r>
            <a:br>
              <a:rPr lang="en-MY" smtClean="0"/>
            </a:br>
            <a:r>
              <a:rPr lang="en-MY" smtClean="0"/>
              <a:t>and Learning</a:t>
            </a:r>
            <a:br>
              <a:rPr lang="en-MY" smtClean="0"/>
            </a:br>
            <a:r>
              <a:rPr lang="en-MY" smtClean="0"/>
              <a:t>~Critical Theory</a:t>
            </a:r>
            <a:br>
              <a:rPr lang="en-MY" smtClean="0"/>
            </a:br>
            <a:r>
              <a:rPr lang="en-MY"/>
              <a:t>~Literary Theory</a:t>
            </a:r>
            <a:r>
              <a:rPr lang="en-MY" smtClean="0"/>
              <a:t/>
            </a:r>
            <a:br>
              <a:rPr lang="en-MY" smtClean="0"/>
            </a:br>
            <a:r>
              <a:rPr lang="en-MY" smtClean="0"/>
              <a:t>~Reader Response Theory</a:t>
            </a:r>
            <a:br>
              <a:rPr lang="en-MY" smtClean="0"/>
            </a:br>
            <a:endParaRPr lang="en-GB"/>
          </a:p>
        </p:txBody>
      </p:sp>
    </p:spTree>
    <p:extLst>
      <p:ext uri="{BB962C8B-B14F-4D97-AF65-F5344CB8AC3E}">
        <p14:creationId xmlns:p14="http://schemas.microsoft.com/office/powerpoint/2010/main" val="2416060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MY" smtClean="0"/>
              <a:t>Teaching Drama in the ELT classroom</a:t>
            </a:r>
            <a:endParaRPr lang="en-GB"/>
          </a:p>
        </p:txBody>
      </p:sp>
      <p:sp>
        <p:nvSpPr>
          <p:cNvPr id="3" name="Rectangle 2"/>
          <p:cNvSpPr/>
          <p:nvPr/>
        </p:nvSpPr>
        <p:spPr>
          <a:xfrm>
            <a:off x="1547664" y="4365104"/>
            <a:ext cx="6264696" cy="923330"/>
          </a:xfrm>
          <a:prstGeom prst="rect">
            <a:avLst/>
          </a:prstGeom>
        </p:spPr>
        <p:txBody>
          <a:bodyPr wrap="square">
            <a:spAutoFit/>
          </a:bodyPr>
          <a:lstStyle/>
          <a:p>
            <a:pPr algn="ctr"/>
            <a:r>
              <a:rPr lang="en-MY" b="1">
                <a:solidFill>
                  <a:schemeClr val="accent6">
                    <a:lumMod val="50000"/>
                  </a:schemeClr>
                </a:solidFill>
              </a:rPr>
              <a:t>Drama is an effective tool that can be used to promote interaction and language skills in the ESL classroom as well as create a class bonding experience.</a:t>
            </a:r>
          </a:p>
        </p:txBody>
      </p:sp>
    </p:spTree>
    <p:extLst>
      <p:ext uri="{BB962C8B-B14F-4D97-AF65-F5344CB8AC3E}">
        <p14:creationId xmlns:p14="http://schemas.microsoft.com/office/powerpoint/2010/main" val="3790357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MY" b="1" smtClean="0"/>
              <a:t>Reasons for Incorporating Drama in the ESL Classroom</a:t>
            </a:r>
            <a:br>
              <a:rPr lang="en-MY" b="1" smtClean="0"/>
            </a:br>
            <a:endParaRPr lang="en-GB"/>
          </a:p>
        </p:txBody>
      </p:sp>
      <p:sp>
        <p:nvSpPr>
          <p:cNvPr id="3" name="Content Placeholder 2"/>
          <p:cNvSpPr>
            <a:spLocks noGrp="1"/>
          </p:cNvSpPr>
          <p:nvPr>
            <p:ph idx="1"/>
          </p:nvPr>
        </p:nvSpPr>
        <p:spPr/>
        <p:txBody>
          <a:bodyPr>
            <a:normAutofit fontScale="70000" lnSpcReduction="20000"/>
          </a:bodyPr>
          <a:lstStyle/>
          <a:p>
            <a:r>
              <a:rPr lang="en-MY" smtClean="0"/>
              <a:t>Drama </a:t>
            </a:r>
            <a:r>
              <a:rPr lang="en-MY"/>
              <a:t>can be a valuable teaching tool. </a:t>
            </a:r>
            <a:endParaRPr lang="en-MY" smtClean="0"/>
          </a:p>
          <a:p>
            <a:pPr lvl="1"/>
            <a:r>
              <a:rPr lang="en-MY" smtClean="0"/>
              <a:t>It </a:t>
            </a:r>
            <a:r>
              <a:rPr lang="en-MY"/>
              <a:t>gets students up and moving around and interacting with each other. </a:t>
            </a:r>
            <a:endParaRPr lang="en-MY" smtClean="0"/>
          </a:p>
          <a:p>
            <a:pPr lvl="1"/>
            <a:r>
              <a:rPr lang="en-MY" smtClean="0"/>
              <a:t>It’s </a:t>
            </a:r>
            <a:r>
              <a:rPr lang="en-MY"/>
              <a:t>particularly appealing to kinesthetic learners but can be used successfully for all learners. </a:t>
            </a:r>
            <a:endParaRPr lang="en-MY" smtClean="0"/>
          </a:p>
          <a:p>
            <a:pPr lvl="1"/>
            <a:r>
              <a:rPr lang="en-MY" smtClean="0"/>
              <a:t>It </a:t>
            </a:r>
            <a:r>
              <a:rPr lang="en-MY"/>
              <a:t>also contextualizes language, making real and three-dimensional that which is on the printed page.</a:t>
            </a:r>
          </a:p>
          <a:p>
            <a:r>
              <a:rPr lang="en-MY"/>
              <a:t>Students will improve the speaking and listening skills in performing scenes and also their writing skills through such activities as dialogue writing. </a:t>
            </a:r>
            <a:endParaRPr lang="en-MY" smtClean="0"/>
          </a:p>
          <a:p>
            <a:r>
              <a:rPr lang="en-MY" smtClean="0"/>
              <a:t>Drama </a:t>
            </a:r>
            <a:r>
              <a:rPr lang="en-MY"/>
              <a:t>also teaches the “</a:t>
            </a:r>
            <a:r>
              <a:rPr lang="en-MY" i="1"/>
              <a:t>pragmatics</a:t>
            </a:r>
            <a:r>
              <a:rPr lang="en-MY"/>
              <a:t>” of </a:t>
            </a:r>
            <a:r>
              <a:rPr lang="en-MY" smtClean="0"/>
              <a:t>language</a:t>
            </a:r>
          </a:p>
          <a:p>
            <a:pPr lvl="1"/>
            <a:r>
              <a:rPr lang="en-MY" smtClean="0"/>
              <a:t>how </a:t>
            </a:r>
            <a:r>
              <a:rPr lang="en-MY"/>
              <a:t>we appropriately use language to get something done, like make a request. </a:t>
            </a:r>
          </a:p>
          <a:p>
            <a:r>
              <a:rPr lang="en-MY" smtClean="0"/>
              <a:t>Drama </a:t>
            </a:r>
            <a:r>
              <a:rPr lang="en-MY"/>
              <a:t>promotes class bonding: in drama classes, there is usually a great deal of comradery.</a:t>
            </a:r>
          </a:p>
          <a:p>
            <a:endParaRPr lang="en-GB"/>
          </a:p>
        </p:txBody>
      </p:sp>
    </p:spTree>
    <p:extLst>
      <p:ext uri="{BB962C8B-B14F-4D97-AF65-F5344CB8AC3E}">
        <p14:creationId xmlns:p14="http://schemas.microsoft.com/office/powerpoint/2010/main" val="440322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fontScale="92500"/>
          </a:bodyPr>
          <a:lstStyle/>
          <a:p>
            <a:r>
              <a:rPr lang="en-MY"/>
              <a:t>Most ELT teachers nowadays advocate some elements of a ‘Communicative Approach’ and therefore recognise and appreciate the value of Drama in ELT. </a:t>
            </a:r>
            <a:endParaRPr lang="en-MY" smtClean="0"/>
          </a:p>
          <a:p>
            <a:r>
              <a:rPr lang="en-MY" smtClean="0"/>
              <a:t>Drama </a:t>
            </a:r>
            <a:r>
              <a:rPr lang="en-MY"/>
              <a:t>can be defined as activity involving people in a social context and there is no doubt that effective communication in social situations </a:t>
            </a:r>
            <a:endParaRPr lang="en-MY" smtClean="0"/>
          </a:p>
          <a:p>
            <a:pPr lvl="1"/>
            <a:r>
              <a:rPr lang="en-MY" smtClean="0"/>
              <a:t>It involves </a:t>
            </a:r>
            <a:r>
              <a:rPr lang="en-MY"/>
              <a:t>other forms of communication that go beyond language competence and includes the use of gesture, body posture, intonation and other prosodic features. </a:t>
            </a:r>
            <a:endParaRPr lang="en-GB"/>
          </a:p>
        </p:txBody>
      </p:sp>
    </p:spTree>
    <p:extLst>
      <p:ext uri="{BB962C8B-B14F-4D97-AF65-F5344CB8AC3E}">
        <p14:creationId xmlns:p14="http://schemas.microsoft.com/office/powerpoint/2010/main" val="811481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MY" smtClean="0"/>
              <a:t>The advantages of using drama.</a:t>
            </a:r>
            <a:br>
              <a:rPr lang="en-MY" smtClean="0"/>
            </a:br>
            <a:endParaRPr lang="en-GB"/>
          </a:p>
        </p:txBody>
      </p:sp>
      <p:sp>
        <p:nvSpPr>
          <p:cNvPr id="3" name="Content Placeholder 2"/>
          <p:cNvSpPr>
            <a:spLocks noGrp="1"/>
          </p:cNvSpPr>
          <p:nvPr>
            <p:ph idx="1"/>
          </p:nvPr>
        </p:nvSpPr>
        <p:spPr/>
        <p:txBody>
          <a:bodyPr>
            <a:normAutofit fontScale="70000" lnSpcReduction="20000"/>
          </a:bodyPr>
          <a:lstStyle/>
          <a:p>
            <a:pPr fontAlgn="base"/>
            <a:r>
              <a:rPr lang="en-MY" smtClean="0"/>
              <a:t>One </a:t>
            </a:r>
            <a:r>
              <a:rPr lang="en-MY"/>
              <a:t>of the main aims of using drama in a language course is to provide an active, stimulating, fun and creative environment in which to develop the student’s language learning </a:t>
            </a:r>
            <a:r>
              <a:rPr lang="en-MY" smtClean="0"/>
              <a:t>potential.</a:t>
            </a:r>
          </a:p>
          <a:p>
            <a:pPr fontAlgn="base"/>
            <a:r>
              <a:rPr lang="en-MY" smtClean="0"/>
              <a:t>Students </a:t>
            </a:r>
            <a:r>
              <a:rPr lang="en-MY"/>
              <a:t>are encouraged to explore English through their imagination and creativity and to express this through language, and other forms of communication, that may include: </a:t>
            </a:r>
            <a:endParaRPr lang="en-MY" smtClean="0"/>
          </a:p>
          <a:p>
            <a:pPr lvl="1" fontAlgn="base"/>
            <a:r>
              <a:rPr lang="en-MY" smtClean="0"/>
              <a:t>movement</a:t>
            </a:r>
            <a:r>
              <a:rPr lang="en-MY"/>
              <a:t>, action, dance, and role-play.</a:t>
            </a:r>
          </a:p>
          <a:p>
            <a:pPr fontAlgn="base"/>
            <a:r>
              <a:rPr lang="en-MY"/>
              <a:t>These activities aim to develop:</a:t>
            </a:r>
            <a:br>
              <a:rPr lang="en-MY"/>
            </a:br>
            <a:r>
              <a:rPr lang="en-MY"/>
              <a:t>· Confidence, motivation, trust and participation</a:t>
            </a:r>
            <a:br>
              <a:rPr lang="en-MY"/>
            </a:br>
            <a:r>
              <a:rPr lang="en-MY"/>
              <a:t>· Oral and written communication skills</a:t>
            </a:r>
            <a:br>
              <a:rPr lang="en-MY"/>
            </a:br>
            <a:r>
              <a:rPr lang="en-MY"/>
              <a:t>· Awareness of interpersonal and sociocultural communication skills</a:t>
            </a:r>
            <a:br>
              <a:rPr lang="en-MY"/>
            </a:br>
            <a:r>
              <a:rPr lang="en-MY"/>
              <a:t>· Accuracy and fluency of expression</a:t>
            </a:r>
            <a:br>
              <a:rPr lang="en-MY"/>
            </a:br>
            <a:r>
              <a:rPr lang="en-MY"/>
              <a:t>· Rhythm and pronunciation</a:t>
            </a:r>
            <a:br>
              <a:rPr lang="en-MY"/>
            </a:br>
            <a:r>
              <a:rPr lang="en-MY"/>
              <a:t>· Linguistic intelligence</a:t>
            </a:r>
            <a:br>
              <a:rPr lang="en-MY"/>
            </a:br>
            <a:r>
              <a:rPr lang="en-MY"/>
              <a:t>· Social interactive skills</a:t>
            </a:r>
          </a:p>
          <a:p>
            <a:endParaRPr lang="en-GB"/>
          </a:p>
        </p:txBody>
      </p:sp>
    </p:spTree>
    <p:extLst>
      <p:ext uri="{BB962C8B-B14F-4D97-AF65-F5344CB8AC3E}">
        <p14:creationId xmlns:p14="http://schemas.microsoft.com/office/powerpoint/2010/main" val="1712067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MY" b="1" smtClean="0"/>
              <a:t>What are the problems?</a:t>
            </a:r>
            <a:r>
              <a:rPr lang="en-MY" smtClean="0"/>
              <a:t/>
            </a:r>
            <a:br>
              <a:rPr lang="en-MY" smtClean="0"/>
            </a:br>
            <a:endParaRPr lang="en-GB"/>
          </a:p>
        </p:txBody>
      </p:sp>
      <p:sp>
        <p:nvSpPr>
          <p:cNvPr id="3" name="Content Placeholder 2"/>
          <p:cNvSpPr>
            <a:spLocks noGrp="1"/>
          </p:cNvSpPr>
          <p:nvPr>
            <p:ph idx="1"/>
          </p:nvPr>
        </p:nvSpPr>
        <p:spPr/>
        <p:txBody>
          <a:bodyPr>
            <a:normAutofit fontScale="70000" lnSpcReduction="20000"/>
          </a:bodyPr>
          <a:lstStyle/>
          <a:p>
            <a:pPr fontAlgn="base"/>
            <a:r>
              <a:rPr lang="en-MY" smtClean="0"/>
              <a:t>Teachers </a:t>
            </a:r>
            <a:r>
              <a:rPr lang="en-MY"/>
              <a:t>who work in a traditional environment and follow a very structured syllabus are often afraid to experiment with more student centred activities. </a:t>
            </a:r>
            <a:endParaRPr lang="en-MY" smtClean="0"/>
          </a:p>
          <a:p>
            <a:pPr fontAlgn="base"/>
            <a:r>
              <a:rPr lang="en-MY" smtClean="0"/>
              <a:t>These </a:t>
            </a:r>
            <a:r>
              <a:rPr lang="en-MY"/>
              <a:t>fears are usually based around the apprehension that the class will become noisy, unfocused and the teacher will lose control</a:t>
            </a:r>
            <a:r>
              <a:rPr lang="en-MY" smtClean="0"/>
              <a:t>.</a:t>
            </a:r>
          </a:p>
          <a:p>
            <a:pPr fontAlgn="base"/>
            <a:r>
              <a:rPr lang="en-MY" smtClean="0"/>
              <a:t>Other problems </a:t>
            </a:r>
            <a:r>
              <a:rPr lang="en-MY"/>
              <a:t>that arise in drama based classrooms.  These include:</a:t>
            </a:r>
          </a:p>
          <a:p>
            <a:pPr lvl="1" fontAlgn="base"/>
            <a:r>
              <a:rPr lang="en-MY"/>
              <a:t>Learners use L1 persistently</a:t>
            </a:r>
          </a:p>
          <a:p>
            <a:pPr lvl="1" fontAlgn="base"/>
            <a:r>
              <a:rPr lang="en-MY"/>
              <a:t>Learners don’t participate</a:t>
            </a:r>
          </a:p>
          <a:p>
            <a:pPr lvl="1" fontAlgn="base"/>
            <a:r>
              <a:rPr lang="en-MY"/>
              <a:t>Learners make lots of errors</a:t>
            </a:r>
          </a:p>
          <a:p>
            <a:pPr lvl="1" fontAlgn="base"/>
            <a:r>
              <a:rPr lang="en-MY"/>
              <a:t>Dominant / shy students</a:t>
            </a:r>
          </a:p>
          <a:p>
            <a:pPr lvl="1" fontAlgn="base"/>
            <a:r>
              <a:rPr lang="en-MY"/>
              <a:t>Learners get confused and do not know what to do</a:t>
            </a:r>
          </a:p>
          <a:p>
            <a:pPr lvl="1" fontAlgn="base"/>
            <a:r>
              <a:rPr lang="en-MY"/>
              <a:t>Noise</a:t>
            </a:r>
          </a:p>
          <a:p>
            <a:pPr lvl="1" fontAlgn="base"/>
            <a:r>
              <a:rPr lang="en-MY"/>
              <a:t>Chaos</a:t>
            </a:r>
          </a:p>
          <a:p>
            <a:endParaRPr lang="en-GB"/>
          </a:p>
        </p:txBody>
      </p:sp>
    </p:spTree>
    <p:extLst>
      <p:ext uri="{BB962C8B-B14F-4D97-AF65-F5344CB8AC3E}">
        <p14:creationId xmlns:p14="http://schemas.microsoft.com/office/powerpoint/2010/main" val="426492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MY"/>
              <a:t>Drama activities would sometimes have surprising and unexpected results.  </a:t>
            </a:r>
            <a:endParaRPr lang="en-MY" smtClean="0"/>
          </a:p>
          <a:p>
            <a:pPr lvl="1"/>
            <a:r>
              <a:rPr lang="en-MY" smtClean="0"/>
              <a:t>ESL/EFL </a:t>
            </a:r>
            <a:r>
              <a:rPr lang="en-MY"/>
              <a:t>professionals need to use this medium more because the artificial world of the classroom can be transformed into a quasi-real language situation and provides an endless amount of opportunities for student’s personal growth.  </a:t>
            </a:r>
            <a:endParaRPr lang="en-MY" smtClean="0"/>
          </a:p>
          <a:p>
            <a:pPr lvl="1"/>
            <a:r>
              <a:rPr lang="en-MY" smtClean="0"/>
              <a:t>We </a:t>
            </a:r>
            <a:r>
              <a:rPr lang="en-MY"/>
              <a:t>cannot only teach grammar and phonetics with drama but also it has the power to transform the actors as well as the audience. </a:t>
            </a:r>
            <a:endParaRPr lang="en-GB"/>
          </a:p>
        </p:txBody>
      </p:sp>
    </p:spTree>
    <p:extLst>
      <p:ext uri="{BB962C8B-B14F-4D97-AF65-F5344CB8AC3E}">
        <p14:creationId xmlns:p14="http://schemas.microsoft.com/office/powerpoint/2010/main" val="3040057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normAutofit fontScale="90000"/>
          </a:bodyPr>
          <a:lstStyle/>
          <a:p>
            <a:r>
              <a:rPr lang="en-MY"/>
              <a:t>A Structured Approach to </a:t>
            </a:r>
            <a:r>
              <a:rPr lang="en-MY" smtClean="0"/>
              <a:t/>
            </a:r>
            <a:br>
              <a:rPr lang="en-MY" smtClean="0"/>
            </a:br>
            <a:r>
              <a:rPr lang="en-MY" smtClean="0"/>
              <a:t>Teaching </a:t>
            </a:r>
            <a:r>
              <a:rPr lang="en-MY"/>
              <a:t>Drama</a:t>
            </a:r>
            <a:br>
              <a:rPr lang="en-MY"/>
            </a:br>
            <a:endParaRPr lang="en-GB"/>
          </a:p>
        </p:txBody>
      </p:sp>
      <p:sp>
        <p:nvSpPr>
          <p:cNvPr id="3" name="Content Placeholder 2"/>
          <p:cNvSpPr>
            <a:spLocks noGrp="1"/>
          </p:cNvSpPr>
          <p:nvPr>
            <p:ph idx="1"/>
          </p:nvPr>
        </p:nvSpPr>
        <p:spPr/>
        <p:txBody>
          <a:bodyPr>
            <a:normAutofit lnSpcReduction="10000"/>
          </a:bodyPr>
          <a:lstStyle/>
          <a:p>
            <a:r>
              <a:rPr lang="en-MY" smtClean="0"/>
              <a:t>Teaching Drama to large groups places a number of demands on the teacher.</a:t>
            </a:r>
          </a:p>
          <a:p>
            <a:r>
              <a:rPr lang="en-MY" smtClean="0"/>
              <a:t>When teaching drama we can expect:</a:t>
            </a:r>
          </a:p>
          <a:p>
            <a:pPr lvl="1"/>
            <a:r>
              <a:rPr lang="en-MY" smtClean="0"/>
              <a:t>a fairly high level of conversational noise</a:t>
            </a:r>
          </a:p>
          <a:p>
            <a:pPr lvl="1"/>
            <a:r>
              <a:rPr lang="en-MY" smtClean="0"/>
              <a:t>different groupings, with students standing, moving, sitting, and using</a:t>
            </a:r>
          </a:p>
          <a:p>
            <a:pPr lvl="1"/>
            <a:r>
              <a:rPr lang="en-MY" smtClean="0"/>
              <a:t>space to express themselves</a:t>
            </a:r>
          </a:p>
          <a:p>
            <a:pPr lvl="1"/>
            <a:r>
              <a:rPr lang="en-MY" smtClean="0"/>
              <a:t>different groups working at different paces towards different goals</a:t>
            </a:r>
            <a:endParaRPr lang="en-GB"/>
          </a:p>
        </p:txBody>
      </p:sp>
    </p:spTree>
    <p:extLst>
      <p:ext uri="{BB962C8B-B14F-4D97-AF65-F5344CB8AC3E}">
        <p14:creationId xmlns:p14="http://schemas.microsoft.com/office/powerpoint/2010/main" val="751580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Drama making</a:t>
            </a:r>
            <a:endParaRPr lang="en-GB"/>
          </a:p>
        </p:txBody>
      </p:sp>
      <p:sp>
        <p:nvSpPr>
          <p:cNvPr id="3" name="Content Placeholder 2"/>
          <p:cNvSpPr>
            <a:spLocks noGrp="1"/>
          </p:cNvSpPr>
          <p:nvPr>
            <p:ph idx="1"/>
          </p:nvPr>
        </p:nvSpPr>
        <p:spPr/>
        <p:txBody>
          <a:bodyPr/>
          <a:lstStyle/>
          <a:p>
            <a:r>
              <a:rPr lang="en-MY" smtClean="0"/>
              <a:t>Imagination</a:t>
            </a:r>
          </a:p>
          <a:p>
            <a:r>
              <a:rPr lang="en-MY" smtClean="0"/>
              <a:t>Movement and Rhythm</a:t>
            </a:r>
          </a:p>
          <a:p>
            <a:r>
              <a:rPr lang="en-MY" smtClean="0"/>
              <a:t>Pantomime</a:t>
            </a:r>
          </a:p>
          <a:p>
            <a:r>
              <a:rPr lang="en-MY" smtClean="0"/>
              <a:t>Improvisations</a:t>
            </a:r>
          </a:p>
          <a:p>
            <a:r>
              <a:rPr lang="en-MY" smtClean="0"/>
              <a:t>Puppetry and Mask Making</a:t>
            </a:r>
          </a:p>
          <a:p>
            <a:endParaRPr lang="en-GB"/>
          </a:p>
        </p:txBody>
      </p:sp>
    </p:spTree>
    <p:extLst>
      <p:ext uri="{BB962C8B-B14F-4D97-AF65-F5344CB8AC3E}">
        <p14:creationId xmlns:p14="http://schemas.microsoft.com/office/powerpoint/2010/main" val="2395149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New Techniques in Drama</a:t>
            </a:r>
            <a:endParaRPr lang="en-GB"/>
          </a:p>
        </p:txBody>
      </p:sp>
      <p:sp>
        <p:nvSpPr>
          <p:cNvPr id="3" name="Content Placeholder 2"/>
          <p:cNvSpPr>
            <a:spLocks noGrp="1"/>
          </p:cNvSpPr>
          <p:nvPr>
            <p:ph idx="1"/>
          </p:nvPr>
        </p:nvSpPr>
        <p:spPr/>
        <p:txBody>
          <a:bodyPr/>
          <a:lstStyle/>
          <a:p>
            <a:r>
              <a:rPr lang="en-MY" smtClean="0"/>
              <a:t>Participation Theatre</a:t>
            </a:r>
          </a:p>
          <a:p>
            <a:r>
              <a:rPr lang="en-MY" smtClean="0"/>
              <a:t>Developmental Drama</a:t>
            </a:r>
          </a:p>
          <a:p>
            <a:r>
              <a:rPr lang="en-MY" smtClean="0"/>
              <a:t>Process Drama</a:t>
            </a:r>
          </a:p>
          <a:p>
            <a:r>
              <a:rPr lang="en-MY" smtClean="0"/>
              <a:t>Drama-in-Education</a:t>
            </a:r>
          </a:p>
          <a:p>
            <a:r>
              <a:rPr lang="en-MY" smtClean="0"/>
              <a:t>Theatre-in-Education</a:t>
            </a:r>
          </a:p>
          <a:p>
            <a:r>
              <a:rPr lang="en-MY" smtClean="0"/>
              <a:t>Forum Theatre</a:t>
            </a:r>
            <a:endParaRPr lang="en-GB"/>
          </a:p>
        </p:txBody>
      </p:sp>
    </p:spTree>
    <p:extLst>
      <p:ext uri="{BB962C8B-B14F-4D97-AF65-F5344CB8AC3E}">
        <p14:creationId xmlns:p14="http://schemas.microsoft.com/office/powerpoint/2010/main" val="4094157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Special Techniques</a:t>
            </a:r>
            <a:endParaRPr lang="en-GB"/>
          </a:p>
        </p:txBody>
      </p:sp>
      <p:sp>
        <p:nvSpPr>
          <p:cNvPr id="3" name="Content Placeholder 2"/>
          <p:cNvSpPr>
            <a:spLocks noGrp="1"/>
          </p:cNvSpPr>
          <p:nvPr>
            <p:ph idx="1"/>
          </p:nvPr>
        </p:nvSpPr>
        <p:spPr/>
        <p:txBody>
          <a:bodyPr/>
          <a:lstStyle/>
          <a:p>
            <a:r>
              <a:rPr lang="en-MY" smtClean="0"/>
              <a:t>Side coaching</a:t>
            </a:r>
          </a:p>
          <a:p>
            <a:r>
              <a:rPr lang="en-MY" smtClean="0"/>
              <a:t>Teacher-in-role</a:t>
            </a:r>
          </a:p>
          <a:p>
            <a:r>
              <a:rPr lang="en-MY" smtClean="0"/>
              <a:t>Teaching-in-role</a:t>
            </a:r>
          </a:p>
          <a:p>
            <a:r>
              <a:rPr lang="en-MY" smtClean="0"/>
              <a:t>Parallel work</a:t>
            </a:r>
            <a:endParaRPr lang="en-GB"/>
          </a:p>
        </p:txBody>
      </p:sp>
    </p:spTree>
    <p:extLst>
      <p:ext uri="{BB962C8B-B14F-4D97-AF65-F5344CB8AC3E}">
        <p14:creationId xmlns:p14="http://schemas.microsoft.com/office/powerpoint/2010/main" val="1536736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Critical Theory </a:t>
            </a:r>
            <a:endParaRPr lang="en-GB"/>
          </a:p>
        </p:txBody>
      </p:sp>
      <p:sp>
        <p:nvSpPr>
          <p:cNvPr id="3" name="Content Placeholder 2"/>
          <p:cNvSpPr>
            <a:spLocks noGrp="1"/>
          </p:cNvSpPr>
          <p:nvPr>
            <p:ph idx="1"/>
          </p:nvPr>
        </p:nvSpPr>
        <p:spPr/>
        <p:txBody>
          <a:bodyPr>
            <a:normAutofit lnSpcReduction="10000"/>
          </a:bodyPr>
          <a:lstStyle/>
          <a:p>
            <a:r>
              <a:rPr lang="en-MY" smtClean="0"/>
              <a:t>structure- </a:t>
            </a:r>
            <a:r>
              <a:rPr lang="en-MY"/>
              <a:t>or text-oriented </a:t>
            </a:r>
            <a:r>
              <a:rPr lang="en-MY" smtClean="0"/>
              <a:t>approach,</a:t>
            </a:r>
          </a:p>
          <a:p>
            <a:r>
              <a:rPr lang="en-MY" smtClean="0"/>
              <a:t>emphasizes </a:t>
            </a:r>
            <a:r>
              <a:rPr lang="en-MY"/>
              <a:t>on close readings and analysis of literary </a:t>
            </a:r>
            <a:r>
              <a:rPr lang="en-MY" smtClean="0"/>
              <a:t>techniques,</a:t>
            </a:r>
          </a:p>
          <a:p>
            <a:r>
              <a:rPr lang="en-MY" smtClean="0"/>
              <a:t>aims </a:t>
            </a:r>
            <a:r>
              <a:rPr lang="en-MY"/>
              <a:t>at developing a critical consciousness in the readers about the </a:t>
            </a:r>
            <a:r>
              <a:rPr lang="en-MY" smtClean="0"/>
              <a:t>functioning </a:t>
            </a:r>
            <a:r>
              <a:rPr lang="en-MY"/>
              <a:t>of </a:t>
            </a:r>
            <a:r>
              <a:rPr lang="en-MY" smtClean="0"/>
              <a:t>structures in </a:t>
            </a:r>
            <a:r>
              <a:rPr lang="en-MY"/>
              <a:t>the </a:t>
            </a:r>
            <a:r>
              <a:rPr lang="en-MY" smtClean="0"/>
              <a:t>text.</a:t>
            </a:r>
            <a:endParaRPr lang="en-MY"/>
          </a:p>
          <a:p>
            <a:r>
              <a:rPr lang="en-MY" smtClean="0"/>
              <a:t>enables </a:t>
            </a:r>
            <a:r>
              <a:rPr lang="en-MY"/>
              <a:t>the readers to </a:t>
            </a:r>
            <a:r>
              <a:rPr lang="en-MY" smtClean="0"/>
              <a:t>actively engage </a:t>
            </a:r>
            <a:r>
              <a:rPr lang="en-MY"/>
              <a:t>with the text to </a:t>
            </a:r>
            <a:r>
              <a:rPr lang="en-MY" smtClean="0"/>
              <a:t>discover </a:t>
            </a:r>
            <a:r>
              <a:rPr lang="en-MY"/>
              <a:t>the ideological and political </a:t>
            </a:r>
            <a:r>
              <a:rPr lang="en-MY" smtClean="0"/>
              <a:t>textual </a:t>
            </a:r>
            <a:r>
              <a:rPr lang="en-MY"/>
              <a:t>representation </a:t>
            </a:r>
            <a:r>
              <a:rPr lang="en-MY" smtClean="0"/>
              <a:t>of the text,</a:t>
            </a:r>
            <a:endParaRPr lang="en-GB"/>
          </a:p>
          <a:p>
            <a:endParaRPr lang="en-GB"/>
          </a:p>
        </p:txBody>
      </p:sp>
    </p:spTree>
    <p:extLst>
      <p:ext uri="{BB962C8B-B14F-4D97-AF65-F5344CB8AC3E}">
        <p14:creationId xmlns:p14="http://schemas.microsoft.com/office/powerpoint/2010/main" val="1546796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Values for the teacher</a:t>
            </a:r>
            <a:endParaRPr lang="en-GB"/>
          </a:p>
        </p:txBody>
      </p:sp>
      <p:sp>
        <p:nvSpPr>
          <p:cNvPr id="3" name="Content Placeholder 2"/>
          <p:cNvSpPr>
            <a:spLocks noGrp="1"/>
          </p:cNvSpPr>
          <p:nvPr>
            <p:ph idx="1"/>
          </p:nvPr>
        </p:nvSpPr>
        <p:spPr/>
        <p:txBody>
          <a:bodyPr>
            <a:normAutofit fontScale="92500" lnSpcReduction="10000"/>
          </a:bodyPr>
          <a:lstStyle/>
          <a:p>
            <a:r>
              <a:rPr lang="en-MY" smtClean="0"/>
              <a:t>Expanded perspective of your learners</a:t>
            </a:r>
          </a:p>
          <a:p>
            <a:pPr lvl="2"/>
            <a:r>
              <a:rPr lang="en-MY" smtClean="0"/>
              <a:t>Reveals his or her imagination</a:t>
            </a:r>
          </a:p>
          <a:p>
            <a:pPr lvl="2"/>
            <a:r>
              <a:rPr lang="en-MY" smtClean="0"/>
              <a:t>Skills in problem solving</a:t>
            </a:r>
          </a:p>
          <a:p>
            <a:pPr lvl="2"/>
            <a:r>
              <a:rPr lang="en-MY" smtClean="0"/>
              <a:t>Ability to work with others</a:t>
            </a:r>
          </a:p>
          <a:p>
            <a:r>
              <a:rPr lang="en-MY" smtClean="0"/>
              <a:t>Drama does not require mastery of technical skills</a:t>
            </a:r>
          </a:p>
          <a:p>
            <a:r>
              <a:rPr lang="en-MY" smtClean="0"/>
              <a:t>Drama demands sensitivity to and a knowledge of your learners</a:t>
            </a:r>
          </a:p>
          <a:p>
            <a:endParaRPr lang="en-MY"/>
          </a:p>
          <a:p>
            <a:r>
              <a:rPr lang="en-MY" smtClean="0"/>
              <a:t>SKILLS COME WITH EXPERIENCE</a:t>
            </a:r>
            <a:endParaRPr lang="en-GB"/>
          </a:p>
        </p:txBody>
      </p:sp>
    </p:spTree>
    <p:extLst>
      <p:ext uri="{BB962C8B-B14F-4D97-AF65-F5344CB8AC3E}">
        <p14:creationId xmlns:p14="http://schemas.microsoft.com/office/powerpoint/2010/main" val="553137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MY"/>
              <a:t>What biases do we bring to texts? </a:t>
            </a:r>
            <a:endParaRPr lang="en-MY" smtClean="0"/>
          </a:p>
          <a:p>
            <a:r>
              <a:rPr lang="en-MY" smtClean="0"/>
              <a:t>What </a:t>
            </a:r>
            <a:r>
              <a:rPr lang="en-MY"/>
              <a:t>assumptions do we have about what we are about to read</a:t>
            </a:r>
            <a:r>
              <a:rPr lang="en-MY" smtClean="0"/>
              <a:t>?</a:t>
            </a:r>
          </a:p>
          <a:p>
            <a:r>
              <a:rPr lang="en-MY" smtClean="0"/>
              <a:t> </a:t>
            </a:r>
            <a:r>
              <a:rPr lang="en-MY"/>
              <a:t>We need to give our students opportunities to “connect their everyday lives and interpretation of the events that encompass them to the texts they read in school” (Hall &amp; Piazza, 2010, p. 93</a:t>
            </a:r>
            <a:r>
              <a:rPr lang="en-MY" smtClean="0"/>
              <a:t>).</a:t>
            </a:r>
            <a:endParaRPr lang="en-GB"/>
          </a:p>
        </p:txBody>
      </p:sp>
    </p:spTree>
    <p:extLst>
      <p:ext uri="{BB962C8B-B14F-4D97-AF65-F5344CB8AC3E}">
        <p14:creationId xmlns:p14="http://schemas.microsoft.com/office/powerpoint/2010/main" val="398523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a:t>Literary Theory</a:t>
            </a:r>
            <a:endParaRPr lang="en-GB"/>
          </a:p>
        </p:txBody>
      </p:sp>
      <p:sp>
        <p:nvSpPr>
          <p:cNvPr id="3" name="Content Placeholder 2"/>
          <p:cNvSpPr>
            <a:spLocks noGrp="1"/>
          </p:cNvSpPr>
          <p:nvPr>
            <p:ph idx="1"/>
          </p:nvPr>
        </p:nvSpPr>
        <p:spPr>
          <a:xfrm>
            <a:off x="457200" y="1600200"/>
            <a:ext cx="8363272" cy="4525963"/>
          </a:xfrm>
        </p:spPr>
        <p:txBody>
          <a:bodyPr>
            <a:normAutofit/>
          </a:bodyPr>
          <a:lstStyle/>
          <a:p>
            <a:r>
              <a:rPr lang="en-MY"/>
              <a:t>literary theory </a:t>
            </a:r>
            <a:r>
              <a:rPr lang="en-MY" smtClean="0"/>
              <a:t>has </a:t>
            </a:r>
            <a:r>
              <a:rPr lang="en-MY"/>
              <a:t>brought </a:t>
            </a:r>
            <a:r>
              <a:rPr lang="en-MY" smtClean="0"/>
              <a:t>the reader onto </a:t>
            </a:r>
            <a:r>
              <a:rPr lang="en-MY"/>
              <a:t>the centre stage and made him co-creator of the </a:t>
            </a:r>
            <a:r>
              <a:rPr lang="en-MY" smtClean="0"/>
              <a:t>text.</a:t>
            </a:r>
          </a:p>
          <a:p>
            <a:r>
              <a:rPr lang="en-MY" smtClean="0"/>
              <a:t>employsthe</a:t>
            </a:r>
            <a:r>
              <a:rPr lang="en-MY"/>
              <a:t> principles of modern </a:t>
            </a:r>
            <a:endParaRPr lang="en-MY" smtClean="0"/>
          </a:p>
          <a:p>
            <a:pPr marL="0" indent="0">
              <a:buNone/>
            </a:pPr>
            <a:r>
              <a:rPr lang="en-MY" smtClean="0"/>
              <a:t>    approaches</a:t>
            </a:r>
            <a:r>
              <a:rPr lang="en-MY"/>
              <a:t> </a:t>
            </a:r>
            <a:r>
              <a:rPr lang="en-MY" smtClean="0"/>
              <a:t>to</a:t>
            </a:r>
            <a:r>
              <a:rPr lang="en-MY"/>
              <a:t> </a:t>
            </a:r>
            <a:r>
              <a:rPr lang="en-MY" smtClean="0"/>
              <a:t>learning.</a:t>
            </a:r>
            <a:r>
              <a:rPr lang="en-MY"/>
              <a:t> </a:t>
            </a:r>
          </a:p>
          <a:p>
            <a:r>
              <a:rPr lang="en-MY" smtClean="0"/>
              <a:t>serves</a:t>
            </a:r>
            <a:r>
              <a:rPr lang="en-MY"/>
              <a:t> to nurture cognitive processing </a:t>
            </a:r>
            <a:r>
              <a:rPr lang="en-MY" smtClean="0"/>
              <a:t>of learners.</a:t>
            </a:r>
          </a:p>
          <a:p>
            <a:pPr marL="0" indent="0">
              <a:buNone/>
            </a:pPr>
            <a:r>
              <a:rPr lang="en-MY"/>
              <a:t>  </a:t>
            </a:r>
            <a:endParaRPr lang="en-GB"/>
          </a:p>
        </p:txBody>
      </p:sp>
    </p:spTree>
    <p:extLst>
      <p:ext uri="{BB962C8B-B14F-4D97-AF65-F5344CB8AC3E}">
        <p14:creationId xmlns:p14="http://schemas.microsoft.com/office/powerpoint/2010/main" val="3186939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smtClean="0"/>
              <a:t>Reader Response Theory</a:t>
            </a:r>
            <a:endParaRPr lang="en-GB"/>
          </a:p>
        </p:txBody>
      </p:sp>
      <p:sp>
        <p:nvSpPr>
          <p:cNvPr id="3" name="Content Placeholder 2"/>
          <p:cNvSpPr>
            <a:spLocks noGrp="1"/>
          </p:cNvSpPr>
          <p:nvPr>
            <p:ph idx="1"/>
          </p:nvPr>
        </p:nvSpPr>
        <p:spPr/>
        <p:txBody>
          <a:bodyPr>
            <a:normAutofit fontScale="77500" lnSpcReduction="20000"/>
          </a:bodyPr>
          <a:lstStyle/>
          <a:p>
            <a:r>
              <a:rPr lang="en-MY" smtClean="0"/>
              <a:t>Originated from Rosenblatt’s </a:t>
            </a:r>
            <a:r>
              <a:rPr lang="en-MY"/>
              <a:t>transactional theory </a:t>
            </a:r>
            <a:r>
              <a:rPr lang="en-MY" smtClean="0"/>
              <a:t>- emphasis </a:t>
            </a:r>
            <a:r>
              <a:rPr lang="en-MY"/>
              <a:t>on the relation between reader and text while constructing meaning. </a:t>
            </a:r>
            <a:endParaRPr lang="en-MY" smtClean="0"/>
          </a:p>
          <a:p>
            <a:endParaRPr lang="en-MY"/>
          </a:p>
          <a:p>
            <a:r>
              <a:rPr lang="en-MY" smtClean="0"/>
              <a:t>The construction </a:t>
            </a:r>
            <a:r>
              <a:rPr lang="en-MY"/>
              <a:t>of meaning in the personal literary experience is the main characteristic when thinking of the connection between the reader and the text. </a:t>
            </a:r>
          </a:p>
          <a:p>
            <a:r>
              <a:rPr lang="en-MY" smtClean="0"/>
              <a:t>This </a:t>
            </a:r>
            <a:r>
              <a:rPr lang="en-MY"/>
              <a:t>perspective focuses on the process of knowing, the active role of the knower, and the need for communication among inquirers. </a:t>
            </a:r>
            <a:endParaRPr lang="en-MY" smtClean="0"/>
          </a:p>
          <a:p>
            <a:r>
              <a:rPr lang="en-MY" smtClean="0"/>
              <a:t>Rosenblatt’s </a:t>
            </a:r>
            <a:r>
              <a:rPr lang="en-MY"/>
              <a:t>Reader Response Theory, </a:t>
            </a:r>
            <a:r>
              <a:rPr lang="en-MY" smtClean="0"/>
              <a:t>is one </a:t>
            </a:r>
            <a:r>
              <a:rPr lang="en-MY"/>
              <a:t>of prominent critical theories, has been considered as an inspiring movement in </a:t>
            </a:r>
            <a:r>
              <a:rPr lang="en-MY" smtClean="0"/>
              <a:t>literature teaching </a:t>
            </a:r>
            <a:r>
              <a:rPr lang="en-MY"/>
              <a:t>pedagogy.</a:t>
            </a:r>
            <a:endParaRPr lang="en-GB"/>
          </a:p>
        </p:txBody>
      </p:sp>
    </p:spTree>
    <p:extLst>
      <p:ext uri="{BB962C8B-B14F-4D97-AF65-F5344CB8AC3E}">
        <p14:creationId xmlns:p14="http://schemas.microsoft.com/office/powerpoint/2010/main" val="4163657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fontScale="85000" lnSpcReduction="20000"/>
          </a:bodyPr>
          <a:lstStyle/>
          <a:p>
            <a:r>
              <a:rPr lang="en-MY"/>
              <a:t>The process of making meaning of the text involves their schemata and feelings, and intertextualization strategy. </a:t>
            </a:r>
            <a:endParaRPr lang="en-MY" smtClean="0"/>
          </a:p>
          <a:p>
            <a:r>
              <a:rPr lang="en-MY" smtClean="0"/>
              <a:t>Rosenblatt’s </a:t>
            </a:r>
            <a:r>
              <a:rPr lang="en-MY"/>
              <a:t>views on the concept of ‘aesthetic’ and ‘efferent’ stances are very influential (Church, 1997</a:t>
            </a:r>
            <a:r>
              <a:rPr lang="en-MY" smtClean="0"/>
              <a:t>) in RRT. </a:t>
            </a:r>
          </a:p>
          <a:p>
            <a:r>
              <a:rPr lang="en-MY" smtClean="0"/>
              <a:t>The </a:t>
            </a:r>
            <a:r>
              <a:rPr lang="en-MY"/>
              <a:t>aesthetic and efferent notions in reading show different readers’ roles as discussed in studies of literature pedagogy. </a:t>
            </a:r>
            <a:endParaRPr lang="en-MY" smtClean="0"/>
          </a:p>
          <a:p>
            <a:r>
              <a:rPr lang="en-MY" smtClean="0"/>
              <a:t>Aesthetic reading has </a:t>
            </a:r>
            <a:r>
              <a:rPr lang="en-MY"/>
              <a:t>to do with transactional reading by which readers use their own emotional </a:t>
            </a:r>
            <a:r>
              <a:rPr lang="en-MY" smtClean="0"/>
              <a:t>capacities</a:t>
            </a:r>
          </a:p>
          <a:p>
            <a:r>
              <a:rPr lang="en-MY" smtClean="0"/>
              <a:t>Efferent reading </a:t>
            </a:r>
            <a:r>
              <a:rPr lang="en-MY"/>
              <a:t>relates to readers’ ways of focusing on textual features or information-driven understanding of the texts assigned.</a:t>
            </a:r>
            <a:endParaRPr lang="en-GB"/>
          </a:p>
        </p:txBody>
      </p:sp>
    </p:spTree>
    <p:extLst>
      <p:ext uri="{BB962C8B-B14F-4D97-AF65-F5344CB8AC3E}">
        <p14:creationId xmlns:p14="http://schemas.microsoft.com/office/powerpoint/2010/main" val="4010847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77500" lnSpcReduction="20000"/>
          </a:bodyPr>
          <a:lstStyle/>
          <a:p>
            <a:r>
              <a:rPr lang="en-MY" smtClean="0"/>
              <a:t>“</a:t>
            </a:r>
            <a:r>
              <a:rPr lang="en-MY"/>
              <a:t>aesthetic reading happens if students have repeatedly found that, in approaching a text called a ‘poem’ or a ‘story,’ they can assume that they are free to pay attention to what the words call to consciousness” (p. </a:t>
            </a:r>
            <a:r>
              <a:rPr lang="en-MY" smtClean="0"/>
              <a:t>37, Rosenblatt 2005). </a:t>
            </a:r>
          </a:p>
          <a:p>
            <a:r>
              <a:rPr lang="en-MY"/>
              <a:t>W</a:t>
            </a:r>
            <a:r>
              <a:rPr lang="en-MY" smtClean="0"/>
              <a:t>e</a:t>
            </a:r>
            <a:r>
              <a:rPr lang="en-MY"/>
              <a:t>, as </a:t>
            </a:r>
            <a:r>
              <a:rPr lang="en-MY" smtClean="0"/>
              <a:t>ESL </a:t>
            </a:r>
            <a:r>
              <a:rPr lang="en-MY"/>
              <a:t>teachers, should encourage students to talk freely about their reading experience with peers and with the teacher so that aesthetic reading can be initiated. </a:t>
            </a:r>
            <a:endParaRPr lang="en-MY" smtClean="0"/>
          </a:p>
          <a:p>
            <a:r>
              <a:rPr lang="en-MY"/>
              <a:t>T</a:t>
            </a:r>
            <a:r>
              <a:rPr lang="en-MY" smtClean="0"/>
              <a:t>he </a:t>
            </a:r>
            <a:r>
              <a:rPr lang="en-MY"/>
              <a:t>types of reader response strategies </a:t>
            </a:r>
            <a:endParaRPr lang="en-MY" smtClean="0"/>
          </a:p>
          <a:p>
            <a:pPr lvl="1"/>
            <a:r>
              <a:rPr lang="en-MY" smtClean="0"/>
              <a:t>engaging</a:t>
            </a:r>
            <a:r>
              <a:rPr lang="en-MY"/>
              <a:t>, </a:t>
            </a:r>
          </a:p>
          <a:p>
            <a:pPr lvl="1"/>
            <a:r>
              <a:rPr lang="en-MY" smtClean="0"/>
              <a:t>describing</a:t>
            </a:r>
            <a:r>
              <a:rPr lang="en-MY"/>
              <a:t>, </a:t>
            </a:r>
            <a:endParaRPr lang="en-MY" smtClean="0"/>
          </a:p>
          <a:p>
            <a:pPr lvl="1"/>
            <a:r>
              <a:rPr lang="en-MY" smtClean="0"/>
              <a:t>conceiving</a:t>
            </a:r>
            <a:r>
              <a:rPr lang="en-MY"/>
              <a:t>, </a:t>
            </a:r>
            <a:endParaRPr lang="en-MY" smtClean="0"/>
          </a:p>
          <a:p>
            <a:pPr lvl="1"/>
            <a:r>
              <a:rPr lang="en-MY" smtClean="0"/>
              <a:t>explaining</a:t>
            </a:r>
            <a:r>
              <a:rPr lang="en-MY"/>
              <a:t>, </a:t>
            </a:r>
            <a:endParaRPr lang="en-MY" smtClean="0"/>
          </a:p>
          <a:p>
            <a:pPr lvl="1"/>
            <a:r>
              <a:rPr lang="en-MY" smtClean="0"/>
              <a:t>connecting</a:t>
            </a:r>
            <a:r>
              <a:rPr lang="en-MY"/>
              <a:t>, </a:t>
            </a:r>
            <a:endParaRPr lang="en-MY" smtClean="0"/>
          </a:p>
          <a:p>
            <a:pPr lvl="1"/>
            <a:r>
              <a:rPr lang="en-MY" smtClean="0"/>
              <a:t>interpreting</a:t>
            </a:r>
            <a:r>
              <a:rPr lang="en-MY"/>
              <a:t>, and </a:t>
            </a:r>
            <a:endParaRPr lang="en-MY" smtClean="0"/>
          </a:p>
          <a:p>
            <a:pPr lvl="1"/>
            <a:r>
              <a:rPr lang="en-MY" smtClean="0"/>
              <a:t>judging</a:t>
            </a:r>
            <a:endParaRPr lang="en-GB"/>
          </a:p>
          <a:p>
            <a:endParaRPr lang="en-GB"/>
          </a:p>
        </p:txBody>
      </p:sp>
    </p:spTree>
    <p:extLst>
      <p:ext uri="{BB962C8B-B14F-4D97-AF65-F5344CB8AC3E}">
        <p14:creationId xmlns:p14="http://schemas.microsoft.com/office/powerpoint/2010/main" val="2577059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MY"/>
              <a:t>Studies on the application of reader-response theory</a:t>
            </a:r>
            <a:endParaRPr lang="en-GB"/>
          </a:p>
        </p:txBody>
      </p:sp>
      <p:sp>
        <p:nvSpPr>
          <p:cNvPr id="3" name="Content Placeholder 2"/>
          <p:cNvSpPr>
            <a:spLocks noGrp="1"/>
          </p:cNvSpPr>
          <p:nvPr>
            <p:ph idx="1"/>
          </p:nvPr>
        </p:nvSpPr>
        <p:spPr/>
        <p:txBody>
          <a:bodyPr>
            <a:normAutofit fontScale="77500" lnSpcReduction="20000"/>
          </a:bodyPr>
          <a:lstStyle/>
          <a:p>
            <a:r>
              <a:rPr lang="en-MY"/>
              <a:t>S</a:t>
            </a:r>
            <a:r>
              <a:rPr lang="en-MY" smtClean="0"/>
              <a:t>ignificance </a:t>
            </a:r>
            <a:r>
              <a:rPr lang="en-MY"/>
              <a:t>to classroom practices concerning the teaching of literary genres such as poetry, fiction, and drama. </a:t>
            </a:r>
            <a:endParaRPr lang="en-MY" smtClean="0"/>
          </a:p>
          <a:p>
            <a:r>
              <a:rPr lang="en-MY" smtClean="0"/>
              <a:t>Specifically</a:t>
            </a:r>
            <a:r>
              <a:rPr lang="en-MY"/>
              <a:t>, reader-response theory also offers reading-writing integration activities (Musthafa, 1994). </a:t>
            </a:r>
            <a:endParaRPr lang="en-MY" smtClean="0"/>
          </a:p>
          <a:p>
            <a:r>
              <a:rPr lang="en-MY" smtClean="0"/>
              <a:t>In reading </a:t>
            </a:r>
            <a:r>
              <a:rPr lang="en-MY"/>
              <a:t>and comprehending a text, the reader actively creates meaning and by doing so, she or he can bring into the text her or his schemata about the topic, sociolinguistic conventions, intentions, and other moral values and life perspectives. </a:t>
            </a:r>
            <a:endParaRPr lang="en-MY" smtClean="0"/>
          </a:p>
          <a:p>
            <a:r>
              <a:rPr lang="en-MY" smtClean="0"/>
              <a:t>Tucker </a:t>
            </a:r>
            <a:r>
              <a:rPr lang="en-MY"/>
              <a:t>(2000) suggests </a:t>
            </a:r>
            <a:r>
              <a:rPr lang="en-MY" smtClean="0"/>
              <a:t>that when applying reader-response pedagogy, students are </a:t>
            </a:r>
            <a:r>
              <a:rPr lang="en-MY"/>
              <a:t>free to express their ideas, thus making them critical </a:t>
            </a:r>
            <a:r>
              <a:rPr lang="en-MY" smtClean="0"/>
              <a:t>readers.</a:t>
            </a:r>
            <a:endParaRPr lang="en-GB"/>
          </a:p>
        </p:txBody>
      </p:sp>
    </p:spTree>
    <p:extLst>
      <p:ext uri="{BB962C8B-B14F-4D97-AF65-F5344CB8AC3E}">
        <p14:creationId xmlns:p14="http://schemas.microsoft.com/office/powerpoint/2010/main" val="2782164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77500" lnSpcReduction="20000"/>
          </a:bodyPr>
          <a:lstStyle/>
          <a:p>
            <a:r>
              <a:rPr lang="en-MY"/>
              <a:t>RRT also enables the design of activities that guide students to think critically about what they read. This theory makes students go beyond the literal levels of reading. </a:t>
            </a:r>
            <a:endParaRPr lang="en-MY" smtClean="0"/>
          </a:p>
          <a:p>
            <a:r>
              <a:rPr lang="en-MY" smtClean="0"/>
              <a:t>The stories/poems/dramas </a:t>
            </a:r>
            <a:r>
              <a:rPr lang="en-MY"/>
              <a:t>they read gave them the opportunity to talk about their own insights, helping them to speak English in front of their </a:t>
            </a:r>
            <a:r>
              <a:rPr lang="en-MY" smtClean="0"/>
              <a:t>classmates.</a:t>
            </a:r>
          </a:p>
          <a:p>
            <a:r>
              <a:rPr lang="en-MY" smtClean="0"/>
              <a:t>This </a:t>
            </a:r>
            <a:r>
              <a:rPr lang="en-MY"/>
              <a:t>thoughtful process of reading seems to lead to critical thinking. Therefore, when students read literature, they interact with the text. </a:t>
            </a:r>
            <a:endParaRPr lang="en-MY" smtClean="0"/>
          </a:p>
          <a:p>
            <a:r>
              <a:rPr lang="en-MY" smtClean="0"/>
              <a:t>By </a:t>
            </a:r>
            <a:r>
              <a:rPr lang="en-MY"/>
              <a:t>interacting with the text, they interpret what they read. By interpreting what they read, they can work towards speaking English more creatively. </a:t>
            </a:r>
            <a:endParaRPr lang="en-MY" smtClean="0"/>
          </a:p>
          <a:p>
            <a:r>
              <a:rPr lang="en-MY" smtClean="0"/>
              <a:t>This adds </a:t>
            </a:r>
            <a:r>
              <a:rPr lang="en-MY"/>
              <a:t>to the students’ personal growth and their autonomy both as language learners and as individuals, and contributes to their ability to empathize and comprehend others’ values and </a:t>
            </a:r>
            <a:r>
              <a:rPr lang="en-MY" smtClean="0"/>
              <a:t>needs.</a:t>
            </a:r>
          </a:p>
        </p:txBody>
      </p:sp>
    </p:spTree>
    <p:extLst>
      <p:ext uri="{BB962C8B-B14F-4D97-AF65-F5344CB8AC3E}">
        <p14:creationId xmlns:p14="http://schemas.microsoft.com/office/powerpoint/2010/main" val="648852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1216</Words>
  <Application>Microsoft Office PowerPoint</Application>
  <PresentationFormat>On-screen Show (4:3)</PresentationFormat>
  <Paragraphs>113</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Theories on Literature Teaching  and Learning ~Critical Theory ~Literary Theory ~Reader Response Theory </vt:lpstr>
      <vt:lpstr>Critical Theory </vt:lpstr>
      <vt:lpstr>PowerPoint Presentation</vt:lpstr>
      <vt:lpstr>Literary Theory</vt:lpstr>
      <vt:lpstr>Reader Response Theory</vt:lpstr>
      <vt:lpstr>PowerPoint Presentation</vt:lpstr>
      <vt:lpstr>PowerPoint Presentation</vt:lpstr>
      <vt:lpstr>Studies on the application of reader-response theory</vt:lpstr>
      <vt:lpstr>PowerPoint Presentation</vt:lpstr>
      <vt:lpstr>Teaching Drama in the ELT classroom</vt:lpstr>
      <vt:lpstr>Reasons for Incorporating Drama in the ESL Classroom </vt:lpstr>
      <vt:lpstr>PowerPoint Presentation</vt:lpstr>
      <vt:lpstr>The advantages of using drama. </vt:lpstr>
      <vt:lpstr>What are the problems? </vt:lpstr>
      <vt:lpstr>PowerPoint Presentation</vt:lpstr>
      <vt:lpstr>A Structured Approach to  Teaching Drama </vt:lpstr>
      <vt:lpstr>Drama making</vt:lpstr>
      <vt:lpstr>New Techniques in Drama</vt:lpstr>
      <vt:lpstr>Special Techniques</vt:lpstr>
      <vt:lpstr>Values for the teacher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Drama in the ELT classroom</dc:title>
  <dc:creator>Nor</dc:creator>
  <cp:lastModifiedBy>Norhanim</cp:lastModifiedBy>
  <cp:revision>12</cp:revision>
  <dcterms:created xsi:type="dcterms:W3CDTF">2017-12-17T12:03:10Z</dcterms:created>
  <dcterms:modified xsi:type="dcterms:W3CDTF">2017-12-19T04:25:29Z</dcterms:modified>
</cp:coreProperties>
</file>