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3"/>
  </p:notesMasterIdLst>
  <p:sldIdLst>
    <p:sldId id="256" r:id="rId2"/>
    <p:sldId id="259" r:id="rId3"/>
    <p:sldId id="262" r:id="rId4"/>
    <p:sldId id="264" r:id="rId5"/>
    <p:sldId id="266" r:id="rId6"/>
    <p:sldId id="291" r:id="rId7"/>
    <p:sldId id="321" r:id="rId8"/>
    <p:sldId id="322" r:id="rId9"/>
    <p:sldId id="267" r:id="rId10"/>
    <p:sldId id="268" r:id="rId11"/>
    <p:sldId id="269" r:id="rId12"/>
    <p:sldId id="270" r:id="rId13"/>
    <p:sldId id="271" r:id="rId14"/>
    <p:sldId id="283" r:id="rId15"/>
    <p:sldId id="284" r:id="rId16"/>
    <p:sldId id="285" r:id="rId17"/>
    <p:sldId id="286" r:id="rId18"/>
    <p:sldId id="287" r:id="rId19"/>
    <p:sldId id="288" r:id="rId20"/>
    <p:sldId id="325" r:id="rId21"/>
    <p:sldId id="326" r:id="rId22"/>
    <p:sldId id="300" r:id="rId23"/>
    <p:sldId id="299" r:id="rId24"/>
    <p:sldId id="301" r:id="rId25"/>
    <p:sldId id="302" r:id="rId26"/>
    <p:sldId id="303" r:id="rId27"/>
    <p:sldId id="313" r:id="rId28"/>
    <p:sldId id="323" r:id="rId29"/>
    <p:sldId id="304" r:id="rId30"/>
    <p:sldId id="306" r:id="rId31"/>
    <p:sldId id="307" r:id="rId32"/>
    <p:sldId id="308" r:id="rId33"/>
    <p:sldId id="309" r:id="rId34"/>
    <p:sldId id="314" r:id="rId35"/>
    <p:sldId id="312" r:id="rId36"/>
    <p:sldId id="315" r:id="rId37"/>
    <p:sldId id="316" r:id="rId38"/>
    <p:sldId id="310" r:id="rId39"/>
    <p:sldId id="311" r:id="rId40"/>
    <p:sldId id="317" r:id="rId41"/>
    <p:sldId id="32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1439" autoAdjust="0"/>
  </p:normalViewPr>
  <p:slideViewPr>
    <p:cSldViewPr snapToGrid="0">
      <p:cViewPr varScale="1">
        <p:scale>
          <a:sx n="45" d="100"/>
          <a:sy n="45" d="100"/>
        </p:scale>
        <p:origin x="16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D4EAD-75A9-4C12-A60D-2419CB4B8FE0}" type="datetimeFigureOut">
              <a:rPr lang="en-US" smtClean="0"/>
              <a:t>19-Dec-17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096A1-0604-426E-BCC2-52882C7B01B4}" type="slidenum">
              <a:rPr lang="en-US" smtClean="0"/>
              <a:t>‹#›</a:t>
            </a:fld>
            <a:endParaRPr lang="en-US"/>
          </a:p>
        </p:txBody>
      </p:sp>
    </p:spTree>
    <p:extLst>
      <p:ext uri="{BB962C8B-B14F-4D97-AF65-F5344CB8AC3E}">
        <p14:creationId xmlns:p14="http://schemas.microsoft.com/office/powerpoint/2010/main" val="302929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story like other literary texts can raise cultural awareness, linguistic awareness, motivation, and etc. Short stories are claimed to improve all four skills. Murdoch (2002) states that “short stories can, if selected and exploited appropriately, provide quality text content which will greatly enhance ELT courses for learners at intermediate levels of proficiency”. </a:t>
            </a:r>
          </a:p>
        </p:txBody>
      </p:sp>
      <p:sp>
        <p:nvSpPr>
          <p:cNvPr id="4" name="Slide Number Placeholder 3"/>
          <p:cNvSpPr>
            <a:spLocks noGrp="1"/>
          </p:cNvSpPr>
          <p:nvPr>
            <p:ph type="sldNum" sz="quarter" idx="10"/>
          </p:nvPr>
        </p:nvSpPr>
        <p:spPr/>
        <p:txBody>
          <a:bodyPr/>
          <a:lstStyle/>
          <a:p>
            <a:fld id="{44E096A1-0604-426E-BCC2-52882C7B01B4}" type="slidenum">
              <a:rPr lang="en-US" smtClean="0"/>
              <a:t>14</a:t>
            </a:fld>
            <a:endParaRPr lang="en-US"/>
          </a:p>
        </p:txBody>
      </p:sp>
    </p:spTree>
    <p:extLst>
      <p:ext uri="{BB962C8B-B14F-4D97-AF65-F5344CB8AC3E}">
        <p14:creationId xmlns:p14="http://schemas.microsoft.com/office/powerpoint/2010/main" val="3720368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be encouraged to engage in pre-reading activities and to establish a purpose for reading. Well-structured pre-reading activities are most important with students who have a low level of reading proficiency. As students become more competent readers, teachers will be able to reduce the amount of support and allow students to do pre-reading activities independently. </a:t>
            </a:r>
          </a:p>
        </p:txBody>
      </p:sp>
      <p:sp>
        <p:nvSpPr>
          <p:cNvPr id="4" name="Slide Number Placeholder 3"/>
          <p:cNvSpPr>
            <a:spLocks noGrp="1"/>
          </p:cNvSpPr>
          <p:nvPr>
            <p:ph type="sldNum" sz="quarter" idx="10"/>
          </p:nvPr>
        </p:nvSpPr>
        <p:spPr/>
        <p:txBody>
          <a:bodyPr/>
          <a:lstStyle/>
          <a:p>
            <a:fld id="{44E096A1-0604-426E-BCC2-52882C7B01B4}" type="slidenum">
              <a:rPr lang="en-US" smtClean="0"/>
              <a:t>21</a:t>
            </a:fld>
            <a:endParaRPr lang="en-US"/>
          </a:p>
        </p:txBody>
      </p:sp>
    </p:spTree>
    <p:extLst>
      <p:ext uri="{BB962C8B-B14F-4D97-AF65-F5344CB8AC3E}">
        <p14:creationId xmlns:p14="http://schemas.microsoft.com/office/powerpoint/2010/main" val="8282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96A1-0604-426E-BCC2-52882C7B01B4}" type="slidenum">
              <a:rPr lang="en-US" smtClean="0"/>
              <a:t>27</a:t>
            </a:fld>
            <a:endParaRPr lang="en-US"/>
          </a:p>
        </p:txBody>
      </p:sp>
    </p:spTree>
    <p:extLst>
      <p:ext uri="{BB962C8B-B14F-4D97-AF65-F5344CB8AC3E}">
        <p14:creationId xmlns:p14="http://schemas.microsoft.com/office/powerpoint/2010/main" val="237411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96A1-0604-426E-BCC2-52882C7B01B4}" type="slidenum">
              <a:rPr lang="en-US" smtClean="0"/>
              <a:t>35</a:t>
            </a:fld>
            <a:endParaRPr lang="en-US"/>
          </a:p>
        </p:txBody>
      </p:sp>
    </p:spTree>
    <p:extLst>
      <p:ext uri="{BB962C8B-B14F-4D97-AF65-F5344CB8AC3E}">
        <p14:creationId xmlns:p14="http://schemas.microsoft.com/office/powerpoint/2010/main" val="1719266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754EB0-0F28-4D1F-BA69-F43416C914BD}" type="datetimeFigureOut">
              <a:rPr lang="en-US" smtClean="0"/>
              <a:t>19-Dec-17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AB7D8-67E7-403E-8776-FBF1868D570C}" type="slidenum">
              <a:rPr lang="en-US" smtClean="0"/>
              <a:t>‹#›</a:t>
            </a:fld>
            <a:endParaRPr lang="en-US"/>
          </a:p>
        </p:txBody>
      </p:sp>
    </p:spTree>
    <p:extLst>
      <p:ext uri="{BB962C8B-B14F-4D97-AF65-F5344CB8AC3E}">
        <p14:creationId xmlns:p14="http://schemas.microsoft.com/office/powerpoint/2010/main" val="322331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754EB0-0F28-4D1F-BA69-F43416C914BD}" type="datetimeFigureOut">
              <a:rPr lang="en-US" smtClean="0"/>
              <a:t>19-Dec-17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AB7D8-67E7-403E-8776-FBF1868D570C}" type="slidenum">
              <a:rPr lang="en-US" smtClean="0"/>
              <a:t>‹#›</a:t>
            </a:fld>
            <a:endParaRPr lang="en-US"/>
          </a:p>
        </p:txBody>
      </p:sp>
    </p:spTree>
    <p:extLst>
      <p:ext uri="{BB962C8B-B14F-4D97-AF65-F5344CB8AC3E}">
        <p14:creationId xmlns:p14="http://schemas.microsoft.com/office/powerpoint/2010/main" val="361445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754EB0-0F28-4D1F-BA69-F43416C914BD}" type="datetimeFigureOut">
              <a:rPr lang="en-US" smtClean="0"/>
              <a:t>19-Dec-17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AB7D8-67E7-403E-8776-FBF1868D570C}" type="slidenum">
              <a:rPr lang="en-US" smtClean="0"/>
              <a:t>‹#›</a:t>
            </a:fld>
            <a:endParaRPr lang="en-US"/>
          </a:p>
        </p:txBody>
      </p:sp>
    </p:spTree>
    <p:extLst>
      <p:ext uri="{BB962C8B-B14F-4D97-AF65-F5344CB8AC3E}">
        <p14:creationId xmlns:p14="http://schemas.microsoft.com/office/powerpoint/2010/main" val="384138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754EB0-0F28-4D1F-BA69-F43416C914BD}" type="datetimeFigureOut">
              <a:rPr lang="en-US" smtClean="0"/>
              <a:t>19-Dec-17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AB7D8-67E7-403E-8776-FBF1868D570C}" type="slidenum">
              <a:rPr lang="en-US" smtClean="0"/>
              <a:t>‹#›</a:t>
            </a:fld>
            <a:endParaRPr lang="en-US"/>
          </a:p>
        </p:txBody>
      </p:sp>
    </p:spTree>
    <p:extLst>
      <p:ext uri="{BB962C8B-B14F-4D97-AF65-F5344CB8AC3E}">
        <p14:creationId xmlns:p14="http://schemas.microsoft.com/office/powerpoint/2010/main" val="157268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754EB0-0F28-4D1F-BA69-F43416C914BD}" type="datetimeFigureOut">
              <a:rPr lang="en-US" smtClean="0"/>
              <a:t>19-Dec-17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AB7D8-67E7-403E-8776-FBF1868D570C}" type="slidenum">
              <a:rPr lang="en-US" smtClean="0"/>
              <a:t>‹#›</a:t>
            </a:fld>
            <a:endParaRPr lang="en-US"/>
          </a:p>
        </p:txBody>
      </p:sp>
    </p:spTree>
    <p:extLst>
      <p:ext uri="{BB962C8B-B14F-4D97-AF65-F5344CB8AC3E}">
        <p14:creationId xmlns:p14="http://schemas.microsoft.com/office/powerpoint/2010/main" val="3361557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754EB0-0F28-4D1F-BA69-F43416C914BD}" type="datetimeFigureOut">
              <a:rPr lang="en-US" smtClean="0"/>
              <a:t>19-Dec-17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AB7D8-67E7-403E-8776-FBF1868D570C}" type="slidenum">
              <a:rPr lang="en-US" smtClean="0"/>
              <a:t>‹#›</a:t>
            </a:fld>
            <a:endParaRPr lang="en-US"/>
          </a:p>
        </p:txBody>
      </p:sp>
    </p:spTree>
    <p:extLst>
      <p:ext uri="{BB962C8B-B14F-4D97-AF65-F5344CB8AC3E}">
        <p14:creationId xmlns:p14="http://schemas.microsoft.com/office/powerpoint/2010/main" val="420602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754EB0-0F28-4D1F-BA69-F43416C914BD}" type="datetimeFigureOut">
              <a:rPr lang="en-US" smtClean="0"/>
              <a:t>19-Dec-17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AB7D8-67E7-403E-8776-FBF1868D570C}" type="slidenum">
              <a:rPr lang="en-US" smtClean="0"/>
              <a:t>‹#›</a:t>
            </a:fld>
            <a:endParaRPr lang="en-US"/>
          </a:p>
        </p:txBody>
      </p:sp>
    </p:spTree>
    <p:extLst>
      <p:ext uri="{BB962C8B-B14F-4D97-AF65-F5344CB8AC3E}">
        <p14:creationId xmlns:p14="http://schemas.microsoft.com/office/powerpoint/2010/main" val="81578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754EB0-0F28-4D1F-BA69-F43416C914BD}" type="datetimeFigureOut">
              <a:rPr lang="en-US" smtClean="0"/>
              <a:t>19-Dec-17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AB7D8-67E7-403E-8776-FBF1868D570C}" type="slidenum">
              <a:rPr lang="en-US" smtClean="0"/>
              <a:t>‹#›</a:t>
            </a:fld>
            <a:endParaRPr lang="en-US"/>
          </a:p>
        </p:txBody>
      </p:sp>
    </p:spTree>
    <p:extLst>
      <p:ext uri="{BB962C8B-B14F-4D97-AF65-F5344CB8AC3E}">
        <p14:creationId xmlns:p14="http://schemas.microsoft.com/office/powerpoint/2010/main" val="327261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54EB0-0F28-4D1F-BA69-F43416C914BD}" type="datetimeFigureOut">
              <a:rPr lang="en-US" smtClean="0"/>
              <a:t>19-Dec-17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AB7D8-67E7-403E-8776-FBF1868D570C}" type="slidenum">
              <a:rPr lang="en-US" smtClean="0"/>
              <a:t>‹#›</a:t>
            </a:fld>
            <a:endParaRPr lang="en-US"/>
          </a:p>
        </p:txBody>
      </p:sp>
    </p:spTree>
    <p:extLst>
      <p:ext uri="{BB962C8B-B14F-4D97-AF65-F5344CB8AC3E}">
        <p14:creationId xmlns:p14="http://schemas.microsoft.com/office/powerpoint/2010/main" val="41308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754EB0-0F28-4D1F-BA69-F43416C914BD}" type="datetimeFigureOut">
              <a:rPr lang="en-US" smtClean="0"/>
              <a:t>19-Dec-17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AB7D8-67E7-403E-8776-FBF1868D570C}" type="slidenum">
              <a:rPr lang="en-US" smtClean="0"/>
              <a:t>‹#›</a:t>
            </a:fld>
            <a:endParaRPr lang="en-US"/>
          </a:p>
        </p:txBody>
      </p:sp>
    </p:spTree>
    <p:extLst>
      <p:ext uri="{BB962C8B-B14F-4D97-AF65-F5344CB8AC3E}">
        <p14:creationId xmlns:p14="http://schemas.microsoft.com/office/powerpoint/2010/main" val="9609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754EB0-0F28-4D1F-BA69-F43416C914BD}" type="datetimeFigureOut">
              <a:rPr lang="en-US" smtClean="0"/>
              <a:t>19-Dec-17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AB7D8-67E7-403E-8776-FBF1868D570C}" type="slidenum">
              <a:rPr lang="en-US" smtClean="0"/>
              <a:t>‹#›</a:t>
            </a:fld>
            <a:endParaRPr lang="en-US"/>
          </a:p>
        </p:txBody>
      </p:sp>
    </p:spTree>
    <p:extLst>
      <p:ext uri="{BB962C8B-B14F-4D97-AF65-F5344CB8AC3E}">
        <p14:creationId xmlns:p14="http://schemas.microsoft.com/office/powerpoint/2010/main" val="41379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54EB0-0F28-4D1F-BA69-F43416C914BD}" type="datetimeFigureOut">
              <a:rPr lang="en-US" smtClean="0"/>
              <a:t>19-Dec-17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AB7D8-67E7-403E-8776-FBF1868D570C}" type="slidenum">
              <a:rPr lang="en-US" smtClean="0"/>
              <a:t>‹#›</a:t>
            </a:fld>
            <a:endParaRPr lang="en-US"/>
          </a:p>
        </p:txBody>
      </p:sp>
    </p:spTree>
    <p:extLst>
      <p:ext uri="{BB962C8B-B14F-4D97-AF65-F5344CB8AC3E}">
        <p14:creationId xmlns:p14="http://schemas.microsoft.com/office/powerpoint/2010/main" val="378656283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932" y="2064898"/>
            <a:ext cx="9144000" cy="2387600"/>
          </a:xfrm>
        </p:spPr>
        <p:txBody>
          <a:bodyPr>
            <a:normAutofit fontScale="90000"/>
          </a:bodyPr>
          <a:lstStyle/>
          <a:p>
            <a:r>
              <a:rPr lang="en-MY" dirty="0"/>
              <a:t>TEACHING SHORT STORIES &amp; NOVELS IN THE 2</a:t>
            </a:r>
            <a:r>
              <a:rPr lang="en-MY" baseline="30000" dirty="0"/>
              <a:t>ND</a:t>
            </a:r>
            <a:r>
              <a:rPr lang="en-MY" dirty="0"/>
              <a:t> LANGUAGE CLASSROOM</a:t>
            </a:r>
            <a:endParaRPr lang="en-US" dirty="0"/>
          </a:p>
        </p:txBody>
      </p:sp>
    </p:spTree>
    <p:extLst>
      <p:ext uri="{BB962C8B-B14F-4D97-AF65-F5344CB8AC3E}">
        <p14:creationId xmlns:p14="http://schemas.microsoft.com/office/powerpoint/2010/main" val="289847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Elements of Stories: Character</a:t>
            </a:r>
            <a:br>
              <a:rPr lang="en-US" b="1" dirty="0"/>
            </a:br>
            <a:endParaRPr lang="en-US" dirty="0"/>
          </a:p>
        </p:txBody>
      </p:sp>
      <p:sp>
        <p:nvSpPr>
          <p:cNvPr id="3" name="Content Placeholder 2"/>
          <p:cNvSpPr>
            <a:spLocks noGrp="1"/>
          </p:cNvSpPr>
          <p:nvPr>
            <p:ph idx="1"/>
          </p:nvPr>
        </p:nvSpPr>
        <p:spPr>
          <a:xfrm>
            <a:off x="838200" y="1097280"/>
            <a:ext cx="10515600" cy="5079683"/>
          </a:xfrm>
        </p:spPr>
        <p:txBody>
          <a:bodyPr>
            <a:normAutofit fontScale="70000" lnSpcReduction="20000"/>
          </a:bodyPr>
          <a:lstStyle/>
          <a:p>
            <a:pPr marL="0" indent="0">
              <a:buNone/>
            </a:pPr>
            <a:r>
              <a:rPr lang="en-US" dirty="0"/>
              <a:t>A character is a person or sometime even an animal who takes part in the action of a short story or other literary works. </a:t>
            </a:r>
          </a:p>
          <a:p>
            <a:pPr marL="0" indent="0">
              <a:buNone/>
            </a:pPr>
            <a:r>
              <a:rPr lang="en-US" dirty="0"/>
              <a:t>There are two meanings for the word character.</a:t>
            </a:r>
          </a:p>
          <a:p>
            <a:r>
              <a:rPr lang="en-US" dirty="0"/>
              <a:t>a) </a:t>
            </a:r>
            <a:r>
              <a:rPr lang="en-US" b="1" dirty="0"/>
              <a:t>Person in a work of fiction; protagonist and antagonist</a:t>
            </a:r>
          </a:p>
          <a:p>
            <a:pPr marL="0" indent="0">
              <a:buNone/>
            </a:pPr>
            <a:r>
              <a:rPr lang="en-US" dirty="0"/>
              <a:t>Short stories use few characters. One character is clearly central to the story with all major events having some importance to this character : he/she is the protagonist. </a:t>
            </a:r>
          </a:p>
          <a:p>
            <a:pPr marL="0" indent="0">
              <a:buNone/>
            </a:pPr>
            <a:r>
              <a:rPr lang="en-US" dirty="0"/>
              <a:t>The opposed of the main character is the antagonist.</a:t>
            </a:r>
          </a:p>
          <a:p>
            <a:r>
              <a:rPr lang="en-US" b="1" dirty="0"/>
              <a:t>b) The characteristics of a person</a:t>
            </a:r>
          </a:p>
          <a:p>
            <a:pPr marL="0" indent="0">
              <a:buNone/>
            </a:pPr>
            <a:r>
              <a:rPr lang="en-US" dirty="0"/>
              <a:t>In order for a story to seem real to the reader its character must seem real. </a:t>
            </a:r>
          </a:p>
          <a:p>
            <a:pPr marL="0" indent="0">
              <a:buNone/>
            </a:pPr>
            <a:r>
              <a:rPr lang="en-US" dirty="0"/>
              <a:t>Characterization is the information the author gives the reader about the characters themselves. The author may reveal a character in several ways such as:</a:t>
            </a:r>
          </a:p>
          <a:p>
            <a:pPr marL="0" indent="0">
              <a:buNone/>
            </a:pPr>
            <a:r>
              <a:rPr lang="en-US" dirty="0"/>
              <a:t>	 from his/her physical appearance; </a:t>
            </a:r>
          </a:p>
          <a:p>
            <a:pPr marL="0" indent="0">
              <a:buNone/>
            </a:pPr>
            <a:r>
              <a:rPr lang="en-US" dirty="0"/>
              <a:t>	what he/she says thinks feels and dreams; </a:t>
            </a:r>
          </a:p>
          <a:p>
            <a:pPr marL="0" indent="0">
              <a:buNone/>
            </a:pPr>
            <a:r>
              <a:rPr lang="en-US" dirty="0"/>
              <a:t>	what he/she does or does not do; </a:t>
            </a:r>
          </a:p>
          <a:p>
            <a:pPr marL="0" indent="0">
              <a:buNone/>
            </a:pPr>
            <a:r>
              <a:rPr lang="en-US" dirty="0"/>
              <a:t>	what others say about him/her and </a:t>
            </a:r>
          </a:p>
          <a:p>
            <a:pPr marL="0" indent="0">
              <a:buNone/>
            </a:pPr>
            <a:r>
              <a:rPr lang="en-US" dirty="0"/>
              <a:t>	how others react to him/her, etc.</a:t>
            </a:r>
          </a:p>
        </p:txBody>
      </p:sp>
    </p:spTree>
    <p:extLst>
      <p:ext uri="{BB962C8B-B14F-4D97-AF65-F5344CB8AC3E}">
        <p14:creationId xmlns:p14="http://schemas.microsoft.com/office/powerpoint/2010/main" val="264960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Elements of Stories: Setting</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a) Geographical location (where the action of story takes place),</a:t>
            </a:r>
          </a:p>
          <a:p>
            <a:pPr marL="0" indent="0">
              <a:buNone/>
            </a:pPr>
            <a:r>
              <a:rPr lang="en-US" dirty="0"/>
              <a:t>b) Time (when the story is taking place, e. g. Historical period, time of</a:t>
            </a:r>
          </a:p>
          <a:p>
            <a:pPr marL="0" indent="0">
              <a:buNone/>
            </a:pPr>
            <a:r>
              <a:rPr lang="en-US" dirty="0"/>
              <a:t>day, years etc.)</a:t>
            </a:r>
          </a:p>
          <a:p>
            <a:pPr marL="0" indent="0">
              <a:buNone/>
            </a:pPr>
            <a:r>
              <a:rPr lang="en-US" dirty="0"/>
              <a:t>c) The weather conditions (is it rainy, sunny, or stormy)</a:t>
            </a:r>
          </a:p>
          <a:p>
            <a:pPr marL="0" indent="0">
              <a:buNone/>
            </a:pPr>
            <a:r>
              <a:rPr lang="en-US" dirty="0"/>
              <a:t>d) Social conditions [what the daily life of the characters is like, whether</a:t>
            </a:r>
          </a:p>
          <a:p>
            <a:pPr marL="0" indent="0">
              <a:buNone/>
            </a:pPr>
            <a:r>
              <a:rPr lang="en-US" dirty="0"/>
              <a:t>the story contains local color ( writing that focuses on the speech, dress,</a:t>
            </a:r>
          </a:p>
          <a:p>
            <a:pPr marL="0" indent="0">
              <a:buNone/>
            </a:pPr>
            <a:r>
              <a:rPr lang="en-US" dirty="0"/>
              <a:t>mannerisms, customs, </a:t>
            </a:r>
            <a:r>
              <a:rPr lang="en-US" dirty="0" err="1"/>
              <a:t>etc</a:t>
            </a:r>
            <a:r>
              <a:rPr lang="en-US" dirty="0"/>
              <a:t> of a particular place) and</a:t>
            </a:r>
          </a:p>
          <a:p>
            <a:pPr marL="0" indent="0">
              <a:buNone/>
            </a:pPr>
            <a:r>
              <a:rPr lang="en-US" dirty="0"/>
              <a:t>e) Mood or atmosphere (what feeling is created at the beginning of the</a:t>
            </a:r>
          </a:p>
          <a:p>
            <a:pPr marL="0" indent="0">
              <a:buNone/>
            </a:pPr>
            <a:r>
              <a:rPr lang="en-US" dirty="0"/>
              <a:t>story, is it bright and cheerful or dark and frightening?)</a:t>
            </a:r>
          </a:p>
        </p:txBody>
      </p:sp>
    </p:spTree>
    <p:extLst>
      <p:ext uri="{BB962C8B-B14F-4D97-AF65-F5344CB8AC3E}">
        <p14:creationId xmlns:p14="http://schemas.microsoft.com/office/powerpoint/2010/main" val="1330306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Elements of Stories: Style</a:t>
            </a:r>
            <a:endParaRPr lang="en-US" dirty="0"/>
          </a:p>
        </p:txBody>
      </p:sp>
      <p:sp>
        <p:nvSpPr>
          <p:cNvPr id="3" name="Content Placeholder 2"/>
          <p:cNvSpPr>
            <a:spLocks noGrp="1"/>
          </p:cNvSpPr>
          <p:nvPr>
            <p:ph idx="1"/>
          </p:nvPr>
        </p:nvSpPr>
        <p:spPr/>
        <p:txBody>
          <a:bodyPr>
            <a:normAutofit/>
          </a:bodyPr>
          <a:lstStyle/>
          <a:p>
            <a:r>
              <a:rPr lang="en-US" dirty="0"/>
              <a:t>In layman’s terms the style refers to the way in which a story is written.</a:t>
            </a:r>
          </a:p>
          <a:p>
            <a:pPr marL="0" indent="0">
              <a:buNone/>
            </a:pPr>
            <a:r>
              <a:rPr lang="en-US" dirty="0"/>
              <a:t>-diction or choice of words;</a:t>
            </a:r>
          </a:p>
          <a:p>
            <a:pPr marL="0" indent="0">
              <a:buNone/>
            </a:pPr>
            <a:r>
              <a:rPr lang="en-US" dirty="0"/>
              <a:t>-its sentence structure and syntax;</a:t>
            </a:r>
          </a:p>
          <a:p>
            <a:pPr marL="0" indent="0">
              <a:buNone/>
            </a:pPr>
            <a:r>
              <a:rPr lang="en-US" dirty="0"/>
              <a:t>-the density and types of figurative language;</a:t>
            </a:r>
          </a:p>
          <a:p>
            <a:pPr marL="0" indent="0">
              <a:buNone/>
            </a:pPr>
            <a:r>
              <a:rPr lang="en-US" dirty="0"/>
              <a:t>-the patterns of its rhythm and other formal features;</a:t>
            </a:r>
          </a:p>
          <a:p>
            <a:pPr marL="0" indent="0">
              <a:buNone/>
            </a:pPr>
            <a:r>
              <a:rPr lang="en-US" dirty="0"/>
              <a:t>-its rhetorical aims and devices.</a:t>
            </a:r>
          </a:p>
        </p:txBody>
      </p:sp>
    </p:spTree>
    <p:extLst>
      <p:ext uri="{BB962C8B-B14F-4D97-AF65-F5344CB8AC3E}">
        <p14:creationId xmlns:p14="http://schemas.microsoft.com/office/powerpoint/2010/main" val="393601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Elements of Stories: Moral values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theme of a fable is its moral. The theme of a parable is its teaching.</a:t>
            </a:r>
          </a:p>
          <a:p>
            <a:pPr marL="0" indent="0">
              <a:buNone/>
            </a:pPr>
            <a:r>
              <a:rPr lang="en-US" dirty="0"/>
              <a:t>The theme of a piece of fiction is its view about life and how people</a:t>
            </a:r>
          </a:p>
          <a:p>
            <a:pPr marL="0" indent="0">
              <a:buNone/>
            </a:pPr>
            <a:r>
              <a:rPr lang="en-US" dirty="0"/>
              <a:t>behave. </a:t>
            </a:r>
          </a:p>
          <a:p>
            <a:pPr marL="0" indent="0">
              <a:buNone/>
            </a:pPr>
            <a:r>
              <a:rPr lang="en-US" dirty="0"/>
              <a:t>The theme in fiction is not generally intended to teach. In fact, it is not presented directly at all. </a:t>
            </a:r>
          </a:p>
          <a:p>
            <a:pPr marL="0" indent="0">
              <a:buNone/>
            </a:pPr>
            <a:r>
              <a:rPr lang="en-US" dirty="0"/>
              <a:t>Readers have to extract it from the character, action, and setting that make up the story. </a:t>
            </a:r>
          </a:p>
          <a:p>
            <a:pPr marL="0" indent="0">
              <a:buNone/>
            </a:pPr>
            <a:r>
              <a:rPr lang="en-US" dirty="0"/>
              <a:t>In other words, readers must figure out the theme themselves.</a:t>
            </a:r>
          </a:p>
          <a:p>
            <a:pPr marL="0" indent="0">
              <a:buNone/>
            </a:pPr>
            <a:r>
              <a:rPr lang="en-US" dirty="0"/>
              <a:t>The theme is a </a:t>
            </a:r>
            <a:r>
              <a:rPr lang="en-US" u="sng" dirty="0"/>
              <a:t>controlling idea or central insight of the story. </a:t>
            </a:r>
          </a:p>
          <a:p>
            <a:pPr marL="0" indent="0">
              <a:buNone/>
            </a:pPr>
            <a:r>
              <a:rPr lang="en-US" dirty="0"/>
              <a:t>“It is the authors underlying meaning or main idea that he is trying to convey.”</a:t>
            </a:r>
          </a:p>
        </p:txBody>
      </p:sp>
    </p:spTree>
    <p:extLst>
      <p:ext uri="{BB962C8B-B14F-4D97-AF65-F5344CB8AC3E}">
        <p14:creationId xmlns:p14="http://schemas.microsoft.com/office/powerpoint/2010/main" val="1512488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using short stories or novels in language classes</a:t>
            </a:r>
          </a:p>
        </p:txBody>
      </p:sp>
      <p:sp>
        <p:nvSpPr>
          <p:cNvPr id="3" name="Content Placeholder 2"/>
          <p:cNvSpPr>
            <a:spLocks noGrp="1"/>
          </p:cNvSpPr>
          <p:nvPr>
            <p:ph idx="1"/>
          </p:nvPr>
        </p:nvSpPr>
        <p:spPr/>
        <p:txBody>
          <a:bodyPr>
            <a:normAutofit/>
          </a:bodyPr>
          <a:lstStyle/>
          <a:p>
            <a:pPr marL="0" indent="0">
              <a:buNone/>
            </a:pPr>
            <a:r>
              <a:rPr lang="en-US" dirty="0"/>
              <a:t>a) making the students’ reading task easier because they are simple; </a:t>
            </a:r>
          </a:p>
          <a:p>
            <a:pPr marL="0" indent="0">
              <a:buNone/>
            </a:pPr>
            <a:r>
              <a:rPr lang="en-US" dirty="0"/>
              <a:t>b) giving learners a better view of other cultures; </a:t>
            </a:r>
          </a:p>
          <a:p>
            <a:pPr marL="0" indent="0">
              <a:buNone/>
            </a:pPr>
            <a:r>
              <a:rPr lang="en-US" dirty="0"/>
              <a:t>c) presenting a fictional and interesting world; </a:t>
            </a:r>
          </a:p>
          <a:p>
            <a:pPr marL="0" indent="0">
              <a:buNone/>
            </a:pPr>
            <a:r>
              <a:rPr lang="en-US" dirty="0"/>
              <a:t>d) helping students to be more creative and raising the critical thinking skills; </a:t>
            </a:r>
          </a:p>
          <a:p>
            <a:pPr marL="0" indent="0">
              <a:buNone/>
            </a:pPr>
            <a:r>
              <a:rPr lang="en-US" dirty="0"/>
              <a:t>e) raising cultural awareness; and </a:t>
            </a:r>
          </a:p>
          <a:p>
            <a:pPr marL="0" indent="0">
              <a:buNone/>
            </a:pPr>
            <a:r>
              <a:rPr lang="en-US" dirty="0"/>
              <a:t>f) providing multicultural contexts because of its universal language</a:t>
            </a:r>
          </a:p>
        </p:txBody>
      </p:sp>
    </p:spTree>
    <p:extLst>
      <p:ext uri="{BB962C8B-B14F-4D97-AF65-F5344CB8AC3E}">
        <p14:creationId xmlns:p14="http://schemas.microsoft.com/office/powerpoint/2010/main" val="128578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Story based Language Teaching (SSBLT) </a:t>
            </a:r>
          </a:p>
        </p:txBody>
      </p:sp>
      <p:sp>
        <p:nvSpPr>
          <p:cNvPr id="3" name="Content Placeholder 2"/>
          <p:cNvSpPr>
            <a:spLocks noGrp="1"/>
          </p:cNvSpPr>
          <p:nvPr>
            <p:ph idx="1"/>
          </p:nvPr>
        </p:nvSpPr>
        <p:spPr/>
        <p:txBody>
          <a:bodyPr/>
          <a:lstStyle/>
          <a:p>
            <a:r>
              <a:rPr lang="en-US" dirty="0"/>
              <a:t>Story based Language Teaching (SSBLT) is a humanistic literature-based language teaching method that aims to promote the learners` personal, cultural and linguistic awareness. </a:t>
            </a:r>
          </a:p>
          <a:p>
            <a:r>
              <a:rPr lang="en-US" dirty="0"/>
              <a:t>The main purpose of SSBLT is to help learners to learn language by enjoying and using language for communication through using short stories as the materials in a friendly atmosphere. </a:t>
            </a:r>
          </a:p>
          <a:p>
            <a:r>
              <a:rPr lang="en-US" dirty="0"/>
              <a:t>It develops the learners` communicative competence and critical thinking. </a:t>
            </a:r>
          </a:p>
          <a:p>
            <a:r>
              <a:rPr lang="en-US" dirty="0"/>
              <a:t>SSBLT aims at cultivating all language skills cooperatively</a:t>
            </a:r>
          </a:p>
        </p:txBody>
      </p:sp>
    </p:spTree>
    <p:extLst>
      <p:ext uri="{BB962C8B-B14F-4D97-AF65-F5344CB8AC3E}">
        <p14:creationId xmlns:p14="http://schemas.microsoft.com/office/powerpoint/2010/main" val="2210239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Short Story based Language Teaching (SSBLT)</a:t>
            </a:r>
          </a:p>
        </p:txBody>
      </p:sp>
      <p:sp>
        <p:nvSpPr>
          <p:cNvPr id="3" name="Content Placeholder 2"/>
          <p:cNvSpPr>
            <a:spLocks noGrp="1"/>
          </p:cNvSpPr>
          <p:nvPr>
            <p:ph idx="1"/>
          </p:nvPr>
        </p:nvSpPr>
        <p:spPr/>
        <p:txBody>
          <a:bodyPr>
            <a:normAutofit fontScale="92500" lnSpcReduction="20000"/>
          </a:bodyPr>
          <a:lstStyle/>
          <a:p>
            <a:r>
              <a:rPr lang="en-US" dirty="0"/>
              <a:t>1. The primary function of language is interaction and communication. </a:t>
            </a:r>
          </a:p>
          <a:p>
            <a:r>
              <a:rPr lang="en-US" dirty="0"/>
              <a:t>2. SSBLT is based on humanism and cooperative learning. </a:t>
            </a:r>
          </a:p>
          <a:p>
            <a:r>
              <a:rPr lang="en-US" dirty="0"/>
              <a:t>3. Personal, cultural and linguistic awareness should be developed. </a:t>
            </a:r>
          </a:p>
          <a:p>
            <a:r>
              <a:rPr lang="en-US" dirty="0"/>
              <a:t>4. Linguistics, sociolinguistic and communicative competence are emphasized. </a:t>
            </a:r>
          </a:p>
          <a:p>
            <a:r>
              <a:rPr lang="en-US" dirty="0"/>
              <a:t>5. All four language skills receive attention and are practiced </a:t>
            </a:r>
            <a:r>
              <a:rPr lang="en-US" dirty="0" err="1"/>
              <a:t>integratively</a:t>
            </a:r>
            <a:r>
              <a:rPr lang="en-US" dirty="0"/>
              <a:t>. </a:t>
            </a:r>
          </a:p>
          <a:p>
            <a:r>
              <a:rPr lang="en-US" dirty="0"/>
              <a:t>6. The student’s native language should be avoided in the classroom but can be used to talk about the procedure and cultural points. </a:t>
            </a:r>
          </a:p>
          <a:p>
            <a:r>
              <a:rPr lang="en-US" dirty="0"/>
              <a:t>7. Vocabulary is taught in the context of the short story. </a:t>
            </a:r>
          </a:p>
          <a:p>
            <a:r>
              <a:rPr lang="en-US" dirty="0"/>
              <a:t>8. All types of interaction: Teacher-student, student-teacher and student-student interaction exist. </a:t>
            </a:r>
          </a:p>
        </p:txBody>
      </p:sp>
    </p:spTree>
    <p:extLst>
      <p:ext uri="{BB962C8B-B14F-4D97-AF65-F5344CB8AC3E}">
        <p14:creationId xmlns:p14="http://schemas.microsoft.com/office/powerpoint/2010/main" val="122174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Procedures of Short Story based Language Teaching (SSBLT)</a:t>
            </a:r>
          </a:p>
        </p:txBody>
      </p:sp>
      <p:sp>
        <p:nvSpPr>
          <p:cNvPr id="3" name="Content Placeholder 2"/>
          <p:cNvSpPr>
            <a:spLocks noGrp="1"/>
          </p:cNvSpPr>
          <p:nvPr>
            <p:ph idx="1"/>
          </p:nvPr>
        </p:nvSpPr>
        <p:spPr/>
        <p:txBody>
          <a:bodyPr>
            <a:normAutofit fontScale="92500" lnSpcReduction="10000"/>
          </a:bodyPr>
          <a:lstStyle/>
          <a:p>
            <a:r>
              <a:rPr lang="en-US" b="1" u="sng" dirty="0">
                <a:solidFill>
                  <a:srgbClr val="FF0000"/>
                </a:solidFill>
              </a:rPr>
              <a:t>1. Pre reading activities: </a:t>
            </a:r>
          </a:p>
          <a:p>
            <a:r>
              <a:rPr lang="en-US" dirty="0"/>
              <a:t>a. The teacher explains the procedures to the students in their native language and tells them that they are going to learn language by reading short stories and enjoying. The teacher identifies linguistic objectives, for example, what vocabulary and sentence structures he/she wants students to learn for sound, word and sentence levels. </a:t>
            </a:r>
          </a:p>
          <a:p>
            <a:r>
              <a:rPr lang="en-US" dirty="0"/>
              <a:t>b. The teacher provides a context for the story and presents the main characters. S/he asks them some questions about the short story content to make their schemata activated. Therefore, students will link their own experiences with those in the story. </a:t>
            </a:r>
          </a:p>
          <a:p>
            <a:r>
              <a:rPr lang="en-US" dirty="0"/>
              <a:t>c. The teacher shows the students the cover of the short story and they talk about what they see (title, pictures, etc.). </a:t>
            </a:r>
          </a:p>
        </p:txBody>
      </p:sp>
    </p:spTree>
    <p:extLst>
      <p:ext uri="{BB962C8B-B14F-4D97-AF65-F5344CB8AC3E}">
        <p14:creationId xmlns:p14="http://schemas.microsoft.com/office/powerpoint/2010/main" val="8925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4753"/>
            <a:ext cx="10515600" cy="5352210"/>
          </a:xfrm>
        </p:spPr>
        <p:txBody>
          <a:bodyPr/>
          <a:lstStyle/>
          <a:p>
            <a:r>
              <a:rPr lang="en-US" b="1" u="sng" dirty="0">
                <a:solidFill>
                  <a:srgbClr val="FF0000"/>
                </a:solidFill>
              </a:rPr>
              <a:t>While reading activities: </a:t>
            </a:r>
          </a:p>
          <a:p>
            <a:r>
              <a:rPr lang="en-US" dirty="0"/>
              <a:t>a. The teacher reads the story slowly and clearly, making use of gestures; facial expressions and intonation that could help students follow the story. </a:t>
            </a:r>
          </a:p>
          <a:p>
            <a:r>
              <a:rPr lang="en-US" dirty="0"/>
              <a:t>b. The teacher makes the students active by asking them about the characters, and to predict what happens next in the story. </a:t>
            </a:r>
          </a:p>
          <a:p>
            <a:r>
              <a:rPr lang="en-US" dirty="0"/>
              <a:t>c. New vocabularies and grammatical items are explained in the text. </a:t>
            </a:r>
          </a:p>
        </p:txBody>
      </p:sp>
    </p:spTree>
    <p:extLst>
      <p:ext uri="{BB962C8B-B14F-4D97-AF65-F5344CB8AC3E}">
        <p14:creationId xmlns:p14="http://schemas.microsoft.com/office/powerpoint/2010/main" val="1450698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normAutofit fontScale="85000" lnSpcReduction="10000"/>
          </a:bodyPr>
          <a:lstStyle/>
          <a:p>
            <a:r>
              <a:rPr lang="en-US" b="1" u="sng" dirty="0">
                <a:solidFill>
                  <a:srgbClr val="FF0000"/>
                </a:solidFill>
              </a:rPr>
              <a:t>Post reading activities: </a:t>
            </a:r>
          </a:p>
          <a:p>
            <a:r>
              <a:rPr lang="en-US" dirty="0"/>
              <a:t>a. Students are asked to make groups and answer the questions orally: All types of questions (Factual, referential, inferential and evaluative). </a:t>
            </a:r>
          </a:p>
          <a:p>
            <a:r>
              <a:rPr lang="en-US" dirty="0"/>
              <a:t>b. Students are asked to write a dialogue between two characters. </a:t>
            </a:r>
          </a:p>
          <a:p>
            <a:r>
              <a:rPr lang="en-US" dirty="0"/>
              <a:t>c. Then, they are asked to paraphrase some sentences of a paragraph. </a:t>
            </a:r>
          </a:p>
          <a:p>
            <a:r>
              <a:rPr lang="en-US" dirty="0"/>
              <a:t>d. After that, they are asked to write one sentence on the theme of the story. </a:t>
            </a:r>
          </a:p>
          <a:p>
            <a:r>
              <a:rPr lang="en-US" dirty="0"/>
              <a:t>e. They are also asked to write a paragraph on what caused a character did something for example lying. </a:t>
            </a:r>
          </a:p>
          <a:p>
            <a:r>
              <a:rPr lang="en-US" dirty="0"/>
              <a:t>f. Next, they are invited to summarize the story in three sentences, including the main character, setting, conflict, climax, and resolution. </a:t>
            </a:r>
          </a:p>
          <a:p>
            <a:r>
              <a:rPr lang="en-US" dirty="0"/>
              <a:t>g. Then, the students go through a Discussion on the themes of the story and what they would do if they were the protagonist of the story. </a:t>
            </a:r>
          </a:p>
          <a:p>
            <a:r>
              <a:rPr lang="en-US" dirty="0"/>
              <a:t>h. Finally, the teacher asks them to express their opinions about the story and the activities.</a:t>
            </a:r>
          </a:p>
        </p:txBody>
      </p:sp>
    </p:spTree>
    <p:extLst>
      <p:ext uri="{BB962C8B-B14F-4D97-AF65-F5344CB8AC3E}">
        <p14:creationId xmlns:p14="http://schemas.microsoft.com/office/powerpoint/2010/main" val="44272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b="1" dirty="0"/>
              <a:t>hort Stories vs Novels</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A Short Story is a short work of prose fiction which usually depicts one</a:t>
            </a:r>
          </a:p>
          <a:p>
            <a:pPr marL="0" indent="0">
              <a:buNone/>
            </a:pPr>
            <a:r>
              <a:rPr lang="en-US" dirty="0"/>
              <a:t>characters’ inner conflict or conflict with others. </a:t>
            </a:r>
          </a:p>
          <a:p>
            <a:pPr marL="0" indent="0">
              <a:buNone/>
            </a:pPr>
            <a:r>
              <a:rPr lang="en-US" dirty="0"/>
              <a:t>It is a work of fiction in prose writing about imagined events and characters. </a:t>
            </a:r>
          </a:p>
          <a:p>
            <a:pPr marL="0" indent="0">
              <a:buNone/>
            </a:pPr>
            <a:endParaRPr lang="en-US" dirty="0"/>
          </a:p>
          <a:p>
            <a:pPr marL="0" indent="0">
              <a:buNone/>
            </a:pPr>
            <a:r>
              <a:rPr lang="en-US" dirty="0"/>
              <a:t>A short story is often contrasted with a novel on the grounds of length, magnitude and complexity. </a:t>
            </a:r>
          </a:p>
          <a:p>
            <a:pPr marL="0" indent="0">
              <a:buNone/>
            </a:pPr>
            <a:endParaRPr lang="en-US" dirty="0"/>
          </a:p>
          <a:p>
            <a:pPr marL="0" indent="0">
              <a:buNone/>
            </a:pPr>
            <a:r>
              <a:rPr lang="en-US" dirty="0"/>
              <a:t>This limitation of length imposes differences both in the effects that the short story can achieve and in the choice, elaboration and management of the elements to achieve those effects.</a:t>
            </a:r>
          </a:p>
          <a:p>
            <a:pPr marL="0" indent="0">
              <a:buNone/>
            </a:pPr>
            <a:endParaRPr lang="en-US" dirty="0"/>
          </a:p>
          <a:p>
            <a:pPr marL="0" indent="0">
              <a:buNone/>
            </a:pPr>
            <a:r>
              <a:rPr lang="en-US" dirty="0"/>
              <a:t>As the name suggests, a short story is shorter than a novel. </a:t>
            </a:r>
          </a:p>
        </p:txBody>
      </p:sp>
    </p:spTree>
    <p:extLst>
      <p:ext uri="{BB962C8B-B14F-4D97-AF65-F5344CB8AC3E}">
        <p14:creationId xmlns:p14="http://schemas.microsoft.com/office/powerpoint/2010/main" val="1894972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1308847" y="1093694"/>
            <a:ext cx="9502587" cy="4751294"/>
          </a:xfrm>
          <a:prstGeom prst="flowChartDocumen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400" dirty="0">
                <a:solidFill>
                  <a:schemeClr val="tx1"/>
                </a:solidFill>
                <a:latin typeface="Arial Rounded MT Bold" panose="020F0704030504030204" pitchFamily="34" charset="0"/>
              </a:rPr>
              <a:t>THE KNOCK AT THE DOOR</a:t>
            </a:r>
          </a:p>
          <a:p>
            <a:pPr algn="ctr"/>
            <a:endParaRPr lang="en-MY" sz="4400" dirty="0">
              <a:solidFill>
                <a:schemeClr val="tx1"/>
              </a:solidFill>
              <a:latin typeface="Arial Rounded MT Bold" panose="020F0704030504030204" pitchFamily="34" charset="0"/>
            </a:endParaRPr>
          </a:p>
          <a:p>
            <a:pPr algn="ctr"/>
            <a:r>
              <a:rPr lang="en-MY" sz="4400" dirty="0">
                <a:solidFill>
                  <a:schemeClr val="tx1"/>
                </a:solidFill>
                <a:latin typeface="Arial Rounded MT Bold" panose="020F0704030504030204" pitchFamily="34" charset="0"/>
              </a:rPr>
              <a:t>Sample Activities</a:t>
            </a:r>
            <a:endParaRPr lang="en-US" sz="44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31670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Pre-reading Activities</a:t>
            </a:r>
          </a:p>
        </p:txBody>
      </p:sp>
      <p:sp>
        <p:nvSpPr>
          <p:cNvPr id="3" name="Content Placeholder 2"/>
          <p:cNvSpPr>
            <a:spLocks noGrp="1"/>
          </p:cNvSpPr>
          <p:nvPr>
            <p:ph idx="1"/>
          </p:nvPr>
        </p:nvSpPr>
        <p:spPr/>
        <p:txBody>
          <a:bodyPr/>
          <a:lstStyle/>
          <a:p>
            <a:r>
              <a:rPr lang="en-US" dirty="0"/>
              <a:t>Pre-reading activities can serve the following purposes: </a:t>
            </a:r>
          </a:p>
          <a:p>
            <a:pPr marL="0" indent="0">
              <a:buNone/>
            </a:pPr>
            <a:r>
              <a:rPr lang="en-US" dirty="0"/>
              <a:t>• Activate prior knowledge and/or provide background information necessary for comprehending the text. </a:t>
            </a:r>
          </a:p>
          <a:p>
            <a:pPr marL="0" indent="0">
              <a:buNone/>
            </a:pPr>
            <a:r>
              <a:rPr lang="en-US" dirty="0"/>
              <a:t>• Clarify cultural information that may cause comprehension difficulties. </a:t>
            </a:r>
          </a:p>
          <a:p>
            <a:pPr marL="0" indent="0">
              <a:buNone/>
            </a:pPr>
            <a:r>
              <a:rPr lang="en-US" dirty="0"/>
              <a:t>• </a:t>
            </a:r>
            <a:r>
              <a:rPr lang="en-US" dirty="0" err="1"/>
              <a:t>Familiarise</a:t>
            </a:r>
            <a:r>
              <a:rPr lang="en-US" dirty="0"/>
              <a:t> students with features of the genre/text type. </a:t>
            </a:r>
          </a:p>
          <a:p>
            <a:pPr marL="0" indent="0">
              <a:buNone/>
            </a:pPr>
            <a:r>
              <a:rPr lang="en-US" dirty="0"/>
              <a:t>• Encourage students to make predictions based on the title, the illustrations and/or the opening of the story.</a:t>
            </a:r>
          </a:p>
        </p:txBody>
      </p:sp>
    </p:spTree>
    <p:extLst>
      <p:ext uri="{BB962C8B-B14F-4D97-AF65-F5344CB8AC3E}">
        <p14:creationId xmlns:p14="http://schemas.microsoft.com/office/powerpoint/2010/main" val="609496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69241" y="278077"/>
            <a:ext cx="9444252" cy="6308685"/>
          </a:xfrm>
          <a:prstGeom prst="rect">
            <a:avLst/>
          </a:prstGeom>
        </p:spPr>
      </p:pic>
    </p:spTree>
    <p:extLst>
      <p:ext uri="{BB962C8B-B14F-4D97-AF65-F5344CB8AC3E}">
        <p14:creationId xmlns:p14="http://schemas.microsoft.com/office/powerpoint/2010/main" val="601871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 Reading Suggested Procedures</a:t>
            </a:r>
          </a:p>
        </p:txBody>
      </p:sp>
      <p:sp>
        <p:nvSpPr>
          <p:cNvPr id="3" name="Content Placeholder 2"/>
          <p:cNvSpPr>
            <a:spLocks noGrp="1"/>
          </p:cNvSpPr>
          <p:nvPr>
            <p:ph idx="1"/>
          </p:nvPr>
        </p:nvSpPr>
        <p:spPr>
          <a:xfrm>
            <a:off x="838200" y="1470212"/>
            <a:ext cx="10515600" cy="4706751"/>
          </a:xfrm>
        </p:spPr>
        <p:txBody>
          <a:bodyPr>
            <a:normAutofit fontScale="70000" lnSpcReduction="20000"/>
          </a:bodyPr>
          <a:lstStyle/>
          <a:p>
            <a:r>
              <a:rPr lang="en-US" dirty="0"/>
              <a:t>1. Tell students to close their eyes. Play a recording of spooky music to create a feeling of suspense. Knock hard on the desk or door three times quickly. </a:t>
            </a:r>
          </a:p>
          <a:p>
            <a:r>
              <a:rPr lang="en-US" dirty="0"/>
              <a:t>2. Tell students that what they have heard is a scene in the story that they are about to read. Ask students to guess which story genre it is and why they think so. </a:t>
            </a:r>
          </a:p>
          <a:p>
            <a:r>
              <a:rPr lang="en-US" dirty="0"/>
              <a:t>3. Accept reasonable answers, such as ‘horror story’ or ‘ghost story’. Students should be able to relate the spooky music and loud knocks to their prior experience with horror stories or ghost stories. </a:t>
            </a:r>
          </a:p>
          <a:p>
            <a:r>
              <a:rPr lang="en-US" dirty="0"/>
              <a:t>4. Ask students to guess: • Who is knocking in the story? • What is the person knocking on? • Why is the person knocking so loudly? • What time is it in the story? • Where does the story take place? </a:t>
            </a:r>
          </a:p>
          <a:p>
            <a:r>
              <a:rPr lang="en-US" dirty="0"/>
              <a:t>5. Record students’ guesses on the board. </a:t>
            </a:r>
          </a:p>
          <a:p>
            <a:r>
              <a:rPr lang="en-US" dirty="0"/>
              <a:t>6. Tell students the title of the story. Ask if they would like to change their responses to the questions. </a:t>
            </a:r>
          </a:p>
          <a:p>
            <a:r>
              <a:rPr lang="en-US" dirty="0"/>
              <a:t>7. Ask students: If you were in the house alone, would you open the door? Why/Why not? </a:t>
            </a:r>
          </a:p>
          <a:p>
            <a:r>
              <a:rPr lang="en-US" dirty="0"/>
              <a:t>8. Conduct a picture walk to preview and make predictions of the story</a:t>
            </a:r>
          </a:p>
        </p:txBody>
      </p:sp>
    </p:spTree>
    <p:extLst>
      <p:ext uri="{BB962C8B-B14F-4D97-AF65-F5344CB8AC3E}">
        <p14:creationId xmlns:p14="http://schemas.microsoft.com/office/powerpoint/2010/main" val="2676319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14652" y="367696"/>
            <a:ext cx="9526136" cy="6172936"/>
          </a:xfrm>
          <a:prstGeom prst="rect">
            <a:avLst/>
          </a:prstGeom>
        </p:spPr>
      </p:pic>
    </p:spTree>
    <p:extLst>
      <p:ext uri="{BB962C8B-B14F-4D97-AF65-F5344CB8AC3E}">
        <p14:creationId xmlns:p14="http://schemas.microsoft.com/office/powerpoint/2010/main" val="4058378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Illustrations from the short story ‘The Knock at the Door’ (Stuart Mead)</a:t>
            </a:r>
          </a:p>
        </p:txBody>
      </p:sp>
      <p:pic>
        <p:nvPicPr>
          <p:cNvPr id="4" name="Content Placeholder 3"/>
          <p:cNvPicPr>
            <a:picLocks noGrp="1" noChangeAspect="1"/>
          </p:cNvPicPr>
          <p:nvPr>
            <p:ph idx="1"/>
          </p:nvPr>
        </p:nvPicPr>
        <p:blipFill>
          <a:blip r:embed="rId2"/>
          <a:stretch>
            <a:fillRect/>
          </a:stretch>
        </p:blipFill>
        <p:spPr>
          <a:xfrm>
            <a:off x="4475541" y="1628798"/>
            <a:ext cx="6620089" cy="5229202"/>
          </a:xfrm>
          <a:prstGeom prst="rect">
            <a:avLst/>
          </a:prstGeom>
        </p:spPr>
      </p:pic>
      <p:sp>
        <p:nvSpPr>
          <p:cNvPr id="5" name="TextBox 4"/>
          <p:cNvSpPr txBox="1"/>
          <p:nvPr/>
        </p:nvSpPr>
        <p:spPr>
          <a:xfrm>
            <a:off x="598306" y="2954361"/>
            <a:ext cx="3877235" cy="2308324"/>
          </a:xfrm>
          <a:prstGeom prst="rect">
            <a:avLst/>
          </a:prstGeom>
          <a:noFill/>
        </p:spPr>
        <p:txBody>
          <a:bodyPr wrap="square" rtlCol="0">
            <a:spAutoFit/>
          </a:bodyPr>
          <a:lstStyle/>
          <a:p>
            <a:pPr algn="ctr"/>
            <a:r>
              <a:rPr lang="en-US" sz="3600" dirty="0"/>
              <a:t>It can be used to do a picture walk before students read the story</a:t>
            </a:r>
          </a:p>
        </p:txBody>
      </p:sp>
    </p:spTree>
    <p:extLst>
      <p:ext uri="{BB962C8B-B14F-4D97-AF65-F5344CB8AC3E}">
        <p14:creationId xmlns:p14="http://schemas.microsoft.com/office/powerpoint/2010/main" val="1868224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Picture Walk Suggested Procedures</a:t>
            </a:r>
          </a:p>
        </p:txBody>
      </p:sp>
      <p:sp>
        <p:nvSpPr>
          <p:cNvPr id="3" name="Content Placeholder 2"/>
          <p:cNvSpPr>
            <a:spLocks noGrp="1"/>
          </p:cNvSpPr>
          <p:nvPr>
            <p:ph idx="1"/>
          </p:nvPr>
        </p:nvSpPr>
        <p:spPr>
          <a:xfrm>
            <a:off x="643217" y="1559858"/>
            <a:ext cx="10905565" cy="4814328"/>
          </a:xfrm>
        </p:spPr>
        <p:txBody>
          <a:bodyPr>
            <a:normAutofit fontScale="70000" lnSpcReduction="20000"/>
          </a:bodyPr>
          <a:lstStyle/>
          <a:p>
            <a:r>
              <a:rPr lang="en-US" dirty="0"/>
              <a:t>1. Tell students the title of the story. Encourage students to guess what the story is about. </a:t>
            </a:r>
          </a:p>
          <a:p>
            <a:r>
              <a:rPr lang="en-US" dirty="0"/>
              <a:t>2. Project the first picture on the screen. Ask students to talk about what they see and what may be happening in the picture. Encourage students to draw on their personal experiences as they interpret the picture. </a:t>
            </a:r>
          </a:p>
          <a:p>
            <a:r>
              <a:rPr lang="en-US" dirty="0"/>
              <a:t>Focus questions may be used:</a:t>
            </a:r>
          </a:p>
          <a:p>
            <a:r>
              <a:rPr lang="en-US" dirty="0"/>
              <a:t> </a:t>
            </a:r>
            <a:r>
              <a:rPr lang="en-US" dirty="0">
                <a:solidFill>
                  <a:srgbClr val="FF0000"/>
                </a:solidFill>
              </a:rPr>
              <a:t>• Look at the picture. What do you see? What do you think is happening? </a:t>
            </a:r>
          </a:p>
          <a:p>
            <a:r>
              <a:rPr lang="en-US" dirty="0">
                <a:solidFill>
                  <a:srgbClr val="FF0000"/>
                </a:solidFill>
              </a:rPr>
              <a:t>• Look at Joey. How do you think he feels? What do you think has happened? </a:t>
            </a:r>
          </a:p>
          <a:p>
            <a:r>
              <a:rPr lang="en-US" dirty="0">
                <a:solidFill>
                  <a:srgbClr val="FF0000"/>
                </a:solidFill>
              </a:rPr>
              <a:t>• Who is the woman? Who is she talking to? How does she feel? What do you think has happened?</a:t>
            </a:r>
          </a:p>
          <a:p>
            <a:r>
              <a:rPr lang="en-US" dirty="0">
                <a:solidFill>
                  <a:srgbClr val="FF0000"/>
                </a:solidFill>
              </a:rPr>
              <a:t>• What can you see outside the window? </a:t>
            </a:r>
          </a:p>
          <a:p>
            <a:r>
              <a:rPr lang="en-US" dirty="0">
                <a:solidFill>
                  <a:srgbClr val="FF0000"/>
                </a:solidFill>
              </a:rPr>
              <a:t>• What do you think will happen next? </a:t>
            </a:r>
          </a:p>
          <a:p>
            <a:r>
              <a:rPr lang="en-US" dirty="0">
                <a:solidFill>
                  <a:srgbClr val="FF0000"/>
                </a:solidFill>
              </a:rPr>
              <a:t>• Have you ever been at home alone on a stormy night? </a:t>
            </a:r>
          </a:p>
          <a:p>
            <a:r>
              <a:rPr lang="en-US" dirty="0"/>
              <a:t>3. Direct students to details in the pictures that they may not have noticed. Discuss whether these clues affect their predictions. </a:t>
            </a:r>
          </a:p>
          <a:p>
            <a:r>
              <a:rPr lang="en-US" dirty="0"/>
              <a:t>4. After completing the picture walk, ask students to predict the end of the story. (If there is a picture illustrating what happens at the end, do not show it to the class.)</a:t>
            </a:r>
          </a:p>
        </p:txBody>
      </p:sp>
    </p:spTree>
    <p:extLst>
      <p:ext uri="{BB962C8B-B14F-4D97-AF65-F5344CB8AC3E}">
        <p14:creationId xmlns:p14="http://schemas.microsoft.com/office/powerpoint/2010/main" val="2245289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While Reading Activities Suggested Procedures</a:t>
            </a:r>
            <a:br>
              <a:rPr lang="en-US" dirty="0"/>
            </a:br>
            <a:endParaRPr lang="en-US" dirty="0"/>
          </a:p>
        </p:txBody>
      </p:sp>
      <p:sp>
        <p:nvSpPr>
          <p:cNvPr id="3" name="Content Placeholder 2"/>
          <p:cNvSpPr>
            <a:spLocks noGrp="1"/>
          </p:cNvSpPr>
          <p:nvPr>
            <p:ph idx="1"/>
          </p:nvPr>
        </p:nvSpPr>
        <p:spPr>
          <a:xfrm>
            <a:off x="838200" y="1452282"/>
            <a:ext cx="10515600" cy="4724681"/>
          </a:xfrm>
        </p:spPr>
        <p:txBody>
          <a:bodyPr>
            <a:noAutofit/>
          </a:bodyPr>
          <a:lstStyle/>
          <a:p>
            <a:r>
              <a:rPr lang="en-US" sz="2000" dirty="0"/>
              <a:t>1. </a:t>
            </a:r>
            <a:r>
              <a:rPr lang="en-US" sz="2400" dirty="0"/>
              <a:t>Explain that all stories have three basic story elements: character, setting and plot. Use a story familiar to students to illustrate this point, e.g. ‘The Three Little Pigs’ or ‘Cinderella’.</a:t>
            </a:r>
          </a:p>
          <a:p>
            <a:r>
              <a:rPr lang="en-US" sz="2400" dirty="0"/>
              <a:t>2. Distribute Worksheet and explain that it will be used to take notes on ‘The Knock at the Door’ by Stuart Mead. Ask students to fill in the title and the author first.</a:t>
            </a:r>
          </a:p>
          <a:p>
            <a:r>
              <a:rPr lang="en-US" sz="2400" dirty="0"/>
              <a:t>3. Students work in small groups to take notes on the setting and characters of the story.</a:t>
            </a:r>
          </a:p>
          <a:p>
            <a:r>
              <a:rPr lang="en-US" sz="2400" dirty="0"/>
              <a:t>4. Discuss answers with the class.</a:t>
            </a:r>
          </a:p>
          <a:p>
            <a:r>
              <a:rPr lang="en-US" sz="2400" dirty="0"/>
              <a:t>5. Have students work in small groups to take notes on the sequence of events, i.e. what happens at the beginning, in the middle and at the end of the story.*</a:t>
            </a:r>
          </a:p>
          <a:p>
            <a:r>
              <a:rPr lang="en-US" sz="2400" dirty="0"/>
              <a:t>6. Discuss answers with the class.</a:t>
            </a:r>
          </a:p>
        </p:txBody>
      </p:sp>
    </p:spTree>
    <p:extLst>
      <p:ext uri="{BB962C8B-B14F-4D97-AF65-F5344CB8AC3E}">
        <p14:creationId xmlns:p14="http://schemas.microsoft.com/office/powerpoint/2010/main" val="1153703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idx="1"/>
          </p:nvPr>
        </p:nvSpPr>
        <p:spPr>
          <a:xfrm>
            <a:off x="838200" y="484094"/>
            <a:ext cx="10515600" cy="6167718"/>
          </a:xfrm>
        </p:spPr>
        <p:txBody>
          <a:bodyPr>
            <a:normAutofit fontScale="85000" lnSpcReduction="20000"/>
          </a:bodyPr>
          <a:lstStyle/>
          <a:p>
            <a:r>
              <a:rPr lang="en-US" dirty="0"/>
              <a:t>While reading a story with the class, it is important to model particular reading strategies for students so that they learn how to interact with the text and negotiate meaning. </a:t>
            </a:r>
          </a:p>
          <a:p>
            <a:r>
              <a:rPr lang="en-US" dirty="0"/>
              <a:t>For example, if students have difficulty reading an unfamiliar word aloud, do not simply feed them the correct pronunciation; instead, model for them how to use letter-sound relationships or other ‘word attack’ skills (e.g. breaking words into syllables; </a:t>
            </a:r>
            <a:r>
              <a:rPr lang="en-US" dirty="0" err="1"/>
              <a:t>recognising</a:t>
            </a:r>
            <a:r>
              <a:rPr lang="en-US" dirty="0"/>
              <a:t> familiar prefixes, suffixes or other word parts; making analogies with familiar words that have similar spellings) to decode, or sound out, the word. </a:t>
            </a:r>
          </a:p>
          <a:p>
            <a:r>
              <a:rPr lang="en-US" dirty="0"/>
              <a:t>If students do not understand the meaning of a word, do not simply translate the word into Chinese for them or ask them to look it up in the dictionary; rather, model for students how to infer the meaning of the word from the pictures or from the context. </a:t>
            </a:r>
          </a:p>
          <a:p>
            <a:r>
              <a:rPr lang="en-US" dirty="0"/>
              <a:t>It is often possible for students to work out the part of speech of an unfamiliar word, and then to use the information that comes before and after the word to infer its meaning. </a:t>
            </a:r>
          </a:p>
          <a:p>
            <a:r>
              <a:rPr lang="en-US" dirty="0"/>
              <a:t>To become more </a:t>
            </a:r>
            <a:r>
              <a:rPr lang="en-US" dirty="0" err="1"/>
              <a:t>skilful</a:t>
            </a:r>
            <a:r>
              <a:rPr lang="en-US" dirty="0"/>
              <a:t> readers, students should also learn how to ask questions and make predictions as they read. </a:t>
            </a:r>
          </a:p>
          <a:p>
            <a:pPr lvl="1"/>
            <a:r>
              <a:rPr lang="en-US" dirty="0">
                <a:solidFill>
                  <a:srgbClr val="FF0000"/>
                </a:solidFill>
              </a:rPr>
              <a:t>‘How are these characters related?’, </a:t>
            </a:r>
          </a:p>
          <a:p>
            <a:pPr lvl="1"/>
            <a:r>
              <a:rPr lang="en-US" dirty="0">
                <a:solidFill>
                  <a:srgbClr val="FF0000"/>
                </a:solidFill>
              </a:rPr>
              <a:t>‘What is this main character’s motivation?’, </a:t>
            </a:r>
          </a:p>
          <a:p>
            <a:pPr lvl="1"/>
            <a:r>
              <a:rPr lang="en-US" dirty="0">
                <a:solidFill>
                  <a:srgbClr val="FF0000"/>
                </a:solidFill>
              </a:rPr>
              <a:t>‘What will happen if...?’ </a:t>
            </a:r>
          </a:p>
        </p:txBody>
      </p:sp>
    </p:spTree>
    <p:extLst>
      <p:ext uri="{BB962C8B-B14F-4D97-AF65-F5344CB8AC3E}">
        <p14:creationId xmlns:p14="http://schemas.microsoft.com/office/powerpoint/2010/main" val="695782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41051" y="328542"/>
            <a:ext cx="9377960" cy="6309863"/>
          </a:xfrm>
          <a:prstGeom prst="rect">
            <a:avLst/>
          </a:prstGeom>
        </p:spPr>
      </p:pic>
    </p:spTree>
    <p:extLst>
      <p:ext uri="{BB962C8B-B14F-4D97-AF65-F5344CB8AC3E}">
        <p14:creationId xmlns:p14="http://schemas.microsoft.com/office/powerpoint/2010/main" val="1914055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Short Stories</a:t>
            </a:r>
            <a:endParaRPr lang="en-US" dirty="0"/>
          </a:p>
        </p:txBody>
      </p:sp>
      <p:sp>
        <p:nvSpPr>
          <p:cNvPr id="7" name="Text Placeholder 6"/>
          <p:cNvSpPr>
            <a:spLocks noGrp="1"/>
          </p:cNvSpPr>
          <p:nvPr>
            <p:ph type="body" idx="1"/>
          </p:nvPr>
        </p:nvSpPr>
        <p:spPr/>
        <p:txBody>
          <a:bodyPr/>
          <a:lstStyle/>
          <a:p>
            <a:r>
              <a:rPr lang="en-US" dirty="0"/>
              <a:t>prose narrative</a:t>
            </a:r>
          </a:p>
        </p:txBody>
      </p:sp>
      <p:sp>
        <p:nvSpPr>
          <p:cNvPr id="3" name="Content Placeholder 2"/>
          <p:cNvSpPr>
            <a:spLocks noGrp="1"/>
          </p:cNvSpPr>
          <p:nvPr>
            <p:ph sz="half" idx="2"/>
          </p:nvPr>
        </p:nvSpPr>
        <p:spPr/>
        <p:txBody>
          <a:bodyPr>
            <a:normAutofit/>
          </a:bodyPr>
          <a:lstStyle/>
          <a:p>
            <a:r>
              <a:rPr lang="en-US" dirty="0"/>
              <a:t>The form of prose narrative was developed, beginning in the early nineteenth century, in order to satisfy the need for short fiction by many magazines.</a:t>
            </a:r>
          </a:p>
        </p:txBody>
      </p:sp>
      <p:sp>
        <p:nvSpPr>
          <p:cNvPr id="8" name="Text Placeholder 7"/>
          <p:cNvSpPr>
            <a:spLocks noGrp="1"/>
          </p:cNvSpPr>
          <p:nvPr>
            <p:ph type="body" sz="quarter" idx="3"/>
          </p:nvPr>
        </p:nvSpPr>
        <p:spPr/>
        <p:txBody>
          <a:bodyPr/>
          <a:lstStyle/>
          <a:p>
            <a:r>
              <a:rPr lang="en-MY" dirty="0"/>
              <a:t>myth</a:t>
            </a:r>
            <a:endParaRPr lang="en-US" dirty="0"/>
          </a:p>
        </p:txBody>
      </p:sp>
      <p:sp>
        <p:nvSpPr>
          <p:cNvPr id="9" name="Content Placeholder 8"/>
          <p:cNvSpPr>
            <a:spLocks noGrp="1"/>
          </p:cNvSpPr>
          <p:nvPr>
            <p:ph sz="quarter" idx="4"/>
          </p:nvPr>
        </p:nvSpPr>
        <p:spPr/>
        <p:txBody>
          <a:bodyPr>
            <a:normAutofit/>
          </a:bodyPr>
          <a:lstStyle/>
          <a:p>
            <a:r>
              <a:rPr lang="en-US" dirty="0"/>
              <a:t>A myth is a story which is not true and involves supernatural beings or at any rate supra human beings. It is always concerned with creation. </a:t>
            </a:r>
          </a:p>
          <a:p>
            <a:r>
              <a:rPr lang="en-US" dirty="0"/>
              <a:t>It explains how something came to exist. Myth is transferred from one generation to another generation through oral saying.</a:t>
            </a:r>
          </a:p>
          <a:p>
            <a:endParaRPr lang="en-US" dirty="0"/>
          </a:p>
        </p:txBody>
      </p:sp>
    </p:spTree>
    <p:extLst>
      <p:ext uri="{BB962C8B-B14F-4D97-AF65-F5344CB8AC3E}">
        <p14:creationId xmlns:p14="http://schemas.microsoft.com/office/powerpoint/2010/main" val="3581268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53657" y="190765"/>
            <a:ext cx="9629496" cy="6338015"/>
          </a:xfrm>
          <a:prstGeom prst="rect">
            <a:avLst/>
          </a:prstGeom>
        </p:spPr>
      </p:pic>
    </p:spTree>
    <p:extLst>
      <p:ext uri="{BB962C8B-B14F-4D97-AF65-F5344CB8AC3E}">
        <p14:creationId xmlns:p14="http://schemas.microsoft.com/office/powerpoint/2010/main" val="3932965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98042" y="160787"/>
            <a:ext cx="5036024" cy="6697213"/>
          </a:xfrm>
          <a:prstGeom prst="rect">
            <a:avLst/>
          </a:prstGeom>
        </p:spPr>
      </p:pic>
    </p:spTree>
    <p:extLst>
      <p:ext uri="{BB962C8B-B14F-4D97-AF65-F5344CB8AC3E}">
        <p14:creationId xmlns:p14="http://schemas.microsoft.com/office/powerpoint/2010/main" val="1945065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367396" y="4044"/>
            <a:ext cx="9981921" cy="6498403"/>
          </a:xfrm>
          <a:prstGeom prst="rect">
            <a:avLst/>
          </a:prstGeom>
        </p:spPr>
      </p:pic>
    </p:spTree>
    <p:extLst>
      <p:ext uri="{BB962C8B-B14F-4D97-AF65-F5344CB8AC3E}">
        <p14:creationId xmlns:p14="http://schemas.microsoft.com/office/powerpoint/2010/main" val="3744398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86740" y="226425"/>
            <a:ext cx="9396413" cy="6199541"/>
          </a:xfrm>
          <a:prstGeom prst="rect">
            <a:avLst/>
          </a:prstGeom>
        </p:spPr>
      </p:pic>
    </p:spTree>
    <p:extLst>
      <p:ext uri="{BB962C8B-B14F-4D97-AF65-F5344CB8AC3E}">
        <p14:creationId xmlns:p14="http://schemas.microsoft.com/office/powerpoint/2010/main" val="1124666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15036" y="297220"/>
            <a:ext cx="9403976" cy="6310563"/>
          </a:xfrm>
          <a:prstGeom prst="rect">
            <a:avLst/>
          </a:prstGeom>
        </p:spPr>
      </p:pic>
    </p:spTree>
    <p:extLst>
      <p:ext uri="{BB962C8B-B14F-4D97-AF65-F5344CB8AC3E}">
        <p14:creationId xmlns:p14="http://schemas.microsoft.com/office/powerpoint/2010/main" val="3608217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Post-reading Activities</a:t>
            </a:r>
          </a:p>
        </p:txBody>
      </p:sp>
      <p:sp>
        <p:nvSpPr>
          <p:cNvPr id="3" name="Content Placeholder 2"/>
          <p:cNvSpPr>
            <a:spLocks noGrp="1"/>
          </p:cNvSpPr>
          <p:nvPr>
            <p:ph idx="1"/>
          </p:nvPr>
        </p:nvSpPr>
        <p:spPr/>
        <p:txBody>
          <a:bodyPr>
            <a:normAutofit fontScale="62500" lnSpcReduction="20000"/>
          </a:bodyPr>
          <a:lstStyle/>
          <a:p>
            <a:r>
              <a:rPr lang="en-US" dirty="0"/>
              <a:t>After students have finished reading a short story, there is a wide range of activities that teachers can design to extend student learning. </a:t>
            </a:r>
          </a:p>
          <a:p>
            <a:r>
              <a:rPr lang="en-US" dirty="0"/>
              <a:t>One way to design post-reading activities is to refer to the different levels of thinking skills in Bloom’s Taxonomy, as revised by Anderson and </a:t>
            </a:r>
            <a:r>
              <a:rPr lang="en-US" dirty="0" err="1"/>
              <a:t>Krathwohl</a:t>
            </a:r>
            <a:r>
              <a:rPr lang="en-US" dirty="0"/>
              <a:t> (2001). </a:t>
            </a:r>
          </a:p>
          <a:p>
            <a:r>
              <a:rPr lang="en-US" dirty="0"/>
              <a:t>They are as follows: </a:t>
            </a:r>
          </a:p>
          <a:p>
            <a:r>
              <a:rPr lang="en-US" dirty="0">
                <a:solidFill>
                  <a:srgbClr val="FF0000"/>
                </a:solidFill>
              </a:rPr>
              <a:t>Remembering: </a:t>
            </a:r>
            <a:r>
              <a:rPr lang="en-US" dirty="0"/>
              <a:t>Can students </a:t>
            </a:r>
            <a:r>
              <a:rPr lang="en-US" dirty="0" err="1"/>
              <a:t>recognise</a:t>
            </a:r>
            <a:r>
              <a:rPr lang="en-US" dirty="0"/>
              <a:t>, list, describe, identify, name or locate the main characters and events in the story? </a:t>
            </a:r>
          </a:p>
          <a:p>
            <a:r>
              <a:rPr lang="en-US" dirty="0">
                <a:solidFill>
                  <a:srgbClr val="FF0000"/>
                </a:solidFill>
              </a:rPr>
              <a:t>Understanding: </a:t>
            </a:r>
            <a:r>
              <a:rPr lang="en-US" dirty="0"/>
              <a:t>Can students interpret, </a:t>
            </a:r>
            <a:r>
              <a:rPr lang="en-US" dirty="0" err="1"/>
              <a:t>summarise</a:t>
            </a:r>
            <a:r>
              <a:rPr lang="en-US" dirty="0"/>
              <a:t>, infer, paraphrase, compare or explain the character’s motivations or the plot development? </a:t>
            </a:r>
          </a:p>
          <a:p>
            <a:r>
              <a:rPr lang="en-US" dirty="0">
                <a:solidFill>
                  <a:srgbClr val="FF0000"/>
                </a:solidFill>
              </a:rPr>
              <a:t>Applying: </a:t>
            </a:r>
            <a:r>
              <a:rPr lang="en-US" dirty="0"/>
              <a:t>Can students apply a lesson from the story to their own lives? </a:t>
            </a:r>
          </a:p>
          <a:p>
            <a:r>
              <a:rPr lang="en-US" dirty="0" err="1">
                <a:solidFill>
                  <a:srgbClr val="FF0000"/>
                </a:solidFill>
              </a:rPr>
              <a:t>Analysing</a:t>
            </a:r>
            <a:r>
              <a:rPr lang="en-US" dirty="0">
                <a:solidFill>
                  <a:srgbClr val="FF0000"/>
                </a:solidFill>
              </a:rPr>
              <a:t>: </a:t>
            </a:r>
            <a:r>
              <a:rPr lang="en-US" dirty="0"/>
              <a:t>Can students compare, </a:t>
            </a:r>
            <a:r>
              <a:rPr lang="en-US" dirty="0" err="1"/>
              <a:t>organise</a:t>
            </a:r>
            <a:r>
              <a:rPr lang="en-US" dirty="0"/>
              <a:t>, deconstruct, outline, structure or integrate ideas about the characters or the events in the story? </a:t>
            </a:r>
          </a:p>
          <a:p>
            <a:r>
              <a:rPr lang="en-US" dirty="0">
                <a:solidFill>
                  <a:srgbClr val="FF0000"/>
                </a:solidFill>
              </a:rPr>
              <a:t>Evaluating: </a:t>
            </a:r>
            <a:r>
              <a:rPr lang="en-US" dirty="0"/>
              <a:t>Can students critique or judge the story based on how successful it is in achieving its purpose, e.g. to entertain an audience? </a:t>
            </a:r>
          </a:p>
          <a:p>
            <a:r>
              <a:rPr lang="en-US" dirty="0">
                <a:solidFill>
                  <a:srgbClr val="FF0000"/>
                </a:solidFill>
              </a:rPr>
              <a:t>Creating: </a:t>
            </a:r>
            <a:r>
              <a:rPr lang="en-US" dirty="0"/>
              <a:t>Can students design, construct, plan or produce something new based on the characters and the events in the story?</a:t>
            </a:r>
          </a:p>
        </p:txBody>
      </p:sp>
    </p:spTree>
    <p:extLst>
      <p:ext uri="{BB962C8B-B14F-4D97-AF65-F5344CB8AC3E}">
        <p14:creationId xmlns:p14="http://schemas.microsoft.com/office/powerpoint/2010/main" val="180511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95144" y="463291"/>
            <a:ext cx="9621091" cy="6083700"/>
          </a:xfrm>
          <a:prstGeom prst="rect">
            <a:avLst/>
          </a:prstGeom>
        </p:spPr>
      </p:pic>
    </p:spTree>
    <p:extLst>
      <p:ext uri="{BB962C8B-B14F-4D97-AF65-F5344CB8AC3E}">
        <p14:creationId xmlns:p14="http://schemas.microsoft.com/office/powerpoint/2010/main" val="1545333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48323" y="236808"/>
            <a:ext cx="9860336" cy="6621192"/>
          </a:xfrm>
          <a:prstGeom prst="rect">
            <a:avLst/>
          </a:prstGeom>
        </p:spPr>
      </p:pic>
    </p:spTree>
    <p:extLst>
      <p:ext uri="{BB962C8B-B14F-4D97-AF65-F5344CB8AC3E}">
        <p14:creationId xmlns:p14="http://schemas.microsoft.com/office/powerpoint/2010/main" val="1164272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97348" y="300694"/>
            <a:ext cx="9757522" cy="6557306"/>
          </a:xfrm>
          <a:prstGeom prst="rect">
            <a:avLst/>
          </a:prstGeom>
        </p:spPr>
      </p:pic>
    </p:spTree>
    <p:extLst>
      <p:ext uri="{BB962C8B-B14F-4D97-AF65-F5344CB8AC3E}">
        <p14:creationId xmlns:p14="http://schemas.microsoft.com/office/powerpoint/2010/main" val="1334719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8602" y="358427"/>
            <a:ext cx="10825163" cy="6626995"/>
          </a:xfrm>
          <a:prstGeom prst="rect">
            <a:avLst/>
          </a:prstGeom>
        </p:spPr>
      </p:pic>
    </p:spTree>
    <p:extLst>
      <p:ext uri="{BB962C8B-B14F-4D97-AF65-F5344CB8AC3E}">
        <p14:creationId xmlns:p14="http://schemas.microsoft.com/office/powerpoint/2010/main" val="345340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9788" y="443206"/>
            <a:ext cx="5157787" cy="823912"/>
          </a:xfrm>
        </p:spPr>
        <p:txBody>
          <a:bodyPr/>
          <a:lstStyle/>
          <a:p>
            <a:r>
              <a:rPr lang="en-MY" dirty="0"/>
              <a:t>Legends</a:t>
            </a:r>
            <a:endParaRPr lang="en-US" dirty="0"/>
          </a:p>
        </p:txBody>
      </p:sp>
      <p:sp>
        <p:nvSpPr>
          <p:cNvPr id="3" name="Content Placeholder 2"/>
          <p:cNvSpPr>
            <a:spLocks noGrp="1"/>
          </p:cNvSpPr>
          <p:nvPr>
            <p:ph sz="half" idx="2"/>
          </p:nvPr>
        </p:nvSpPr>
        <p:spPr>
          <a:xfrm>
            <a:off x="839788" y="1267118"/>
            <a:ext cx="5157787" cy="4922545"/>
          </a:xfrm>
        </p:spPr>
        <p:txBody>
          <a:bodyPr/>
          <a:lstStyle/>
          <a:p>
            <a:r>
              <a:rPr lang="en-US" dirty="0"/>
              <a:t>It is a short story, which is a part of fact and fiction about the life and deeds of a saint, a folk hero or a historical figure. </a:t>
            </a:r>
          </a:p>
          <a:p>
            <a:r>
              <a:rPr lang="en-US" dirty="0"/>
              <a:t>Legends are also transmitted orally from one generation to the next.</a:t>
            </a:r>
          </a:p>
        </p:txBody>
      </p:sp>
      <p:sp>
        <p:nvSpPr>
          <p:cNvPr id="5" name="Text Placeholder 4"/>
          <p:cNvSpPr>
            <a:spLocks noGrp="1"/>
          </p:cNvSpPr>
          <p:nvPr>
            <p:ph type="body" sz="quarter" idx="3"/>
          </p:nvPr>
        </p:nvSpPr>
        <p:spPr>
          <a:xfrm>
            <a:off x="6172200" y="555748"/>
            <a:ext cx="5183188" cy="823912"/>
          </a:xfrm>
        </p:spPr>
        <p:txBody>
          <a:bodyPr/>
          <a:lstStyle/>
          <a:p>
            <a:r>
              <a:rPr lang="en-MY" dirty="0"/>
              <a:t>Fables and parables</a:t>
            </a:r>
            <a:endParaRPr lang="en-US" dirty="0"/>
          </a:p>
        </p:txBody>
      </p:sp>
      <p:sp>
        <p:nvSpPr>
          <p:cNvPr id="6" name="Content Placeholder 5"/>
          <p:cNvSpPr>
            <a:spLocks noGrp="1"/>
          </p:cNvSpPr>
          <p:nvPr>
            <p:ph sz="quarter" idx="4"/>
          </p:nvPr>
        </p:nvSpPr>
        <p:spPr>
          <a:xfrm>
            <a:off x="6172200" y="1379660"/>
            <a:ext cx="5183188" cy="4810003"/>
          </a:xfrm>
        </p:spPr>
        <p:txBody>
          <a:bodyPr>
            <a:normAutofit fontScale="85000" lnSpcReduction="20000"/>
          </a:bodyPr>
          <a:lstStyle/>
          <a:p>
            <a:r>
              <a:rPr lang="en-US" dirty="0"/>
              <a:t>It is a short and simple story that exemplifies an abstract moral thesis or principle of human behavior. </a:t>
            </a:r>
          </a:p>
          <a:p>
            <a:r>
              <a:rPr lang="en-US" dirty="0"/>
              <a:t>In a fable, animal talk and act like the human being by representing them.</a:t>
            </a:r>
          </a:p>
          <a:p>
            <a:endParaRPr lang="en-US" dirty="0"/>
          </a:p>
          <a:p>
            <a:r>
              <a:rPr lang="en-US" dirty="0"/>
              <a:t>Parable is a kind of short stories that uses familiar events to illustrate a religious or ethnical situation. </a:t>
            </a:r>
          </a:p>
          <a:p>
            <a:endParaRPr lang="en-US" dirty="0"/>
          </a:p>
          <a:p>
            <a:r>
              <a:rPr lang="en-US" dirty="0"/>
              <a:t>A parable is a very short narratives about human beings presented so as to stress a general lesson that the narrator is trying to bring home to his audience.</a:t>
            </a:r>
          </a:p>
          <a:p>
            <a:endParaRPr lang="en-US" dirty="0"/>
          </a:p>
        </p:txBody>
      </p:sp>
    </p:spTree>
    <p:extLst>
      <p:ext uri="{BB962C8B-B14F-4D97-AF65-F5344CB8AC3E}">
        <p14:creationId xmlns:p14="http://schemas.microsoft.com/office/powerpoint/2010/main" val="2021997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1071282" y="104213"/>
            <a:ext cx="10224248" cy="6753787"/>
          </a:xfrm>
          <a:prstGeom prst="rect">
            <a:avLst/>
          </a:prstGeom>
        </p:spPr>
      </p:pic>
    </p:spTree>
    <p:extLst>
      <p:ext uri="{BB962C8B-B14F-4D97-AF65-F5344CB8AC3E}">
        <p14:creationId xmlns:p14="http://schemas.microsoft.com/office/powerpoint/2010/main" val="460245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2341" y="1458819"/>
            <a:ext cx="10515600" cy="4404099"/>
          </a:xfrm>
        </p:spPr>
        <p:txBody>
          <a:bodyPr/>
          <a:lstStyle/>
          <a:p>
            <a:pPr algn="ctr"/>
            <a:r>
              <a:rPr lang="en-US" dirty="0"/>
              <a:t>      How can you bring active learning to your  </a:t>
            </a:r>
            <a:br>
              <a:rPr lang="en-US" dirty="0"/>
            </a:br>
            <a:r>
              <a:rPr lang="en-US" dirty="0"/>
              <a:t>       literature classroom?</a:t>
            </a:r>
            <a:br>
              <a:rPr lang="en-US" dirty="0"/>
            </a:br>
            <a:endParaRPr lang="en-US" dirty="0"/>
          </a:p>
        </p:txBody>
      </p:sp>
    </p:spTree>
    <p:extLst>
      <p:ext uri="{BB962C8B-B14F-4D97-AF65-F5344CB8AC3E}">
        <p14:creationId xmlns:p14="http://schemas.microsoft.com/office/powerpoint/2010/main" val="181719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9787" y="443206"/>
            <a:ext cx="5157787" cy="823912"/>
          </a:xfrm>
        </p:spPr>
        <p:txBody>
          <a:bodyPr/>
          <a:lstStyle/>
          <a:p>
            <a:r>
              <a:rPr lang="en-US" dirty="0"/>
              <a:t>A fairy tale</a:t>
            </a:r>
          </a:p>
        </p:txBody>
      </p:sp>
      <p:sp>
        <p:nvSpPr>
          <p:cNvPr id="3" name="Content Placeholder 2"/>
          <p:cNvSpPr>
            <a:spLocks noGrp="1"/>
          </p:cNvSpPr>
          <p:nvPr>
            <p:ph sz="half" idx="2"/>
          </p:nvPr>
        </p:nvSpPr>
        <p:spPr>
          <a:xfrm>
            <a:off x="839788" y="1267118"/>
            <a:ext cx="5157787" cy="4922545"/>
          </a:xfrm>
        </p:spPr>
        <p:txBody>
          <a:bodyPr>
            <a:normAutofit/>
          </a:bodyPr>
          <a:lstStyle/>
          <a:p>
            <a:r>
              <a:rPr lang="en-US" dirty="0"/>
              <a:t>It belongs to folk literature and is a part of oral tradition. </a:t>
            </a:r>
          </a:p>
          <a:p>
            <a:r>
              <a:rPr lang="en-US" dirty="0"/>
              <a:t>Fairy tale tends to be a narrative in prose about the fortunes and misfortunes of a hero or heroine, who has experienced various adventures of more or less supernatural kind.</a:t>
            </a:r>
          </a:p>
        </p:txBody>
      </p:sp>
      <p:sp>
        <p:nvSpPr>
          <p:cNvPr id="6" name="Text Placeholder 5"/>
          <p:cNvSpPr>
            <a:spLocks noGrp="1"/>
          </p:cNvSpPr>
          <p:nvPr>
            <p:ph type="body" sz="quarter" idx="3"/>
          </p:nvPr>
        </p:nvSpPr>
        <p:spPr>
          <a:xfrm>
            <a:off x="6172200" y="443206"/>
            <a:ext cx="5183188" cy="823912"/>
          </a:xfrm>
        </p:spPr>
        <p:txBody>
          <a:bodyPr/>
          <a:lstStyle/>
          <a:p>
            <a:r>
              <a:rPr lang="en-US" dirty="0"/>
              <a:t>A ghost story</a:t>
            </a:r>
          </a:p>
        </p:txBody>
      </p:sp>
      <p:sp>
        <p:nvSpPr>
          <p:cNvPr id="7" name="Content Placeholder 6"/>
          <p:cNvSpPr>
            <a:spLocks noGrp="1"/>
          </p:cNvSpPr>
          <p:nvPr>
            <p:ph sz="quarter" idx="4"/>
          </p:nvPr>
        </p:nvSpPr>
        <p:spPr>
          <a:xfrm>
            <a:off x="6172200" y="1378634"/>
            <a:ext cx="5183188" cy="4811029"/>
          </a:xfrm>
        </p:spPr>
        <p:txBody>
          <a:bodyPr>
            <a:normAutofit/>
          </a:bodyPr>
          <a:lstStyle/>
          <a:p>
            <a:r>
              <a:rPr lang="en-US" dirty="0"/>
              <a:t>It is a story about ghosts or other supernatural beings. </a:t>
            </a:r>
          </a:p>
          <a:p>
            <a:r>
              <a:rPr lang="en-US" dirty="0"/>
              <a:t>In cultures all over the world, ghost stories have been told and passed down orally from generation to generation. </a:t>
            </a:r>
          </a:p>
          <a:p>
            <a:r>
              <a:rPr lang="en-US" dirty="0"/>
              <a:t>These stories reflect the superstitious fears and beliefs that people had in various cultures. </a:t>
            </a:r>
          </a:p>
        </p:txBody>
      </p:sp>
    </p:spTree>
    <p:extLst>
      <p:ext uri="{BB962C8B-B14F-4D97-AF65-F5344CB8AC3E}">
        <p14:creationId xmlns:p14="http://schemas.microsoft.com/office/powerpoint/2010/main" val="231600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9788" y="506437"/>
            <a:ext cx="5157787" cy="815926"/>
          </a:xfrm>
        </p:spPr>
        <p:txBody>
          <a:bodyPr/>
          <a:lstStyle/>
          <a:p>
            <a:r>
              <a:rPr lang="en-US" dirty="0"/>
              <a:t>A tall tale &amp; a trickster tale</a:t>
            </a:r>
          </a:p>
        </p:txBody>
      </p:sp>
      <p:sp>
        <p:nvSpPr>
          <p:cNvPr id="3" name="Content Placeholder 2"/>
          <p:cNvSpPr>
            <a:spLocks noGrp="1"/>
          </p:cNvSpPr>
          <p:nvPr>
            <p:ph sz="half" idx="2"/>
          </p:nvPr>
        </p:nvSpPr>
        <p:spPr>
          <a:xfrm>
            <a:off x="839789" y="1478132"/>
            <a:ext cx="5332412" cy="4964871"/>
          </a:xfrm>
        </p:spPr>
        <p:txBody>
          <a:bodyPr>
            <a:normAutofit fontScale="85000" lnSpcReduction="20000"/>
          </a:bodyPr>
          <a:lstStyle/>
          <a:p>
            <a:pPr marL="0" indent="0">
              <a:buNone/>
            </a:pPr>
            <a:r>
              <a:rPr lang="en-US" dirty="0"/>
              <a:t>It is a story with unbelievable elements that are exaggerations of the truth. </a:t>
            </a:r>
          </a:p>
          <a:p>
            <a:pPr marL="0" indent="0">
              <a:buNone/>
            </a:pPr>
            <a:r>
              <a:rPr lang="en-US" dirty="0"/>
              <a:t>The characters are usually heroes that are ‘larger than life’. </a:t>
            </a:r>
          </a:p>
          <a:p>
            <a:pPr marL="0" indent="0">
              <a:buNone/>
            </a:pPr>
            <a:r>
              <a:rPr lang="en-US" dirty="0"/>
              <a:t>Many tall tales are based on actual people. </a:t>
            </a:r>
          </a:p>
          <a:p>
            <a:pPr marL="0" indent="0">
              <a:buNone/>
            </a:pPr>
            <a:r>
              <a:rPr lang="en-US" dirty="0"/>
              <a:t>Some famous examples Paul Bunyan and Pecos Bill. </a:t>
            </a:r>
          </a:p>
          <a:p>
            <a:pPr marL="0" indent="0">
              <a:buNone/>
            </a:pPr>
            <a:r>
              <a:rPr lang="en-US" dirty="0"/>
              <a:t>A trickster tale is a story involving a character, usually an animal, who likes to play tricks on other characters. </a:t>
            </a:r>
          </a:p>
          <a:p>
            <a:pPr marL="0" indent="0">
              <a:buNone/>
            </a:pPr>
            <a:r>
              <a:rPr lang="en-US" dirty="0"/>
              <a:t>Trickster tales are common in many cultures. Cartoons like Bugs Bunny and the Road Runner are based on trickster tales. </a:t>
            </a:r>
          </a:p>
          <a:p>
            <a:endParaRPr lang="en-US" dirty="0"/>
          </a:p>
        </p:txBody>
      </p:sp>
      <p:sp>
        <p:nvSpPr>
          <p:cNvPr id="6" name="Text Placeholder 5"/>
          <p:cNvSpPr>
            <a:spLocks noGrp="1"/>
          </p:cNvSpPr>
          <p:nvPr>
            <p:ph type="body" sz="quarter" idx="3"/>
          </p:nvPr>
        </p:nvSpPr>
        <p:spPr>
          <a:xfrm>
            <a:off x="6172200" y="498451"/>
            <a:ext cx="5183188" cy="823912"/>
          </a:xfrm>
        </p:spPr>
        <p:txBody>
          <a:bodyPr/>
          <a:lstStyle/>
          <a:p>
            <a:r>
              <a:rPr lang="en-US" dirty="0"/>
              <a:t>An urban legend</a:t>
            </a:r>
          </a:p>
        </p:txBody>
      </p:sp>
      <p:sp>
        <p:nvSpPr>
          <p:cNvPr id="7" name="Content Placeholder 6"/>
          <p:cNvSpPr>
            <a:spLocks noGrp="1"/>
          </p:cNvSpPr>
          <p:nvPr>
            <p:ph sz="quarter" idx="4"/>
          </p:nvPr>
        </p:nvSpPr>
        <p:spPr>
          <a:xfrm>
            <a:off x="6172200" y="1478133"/>
            <a:ext cx="5183188" cy="4711530"/>
          </a:xfrm>
        </p:spPr>
        <p:txBody>
          <a:bodyPr>
            <a:normAutofit/>
          </a:bodyPr>
          <a:lstStyle/>
          <a:p>
            <a:pPr marL="0" indent="0">
              <a:buNone/>
            </a:pPr>
            <a:r>
              <a:rPr lang="en-US" dirty="0"/>
              <a:t>It is also known as an urban myth.</a:t>
            </a:r>
          </a:p>
          <a:p>
            <a:pPr marL="0" indent="0">
              <a:buNone/>
            </a:pPr>
            <a:r>
              <a:rPr lang="en-US" dirty="0"/>
              <a:t>It is a story that is thought to be true, but is usually not. </a:t>
            </a:r>
          </a:p>
          <a:p>
            <a:pPr marL="0" indent="0">
              <a:buNone/>
            </a:pPr>
            <a:r>
              <a:rPr lang="en-US" dirty="0"/>
              <a:t>Urban legends may contain elements of truth, but they are usually exaggerated.</a:t>
            </a:r>
          </a:p>
          <a:p>
            <a:pPr marL="0" indent="0">
              <a:buNone/>
            </a:pPr>
            <a:r>
              <a:rPr lang="en-US" dirty="0"/>
              <a:t>Television </a:t>
            </a:r>
            <a:r>
              <a:rPr lang="en-US" dirty="0" err="1"/>
              <a:t>programmes</a:t>
            </a:r>
            <a:r>
              <a:rPr lang="en-US" dirty="0"/>
              <a:t> such as Ripley’s Believe It or Not!, </a:t>
            </a:r>
            <a:r>
              <a:rPr lang="en-US" dirty="0" err="1"/>
              <a:t>Mythbusters</a:t>
            </a:r>
            <a:r>
              <a:rPr lang="en-US" dirty="0"/>
              <a:t> (2003-present) have helped </a:t>
            </a:r>
            <a:r>
              <a:rPr lang="en-US" dirty="0" err="1"/>
              <a:t>popularise</a:t>
            </a:r>
            <a:r>
              <a:rPr lang="en-US" dirty="0"/>
              <a:t> urban legends in recent times. </a:t>
            </a:r>
          </a:p>
        </p:txBody>
      </p:sp>
    </p:spTree>
    <p:extLst>
      <p:ext uri="{BB962C8B-B14F-4D97-AF65-F5344CB8AC3E}">
        <p14:creationId xmlns:p14="http://schemas.microsoft.com/office/powerpoint/2010/main" val="128438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Readers</a:t>
            </a:r>
          </a:p>
        </p:txBody>
      </p:sp>
      <p:graphicFrame>
        <p:nvGraphicFramePr>
          <p:cNvPr id="4" name="Content Placeholder 3"/>
          <p:cNvGraphicFramePr>
            <a:graphicFrameLocks noGrp="1"/>
          </p:cNvGraphicFramePr>
          <p:nvPr>
            <p:ph idx="1"/>
            <p:extLst/>
          </p:nvPr>
        </p:nvGraphicFramePr>
        <p:xfrm>
          <a:off x="838200" y="1570505"/>
          <a:ext cx="10515600" cy="508662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20000"/>
                    </a:ext>
                  </a:extLst>
                </a:gridCol>
                <a:gridCol w="5257800">
                  <a:extLst>
                    <a:ext uri="{9D8B030D-6E8A-4147-A177-3AD203B41FA5}">
                      <a16:colId xmlns:a16="http://schemas.microsoft.com/office/drawing/2014/main" xmlns="" val="20001"/>
                    </a:ext>
                  </a:extLst>
                </a:gridCol>
              </a:tblGrid>
              <a:tr h="606066">
                <a:tc>
                  <a:txBody>
                    <a:bodyPr/>
                    <a:lstStyle/>
                    <a:p>
                      <a:r>
                        <a:rPr lang="en-US" dirty="0"/>
                        <a:t>Advantages</a:t>
                      </a:r>
                    </a:p>
                  </a:txBody>
                  <a:tcPr marL="91441" marR="91441"/>
                </a:tc>
                <a:tc>
                  <a:txBody>
                    <a:bodyPr/>
                    <a:lstStyle/>
                    <a:p>
                      <a:r>
                        <a:rPr lang="en-US" dirty="0"/>
                        <a:t>Disadvantages</a:t>
                      </a:r>
                    </a:p>
                  </a:txBody>
                  <a:tcPr marL="91441" marR="91441"/>
                </a:tc>
                <a:extLst>
                  <a:ext uri="{0D108BD9-81ED-4DB2-BD59-A6C34878D82A}">
                    <a16:rowId xmlns:a16="http://schemas.microsoft.com/office/drawing/2014/main" xmlns="" val="10000"/>
                  </a:ext>
                </a:extLst>
              </a:tr>
              <a:tr h="3736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language is graded for English language learners at various levels.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Students can read, understand and appreciate some of the best-loved stories written in English.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Pre-reading, while-reading and post-reading activities are often provided.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 CD is often provided so that students can listen to the stories as they read them. </a:t>
                      </a:r>
                    </a:p>
                    <a:p>
                      <a:endParaRPr lang="en-US" sz="2400" dirty="0"/>
                    </a:p>
                  </a:txBody>
                  <a:tcPr marL="91441" marR="914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beauty of the language is often lost in the simplified 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stories are often reduced to plot summaries so students may not be very interested in the 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 The pre-reading, while-reading and post-reading activities are not always well-designed.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Opportunities for students to </a:t>
                      </a:r>
                      <a:r>
                        <a:rPr lang="en-US" sz="2400" dirty="0" err="1"/>
                        <a:t>practise</a:t>
                      </a:r>
                      <a:r>
                        <a:rPr lang="en-US" sz="2400" dirty="0"/>
                        <a:t> reading strategies may be reduced with a simplified text.</a:t>
                      </a:r>
                    </a:p>
                    <a:p>
                      <a:endParaRPr lang="en-US" sz="2400" dirty="0"/>
                    </a:p>
                  </a:txBody>
                  <a:tcPr marL="91441" marR="91441"/>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2396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Children’s Literature</a:t>
            </a:r>
          </a:p>
        </p:txBody>
      </p:sp>
      <p:graphicFrame>
        <p:nvGraphicFramePr>
          <p:cNvPr id="4" name="Content Placeholder 3"/>
          <p:cNvGraphicFramePr>
            <a:graphicFrameLocks noGrp="1"/>
          </p:cNvGraphicFramePr>
          <p:nvPr>
            <p:ph idx="1"/>
            <p:extLst/>
          </p:nvPr>
        </p:nvGraphicFramePr>
        <p:xfrm>
          <a:off x="838200" y="1825625"/>
          <a:ext cx="10515600" cy="41198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20000"/>
                    </a:ext>
                  </a:extLst>
                </a:gridCol>
                <a:gridCol w="5257800">
                  <a:extLst>
                    <a:ext uri="{9D8B030D-6E8A-4147-A177-3AD203B41FA5}">
                      <a16:colId xmlns:a16="http://schemas.microsoft.com/office/drawing/2014/main" xmlns="" val="20001"/>
                    </a:ext>
                  </a:extLst>
                </a:gridCol>
              </a:tblGrid>
              <a:tr h="370840">
                <a:tc>
                  <a:txBody>
                    <a:bodyPr/>
                    <a:lstStyle/>
                    <a:p>
                      <a:r>
                        <a:rPr lang="en-US" dirty="0"/>
                        <a:t>Advantages</a:t>
                      </a:r>
                    </a:p>
                  </a:txBody>
                  <a:tcPr marL="91441" marR="91441"/>
                </a:tc>
                <a:tc>
                  <a:txBody>
                    <a:bodyPr/>
                    <a:lstStyle/>
                    <a:p>
                      <a:r>
                        <a:rPr lang="en-US" dirty="0"/>
                        <a:t>Disadvantages</a:t>
                      </a:r>
                    </a:p>
                  </a:txBody>
                  <a:tcPr marL="91441" marR="91441"/>
                </a:tc>
                <a:extLst>
                  <a:ext uri="{0D108BD9-81ED-4DB2-BD59-A6C34878D82A}">
                    <a16:rowId xmlns:a16="http://schemas.microsoft.com/office/drawing/2014/main" xmlns="" val="10000"/>
                  </a:ext>
                </a:extLst>
              </a:tr>
              <a:tr h="370840">
                <a:tc>
                  <a:txBody>
                    <a:bodyPr/>
                    <a:lstStyle/>
                    <a:p>
                      <a:r>
                        <a:rPr lang="en-US" sz="2400" dirty="0"/>
                        <a:t>The stories are beautifully illustrated. </a:t>
                      </a:r>
                    </a:p>
                    <a:p>
                      <a:endParaRPr lang="en-US" sz="2400" dirty="0"/>
                    </a:p>
                    <a:p>
                      <a:r>
                        <a:rPr lang="en-US" sz="2400" dirty="0"/>
                        <a:t>The language is rich and authentic. </a:t>
                      </a:r>
                    </a:p>
                    <a:p>
                      <a:endParaRPr lang="en-US" sz="2400" dirty="0"/>
                    </a:p>
                    <a:p>
                      <a:r>
                        <a:rPr lang="en-US" sz="2400" dirty="0"/>
                        <a:t>The plot structure is usually simple. </a:t>
                      </a:r>
                    </a:p>
                    <a:p>
                      <a:endParaRPr lang="en-US" sz="2400" dirty="0"/>
                    </a:p>
                    <a:p>
                      <a:r>
                        <a:rPr lang="en-US" sz="2400" dirty="0"/>
                        <a:t>The themes are often thought-provoking.</a:t>
                      </a:r>
                    </a:p>
                  </a:txBody>
                  <a:tcPr marL="91441" marR="914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books are expensive.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language can be difficult for second language learners to understand and appreciate.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Secondary students may perceive stories from children’s literature to be too childish. </a:t>
                      </a:r>
                    </a:p>
                    <a:p>
                      <a:endParaRPr lang="en-US" sz="2400" dirty="0"/>
                    </a:p>
                  </a:txBody>
                  <a:tcPr marL="91441" marR="91441"/>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09158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Elements of Stories: </a:t>
            </a:r>
            <a:r>
              <a:rPr lang="en-MY" dirty="0"/>
              <a:t>Plot</a:t>
            </a:r>
            <a:br>
              <a:rPr lang="en-MY" dirty="0"/>
            </a:br>
            <a:endParaRPr lang="en-US" dirty="0"/>
          </a:p>
        </p:txBody>
      </p:sp>
      <p:sp>
        <p:nvSpPr>
          <p:cNvPr id="3" name="Content Placeholder 2"/>
          <p:cNvSpPr>
            <a:spLocks noGrp="1"/>
          </p:cNvSpPr>
          <p:nvPr>
            <p:ph idx="1"/>
          </p:nvPr>
        </p:nvSpPr>
        <p:spPr/>
        <p:txBody>
          <a:bodyPr>
            <a:normAutofit lnSpcReduction="10000"/>
          </a:bodyPr>
          <a:lstStyle/>
          <a:p>
            <a:r>
              <a:rPr lang="en-US" dirty="0"/>
              <a:t>The short story can have a white wide range plot forms and structures.</a:t>
            </a:r>
          </a:p>
          <a:p>
            <a:r>
              <a:rPr lang="en-US" dirty="0"/>
              <a:t>Broadly speaking we can distinguish three major parts of plot; </a:t>
            </a:r>
          </a:p>
          <a:p>
            <a:pPr lvl="1"/>
            <a:r>
              <a:rPr lang="en-US" dirty="0"/>
              <a:t>Beginning (introduction of problem), </a:t>
            </a:r>
          </a:p>
          <a:p>
            <a:pPr lvl="1"/>
            <a:r>
              <a:rPr lang="en-US" dirty="0"/>
              <a:t>Middle (development of the problem), </a:t>
            </a:r>
          </a:p>
          <a:p>
            <a:pPr lvl="1"/>
            <a:r>
              <a:rPr lang="en-US" dirty="0"/>
              <a:t>An end (resolution of the problem) .In short -</a:t>
            </a:r>
            <a:endParaRPr lang="en-MY" dirty="0"/>
          </a:p>
          <a:p>
            <a:endParaRPr lang="en-US" dirty="0"/>
          </a:p>
          <a:p>
            <a:r>
              <a:rPr lang="en-US" dirty="0"/>
              <a:t>The beginning introduces a problem.</a:t>
            </a:r>
          </a:p>
          <a:p>
            <a:r>
              <a:rPr lang="en-US" dirty="0"/>
              <a:t>The middle develops the problem.</a:t>
            </a:r>
          </a:p>
          <a:p>
            <a:r>
              <a:rPr lang="en-US" dirty="0"/>
              <a:t>The end resolves the problem.</a:t>
            </a:r>
          </a:p>
        </p:txBody>
      </p:sp>
    </p:spTree>
    <p:extLst>
      <p:ext uri="{BB962C8B-B14F-4D97-AF65-F5344CB8AC3E}">
        <p14:creationId xmlns:p14="http://schemas.microsoft.com/office/powerpoint/2010/main" val="3611336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TotalTime>
  <Words>3272</Words>
  <Application>Microsoft Office PowerPoint</Application>
  <PresentationFormat>Widescreen</PresentationFormat>
  <Paragraphs>225</Paragraphs>
  <Slides>41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Arial Rounded MT Bold</vt:lpstr>
      <vt:lpstr>Calibri</vt:lpstr>
      <vt:lpstr>Calibri Light</vt:lpstr>
      <vt:lpstr>Office Theme</vt:lpstr>
      <vt:lpstr>TEACHING SHORT STORIES &amp; NOVELS IN THE 2ND LANGUAGE CLASSROOM</vt:lpstr>
      <vt:lpstr>Short Stories vs Novels </vt:lpstr>
      <vt:lpstr>Types of Short Stories</vt:lpstr>
      <vt:lpstr>PowerPoint Presentation</vt:lpstr>
      <vt:lpstr>PowerPoint Presentation</vt:lpstr>
      <vt:lpstr>PowerPoint Presentation</vt:lpstr>
      <vt:lpstr>Simplified Readers</vt:lpstr>
      <vt:lpstr>Children’s Literature</vt:lpstr>
      <vt:lpstr>Elements of Stories: Plot </vt:lpstr>
      <vt:lpstr>Elements of Stories: Character </vt:lpstr>
      <vt:lpstr>Elements of Stories: Setting</vt:lpstr>
      <vt:lpstr>Elements of Stories: Style</vt:lpstr>
      <vt:lpstr>Elements of Stories: Moral values</vt:lpstr>
      <vt:lpstr>Advantages of using short stories or novels in language classes</vt:lpstr>
      <vt:lpstr>Short Story based Language Teaching (SSBLT) </vt:lpstr>
      <vt:lpstr>Characteristics of Short Story based Language Teaching (SSBLT)</vt:lpstr>
      <vt:lpstr>Teaching Procedures of Short Story based Language Teaching (SSBLT)</vt:lpstr>
      <vt:lpstr>PowerPoint Presentation</vt:lpstr>
      <vt:lpstr>PowerPoint Presentation</vt:lpstr>
      <vt:lpstr>PowerPoint Presentation</vt:lpstr>
      <vt:lpstr>Pre-reading Activities</vt:lpstr>
      <vt:lpstr>PowerPoint Presentation</vt:lpstr>
      <vt:lpstr>Pre Reading Suggested Procedures</vt:lpstr>
      <vt:lpstr>PowerPoint Presentation</vt:lpstr>
      <vt:lpstr>Illustrations from the short story ‘The Knock at the Door’ (Stuart Mead)</vt:lpstr>
      <vt:lpstr>Using Picture Walk Suggested Procedures</vt:lpstr>
      <vt:lpstr>While Reading Activities Suggested Procedures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Post-reading Activities</vt:lpstr>
      <vt:lpstr>PowerPoint Presentation</vt:lpstr>
      <vt:lpstr>PowerPoint Presentation</vt:lpstr>
      <vt:lpstr>PowerPoint Presentation</vt:lpstr>
      <vt:lpstr>PowerPoint Presentation</vt:lpstr>
      <vt:lpstr>PowerPoint Presentation</vt:lpstr>
      <vt:lpstr>      How can you bring active learning to your          literature classroom?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 hanim</dc:creator>
  <cp:lastModifiedBy>Norhanim</cp:lastModifiedBy>
  <cp:revision>20</cp:revision>
  <dcterms:created xsi:type="dcterms:W3CDTF">2017-10-22T17:01:01Z</dcterms:created>
  <dcterms:modified xsi:type="dcterms:W3CDTF">2017-12-19T04:28:32Z</dcterms:modified>
</cp:coreProperties>
</file>