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5" r:id="rId8"/>
    <p:sldId id="263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565252-4AAC-4CD2-AE82-1C52F3E6211E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MY"/>
        </a:p>
      </dgm:t>
    </dgm:pt>
    <dgm:pt modelId="{4A194A12-E6C6-4D11-B811-DA39499743EA}">
      <dgm:prSet phldrT="[Text]" custT="1"/>
      <dgm:spPr/>
      <dgm:t>
        <a:bodyPr/>
        <a:lstStyle/>
        <a:p>
          <a:r>
            <a:rPr lang="en-MY" sz="2400" dirty="0" smtClean="0"/>
            <a:t> significant Characteristics</a:t>
          </a:r>
        </a:p>
        <a:p>
          <a:r>
            <a:rPr lang="en-US" sz="2400" dirty="0" smtClean="0"/>
            <a:t>of MPPC</a:t>
          </a:r>
          <a:endParaRPr lang="en-MY" sz="2400" dirty="0"/>
        </a:p>
      </dgm:t>
    </dgm:pt>
    <dgm:pt modelId="{5F3D5667-3FEC-4A76-A78D-C961D689F7D6}" type="parTrans" cxnId="{4873AB77-F44E-4C5C-A58D-C38A8C163471}">
      <dgm:prSet/>
      <dgm:spPr/>
      <dgm:t>
        <a:bodyPr/>
        <a:lstStyle/>
        <a:p>
          <a:endParaRPr lang="en-MY"/>
        </a:p>
      </dgm:t>
    </dgm:pt>
    <dgm:pt modelId="{8C427D6E-ABF2-47F0-83C3-D78221E245BD}" type="sibTrans" cxnId="{4873AB77-F44E-4C5C-A58D-C38A8C163471}">
      <dgm:prSet/>
      <dgm:spPr/>
      <dgm:t>
        <a:bodyPr/>
        <a:lstStyle/>
        <a:p>
          <a:endParaRPr lang="en-MY"/>
        </a:p>
      </dgm:t>
    </dgm:pt>
    <dgm:pt modelId="{9B5D023C-190B-43CE-9F7E-85A4E6FAB5E3}">
      <dgm:prSet phldrT="[Text]" custT="1"/>
      <dgm:spPr/>
      <dgm:t>
        <a:bodyPr/>
        <a:lstStyle/>
        <a:p>
          <a:r>
            <a:rPr lang="en-MY" sz="1800" dirty="0" smtClean="0"/>
            <a:t>Low Dark Count</a:t>
          </a:r>
          <a:endParaRPr lang="en-MY" sz="1800" dirty="0"/>
        </a:p>
      </dgm:t>
    </dgm:pt>
    <dgm:pt modelId="{AB47DDED-4019-4AD3-BC6E-27780EFA4C3B}" type="parTrans" cxnId="{7442AE7F-9387-48E6-9775-C3D13C4FAD5E}">
      <dgm:prSet/>
      <dgm:spPr/>
      <dgm:t>
        <a:bodyPr/>
        <a:lstStyle/>
        <a:p>
          <a:endParaRPr lang="en-MY"/>
        </a:p>
      </dgm:t>
    </dgm:pt>
    <dgm:pt modelId="{3F9066A9-85A4-4954-BEFF-3A6843812BFD}" type="sibTrans" cxnId="{7442AE7F-9387-48E6-9775-C3D13C4FAD5E}">
      <dgm:prSet/>
      <dgm:spPr/>
      <dgm:t>
        <a:bodyPr/>
        <a:lstStyle/>
        <a:p>
          <a:endParaRPr lang="en-MY"/>
        </a:p>
      </dgm:t>
    </dgm:pt>
    <dgm:pt modelId="{34C56447-179F-4C72-ABBA-8F256C89022A}">
      <dgm:prSet phldrT="[Text]" custT="1"/>
      <dgm:spPr/>
      <dgm:t>
        <a:bodyPr/>
        <a:lstStyle/>
        <a:p>
          <a:r>
            <a:rPr lang="en-MY" sz="1800" dirty="0" smtClean="0"/>
            <a:t>Low Crosstalk</a:t>
          </a:r>
          <a:endParaRPr lang="en-MY" sz="1800" dirty="0"/>
        </a:p>
      </dgm:t>
    </dgm:pt>
    <dgm:pt modelId="{E1672EBE-631E-41F5-BA39-0E01086EDD95}" type="parTrans" cxnId="{BB27DA58-40CA-408C-8F57-CE64ECEBA86C}">
      <dgm:prSet/>
      <dgm:spPr/>
      <dgm:t>
        <a:bodyPr/>
        <a:lstStyle/>
        <a:p>
          <a:endParaRPr lang="en-MY"/>
        </a:p>
      </dgm:t>
    </dgm:pt>
    <dgm:pt modelId="{36B13304-A63B-4395-8BDF-25228E9840EE}" type="sibTrans" cxnId="{BB27DA58-40CA-408C-8F57-CE64ECEBA86C}">
      <dgm:prSet/>
      <dgm:spPr/>
      <dgm:t>
        <a:bodyPr/>
        <a:lstStyle/>
        <a:p>
          <a:endParaRPr lang="en-MY"/>
        </a:p>
      </dgm:t>
    </dgm:pt>
    <dgm:pt modelId="{047F4AE7-526D-4B44-9D78-B1F12B3AAD72}">
      <dgm:prSet phldrT="[Text]" custT="1"/>
      <dgm:spPr/>
      <dgm:t>
        <a:bodyPr/>
        <a:lstStyle/>
        <a:p>
          <a:r>
            <a:rPr lang="en-MY" sz="1800" dirty="0" smtClean="0"/>
            <a:t>Low </a:t>
          </a:r>
          <a:r>
            <a:rPr lang="en-MY" sz="1800" dirty="0" err="1" smtClean="0"/>
            <a:t>Afterpulses</a:t>
          </a:r>
          <a:endParaRPr lang="en-MY" sz="1800" dirty="0"/>
        </a:p>
      </dgm:t>
    </dgm:pt>
    <dgm:pt modelId="{77945990-7E89-4F59-98A4-EDDA02E87DEB}" type="parTrans" cxnId="{E19EB9C1-BA0E-4934-B01F-9925A08679A4}">
      <dgm:prSet/>
      <dgm:spPr/>
      <dgm:t>
        <a:bodyPr/>
        <a:lstStyle/>
        <a:p>
          <a:endParaRPr lang="en-MY"/>
        </a:p>
      </dgm:t>
    </dgm:pt>
    <dgm:pt modelId="{DD4D468D-2474-46FB-A0B8-8F37CFDBE059}" type="sibTrans" cxnId="{E19EB9C1-BA0E-4934-B01F-9925A08679A4}">
      <dgm:prSet/>
      <dgm:spPr/>
      <dgm:t>
        <a:bodyPr/>
        <a:lstStyle/>
        <a:p>
          <a:endParaRPr lang="en-MY"/>
        </a:p>
      </dgm:t>
    </dgm:pt>
    <dgm:pt modelId="{755E0E58-AAA4-4E00-987E-E511077D686C}">
      <dgm:prSet custT="1"/>
      <dgm:spPr/>
      <dgm:t>
        <a:bodyPr/>
        <a:lstStyle/>
        <a:p>
          <a:r>
            <a:rPr lang="en-MY" sz="2000" dirty="0" smtClean="0"/>
            <a:t>High Gain and low noise</a:t>
          </a:r>
          <a:endParaRPr lang="en-MY" sz="2000" dirty="0"/>
        </a:p>
      </dgm:t>
    </dgm:pt>
    <dgm:pt modelId="{3064B986-D037-4E38-82C3-096F551A028D}" type="parTrans" cxnId="{2D0E7197-5520-4D26-A851-AFC225B01039}">
      <dgm:prSet/>
      <dgm:spPr/>
      <dgm:t>
        <a:bodyPr/>
        <a:lstStyle/>
        <a:p>
          <a:endParaRPr lang="en-MY"/>
        </a:p>
      </dgm:t>
    </dgm:pt>
    <dgm:pt modelId="{51FF7B66-BE17-4BC6-B79F-98868F417926}" type="sibTrans" cxnId="{2D0E7197-5520-4D26-A851-AFC225B01039}">
      <dgm:prSet/>
      <dgm:spPr/>
      <dgm:t>
        <a:bodyPr/>
        <a:lstStyle/>
        <a:p>
          <a:endParaRPr lang="en-MY"/>
        </a:p>
      </dgm:t>
    </dgm:pt>
    <dgm:pt modelId="{BA0A6AC2-DABD-4621-9CD2-D373D0D0CDC3}">
      <dgm:prSet phldrT="[Text]" custT="1"/>
      <dgm:spPr/>
      <dgm:t>
        <a:bodyPr/>
        <a:lstStyle/>
        <a:p>
          <a:r>
            <a:rPr lang="en-US" sz="1800" dirty="0" smtClean="0"/>
            <a:t>Fast</a:t>
          </a:r>
          <a:r>
            <a:rPr lang="en-US" sz="1800" baseline="0" dirty="0" smtClean="0"/>
            <a:t> response</a:t>
          </a:r>
          <a:endParaRPr lang="en-MY" sz="1800" dirty="0"/>
        </a:p>
      </dgm:t>
    </dgm:pt>
    <dgm:pt modelId="{C6A9FF2C-7948-423C-A9A0-D1E1D30917F2}" type="parTrans" cxnId="{8FBA839A-6478-41DA-8F65-D51BDED7BD18}">
      <dgm:prSet/>
      <dgm:spPr/>
      <dgm:t>
        <a:bodyPr/>
        <a:lstStyle/>
        <a:p>
          <a:endParaRPr lang="en-MY"/>
        </a:p>
      </dgm:t>
    </dgm:pt>
    <dgm:pt modelId="{8DE5C252-F2F0-49F1-8098-45AF65B37769}" type="sibTrans" cxnId="{8FBA839A-6478-41DA-8F65-D51BDED7BD18}">
      <dgm:prSet/>
      <dgm:spPr/>
      <dgm:t>
        <a:bodyPr/>
        <a:lstStyle/>
        <a:p>
          <a:endParaRPr lang="en-MY"/>
        </a:p>
      </dgm:t>
    </dgm:pt>
    <dgm:pt modelId="{6B3A6534-BBEE-475E-B95D-9DD5C2158834}">
      <dgm:prSet phldrT="[Text]" custT="1"/>
      <dgm:spPr/>
      <dgm:t>
        <a:bodyPr/>
        <a:lstStyle/>
        <a:p>
          <a:r>
            <a:rPr lang="en-MY" sz="1800" dirty="0" smtClean="0"/>
            <a:t>High Photon detection efficiency</a:t>
          </a:r>
          <a:endParaRPr lang="en-MY" sz="1800" dirty="0"/>
        </a:p>
      </dgm:t>
    </dgm:pt>
    <dgm:pt modelId="{731E9842-DDD9-4D36-B812-2DC1C7A478DD}" type="parTrans" cxnId="{F4835A9C-2F9A-4E95-B2A1-A8EC68254D66}">
      <dgm:prSet/>
      <dgm:spPr/>
      <dgm:t>
        <a:bodyPr/>
        <a:lstStyle/>
        <a:p>
          <a:endParaRPr lang="en-MY"/>
        </a:p>
      </dgm:t>
    </dgm:pt>
    <dgm:pt modelId="{ED7474F2-1469-42A2-9375-2C6715EAA770}" type="sibTrans" cxnId="{F4835A9C-2F9A-4E95-B2A1-A8EC68254D66}">
      <dgm:prSet/>
      <dgm:spPr/>
      <dgm:t>
        <a:bodyPr/>
        <a:lstStyle/>
        <a:p>
          <a:endParaRPr lang="en-MY"/>
        </a:p>
      </dgm:t>
    </dgm:pt>
    <dgm:pt modelId="{278D823A-F7A5-4D9B-9134-0511925C86F6}">
      <dgm:prSet phldrT="[Text]" custT="1"/>
      <dgm:spPr/>
      <dgm:t>
        <a:bodyPr/>
        <a:lstStyle/>
        <a:p>
          <a:r>
            <a:rPr lang="en-MY" sz="1800" dirty="0" smtClean="0"/>
            <a:t>Excellent Time resolution</a:t>
          </a:r>
          <a:endParaRPr lang="en-MY" sz="1800" dirty="0"/>
        </a:p>
      </dgm:t>
    </dgm:pt>
    <dgm:pt modelId="{1A409DC3-41F9-4246-8C51-F3ED846E37F6}" type="parTrans" cxnId="{93440B9F-E13E-4DEA-81A7-CF7720A525F1}">
      <dgm:prSet/>
      <dgm:spPr/>
      <dgm:t>
        <a:bodyPr/>
        <a:lstStyle/>
        <a:p>
          <a:endParaRPr lang="en-MY"/>
        </a:p>
      </dgm:t>
    </dgm:pt>
    <dgm:pt modelId="{ED75519A-D8C5-4023-9D96-2F15F94B8197}" type="sibTrans" cxnId="{93440B9F-E13E-4DEA-81A7-CF7720A525F1}">
      <dgm:prSet/>
      <dgm:spPr/>
      <dgm:t>
        <a:bodyPr/>
        <a:lstStyle/>
        <a:p>
          <a:endParaRPr lang="en-MY"/>
        </a:p>
      </dgm:t>
    </dgm:pt>
    <dgm:pt modelId="{09CAFA5F-07F9-4D8A-B0D2-E89D0AF8C2F0}" type="pres">
      <dgm:prSet presAssocID="{4C565252-4AAC-4CD2-AE82-1C52F3E6211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B3871B29-7369-49E9-82C9-79EBBB4BC742}" type="pres">
      <dgm:prSet presAssocID="{4A194A12-E6C6-4D11-B811-DA39499743EA}" presName="centerShape" presStyleLbl="node0" presStyleIdx="0" presStyleCnt="1" custScaleX="186572" custScaleY="80059" custLinFactNeighborX="-731" custLinFactNeighborY="-1677"/>
      <dgm:spPr/>
      <dgm:t>
        <a:bodyPr/>
        <a:lstStyle/>
        <a:p>
          <a:endParaRPr lang="en-MY"/>
        </a:p>
      </dgm:t>
    </dgm:pt>
    <dgm:pt modelId="{980AC6D4-7741-42AE-85AB-3E77D4DB0D62}" type="pres">
      <dgm:prSet presAssocID="{755E0E58-AAA4-4E00-987E-E511077D686C}" presName="node" presStyleLbl="node1" presStyleIdx="0" presStyleCnt="7" custRadScaleRad="100127" custRadScaleInc="-278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AA2704D7-CB99-4F4C-A96A-08682E966B6C}" type="pres">
      <dgm:prSet presAssocID="{755E0E58-AAA4-4E00-987E-E511077D686C}" presName="dummy" presStyleCnt="0"/>
      <dgm:spPr/>
    </dgm:pt>
    <dgm:pt modelId="{7B7EBD20-60FE-4D43-A4CD-96D6B8A3B932}" type="pres">
      <dgm:prSet presAssocID="{51FF7B66-BE17-4BC6-B79F-98868F417926}" presName="sibTrans" presStyleLbl="sibTrans2D1" presStyleIdx="0" presStyleCnt="7"/>
      <dgm:spPr/>
      <dgm:t>
        <a:bodyPr/>
        <a:lstStyle/>
        <a:p>
          <a:endParaRPr lang="en-MY"/>
        </a:p>
      </dgm:t>
    </dgm:pt>
    <dgm:pt modelId="{A0543413-C5DF-4FBE-AFD6-AF8E989ED902}" type="pres">
      <dgm:prSet presAssocID="{9B5D023C-190B-43CE-9F7E-85A4E6FAB5E3}" presName="node" presStyleLbl="node1" presStyleIdx="1" presStyleCnt="7" custRadScaleRad="105769" custRadScaleInc="-5917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272769D-E803-4115-BE1D-C34D5E4ACBFC}" type="pres">
      <dgm:prSet presAssocID="{9B5D023C-190B-43CE-9F7E-85A4E6FAB5E3}" presName="dummy" presStyleCnt="0"/>
      <dgm:spPr/>
    </dgm:pt>
    <dgm:pt modelId="{0F4BDF7D-4A82-4C30-B1EB-B5ABF13A86F3}" type="pres">
      <dgm:prSet presAssocID="{3F9066A9-85A4-4954-BEFF-3A6843812BFD}" presName="sibTrans" presStyleLbl="sibTrans2D1" presStyleIdx="1" presStyleCnt="7"/>
      <dgm:spPr/>
      <dgm:t>
        <a:bodyPr/>
        <a:lstStyle/>
        <a:p>
          <a:endParaRPr lang="en-MY"/>
        </a:p>
      </dgm:t>
    </dgm:pt>
    <dgm:pt modelId="{AC0212B7-1652-41ED-BB47-CE72A73D96ED}" type="pres">
      <dgm:prSet presAssocID="{34C56447-179F-4C72-ABBA-8F256C89022A}" presName="node" presStyleLbl="node1" presStyleIdx="2" presStyleCnt="7" custScaleX="136125" custRadScaleRad="116935" custRadScaleInc="231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F5064D37-BBA0-4165-A39A-A751572015BC}" type="pres">
      <dgm:prSet presAssocID="{34C56447-179F-4C72-ABBA-8F256C89022A}" presName="dummy" presStyleCnt="0"/>
      <dgm:spPr/>
    </dgm:pt>
    <dgm:pt modelId="{99B0B90E-82FA-4D1D-A767-258959BC463B}" type="pres">
      <dgm:prSet presAssocID="{36B13304-A63B-4395-8BDF-25228E9840EE}" presName="sibTrans" presStyleLbl="sibTrans2D1" presStyleIdx="2" presStyleCnt="7"/>
      <dgm:spPr/>
      <dgm:t>
        <a:bodyPr/>
        <a:lstStyle/>
        <a:p>
          <a:endParaRPr lang="en-MY"/>
        </a:p>
      </dgm:t>
    </dgm:pt>
    <dgm:pt modelId="{75BAC5EE-662A-4A7D-A028-6C247553204E}" type="pres">
      <dgm:prSet presAssocID="{047F4AE7-526D-4B44-9D78-B1F12B3AAD72}" presName="node" presStyleLbl="node1" presStyleIdx="3" presStyleCnt="7" custScaleX="156202" custRadScaleRad="93371" custRadScaleInc="-64567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086199AC-2A53-42F2-85CA-6D4004DE365F}" type="pres">
      <dgm:prSet presAssocID="{047F4AE7-526D-4B44-9D78-B1F12B3AAD72}" presName="dummy" presStyleCnt="0"/>
      <dgm:spPr/>
    </dgm:pt>
    <dgm:pt modelId="{8687CE9D-0FF8-4C21-AE43-9E8C63B1E04D}" type="pres">
      <dgm:prSet presAssocID="{DD4D468D-2474-46FB-A0B8-8F37CFDBE059}" presName="sibTrans" presStyleLbl="sibTrans2D1" presStyleIdx="3" presStyleCnt="7"/>
      <dgm:spPr/>
      <dgm:t>
        <a:bodyPr/>
        <a:lstStyle/>
        <a:p>
          <a:endParaRPr lang="en-MY"/>
        </a:p>
      </dgm:t>
    </dgm:pt>
    <dgm:pt modelId="{89D996FD-8D12-4370-95E0-09A57E2F6362}" type="pres">
      <dgm:prSet presAssocID="{BA0A6AC2-DABD-4621-9CD2-D373D0D0CDC3}" presName="node" presStyleLbl="node1" presStyleIdx="4" presStyleCnt="7" custScaleX="213954" custRadScaleRad="89742" custRadScaleInc="60111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1910113D-8E50-4B5F-BE3A-AD891B41DD7C}" type="pres">
      <dgm:prSet presAssocID="{BA0A6AC2-DABD-4621-9CD2-D373D0D0CDC3}" presName="dummy" presStyleCnt="0"/>
      <dgm:spPr/>
    </dgm:pt>
    <dgm:pt modelId="{0DCEED67-C662-49F4-9131-221C420CD9CC}" type="pres">
      <dgm:prSet presAssocID="{8DE5C252-F2F0-49F1-8098-45AF65B37769}" presName="sibTrans" presStyleLbl="sibTrans2D1" presStyleIdx="4" presStyleCnt="7"/>
      <dgm:spPr/>
      <dgm:t>
        <a:bodyPr/>
        <a:lstStyle/>
        <a:p>
          <a:endParaRPr lang="en-MY"/>
        </a:p>
      </dgm:t>
    </dgm:pt>
    <dgm:pt modelId="{6277127D-9AE1-436A-BEAB-8FDE70464EA9}" type="pres">
      <dgm:prSet presAssocID="{6B3A6534-BBEE-475E-B95D-9DD5C2158834}" presName="node" presStyleLbl="node1" presStyleIdx="5" presStyleCnt="7" custScaleX="170639" custRadScaleRad="123454" custRadScaleInc="-21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59E73D17-B221-435A-BA63-8576C89FFD56}" type="pres">
      <dgm:prSet presAssocID="{6B3A6534-BBEE-475E-B95D-9DD5C2158834}" presName="dummy" presStyleCnt="0"/>
      <dgm:spPr/>
    </dgm:pt>
    <dgm:pt modelId="{0B934ECA-EC28-4482-9690-533E726F930A}" type="pres">
      <dgm:prSet presAssocID="{ED7474F2-1469-42A2-9375-2C6715EAA770}" presName="sibTrans" presStyleLbl="sibTrans2D1" presStyleIdx="5" presStyleCnt="7"/>
      <dgm:spPr/>
      <dgm:t>
        <a:bodyPr/>
        <a:lstStyle/>
        <a:p>
          <a:endParaRPr lang="en-MY"/>
        </a:p>
      </dgm:t>
    </dgm:pt>
    <dgm:pt modelId="{1D29AB10-F269-4EA3-8A3D-10A60A7299BE}" type="pres">
      <dgm:prSet presAssocID="{278D823A-F7A5-4D9B-9134-0511925C86F6}" presName="node" presStyleLbl="node1" presStyleIdx="6" presStyleCnt="7" custScaleX="139106" custRadScaleRad="107312" custRadScaleInc="29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AC0F4E91-9EE7-41D5-BE6A-6F174AA5D191}" type="pres">
      <dgm:prSet presAssocID="{278D823A-F7A5-4D9B-9134-0511925C86F6}" presName="dummy" presStyleCnt="0"/>
      <dgm:spPr/>
    </dgm:pt>
    <dgm:pt modelId="{0690E080-E8EC-4F59-BB39-CAACA5DE9D23}" type="pres">
      <dgm:prSet presAssocID="{ED75519A-D8C5-4023-9D96-2F15F94B8197}" presName="sibTrans" presStyleLbl="sibTrans2D1" presStyleIdx="6" presStyleCnt="7"/>
      <dgm:spPr/>
      <dgm:t>
        <a:bodyPr/>
        <a:lstStyle/>
        <a:p>
          <a:endParaRPr lang="en-MY"/>
        </a:p>
      </dgm:t>
    </dgm:pt>
  </dgm:ptLst>
  <dgm:cxnLst>
    <dgm:cxn modelId="{F4835A9C-2F9A-4E95-B2A1-A8EC68254D66}" srcId="{4A194A12-E6C6-4D11-B811-DA39499743EA}" destId="{6B3A6534-BBEE-475E-B95D-9DD5C2158834}" srcOrd="5" destOrd="0" parTransId="{731E9842-DDD9-4D36-B812-2DC1C7A478DD}" sibTransId="{ED7474F2-1469-42A2-9375-2C6715EAA770}"/>
    <dgm:cxn modelId="{8FBA839A-6478-41DA-8F65-D51BDED7BD18}" srcId="{4A194A12-E6C6-4D11-B811-DA39499743EA}" destId="{BA0A6AC2-DABD-4621-9CD2-D373D0D0CDC3}" srcOrd="4" destOrd="0" parTransId="{C6A9FF2C-7948-423C-A9A0-D1E1D30917F2}" sibTransId="{8DE5C252-F2F0-49F1-8098-45AF65B37769}"/>
    <dgm:cxn modelId="{E19EB9C1-BA0E-4934-B01F-9925A08679A4}" srcId="{4A194A12-E6C6-4D11-B811-DA39499743EA}" destId="{047F4AE7-526D-4B44-9D78-B1F12B3AAD72}" srcOrd="3" destOrd="0" parTransId="{77945990-7E89-4F59-98A4-EDDA02E87DEB}" sibTransId="{DD4D468D-2474-46FB-A0B8-8F37CFDBE059}"/>
    <dgm:cxn modelId="{2D0E7197-5520-4D26-A851-AFC225B01039}" srcId="{4A194A12-E6C6-4D11-B811-DA39499743EA}" destId="{755E0E58-AAA4-4E00-987E-E511077D686C}" srcOrd="0" destOrd="0" parTransId="{3064B986-D037-4E38-82C3-096F551A028D}" sibTransId="{51FF7B66-BE17-4BC6-B79F-98868F417926}"/>
    <dgm:cxn modelId="{B5BC6B6B-34FC-466E-9C04-072C97E9870D}" type="presOf" srcId="{6B3A6534-BBEE-475E-B95D-9DD5C2158834}" destId="{6277127D-9AE1-436A-BEAB-8FDE70464EA9}" srcOrd="0" destOrd="0" presId="urn:microsoft.com/office/officeart/2005/8/layout/radial6"/>
    <dgm:cxn modelId="{FAEFE9B4-BD67-4D78-8247-588DA7FD2CAB}" type="presOf" srcId="{4C565252-4AAC-4CD2-AE82-1C52F3E6211E}" destId="{09CAFA5F-07F9-4D8A-B0D2-E89D0AF8C2F0}" srcOrd="0" destOrd="0" presId="urn:microsoft.com/office/officeart/2005/8/layout/radial6"/>
    <dgm:cxn modelId="{097292D5-6DFD-4EA1-B0FC-1F8EAAC82013}" type="presOf" srcId="{9B5D023C-190B-43CE-9F7E-85A4E6FAB5E3}" destId="{A0543413-C5DF-4FBE-AFD6-AF8E989ED902}" srcOrd="0" destOrd="0" presId="urn:microsoft.com/office/officeart/2005/8/layout/radial6"/>
    <dgm:cxn modelId="{DD14FBD4-30F3-4CAB-A421-C0A09F2BF18B}" type="presOf" srcId="{047F4AE7-526D-4B44-9D78-B1F12B3AAD72}" destId="{75BAC5EE-662A-4A7D-A028-6C247553204E}" srcOrd="0" destOrd="0" presId="urn:microsoft.com/office/officeart/2005/8/layout/radial6"/>
    <dgm:cxn modelId="{93440B9F-E13E-4DEA-81A7-CF7720A525F1}" srcId="{4A194A12-E6C6-4D11-B811-DA39499743EA}" destId="{278D823A-F7A5-4D9B-9134-0511925C86F6}" srcOrd="6" destOrd="0" parTransId="{1A409DC3-41F9-4246-8C51-F3ED846E37F6}" sibTransId="{ED75519A-D8C5-4023-9D96-2F15F94B8197}"/>
    <dgm:cxn modelId="{4873AB77-F44E-4C5C-A58D-C38A8C163471}" srcId="{4C565252-4AAC-4CD2-AE82-1C52F3E6211E}" destId="{4A194A12-E6C6-4D11-B811-DA39499743EA}" srcOrd="0" destOrd="0" parTransId="{5F3D5667-3FEC-4A76-A78D-C961D689F7D6}" sibTransId="{8C427D6E-ABF2-47F0-83C3-D78221E245BD}"/>
    <dgm:cxn modelId="{F87EE303-A52B-433F-9899-DDE900F7FFB4}" type="presOf" srcId="{ED75519A-D8C5-4023-9D96-2F15F94B8197}" destId="{0690E080-E8EC-4F59-BB39-CAACA5DE9D23}" srcOrd="0" destOrd="0" presId="urn:microsoft.com/office/officeart/2005/8/layout/radial6"/>
    <dgm:cxn modelId="{CDE0C1DC-D10D-4C17-BF6F-39AD75BE4296}" type="presOf" srcId="{DD4D468D-2474-46FB-A0B8-8F37CFDBE059}" destId="{8687CE9D-0FF8-4C21-AE43-9E8C63B1E04D}" srcOrd="0" destOrd="0" presId="urn:microsoft.com/office/officeart/2005/8/layout/radial6"/>
    <dgm:cxn modelId="{45BB7013-E535-4AA3-BAE9-A271EBF3A535}" type="presOf" srcId="{36B13304-A63B-4395-8BDF-25228E9840EE}" destId="{99B0B90E-82FA-4D1D-A767-258959BC463B}" srcOrd="0" destOrd="0" presId="urn:microsoft.com/office/officeart/2005/8/layout/radial6"/>
    <dgm:cxn modelId="{4007118B-5089-4464-B4E1-7B84A2D1ECC6}" type="presOf" srcId="{ED7474F2-1469-42A2-9375-2C6715EAA770}" destId="{0B934ECA-EC28-4482-9690-533E726F930A}" srcOrd="0" destOrd="0" presId="urn:microsoft.com/office/officeart/2005/8/layout/radial6"/>
    <dgm:cxn modelId="{7442AE7F-9387-48E6-9775-C3D13C4FAD5E}" srcId="{4A194A12-E6C6-4D11-B811-DA39499743EA}" destId="{9B5D023C-190B-43CE-9F7E-85A4E6FAB5E3}" srcOrd="1" destOrd="0" parTransId="{AB47DDED-4019-4AD3-BC6E-27780EFA4C3B}" sibTransId="{3F9066A9-85A4-4954-BEFF-3A6843812BFD}"/>
    <dgm:cxn modelId="{133472E1-6102-4441-ADDD-83AFC5B569E4}" type="presOf" srcId="{8DE5C252-F2F0-49F1-8098-45AF65B37769}" destId="{0DCEED67-C662-49F4-9131-221C420CD9CC}" srcOrd="0" destOrd="0" presId="urn:microsoft.com/office/officeart/2005/8/layout/radial6"/>
    <dgm:cxn modelId="{823D0C4B-ACB3-4828-A1AF-C442001FEDBC}" type="presOf" srcId="{BA0A6AC2-DABD-4621-9CD2-D373D0D0CDC3}" destId="{89D996FD-8D12-4370-95E0-09A57E2F6362}" srcOrd="0" destOrd="0" presId="urn:microsoft.com/office/officeart/2005/8/layout/radial6"/>
    <dgm:cxn modelId="{BB27DA58-40CA-408C-8F57-CE64ECEBA86C}" srcId="{4A194A12-E6C6-4D11-B811-DA39499743EA}" destId="{34C56447-179F-4C72-ABBA-8F256C89022A}" srcOrd="2" destOrd="0" parTransId="{E1672EBE-631E-41F5-BA39-0E01086EDD95}" sibTransId="{36B13304-A63B-4395-8BDF-25228E9840EE}"/>
    <dgm:cxn modelId="{3DA18F1A-B543-4899-B51C-A4EF9E9023DE}" type="presOf" srcId="{4A194A12-E6C6-4D11-B811-DA39499743EA}" destId="{B3871B29-7369-49E9-82C9-79EBBB4BC742}" srcOrd="0" destOrd="0" presId="urn:microsoft.com/office/officeart/2005/8/layout/radial6"/>
    <dgm:cxn modelId="{D6A4D36E-F8E3-4D8A-898B-476FE5E5B115}" type="presOf" srcId="{34C56447-179F-4C72-ABBA-8F256C89022A}" destId="{AC0212B7-1652-41ED-BB47-CE72A73D96ED}" srcOrd="0" destOrd="0" presId="urn:microsoft.com/office/officeart/2005/8/layout/radial6"/>
    <dgm:cxn modelId="{89A63138-8D23-4D54-9297-B4A58418B003}" type="presOf" srcId="{278D823A-F7A5-4D9B-9134-0511925C86F6}" destId="{1D29AB10-F269-4EA3-8A3D-10A60A7299BE}" srcOrd="0" destOrd="0" presId="urn:microsoft.com/office/officeart/2005/8/layout/radial6"/>
    <dgm:cxn modelId="{001FF1B4-32C1-42FE-A7BB-15C59AC1951C}" type="presOf" srcId="{3F9066A9-85A4-4954-BEFF-3A6843812BFD}" destId="{0F4BDF7D-4A82-4C30-B1EB-B5ABF13A86F3}" srcOrd="0" destOrd="0" presId="urn:microsoft.com/office/officeart/2005/8/layout/radial6"/>
    <dgm:cxn modelId="{A29EB507-4B5F-488C-AD3B-402EDE073D1F}" type="presOf" srcId="{51FF7B66-BE17-4BC6-B79F-98868F417926}" destId="{7B7EBD20-60FE-4D43-A4CD-96D6B8A3B932}" srcOrd="0" destOrd="0" presId="urn:microsoft.com/office/officeart/2005/8/layout/radial6"/>
    <dgm:cxn modelId="{CBB3B972-C6F8-498D-ACF2-9F1B142510A5}" type="presOf" srcId="{755E0E58-AAA4-4E00-987E-E511077D686C}" destId="{980AC6D4-7741-42AE-85AB-3E77D4DB0D62}" srcOrd="0" destOrd="0" presId="urn:microsoft.com/office/officeart/2005/8/layout/radial6"/>
    <dgm:cxn modelId="{3EB96C09-17D8-4561-BB99-8A929791E2B3}" type="presParOf" srcId="{09CAFA5F-07F9-4D8A-B0D2-E89D0AF8C2F0}" destId="{B3871B29-7369-49E9-82C9-79EBBB4BC742}" srcOrd="0" destOrd="0" presId="urn:microsoft.com/office/officeart/2005/8/layout/radial6"/>
    <dgm:cxn modelId="{17D629A1-7A80-46CA-98EB-CBD63720A89C}" type="presParOf" srcId="{09CAFA5F-07F9-4D8A-B0D2-E89D0AF8C2F0}" destId="{980AC6D4-7741-42AE-85AB-3E77D4DB0D62}" srcOrd="1" destOrd="0" presId="urn:microsoft.com/office/officeart/2005/8/layout/radial6"/>
    <dgm:cxn modelId="{3AD4663F-EAE4-49D4-855A-426712A88569}" type="presParOf" srcId="{09CAFA5F-07F9-4D8A-B0D2-E89D0AF8C2F0}" destId="{AA2704D7-CB99-4F4C-A96A-08682E966B6C}" srcOrd="2" destOrd="0" presId="urn:microsoft.com/office/officeart/2005/8/layout/radial6"/>
    <dgm:cxn modelId="{DD31C850-FE06-40B6-B85A-ABD1BA6E019E}" type="presParOf" srcId="{09CAFA5F-07F9-4D8A-B0D2-E89D0AF8C2F0}" destId="{7B7EBD20-60FE-4D43-A4CD-96D6B8A3B932}" srcOrd="3" destOrd="0" presId="urn:microsoft.com/office/officeart/2005/8/layout/radial6"/>
    <dgm:cxn modelId="{B65EF278-CCF3-49DE-9B4E-B1090428E957}" type="presParOf" srcId="{09CAFA5F-07F9-4D8A-B0D2-E89D0AF8C2F0}" destId="{A0543413-C5DF-4FBE-AFD6-AF8E989ED902}" srcOrd="4" destOrd="0" presId="urn:microsoft.com/office/officeart/2005/8/layout/radial6"/>
    <dgm:cxn modelId="{9712BCCD-E09A-4855-A37F-C74DE9A32C61}" type="presParOf" srcId="{09CAFA5F-07F9-4D8A-B0D2-E89D0AF8C2F0}" destId="{9272769D-E803-4115-BE1D-C34D5E4ACBFC}" srcOrd="5" destOrd="0" presId="urn:microsoft.com/office/officeart/2005/8/layout/radial6"/>
    <dgm:cxn modelId="{D8BB06E2-7B63-4758-A071-A18E51F0674E}" type="presParOf" srcId="{09CAFA5F-07F9-4D8A-B0D2-E89D0AF8C2F0}" destId="{0F4BDF7D-4A82-4C30-B1EB-B5ABF13A86F3}" srcOrd="6" destOrd="0" presId="urn:microsoft.com/office/officeart/2005/8/layout/radial6"/>
    <dgm:cxn modelId="{B87B4924-A977-4410-99A4-8824AB2C9DCC}" type="presParOf" srcId="{09CAFA5F-07F9-4D8A-B0D2-E89D0AF8C2F0}" destId="{AC0212B7-1652-41ED-BB47-CE72A73D96ED}" srcOrd="7" destOrd="0" presId="urn:microsoft.com/office/officeart/2005/8/layout/radial6"/>
    <dgm:cxn modelId="{D47E2585-37F1-4C57-9EB9-386853221A12}" type="presParOf" srcId="{09CAFA5F-07F9-4D8A-B0D2-E89D0AF8C2F0}" destId="{F5064D37-BBA0-4165-A39A-A751572015BC}" srcOrd="8" destOrd="0" presId="urn:microsoft.com/office/officeart/2005/8/layout/radial6"/>
    <dgm:cxn modelId="{E9ABAA1B-9116-47EB-A46E-4A3EFB88C152}" type="presParOf" srcId="{09CAFA5F-07F9-4D8A-B0D2-E89D0AF8C2F0}" destId="{99B0B90E-82FA-4D1D-A767-258959BC463B}" srcOrd="9" destOrd="0" presId="urn:microsoft.com/office/officeart/2005/8/layout/radial6"/>
    <dgm:cxn modelId="{38E9E42B-9914-4DF2-BFAE-21BCBA1613FC}" type="presParOf" srcId="{09CAFA5F-07F9-4D8A-B0D2-E89D0AF8C2F0}" destId="{75BAC5EE-662A-4A7D-A028-6C247553204E}" srcOrd="10" destOrd="0" presId="urn:microsoft.com/office/officeart/2005/8/layout/radial6"/>
    <dgm:cxn modelId="{42B3CA47-75A3-461F-9CC2-94F397E2DB89}" type="presParOf" srcId="{09CAFA5F-07F9-4D8A-B0D2-E89D0AF8C2F0}" destId="{086199AC-2A53-42F2-85CA-6D4004DE365F}" srcOrd="11" destOrd="0" presId="urn:microsoft.com/office/officeart/2005/8/layout/radial6"/>
    <dgm:cxn modelId="{9FC9E589-5795-4E23-9F15-4F5656D3BC87}" type="presParOf" srcId="{09CAFA5F-07F9-4D8A-B0D2-E89D0AF8C2F0}" destId="{8687CE9D-0FF8-4C21-AE43-9E8C63B1E04D}" srcOrd="12" destOrd="0" presId="urn:microsoft.com/office/officeart/2005/8/layout/radial6"/>
    <dgm:cxn modelId="{3C8C2E34-4C09-43F6-A361-D6BB044FCDB5}" type="presParOf" srcId="{09CAFA5F-07F9-4D8A-B0D2-E89D0AF8C2F0}" destId="{89D996FD-8D12-4370-95E0-09A57E2F6362}" srcOrd="13" destOrd="0" presId="urn:microsoft.com/office/officeart/2005/8/layout/radial6"/>
    <dgm:cxn modelId="{BD79A697-9596-4D45-85D2-51016BF4AAAC}" type="presParOf" srcId="{09CAFA5F-07F9-4D8A-B0D2-E89D0AF8C2F0}" destId="{1910113D-8E50-4B5F-BE3A-AD891B41DD7C}" srcOrd="14" destOrd="0" presId="urn:microsoft.com/office/officeart/2005/8/layout/radial6"/>
    <dgm:cxn modelId="{195E6225-F873-47C3-B750-D3A72D7412F3}" type="presParOf" srcId="{09CAFA5F-07F9-4D8A-B0D2-E89D0AF8C2F0}" destId="{0DCEED67-C662-49F4-9131-221C420CD9CC}" srcOrd="15" destOrd="0" presId="urn:microsoft.com/office/officeart/2005/8/layout/radial6"/>
    <dgm:cxn modelId="{4255374D-87C1-42EF-A07A-874BEE050472}" type="presParOf" srcId="{09CAFA5F-07F9-4D8A-B0D2-E89D0AF8C2F0}" destId="{6277127D-9AE1-436A-BEAB-8FDE70464EA9}" srcOrd="16" destOrd="0" presId="urn:microsoft.com/office/officeart/2005/8/layout/radial6"/>
    <dgm:cxn modelId="{036B0522-A3CF-4F7D-A4C1-724F2A1911FB}" type="presParOf" srcId="{09CAFA5F-07F9-4D8A-B0D2-E89D0AF8C2F0}" destId="{59E73D17-B221-435A-BA63-8576C89FFD56}" srcOrd="17" destOrd="0" presId="urn:microsoft.com/office/officeart/2005/8/layout/radial6"/>
    <dgm:cxn modelId="{E05E0590-5B43-4DA2-879C-E4EB6199548B}" type="presParOf" srcId="{09CAFA5F-07F9-4D8A-B0D2-E89D0AF8C2F0}" destId="{0B934ECA-EC28-4482-9690-533E726F930A}" srcOrd="18" destOrd="0" presId="urn:microsoft.com/office/officeart/2005/8/layout/radial6"/>
    <dgm:cxn modelId="{1E918385-C3E5-4501-A880-A4E889B8887E}" type="presParOf" srcId="{09CAFA5F-07F9-4D8A-B0D2-E89D0AF8C2F0}" destId="{1D29AB10-F269-4EA3-8A3D-10A60A7299BE}" srcOrd="19" destOrd="0" presId="urn:microsoft.com/office/officeart/2005/8/layout/radial6"/>
    <dgm:cxn modelId="{681EC803-BD7E-4CCB-9945-B0AD47E50C3E}" type="presParOf" srcId="{09CAFA5F-07F9-4D8A-B0D2-E89D0AF8C2F0}" destId="{AC0F4E91-9EE7-41D5-BE6A-6F174AA5D191}" srcOrd="20" destOrd="0" presId="urn:microsoft.com/office/officeart/2005/8/layout/radial6"/>
    <dgm:cxn modelId="{946EED94-E30E-4006-8B74-37C077580278}" type="presParOf" srcId="{09CAFA5F-07F9-4D8A-B0D2-E89D0AF8C2F0}" destId="{0690E080-E8EC-4F59-BB39-CAACA5DE9D23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5F44FD-05D6-4551-8AEC-0F4FFBD0C48B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MY"/>
        </a:p>
      </dgm:t>
    </dgm:pt>
    <dgm:pt modelId="{F3F824C2-C807-41EF-97DA-9D2F66187388}">
      <dgm:prSet phldrT="[Text]" custT="1"/>
      <dgm:spPr/>
      <dgm:t>
        <a:bodyPr/>
        <a:lstStyle/>
        <a:p>
          <a:endParaRPr lang="en-MY" sz="2000" dirty="0"/>
        </a:p>
      </dgm:t>
    </dgm:pt>
    <dgm:pt modelId="{A5A1E2AB-1982-46B8-9F3E-6246B551F317}" type="parTrans" cxnId="{C1459D9E-C016-484C-A7B4-80F0D2F41587}">
      <dgm:prSet/>
      <dgm:spPr/>
      <dgm:t>
        <a:bodyPr/>
        <a:lstStyle/>
        <a:p>
          <a:endParaRPr lang="en-MY"/>
        </a:p>
      </dgm:t>
    </dgm:pt>
    <dgm:pt modelId="{B71A19A1-87B0-48E2-A398-3E124C3921D7}" type="sibTrans" cxnId="{C1459D9E-C016-484C-A7B4-80F0D2F41587}">
      <dgm:prSet/>
      <dgm:spPr/>
      <dgm:t>
        <a:bodyPr/>
        <a:lstStyle/>
        <a:p>
          <a:endParaRPr lang="en-MY"/>
        </a:p>
      </dgm:t>
    </dgm:pt>
    <dgm:pt modelId="{54DEA2DB-4132-4EDA-B80F-8F986E1C8DA4}">
      <dgm:prSet phldrT="[Text]" custT="1"/>
      <dgm:spPr/>
      <dgm:t>
        <a:bodyPr/>
        <a:lstStyle/>
        <a:p>
          <a:endParaRPr lang="en-US" sz="2000" dirty="0" smtClean="0"/>
        </a:p>
        <a:p>
          <a:r>
            <a:rPr lang="en-US" sz="2000" dirty="0" smtClean="0"/>
            <a:t>When </a:t>
          </a:r>
          <a:r>
            <a:rPr lang="en-US" sz="2000" dirty="0" smtClean="0"/>
            <a:t>light enters the MPPC at particular time</a:t>
          </a:r>
        </a:p>
        <a:p>
          <a:r>
            <a:rPr lang="en-US" sz="2000" dirty="0" smtClean="0"/>
            <a:t>Output pulse height varies depending on the number of photons detected</a:t>
          </a:r>
        </a:p>
        <a:p>
          <a:r>
            <a:rPr lang="en-US" sz="2000" dirty="0" smtClean="0"/>
            <a:t>The pulses separated from each other according to the number of detected photon.</a:t>
          </a:r>
        </a:p>
        <a:p>
          <a:endParaRPr lang="en-MY" sz="2000" dirty="0"/>
        </a:p>
      </dgm:t>
    </dgm:pt>
    <dgm:pt modelId="{74B670F1-F77A-4197-B082-3702412415D9}" type="parTrans" cxnId="{C879157A-8563-4E28-A3B6-8C26E741C171}">
      <dgm:prSet/>
      <dgm:spPr/>
      <dgm:t>
        <a:bodyPr/>
        <a:lstStyle/>
        <a:p>
          <a:endParaRPr lang="en-MY"/>
        </a:p>
      </dgm:t>
    </dgm:pt>
    <dgm:pt modelId="{035B10D6-6B38-4923-9245-499DA56ABE9F}" type="sibTrans" cxnId="{C879157A-8563-4E28-A3B6-8C26E741C171}">
      <dgm:prSet/>
      <dgm:spPr/>
      <dgm:t>
        <a:bodyPr/>
        <a:lstStyle/>
        <a:p>
          <a:endParaRPr lang="en-MY"/>
        </a:p>
      </dgm:t>
    </dgm:pt>
    <dgm:pt modelId="{A6EFC25B-2DDD-4B62-A44D-6E27BF81130F}" type="pres">
      <dgm:prSet presAssocID="{705F44FD-05D6-4551-8AEC-0F4FFBD0C48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3C793A2A-4611-40CF-A22F-ABD060AD8573}" type="pres">
      <dgm:prSet presAssocID="{F3F824C2-C807-41EF-97DA-9D2F66187388}" presName="compNode" presStyleCnt="0"/>
      <dgm:spPr/>
    </dgm:pt>
    <dgm:pt modelId="{B1717A7B-B6E5-4FCF-ADCD-887CDCA63876}" type="pres">
      <dgm:prSet presAssocID="{F3F824C2-C807-41EF-97DA-9D2F66187388}" presName="aNode" presStyleLbl="bgShp" presStyleIdx="0" presStyleCnt="1" custLinFactNeighborX="-104"/>
      <dgm:spPr/>
      <dgm:t>
        <a:bodyPr/>
        <a:lstStyle/>
        <a:p>
          <a:endParaRPr lang="en-MY"/>
        </a:p>
      </dgm:t>
    </dgm:pt>
    <dgm:pt modelId="{BF23C06E-61D3-424A-8D12-187249EDBDC8}" type="pres">
      <dgm:prSet presAssocID="{F3F824C2-C807-41EF-97DA-9D2F66187388}" presName="textNode" presStyleLbl="bgShp" presStyleIdx="0" presStyleCnt="1"/>
      <dgm:spPr/>
      <dgm:t>
        <a:bodyPr/>
        <a:lstStyle/>
        <a:p>
          <a:endParaRPr lang="en-MY"/>
        </a:p>
      </dgm:t>
    </dgm:pt>
    <dgm:pt modelId="{72AD8EAC-BC71-4F55-9068-82E9A0F527E3}" type="pres">
      <dgm:prSet presAssocID="{F3F824C2-C807-41EF-97DA-9D2F66187388}" presName="compChildNode" presStyleCnt="0"/>
      <dgm:spPr/>
    </dgm:pt>
    <dgm:pt modelId="{2C9B2394-DE40-49D2-878D-6F666356B55A}" type="pres">
      <dgm:prSet presAssocID="{F3F824C2-C807-41EF-97DA-9D2F66187388}" presName="theInnerList" presStyleCnt="0"/>
      <dgm:spPr/>
    </dgm:pt>
    <dgm:pt modelId="{9E113540-D365-4B0D-A8BA-4FA53E8109A3}" type="pres">
      <dgm:prSet presAssocID="{54DEA2DB-4132-4EDA-B80F-8F986E1C8DA4}" presName="childNode" presStyleLbl="node1" presStyleIdx="0" presStyleCnt="1" custScaleX="100635" custScaleY="120212" custLinFactNeighborX="-2512" custLinFactNeighborY="-2425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B4C428A7-66E8-4480-9913-22D666AA89B1}" type="presOf" srcId="{F3F824C2-C807-41EF-97DA-9D2F66187388}" destId="{B1717A7B-B6E5-4FCF-ADCD-887CDCA63876}" srcOrd="0" destOrd="0" presId="urn:microsoft.com/office/officeart/2005/8/layout/lProcess2"/>
    <dgm:cxn modelId="{8BD8D380-88DF-4D68-9A2E-30C7CCCA4853}" type="presOf" srcId="{705F44FD-05D6-4551-8AEC-0F4FFBD0C48B}" destId="{A6EFC25B-2DDD-4B62-A44D-6E27BF81130F}" srcOrd="0" destOrd="0" presId="urn:microsoft.com/office/officeart/2005/8/layout/lProcess2"/>
    <dgm:cxn modelId="{C879157A-8563-4E28-A3B6-8C26E741C171}" srcId="{F3F824C2-C807-41EF-97DA-9D2F66187388}" destId="{54DEA2DB-4132-4EDA-B80F-8F986E1C8DA4}" srcOrd="0" destOrd="0" parTransId="{74B670F1-F77A-4197-B082-3702412415D9}" sibTransId="{035B10D6-6B38-4923-9245-499DA56ABE9F}"/>
    <dgm:cxn modelId="{C1459D9E-C016-484C-A7B4-80F0D2F41587}" srcId="{705F44FD-05D6-4551-8AEC-0F4FFBD0C48B}" destId="{F3F824C2-C807-41EF-97DA-9D2F66187388}" srcOrd="0" destOrd="0" parTransId="{A5A1E2AB-1982-46B8-9F3E-6246B551F317}" sibTransId="{B71A19A1-87B0-48E2-A398-3E124C3921D7}"/>
    <dgm:cxn modelId="{7C4AED96-6A6A-4B35-B007-728DE1DED080}" type="presOf" srcId="{F3F824C2-C807-41EF-97DA-9D2F66187388}" destId="{BF23C06E-61D3-424A-8D12-187249EDBDC8}" srcOrd="1" destOrd="0" presId="urn:microsoft.com/office/officeart/2005/8/layout/lProcess2"/>
    <dgm:cxn modelId="{29B49740-5467-4213-B5F5-24247B40D06B}" type="presOf" srcId="{54DEA2DB-4132-4EDA-B80F-8F986E1C8DA4}" destId="{9E113540-D365-4B0D-A8BA-4FA53E8109A3}" srcOrd="0" destOrd="0" presId="urn:microsoft.com/office/officeart/2005/8/layout/lProcess2"/>
    <dgm:cxn modelId="{3D2A4323-FF82-4A67-A69E-960C0794A6DD}" type="presParOf" srcId="{A6EFC25B-2DDD-4B62-A44D-6E27BF81130F}" destId="{3C793A2A-4611-40CF-A22F-ABD060AD8573}" srcOrd="0" destOrd="0" presId="urn:microsoft.com/office/officeart/2005/8/layout/lProcess2"/>
    <dgm:cxn modelId="{7BA2FED8-99F7-4877-94AE-0B6FA7C1E348}" type="presParOf" srcId="{3C793A2A-4611-40CF-A22F-ABD060AD8573}" destId="{B1717A7B-B6E5-4FCF-ADCD-887CDCA63876}" srcOrd="0" destOrd="0" presId="urn:microsoft.com/office/officeart/2005/8/layout/lProcess2"/>
    <dgm:cxn modelId="{87A22BAF-53A2-4678-9F37-91715521DA19}" type="presParOf" srcId="{3C793A2A-4611-40CF-A22F-ABD060AD8573}" destId="{BF23C06E-61D3-424A-8D12-187249EDBDC8}" srcOrd="1" destOrd="0" presId="urn:microsoft.com/office/officeart/2005/8/layout/lProcess2"/>
    <dgm:cxn modelId="{F18476D4-6C2F-4517-9130-C5CA63310FF1}" type="presParOf" srcId="{3C793A2A-4611-40CF-A22F-ABD060AD8573}" destId="{72AD8EAC-BC71-4F55-9068-82E9A0F527E3}" srcOrd="2" destOrd="0" presId="urn:microsoft.com/office/officeart/2005/8/layout/lProcess2"/>
    <dgm:cxn modelId="{DB9E890D-9752-4CFA-978D-F7301AFA9728}" type="presParOf" srcId="{72AD8EAC-BC71-4F55-9068-82E9A0F527E3}" destId="{2C9B2394-DE40-49D2-878D-6F666356B55A}" srcOrd="0" destOrd="0" presId="urn:microsoft.com/office/officeart/2005/8/layout/lProcess2"/>
    <dgm:cxn modelId="{EB49FB03-CC85-43BD-9193-AEA7E7F8F83B}" type="presParOf" srcId="{2C9B2394-DE40-49D2-878D-6F666356B55A}" destId="{9E113540-D365-4B0D-A8BA-4FA53E8109A3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90E080-E8EC-4F59-BB39-CAACA5DE9D23}">
      <dsp:nvSpPr>
        <dsp:cNvPr id="0" name=""/>
        <dsp:cNvSpPr/>
      </dsp:nvSpPr>
      <dsp:spPr>
        <a:xfrm>
          <a:off x="1440318" y="654436"/>
          <a:ext cx="5274308" cy="5274308"/>
        </a:xfrm>
        <a:prstGeom prst="blockArc">
          <a:avLst>
            <a:gd name="adj1" fmla="val 13303397"/>
            <a:gd name="adj2" fmla="val 16488035"/>
            <a:gd name="adj3" fmla="val 390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934ECA-EC28-4482-9690-533E726F930A}">
      <dsp:nvSpPr>
        <dsp:cNvPr id="0" name=""/>
        <dsp:cNvSpPr/>
      </dsp:nvSpPr>
      <dsp:spPr>
        <a:xfrm>
          <a:off x="1132455" y="947241"/>
          <a:ext cx="5274308" cy="5274308"/>
        </a:xfrm>
        <a:prstGeom prst="blockArc">
          <a:avLst>
            <a:gd name="adj1" fmla="val 10224796"/>
            <a:gd name="adj2" fmla="val 13868914"/>
            <a:gd name="adj3" fmla="val 390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CEED67-C662-49F4-9131-221C420CD9CC}">
      <dsp:nvSpPr>
        <dsp:cNvPr id="0" name=""/>
        <dsp:cNvSpPr/>
      </dsp:nvSpPr>
      <dsp:spPr>
        <a:xfrm>
          <a:off x="769002" y="-2946"/>
          <a:ext cx="5274308" cy="5274308"/>
        </a:xfrm>
        <a:prstGeom prst="blockArc">
          <a:avLst>
            <a:gd name="adj1" fmla="val 6008429"/>
            <a:gd name="adj2" fmla="val 8863343"/>
            <a:gd name="adj3" fmla="val 3904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87CE9D-0FF8-4C21-AE43-9E8C63B1E04D}">
      <dsp:nvSpPr>
        <dsp:cNvPr id="0" name=""/>
        <dsp:cNvSpPr/>
      </dsp:nvSpPr>
      <dsp:spPr>
        <a:xfrm>
          <a:off x="1762703" y="400776"/>
          <a:ext cx="5274308" cy="5274308"/>
        </a:xfrm>
        <a:prstGeom prst="blockArc">
          <a:avLst>
            <a:gd name="adj1" fmla="val 3494043"/>
            <a:gd name="adj2" fmla="val 7444892"/>
            <a:gd name="adj3" fmla="val 390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B0B90E-82FA-4D1D-A767-258959BC463B}">
      <dsp:nvSpPr>
        <dsp:cNvPr id="0" name=""/>
        <dsp:cNvSpPr/>
      </dsp:nvSpPr>
      <dsp:spPr>
        <a:xfrm>
          <a:off x="2337562" y="135935"/>
          <a:ext cx="5274308" cy="5274308"/>
        </a:xfrm>
        <a:prstGeom prst="blockArc">
          <a:avLst>
            <a:gd name="adj1" fmla="val 1665747"/>
            <a:gd name="adj2" fmla="val 4337665"/>
            <a:gd name="adj3" fmla="val 390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4BDF7D-4A82-4C30-B1EB-B5ABF13A86F3}">
      <dsp:nvSpPr>
        <dsp:cNvPr id="0" name=""/>
        <dsp:cNvSpPr/>
      </dsp:nvSpPr>
      <dsp:spPr>
        <a:xfrm>
          <a:off x="2083296" y="868711"/>
          <a:ext cx="5274308" cy="5274308"/>
        </a:xfrm>
        <a:prstGeom prst="blockArc">
          <a:avLst>
            <a:gd name="adj1" fmla="val 18671146"/>
            <a:gd name="adj2" fmla="val 630606"/>
            <a:gd name="adj3" fmla="val 390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7EBD20-60FE-4D43-A4CD-96D6B8A3B932}">
      <dsp:nvSpPr>
        <dsp:cNvPr id="0" name=""/>
        <dsp:cNvSpPr/>
      </dsp:nvSpPr>
      <dsp:spPr>
        <a:xfrm>
          <a:off x="1866292" y="654998"/>
          <a:ext cx="5274308" cy="5274308"/>
        </a:xfrm>
        <a:prstGeom prst="blockArc">
          <a:avLst>
            <a:gd name="adj1" fmla="val 15921044"/>
            <a:gd name="adj2" fmla="val 19076318"/>
            <a:gd name="adj3" fmla="val 390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871B29-7369-49E9-82C9-79EBBB4BC742}">
      <dsp:nvSpPr>
        <dsp:cNvPr id="0" name=""/>
        <dsp:cNvSpPr/>
      </dsp:nvSpPr>
      <dsp:spPr>
        <a:xfrm>
          <a:off x="2371993" y="2398219"/>
          <a:ext cx="3811324" cy="16354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400" kern="1200" dirty="0" smtClean="0"/>
            <a:t> significant Characteristics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of MPPC</a:t>
          </a:r>
          <a:endParaRPr lang="en-MY" sz="2400" kern="1200" dirty="0"/>
        </a:p>
      </dsp:txBody>
      <dsp:txXfrm>
        <a:off x="2930148" y="2637726"/>
        <a:ext cx="2695014" cy="1156444"/>
      </dsp:txXfrm>
    </dsp:sp>
    <dsp:sp modelId="{980AC6D4-7741-42AE-85AB-3E77D4DB0D62}">
      <dsp:nvSpPr>
        <dsp:cNvPr id="0" name=""/>
        <dsp:cNvSpPr/>
      </dsp:nvSpPr>
      <dsp:spPr>
        <a:xfrm>
          <a:off x="3578876" y="0"/>
          <a:ext cx="1429971" cy="142997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000" kern="1200" dirty="0" smtClean="0"/>
            <a:t>High Gain and low noise</a:t>
          </a:r>
          <a:endParaRPr lang="en-MY" sz="2000" kern="1200" dirty="0"/>
        </a:p>
      </dsp:txBody>
      <dsp:txXfrm>
        <a:off x="3788290" y="209414"/>
        <a:ext cx="1011143" cy="1011143"/>
      </dsp:txXfrm>
    </dsp:sp>
    <dsp:sp modelId="{A0543413-C5DF-4FBE-AFD6-AF8E989ED902}">
      <dsp:nvSpPr>
        <dsp:cNvPr id="0" name=""/>
        <dsp:cNvSpPr/>
      </dsp:nvSpPr>
      <dsp:spPr>
        <a:xfrm>
          <a:off x="5708137" y="844955"/>
          <a:ext cx="1429971" cy="142997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800" kern="1200" dirty="0" smtClean="0"/>
            <a:t>Low Dark Count</a:t>
          </a:r>
          <a:endParaRPr lang="en-MY" sz="1800" kern="1200" dirty="0"/>
        </a:p>
      </dsp:txBody>
      <dsp:txXfrm>
        <a:off x="5917551" y="1054369"/>
        <a:ext cx="1011143" cy="1011143"/>
      </dsp:txXfrm>
    </dsp:sp>
    <dsp:sp modelId="{AC0212B7-1652-41ED-BB47-CE72A73D96ED}">
      <dsp:nvSpPr>
        <dsp:cNvPr id="0" name=""/>
        <dsp:cNvSpPr/>
      </dsp:nvSpPr>
      <dsp:spPr>
        <a:xfrm>
          <a:off x="6289470" y="3262529"/>
          <a:ext cx="1946549" cy="142997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800" kern="1200" dirty="0" smtClean="0"/>
            <a:t>Low Crosstalk</a:t>
          </a:r>
          <a:endParaRPr lang="en-MY" sz="1800" kern="1200" dirty="0"/>
        </a:p>
      </dsp:txBody>
      <dsp:txXfrm>
        <a:off x="6574536" y="3471943"/>
        <a:ext cx="1376417" cy="1011143"/>
      </dsp:txXfrm>
    </dsp:sp>
    <dsp:sp modelId="{75BAC5EE-662A-4A7D-A028-6C247553204E}">
      <dsp:nvSpPr>
        <dsp:cNvPr id="0" name=""/>
        <dsp:cNvSpPr/>
      </dsp:nvSpPr>
      <dsp:spPr>
        <a:xfrm>
          <a:off x="4644264" y="4521300"/>
          <a:ext cx="2233644" cy="142997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800" kern="1200" dirty="0" smtClean="0"/>
            <a:t>Low </a:t>
          </a:r>
          <a:r>
            <a:rPr lang="en-MY" sz="1800" kern="1200" dirty="0" err="1" smtClean="0"/>
            <a:t>Afterpulses</a:t>
          </a:r>
          <a:endParaRPr lang="en-MY" sz="1800" kern="1200" dirty="0"/>
        </a:p>
      </dsp:txBody>
      <dsp:txXfrm>
        <a:off x="4971374" y="4730714"/>
        <a:ext cx="1579424" cy="1011143"/>
      </dsp:txXfrm>
    </dsp:sp>
    <dsp:sp modelId="{89D996FD-8D12-4370-95E0-09A57E2F6362}">
      <dsp:nvSpPr>
        <dsp:cNvPr id="0" name=""/>
        <dsp:cNvSpPr/>
      </dsp:nvSpPr>
      <dsp:spPr>
        <a:xfrm>
          <a:off x="1421175" y="4464506"/>
          <a:ext cx="3059482" cy="142997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Fast</a:t>
          </a:r>
          <a:r>
            <a:rPr lang="en-US" sz="1800" kern="1200" baseline="0" dirty="0" smtClean="0"/>
            <a:t> response</a:t>
          </a:r>
          <a:endParaRPr lang="en-MY" sz="1800" kern="1200" dirty="0"/>
        </a:p>
      </dsp:txBody>
      <dsp:txXfrm>
        <a:off x="1869226" y="4673920"/>
        <a:ext cx="2163380" cy="1011143"/>
      </dsp:txXfrm>
    </dsp:sp>
    <dsp:sp modelId="{6277127D-9AE1-436A-BEAB-8FDE70464EA9}">
      <dsp:nvSpPr>
        <dsp:cNvPr id="0" name=""/>
        <dsp:cNvSpPr/>
      </dsp:nvSpPr>
      <dsp:spPr>
        <a:xfrm>
          <a:off x="0" y="3300029"/>
          <a:ext cx="2440089" cy="142997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800" kern="1200" dirty="0" smtClean="0"/>
            <a:t>High Photon detection efficiency</a:t>
          </a:r>
          <a:endParaRPr lang="en-MY" sz="1800" kern="1200" dirty="0"/>
        </a:p>
      </dsp:txBody>
      <dsp:txXfrm>
        <a:off x="357343" y="3509443"/>
        <a:ext cx="1725403" cy="1011143"/>
      </dsp:txXfrm>
    </dsp:sp>
    <dsp:sp modelId="{1D29AB10-F269-4EA3-8A3D-10A60A7299BE}">
      <dsp:nvSpPr>
        <dsp:cNvPr id="0" name=""/>
        <dsp:cNvSpPr/>
      </dsp:nvSpPr>
      <dsp:spPr>
        <a:xfrm>
          <a:off x="1153019" y="855750"/>
          <a:ext cx="1989176" cy="142997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800" kern="1200" dirty="0" smtClean="0"/>
            <a:t>Excellent Time resolution</a:t>
          </a:r>
          <a:endParaRPr lang="en-MY" sz="1800" kern="1200" dirty="0"/>
        </a:p>
      </dsp:txBody>
      <dsp:txXfrm>
        <a:off x="1444327" y="1065164"/>
        <a:ext cx="1406560" cy="10111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717A7B-B6E5-4FCF-ADCD-887CDCA63876}">
      <dsp:nvSpPr>
        <dsp:cNvPr id="0" name=""/>
        <dsp:cNvSpPr/>
      </dsp:nvSpPr>
      <dsp:spPr>
        <a:xfrm>
          <a:off x="0" y="0"/>
          <a:ext cx="3568883" cy="495601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2000" kern="1200" dirty="0"/>
        </a:p>
      </dsp:txBody>
      <dsp:txXfrm>
        <a:off x="0" y="0"/>
        <a:ext cx="3568883" cy="1486805"/>
      </dsp:txXfrm>
    </dsp:sp>
    <dsp:sp modelId="{9E113540-D365-4B0D-A8BA-4FA53E8109A3}">
      <dsp:nvSpPr>
        <dsp:cNvPr id="0" name=""/>
        <dsp:cNvSpPr/>
      </dsp:nvSpPr>
      <dsp:spPr>
        <a:xfrm>
          <a:off x="277847" y="839077"/>
          <a:ext cx="2873236" cy="32182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When </a:t>
          </a:r>
          <a:r>
            <a:rPr lang="en-US" sz="2000" kern="1200" dirty="0" smtClean="0"/>
            <a:t>light enters the MPPC at particular time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Output pulse height varies depending on the number of photons detected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The pulses separated from each other according to the number of detected photon.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2000" kern="1200" dirty="0"/>
        </a:p>
      </dsp:txBody>
      <dsp:txXfrm>
        <a:off x="362001" y="923231"/>
        <a:ext cx="2704928" cy="30499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8847-F691-4764-800B-6CE00E0A621B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19A2B-1DA8-4604-A319-7CB7621EC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12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8847-F691-4764-800B-6CE00E0A621B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19A2B-1DA8-4604-A319-7CB7621EC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80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8847-F691-4764-800B-6CE00E0A621B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19A2B-1DA8-4604-A319-7CB7621EC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802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8847-F691-4764-800B-6CE00E0A621B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19A2B-1DA8-4604-A319-7CB7621EC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65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8847-F691-4764-800B-6CE00E0A621B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19A2B-1DA8-4604-A319-7CB7621EC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60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8847-F691-4764-800B-6CE00E0A621B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19A2B-1DA8-4604-A319-7CB7621EC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019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8847-F691-4764-800B-6CE00E0A621B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19A2B-1DA8-4604-A319-7CB7621EC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05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8847-F691-4764-800B-6CE00E0A621B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19A2B-1DA8-4604-A319-7CB7621EC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77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8847-F691-4764-800B-6CE00E0A621B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19A2B-1DA8-4604-A319-7CB7621EC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54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8847-F691-4764-800B-6CE00E0A621B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19A2B-1DA8-4604-A319-7CB7621EC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06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8847-F691-4764-800B-6CE00E0A621B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19A2B-1DA8-4604-A319-7CB7621EC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14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C8847-F691-4764-800B-6CE00E0A621B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19A2B-1DA8-4604-A319-7CB7621EC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6787" y="1286733"/>
            <a:ext cx="6858000" cy="123741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dobe Garamond Pro Bold" panose="02020702060506020403" pitchFamily="18" charset="0"/>
              </a:rPr>
              <a:t>FINAL YEAR PROJECT</a:t>
            </a:r>
            <a:br>
              <a:rPr lang="en-US" b="1" dirty="0" smtClean="0">
                <a:latin typeface="Adobe Garamond Pro Bold" panose="02020702060506020403" pitchFamily="18" charset="0"/>
              </a:rPr>
            </a:br>
            <a:r>
              <a:rPr lang="en-US" b="1" dirty="0" smtClean="0">
                <a:latin typeface="Adobe Garamond Pro Bold" panose="02020702060506020403" pitchFamily="18" charset="0"/>
              </a:rPr>
              <a:t>4SSCZ</a:t>
            </a:r>
            <a:endParaRPr lang="en-US" b="1" dirty="0">
              <a:latin typeface="Adobe Garamond Pro Bold" panose="020207020605060204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8153" y="2625734"/>
            <a:ext cx="6858000" cy="1655762"/>
          </a:xfrm>
        </p:spPr>
        <p:txBody>
          <a:bodyPr/>
          <a:lstStyle/>
          <a:p>
            <a:endParaRPr lang="en-US" dirty="0" smtClean="0"/>
          </a:p>
          <a:p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Progress Presentation</a:t>
            </a:r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64223" y="3819831"/>
            <a:ext cx="50426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 smtClean="0"/>
              <a:t>NURDYANA BINTI RAMLEE</a:t>
            </a:r>
          </a:p>
          <a:p>
            <a:r>
              <a:rPr lang="en-US" dirty="0" smtClean="0"/>
              <a:t>NUR FATIN NASUHA BINTI JAAFAR</a:t>
            </a:r>
          </a:p>
        </p:txBody>
      </p:sp>
    </p:spTree>
    <p:extLst>
      <p:ext uri="{BB962C8B-B14F-4D97-AF65-F5344CB8AC3E}">
        <p14:creationId xmlns:p14="http://schemas.microsoft.com/office/powerpoint/2010/main" val="65956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MY" dirty="0" smtClean="0"/>
          </a:p>
          <a:p>
            <a:pPr lvl="0"/>
            <a:endParaRPr lang="en-MY" dirty="0" smtClean="0"/>
          </a:p>
          <a:p>
            <a:endParaRPr lang="en-MY" dirty="0"/>
          </a:p>
        </p:txBody>
      </p:sp>
      <p:grpSp>
        <p:nvGrpSpPr>
          <p:cNvPr id="4" name="Group 3"/>
          <p:cNvGrpSpPr/>
          <p:nvPr/>
        </p:nvGrpSpPr>
        <p:grpSpPr>
          <a:xfrm>
            <a:off x="309508" y="979931"/>
            <a:ext cx="3970568" cy="4765431"/>
            <a:chOff x="5696651" y="0"/>
            <a:chExt cx="5294091" cy="6353908"/>
          </a:xfrm>
        </p:grpSpPr>
        <p:sp>
          <p:nvSpPr>
            <p:cNvPr id="5" name="Rounded Rectangle 4"/>
            <p:cNvSpPr/>
            <p:nvPr/>
          </p:nvSpPr>
          <p:spPr>
            <a:xfrm>
              <a:off x="5696651" y="0"/>
              <a:ext cx="5294091" cy="635390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5696651" y="0"/>
              <a:ext cx="5294091" cy="19061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MY" sz="15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06565" y="2309456"/>
            <a:ext cx="3176454" cy="3097530"/>
            <a:chOff x="6192898" y="1100112"/>
            <a:chExt cx="4235272" cy="4130040"/>
          </a:xfrm>
        </p:grpSpPr>
        <p:sp>
          <p:nvSpPr>
            <p:cNvPr id="8" name="Rounded Rectangle 7"/>
            <p:cNvSpPr/>
            <p:nvPr/>
          </p:nvSpPr>
          <p:spPr>
            <a:xfrm>
              <a:off x="6192898" y="1100112"/>
              <a:ext cx="4235272" cy="413004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6313863" y="1221077"/>
              <a:ext cx="3993342" cy="3888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8575" rIns="38100" bIns="28575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dirty="0"/>
                <a:t>When light enters the MPPC at variable time</a:t>
              </a:r>
            </a:p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dirty="0"/>
                <a:t>The number of photons detected within a certain time period can be estimated  by integrating the MPPC output</a:t>
              </a:r>
            </a:p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dirty="0"/>
                <a:t>Using </a:t>
              </a:r>
              <a:r>
                <a:rPr lang="en-US" sz="1500" dirty="0" err="1"/>
                <a:t>intergrating</a:t>
              </a:r>
              <a:r>
                <a:rPr lang="en-US" sz="1500" dirty="0"/>
                <a:t> amplifier</a:t>
              </a:r>
            </a:p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MY" sz="15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06565" y="1552917"/>
            <a:ext cx="3383882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75" dirty="0" err="1"/>
              <a:t>Intergrating</a:t>
            </a:r>
            <a:r>
              <a:rPr lang="en-US" sz="1875" dirty="0"/>
              <a:t> the output charge</a:t>
            </a:r>
            <a:endParaRPr lang="en-MY" sz="1875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578" y="2309456"/>
            <a:ext cx="3708969" cy="33082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884127" y="1452163"/>
            <a:ext cx="3631223" cy="7155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350" dirty="0"/>
              <a:t>Figure shows a distribution plotted for the amount of charge accumulated in the </a:t>
            </a:r>
            <a:r>
              <a:rPr lang="en-US" sz="1350" dirty="0" err="1"/>
              <a:t>intergration</a:t>
            </a:r>
            <a:r>
              <a:rPr lang="en-US" sz="1350" dirty="0"/>
              <a:t> time</a:t>
            </a:r>
            <a:endParaRPr lang="en-MY" sz="1350" dirty="0"/>
          </a:p>
        </p:txBody>
      </p:sp>
    </p:spTree>
    <p:extLst>
      <p:ext uri="{BB962C8B-B14F-4D97-AF65-F5344CB8AC3E}">
        <p14:creationId xmlns:p14="http://schemas.microsoft.com/office/powerpoint/2010/main" val="230218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932" y="546156"/>
            <a:ext cx="7886700" cy="1215905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Features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Low </a:t>
            </a:r>
            <a:r>
              <a:rPr lang="en-US" b="1" dirty="0" err="1" smtClean="0"/>
              <a:t>afterpulses</a:t>
            </a:r>
            <a:endParaRPr lang="en-MY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820271"/>
            <a:ext cx="7886700" cy="2362046"/>
          </a:xfrm>
        </p:spPr>
      </p:pic>
      <p:sp>
        <p:nvSpPr>
          <p:cNvPr id="3" name="TextBox 2"/>
          <p:cNvSpPr txBox="1"/>
          <p:nvPr/>
        </p:nvSpPr>
        <p:spPr>
          <a:xfrm>
            <a:off x="513497" y="1762061"/>
            <a:ext cx="811700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650" dirty="0"/>
              <a:t>new MPPC reduced </a:t>
            </a:r>
            <a:r>
              <a:rPr lang="en-US" sz="1650" dirty="0" err="1"/>
              <a:t>afterpulses</a:t>
            </a:r>
            <a:r>
              <a:rPr lang="en-US" sz="1650" dirty="0"/>
              <a:t> due to use of improved materials and wafer process technologies.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650" dirty="0"/>
              <a:t>Reduces the generation of delayed output signal</a:t>
            </a:r>
          </a:p>
          <a:p>
            <a:endParaRPr lang="en-MY" sz="1350" dirty="0"/>
          </a:p>
        </p:txBody>
      </p:sp>
    </p:spTree>
    <p:extLst>
      <p:ext uri="{BB962C8B-B14F-4D97-AF65-F5344CB8AC3E}">
        <p14:creationId xmlns:p14="http://schemas.microsoft.com/office/powerpoint/2010/main" val="82196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01266"/>
            <a:ext cx="6554867" cy="1524000"/>
          </a:xfrm>
        </p:spPr>
        <p:txBody>
          <a:bodyPr/>
          <a:lstStyle/>
          <a:p>
            <a:r>
              <a:rPr lang="en-US" b="1" dirty="0" smtClean="0"/>
              <a:t>Low crosstalk</a:t>
            </a:r>
            <a:endParaRPr lang="en-MY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757499"/>
            <a:ext cx="7886700" cy="2487589"/>
          </a:xfrm>
        </p:spPr>
      </p:pic>
      <p:sp>
        <p:nvSpPr>
          <p:cNvPr id="3" name="TextBox 2"/>
          <p:cNvSpPr txBox="1"/>
          <p:nvPr/>
        </p:nvSpPr>
        <p:spPr>
          <a:xfrm>
            <a:off x="628650" y="2125266"/>
            <a:ext cx="73288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lvl="1" indent="-214313">
              <a:buFont typeface="Arial" panose="020B0604020202020204" pitchFamily="34" charset="0"/>
              <a:buChar char="•"/>
            </a:pPr>
            <a:r>
              <a:rPr lang="en-US" sz="1650" dirty="0"/>
              <a:t>Lower the generation of other pulses by affected pixels</a:t>
            </a:r>
          </a:p>
          <a:p>
            <a:endParaRPr lang="en-MY" sz="1650" dirty="0"/>
          </a:p>
        </p:txBody>
      </p:sp>
    </p:spTree>
    <p:extLst>
      <p:ext uri="{BB962C8B-B14F-4D97-AF65-F5344CB8AC3E}">
        <p14:creationId xmlns:p14="http://schemas.microsoft.com/office/powerpoint/2010/main" val="229174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966" y="402378"/>
            <a:ext cx="7886700" cy="99539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HIGH PHOTON DETECTION EFFICIENCY</a:t>
            </a:r>
            <a:br>
              <a:rPr lang="en-US" b="1" dirty="0" smtClean="0"/>
            </a:br>
            <a:endParaRPr lang="en-MY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1" y="2245021"/>
            <a:ext cx="4216031" cy="391199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4316" y="2973432"/>
            <a:ext cx="4354889" cy="14841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36117" y="2016646"/>
            <a:ext cx="36827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The table shows some recommended overvoltage.</a:t>
            </a:r>
            <a:endParaRPr lang="en-MY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162780" y="1567691"/>
            <a:ext cx="423763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u="sng" dirty="0"/>
              <a:t>Graph of Photon detection efficiency(%)  vs Overvoltage(V)</a:t>
            </a:r>
            <a:endParaRPr lang="en-MY" sz="1350" u="sng" dirty="0"/>
          </a:p>
        </p:txBody>
      </p:sp>
    </p:spTree>
    <p:extLst>
      <p:ext uri="{BB962C8B-B14F-4D97-AF65-F5344CB8AC3E}">
        <p14:creationId xmlns:p14="http://schemas.microsoft.com/office/powerpoint/2010/main" val="163526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05973" y="2360054"/>
            <a:ext cx="7200900" cy="14859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END</a:t>
            </a:r>
            <a:endParaRPr lang="en-MY" sz="6600" b="1" dirty="0"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002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3544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/>
              <a:t>PROBLEM STATEMENT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49107"/>
            <a:ext cx="7886700" cy="2544669"/>
          </a:xfrm>
        </p:spPr>
        <p:txBody>
          <a:bodyPr>
            <a:normAutofit/>
          </a:bodyPr>
          <a:lstStyle/>
          <a:p>
            <a:r>
              <a:rPr lang="en-US" dirty="0" smtClean="0"/>
              <a:t>In cargo scanning system, the image form was not clear when detect transmission x-ray only. </a:t>
            </a:r>
          </a:p>
          <a:p>
            <a:r>
              <a:rPr lang="en-US" dirty="0" smtClean="0"/>
              <a:t>To get clear image, backscatter x-ray must be detect. </a:t>
            </a:r>
          </a:p>
          <a:p>
            <a:r>
              <a:rPr lang="en-US" dirty="0" smtClean="0"/>
              <a:t>In this project, backscatter x-ray represent as photon will be detect by using MPPC. </a:t>
            </a:r>
            <a:endParaRPr lang="en-US" dirty="0"/>
          </a:p>
        </p:txBody>
      </p:sp>
      <p:pic>
        <p:nvPicPr>
          <p:cNvPr id="4" name="Content Placeholder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306" y="3455894"/>
            <a:ext cx="5997388" cy="2998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972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OBJECTIVES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226" y="1543237"/>
            <a:ext cx="78867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The main objectives of this research are as follows:</a:t>
            </a:r>
          </a:p>
          <a:p>
            <a:pPr lvl="0">
              <a:lnSpc>
                <a:spcPct val="150000"/>
              </a:lnSpc>
            </a:pPr>
            <a:r>
              <a:rPr lang="en-US" dirty="0"/>
              <a:t>To construct the prototype of x-ray backscatter detector using MPPC</a:t>
            </a:r>
            <a:r>
              <a:rPr lang="en-US" dirty="0" smtClean="0"/>
              <a:t>.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Test the prototype using alpha, beta, gamma and x-ray source. </a:t>
            </a:r>
            <a:endParaRPr lang="en-US" dirty="0"/>
          </a:p>
          <a:p>
            <a:pPr lvl="0">
              <a:lnSpc>
                <a:spcPct val="150000"/>
              </a:lnSpc>
            </a:pPr>
            <a:r>
              <a:rPr lang="en-US" dirty="0"/>
              <a:t>To measure the backscatter x-ray that represent as photon. </a:t>
            </a:r>
          </a:p>
          <a:p>
            <a:pPr lvl="0">
              <a:lnSpc>
                <a:spcPct val="150000"/>
              </a:lnSpc>
            </a:pPr>
            <a:r>
              <a:rPr lang="en-US" dirty="0"/>
              <a:t>To estimate and determine the detector resolution.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68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6867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/>
              <a:t>WHAT IS BACKSCATTER X-RAY?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96788"/>
            <a:ext cx="8340538" cy="55536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Backscatter x-ray is produced from Compton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Scattering process. </a:t>
            </a:r>
          </a:p>
          <a:p>
            <a:pPr>
              <a:lnSpc>
                <a:spcPct val="150000"/>
              </a:lnSpc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cargo scanning system, the energy of incident photon (x-ray) is higher than binding energy of atomic electron, then can treat the electron as free electron.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 involves positioning both source and detection apparatus on only one side of a target object. 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85" y="2020980"/>
            <a:ext cx="3002056" cy="2295525"/>
          </a:xfrm>
          <a:prstGeom prst="rect">
            <a:avLst/>
          </a:prstGeom>
        </p:spPr>
      </p:pic>
      <p:sp>
        <p:nvSpPr>
          <p:cNvPr id="8" name="Flowchart: Alternate Process 7"/>
          <p:cNvSpPr/>
          <p:nvPr/>
        </p:nvSpPr>
        <p:spPr>
          <a:xfrm>
            <a:off x="4104716" y="1788457"/>
            <a:ext cx="4410634" cy="2312896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dobe Garamond Pro Bold" panose="02020702060506020403" pitchFamily="18" charset="0"/>
              </a:rPr>
              <a:t>The collision</a:t>
            </a:r>
            <a:r>
              <a:rPr lang="en-US" dirty="0">
                <a:solidFill>
                  <a:schemeClr val="tx1"/>
                </a:solidFill>
                <a:latin typeface="Adobe Garamond Pro Bold" panose="02020702060506020403" pitchFamily="18" charset="0"/>
              </a:rPr>
              <a:t> of a </a:t>
            </a:r>
            <a:r>
              <a:rPr lang="en-US" dirty="0" smtClean="0">
                <a:solidFill>
                  <a:schemeClr val="tx1"/>
                </a:solidFill>
                <a:latin typeface="Adobe Garamond Pro Bold" panose="02020702060506020403" pitchFamily="18" charset="0"/>
              </a:rPr>
              <a:t>photon by </a:t>
            </a:r>
            <a:r>
              <a:rPr lang="en-US" dirty="0">
                <a:solidFill>
                  <a:schemeClr val="tx1"/>
                </a:solidFill>
                <a:latin typeface="Adobe Garamond Pro Bold" panose="02020702060506020403" pitchFamily="18" charset="0"/>
              </a:rPr>
              <a:t>a charged particle, usually </a:t>
            </a:r>
            <a:r>
              <a:rPr lang="en-US" dirty="0" smtClean="0">
                <a:solidFill>
                  <a:schemeClr val="tx1"/>
                </a:solidFill>
                <a:latin typeface="Adobe Garamond Pro Bold" panose="02020702060506020403" pitchFamily="18" charset="0"/>
              </a:rPr>
              <a:t>an electron</a:t>
            </a:r>
            <a:r>
              <a:rPr lang="en-US" dirty="0">
                <a:solidFill>
                  <a:schemeClr val="tx1"/>
                </a:solidFill>
                <a:latin typeface="Adobe Garamond Pro Bold" panose="02020702060506020403" pitchFamily="18" charset="0"/>
              </a:rPr>
              <a:t>. It results in a decrease in energy (increase in wavelength) of the photon (which may be an X ray or gamma ray photon), called the </a:t>
            </a:r>
            <a:r>
              <a:rPr lang="en-US" b="1" dirty="0">
                <a:solidFill>
                  <a:schemeClr val="tx1"/>
                </a:solidFill>
                <a:latin typeface="Adobe Garamond Pro Bold" panose="02020702060506020403" pitchFamily="18" charset="0"/>
              </a:rPr>
              <a:t>Compton effect</a:t>
            </a:r>
            <a:r>
              <a:rPr lang="en-US" dirty="0">
                <a:solidFill>
                  <a:schemeClr val="tx1"/>
                </a:solidFill>
                <a:latin typeface="Adobe Garamond Pro Bold" panose="02020702060506020403" pitchFamily="18" charset="0"/>
              </a:rPr>
              <a:t>.</a:t>
            </a:r>
            <a:endParaRPr lang="en-US" dirty="0">
              <a:solidFill>
                <a:schemeClr val="tx1"/>
              </a:solidFill>
              <a:latin typeface="Adobe Garamond Pro Bold" panose="02020702060506020403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5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9031" y="325192"/>
            <a:ext cx="7200900" cy="1485900"/>
          </a:xfrm>
        </p:spPr>
        <p:txBody>
          <a:bodyPr/>
          <a:lstStyle/>
          <a:p>
            <a:pPr algn="ctr"/>
            <a:r>
              <a:rPr lang="en-US" b="1" dirty="0" smtClean="0"/>
              <a:t>EXPECTED PROTOTYPE POSITION</a:t>
            </a:r>
            <a:endParaRPr lang="en-MY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163763" y="1428750"/>
            <a:ext cx="6980237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31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38051"/>
            <a:ext cx="7886700" cy="1073709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b="1" dirty="0" smtClean="0"/>
              <a:t>MPPC DETECTOR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8835"/>
            <a:ext cx="7886700" cy="4738128"/>
          </a:xfrm>
        </p:spPr>
        <p:txBody>
          <a:bodyPr/>
          <a:lstStyle/>
          <a:p>
            <a:r>
              <a:rPr lang="en-US" altLang="ja-JP" dirty="0"/>
              <a:t>Multi-Pixel Photon Counter ( MPPC ) is a new type of </a:t>
            </a:r>
            <a:r>
              <a:rPr lang="en-US" altLang="ja-JP" dirty="0" smtClean="0"/>
              <a:t>photodetector device </a:t>
            </a:r>
            <a:r>
              <a:rPr lang="en-US" altLang="ja-JP" dirty="0"/>
              <a:t>developed by Hamamatsu Photonics. </a:t>
            </a:r>
            <a:endParaRPr lang="en-US" altLang="ja-JP" dirty="0" smtClean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Si-PM (silicon photomultiplier) device</a:t>
            </a:r>
            <a:endParaRPr lang="en-MY" dirty="0"/>
          </a:p>
          <a:p>
            <a:endParaRPr lang="en-US" altLang="ja-JP" dirty="0" smtClean="0"/>
          </a:p>
          <a:p>
            <a:endParaRPr lang="en-US" altLang="ja-JP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5" descr="extr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3" t="10836" r="22328" b="20780"/>
          <a:stretch/>
        </p:blipFill>
        <p:spPr bwMode="auto">
          <a:xfrm>
            <a:off x="801152" y="3376838"/>
            <a:ext cx="1534388" cy="1248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2" descr="DSCF01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19" y="3480024"/>
            <a:ext cx="2663825" cy="199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3"/>
          <p:cNvSpPr>
            <a:spLocks noChangeArrowheads="1"/>
          </p:cNvSpPr>
          <p:nvPr/>
        </p:nvSpPr>
        <p:spPr bwMode="auto">
          <a:xfrm>
            <a:off x="3211375" y="3376838"/>
            <a:ext cx="3024188" cy="2205037"/>
          </a:xfrm>
          <a:prstGeom prst="wedgeRectCallout">
            <a:avLst>
              <a:gd name="adj1" fmla="val -113928"/>
              <a:gd name="adj2" fmla="val -12895"/>
            </a:avLst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765176" y="5836024"/>
            <a:ext cx="3193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Sensitive area of MPPC detector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96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6710524"/>
              </p:ext>
            </p:extLst>
          </p:nvPr>
        </p:nvGraphicFramePr>
        <p:xfrm>
          <a:off x="566669" y="334851"/>
          <a:ext cx="8384147" cy="6349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886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3079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/>
              <a:t>EASIROC-NIM MODULE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48642"/>
            <a:ext cx="2854138" cy="504628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MY" sz="2400" dirty="0"/>
              <a:t>EASIROC-NIM MODULE is an optical measurement modules</a:t>
            </a:r>
          </a:p>
          <a:p>
            <a:pPr>
              <a:lnSpc>
                <a:spcPct val="120000"/>
              </a:lnSpc>
            </a:pPr>
            <a:r>
              <a:rPr lang="en-MY" sz="2400" dirty="0"/>
              <a:t>Capable of measuring light over a wide range of light </a:t>
            </a:r>
            <a:r>
              <a:rPr lang="en-MY" sz="2400" dirty="0" smtClean="0"/>
              <a:t>levels (10 </a:t>
            </a:r>
            <a:r>
              <a:rPr lang="en-MY" sz="2400" dirty="0"/>
              <a:t>orders of magnitude)</a:t>
            </a:r>
          </a:p>
          <a:p>
            <a:pPr>
              <a:lnSpc>
                <a:spcPct val="120000"/>
              </a:lnSpc>
            </a:pPr>
            <a:r>
              <a:rPr lang="en-MY" sz="2300" dirty="0"/>
              <a:t>This module is equipped with a chip called EASIROC.  EASIROC stands for Extended Analogue SI-pm </a:t>
            </a:r>
            <a:r>
              <a:rPr lang="en-MY" sz="2300" dirty="0" err="1"/>
              <a:t>ReadOut</a:t>
            </a:r>
            <a:r>
              <a:rPr lang="en-MY" sz="2300" dirty="0"/>
              <a:t> Chip is a 32 channels fully analogue front end ASIC dedicated to readout </a:t>
            </a:r>
            <a:r>
              <a:rPr lang="en-MY" sz="2300" dirty="0" err="1"/>
              <a:t>SiPM</a:t>
            </a:r>
            <a:r>
              <a:rPr lang="en-MY" sz="2300" dirty="0"/>
              <a:t> detectors.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767" y="1223493"/>
            <a:ext cx="5095569" cy="509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8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6001636"/>
              </p:ext>
            </p:extLst>
          </p:nvPr>
        </p:nvGraphicFramePr>
        <p:xfrm>
          <a:off x="811370" y="1068265"/>
          <a:ext cx="3572372" cy="4956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74440" y="1068265"/>
            <a:ext cx="284623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en-US" sz="1875" dirty="0" smtClean="0"/>
          </a:p>
          <a:p>
            <a:pPr lvl="0" algn="ctr"/>
            <a:r>
              <a:rPr lang="en-US" sz="1875" dirty="0" smtClean="0"/>
              <a:t>Observing </a:t>
            </a:r>
            <a:r>
              <a:rPr lang="en-US" sz="1875" dirty="0"/>
              <a:t>pulse</a:t>
            </a:r>
            <a:endParaRPr lang="en-MY" sz="1875" dirty="0"/>
          </a:p>
          <a:p>
            <a:endParaRPr lang="en-MY" sz="1350" dirty="0"/>
          </a:p>
        </p:txBody>
      </p:sp>
      <p:sp>
        <p:nvSpPr>
          <p:cNvPr id="8" name="TextBox 7"/>
          <p:cNvSpPr txBox="1"/>
          <p:nvPr/>
        </p:nvSpPr>
        <p:spPr>
          <a:xfrm>
            <a:off x="6022732" y="1068265"/>
            <a:ext cx="156503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MY" sz="135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323" y="2200096"/>
            <a:ext cx="4297847" cy="25672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12528" y="1536546"/>
            <a:ext cx="29069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Figure shows the pulse waveforms when using a linear amplifier </a:t>
            </a:r>
            <a:endParaRPr lang="en-MY" sz="1350" dirty="0"/>
          </a:p>
        </p:txBody>
      </p:sp>
    </p:spTree>
    <p:extLst>
      <p:ext uri="{BB962C8B-B14F-4D97-AF65-F5344CB8AC3E}">
        <p14:creationId xmlns:p14="http://schemas.microsoft.com/office/powerpoint/2010/main" val="88712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</TotalTime>
  <Words>449</Words>
  <Application>Microsoft Office PowerPoint</Application>
  <PresentationFormat>On-screen Show (4:3)</PresentationFormat>
  <Paragraphs>66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Adobe Fangsong Std R</vt:lpstr>
      <vt:lpstr>ＭＳ Ｐゴシック</vt:lpstr>
      <vt:lpstr>Adobe Garamond Pro Bold</vt:lpstr>
      <vt:lpstr>Aharoni</vt:lpstr>
      <vt:lpstr>Arial</vt:lpstr>
      <vt:lpstr>Calibri</vt:lpstr>
      <vt:lpstr>Calibri Light</vt:lpstr>
      <vt:lpstr>Times New Roman</vt:lpstr>
      <vt:lpstr>Office Theme</vt:lpstr>
      <vt:lpstr>FINAL YEAR PROJECT 4SSCZ</vt:lpstr>
      <vt:lpstr>PROBLEM STATEMENT</vt:lpstr>
      <vt:lpstr>OBJECTIVES </vt:lpstr>
      <vt:lpstr>WHAT IS BACKSCATTER X-RAY?</vt:lpstr>
      <vt:lpstr>EXPECTED PROTOTYPE POSITION</vt:lpstr>
      <vt:lpstr> MPPC DETECTOR</vt:lpstr>
      <vt:lpstr>PowerPoint Presentation</vt:lpstr>
      <vt:lpstr>EASIROC-NIM MODULE</vt:lpstr>
      <vt:lpstr>PowerPoint Presentation</vt:lpstr>
      <vt:lpstr>PowerPoint Presentation</vt:lpstr>
      <vt:lpstr>  Features Low afterpulses</vt:lpstr>
      <vt:lpstr>Low crosstalk</vt:lpstr>
      <vt:lpstr>HIGH PHOTON DETECTION EFFICIENCY </vt:lpstr>
      <vt:lpstr>END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nur fatin nasuha jaafar jaafar</dc:creator>
  <cp:lastModifiedBy>nur fatin nasuha jaafar jaafar</cp:lastModifiedBy>
  <cp:revision>17</cp:revision>
  <dcterms:created xsi:type="dcterms:W3CDTF">2016-10-16T07:01:38Z</dcterms:created>
  <dcterms:modified xsi:type="dcterms:W3CDTF">2016-10-17T00:43:20Z</dcterms:modified>
</cp:coreProperties>
</file>