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2"/>
  </p:sldMasterIdLst>
  <p:sldIdLst>
    <p:sldId id="257" r:id="rId3"/>
    <p:sldId id="268" r:id="rId4"/>
    <p:sldId id="276" r:id="rId5"/>
    <p:sldId id="277" r:id="rId6"/>
    <p:sldId id="258" r:id="rId7"/>
    <p:sldId id="279" r:id="rId8"/>
    <p:sldId id="280" r:id="rId9"/>
    <p:sldId id="281" r:id="rId10"/>
    <p:sldId id="282" r:id="rId11"/>
    <p:sldId id="283" r:id="rId12"/>
    <p:sldId id="284" r:id="rId13"/>
    <p:sldId id="278" r:id="rId14"/>
    <p:sldId id="272" r:id="rId15"/>
    <p:sldId id="274" r:id="rId16"/>
    <p:sldId id="275" r:id="rId17"/>
    <p:sldId id="285" r:id="rId18"/>
    <p:sldId id="286" r:id="rId19"/>
    <p:sldId id="273" r:id="rId20"/>
    <p:sldId id="288" r:id="rId21"/>
    <p:sldId id="287" r:id="rId22"/>
    <p:sldId id="289" r:id="rId23"/>
    <p:sldId id="290" r:id="rId24"/>
    <p:sldId id="291" r:id="rId25"/>
    <p:sldId id="292" r:id="rId26"/>
    <p:sldId id="295" r:id="rId27"/>
    <p:sldId id="296" r:id="rId28"/>
    <p:sldId id="297" r:id="rId29"/>
    <p:sldId id="298" r:id="rId30"/>
    <p:sldId id="299" r:id="rId31"/>
    <p:sldId id="300" r:id="rId32"/>
    <p:sldId id="301" r:id="rId33"/>
    <p:sldId id="294" r:id="rId34"/>
    <p:sldId id="302" r:id="rId35"/>
    <p:sldId id="303" r:id="rId36"/>
    <p:sldId id="304" r:id="rId37"/>
    <p:sldId id="306" r:id="rId38"/>
    <p:sldId id="26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6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ltLang="ja-JP"/>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428663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302760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ja-JP"/>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ja-JP"/>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5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3235591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ja-JP"/>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ja-JP"/>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682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ltLang="ja-JP"/>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ja-JP"/>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288440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247104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85699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hrink Text Over Pictu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ound Diagonal Corner Rectangle 7"/>
          <p:cNvSpPr/>
          <p:nvPr userDrawn="1"/>
        </p:nvSpPr>
        <p:spPr>
          <a:xfrm>
            <a:off x="0" y="0"/>
            <a:ext cx="12192000" cy="6858000"/>
          </a:xfrm>
          <a:prstGeom prst="round2DiagRect">
            <a:avLst>
              <a:gd name="adj1" fmla="val 6945"/>
              <a:gd name="adj2"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userDrawn="1"/>
        </p:nvSpPr>
        <p:spPr>
          <a:xfrm>
            <a:off x="0" y="0"/>
            <a:ext cx="12192000" cy="6858000"/>
          </a:xfrm>
          <a:prstGeom prst="round2DiagRect">
            <a:avLst>
              <a:gd name="adj1" fmla="val 6945"/>
              <a:gd name="adj2" fmla="val 0"/>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640080" y="666750"/>
            <a:ext cx="4511040" cy="2266950"/>
          </a:xfrm>
          <a:prstGeom prst="rect">
            <a:avLst/>
          </a:prstGeom>
          <a:noFill/>
        </p:spPr>
        <p:txBody>
          <a:bodyPr lIns="182880" tIns="182880" rIns="182880" bIns="182880" anchor="ctr">
            <a:noAutofit/>
          </a:bodyPr>
          <a:lstStyle>
            <a:lvl1pPr marL="0" indent="0" algn="ctr">
              <a:buNone/>
              <a:defRPr sz="2800" baseline="0"/>
            </a:lvl1pPr>
            <a:lvl2pPr marL="0" indent="0">
              <a:buNone/>
              <a:defRPr sz="2800"/>
            </a:lvl2pPr>
            <a:lvl3pPr marL="0" indent="0">
              <a:buNone/>
              <a:defRPr sz="2800"/>
            </a:lvl3pPr>
            <a:lvl4pPr marL="0" indent="0">
              <a:buNone/>
              <a:defRPr sz="2800"/>
            </a:lvl4pPr>
            <a:lvl5pPr marL="0" indent="0">
              <a:buNone/>
              <a:defRPr sz="2800"/>
            </a:lvl5pPr>
          </a:lstStyle>
          <a:p>
            <a:pPr lvl="0"/>
            <a:r>
              <a:rPr lang="en-US" dirty="0"/>
              <a:t>Click to enter first statement</a:t>
            </a:r>
          </a:p>
        </p:txBody>
      </p:sp>
      <p:sp>
        <p:nvSpPr>
          <p:cNvPr id="7" name="Text Placeholder 5"/>
          <p:cNvSpPr>
            <a:spLocks noGrp="1"/>
          </p:cNvSpPr>
          <p:nvPr>
            <p:ph type="body" sz="quarter" idx="11" hasCustomPrompt="1"/>
          </p:nvPr>
        </p:nvSpPr>
        <p:spPr>
          <a:xfrm>
            <a:off x="640080" y="3895725"/>
            <a:ext cx="4511040" cy="2266950"/>
          </a:xfrm>
          <a:prstGeom prst="rect">
            <a:avLst/>
          </a:prstGeom>
          <a:noFill/>
        </p:spPr>
        <p:txBody>
          <a:bodyPr lIns="182880" tIns="182880" rIns="182880" bIns="182880" anchor="ctr">
            <a:noAutofit/>
          </a:bodyPr>
          <a:lstStyle>
            <a:lvl1pPr marL="0" indent="0" algn="ctr">
              <a:buNone/>
              <a:defRPr sz="2800" baseline="0">
                <a:solidFill>
                  <a:schemeClr val="bg1"/>
                </a:solidFill>
              </a:defRPr>
            </a:lvl1pPr>
            <a:lvl2pPr marL="0" indent="0">
              <a:buNone/>
              <a:defRPr sz="2800"/>
            </a:lvl2pPr>
            <a:lvl3pPr marL="0" indent="0">
              <a:buNone/>
              <a:defRPr sz="2800"/>
            </a:lvl3pPr>
            <a:lvl4pPr marL="0" indent="0">
              <a:buNone/>
              <a:defRPr sz="2800"/>
            </a:lvl4pPr>
            <a:lvl5pPr marL="0" indent="0">
              <a:buNone/>
              <a:defRPr sz="2800"/>
            </a:lvl5pPr>
          </a:lstStyle>
          <a:p>
            <a:pPr lvl="0"/>
            <a:r>
              <a:rPr lang="en-US" dirty="0"/>
              <a:t>Click to enter second statement</a:t>
            </a:r>
          </a:p>
        </p:txBody>
      </p:sp>
      <p:sp>
        <p:nvSpPr>
          <p:cNvPr id="12" name="Rectangle 11"/>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To</a:t>
            </a:r>
            <a:r>
              <a:rPr lang="en-US" sz="1600" baseline="0" dirty="0">
                <a:solidFill>
                  <a:prstClr val="white">
                    <a:lumMod val="50000"/>
                  </a:prstClr>
                </a:solidFill>
                <a:latin typeface="Calibri Light" panose="020F0302020204030204" pitchFamily="34" charset="0"/>
                <a:cs typeface="Calibri" panose="020F0502020204030204" pitchFamily="34" charset="0"/>
              </a:rPr>
              <a:t> change the background image, on the Design tab of the ribbon, click Format Background,</a:t>
            </a:r>
            <a:r>
              <a:rPr lang="en-US" sz="1600" dirty="0">
                <a:solidFill>
                  <a:prstClr val="white">
                    <a:lumMod val="50000"/>
                  </a:prstClr>
                </a:solidFill>
                <a:latin typeface="Calibri Light" panose="020F0302020204030204" pitchFamily="34" charset="0"/>
                <a:cs typeface="Calibri" panose="020F0502020204030204" pitchFamily="34" charset="0"/>
              </a:rPr>
              <a:t> and then </a:t>
            </a:r>
            <a:r>
              <a:rPr lang="en-US" sz="1600" baseline="0" dirty="0">
                <a:solidFill>
                  <a:prstClr val="white">
                    <a:lumMod val="50000"/>
                  </a:prstClr>
                </a:solidFill>
                <a:latin typeface="Calibri Light" panose="020F0302020204030204" pitchFamily="34" charset="0"/>
                <a:cs typeface="Calibri" panose="020F0502020204030204" pitchFamily="34" charset="0"/>
              </a:rPr>
              <a:t>Insert picture from File.</a:t>
            </a:r>
          </a:p>
          <a:p>
            <a:pPr>
              <a:spcBef>
                <a:spcPts val="600"/>
              </a:spcBef>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24278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500"/>
                                  </p:stCondLst>
                                  <p:childTnLst>
                                    <p:animScale>
                                      <p:cBhvr>
                                        <p:cTn id="6" dur="2000" fill="hold"/>
                                        <p:tgtEl>
                                          <p:spTgt spid="9"/>
                                        </p:tgtEl>
                                      </p:cBhvr>
                                      <p:by x="37000" y="37000"/>
                                    </p:animScale>
                                  </p:childTnLst>
                                </p:cTn>
                              </p:par>
                              <p:par>
                                <p:cTn id="7" presetID="35" presetClass="path" presetSubtype="0" accel="50000" decel="50000" fill="hold" grpId="1" nodeType="withEffect">
                                  <p:stCondLst>
                                    <p:cond delay="1500"/>
                                  </p:stCondLst>
                                  <p:childTnLst>
                                    <p:animMotion origin="layout" path="M 0 0 L -0.2625 0.23333 " pathEditMode="relative" rAng="0" ptsTypes="AA">
                                      <p:cBhvr>
                                        <p:cTn id="8" dur="1000" fill="hold"/>
                                        <p:tgtEl>
                                          <p:spTgt spid="9"/>
                                        </p:tgtEl>
                                        <p:attrNameLst>
                                          <p:attrName>ppt_x</p:attrName>
                                          <p:attrName>ppt_y</p:attrName>
                                        </p:attrNameLst>
                                      </p:cBhvr>
                                      <p:rCtr x="-13125" y="11667"/>
                                    </p:animMotion>
                                  </p:childTnLst>
                                </p:cTn>
                              </p:par>
                              <p:par>
                                <p:cTn id="9" presetID="6" presetClass="emph" presetSubtype="0" fill="hold" grpId="0" nodeType="withEffect">
                                  <p:stCondLst>
                                    <p:cond delay="500"/>
                                  </p:stCondLst>
                                  <p:childTnLst>
                                    <p:animScale>
                                      <p:cBhvr>
                                        <p:cTn id="10" dur="2000" fill="hold"/>
                                        <p:tgtEl>
                                          <p:spTgt spid="8"/>
                                        </p:tgtEl>
                                      </p:cBhvr>
                                      <p:by x="37000" y="37000"/>
                                    </p:animScale>
                                  </p:childTnLst>
                                </p:cTn>
                              </p:par>
                              <p:par>
                                <p:cTn id="11" presetID="35" presetClass="path" presetSubtype="0" accel="50000" decel="50000" fill="hold" grpId="1" nodeType="withEffect">
                                  <p:stCondLst>
                                    <p:cond delay="1500"/>
                                  </p:stCondLst>
                                  <p:childTnLst>
                                    <p:animMotion origin="layout" path="M 0 0 L -0.2625 -0.23333 " pathEditMode="relative" rAng="0" ptsTypes="AA">
                                      <p:cBhvr>
                                        <p:cTn id="12" dur="1000" fill="hold"/>
                                        <p:tgtEl>
                                          <p:spTgt spid="8"/>
                                        </p:tgtEl>
                                        <p:attrNameLst>
                                          <p:attrName>ppt_x</p:attrName>
                                          <p:attrName>ppt_y</p:attrName>
                                        </p:attrNameLst>
                                      </p:cBhvr>
                                      <p:rCtr x="-13125" y="-1166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5382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24319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2B732AEB-7EEF-4F1E-8437-35D4CECA3C7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24574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2B732AEB-7EEF-4F1E-8437-35D4CECA3C73}"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27312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2B732AEB-7EEF-4F1E-8437-35D4CECA3C73}"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3071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32AEB-7EEF-4F1E-8437-35D4CECA3C73}"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293382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ltLang="ja-JP"/>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ltLang="ja-JP"/>
              <a:t>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31870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ja-JP"/>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420365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732AEB-7EEF-4F1E-8437-35D4CECA3C73}" type="datetimeFigureOut">
              <a:rPr lang="en-US" smtClean="0"/>
              <a:t>10/10/2016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70293B4-ED76-44DA-A1AD-DE7A721279D3}" type="slidenum">
              <a:rPr lang="en-US" smtClean="0"/>
              <a:t>‹#›</a:t>
            </a:fld>
            <a:endParaRPr lang="en-US"/>
          </a:p>
        </p:txBody>
      </p:sp>
    </p:spTree>
    <p:extLst>
      <p:ext uri="{BB962C8B-B14F-4D97-AF65-F5344CB8AC3E}">
        <p14:creationId xmlns:p14="http://schemas.microsoft.com/office/powerpoint/2010/main" val="5588432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dc.jaea.go.jp/NuC/sbygam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cid:image007.png@01D22198.08314D00"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cid:image008.png@01D22198.08314D00"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cid:image009.png@01D22198.08314D0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rgbClr val="FF0000"/>
                </a:solidFill>
              </a:rPr>
              <a:t>Isotope Production Technique by Muon Beam from Pion Capture Solenoid System</a:t>
            </a:r>
          </a:p>
          <a:p>
            <a:r>
              <a:rPr lang="en-US" sz="2400" i="1" dirty="0">
                <a:solidFill>
                  <a:schemeClr val="accent2">
                    <a:lumMod val="60000"/>
                    <a:lumOff val="40000"/>
                  </a:schemeClr>
                </a:solidFill>
              </a:rPr>
              <a:t>using Root v5</a:t>
            </a:r>
          </a:p>
        </p:txBody>
      </p:sp>
      <p:sp>
        <p:nvSpPr>
          <p:cNvPr id="3" name="Text Placeholder 2"/>
          <p:cNvSpPr>
            <a:spLocks noGrp="1"/>
          </p:cNvSpPr>
          <p:nvPr>
            <p:ph type="body" sz="quarter" idx="11"/>
          </p:nvPr>
        </p:nvSpPr>
        <p:spPr/>
        <p:txBody>
          <a:bodyPr/>
          <a:lstStyle/>
          <a:p>
            <a:r>
              <a:rPr lang="en-US" dirty="0"/>
              <a:t>Dedicated to</a:t>
            </a:r>
          </a:p>
          <a:p>
            <a:r>
              <a:rPr lang="en-US" dirty="0"/>
              <a:t>Dr. </a:t>
            </a:r>
            <a:r>
              <a:rPr lang="en-US" dirty="0" err="1"/>
              <a:t>Izyan</a:t>
            </a:r>
            <a:r>
              <a:rPr lang="en-US" dirty="0"/>
              <a:t> </a:t>
            </a:r>
            <a:r>
              <a:rPr lang="en-US" dirty="0" err="1"/>
              <a:t>Hazwani</a:t>
            </a:r>
            <a:r>
              <a:rPr lang="en-US" dirty="0"/>
              <a:t> + JPARC (Prof. </a:t>
            </a:r>
            <a:r>
              <a:rPr lang="en-US" dirty="0" err="1"/>
              <a:t>Ejiri</a:t>
            </a:r>
            <a:r>
              <a:rPr lang="en-US" dirty="0"/>
              <a:t>)</a:t>
            </a:r>
          </a:p>
        </p:txBody>
      </p:sp>
    </p:spTree>
    <p:extLst>
      <p:ext uri="{BB962C8B-B14F-4D97-AF65-F5344CB8AC3E}">
        <p14:creationId xmlns:p14="http://schemas.microsoft.com/office/powerpoint/2010/main" val="19039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2">
                                            <p:txEl>
                                              <p:pRg st="0" end="0"/>
                                            </p:txEl>
                                          </p:spTgt>
                                        </p:tgtEl>
                                      </p:cBhvr>
                                    </p:animEffect>
                                    <p:animScale>
                                      <p:cBhvr>
                                        <p:cTn id="7" dur="1000" autoRev="1" fill="hold"/>
                                        <p:tgtEl>
                                          <p:spTgt spid="2">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2">
                                            <p:txEl>
                                              <p:pRg st="1" end="1"/>
                                            </p:txEl>
                                          </p:spTgt>
                                        </p:tgtEl>
                                      </p:cBhvr>
                                    </p:animEffect>
                                    <p:animScale>
                                      <p:cBhvr>
                                        <p:cTn id="10" dur="1000" autoRev="1" fill="hold"/>
                                        <p:tgtEl>
                                          <p:spTgt spid="2">
                                            <p:txEl>
                                              <p:pRg st="1" end="1"/>
                                            </p:txEl>
                                          </p:spTgt>
                                        </p:tgtEl>
                                      </p:cBhvr>
                                      <p:by x="105000" y="105000"/>
                                    </p:animScale>
                                  </p:childTnLst>
                                </p:cTn>
                              </p:par>
                            </p:childTnLst>
                          </p:cTn>
                        </p:par>
                        <p:par>
                          <p:cTn id="11" fill="hold">
                            <p:stCondLst>
                              <p:cond delay="2000"/>
                            </p:stCondLst>
                            <p:childTnLst>
                              <p:par>
                                <p:cTn id="12" presetID="32" presetClass="emph" presetSubtype="0" fill="hold" grpId="0" nodeType="after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par>
                          <p:cTn id="18" fill="hold">
                            <p:stCondLst>
                              <p:cond delay="3000"/>
                            </p:stCondLst>
                            <p:childTnLst>
                              <p:par>
                                <p:cTn id="19" presetID="32" presetClass="emph" presetSubtype="0" fill="hold" grpId="0" nodeType="afterEffect">
                                  <p:stCondLst>
                                    <p:cond delay="0"/>
                                  </p:stCondLst>
                                  <p:childTnLs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24" y="248356"/>
            <a:ext cx="11763497" cy="6400800"/>
          </a:xfrm>
        </p:spPr>
      </p:pic>
    </p:spTree>
    <p:extLst>
      <p:ext uri="{BB962C8B-B14F-4D97-AF65-F5344CB8AC3E}">
        <p14:creationId xmlns:p14="http://schemas.microsoft.com/office/powerpoint/2010/main" val="120547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412" y="297922"/>
            <a:ext cx="11254855" cy="6327767"/>
          </a:xfrm>
        </p:spPr>
      </p:pic>
    </p:spTree>
    <p:extLst>
      <p:ext uri="{BB962C8B-B14F-4D97-AF65-F5344CB8AC3E}">
        <p14:creationId xmlns:p14="http://schemas.microsoft.com/office/powerpoint/2010/main" val="253618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Continue… </a:t>
            </a:r>
            <a:endParaRPr kumimoji="1" lang="ja-JP" altLang="en-US" dirty="0"/>
          </a:p>
        </p:txBody>
      </p:sp>
      <p:sp>
        <p:nvSpPr>
          <p:cNvPr id="4" name="Content Placeholder 3"/>
          <p:cNvSpPr>
            <a:spLocks noGrp="1"/>
          </p:cNvSpPr>
          <p:nvPr>
            <p:ph idx="1"/>
          </p:nvPr>
        </p:nvSpPr>
        <p:spPr/>
        <p:txBody>
          <a:bodyPr/>
          <a:lstStyle/>
          <a:p>
            <a:r>
              <a:rPr kumimoji="1" lang="en-US" altLang="ja-JP" dirty="0"/>
              <a:t>Unfortunately, the nuclear data from the nuclear data sheets was not ample enough for our data analysis due to missing of low intensity peaks. </a:t>
            </a:r>
          </a:p>
          <a:p>
            <a:r>
              <a:rPr lang="en-US" altLang="ja-JP" dirty="0"/>
              <a:t>So, Dr. </a:t>
            </a:r>
            <a:r>
              <a:rPr lang="en-US" altLang="ja-JP" dirty="0" err="1"/>
              <a:t>Izyan</a:t>
            </a:r>
            <a:r>
              <a:rPr lang="en-US" altLang="ja-JP" dirty="0"/>
              <a:t> introduced another source, a link provided by JAEA (Japan Atomic Energy Agency):</a:t>
            </a:r>
          </a:p>
          <a:p>
            <a:endParaRPr lang="en-US" altLang="ja-JP" dirty="0"/>
          </a:p>
          <a:p>
            <a:r>
              <a:rPr lang="en-US" altLang="ja-JP" dirty="0"/>
              <a:t> </a:t>
            </a:r>
            <a:r>
              <a:rPr lang="en-GB" altLang="ja-JP" dirty="0">
                <a:hlinkClick r:id="rId2"/>
              </a:rPr>
              <a:t>http://wwwndc.jaea.go.jp/NuC/sbygame.html</a:t>
            </a:r>
            <a:r>
              <a:rPr lang="en-GB" altLang="ja-JP" dirty="0"/>
              <a:t> </a:t>
            </a:r>
          </a:p>
          <a:p>
            <a:endParaRPr kumimoji="1" lang="ja-JP" altLang="en-US" dirty="0"/>
          </a:p>
        </p:txBody>
      </p:sp>
    </p:spTree>
    <p:extLst>
      <p:ext uri="{BB962C8B-B14F-4D97-AF65-F5344CB8AC3E}">
        <p14:creationId xmlns:p14="http://schemas.microsoft.com/office/powerpoint/2010/main" val="391728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354277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306051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317774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420625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2596445"/>
            <a:ext cx="9990667" cy="2308324"/>
          </a:xfrm>
          <a:prstGeom prst="rect">
            <a:avLst/>
          </a:prstGeom>
        </p:spPr>
        <p:txBody>
          <a:bodyPr wrap="square">
            <a:spAutoFit/>
          </a:bodyPr>
          <a:lstStyle/>
          <a:p>
            <a:endParaRPr lang="ja-JP" altLang="en-US" dirty="0"/>
          </a:p>
          <a:p>
            <a:r>
              <a:rPr lang="ja-JP" altLang="en-US" dirty="0"/>
              <a:t>Nuclide</a:t>
            </a:r>
            <a:r>
              <a:rPr lang="en-US" altLang="ja-JP" dirty="0"/>
              <a:t>		</a:t>
            </a:r>
            <a:r>
              <a:rPr lang="ja-JP" altLang="en-US" dirty="0"/>
              <a:t>Energy(keV)</a:t>
            </a:r>
            <a:r>
              <a:rPr lang="en-US" altLang="ja-JP" dirty="0"/>
              <a:t>	</a:t>
            </a:r>
            <a:r>
              <a:rPr lang="ja-JP" altLang="en-US" dirty="0"/>
              <a:t>Intensity(%)</a:t>
            </a:r>
            <a:r>
              <a:rPr lang="en-US" altLang="ja-JP" dirty="0"/>
              <a:t>	</a:t>
            </a:r>
            <a:r>
              <a:rPr lang="ja-JP" altLang="en-US" dirty="0"/>
              <a:t>Decay mode</a:t>
            </a:r>
            <a:r>
              <a:rPr lang="en-US" altLang="ja-JP" dirty="0"/>
              <a:t>		</a:t>
            </a:r>
            <a:r>
              <a:rPr lang="ja-JP" altLang="en-US" dirty="0"/>
              <a:t>Half life</a:t>
            </a:r>
            <a:r>
              <a:rPr lang="en-US" altLang="ja-JP" dirty="0"/>
              <a:t>		</a:t>
            </a:r>
            <a:r>
              <a:rPr lang="ja-JP" altLang="en-US" dirty="0"/>
              <a:t>Effective Intensity(dps)</a:t>
            </a:r>
          </a:p>
          <a:p>
            <a:r>
              <a:rPr lang="ja-JP" altLang="en-US" dirty="0"/>
              <a:t> 72-Hf-180</a:t>
            </a:r>
            <a:r>
              <a:rPr lang="en-US" altLang="ja-JP" dirty="0"/>
              <a:t>	</a:t>
            </a:r>
            <a:r>
              <a:rPr lang="ja-JP" altLang="en-US" b="1" dirty="0">
                <a:solidFill>
                  <a:schemeClr val="accent5"/>
                </a:solidFill>
              </a:rPr>
              <a:t>215.43</a:t>
            </a:r>
            <a:r>
              <a:rPr lang="ja-JP" altLang="en-US" dirty="0"/>
              <a:t>     	81.32   	</a:t>
            </a:r>
            <a:r>
              <a:rPr lang="en-US" altLang="ja-JP" dirty="0"/>
              <a:t>		</a:t>
            </a:r>
            <a:r>
              <a:rPr lang="ja-JP" altLang="en-US" dirty="0"/>
              <a:t>IT      	</a:t>
            </a:r>
            <a:r>
              <a:rPr lang="en-US" altLang="ja-JP" dirty="0"/>
              <a:t>	</a:t>
            </a:r>
            <a:r>
              <a:rPr lang="ja-JP" altLang="en-US" dirty="0"/>
              <a:t>5.5H     </a:t>
            </a:r>
            <a:r>
              <a:rPr lang="en-US" altLang="ja-JP" dirty="0"/>
              <a:t>			</a:t>
            </a:r>
            <a:r>
              <a:rPr lang="ja-JP" altLang="en-US" dirty="0"/>
              <a:t>2.85E-05</a:t>
            </a:r>
          </a:p>
          <a:p>
            <a:r>
              <a:rPr lang="ja-JP" altLang="en-US" dirty="0"/>
              <a:t> 72-Hf-180    </a:t>
            </a:r>
            <a:r>
              <a:rPr lang="ja-JP" altLang="en-US" b="1" dirty="0">
                <a:solidFill>
                  <a:schemeClr val="accent5"/>
                </a:solidFill>
              </a:rPr>
              <a:t>332.27</a:t>
            </a:r>
            <a:r>
              <a:rPr lang="ja-JP" altLang="en-US" dirty="0"/>
              <a:t>     	94.12  	</a:t>
            </a:r>
            <a:r>
              <a:rPr lang="en-US" altLang="ja-JP" dirty="0"/>
              <a:t>		</a:t>
            </a:r>
            <a:r>
              <a:rPr lang="ja-JP" altLang="en-US" dirty="0"/>
              <a:t>IT      	</a:t>
            </a:r>
            <a:r>
              <a:rPr lang="en-US" altLang="ja-JP" dirty="0"/>
              <a:t>	</a:t>
            </a:r>
            <a:r>
              <a:rPr lang="ja-JP" altLang="en-US" dirty="0"/>
              <a:t>5.5H     </a:t>
            </a:r>
            <a:r>
              <a:rPr lang="en-US" altLang="ja-JP" dirty="0"/>
              <a:t>			</a:t>
            </a:r>
            <a:r>
              <a:rPr lang="ja-JP" altLang="en-US" dirty="0"/>
              <a:t>3.29E-05</a:t>
            </a:r>
          </a:p>
          <a:p>
            <a:r>
              <a:rPr lang="ja-JP" altLang="en-US" dirty="0"/>
              <a:t> 72-Hf-180    </a:t>
            </a:r>
            <a:r>
              <a:rPr lang="ja-JP" altLang="en-US" b="1" dirty="0">
                <a:solidFill>
                  <a:schemeClr val="accent5"/>
                </a:solidFill>
              </a:rPr>
              <a:t>443.16</a:t>
            </a:r>
            <a:r>
              <a:rPr lang="ja-JP" altLang="en-US" dirty="0">
                <a:solidFill>
                  <a:schemeClr val="accent5"/>
                </a:solidFill>
              </a:rPr>
              <a:t> </a:t>
            </a:r>
            <a:r>
              <a:rPr lang="ja-JP" altLang="en-US" dirty="0"/>
              <a:t>    	81.88   	</a:t>
            </a:r>
            <a:r>
              <a:rPr lang="en-US" altLang="ja-JP" dirty="0"/>
              <a:t>		</a:t>
            </a:r>
            <a:r>
              <a:rPr lang="ja-JP" altLang="en-US" dirty="0"/>
              <a:t>IT      	</a:t>
            </a:r>
            <a:r>
              <a:rPr lang="en-US" altLang="ja-JP" dirty="0"/>
              <a:t>	</a:t>
            </a:r>
            <a:r>
              <a:rPr lang="ja-JP" altLang="en-US" dirty="0"/>
              <a:t>5.5H     </a:t>
            </a:r>
            <a:r>
              <a:rPr lang="en-US" altLang="ja-JP" dirty="0"/>
              <a:t>			</a:t>
            </a:r>
            <a:r>
              <a:rPr lang="ja-JP" altLang="en-US" dirty="0"/>
              <a:t>2.87E-05 </a:t>
            </a:r>
            <a:endParaRPr lang="en-US" altLang="ja-JP" dirty="0"/>
          </a:p>
          <a:p>
            <a:endParaRPr lang="en-US" altLang="ja-JP" dirty="0"/>
          </a:p>
          <a:p>
            <a:endParaRPr lang="en-US" altLang="ja-JP" dirty="0"/>
          </a:p>
          <a:p>
            <a:r>
              <a:rPr lang="en-US" altLang="ja-JP" baseline="30000" dirty="0"/>
              <a:t>									181</a:t>
            </a:r>
            <a:r>
              <a:rPr lang="en-US" altLang="ja-JP" dirty="0"/>
              <a:t>Ta (</a:t>
            </a:r>
            <a:r>
              <a:rPr lang="el-GR" altLang="ja-JP" dirty="0">
                <a:latin typeface="Times New Roman" panose="02020603050405020304" pitchFamily="18" charset="0"/>
                <a:cs typeface="Times New Roman" panose="02020603050405020304" pitchFamily="18" charset="0"/>
              </a:rPr>
              <a:t>μ</a:t>
            </a:r>
            <a:r>
              <a:rPr lang="en-US" altLang="ja-JP" dirty="0">
                <a:latin typeface="Times New Roman" panose="02020603050405020304" pitchFamily="18" charset="0"/>
                <a:cs typeface="Times New Roman" panose="02020603050405020304" pitchFamily="18" charset="0"/>
              </a:rPr>
              <a:t>, n) </a:t>
            </a:r>
            <a:r>
              <a:rPr lang="en-US" altLang="ja-JP" baseline="30000" dirty="0">
                <a:latin typeface="Times New Roman" panose="02020603050405020304" pitchFamily="18" charset="0"/>
                <a:cs typeface="Times New Roman" panose="02020603050405020304" pitchFamily="18" charset="0"/>
              </a:rPr>
              <a:t>180</a:t>
            </a:r>
            <a:r>
              <a:rPr lang="en-US" altLang="ja-JP" dirty="0">
                <a:latin typeface="Times New Roman" panose="02020603050405020304" pitchFamily="18" charset="0"/>
                <a:cs typeface="Times New Roman" panose="02020603050405020304" pitchFamily="18" charset="0"/>
              </a:rPr>
              <a:t>Hf</a:t>
            </a:r>
            <a:endParaRPr lang="ja-JP" altLang="en-US" dirty="0"/>
          </a:p>
        </p:txBody>
      </p:sp>
    </p:spTree>
    <p:extLst>
      <p:ext uri="{BB962C8B-B14F-4D97-AF65-F5344CB8AC3E}">
        <p14:creationId xmlns:p14="http://schemas.microsoft.com/office/powerpoint/2010/main" val="90155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5" name="Rectangle 4"/>
          <p:cNvSpPr/>
          <p:nvPr/>
        </p:nvSpPr>
        <p:spPr>
          <a:xfrm>
            <a:off x="1102154" y="4809067"/>
            <a:ext cx="9990667" cy="369332"/>
          </a:xfrm>
          <a:prstGeom prst="rect">
            <a:avLst/>
          </a:prstGeom>
        </p:spPr>
        <p:txBody>
          <a:bodyPr wrap="square">
            <a:spAutoFit/>
          </a:bodyPr>
          <a:lstStyle/>
          <a:p>
            <a:r>
              <a:rPr lang="en-US" altLang="ja-JP" baseline="30000" dirty="0"/>
              <a:t>									181</a:t>
            </a:r>
            <a:r>
              <a:rPr lang="en-US" altLang="ja-JP" dirty="0"/>
              <a:t>Ta (</a:t>
            </a:r>
            <a:r>
              <a:rPr lang="el-GR" altLang="ja-JP" dirty="0">
                <a:latin typeface="Times New Roman" panose="02020603050405020304" pitchFamily="18" charset="0"/>
                <a:cs typeface="Times New Roman" panose="02020603050405020304" pitchFamily="18" charset="0"/>
              </a:rPr>
              <a:t>μ</a:t>
            </a:r>
            <a:r>
              <a:rPr lang="en-US" altLang="ja-JP" dirty="0">
                <a:latin typeface="Times New Roman" panose="02020603050405020304" pitchFamily="18" charset="0"/>
                <a:cs typeface="Times New Roman" panose="02020603050405020304" pitchFamily="18" charset="0"/>
              </a:rPr>
              <a:t>, 4n) </a:t>
            </a:r>
            <a:r>
              <a:rPr lang="en-US" altLang="ja-JP" baseline="30000" dirty="0">
                <a:latin typeface="Times New Roman" panose="02020603050405020304" pitchFamily="18" charset="0"/>
                <a:cs typeface="Times New Roman" panose="02020603050405020304" pitchFamily="18" charset="0"/>
              </a:rPr>
              <a:t>177</a:t>
            </a:r>
            <a:r>
              <a:rPr lang="en-US" altLang="ja-JP" dirty="0">
                <a:latin typeface="Times New Roman" panose="02020603050405020304" pitchFamily="18" charset="0"/>
                <a:cs typeface="Times New Roman" panose="02020603050405020304" pitchFamily="18" charset="0"/>
              </a:rPr>
              <a:t>Hf</a:t>
            </a:r>
            <a:endParaRPr lang="ja-JP" altLang="en-US" dirty="0"/>
          </a:p>
        </p:txBody>
      </p:sp>
    </p:spTree>
    <p:extLst>
      <p:ext uri="{BB962C8B-B14F-4D97-AF65-F5344CB8AC3E}">
        <p14:creationId xmlns:p14="http://schemas.microsoft.com/office/powerpoint/2010/main" val="368818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5" y="839789"/>
            <a:ext cx="9652001" cy="1320800"/>
          </a:xfrm>
        </p:spPr>
        <p:txBody>
          <a:bodyPr/>
          <a:lstStyle/>
          <a:p>
            <a:r>
              <a:rPr kumimoji="1" lang="en-US" altLang="ja-JP" dirty="0"/>
              <a:t>Technical Work (Result is the main priority!!)</a:t>
            </a:r>
            <a:endParaRPr kumimoji="1" lang="ja-JP" altLang="en-US" dirty="0"/>
          </a:p>
        </p:txBody>
      </p:sp>
      <p:sp>
        <p:nvSpPr>
          <p:cNvPr id="4" name="Content Placeholder 3"/>
          <p:cNvSpPr>
            <a:spLocks noGrp="1"/>
          </p:cNvSpPr>
          <p:nvPr>
            <p:ph idx="1"/>
          </p:nvPr>
        </p:nvSpPr>
        <p:spPr/>
        <p:txBody>
          <a:bodyPr/>
          <a:lstStyle/>
          <a:p>
            <a:r>
              <a:rPr kumimoji="1" lang="en-US" altLang="ja-JP" dirty="0"/>
              <a:t>From technical problems faced during installation of Ubuntu, root, and even trying to use UNIX system on Windows (Cygwin), etc. In the end, I realized, stop wasting time on those unnecessary stuff </a:t>
            </a:r>
            <a:r>
              <a:rPr kumimoji="1" lang="en-US" altLang="ja-JP" dirty="0">
                <a:sym typeface="Wingdings" panose="05000000000000000000" pitchFamily="2" charset="2"/>
              </a:rPr>
              <a:t> </a:t>
            </a:r>
          </a:p>
          <a:p>
            <a:r>
              <a:rPr lang="en-US" altLang="ja-JP" dirty="0">
                <a:sym typeface="Wingdings" panose="05000000000000000000" pitchFamily="2" charset="2"/>
              </a:rPr>
              <a:t>Basically, there are FOUR main steps I need to follow. </a:t>
            </a:r>
          </a:p>
          <a:p>
            <a:r>
              <a:rPr lang="en-US" altLang="ja-JP" dirty="0">
                <a:sym typeface="Wingdings" panose="05000000000000000000" pitchFamily="2" charset="2"/>
              </a:rPr>
              <a:t>1</a:t>
            </a:r>
            <a:r>
              <a:rPr lang="en-US" altLang="ja-JP" baseline="30000" dirty="0">
                <a:sym typeface="Wingdings" panose="05000000000000000000" pitchFamily="2" charset="2"/>
              </a:rPr>
              <a:t>st</a:t>
            </a:r>
            <a:r>
              <a:rPr lang="en-US" altLang="ja-JP" dirty="0">
                <a:sym typeface="Wingdings" panose="05000000000000000000" pitchFamily="2" charset="2"/>
              </a:rPr>
              <a:t>: Read, check carefully each data files, and change the first row count from (usually 0) to real time measurement. Also, convert them into text files using Excel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269" y="4352203"/>
            <a:ext cx="1581371" cy="800212"/>
          </a:xfrm>
          <a:prstGeom prst="rect">
            <a:avLst/>
          </a:prstGeom>
        </p:spPr>
      </p:pic>
    </p:spTree>
    <p:extLst>
      <p:ext uri="{BB962C8B-B14F-4D97-AF65-F5344CB8AC3E}">
        <p14:creationId xmlns:p14="http://schemas.microsoft.com/office/powerpoint/2010/main" val="29785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36" y="395111"/>
            <a:ext cx="10781763" cy="6073422"/>
          </a:xfrm>
          <a:prstGeom prst="rect">
            <a:avLst/>
          </a:prstGeom>
        </p:spPr>
      </p:pic>
    </p:spTree>
    <p:extLst>
      <p:ext uri="{BB962C8B-B14F-4D97-AF65-F5344CB8AC3E}">
        <p14:creationId xmlns:p14="http://schemas.microsoft.com/office/powerpoint/2010/main" val="36425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7.png@01D22198.08314D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32858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8.png@01D22198.08314D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59146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9.png@01D22198.08314D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52790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1242"/>
            <a:ext cx="9652001" cy="1320800"/>
          </a:xfrm>
        </p:spPr>
        <p:txBody>
          <a:bodyPr/>
          <a:lstStyle/>
          <a:p>
            <a:r>
              <a:rPr kumimoji="1" lang="en-US" altLang="ja-JP" dirty="0"/>
              <a:t>Continue… </a:t>
            </a:r>
            <a:endParaRPr kumimoji="1" lang="ja-JP" altLang="en-US" dirty="0"/>
          </a:p>
        </p:txBody>
      </p:sp>
      <p:sp>
        <p:nvSpPr>
          <p:cNvPr id="4" name="Content Placeholder 3"/>
          <p:cNvSpPr>
            <a:spLocks noGrp="1"/>
          </p:cNvSpPr>
          <p:nvPr>
            <p:ph idx="1"/>
          </p:nvPr>
        </p:nvSpPr>
        <p:spPr/>
        <p:txBody>
          <a:bodyPr/>
          <a:lstStyle/>
          <a:p>
            <a:r>
              <a:rPr lang="en-US" altLang="ja-JP" dirty="0">
                <a:sym typeface="Wingdings" panose="05000000000000000000" pitchFamily="2" charset="2"/>
              </a:rPr>
              <a:t>2</a:t>
            </a:r>
            <a:r>
              <a:rPr lang="en-US" altLang="ja-JP" baseline="30000" dirty="0">
                <a:sym typeface="Wingdings" panose="05000000000000000000" pitchFamily="2" charset="2"/>
              </a:rPr>
              <a:t>nd</a:t>
            </a:r>
            <a:r>
              <a:rPr lang="en-US" altLang="ja-JP" dirty="0">
                <a:sym typeface="Wingdings" panose="05000000000000000000" pitchFamily="2" charset="2"/>
              </a:rPr>
              <a:t>:  By studying Mo1_140keV.C, make similar coding for Ta1, Ta2, Ta3, and Ta4 (four selected data files). Change only the range and value of energy and counts area (</a:t>
            </a:r>
            <a:r>
              <a:rPr lang="en-US" altLang="ja-JP" dirty="0" err="1">
                <a:sym typeface="Wingdings" panose="05000000000000000000" pitchFamily="2" charset="2"/>
              </a:rPr>
              <a:t>SetParLimit</a:t>
            </a:r>
            <a:r>
              <a:rPr lang="en-US" altLang="ja-JP" dirty="0">
                <a:sym typeface="Wingdings" panose="05000000000000000000" pitchFamily="2" charset="2"/>
              </a:rPr>
              <a:t> and </a:t>
            </a:r>
            <a:r>
              <a:rPr lang="en-US" altLang="ja-JP" dirty="0" err="1">
                <a:sym typeface="Wingdings" panose="05000000000000000000" pitchFamily="2" charset="2"/>
              </a:rPr>
              <a:t>FixParLimit</a:t>
            </a:r>
            <a:r>
              <a:rPr lang="en-US" altLang="ja-JP" dirty="0">
                <a:sym typeface="Wingdings" panose="05000000000000000000" pitchFamily="2" charset="2"/>
              </a:rPr>
              <a:t>). Make two or more Gaussian peaks depending on graphs </a:t>
            </a:r>
            <a:r>
              <a:rPr lang="en-US" altLang="ja-JP" dirty="0" err="1">
                <a:sym typeface="Wingdings" panose="05000000000000000000" pitchFamily="2" charset="2"/>
              </a:rPr>
              <a:t>analysed</a:t>
            </a:r>
            <a:r>
              <a:rPr lang="en-US" altLang="ja-JP" dirty="0">
                <a:sym typeface="Wingdings" panose="05000000000000000000" pitchFamily="2" charset="2"/>
              </a:rPr>
              <a:t>. </a:t>
            </a:r>
          </a:p>
          <a:p>
            <a:r>
              <a:rPr lang="en-US" altLang="ja-JP" dirty="0">
                <a:sym typeface="Wingdings" panose="05000000000000000000" pitchFamily="2" charset="2"/>
              </a:rPr>
              <a:t>Some simple commands needed:</a:t>
            </a:r>
          </a:p>
          <a:p>
            <a:r>
              <a:rPr lang="en-US" altLang="ja-JP" dirty="0">
                <a:sym typeface="Wingdings" panose="05000000000000000000" pitchFamily="2" charset="2"/>
              </a:rPr>
              <a:t>$ root –l  [open root]</a:t>
            </a:r>
          </a:p>
          <a:p>
            <a:r>
              <a:rPr lang="en-US" altLang="ja-JP" dirty="0">
                <a:sym typeface="Wingdings" panose="05000000000000000000" pitchFamily="2" charset="2"/>
              </a:rPr>
              <a:t>$ .L Ta1_215keV.C</a:t>
            </a:r>
          </a:p>
          <a:p>
            <a:r>
              <a:rPr lang="en-US" altLang="ja-JP" dirty="0">
                <a:sym typeface="Wingdings" panose="05000000000000000000" pitchFamily="2" charset="2"/>
              </a:rPr>
              <a:t>$ Ta1(“GMX4_20140618_100940.txt”)</a:t>
            </a:r>
          </a:p>
        </p:txBody>
      </p:sp>
    </p:spTree>
    <p:extLst>
      <p:ext uri="{BB962C8B-B14F-4D97-AF65-F5344CB8AC3E}">
        <p14:creationId xmlns:p14="http://schemas.microsoft.com/office/powerpoint/2010/main" val="303287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139090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423580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6504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183023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7091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10563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Data Files available from JPARC (Japan Proton Accelerator Research Centre)</a:t>
            </a:r>
            <a:endParaRPr kumimoji="1" lang="ja-JP" altLang="en-US" dirty="0"/>
          </a:p>
        </p:txBody>
      </p:sp>
      <p:sp>
        <p:nvSpPr>
          <p:cNvPr id="4" name="Content Placeholder 3"/>
          <p:cNvSpPr>
            <a:spLocks noGrp="1"/>
          </p:cNvSpPr>
          <p:nvPr>
            <p:ph idx="1"/>
          </p:nvPr>
        </p:nvSpPr>
        <p:spPr/>
        <p:txBody>
          <a:bodyPr/>
          <a:lstStyle/>
          <a:p>
            <a:r>
              <a:rPr kumimoji="1" lang="en-US" altLang="ja-JP" dirty="0"/>
              <a:t>According to Dr. </a:t>
            </a:r>
            <a:r>
              <a:rPr kumimoji="1" lang="en-US" altLang="ja-JP" dirty="0" err="1"/>
              <a:t>Izyan’s</a:t>
            </a:r>
            <a:r>
              <a:rPr kumimoji="1" lang="en-US" altLang="ja-JP" dirty="0"/>
              <a:t> slides, MUSE beamline, MLF was used with intensity = 10</a:t>
            </a:r>
            <a:r>
              <a:rPr kumimoji="1" lang="en-US" altLang="ja-JP" baseline="30000" dirty="0"/>
              <a:t>5</a:t>
            </a:r>
            <a:r>
              <a:rPr kumimoji="1" lang="en-US" altLang="ja-JP" dirty="0"/>
              <a:t> </a:t>
            </a:r>
            <a:r>
              <a:rPr kumimoji="1" lang="el-GR" altLang="ja-JP" dirty="0">
                <a:latin typeface="Times New Roman" panose="02020603050405020304" pitchFamily="18" charset="0"/>
                <a:cs typeface="Times New Roman" panose="02020603050405020304" pitchFamily="18" charset="0"/>
              </a:rPr>
              <a:t>μ</a:t>
            </a:r>
            <a:r>
              <a:rPr kumimoji="1" lang="en-US" altLang="ja-JP" baseline="30000"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 /s and 30 MeV/c of muon momentum. The targets are </a:t>
            </a:r>
            <a:r>
              <a:rPr kumimoji="1" lang="en-US" altLang="ja-JP" baseline="30000" dirty="0">
                <a:latin typeface="Times New Roman" panose="02020603050405020304" pitchFamily="18" charset="0"/>
                <a:cs typeface="Times New Roman" panose="02020603050405020304" pitchFamily="18" charset="0"/>
              </a:rPr>
              <a:t>93</a:t>
            </a:r>
            <a:r>
              <a:rPr kumimoji="1" lang="en-US" altLang="ja-JP" dirty="0">
                <a:latin typeface="Times New Roman" panose="02020603050405020304" pitchFamily="18" charset="0"/>
                <a:cs typeface="Times New Roman" panose="02020603050405020304" pitchFamily="18" charset="0"/>
              </a:rPr>
              <a:t>Nb, </a:t>
            </a:r>
            <a:r>
              <a:rPr kumimoji="1" lang="en-US" altLang="ja-JP" baseline="30000" dirty="0">
                <a:latin typeface="Times New Roman" panose="02020603050405020304" pitchFamily="18" charset="0"/>
                <a:cs typeface="Times New Roman" panose="02020603050405020304" pitchFamily="18" charset="0"/>
              </a:rPr>
              <a:t>100</a:t>
            </a:r>
            <a:r>
              <a:rPr kumimoji="1" lang="en-US" altLang="ja-JP" dirty="0">
                <a:latin typeface="Times New Roman" panose="02020603050405020304" pitchFamily="18" charset="0"/>
                <a:cs typeface="Times New Roman" panose="02020603050405020304" pitchFamily="18" charset="0"/>
              </a:rPr>
              <a:t>Mo, and </a:t>
            </a:r>
            <a:r>
              <a:rPr kumimoji="1" lang="en-US" altLang="ja-JP" baseline="30000" dirty="0">
                <a:latin typeface="Times New Roman" panose="02020603050405020304" pitchFamily="18" charset="0"/>
                <a:cs typeface="Times New Roman" panose="02020603050405020304" pitchFamily="18" charset="0"/>
              </a:rPr>
              <a:t>181</a:t>
            </a:r>
            <a:r>
              <a:rPr kumimoji="1" lang="en-US" altLang="ja-JP" dirty="0">
                <a:latin typeface="Times New Roman" panose="02020603050405020304" pitchFamily="18" charset="0"/>
                <a:cs typeface="Times New Roman" panose="02020603050405020304" pitchFamily="18" charset="0"/>
              </a:rPr>
              <a:t>Ta. </a:t>
            </a:r>
          </a:p>
          <a:p>
            <a:r>
              <a:rPr lang="en-US" altLang="ja-JP" dirty="0">
                <a:latin typeface="Times New Roman" panose="02020603050405020304" pitchFamily="18" charset="0"/>
                <a:cs typeface="Times New Roman" panose="02020603050405020304" pitchFamily="18" charset="0"/>
              </a:rPr>
              <a:t>Experiments done on three consecutive days (from 2014-06-18 to 6-20) </a:t>
            </a:r>
          </a:p>
          <a:p>
            <a:r>
              <a:rPr kumimoji="1" lang="en-US" altLang="ja-JP" dirty="0">
                <a:latin typeface="Times New Roman" panose="02020603050405020304" pitchFamily="18" charset="0"/>
                <a:cs typeface="Times New Roman" panose="02020603050405020304" pitchFamily="18" charset="0"/>
              </a:rPr>
              <a:t>A total of 17 data </a:t>
            </a:r>
            <a:r>
              <a:rPr lang="en-US" altLang="ja-JP" dirty="0">
                <a:latin typeface="Times New Roman" panose="02020603050405020304" pitchFamily="18" charset="0"/>
                <a:cs typeface="Times New Roman" panose="02020603050405020304" pitchFamily="18" charset="0"/>
              </a:rPr>
              <a:t>files were generated on the first day, 12 on the second while 15 on the third, summing up to total of 34 data files for three days.</a:t>
            </a:r>
          </a:p>
          <a:p>
            <a:r>
              <a:rPr kumimoji="1" lang="en-US" altLang="ja-JP" dirty="0">
                <a:latin typeface="Times New Roman" panose="02020603050405020304" pitchFamily="18" charset="0"/>
                <a:cs typeface="Times New Roman" panose="02020603050405020304" pitchFamily="18" charset="0"/>
              </a:rPr>
              <a:t>However, only four were chosen for further analysis. For the early data files, because the activity of the sample is still quite high, so we require only short measurement time to obtain the intensity. </a:t>
            </a:r>
            <a:r>
              <a:rPr lang="en-US" altLang="ja-JP" dirty="0">
                <a:latin typeface="Times New Roman" panose="02020603050405020304" pitchFamily="18" charset="0"/>
                <a:cs typeface="Times New Roman" panose="02020603050405020304" pitchFamily="18" charset="0"/>
              </a:rPr>
              <a:t>However, as time passes the activity of the sample recedes due to decay. Thus we will need longer measurement time (i.e.: 24 hours or equivalent to 86400 sec) to gain enough statistical data for each peaks. </a:t>
            </a:r>
          </a:p>
          <a:p>
            <a:r>
              <a:rPr kumimoji="1" lang="en-US" altLang="ja-JP" dirty="0">
                <a:latin typeface="Times New Roman" panose="02020603050405020304" pitchFamily="18" charset="0"/>
                <a:cs typeface="Times New Roman" panose="02020603050405020304" pitchFamily="18" charset="0"/>
              </a:rPr>
              <a:t>Naming of the data files, </a:t>
            </a:r>
            <a:r>
              <a:rPr lang="en-US" altLang="ja-JP" dirty="0">
                <a:latin typeface="Times New Roman" panose="02020603050405020304" pitchFamily="18" charset="0"/>
                <a:cs typeface="Times New Roman" panose="02020603050405020304" pitchFamily="18" charset="0"/>
              </a:rPr>
              <a:t>i.e.: GMX4_20140620_123852.</a:t>
            </a:r>
            <a:endParaRPr kumimoji="1" lang="ja-JP" altLang="en-US" dirty="0"/>
          </a:p>
        </p:txBody>
      </p:sp>
    </p:spTree>
    <p:extLst>
      <p:ext uri="{BB962C8B-B14F-4D97-AF65-F5344CB8AC3E}">
        <p14:creationId xmlns:p14="http://schemas.microsoft.com/office/powerpoint/2010/main" val="342667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313597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196398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1242"/>
            <a:ext cx="9652001" cy="1320800"/>
          </a:xfrm>
        </p:spPr>
        <p:txBody>
          <a:bodyPr/>
          <a:lstStyle/>
          <a:p>
            <a:r>
              <a:rPr kumimoji="1" lang="en-US" altLang="ja-JP" dirty="0"/>
              <a:t>Continue… </a:t>
            </a:r>
            <a:endParaRPr kumimoji="1" lang="ja-JP" altLang="en-US" dirty="0"/>
          </a:p>
        </p:txBody>
      </p:sp>
      <p:sp>
        <p:nvSpPr>
          <p:cNvPr id="4" name="Content Placeholder 3"/>
          <p:cNvSpPr>
            <a:spLocks noGrp="1"/>
          </p:cNvSpPr>
          <p:nvPr>
            <p:ph idx="1"/>
          </p:nvPr>
        </p:nvSpPr>
        <p:spPr/>
        <p:txBody>
          <a:bodyPr/>
          <a:lstStyle/>
          <a:p>
            <a:r>
              <a:rPr lang="en-US" altLang="ja-JP" dirty="0">
                <a:sym typeface="Wingdings" panose="05000000000000000000" pitchFamily="2" charset="2"/>
              </a:rPr>
              <a:t>3</a:t>
            </a:r>
            <a:r>
              <a:rPr lang="en-US" altLang="ja-JP" baseline="30000" dirty="0">
                <a:sym typeface="Wingdings" panose="05000000000000000000" pitchFamily="2" charset="2"/>
              </a:rPr>
              <a:t>rd</a:t>
            </a:r>
            <a:r>
              <a:rPr lang="en-US" altLang="ja-JP" dirty="0">
                <a:sym typeface="Wingdings" panose="05000000000000000000" pitchFamily="2" charset="2"/>
              </a:rPr>
              <a:t>: Several further analysis that need to be revised: checking the Full Width Half Maximum (FWHM) of all peaks. Make sure all sigma(s) (statistical errors) fit in the line so that Chi square is less than or close to 1. </a:t>
            </a:r>
          </a:p>
        </p:txBody>
      </p:sp>
    </p:spTree>
    <p:extLst>
      <p:ext uri="{BB962C8B-B14F-4D97-AF65-F5344CB8AC3E}">
        <p14:creationId xmlns:p14="http://schemas.microsoft.com/office/powerpoint/2010/main" val="163475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512136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397839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424849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1242"/>
            <a:ext cx="9652001" cy="1320800"/>
          </a:xfrm>
        </p:spPr>
        <p:txBody>
          <a:bodyPr/>
          <a:lstStyle/>
          <a:p>
            <a:r>
              <a:rPr kumimoji="1" lang="en-US" altLang="ja-JP" dirty="0"/>
              <a:t>To Be Continued …  </a:t>
            </a:r>
            <a:endParaRPr kumimoji="1" lang="ja-JP" altLang="en-US" dirty="0"/>
          </a:p>
        </p:txBody>
      </p:sp>
      <p:sp>
        <p:nvSpPr>
          <p:cNvPr id="4" name="Content Placeholder 3"/>
          <p:cNvSpPr>
            <a:spLocks noGrp="1"/>
          </p:cNvSpPr>
          <p:nvPr>
            <p:ph idx="1"/>
          </p:nvPr>
        </p:nvSpPr>
        <p:spPr/>
        <p:txBody>
          <a:bodyPr/>
          <a:lstStyle/>
          <a:p>
            <a:r>
              <a:rPr lang="en-US" altLang="ja-JP" dirty="0">
                <a:sym typeface="Wingdings" panose="05000000000000000000" pitchFamily="2" charset="2"/>
              </a:rPr>
              <a:t>4</a:t>
            </a:r>
            <a:r>
              <a:rPr lang="en-US" altLang="ja-JP" baseline="30000" dirty="0">
                <a:sym typeface="Wingdings" panose="05000000000000000000" pitchFamily="2" charset="2"/>
              </a:rPr>
              <a:t>th</a:t>
            </a:r>
            <a:r>
              <a:rPr lang="en-US" altLang="ja-JP" dirty="0">
                <a:sym typeface="Wingdings" panose="05000000000000000000" pitchFamily="2" charset="2"/>
              </a:rPr>
              <a:t>: Muon activation analysis is on green light then! Estimate the initial activity of the isotope and the reaction rates of the decay. By referring to the equations in MCID paper, Y(X’), N(X’) and R(X’) can be calculated. </a:t>
            </a:r>
          </a:p>
          <a:p>
            <a:r>
              <a:rPr lang="en-US" altLang="ja-JP" dirty="0">
                <a:sym typeface="Wingdings" panose="05000000000000000000" pitchFamily="2" charset="2"/>
              </a:rPr>
              <a:t>To obtain N</a:t>
            </a:r>
            <a:r>
              <a:rPr lang="en-US" altLang="ja-JP" baseline="-25000" dirty="0">
                <a:sym typeface="Wingdings" panose="05000000000000000000" pitchFamily="2" charset="2"/>
              </a:rPr>
              <a:t>0</a:t>
            </a:r>
            <a:r>
              <a:rPr lang="en-US" altLang="ja-JP" dirty="0">
                <a:sym typeface="Wingdings" panose="05000000000000000000" pitchFamily="2" charset="2"/>
              </a:rPr>
              <a:t>(X’), the decay curve need to be plotted using </a:t>
            </a:r>
          </a:p>
          <a:p>
            <a:endParaRPr lang="en-US" altLang="ja-JP" dirty="0">
              <a:sym typeface="Wingdings" panose="05000000000000000000" pitchFamily="2" charset="2"/>
            </a:endParaRPr>
          </a:p>
          <a:p>
            <a:pPr lvl="1"/>
            <a:r>
              <a:rPr lang="en-US" altLang="ja-JP" dirty="0">
                <a:sym typeface="Wingdings" panose="05000000000000000000" pitchFamily="2" charset="2"/>
              </a:rPr>
              <a:t>F1_98Nb_722keV.C (for single decay mode)</a:t>
            </a:r>
          </a:p>
          <a:p>
            <a:pPr lvl="1"/>
            <a:r>
              <a:rPr lang="en-US" altLang="ja-JP" dirty="0">
                <a:sym typeface="Wingdings" panose="05000000000000000000" pitchFamily="2" charset="2"/>
              </a:rPr>
              <a:t>F1_98Nb_140keV.C (for multiple decay mode, transient radioactive equilibrium) </a:t>
            </a:r>
          </a:p>
          <a:p>
            <a:endParaRPr lang="en-US" altLang="ja-JP" dirty="0">
              <a:sym typeface="Wingdings" panose="05000000000000000000" pitchFamily="2" charset="2"/>
            </a:endParaRPr>
          </a:p>
          <a:p>
            <a:r>
              <a:rPr lang="en-US" altLang="ja-JP" dirty="0">
                <a:sym typeface="Wingdings" panose="05000000000000000000" pitchFamily="2" charset="2"/>
              </a:rPr>
              <a:t>Plot R(X’) for all capture products in one figure. </a:t>
            </a:r>
          </a:p>
        </p:txBody>
      </p:sp>
    </p:spTree>
    <p:extLst>
      <p:ext uri="{BB962C8B-B14F-4D97-AF65-F5344CB8AC3E}">
        <p14:creationId xmlns:p14="http://schemas.microsoft.com/office/powerpoint/2010/main" val="418192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kumimoji="1" lang="en-US" altLang="ja-JP" dirty="0"/>
              <a:t>THANK YOU FOR LENDING ALL EARS~</a:t>
            </a:r>
            <a:endParaRPr kumimoji="1" lang="ja-JP" altLang="en-US" dirty="0"/>
          </a:p>
        </p:txBody>
      </p:sp>
      <p:sp>
        <p:nvSpPr>
          <p:cNvPr id="3" name="Text Placeholder 2"/>
          <p:cNvSpPr>
            <a:spLocks noGrp="1"/>
          </p:cNvSpPr>
          <p:nvPr>
            <p:ph type="body" sz="quarter" idx="11"/>
          </p:nvPr>
        </p:nvSpPr>
        <p:spPr/>
        <p:txBody>
          <a:bodyPr/>
          <a:lstStyle/>
          <a:p>
            <a:r>
              <a:rPr kumimoji="1" lang="en-US" altLang="ja-JP" dirty="0"/>
              <a:t>HOPE TO SEE YOU AGAIN NEXT TIME </a:t>
            </a:r>
            <a:r>
              <a:rPr kumimoji="1" lang="en-US" altLang="ja-JP" dirty="0">
                <a:sym typeface="Wingdings" panose="05000000000000000000" pitchFamily="2" charset="2"/>
              </a:rPr>
              <a:t>  </a:t>
            </a:r>
          </a:p>
          <a:p>
            <a:r>
              <a:rPr lang="en-US" altLang="ja-JP" dirty="0">
                <a:sym typeface="Wingdings" panose="05000000000000000000" pitchFamily="2" charset="2"/>
              </a:rPr>
              <a:t>~ENJOY YOUR DAY~</a:t>
            </a:r>
            <a:endParaRPr kumimoji="1" lang="ja-JP" altLang="en-US" dirty="0"/>
          </a:p>
        </p:txBody>
      </p:sp>
    </p:spTree>
    <p:extLst>
      <p:ext uri="{BB962C8B-B14F-4D97-AF65-F5344CB8AC3E}">
        <p14:creationId xmlns:p14="http://schemas.microsoft.com/office/powerpoint/2010/main" val="34260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Data Analysis requires nuclear physics knowledge… </a:t>
            </a:r>
            <a:endParaRPr kumimoji="1" lang="ja-JP" altLang="en-US" dirty="0"/>
          </a:p>
        </p:txBody>
      </p:sp>
      <p:sp>
        <p:nvSpPr>
          <p:cNvPr id="4" name="Content Placeholder 3"/>
          <p:cNvSpPr>
            <a:spLocks noGrp="1"/>
          </p:cNvSpPr>
          <p:nvPr>
            <p:ph idx="1"/>
          </p:nvPr>
        </p:nvSpPr>
        <p:spPr/>
        <p:txBody>
          <a:bodyPr/>
          <a:lstStyle/>
          <a:p>
            <a:r>
              <a:rPr kumimoji="1" lang="en-US" altLang="ja-JP" dirty="0"/>
              <a:t>Due to decaying of Tantalum-181 (target of experiment), any related isotopes with the half life between 30 minutes to 3 days are considered relevant</a:t>
            </a:r>
            <a:r>
              <a:rPr lang="en-US" altLang="ja-JP" dirty="0"/>
              <a:t>.</a:t>
            </a:r>
          </a:p>
          <a:p>
            <a:r>
              <a:rPr lang="en-US" altLang="ja-JP" dirty="0"/>
              <a:t>Measurement of very short-lived nuclei is practically impossible while for too long-lived is impractical. </a:t>
            </a:r>
          </a:p>
          <a:p>
            <a:r>
              <a:rPr lang="en-US" altLang="ja-JP" dirty="0"/>
              <a:t>Thus, aside from technical analysis of those data files using Root v5, we ventured out to find out more about those energy peaks could represent about~! (possibly another isotope that Ta-181 decayed to)  </a:t>
            </a:r>
          </a:p>
          <a:p>
            <a:r>
              <a:rPr kumimoji="1" lang="en-US" altLang="ja-JP" dirty="0"/>
              <a:t>At initial stage, TWO nuclear datasheets were referred to… </a:t>
            </a:r>
            <a:endParaRPr kumimoji="1" lang="ja-JP" altLang="en-US" dirty="0"/>
          </a:p>
        </p:txBody>
      </p:sp>
    </p:spTree>
    <p:extLst>
      <p:ext uri="{BB962C8B-B14F-4D97-AF65-F5344CB8AC3E}">
        <p14:creationId xmlns:p14="http://schemas.microsoft.com/office/powerpoint/2010/main" val="385629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0080" y="666750"/>
            <a:ext cx="5275528" cy="2266950"/>
          </a:xfrm>
        </p:spPr>
        <p:txBody>
          <a:bodyPr/>
          <a:lstStyle/>
          <a:p>
            <a:r>
              <a:rPr kumimoji="1" lang="en-US" altLang="ja-JP" dirty="0"/>
              <a:t>Nuclear Data Sheets for A = 180</a:t>
            </a:r>
          </a:p>
          <a:p>
            <a:r>
              <a:rPr lang="en-US" altLang="ja-JP" dirty="0"/>
              <a:t>Nuclear Data Sheets 126 (2015) 151-372 @ </a:t>
            </a:r>
            <a:r>
              <a:rPr lang="en-US" altLang="ja-JP" dirty="0" err="1"/>
              <a:t>ScienceDirect</a:t>
            </a:r>
            <a:r>
              <a:rPr lang="en-US" altLang="ja-JP" dirty="0"/>
              <a:t> by </a:t>
            </a:r>
            <a:r>
              <a:rPr lang="en-US" altLang="ja-JP" b="1" dirty="0"/>
              <a:t>E.A. </a:t>
            </a:r>
            <a:r>
              <a:rPr lang="en-US" altLang="ja-JP" b="1" dirty="0" err="1"/>
              <a:t>Mccutchan</a:t>
            </a:r>
            <a:endParaRPr kumimoji="1" lang="ja-JP" altLang="en-US" b="1" dirty="0"/>
          </a:p>
        </p:txBody>
      </p:sp>
      <p:sp>
        <p:nvSpPr>
          <p:cNvPr id="3" name="Text Placeholder 2"/>
          <p:cNvSpPr>
            <a:spLocks noGrp="1"/>
          </p:cNvSpPr>
          <p:nvPr>
            <p:ph type="body" sz="quarter" idx="11"/>
          </p:nvPr>
        </p:nvSpPr>
        <p:spPr>
          <a:xfrm>
            <a:off x="640080" y="3895725"/>
            <a:ext cx="5126238" cy="2266950"/>
          </a:xfrm>
        </p:spPr>
        <p:txBody>
          <a:bodyPr/>
          <a:lstStyle/>
          <a:p>
            <a:r>
              <a:rPr lang="en-US" altLang="ja-JP" dirty="0"/>
              <a:t>Nuclear Data Sheets for A = 182</a:t>
            </a:r>
          </a:p>
          <a:p>
            <a:r>
              <a:rPr lang="en-US" altLang="ja-JP" dirty="0"/>
              <a:t>Nuclear Data Sheets 130 (2015) 21-126 @ </a:t>
            </a:r>
            <a:r>
              <a:rPr lang="en-US" altLang="ja-JP" dirty="0" err="1"/>
              <a:t>ScienceDirect</a:t>
            </a:r>
            <a:r>
              <a:rPr lang="en-US" altLang="ja-JP" dirty="0"/>
              <a:t> by </a:t>
            </a:r>
            <a:r>
              <a:rPr lang="en-US" altLang="ja-JP" b="1" dirty="0" err="1"/>
              <a:t>Balraj</a:t>
            </a:r>
            <a:r>
              <a:rPr lang="en-US" altLang="ja-JP" b="1" dirty="0"/>
              <a:t> Singh</a:t>
            </a:r>
            <a:endParaRPr lang="ja-JP" altLang="en-US" b="1" dirty="0"/>
          </a:p>
          <a:p>
            <a:endParaRPr kumimoji="1" lang="ja-JP" altLang="en-US" dirty="0"/>
          </a:p>
        </p:txBody>
      </p:sp>
    </p:spTree>
    <p:extLst>
      <p:ext uri="{BB962C8B-B14F-4D97-AF65-F5344CB8AC3E}">
        <p14:creationId xmlns:p14="http://schemas.microsoft.com/office/powerpoint/2010/main" val="3514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24" y="214489"/>
            <a:ext cx="11738420" cy="6445955"/>
          </a:xfrm>
        </p:spPr>
      </p:pic>
    </p:spTree>
    <p:extLst>
      <p:ext uri="{BB962C8B-B14F-4D97-AF65-F5344CB8AC3E}">
        <p14:creationId xmlns:p14="http://schemas.microsoft.com/office/powerpoint/2010/main" val="23011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04" y="252235"/>
            <a:ext cx="11695852" cy="6363053"/>
          </a:xfrm>
        </p:spPr>
      </p:pic>
    </p:spTree>
    <p:extLst>
      <p:ext uri="{BB962C8B-B14F-4D97-AF65-F5344CB8AC3E}">
        <p14:creationId xmlns:p14="http://schemas.microsoft.com/office/powerpoint/2010/main" val="10110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29" y="203200"/>
            <a:ext cx="11728427" cy="6502400"/>
          </a:xfrm>
        </p:spPr>
      </p:pic>
    </p:spTree>
    <p:extLst>
      <p:ext uri="{BB962C8B-B14F-4D97-AF65-F5344CB8AC3E}">
        <p14:creationId xmlns:p14="http://schemas.microsoft.com/office/powerpoint/2010/main" val="392581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89" y="154870"/>
            <a:ext cx="11862278" cy="6528152"/>
          </a:xfrm>
        </p:spPr>
      </p:pic>
    </p:spTree>
    <p:extLst>
      <p:ext uri="{BB962C8B-B14F-4D97-AF65-F5344CB8AC3E}">
        <p14:creationId xmlns:p14="http://schemas.microsoft.com/office/powerpoint/2010/main" val="18977134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1B0007B-E374-416A-B32F-D063DF4EC6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740</Words>
  <Application>Microsoft Office PowerPoint</Application>
  <PresentationFormat>Widescreen</PresentationFormat>
  <Paragraphs>56</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メイリオ</vt:lpstr>
      <vt:lpstr>Arial</vt:lpstr>
      <vt:lpstr>Calibri</vt:lpstr>
      <vt:lpstr>Calibri Light</vt:lpstr>
      <vt:lpstr>Times New Roman</vt:lpstr>
      <vt:lpstr>Trebuchet MS</vt:lpstr>
      <vt:lpstr>Wingdings</vt:lpstr>
      <vt:lpstr>Wingdings 3</vt:lpstr>
      <vt:lpstr>Facet</vt:lpstr>
      <vt:lpstr>PowerPoint Presentation</vt:lpstr>
      <vt:lpstr>PowerPoint Presentation</vt:lpstr>
      <vt:lpstr>Data Files available from JPARC (Japan Proton Accelerator Research Centre)</vt:lpstr>
      <vt:lpstr>Data Analysis requires nuclear physics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 </vt:lpstr>
      <vt:lpstr>PowerPoint Presentation</vt:lpstr>
      <vt:lpstr>PowerPoint Presentation</vt:lpstr>
      <vt:lpstr>PowerPoint Presentation</vt:lpstr>
      <vt:lpstr>PowerPoint Presentation</vt:lpstr>
      <vt:lpstr>PowerPoint Presentation</vt:lpstr>
      <vt:lpstr>PowerPoint Presentation</vt:lpstr>
      <vt:lpstr>Technical Work (Result is the main priority!!)</vt:lpstr>
      <vt:lpstr>PowerPoint Presentation</vt:lpstr>
      <vt:lpstr>PowerPoint Presentation</vt:lpstr>
      <vt:lpstr>PowerPoint Presentation</vt:lpstr>
      <vt:lpstr>Continue…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 </vt:lpstr>
      <vt:lpstr>PowerPoint Presentation</vt:lpstr>
      <vt:lpstr>PowerPoint Presentation</vt:lpstr>
      <vt:lpstr>PowerPoint Presentation</vt:lpstr>
      <vt:lpstr>To Be Continued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2016-10-08T11:37:58Z</dcterms:created>
  <dcterms:modified xsi:type="dcterms:W3CDTF">2016-10-10T14:18:49Z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TC040144339991</vt:lpwstr>
  </property>
</Properties>
</file>