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sldIdLst>
    <p:sldId id="257" r:id="rId2"/>
    <p:sldId id="271" r:id="rId3"/>
    <p:sldId id="259" r:id="rId4"/>
    <p:sldId id="330" r:id="rId5"/>
    <p:sldId id="332" r:id="rId6"/>
    <p:sldId id="334" r:id="rId7"/>
    <p:sldId id="335" r:id="rId8"/>
    <p:sldId id="260" r:id="rId9"/>
    <p:sldId id="303" r:id="rId10"/>
    <p:sldId id="262" r:id="rId11"/>
    <p:sldId id="272" r:id="rId12"/>
    <p:sldId id="299" r:id="rId13"/>
    <p:sldId id="263" r:id="rId14"/>
    <p:sldId id="273" r:id="rId15"/>
    <p:sldId id="300" r:id="rId16"/>
    <p:sldId id="274" r:id="rId17"/>
    <p:sldId id="275" r:id="rId18"/>
    <p:sldId id="301" r:id="rId19"/>
    <p:sldId id="333" r:id="rId20"/>
    <p:sldId id="265" r:id="rId21"/>
    <p:sldId id="264" r:id="rId22"/>
    <p:sldId id="281" r:id="rId23"/>
    <p:sldId id="266" r:id="rId24"/>
    <p:sldId id="276" r:id="rId25"/>
    <p:sldId id="286" r:id="rId26"/>
    <p:sldId id="267" r:id="rId27"/>
    <p:sldId id="277" r:id="rId28"/>
    <p:sldId id="283" r:id="rId29"/>
    <p:sldId id="268" r:id="rId30"/>
    <p:sldId id="278" r:id="rId31"/>
    <p:sldId id="284" r:id="rId32"/>
    <p:sldId id="269" r:id="rId33"/>
    <p:sldId id="279" r:id="rId34"/>
    <p:sldId id="285" r:id="rId35"/>
    <p:sldId id="331" r:id="rId36"/>
    <p:sldId id="270" r:id="rId37"/>
    <p:sldId id="280" r:id="rId38"/>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2" autoAdjust="0"/>
    <p:restoredTop sz="74170" autoAdjust="0"/>
  </p:normalViewPr>
  <p:slideViewPr>
    <p:cSldViewPr snapToGrid="0">
      <p:cViewPr varScale="1">
        <p:scale>
          <a:sx n="54" d="100"/>
          <a:sy n="54" d="100"/>
        </p:scale>
        <p:origin x="1338" y="60"/>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t>2/22/2017</a:t>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481013" y="1279525"/>
            <a:ext cx="6140450" cy="3454400"/>
          </a:xfrm>
        </p:spPr>
      </p:sp>
      <p:sp>
        <p:nvSpPr>
          <p:cNvPr id="3" name="Text Placeholder 2"/>
          <p:cNvSpPr>
            <a:spLocks noGrp="1"/>
          </p:cNvSpPr>
          <p:nvPr>
            <p:ph type="body" idx="3"/>
          </p:nvPr>
        </p:nvSpPr>
        <p:spPr/>
        <p:txBody>
          <a:bodyPr/>
          <a:lstStyle/>
          <a:p>
            <a:r>
              <a:rPr lang="en-MY" altLang="en-US">
                <a:sym typeface="+mn-ea"/>
              </a:rPr>
              <a:t>Parameters related to the nuclear structures: spin states, strength interactions, axial parameters</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481013" y="1279525"/>
            <a:ext cx="6140450" cy="3454400"/>
          </a:xfrm>
        </p:spPr>
      </p:sp>
      <p:sp>
        <p:nvSpPr>
          <p:cNvPr id="3" name="Text Placeholder 2"/>
          <p:cNvSpPr>
            <a:spLocks noGrp="1"/>
          </p:cNvSpPr>
          <p:nvPr>
            <p:ph type="body" idx="3"/>
          </p:nvPr>
        </p:nvSpPr>
        <p:spPr/>
        <p:txBody>
          <a:bodyPr/>
          <a:lstStyle/>
          <a:p>
            <a:r>
              <a:rPr lang="en-MY" altLang="en-US"/>
              <a:t>-</a:t>
            </a:r>
            <a:r>
              <a:rPr lang="en-US"/>
              <a:t>parameters</a:t>
            </a:r>
            <a:r>
              <a:rPr lang="en-MY" altLang="en-US"/>
              <a:t>;spin states, strength interactions, axial parameters</a:t>
            </a:r>
          </a:p>
          <a:p>
            <a:r>
              <a:rPr lang="en-MY" altLang="en-US"/>
              <a:t>using high sensitivity spectrometer and isotopes</a:t>
            </a:r>
          </a:p>
          <a:p>
            <a:r>
              <a:rPr lang="en-MY" altLang="en-US"/>
              <a:t>the nuclear probes are used for direct measurement of neutrino nuclear response</a:t>
            </a:r>
          </a:p>
          <a:p>
            <a:r>
              <a:rPr lang="en-MY" altLang="en-US"/>
              <a:t>-</a:t>
            </a:r>
            <a:r>
              <a:rPr lang="en-US">
                <a:sym typeface="+mn-ea"/>
              </a:rPr>
              <a:t>due to assumption made in each theoretical models</a:t>
            </a:r>
          </a:p>
          <a:p>
            <a:r>
              <a:rPr lang="en-US"/>
              <a:t>the experimental data to support and reduce the uncertainty are not properly studies</a:t>
            </a:r>
          </a:p>
          <a:p>
            <a:r>
              <a:rPr lang="en-MY" altLang="en-US"/>
              <a:t>-the probability of neutron emission after the muon capture reaction are remain unknown</a:t>
            </a:r>
          </a:p>
          <a:p>
            <a:r>
              <a:rPr lang="en-MY" altLang="en-US"/>
              <a:t>this study are necessary in order to have a theoretical reference to prove the experimental data</a:t>
            </a:r>
          </a:p>
          <a:p>
            <a:endParaRPr lang="en-MY"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1279525"/>
            <a:ext cx="6140450" cy="34544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neutron emission depends on its initial excitation energy. </a:t>
            </a:r>
          </a:p>
          <a:p>
            <a:r>
              <a:rPr lang="en-US" sz="1200" kern="1200" dirty="0">
                <a:solidFill>
                  <a:schemeClr val="tx1"/>
                </a:solidFill>
                <a:effectLst/>
                <a:latin typeface="+mn-lt"/>
                <a:ea typeface="+mn-ea"/>
                <a:cs typeface="+mn-cs"/>
              </a:rPr>
              <a:t>Then beta decay or delayed beta decay together with the transition of gamma rays will be followed to ground state (Herbert,2004).</a:t>
            </a:r>
            <a:endParaRPr lang="en-MY"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MY" sz="1200" kern="1200" dirty="0">
              <a:solidFill>
                <a:schemeClr val="tx1"/>
              </a:solidFill>
              <a:effectLst/>
              <a:latin typeface="+mn-lt"/>
              <a:ea typeface="+mn-ea"/>
              <a:cs typeface="+mn-cs"/>
            </a:endParaRPr>
          </a:p>
          <a:p>
            <a:endParaRPr lang="en-MY" dirty="0"/>
          </a:p>
        </p:txBody>
      </p:sp>
      <p:sp>
        <p:nvSpPr>
          <p:cNvPr id="4" name="Slide Number Placeholder 3"/>
          <p:cNvSpPr>
            <a:spLocks noGrp="1"/>
          </p:cNvSpPr>
          <p:nvPr>
            <p:ph type="sldNum" sz="quarter" idx="10"/>
          </p:nvPr>
        </p:nvSpPr>
        <p:spPr/>
        <p:txBody>
          <a:bodyPr/>
          <a:lstStyle/>
          <a:p>
            <a:fld id="{21B2AA4F-B828-4D7C-AFD3-893933DAFCB4}" type="slidenum">
              <a:rPr lang="en-US" smtClean="0"/>
              <a:t>5</a:t>
            </a:fld>
            <a:endParaRPr lang="en-US"/>
          </a:p>
        </p:txBody>
      </p:sp>
    </p:spTree>
    <p:extLst>
      <p:ext uri="{BB962C8B-B14F-4D97-AF65-F5344CB8AC3E}">
        <p14:creationId xmlns:p14="http://schemas.microsoft.com/office/powerpoint/2010/main" val="1617166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481013" y="1279525"/>
            <a:ext cx="6140450" cy="3454400"/>
          </a:xfrm>
        </p:spPr>
      </p:sp>
      <p:sp>
        <p:nvSpPr>
          <p:cNvPr id="3" name="Text Placeholder 2"/>
          <p:cNvSpPr>
            <a:spLocks noGrp="1"/>
          </p:cNvSpPr>
          <p:nvPr>
            <p:ph type="body" idx="3"/>
          </p:nvPr>
        </p:nvSpPr>
        <p:spPr/>
        <p:txBody>
          <a:bodyPr/>
          <a:lstStyle/>
          <a:p>
            <a:r>
              <a:rPr lang="en-US" dirty="0"/>
              <a:t>the constant x for 0.01 to 0.10 in the pre-equilibrium neutron emission events</a:t>
            </a:r>
          </a:p>
          <a:p>
            <a:r>
              <a:rPr lang="en-US" dirty="0"/>
              <a:t>the excitation energy between 15 MeV to  2</a:t>
            </a:r>
            <a:r>
              <a:rPr lang="en-MY" altLang="en-US" dirty="0"/>
              <a:t>1 </a:t>
            </a:r>
            <a:r>
              <a:rPr lang="en-US" dirty="0"/>
              <a:t>MeV are investigated for maximum neutron kinetic energy observation</a:t>
            </a:r>
          </a:p>
          <a:p>
            <a:r>
              <a:rPr lang="en-US" dirty="0"/>
              <a:t>pre-equilibrium nuclear temperature factor from 3 to 5</a:t>
            </a:r>
          </a:p>
          <a:p>
            <a:r>
              <a:rPr lang="en-US" dirty="0">
                <a:cs typeface="Times New Roman" panose="02020603050405020304" charset="0"/>
              </a:rPr>
              <a:t>χ</a:t>
            </a:r>
            <a:r>
              <a:rPr lang="en-MY" altLang="en-US" baseline="30000" dirty="0">
                <a:cs typeface="Times New Roman" panose="02020603050405020304" charset="0"/>
              </a:rPr>
              <a:t>2 </a:t>
            </a:r>
            <a:r>
              <a:rPr lang="en-MY" altLang="en-US" dirty="0">
                <a:cs typeface="Times New Roman" panose="02020603050405020304" charset="0"/>
              </a:rPr>
              <a:t>analysis and the optimize value for light, and heavy nuclei will be determined.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endParaRPr lang="en-MY"/>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MY"/>
          </a:p>
        </p:txBody>
      </p:sp>
      <p:sp>
        <p:nvSpPr>
          <p:cNvPr id="4" name="Date Placeholder 3"/>
          <p:cNvSpPr>
            <a:spLocks noGrp="1"/>
          </p:cNvSpPr>
          <p:nvPr>
            <p:ph type="dt" sz="half" idx="10"/>
          </p:nvPr>
        </p:nvSpPr>
        <p:spPr/>
        <p:txBody>
          <a:bodyPr/>
          <a:lstStyle/>
          <a:p>
            <a:fld id="{FDE934FF-F4E1-47C5-9CA5-30A81DDE2BE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pPr lvl="0" eaLnBrk="1" hangingPunct="1"/>
            <a:endParaRPr lang="en-MY" altLang="x-none" sz="1200" dirty="0">
              <a:solidFill>
                <a:srgbClr val="898989"/>
              </a:solidFill>
            </a:endParaRPr>
          </a:p>
        </p:txBody>
      </p:sp>
      <p:sp>
        <p:nvSpPr>
          <p:cNvPr id="5" name="Footer Placeholder 4"/>
          <p:cNvSpPr>
            <a:spLocks noGrp="1"/>
          </p:cNvSpPr>
          <p:nvPr>
            <p:ph type="ftr" sz="quarter" idx="11"/>
          </p:nvPr>
        </p:nvSpPr>
        <p:spPr/>
        <p:txBody>
          <a:bodyPr/>
          <a:lstStyle/>
          <a:p>
            <a:pPr lvl="0" algn="ctr" eaLnBrk="1" hangingPunct="1"/>
            <a:endParaRPr lang="en-MY" altLang="x-none" sz="1200" dirty="0">
              <a:solidFill>
                <a:srgbClr val="898989"/>
              </a:solidFill>
            </a:endParaRPr>
          </a:p>
        </p:txBody>
      </p:sp>
      <p:sp>
        <p:nvSpPr>
          <p:cNvPr id="6" name="Slide Number Placeholder 5"/>
          <p:cNvSpPr>
            <a:spLocks noGrp="1"/>
          </p:cNvSpPr>
          <p:nvPr>
            <p:ph type="sldNum" sz="quarter" idx="12"/>
          </p:nvPr>
        </p:nvSpPr>
        <p:spPr/>
        <p:txBody>
          <a:bodyPr/>
          <a:lstStyle/>
          <a:p>
            <a:pPr lvl="0" algn="r" eaLnBrk="1" hangingPunct="1"/>
            <a:fld id="{9A0DB2DC-4C9A-4742-B13C-FB6460FD3503}" type="slidenum">
              <a:rPr lang="en-MY" altLang="x-none" sz="1200" dirty="0">
                <a:solidFill>
                  <a:srgbClr val="898989"/>
                </a:solidFill>
              </a:rPr>
              <a:t>‹#›</a:t>
            </a:fld>
            <a:endParaRPr lang="en-MY" altLang="x-none" sz="1200" dirty="0">
              <a:solidFill>
                <a:srgbClr val="898989"/>
              </a:solidFill>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FDE934FF-F4E1-47C5-9CA5-30A81DDE2BE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p>
            <a:fld id="{FDE934FF-F4E1-47C5-9CA5-30A81DDE2BE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0"/>
            <a:ext cx="10363200" cy="1362075"/>
          </a:xfrm>
        </p:spPr>
        <p:txBody>
          <a:bodyPr anchor="t"/>
          <a:lstStyle>
            <a:lvl1pPr algn="l">
              <a:defRPr sz="4000" b="1" cap="all"/>
            </a:lvl1pPr>
          </a:lstStyle>
          <a:p>
            <a:r>
              <a:rPr lang="en-US"/>
              <a:t>Click to edit Master title style</a:t>
            </a:r>
            <a:endParaRPr lang="en-MY"/>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609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6197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p:cNvSpPr>
            <a:spLocks noGrp="1"/>
          </p:cNvSpPr>
          <p:nvPr>
            <p:ph type="dt" sz="half" idx="10"/>
          </p:nvPr>
        </p:nvSpPr>
        <p:spPr/>
        <p:txBody>
          <a:bodyPr/>
          <a:lstStyle/>
          <a:p>
            <a:fld id="{FDE934FF-F4E1-47C5-9CA5-30A81DDE2BE4}"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MY"/>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p:cNvSpPr>
            <a:spLocks noGrp="1"/>
          </p:cNvSpPr>
          <p:nvPr>
            <p:ph type="dt" sz="half" idx="10"/>
          </p:nvPr>
        </p:nvSpPr>
        <p:spPr/>
        <p:txBody>
          <a:bodyPr/>
          <a:lstStyle/>
          <a:p>
            <a:fld id="{FDE934FF-F4E1-47C5-9CA5-30A81DDE2BE4}" type="datetimeFigureOut">
              <a:rPr lang="en-US" smtClean="0"/>
              <a:t>2/22/2017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2"/>
          <p:cNvSpPr>
            <a:spLocks noGrp="1"/>
          </p:cNvSpPr>
          <p:nvPr>
            <p:ph type="dt" sz="half" idx="10"/>
          </p:nvPr>
        </p:nvSpPr>
        <p:spPr/>
        <p:txBody>
          <a:bodyPr/>
          <a:lstStyle/>
          <a:p>
            <a:fld id="{FDE934FF-F4E1-47C5-9CA5-30A81DDE2BE4}" type="datetimeFigureOut">
              <a:rPr lang="en-US" smtClean="0"/>
              <a:t>2/22/2017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t>2/22/2017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084" cy="1162050"/>
          </a:xfrm>
        </p:spPr>
        <p:txBody>
          <a:bodyPr anchor="b"/>
          <a:lstStyle>
            <a:lvl1pPr algn="l">
              <a:defRPr sz="2000" b="1"/>
            </a:lvl1pPr>
          </a:lstStyle>
          <a:p>
            <a:r>
              <a:rPr lang="en-US"/>
              <a:t>Click to edit Master title style</a:t>
            </a:r>
            <a:endParaRPr lang="en-MY"/>
          </a:p>
        </p:txBody>
      </p:sp>
      <p:sp>
        <p:nvSpPr>
          <p:cNvPr id="3" name="Content Placeholder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lvl="0" eaLnBrk="1" hangingPunct="1"/>
            <a:endParaRPr lang="en-MY" altLang="x-none" sz="1200" dirty="0">
              <a:solidFill>
                <a:srgbClr val="898989"/>
              </a:solidFill>
            </a:endParaRPr>
          </a:p>
        </p:txBody>
      </p:sp>
      <p:sp>
        <p:nvSpPr>
          <p:cNvPr id="6" name="Footer Placeholder 5"/>
          <p:cNvSpPr>
            <a:spLocks noGrp="1"/>
          </p:cNvSpPr>
          <p:nvPr>
            <p:ph type="ftr" sz="quarter" idx="11"/>
          </p:nvPr>
        </p:nvSpPr>
        <p:spPr/>
        <p:txBody>
          <a:bodyPr/>
          <a:lstStyle/>
          <a:p>
            <a:pPr lvl="0" algn="ctr" eaLnBrk="1" hangingPunct="1"/>
            <a:endParaRPr lang="en-MY" altLang="x-none" sz="1200" dirty="0">
              <a:solidFill>
                <a:srgbClr val="898989"/>
              </a:solidFill>
            </a:endParaRPr>
          </a:p>
        </p:txBody>
      </p:sp>
      <p:sp>
        <p:nvSpPr>
          <p:cNvPr id="7" name="Slide Number Placeholder 6"/>
          <p:cNvSpPr>
            <a:spLocks noGrp="1"/>
          </p:cNvSpPr>
          <p:nvPr>
            <p:ph type="sldNum" sz="quarter" idx="12"/>
          </p:nvPr>
        </p:nvSpPr>
        <p:spPr/>
        <p:txBody>
          <a:bodyPr/>
          <a:lstStyle/>
          <a:p>
            <a:pPr lvl="0" algn="r" eaLnBrk="1" hangingPunct="1"/>
            <a:fld id="{9A0DB2DC-4C9A-4742-B13C-FB6460FD3503}" type="slidenum">
              <a:rPr lang="en-MY" altLang="x-none" sz="1200" dirty="0">
                <a:solidFill>
                  <a:srgbClr val="898989"/>
                </a:solidFill>
              </a:rPr>
              <a:t>‹#›</a:t>
            </a:fld>
            <a:endParaRPr lang="en-MY" altLang="x-none" sz="1200" dirty="0">
              <a:solidFill>
                <a:srgbClr val="898989"/>
              </a:solidFill>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MY"/>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MY"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609600" y="274638"/>
            <a:ext cx="10972800" cy="1143000"/>
          </a:xfrm>
          <a:prstGeom prst="rect">
            <a:avLst/>
          </a:prstGeom>
          <a:noFill/>
          <a:ln w="9525">
            <a:noFill/>
          </a:ln>
        </p:spPr>
        <p:txBody>
          <a:bodyPr anchor="ctr"/>
          <a:lstStyle/>
          <a:p>
            <a:pPr lvl="0"/>
            <a:r>
              <a:rPr dirty="0"/>
              <a:t>Click to edit Master title style</a:t>
            </a:r>
            <a:endParaRPr lang="en-MY" altLang="x-none" dirty="0"/>
          </a:p>
        </p:txBody>
      </p:sp>
      <p:sp>
        <p:nvSpPr>
          <p:cNvPr id="1027" name="Text Placeholder 2"/>
          <p:cNvSpPr>
            <a:spLocks noGrp="1"/>
          </p:cNvSpPr>
          <p:nvPr>
            <p:ph type="body" idx="1"/>
          </p:nvPr>
        </p:nvSpPr>
        <p:spPr>
          <a:xfrm>
            <a:off x="609600" y="1600200"/>
            <a:ext cx="10972800" cy="4525963"/>
          </a:xfrm>
          <a:prstGeom prst="rect">
            <a:avLst/>
          </a:prstGeom>
          <a:noFill/>
          <a:ln w="9525">
            <a:noFill/>
          </a:ln>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MY" altLang="x-none" dirty="0"/>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p>
            <a:fld id="{FDE934FF-F4E1-47C5-9CA5-30A81DDE2BE4}" type="datetimeFigureOut">
              <a:rPr lang="en-US" smtClean="0"/>
              <a:t>2/22/2017</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p>
            <a:fld id="{B3561BA9-CDCF-4958-B8AB-66F3BF063E13}" type="slidenum">
              <a:rPr lang="en-US" smtClean="0"/>
              <a:t>‹#›</a:t>
            </a:fld>
            <a:endParaRPr lang="en-US"/>
          </a:p>
        </p:txBody>
      </p:sp>
      <p:pic>
        <p:nvPicPr>
          <p:cNvPr id="1031" name="Picture 6"/>
          <p:cNvPicPr>
            <a:picLocks noChangeAspect="1"/>
          </p:cNvPicPr>
          <p:nvPr/>
        </p:nvPicPr>
        <p:blipFill>
          <a:blip r:embed="rId13"/>
          <a:stretch>
            <a:fillRect/>
          </a:stretch>
        </p:blipFill>
        <p:spPr>
          <a:xfrm>
            <a:off x="9569451" y="184150"/>
            <a:ext cx="2288116" cy="581025"/>
          </a:xfrm>
          <a:prstGeom prst="rect">
            <a:avLst/>
          </a:prstGeom>
          <a:noFill/>
          <a:ln w="9525">
            <a:noFill/>
          </a:ln>
        </p:spPr>
      </p:pic>
      <p:pic>
        <p:nvPicPr>
          <p:cNvPr id="1032" name="Picture 7"/>
          <p:cNvPicPr>
            <a:picLocks noChangeAspect="1"/>
          </p:cNvPicPr>
          <p:nvPr/>
        </p:nvPicPr>
        <p:blipFill>
          <a:blip r:embed="rId14"/>
          <a:stretch>
            <a:fillRect/>
          </a:stretch>
        </p:blipFill>
        <p:spPr>
          <a:xfrm>
            <a:off x="4415367" y="6381750"/>
            <a:ext cx="3553884" cy="163513"/>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charset="0"/>
        </a:defRPr>
      </a:lvl2pPr>
      <a:lvl3pPr algn="ctr" rtl="0" eaLnBrk="0" fontAlgn="base" hangingPunct="0">
        <a:spcBef>
          <a:spcPct val="0"/>
        </a:spcBef>
        <a:spcAft>
          <a:spcPct val="0"/>
        </a:spcAft>
        <a:defRPr sz="4400">
          <a:solidFill>
            <a:schemeClr val="tx1"/>
          </a:solidFill>
          <a:latin typeface="Calibri" panose="020F0502020204030204" charset="0"/>
        </a:defRPr>
      </a:lvl3pPr>
      <a:lvl4pPr algn="ctr" rtl="0" eaLnBrk="0" fontAlgn="base" hangingPunct="0">
        <a:spcBef>
          <a:spcPct val="0"/>
        </a:spcBef>
        <a:spcAft>
          <a:spcPct val="0"/>
        </a:spcAft>
        <a:defRPr sz="4400">
          <a:solidFill>
            <a:schemeClr val="tx1"/>
          </a:solidFill>
          <a:latin typeface="Calibri" panose="020F0502020204030204" charset="0"/>
        </a:defRPr>
      </a:lvl4pPr>
      <a:lvl5pPr algn="ctr" rtl="0" eaLnBrk="0" fontAlgn="base" hangingPunct="0">
        <a:spcBef>
          <a:spcPct val="0"/>
        </a:spcBef>
        <a:spcAft>
          <a:spcPct val="0"/>
        </a:spcAft>
        <a:defRPr sz="4400">
          <a:solidFill>
            <a:schemeClr val="tx1"/>
          </a:solidFill>
          <a:latin typeface="Calibri" panose="020F0502020204030204" charset="0"/>
        </a:defRPr>
      </a:lvl5pPr>
      <a:lvl6pPr marL="457200" algn="ctr" rtl="0" fontAlgn="base">
        <a:spcBef>
          <a:spcPct val="0"/>
        </a:spcBef>
        <a:spcAft>
          <a:spcPct val="0"/>
        </a:spcAft>
        <a:defRPr sz="4400">
          <a:solidFill>
            <a:schemeClr val="tx1"/>
          </a:solidFill>
          <a:latin typeface="Calibri" panose="020F0502020204030204" charset="0"/>
        </a:defRPr>
      </a:lvl6pPr>
      <a:lvl7pPr marL="914400" algn="ctr" rtl="0" fontAlgn="base">
        <a:spcBef>
          <a:spcPct val="0"/>
        </a:spcBef>
        <a:spcAft>
          <a:spcPct val="0"/>
        </a:spcAft>
        <a:defRPr sz="4400">
          <a:solidFill>
            <a:schemeClr val="tx1"/>
          </a:solidFill>
          <a:latin typeface="Calibri" panose="020F0502020204030204" charset="0"/>
        </a:defRPr>
      </a:lvl7pPr>
      <a:lvl8pPr marL="1371600" algn="ctr" rtl="0" fontAlgn="base">
        <a:spcBef>
          <a:spcPct val="0"/>
        </a:spcBef>
        <a:spcAft>
          <a:spcPct val="0"/>
        </a:spcAft>
        <a:defRPr sz="4400">
          <a:solidFill>
            <a:schemeClr val="tx1"/>
          </a:solidFill>
          <a:latin typeface="Calibri" panose="020F0502020204030204" charset="0"/>
        </a:defRPr>
      </a:lvl8pPr>
      <a:lvl9pPr marL="1828800" algn="ctr" rtl="0" fontAlgn="base">
        <a:spcBef>
          <a:spcPct val="0"/>
        </a:spcBef>
        <a:spcAft>
          <a:spcPct val="0"/>
        </a:spcAft>
        <a:defRPr sz="4400">
          <a:solidFill>
            <a:schemeClr val="tx1"/>
          </a:solidFill>
          <a:latin typeface="Calibri" panose="020F050202020403020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1365" y="1536700"/>
            <a:ext cx="10363200" cy="1470025"/>
          </a:xfrm>
        </p:spPr>
        <p:txBody>
          <a:bodyPr>
            <a:normAutofit fontScale="90000"/>
          </a:bodyPr>
          <a:lstStyle/>
          <a:p>
            <a:r>
              <a:rPr lang="en-US" dirty="0"/>
              <a:t>SYSTEMATIC STUDY OF NEUTRON EMISSION MODEL FOR NUCLEAR MUON CAPTURE EXPERIMENT</a:t>
            </a:r>
          </a:p>
        </p:txBody>
      </p:sp>
      <p:sp>
        <p:nvSpPr>
          <p:cNvPr id="3" name="Subtitle 2"/>
          <p:cNvSpPr>
            <a:spLocks noGrp="1"/>
          </p:cNvSpPr>
          <p:nvPr>
            <p:ph type="subTitle" idx="1"/>
          </p:nvPr>
        </p:nvSpPr>
        <p:spPr/>
        <p:txBody>
          <a:bodyPr/>
          <a:lstStyle/>
          <a:p>
            <a:r>
              <a:rPr lang="en-MY" altLang="en-US" dirty="0"/>
              <a:t>NAME OF STUDENT:</a:t>
            </a:r>
            <a:r>
              <a:rPr lang="en-US" dirty="0"/>
              <a:t>FAIZNUR BINTI OTHMAN</a:t>
            </a:r>
          </a:p>
          <a:p>
            <a:r>
              <a:rPr lang="en-MY" altLang="en-US" dirty="0"/>
              <a:t>NAME OF SUPERVISOR:</a:t>
            </a:r>
            <a:r>
              <a:rPr lang="en-US" dirty="0"/>
              <a:t>DR IZYAN HAZWANI BINTI HASHIM </a:t>
            </a:r>
          </a:p>
          <a:p>
            <a:r>
              <a:rPr lang="en-MY" altLang="en-US" dirty="0"/>
              <a:t>22/2/2017</a:t>
            </a:r>
          </a:p>
          <a:p>
            <a:endParaRPr lang="en-MY"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10.jpeg"/>
          <p:cNvPicPr>
            <a:picLocks noGrp="1" noChangeAspect="1"/>
          </p:cNvPicPr>
          <p:nvPr>
            <p:ph sz="half" idx="1"/>
          </p:nvPr>
        </p:nvPicPr>
        <p:blipFill>
          <a:blip r:embed="rId2" cstate="print"/>
          <a:stretch>
            <a:fillRect/>
          </a:stretch>
        </p:blipFill>
        <p:spPr>
          <a:xfrm>
            <a:off x="2196465" y="1281430"/>
            <a:ext cx="6334760" cy="4276090"/>
          </a:xfrm>
          <a:prstGeom prst="rect">
            <a:avLst/>
          </a:prstGeom>
        </p:spPr>
      </p:pic>
      <p:sp>
        <p:nvSpPr>
          <p:cNvPr id="8" name="Text Box 7"/>
          <p:cNvSpPr txBox="1"/>
          <p:nvPr/>
        </p:nvSpPr>
        <p:spPr>
          <a:xfrm>
            <a:off x="3576320" y="262255"/>
            <a:ext cx="5475605" cy="646331"/>
          </a:xfrm>
          <a:prstGeom prst="rect">
            <a:avLst/>
          </a:prstGeom>
          <a:noFill/>
        </p:spPr>
        <p:txBody>
          <a:bodyPr wrap="square" rtlCol="0">
            <a:spAutoFit/>
          </a:bodyPr>
          <a:lstStyle/>
          <a:p>
            <a:r>
              <a:rPr lang="en-MY" altLang="en-US" sz="3600" dirty="0"/>
              <a:t>Study of x coefficient</a:t>
            </a:r>
          </a:p>
        </p:txBody>
      </p:sp>
      <p:sp>
        <p:nvSpPr>
          <p:cNvPr id="2" name="Text Box 1"/>
          <p:cNvSpPr txBox="1"/>
          <p:nvPr/>
        </p:nvSpPr>
        <p:spPr>
          <a:xfrm>
            <a:off x="737235" y="5585460"/>
            <a:ext cx="10717530" cy="993775"/>
          </a:xfrm>
          <a:prstGeom prst="rect">
            <a:avLst/>
          </a:prstGeom>
          <a:noFill/>
          <a:ln w="9525">
            <a:noFill/>
          </a:ln>
        </p:spPr>
        <p:txBody>
          <a:bodyPr wrap="square">
            <a:spAutoFit/>
          </a:bodyPr>
          <a:lstStyle/>
          <a:p>
            <a:pPr marL="0" indent="0" algn="l"/>
            <a:r>
              <a:rPr sz="2400" b="0" u="none" dirty="0">
                <a:ea typeface="Times New Roman" panose="02020603050405020304" charset="0"/>
                <a:cs typeface="Times New Roman" panose="02020603050405020304" charset="0"/>
              </a:rPr>
              <a:t>Figure 4.1 (a) EQ versus A for different x coefficient</a:t>
            </a:r>
            <a:r>
              <a:rPr lang="en-MY" sz="2400" b="0" u="none" dirty="0">
                <a:ea typeface="Times New Roman" panose="02020603050405020304" charset="0"/>
                <a:cs typeface="Times New Roman" panose="02020603050405020304" charset="0"/>
              </a:rPr>
              <a:t>.</a:t>
            </a:r>
            <a:r>
              <a:rPr sz="2400" b="0" u="none" dirty="0">
                <a:ea typeface="Times New Roman" panose="02020603050405020304" charset="0"/>
                <a:cs typeface="Times New Roman" panose="02020603050405020304" charset="0"/>
              </a:rPr>
              <a:t> </a:t>
            </a:r>
          </a:p>
          <a:p>
            <a:pPr marL="0" indent="0" algn="l"/>
            <a:r>
              <a:rPr lang="en-MY" sz="2400" b="0" u="none" dirty="0">
                <a:ea typeface="Times New Roman" panose="02020603050405020304" charset="0"/>
                <a:cs typeface="Times New Roman" panose="02020603050405020304" charset="0"/>
              </a:rPr>
              <a:t>Figure 4.1</a:t>
            </a:r>
            <a:r>
              <a:rPr sz="2400" b="0" u="none" dirty="0">
                <a:ea typeface="Times New Roman" panose="02020603050405020304" charset="0"/>
                <a:cs typeface="Times New Roman" panose="02020603050405020304" charset="0"/>
              </a:rPr>
              <a:t> (b) PEQ versus A for different x coefficient</a:t>
            </a:r>
            <a:r>
              <a:rPr lang="en-MY" sz="2400" b="0" u="none" dirty="0">
                <a:ea typeface="Times New Roman" panose="02020603050405020304" charset="0"/>
                <a:cs typeface="Times New Roman" panose="02020603050405020304" charset="0"/>
              </a:rPr>
              <a:t>.</a:t>
            </a:r>
          </a:p>
          <a:p>
            <a:pPr marL="0" indent="0" algn="l"/>
            <a:r>
              <a:rPr sz="1100" b="0" u="none" dirty="0">
                <a:latin typeface="Times New Roman" panose="02020603050405020304" charset="0"/>
                <a:ea typeface="Times New Roman" panose="02020603050405020304" charset="0"/>
                <a:cs typeface="Times New Roman" panose="02020603050405020304" charset="0"/>
              </a:rPr>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age11.jpeg"/>
          <p:cNvPicPr>
            <a:picLocks noGrp="1" noChangeAspect="1"/>
          </p:cNvPicPr>
          <p:nvPr>
            <p:ph sz="half" idx="1"/>
          </p:nvPr>
        </p:nvPicPr>
        <p:blipFill>
          <a:blip r:embed="rId2" cstate="print"/>
          <a:stretch>
            <a:fillRect/>
          </a:stretch>
        </p:blipFill>
        <p:spPr>
          <a:xfrm>
            <a:off x="2265045" y="898525"/>
            <a:ext cx="7084695" cy="4790440"/>
          </a:xfrm>
          <a:prstGeom prst="rect">
            <a:avLst/>
          </a:prstGeom>
        </p:spPr>
      </p:pic>
      <p:sp>
        <p:nvSpPr>
          <p:cNvPr id="2" name="Text Box 1"/>
          <p:cNvSpPr txBox="1"/>
          <p:nvPr/>
        </p:nvSpPr>
        <p:spPr>
          <a:xfrm>
            <a:off x="720725" y="6080760"/>
            <a:ext cx="8815070" cy="628015"/>
          </a:xfrm>
          <a:prstGeom prst="rect">
            <a:avLst/>
          </a:prstGeom>
          <a:noFill/>
          <a:ln w="9525">
            <a:noFill/>
          </a:ln>
        </p:spPr>
        <p:txBody>
          <a:bodyPr wrap="square">
            <a:spAutoFit/>
          </a:bodyPr>
          <a:lstStyle/>
          <a:p>
            <a:pPr marL="0" indent="0" algn="l"/>
            <a:r>
              <a:rPr lang="en-MY" sz="2400" b="0" u="none">
                <a:ea typeface="Times New Roman" panose="02020603050405020304" charset="0"/>
                <a:cs typeface="Times New Roman" panose="02020603050405020304" charset="0"/>
              </a:rPr>
              <a:t>Figure 4.2 </a:t>
            </a:r>
            <a:r>
              <a:rPr sz="2400" b="0" u="none">
                <a:ea typeface="Times New Roman" panose="02020603050405020304" charset="0"/>
                <a:cs typeface="Times New Roman" panose="02020603050405020304" charset="0"/>
              </a:rPr>
              <a:t>PEQ/EQ versus A for different value of x coefficient</a:t>
            </a:r>
          </a:p>
          <a:p>
            <a:pPr marL="0" indent="0" algn="l"/>
            <a:r>
              <a:rPr sz="1100" b="0" u="none">
                <a:latin typeface="Times New Roman" panose="02020603050405020304" charset="0"/>
                <a:ea typeface="Times New Roman" panose="02020603050405020304" charset="0"/>
                <a:cs typeface="Times New Roman" panose="02020603050405020304" charset="0"/>
              </a:rPr>
              <a:t>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238125" y="987425"/>
            <a:ext cx="11021060" cy="4154984"/>
          </a:xfrm>
          <a:prstGeom prst="rect">
            <a:avLst/>
          </a:prstGeom>
          <a:noFill/>
        </p:spPr>
        <p:txBody>
          <a:bodyPr wrap="square" rtlCol="0" anchor="t">
            <a:spAutoFit/>
          </a:bodyPr>
          <a:lstStyle/>
          <a:p>
            <a:pPr marL="0" indent="0" algn="l"/>
            <a:r>
              <a:rPr sz="2400" dirty="0">
                <a:latin typeface="Calibri" panose="020F0502020204030204" charset="0"/>
                <a:ea typeface="Calibri" panose="020F0502020204030204" charset="0"/>
                <a:cs typeface="Calibri" panose="020F0502020204030204" charset="0"/>
                <a:sym typeface="+mn-ea"/>
              </a:rPr>
              <a:t>The value of x coefficient use in this study are from 0.0</a:t>
            </a:r>
            <a:r>
              <a:rPr lang="en-MY" sz="2400" dirty="0">
                <a:latin typeface="Calibri" panose="020F0502020204030204" charset="0"/>
                <a:ea typeface="Calibri" panose="020F0502020204030204" charset="0"/>
                <a:cs typeface="Calibri" panose="020F0502020204030204" charset="0"/>
                <a:sym typeface="+mn-ea"/>
              </a:rPr>
              <a:t>1</a:t>
            </a:r>
            <a:r>
              <a:rPr sz="2400" dirty="0">
                <a:latin typeface="Calibri" panose="020F0502020204030204" charset="0"/>
                <a:ea typeface="Calibri" panose="020F0502020204030204" charset="0"/>
                <a:cs typeface="Calibri" panose="020F0502020204030204" charset="0"/>
                <a:sym typeface="+mn-ea"/>
              </a:rPr>
              <a:t> to 0.</a:t>
            </a:r>
            <a:r>
              <a:rPr lang="en-MY" sz="2400" dirty="0">
                <a:latin typeface="Calibri" panose="020F0502020204030204" charset="0"/>
                <a:ea typeface="Calibri" panose="020F0502020204030204" charset="0"/>
                <a:cs typeface="Calibri" panose="020F0502020204030204" charset="0"/>
                <a:sym typeface="+mn-ea"/>
              </a:rPr>
              <a:t>1</a:t>
            </a:r>
            <a:r>
              <a:rPr sz="2400" dirty="0">
                <a:latin typeface="Calibri" panose="020F0502020204030204" charset="0"/>
                <a:ea typeface="Calibri" panose="020F0502020204030204" charset="0"/>
                <a:cs typeface="Calibri" panose="020F0502020204030204" charset="0"/>
                <a:sym typeface="+mn-ea"/>
              </a:rPr>
              <a:t>0. But only plot 0.0</a:t>
            </a:r>
            <a:r>
              <a:rPr lang="en-MY" sz="2400" dirty="0">
                <a:latin typeface="Calibri" panose="020F0502020204030204" charset="0"/>
                <a:ea typeface="Calibri" panose="020F0502020204030204" charset="0"/>
                <a:cs typeface="Calibri" panose="020F0502020204030204" charset="0"/>
                <a:sym typeface="+mn-ea"/>
              </a:rPr>
              <a:t>1</a:t>
            </a:r>
            <a:r>
              <a:rPr sz="2400" dirty="0">
                <a:latin typeface="Calibri" panose="020F0502020204030204" charset="0"/>
                <a:ea typeface="Calibri" panose="020F0502020204030204" charset="0"/>
                <a:cs typeface="Calibri" panose="020F0502020204030204" charset="0"/>
                <a:sym typeface="+mn-ea"/>
              </a:rPr>
              <a:t>, 0.06 and 0.</a:t>
            </a:r>
            <a:r>
              <a:rPr lang="en-MY" sz="2400" dirty="0">
                <a:latin typeface="Calibri" panose="020F0502020204030204" charset="0"/>
                <a:ea typeface="Calibri" panose="020F0502020204030204" charset="0"/>
                <a:cs typeface="Calibri" panose="020F0502020204030204" charset="0"/>
                <a:sym typeface="+mn-ea"/>
              </a:rPr>
              <a:t>1</a:t>
            </a:r>
            <a:r>
              <a:rPr sz="2400" dirty="0">
                <a:latin typeface="Calibri" panose="020F0502020204030204" charset="0"/>
                <a:ea typeface="Calibri" panose="020F0502020204030204" charset="0"/>
                <a:cs typeface="Calibri" panose="020F0502020204030204" charset="0"/>
                <a:sym typeface="+mn-ea"/>
              </a:rPr>
              <a:t> as they shows obvious different. </a:t>
            </a:r>
            <a:endParaRPr lang="en-MY" sz="2400" dirty="0">
              <a:latin typeface="Calibri" panose="020F0502020204030204" charset="0"/>
              <a:ea typeface="Calibri" panose="020F0502020204030204" charset="0"/>
              <a:cs typeface="Calibri" panose="020F0502020204030204" charset="0"/>
              <a:sym typeface="+mn-ea"/>
            </a:endParaRPr>
          </a:p>
          <a:p>
            <a:pPr marL="0" indent="0" algn="l"/>
            <a:endParaRPr sz="2400" dirty="0">
              <a:latin typeface="Calibri" panose="020F0502020204030204" charset="0"/>
              <a:ea typeface="Calibri" panose="020F0502020204030204" charset="0"/>
              <a:cs typeface="Calibri" panose="020F0502020204030204" charset="0"/>
              <a:sym typeface="+mn-ea"/>
            </a:endParaRPr>
          </a:p>
          <a:p>
            <a:r>
              <a:rPr sz="2400" dirty="0">
                <a:latin typeface="Calibri" panose="020F0502020204030204" charset="0"/>
                <a:ea typeface="Calibri" panose="020F0502020204030204" charset="0"/>
                <a:cs typeface="Calibri" panose="020F0502020204030204" charset="0"/>
                <a:sym typeface="+mn-ea"/>
              </a:rPr>
              <a:t>For </a:t>
            </a:r>
            <a:r>
              <a:rPr lang="en-MY" sz="2400" dirty="0">
                <a:ea typeface="Times New Roman" panose="02020603050405020304" charset="0"/>
                <a:cs typeface="Times New Roman" panose="02020603050405020304" charset="0"/>
              </a:rPr>
              <a:t>EQ versus A </a:t>
            </a:r>
            <a:r>
              <a:rPr lang="en-MY" sz="2400" dirty="0">
                <a:latin typeface="Calibri" panose="020F0502020204030204" charset="0"/>
                <a:ea typeface="Calibri" panose="020F0502020204030204" charset="0"/>
                <a:cs typeface="Calibri" panose="020F0502020204030204" charset="0"/>
                <a:sym typeface="+mn-ea"/>
              </a:rPr>
              <a:t> -the highest value of 0.01 is 98% and the lowest value is 90%</a:t>
            </a:r>
          </a:p>
          <a:p>
            <a:pPr marL="0" indent="0" algn="l"/>
            <a:r>
              <a:rPr lang="en-MY" sz="2400" dirty="0">
                <a:latin typeface="Calibri" panose="020F0502020204030204" charset="0"/>
                <a:ea typeface="Calibri" panose="020F0502020204030204" charset="0"/>
                <a:cs typeface="Calibri" panose="020F0502020204030204" charset="0"/>
                <a:sym typeface="+mn-ea"/>
              </a:rPr>
              <a:t>                              -the highest value of 0.06 is 82% and the lowest value is 60%</a:t>
            </a:r>
          </a:p>
          <a:p>
            <a:pPr marL="0" indent="0" algn="l"/>
            <a:r>
              <a:rPr lang="en-US" sz="2400" dirty="0"/>
              <a:t>                              </a:t>
            </a:r>
            <a:r>
              <a:rPr lang="en-MY" altLang="en-US" sz="2400" dirty="0"/>
              <a:t>-the highest value of 0.1 is 76% and the lowest value is 46%</a:t>
            </a:r>
          </a:p>
          <a:p>
            <a:pPr marL="0" indent="0" algn="l"/>
            <a:endParaRPr lang="en-MY" altLang="en-US" sz="2400" dirty="0"/>
          </a:p>
          <a:p>
            <a:r>
              <a:rPr lang="en-MY" altLang="en-US" sz="2400" dirty="0"/>
              <a:t>For P</a:t>
            </a:r>
            <a:r>
              <a:rPr lang="en-MY" sz="2400" dirty="0">
                <a:ea typeface="Times New Roman" panose="02020603050405020304" charset="0"/>
                <a:cs typeface="Times New Roman" panose="02020603050405020304" charset="0"/>
              </a:rPr>
              <a:t>EQ versus A </a:t>
            </a:r>
            <a:r>
              <a:rPr lang="en-MY" altLang="en-US" sz="2400" dirty="0"/>
              <a:t>-</a:t>
            </a:r>
            <a:r>
              <a:rPr lang="en-MY" sz="2400" dirty="0">
                <a:latin typeface="Calibri" panose="020F0502020204030204" charset="0"/>
                <a:ea typeface="Calibri" panose="020F0502020204030204" charset="0"/>
                <a:cs typeface="Calibri" panose="020F0502020204030204" charset="0"/>
                <a:sym typeface="+mn-ea"/>
              </a:rPr>
              <a:t>the highest value of 0.01 is 10% and the lowest value is 2%</a:t>
            </a:r>
          </a:p>
          <a:p>
            <a:pPr marL="0" indent="0" algn="l"/>
            <a:r>
              <a:rPr lang="en-MY" sz="2400" dirty="0">
                <a:latin typeface="Calibri" panose="020F0502020204030204" charset="0"/>
                <a:ea typeface="Calibri" panose="020F0502020204030204" charset="0"/>
                <a:cs typeface="Calibri" panose="020F0502020204030204" charset="0"/>
                <a:sym typeface="+mn-ea"/>
              </a:rPr>
              <a:t>                               -the highest value of 0.06 is 40% and the lowest value is 18%</a:t>
            </a:r>
          </a:p>
          <a:p>
            <a:pPr marL="0" indent="0" algn="l"/>
            <a:r>
              <a:rPr lang="en-US" sz="2400" dirty="0">
                <a:sym typeface="+mn-ea"/>
              </a:rPr>
              <a:t>                               </a:t>
            </a:r>
            <a:r>
              <a:rPr lang="en-MY" altLang="en-US" sz="2400" dirty="0">
                <a:sym typeface="+mn-ea"/>
              </a:rPr>
              <a:t>-the highest value of 0.1 is 54% and the lowest value is 24%</a:t>
            </a:r>
          </a:p>
          <a:p>
            <a:pPr marL="0" indent="0" algn="l"/>
            <a:endParaRPr lang="en-MY"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age12.jpeg"/>
          <p:cNvPicPr>
            <a:picLocks noGrp="1" noChangeAspect="1"/>
          </p:cNvPicPr>
          <p:nvPr>
            <p:ph sz="half" idx="1"/>
          </p:nvPr>
        </p:nvPicPr>
        <p:blipFill>
          <a:blip r:embed="rId2" cstate="print"/>
          <a:stretch>
            <a:fillRect/>
          </a:stretch>
        </p:blipFill>
        <p:spPr>
          <a:xfrm>
            <a:off x="2188845" y="1256665"/>
            <a:ext cx="6096635" cy="4160520"/>
          </a:xfrm>
          <a:prstGeom prst="rect">
            <a:avLst/>
          </a:prstGeom>
        </p:spPr>
      </p:pic>
      <p:sp>
        <p:nvSpPr>
          <p:cNvPr id="6" name="Text Box 5"/>
          <p:cNvSpPr txBox="1"/>
          <p:nvPr/>
        </p:nvSpPr>
        <p:spPr>
          <a:xfrm>
            <a:off x="2991568" y="331636"/>
            <a:ext cx="5045035" cy="646331"/>
          </a:xfrm>
          <a:prstGeom prst="rect">
            <a:avLst/>
          </a:prstGeom>
          <a:noFill/>
        </p:spPr>
        <p:txBody>
          <a:bodyPr wrap="none" rtlCol="0" anchor="t">
            <a:spAutoFit/>
          </a:bodyPr>
          <a:lstStyle/>
          <a:p>
            <a:r>
              <a:rPr lang="en-MY" altLang="en-US" sz="3600" dirty="0">
                <a:sym typeface="+mn-ea"/>
              </a:rPr>
              <a:t>Study of excitation energy</a:t>
            </a:r>
            <a:endParaRPr lang="en-US" sz="3600" dirty="0"/>
          </a:p>
        </p:txBody>
      </p:sp>
      <p:sp>
        <p:nvSpPr>
          <p:cNvPr id="2" name="Text Box 1"/>
          <p:cNvSpPr txBox="1"/>
          <p:nvPr/>
        </p:nvSpPr>
        <p:spPr>
          <a:xfrm>
            <a:off x="551815" y="5550535"/>
            <a:ext cx="8703310" cy="1100455"/>
          </a:xfrm>
          <a:prstGeom prst="rect">
            <a:avLst/>
          </a:prstGeom>
          <a:noFill/>
        </p:spPr>
        <p:txBody>
          <a:bodyPr wrap="square" rtlCol="0" anchor="t">
            <a:spAutoFit/>
          </a:bodyPr>
          <a:lstStyle/>
          <a:p>
            <a:pPr marL="0" indent="0" algn="l"/>
            <a:r>
              <a:rPr sz="2400">
                <a:ea typeface="Times New Roman" panose="02020603050405020304" charset="0"/>
                <a:cs typeface="Times New Roman" panose="02020603050405020304" charset="0"/>
                <a:sym typeface="+mn-ea"/>
              </a:rPr>
              <a:t>Figure 4.</a:t>
            </a:r>
            <a:r>
              <a:rPr lang="en-MY" sz="2400">
                <a:ea typeface="Times New Roman" panose="02020603050405020304" charset="0"/>
                <a:cs typeface="Times New Roman" panose="02020603050405020304" charset="0"/>
                <a:sym typeface="+mn-ea"/>
              </a:rPr>
              <a:t>3</a:t>
            </a:r>
            <a:r>
              <a:rPr sz="2400">
                <a:ea typeface="Times New Roman" panose="02020603050405020304" charset="0"/>
                <a:cs typeface="Times New Roman" panose="02020603050405020304" charset="0"/>
                <a:sym typeface="+mn-ea"/>
              </a:rPr>
              <a:t> (a) EQ versus A for different </a:t>
            </a:r>
            <a:r>
              <a:rPr lang="en-MY" sz="2400">
                <a:ea typeface="Times New Roman" panose="02020603050405020304" charset="0"/>
                <a:cs typeface="Times New Roman" panose="02020603050405020304" charset="0"/>
                <a:sym typeface="+mn-ea"/>
              </a:rPr>
              <a:t>excitation energy.</a:t>
            </a:r>
            <a:r>
              <a:rPr sz="2400">
                <a:ea typeface="Times New Roman" panose="02020603050405020304" charset="0"/>
                <a:cs typeface="Times New Roman" panose="02020603050405020304" charset="0"/>
                <a:sym typeface="+mn-ea"/>
              </a:rPr>
              <a:t> </a:t>
            </a:r>
            <a:endParaRPr sz="2400" b="0" u="none">
              <a:ea typeface="Times New Roman" panose="02020603050405020304" charset="0"/>
              <a:cs typeface="Times New Roman" panose="02020603050405020304" charset="0"/>
            </a:endParaRPr>
          </a:p>
          <a:p>
            <a:pPr marL="0" indent="0" algn="l"/>
            <a:r>
              <a:rPr lang="en-MY" sz="2400">
                <a:ea typeface="Times New Roman" panose="02020603050405020304" charset="0"/>
                <a:cs typeface="Times New Roman" panose="02020603050405020304" charset="0"/>
                <a:sym typeface="+mn-ea"/>
              </a:rPr>
              <a:t>Figure 4.3</a:t>
            </a:r>
            <a:r>
              <a:rPr sz="2400">
                <a:ea typeface="Times New Roman" panose="02020603050405020304" charset="0"/>
                <a:cs typeface="Times New Roman" panose="02020603050405020304" charset="0"/>
                <a:sym typeface="+mn-ea"/>
              </a:rPr>
              <a:t> (b) PEQ versus A for different </a:t>
            </a:r>
            <a:r>
              <a:rPr lang="en-MY" sz="2400">
                <a:ea typeface="Times New Roman" panose="02020603050405020304" charset="0"/>
                <a:cs typeface="Times New Roman" panose="02020603050405020304" charset="0"/>
                <a:sym typeface="+mn-ea"/>
              </a:rPr>
              <a:t>excitation energy.</a:t>
            </a:r>
          </a:p>
          <a:p>
            <a:pPr marL="0" indent="0" algn="l"/>
            <a:r>
              <a:rPr>
                <a:latin typeface="Times New Roman" panose="02020603050405020304" charset="0"/>
                <a:ea typeface="Times New Roman" panose="02020603050405020304" charset="0"/>
                <a:cs typeface="Times New Roman" panose="02020603050405020304" charset="0"/>
                <a:sym typeface="+mn-ea"/>
              </a:rPr>
              <a:t> </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age13.jpeg"/>
          <p:cNvPicPr>
            <a:picLocks noGrp="1" noChangeAspect="1"/>
          </p:cNvPicPr>
          <p:nvPr>
            <p:ph sz="half" idx="1"/>
          </p:nvPr>
        </p:nvPicPr>
        <p:blipFill>
          <a:blip r:embed="rId2" cstate="print"/>
          <a:stretch>
            <a:fillRect/>
          </a:stretch>
        </p:blipFill>
        <p:spPr>
          <a:xfrm>
            <a:off x="2184400" y="864235"/>
            <a:ext cx="7022465" cy="4773930"/>
          </a:xfrm>
          <a:prstGeom prst="rect">
            <a:avLst/>
          </a:prstGeom>
        </p:spPr>
      </p:pic>
      <p:sp>
        <p:nvSpPr>
          <p:cNvPr id="2" name="Text Box 1"/>
          <p:cNvSpPr txBox="1"/>
          <p:nvPr/>
        </p:nvSpPr>
        <p:spPr>
          <a:xfrm>
            <a:off x="1094105" y="5893435"/>
            <a:ext cx="7559040" cy="457200"/>
          </a:xfrm>
          <a:prstGeom prst="rect">
            <a:avLst/>
          </a:prstGeom>
          <a:noFill/>
          <a:ln w="9525">
            <a:noFill/>
          </a:ln>
        </p:spPr>
        <p:txBody>
          <a:bodyPr wrap="square">
            <a:spAutoFit/>
          </a:bodyPr>
          <a:lstStyle/>
          <a:p>
            <a:pPr marL="0" indent="0" algn="l"/>
            <a:r>
              <a:rPr sz="2400" b="0" u="none">
                <a:latin typeface="Times New Roman" panose="02020603050405020304" charset="0"/>
                <a:ea typeface="Times New Roman" panose="02020603050405020304" charset="0"/>
                <a:cs typeface="Times New Roman" panose="02020603050405020304" charset="0"/>
              </a:rPr>
              <a:t>Figure 4.4 PEQ/EQ versus A for different excitation energy</a:t>
            </a:r>
            <a:endParaRPr 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255270" y="1207135"/>
            <a:ext cx="11374120" cy="5632311"/>
          </a:xfrm>
          <a:prstGeom prst="rect">
            <a:avLst/>
          </a:prstGeom>
          <a:noFill/>
        </p:spPr>
        <p:txBody>
          <a:bodyPr wrap="square" rtlCol="0" anchor="t">
            <a:spAutoFit/>
          </a:bodyPr>
          <a:lstStyle/>
          <a:p>
            <a:pPr marL="0" indent="0" algn="l"/>
            <a:r>
              <a:rPr sz="2400" dirty="0">
                <a:latin typeface="Calibri" panose="020F0502020204030204" charset="0"/>
                <a:ea typeface="Calibri" panose="020F0502020204030204" charset="0"/>
                <a:cs typeface="Calibri" panose="020F0502020204030204" charset="0"/>
                <a:sym typeface="+mn-ea"/>
              </a:rPr>
              <a:t>The value of </a:t>
            </a:r>
            <a:r>
              <a:rPr lang="en-MY" sz="2400" dirty="0">
                <a:latin typeface="Calibri" panose="020F0502020204030204" charset="0"/>
                <a:ea typeface="Calibri" panose="020F0502020204030204" charset="0"/>
                <a:cs typeface="Calibri" panose="020F0502020204030204" charset="0"/>
                <a:sym typeface="+mn-ea"/>
              </a:rPr>
              <a:t>excitation energy</a:t>
            </a:r>
            <a:r>
              <a:rPr sz="2400" dirty="0">
                <a:latin typeface="Calibri" panose="020F0502020204030204" charset="0"/>
                <a:ea typeface="Calibri" panose="020F0502020204030204" charset="0"/>
                <a:cs typeface="Calibri" panose="020F0502020204030204" charset="0"/>
                <a:sym typeface="+mn-ea"/>
              </a:rPr>
              <a:t> use in this study are from </a:t>
            </a:r>
            <a:r>
              <a:rPr lang="en-MY" sz="2400" dirty="0">
                <a:latin typeface="Calibri" panose="020F0502020204030204" charset="0"/>
                <a:ea typeface="Calibri" panose="020F0502020204030204" charset="0"/>
                <a:cs typeface="Calibri" panose="020F0502020204030204" charset="0"/>
                <a:sym typeface="+mn-ea"/>
              </a:rPr>
              <a:t>15 MeV </a:t>
            </a:r>
            <a:r>
              <a:rPr sz="2400" dirty="0">
                <a:latin typeface="Calibri" panose="020F0502020204030204" charset="0"/>
                <a:ea typeface="Calibri" panose="020F0502020204030204" charset="0"/>
                <a:cs typeface="Calibri" panose="020F0502020204030204" charset="0"/>
                <a:sym typeface="+mn-ea"/>
              </a:rPr>
              <a:t> to </a:t>
            </a:r>
            <a:r>
              <a:rPr lang="en-MY" sz="2400" dirty="0">
                <a:latin typeface="Calibri" panose="020F0502020204030204" charset="0"/>
                <a:ea typeface="Calibri" panose="020F0502020204030204" charset="0"/>
                <a:cs typeface="Calibri" panose="020F0502020204030204" charset="0"/>
                <a:sym typeface="+mn-ea"/>
              </a:rPr>
              <a:t>21 MeV</a:t>
            </a:r>
            <a:r>
              <a:rPr sz="2400" dirty="0">
                <a:latin typeface="Calibri" panose="020F0502020204030204" charset="0"/>
                <a:ea typeface="Calibri" panose="020F0502020204030204" charset="0"/>
                <a:cs typeface="Calibri" panose="020F0502020204030204" charset="0"/>
                <a:sym typeface="+mn-ea"/>
              </a:rPr>
              <a:t>. But only plot </a:t>
            </a:r>
            <a:r>
              <a:rPr lang="en-MY" sz="2400" dirty="0">
                <a:latin typeface="Calibri" panose="020F0502020204030204" charset="0"/>
                <a:ea typeface="Calibri" panose="020F0502020204030204" charset="0"/>
                <a:cs typeface="Calibri" panose="020F0502020204030204" charset="0"/>
                <a:sym typeface="+mn-ea"/>
              </a:rPr>
              <a:t>1</a:t>
            </a:r>
            <a:r>
              <a:rPr sz="2400" dirty="0">
                <a:latin typeface="Calibri" panose="020F0502020204030204" charset="0"/>
                <a:ea typeface="Calibri" panose="020F0502020204030204" charset="0"/>
                <a:cs typeface="Calibri" panose="020F0502020204030204" charset="0"/>
                <a:sym typeface="+mn-ea"/>
              </a:rPr>
              <a:t>5 MeV, </a:t>
            </a:r>
            <a:r>
              <a:rPr lang="en-MY" sz="2400" dirty="0">
                <a:latin typeface="Calibri" panose="020F0502020204030204" charset="0"/>
                <a:ea typeface="Calibri" panose="020F0502020204030204" charset="0"/>
                <a:cs typeface="Calibri" panose="020F0502020204030204" charset="0"/>
                <a:sym typeface="+mn-ea"/>
              </a:rPr>
              <a:t>1</a:t>
            </a:r>
            <a:r>
              <a:rPr sz="2400" dirty="0">
                <a:latin typeface="Calibri" panose="020F0502020204030204" charset="0"/>
                <a:ea typeface="Calibri" panose="020F0502020204030204" charset="0"/>
                <a:cs typeface="Calibri" panose="020F0502020204030204" charset="0"/>
                <a:sym typeface="+mn-ea"/>
              </a:rPr>
              <a:t>9 MeV and 2</a:t>
            </a:r>
            <a:r>
              <a:rPr lang="en-MY" sz="2400" dirty="0">
                <a:latin typeface="Calibri" panose="020F0502020204030204" charset="0"/>
                <a:ea typeface="Calibri" panose="020F0502020204030204" charset="0"/>
                <a:cs typeface="Calibri" panose="020F0502020204030204" charset="0"/>
                <a:sym typeface="+mn-ea"/>
              </a:rPr>
              <a:t>1</a:t>
            </a:r>
            <a:r>
              <a:rPr sz="2400" dirty="0">
                <a:latin typeface="Calibri" panose="020F0502020204030204" charset="0"/>
                <a:ea typeface="Calibri" panose="020F0502020204030204" charset="0"/>
                <a:cs typeface="Calibri" panose="020F0502020204030204" charset="0"/>
                <a:sym typeface="+mn-ea"/>
              </a:rPr>
              <a:t> MeV as they shows obvious different. </a:t>
            </a:r>
            <a:endParaRPr lang="en-MY" sz="2400" dirty="0">
              <a:latin typeface="Calibri" panose="020F0502020204030204" charset="0"/>
              <a:ea typeface="Calibri" panose="020F0502020204030204" charset="0"/>
              <a:cs typeface="Calibri" panose="020F0502020204030204" charset="0"/>
              <a:sym typeface="+mn-ea"/>
            </a:endParaRPr>
          </a:p>
          <a:p>
            <a:pPr marL="0" indent="0" algn="l"/>
            <a:endParaRPr sz="2400" dirty="0">
              <a:latin typeface="Calibri" panose="020F0502020204030204" charset="0"/>
              <a:ea typeface="Calibri" panose="020F0502020204030204" charset="0"/>
              <a:cs typeface="Calibri" panose="020F0502020204030204" charset="0"/>
              <a:sym typeface="+mn-ea"/>
            </a:endParaRPr>
          </a:p>
          <a:p>
            <a:r>
              <a:rPr sz="2400" dirty="0">
                <a:latin typeface="Calibri" panose="020F0502020204030204" charset="0"/>
                <a:ea typeface="Calibri" panose="020F0502020204030204" charset="0"/>
                <a:cs typeface="Calibri" panose="020F0502020204030204" charset="0"/>
                <a:sym typeface="+mn-ea"/>
              </a:rPr>
              <a:t>For </a:t>
            </a:r>
            <a:r>
              <a:rPr lang="en-MY" sz="2400" dirty="0">
                <a:ea typeface="Times New Roman" panose="02020603050405020304" charset="0"/>
                <a:cs typeface="Times New Roman" panose="02020603050405020304" charset="0"/>
              </a:rPr>
              <a:t>EQ versus A</a:t>
            </a:r>
            <a:r>
              <a:rPr lang="en-MY" sz="2400" dirty="0">
                <a:latin typeface="Calibri" panose="020F0502020204030204" charset="0"/>
                <a:ea typeface="Calibri" panose="020F0502020204030204" charset="0"/>
                <a:cs typeface="Calibri" panose="020F0502020204030204" charset="0"/>
                <a:sym typeface="+mn-ea"/>
              </a:rPr>
              <a:t>  -the highest value of 15 MeV is 86% and the lowest value is 50%</a:t>
            </a:r>
          </a:p>
          <a:p>
            <a:pPr marL="0" indent="0" algn="l"/>
            <a:r>
              <a:rPr lang="en-MY" sz="2400" dirty="0">
                <a:latin typeface="Calibri" panose="020F0502020204030204" charset="0"/>
                <a:ea typeface="Calibri" panose="020F0502020204030204" charset="0"/>
                <a:cs typeface="Calibri" panose="020F0502020204030204" charset="0"/>
                <a:sym typeface="+mn-ea"/>
              </a:rPr>
              <a:t>                              -the highest value of 19 MeV is 78% and the lowest value is 46%</a:t>
            </a:r>
          </a:p>
          <a:p>
            <a:pPr marL="0" indent="0" algn="l"/>
            <a:r>
              <a:rPr lang="en-US" sz="2400" dirty="0">
                <a:sym typeface="+mn-ea"/>
              </a:rPr>
              <a:t>                              </a:t>
            </a:r>
            <a:r>
              <a:rPr lang="en-MY" altLang="en-US" sz="2400" dirty="0">
                <a:sym typeface="+mn-ea"/>
              </a:rPr>
              <a:t>-the highest value of 21 MeV is 98% and the lowest value is 90%</a:t>
            </a:r>
          </a:p>
          <a:p>
            <a:pPr marL="0" indent="0" algn="l"/>
            <a:endParaRPr lang="en-MY" altLang="en-US" sz="2400" dirty="0"/>
          </a:p>
          <a:p>
            <a:pPr marL="0" indent="0" algn="l"/>
            <a:endParaRPr lang="en-MY" altLang="en-US" sz="2400" dirty="0"/>
          </a:p>
          <a:p>
            <a:r>
              <a:rPr lang="en-MY" altLang="en-US" sz="2400" dirty="0">
                <a:sym typeface="+mn-ea"/>
              </a:rPr>
              <a:t>For P</a:t>
            </a:r>
            <a:r>
              <a:rPr lang="en-MY" sz="2400" dirty="0">
                <a:ea typeface="Times New Roman" panose="02020603050405020304" charset="0"/>
                <a:cs typeface="Times New Roman" panose="02020603050405020304" charset="0"/>
              </a:rPr>
              <a:t>EQ versus A</a:t>
            </a:r>
            <a:r>
              <a:rPr lang="en-MY" altLang="en-US" sz="2400" dirty="0">
                <a:sym typeface="+mn-ea"/>
              </a:rPr>
              <a:t> -</a:t>
            </a:r>
            <a:r>
              <a:rPr lang="en-MY" sz="2400" dirty="0">
                <a:latin typeface="Calibri" panose="020F0502020204030204" charset="0"/>
                <a:ea typeface="Calibri" panose="020F0502020204030204" charset="0"/>
                <a:cs typeface="Calibri" panose="020F0502020204030204" charset="0"/>
                <a:sym typeface="+mn-ea"/>
              </a:rPr>
              <a:t>the highest value of 15 MeV is 50% and the lowest value is 14%</a:t>
            </a:r>
          </a:p>
          <a:p>
            <a:pPr marL="0" indent="0" algn="l"/>
            <a:r>
              <a:rPr lang="en-MY" sz="2400" dirty="0">
                <a:latin typeface="Calibri" panose="020F0502020204030204" charset="0"/>
                <a:ea typeface="Calibri" panose="020F0502020204030204" charset="0"/>
                <a:cs typeface="Calibri" panose="020F0502020204030204" charset="0"/>
                <a:sym typeface="+mn-ea"/>
              </a:rPr>
              <a:t>                               -the highest value of 19 MeV is 54% and the lowest value is 22%</a:t>
            </a:r>
          </a:p>
          <a:p>
            <a:pPr marL="0" indent="0" algn="l"/>
            <a:r>
              <a:rPr lang="en-US" sz="2400" dirty="0">
                <a:sym typeface="+mn-ea"/>
              </a:rPr>
              <a:t>                               </a:t>
            </a:r>
            <a:r>
              <a:rPr lang="en-MY" altLang="en-US" sz="2400" dirty="0">
                <a:sym typeface="+mn-ea"/>
              </a:rPr>
              <a:t>-the highest value of 21 MeV is 10% and the lowest value is 2%</a:t>
            </a:r>
          </a:p>
          <a:p>
            <a:pPr marL="0" indent="0" algn="l"/>
            <a:endParaRPr lang="en-MY" altLang="en-US" sz="2400" dirty="0">
              <a:sym typeface="+mn-ea"/>
            </a:endParaRPr>
          </a:p>
          <a:p>
            <a:pPr marL="0" indent="0" algn="l"/>
            <a:endParaRPr lang="en-MY" altLang="en-US" sz="2400" dirty="0"/>
          </a:p>
          <a:p>
            <a:pPr marL="0" indent="0" algn="l"/>
            <a:endParaRPr sz="2400" dirty="0">
              <a:latin typeface="Calibri" panose="020F0502020204030204" charset="0"/>
              <a:ea typeface="Calibri" panose="020F0502020204030204" charset="0"/>
              <a:cs typeface="Calibri" panose="020F0502020204030204" charset="0"/>
              <a:sym typeface="+mn-ea"/>
            </a:endParaRPr>
          </a:p>
          <a:p>
            <a:pPr marL="0" indent="0" algn="l"/>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image14.jpeg"/>
          <p:cNvPicPr>
            <a:picLocks noGrp="1" noChangeAspect="1"/>
          </p:cNvPicPr>
          <p:nvPr>
            <p:ph sz="half" idx="1"/>
          </p:nvPr>
        </p:nvPicPr>
        <p:blipFill>
          <a:blip r:embed="rId2" cstate="print"/>
          <a:stretch>
            <a:fillRect/>
          </a:stretch>
        </p:blipFill>
        <p:spPr>
          <a:xfrm>
            <a:off x="2627630" y="1099820"/>
            <a:ext cx="6367780" cy="4310380"/>
          </a:xfrm>
          <a:prstGeom prst="rect">
            <a:avLst/>
          </a:prstGeom>
        </p:spPr>
      </p:pic>
      <p:sp>
        <p:nvSpPr>
          <p:cNvPr id="5" name="Text Box 4"/>
          <p:cNvSpPr txBox="1"/>
          <p:nvPr/>
        </p:nvSpPr>
        <p:spPr>
          <a:xfrm>
            <a:off x="2627630" y="292818"/>
            <a:ext cx="6907788" cy="646331"/>
          </a:xfrm>
          <a:prstGeom prst="rect">
            <a:avLst/>
          </a:prstGeom>
          <a:noFill/>
        </p:spPr>
        <p:txBody>
          <a:bodyPr wrap="none" rtlCol="0" anchor="t">
            <a:spAutoFit/>
          </a:bodyPr>
          <a:lstStyle/>
          <a:p>
            <a:r>
              <a:rPr lang="en-MY" altLang="en-US" sz="3600" dirty="0">
                <a:sym typeface="+mn-ea"/>
              </a:rPr>
              <a:t>Study of nuclear temperature factor</a:t>
            </a:r>
            <a:endParaRPr lang="en-US" sz="3600" dirty="0"/>
          </a:p>
        </p:txBody>
      </p:sp>
      <p:sp>
        <p:nvSpPr>
          <p:cNvPr id="2" name="Text Box 1"/>
          <p:cNvSpPr txBox="1"/>
          <p:nvPr/>
        </p:nvSpPr>
        <p:spPr>
          <a:xfrm>
            <a:off x="733425" y="5410200"/>
            <a:ext cx="9399905" cy="1100455"/>
          </a:xfrm>
          <a:prstGeom prst="rect">
            <a:avLst/>
          </a:prstGeom>
          <a:noFill/>
        </p:spPr>
        <p:txBody>
          <a:bodyPr wrap="square" rtlCol="0" anchor="t">
            <a:spAutoFit/>
          </a:bodyPr>
          <a:lstStyle/>
          <a:p>
            <a:pPr marL="0" indent="0" algn="l"/>
            <a:r>
              <a:rPr sz="2400">
                <a:ea typeface="Times New Roman" panose="02020603050405020304" charset="0"/>
                <a:cs typeface="Times New Roman" panose="02020603050405020304" charset="0"/>
                <a:sym typeface="+mn-ea"/>
              </a:rPr>
              <a:t>Figure 4.</a:t>
            </a:r>
            <a:r>
              <a:rPr lang="en-MY" sz="2400">
                <a:ea typeface="Times New Roman" panose="02020603050405020304" charset="0"/>
                <a:cs typeface="Times New Roman" panose="02020603050405020304" charset="0"/>
                <a:sym typeface="+mn-ea"/>
              </a:rPr>
              <a:t>5</a:t>
            </a:r>
            <a:r>
              <a:rPr sz="2400">
                <a:ea typeface="Times New Roman" panose="02020603050405020304" charset="0"/>
                <a:cs typeface="Times New Roman" panose="02020603050405020304" charset="0"/>
                <a:sym typeface="+mn-ea"/>
              </a:rPr>
              <a:t> (a) EQ versus A for different </a:t>
            </a:r>
            <a:r>
              <a:rPr lang="en-MY" sz="2400">
                <a:ea typeface="Times New Roman" panose="02020603050405020304" charset="0"/>
                <a:cs typeface="Times New Roman" panose="02020603050405020304" charset="0"/>
                <a:sym typeface="+mn-ea"/>
              </a:rPr>
              <a:t>nuclear temperature.</a:t>
            </a:r>
            <a:r>
              <a:rPr sz="2400">
                <a:ea typeface="Times New Roman" panose="02020603050405020304" charset="0"/>
                <a:cs typeface="Times New Roman" panose="02020603050405020304" charset="0"/>
                <a:sym typeface="+mn-ea"/>
              </a:rPr>
              <a:t> </a:t>
            </a:r>
            <a:endParaRPr sz="2400" b="0" u="none">
              <a:ea typeface="Times New Roman" panose="02020603050405020304" charset="0"/>
              <a:cs typeface="Times New Roman" panose="02020603050405020304" charset="0"/>
            </a:endParaRPr>
          </a:p>
          <a:p>
            <a:pPr marL="0" indent="0" algn="l"/>
            <a:r>
              <a:rPr lang="en-MY" sz="2400">
                <a:ea typeface="Times New Roman" panose="02020603050405020304" charset="0"/>
                <a:cs typeface="Times New Roman" panose="02020603050405020304" charset="0"/>
                <a:sym typeface="+mn-ea"/>
              </a:rPr>
              <a:t>Figure 4.5</a:t>
            </a:r>
            <a:r>
              <a:rPr sz="2400">
                <a:ea typeface="Times New Roman" panose="02020603050405020304" charset="0"/>
                <a:cs typeface="Times New Roman" panose="02020603050405020304" charset="0"/>
                <a:sym typeface="+mn-ea"/>
              </a:rPr>
              <a:t> (b) PEQ versus A for differen</a:t>
            </a:r>
            <a:r>
              <a:rPr lang="en-MY" sz="2400">
                <a:ea typeface="Times New Roman" panose="02020603050405020304" charset="0"/>
                <a:cs typeface="Times New Roman" panose="02020603050405020304" charset="0"/>
                <a:sym typeface="+mn-ea"/>
              </a:rPr>
              <a:t>t nuclear temperature.</a:t>
            </a:r>
          </a:p>
          <a:p>
            <a:pPr marL="0" indent="0" algn="l"/>
            <a:r>
              <a:rPr>
                <a:latin typeface="Times New Roman" panose="02020603050405020304" charset="0"/>
                <a:ea typeface="Times New Roman" panose="02020603050405020304" charset="0"/>
                <a:cs typeface="Times New Roman" panose="02020603050405020304" charset="0"/>
                <a:sym typeface="+mn-ea"/>
              </a:rPr>
              <a:t> </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image15.jpeg"/>
          <p:cNvPicPr>
            <a:picLocks noGrp="1" noChangeAspect="1"/>
          </p:cNvPicPr>
          <p:nvPr>
            <p:ph sz="half" idx="1"/>
          </p:nvPr>
        </p:nvPicPr>
        <p:blipFill>
          <a:blip r:embed="rId2" cstate="print"/>
          <a:stretch>
            <a:fillRect/>
          </a:stretch>
        </p:blipFill>
        <p:spPr>
          <a:xfrm>
            <a:off x="2307590" y="541655"/>
            <a:ext cx="7035165" cy="4791075"/>
          </a:xfrm>
          <a:prstGeom prst="rect">
            <a:avLst/>
          </a:prstGeom>
        </p:spPr>
      </p:pic>
      <p:sp>
        <p:nvSpPr>
          <p:cNvPr id="2" name="Text Box 1"/>
          <p:cNvSpPr txBox="1"/>
          <p:nvPr/>
        </p:nvSpPr>
        <p:spPr>
          <a:xfrm>
            <a:off x="825500" y="5680710"/>
            <a:ext cx="7750175" cy="460375"/>
          </a:xfrm>
          <a:prstGeom prst="rect">
            <a:avLst/>
          </a:prstGeom>
          <a:noFill/>
        </p:spPr>
        <p:txBody>
          <a:bodyPr wrap="none" rtlCol="0" anchor="t">
            <a:spAutoFit/>
          </a:bodyPr>
          <a:lstStyle/>
          <a:p>
            <a:pPr marL="0" indent="0" algn="l"/>
            <a:r>
              <a:rPr sz="2400">
                <a:ea typeface="Times New Roman" panose="02020603050405020304" charset="0"/>
                <a:cs typeface="Times New Roman" panose="02020603050405020304" charset="0"/>
                <a:sym typeface="+mn-ea"/>
              </a:rPr>
              <a:t>Figure 4.</a:t>
            </a:r>
            <a:r>
              <a:rPr lang="en-MY" sz="2400">
                <a:ea typeface="Times New Roman" panose="02020603050405020304" charset="0"/>
                <a:cs typeface="Times New Roman" panose="02020603050405020304" charset="0"/>
                <a:sym typeface="+mn-ea"/>
              </a:rPr>
              <a:t>6</a:t>
            </a:r>
            <a:r>
              <a:rPr sz="2400">
                <a:ea typeface="Times New Roman" panose="02020603050405020304" charset="0"/>
                <a:cs typeface="Times New Roman" panose="02020603050405020304" charset="0"/>
                <a:sym typeface="+mn-ea"/>
              </a:rPr>
              <a:t> PEQ/EQ versus A for different </a:t>
            </a:r>
            <a:r>
              <a:rPr lang="en-MY" sz="2400">
                <a:ea typeface="Times New Roman" panose="02020603050405020304" charset="0"/>
                <a:cs typeface="Times New Roman" panose="02020603050405020304" charset="0"/>
                <a:sym typeface="+mn-ea"/>
              </a:rPr>
              <a:t>nuclear temperature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227330" y="901700"/>
            <a:ext cx="11701780" cy="4524315"/>
          </a:xfrm>
          <a:prstGeom prst="rect">
            <a:avLst/>
          </a:prstGeom>
          <a:noFill/>
        </p:spPr>
        <p:txBody>
          <a:bodyPr wrap="square" rtlCol="0" anchor="t">
            <a:spAutoFit/>
          </a:bodyPr>
          <a:lstStyle/>
          <a:p>
            <a:pPr marL="0" indent="0" algn="l"/>
            <a:r>
              <a:rPr sz="2400" dirty="0">
                <a:latin typeface="Calibri" panose="020F0502020204030204" charset="0"/>
                <a:ea typeface="Calibri" panose="020F0502020204030204" charset="0"/>
                <a:cs typeface="Calibri" panose="020F0502020204030204" charset="0"/>
                <a:sym typeface="+mn-ea"/>
              </a:rPr>
              <a:t>The value o</a:t>
            </a:r>
            <a:r>
              <a:rPr lang="en-MY" sz="2400" dirty="0">
                <a:latin typeface="Calibri" panose="020F0502020204030204" charset="0"/>
                <a:ea typeface="Calibri" panose="020F0502020204030204" charset="0"/>
                <a:cs typeface="Calibri" panose="020F0502020204030204" charset="0"/>
                <a:sym typeface="+mn-ea"/>
              </a:rPr>
              <a:t>f nuclear temperature factor</a:t>
            </a:r>
            <a:r>
              <a:rPr sz="2400" dirty="0">
                <a:latin typeface="Calibri" panose="020F0502020204030204" charset="0"/>
                <a:ea typeface="Calibri" panose="020F0502020204030204" charset="0"/>
                <a:cs typeface="Calibri" panose="020F0502020204030204" charset="0"/>
                <a:sym typeface="+mn-ea"/>
              </a:rPr>
              <a:t> use in this study are from </a:t>
            </a:r>
            <a:r>
              <a:rPr lang="en-MY" sz="2400" dirty="0">
                <a:latin typeface="Calibri" panose="020F0502020204030204" charset="0"/>
                <a:ea typeface="Calibri" panose="020F0502020204030204" charset="0"/>
                <a:cs typeface="Calibri" panose="020F0502020204030204" charset="0"/>
                <a:sym typeface="+mn-ea"/>
              </a:rPr>
              <a:t>3</a:t>
            </a:r>
            <a:r>
              <a:rPr sz="2400" dirty="0">
                <a:latin typeface="Calibri" panose="020F0502020204030204" charset="0"/>
                <a:ea typeface="Calibri" panose="020F0502020204030204" charset="0"/>
                <a:cs typeface="Calibri" panose="020F0502020204030204" charset="0"/>
                <a:sym typeface="+mn-ea"/>
              </a:rPr>
              <a:t> to </a:t>
            </a:r>
            <a:r>
              <a:rPr lang="en-MY" sz="2400" dirty="0">
                <a:latin typeface="Calibri" panose="020F0502020204030204" charset="0"/>
                <a:ea typeface="Calibri" panose="020F0502020204030204" charset="0"/>
                <a:cs typeface="Calibri" panose="020F0502020204030204" charset="0"/>
                <a:sym typeface="+mn-ea"/>
              </a:rPr>
              <a:t>5 as they shows obvious different</a:t>
            </a:r>
            <a:r>
              <a:rPr sz="2400" dirty="0">
                <a:latin typeface="Calibri" panose="020F0502020204030204" charset="0"/>
                <a:ea typeface="Calibri" panose="020F0502020204030204" charset="0"/>
                <a:cs typeface="Calibri" panose="020F0502020204030204" charset="0"/>
                <a:sym typeface="+mn-ea"/>
              </a:rPr>
              <a:t>. </a:t>
            </a:r>
            <a:endParaRPr lang="en-MY" sz="2400" dirty="0">
              <a:latin typeface="Calibri" panose="020F0502020204030204" charset="0"/>
              <a:ea typeface="Calibri" panose="020F0502020204030204" charset="0"/>
              <a:cs typeface="Calibri" panose="020F0502020204030204" charset="0"/>
              <a:sym typeface="+mn-ea"/>
            </a:endParaRPr>
          </a:p>
          <a:p>
            <a:pPr marL="0" indent="0" algn="l"/>
            <a:endParaRPr sz="2400" dirty="0">
              <a:latin typeface="Calibri" panose="020F0502020204030204" charset="0"/>
              <a:ea typeface="Calibri" panose="020F0502020204030204" charset="0"/>
              <a:cs typeface="Calibri" panose="020F0502020204030204" charset="0"/>
              <a:sym typeface="+mn-ea"/>
            </a:endParaRPr>
          </a:p>
          <a:p>
            <a:r>
              <a:rPr sz="2400" dirty="0" err="1">
                <a:latin typeface="Calibri" panose="020F0502020204030204" charset="0"/>
                <a:ea typeface="Calibri" panose="020F0502020204030204" charset="0"/>
                <a:cs typeface="Calibri" panose="020F0502020204030204" charset="0"/>
                <a:sym typeface="+mn-ea"/>
              </a:rPr>
              <a:t>Fo</a:t>
            </a:r>
            <a:r>
              <a:rPr lang="en-MY" sz="2400" dirty="0">
                <a:latin typeface="Calibri" panose="020F0502020204030204" charset="0"/>
                <a:ea typeface="Calibri" panose="020F0502020204030204" charset="0"/>
                <a:cs typeface="Calibri" panose="020F0502020204030204" charset="0"/>
                <a:sym typeface="+mn-ea"/>
              </a:rPr>
              <a:t>r </a:t>
            </a:r>
            <a:r>
              <a:rPr lang="en-MY" sz="2400" dirty="0">
                <a:ea typeface="Times New Roman" panose="02020603050405020304" charset="0"/>
                <a:cs typeface="Times New Roman" panose="02020603050405020304" charset="0"/>
              </a:rPr>
              <a:t>EQ versus A </a:t>
            </a:r>
            <a:r>
              <a:rPr lang="en-MY" sz="2400" dirty="0">
                <a:latin typeface="Calibri" panose="020F0502020204030204" charset="0"/>
                <a:ea typeface="Calibri" panose="020F0502020204030204" charset="0"/>
                <a:cs typeface="Calibri" panose="020F0502020204030204" charset="0"/>
                <a:sym typeface="+mn-ea"/>
              </a:rPr>
              <a:t> -the highest value of 3 factor is 97% and the lowest value is 89%</a:t>
            </a:r>
          </a:p>
          <a:p>
            <a:pPr marL="0" indent="0" algn="l"/>
            <a:r>
              <a:rPr lang="en-MY" sz="2400" dirty="0">
                <a:latin typeface="Calibri" panose="020F0502020204030204" charset="0"/>
                <a:ea typeface="Calibri" panose="020F0502020204030204" charset="0"/>
                <a:cs typeface="Calibri" panose="020F0502020204030204" charset="0"/>
                <a:sym typeface="+mn-ea"/>
              </a:rPr>
              <a:t>                              -the highest value of 4 factor is 96.5% and the lowest value is 83.5%</a:t>
            </a:r>
          </a:p>
          <a:p>
            <a:pPr marL="0" indent="0" algn="l"/>
            <a:r>
              <a:rPr lang="en-US" sz="2400" dirty="0">
                <a:sym typeface="+mn-ea"/>
              </a:rPr>
              <a:t>                              </a:t>
            </a:r>
            <a:r>
              <a:rPr lang="en-MY" altLang="en-US" sz="2400" dirty="0">
                <a:sym typeface="+mn-ea"/>
              </a:rPr>
              <a:t>-the highest value of 5 factor is 96% and the lowest value is 78.5%</a:t>
            </a:r>
          </a:p>
          <a:p>
            <a:pPr marL="0" indent="0" algn="l"/>
            <a:endParaRPr lang="en-MY" altLang="en-US" sz="2400" dirty="0"/>
          </a:p>
          <a:p>
            <a:r>
              <a:rPr lang="en-MY" altLang="en-US" sz="2400" dirty="0">
                <a:sym typeface="+mn-ea"/>
              </a:rPr>
              <a:t>For P</a:t>
            </a:r>
            <a:r>
              <a:rPr lang="en-MY" sz="2400" dirty="0">
                <a:ea typeface="Times New Roman" panose="02020603050405020304" charset="0"/>
                <a:cs typeface="Times New Roman" panose="02020603050405020304" charset="0"/>
              </a:rPr>
              <a:t>EQ versus A</a:t>
            </a:r>
            <a:r>
              <a:rPr lang="en-MY" altLang="en-US" sz="2400" dirty="0">
                <a:sym typeface="+mn-ea"/>
              </a:rPr>
              <a:t> -</a:t>
            </a:r>
            <a:r>
              <a:rPr lang="en-MY" sz="2400" dirty="0">
                <a:latin typeface="Calibri" panose="020F0502020204030204" charset="0"/>
                <a:ea typeface="Calibri" panose="020F0502020204030204" charset="0"/>
                <a:cs typeface="Calibri" panose="020F0502020204030204" charset="0"/>
                <a:sym typeface="+mn-ea"/>
              </a:rPr>
              <a:t>the highest value of 3 factor is 11% and the lowest value is 3%</a:t>
            </a:r>
          </a:p>
          <a:p>
            <a:pPr marL="0" indent="0" algn="l"/>
            <a:r>
              <a:rPr lang="en-MY" sz="2400" dirty="0">
                <a:latin typeface="Calibri" panose="020F0502020204030204" charset="0"/>
                <a:ea typeface="Calibri" panose="020F0502020204030204" charset="0"/>
                <a:cs typeface="Calibri" panose="020F0502020204030204" charset="0"/>
                <a:sym typeface="+mn-ea"/>
              </a:rPr>
              <a:t>                               -the highest value of 4 factor is 16.5% and the lowest value is 3.5%</a:t>
            </a:r>
          </a:p>
          <a:p>
            <a:pPr marL="0" indent="0" algn="l"/>
            <a:r>
              <a:rPr lang="en-US" sz="2400" dirty="0">
                <a:sym typeface="+mn-ea"/>
              </a:rPr>
              <a:t>                               </a:t>
            </a:r>
            <a:r>
              <a:rPr lang="en-MY" altLang="en-US" sz="2400" dirty="0">
                <a:sym typeface="+mn-ea"/>
              </a:rPr>
              <a:t>-the highest value of 5 factor is 21.5% and the lowest value is 4%</a:t>
            </a:r>
          </a:p>
          <a:p>
            <a:pPr marL="0" indent="0" algn="l"/>
            <a:endParaRPr lang="en-MY" altLang="en-US" sz="2400" dirty="0"/>
          </a:p>
          <a:p>
            <a:pPr marL="0" indent="0" algn="l"/>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07224" y="2692982"/>
            <a:ext cx="8739395" cy="830997"/>
          </a:xfrm>
          <a:prstGeom prst="rect">
            <a:avLst/>
          </a:prstGeom>
          <a:noFill/>
        </p:spPr>
        <p:txBody>
          <a:bodyPr wrap="square" rtlCol="0">
            <a:spAutoFit/>
          </a:bodyPr>
          <a:lstStyle/>
          <a:p>
            <a:r>
              <a:rPr lang="en-MY" sz="2400" dirty="0"/>
              <a:t>For PEQ/EQ the value in range 15% to 30% are 0.06, 15 MeV and 5 factor</a:t>
            </a:r>
            <a:r>
              <a:rPr lang="en-MY" dirty="0"/>
              <a:t>. </a:t>
            </a:r>
          </a:p>
        </p:txBody>
      </p:sp>
      <p:sp>
        <p:nvSpPr>
          <p:cNvPr id="6" name="Rectangle 5"/>
          <p:cNvSpPr/>
          <p:nvPr/>
        </p:nvSpPr>
        <p:spPr>
          <a:xfrm>
            <a:off x="1407224" y="1193776"/>
            <a:ext cx="8739394" cy="830997"/>
          </a:xfrm>
          <a:prstGeom prst="rect">
            <a:avLst/>
          </a:prstGeom>
        </p:spPr>
        <p:txBody>
          <a:bodyPr wrap="square">
            <a:spAutoFit/>
          </a:bodyPr>
          <a:lstStyle/>
          <a:p>
            <a:r>
              <a:rPr lang="en-US" sz="2400" dirty="0"/>
              <a:t>(MacDonald, S. N. Kaplan et al, 1965 and SS </a:t>
            </a:r>
            <a:r>
              <a:rPr lang="en-US" sz="2400" dirty="0" err="1"/>
              <a:t>Saroni</a:t>
            </a:r>
            <a:r>
              <a:rPr lang="en-US" sz="2400" dirty="0"/>
              <a:t> 2015) suggested that the EQ neutron emission ratio is between15% and 30%.</a:t>
            </a:r>
          </a:p>
        </p:txBody>
      </p:sp>
      <p:sp>
        <p:nvSpPr>
          <p:cNvPr id="7" name="TextBox 6"/>
          <p:cNvSpPr txBox="1"/>
          <p:nvPr/>
        </p:nvSpPr>
        <p:spPr>
          <a:xfrm>
            <a:off x="1928813" y="3943350"/>
            <a:ext cx="184731" cy="369332"/>
          </a:xfrm>
          <a:prstGeom prst="rect">
            <a:avLst/>
          </a:prstGeom>
          <a:noFill/>
        </p:spPr>
        <p:txBody>
          <a:bodyPr wrap="none" rtlCol="0">
            <a:spAutoFit/>
          </a:bodyPr>
          <a:lstStyle/>
          <a:p>
            <a:endParaRPr lang="en-MY" dirty="0"/>
          </a:p>
        </p:txBody>
      </p:sp>
    </p:spTree>
    <p:extLst>
      <p:ext uri="{BB962C8B-B14F-4D97-AF65-F5344CB8AC3E}">
        <p14:creationId xmlns:p14="http://schemas.microsoft.com/office/powerpoint/2010/main" val="3883900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834438" cy="867092"/>
          </a:xfrm>
        </p:spPr>
        <p:txBody>
          <a:bodyPr/>
          <a:lstStyle/>
          <a:p>
            <a:r>
              <a:rPr lang="en-MY" altLang="en-US" sz="3600" dirty="0"/>
              <a:t>Introduction</a:t>
            </a:r>
          </a:p>
        </p:txBody>
      </p:sp>
      <p:sp>
        <p:nvSpPr>
          <p:cNvPr id="3" name="Content Placeholder 2"/>
          <p:cNvSpPr>
            <a:spLocks noGrp="1"/>
          </p:cNvSpPr>
          <p:nvPr>
            <p:ph sz="half" idx="1"/>
          </p:nvPr>
        </p:nvSpPr>
        <p:spPr>
          <a:xfrm>
            <a:off x="609600" y="1013143"/>
            <a:ext cx="11125200" cy="4730433"/>
          </a:xfrm>
        </p:spPr>
        <p:txBody>
          <a:bodyPr>
            <a:normAutofit/>
          </a:bodyPr>
          <a:lstStyle/>
          <a:p>
            <a:pPr marL="0" indent="0">
              <a:buNone/>
            </a:pPr>
            <a:r>
              <a:rPr lang="en-MY" altLang="en-US" sz="2400" dirty="0"/>
              <a:t>The fundamental of neutrino</a:t>
            </a:r>
          </a:p>
          <a:p>
            <a:r>
              <a:rPr lang="en-MY" altLang="en-US" sz="2400" dirty="0" err="1"/>
              <a:t>Majorana</a:t>
            </a:r>
            <a:r>
              <a:rPr lang="en-MY" altLang="en-US" sz="2400" dirty="0"/>
              <a:t> or Dirac neutrino</a:t>
            </a:r>
          </a:p>
          <a:p>
            <a:r>
              <a:rPr lang="it-IT" altLang="ja-JP" sz="2400" dirty="0">
                <a:sym typeface="+mn-ea"/>
              </a:rPr>
              <a:t>Absolute mass and mass </a:t>
            </a:r>
            <a:r>
              <a:rPr lang="it-IT" altLang="ja-JP" sz="2400" dirty="0" err="1">
                <a:sym typeface="+mn-ea"/>
              </a:rPr>
              <a:t>hierarchy</a:t>
            </a:r>
          </a:p>
          <a:p>
            <a:r>
              <a:rPr lang="it-IT" altLang="ja-JP" sz="2400" dirty="0" err="1">
                <a:sym typeface="+mn-ea"/>
              </a:rPr>
              <a:t>Lepton</a:t>
            </a:r>
            <a:r>
              <a:rPr lang="it-IT" altLang="ja-JP" sz="2400" dirty="0">
                <a:sym typeface="+mn-ea"/>
              </a:rPr>
              <a:t> </a:t>
            </a:r>
            <a:r>
              <a:rPr lang="en-MY" altLang="it-IT" sz="2400" dirty="0">
                <a:sym typeface="+mn-ea"/>
              </a:rPr>
              <a:t>charge parity</a:t>
            </a:r>
            <a:r>
              <a:rPr lang="it-IT" altLang="ja-JP" sz="2400" dirty="0">
                <a:sym typeface="+mn-ea"/>
              </a:rPr>
              <a:t> phases</a:t>
            </a:r>
          </a:p>
          <a:p>
            <a:r>
              <a:rPr lang="it-IT" altLang="ja-JP" sz="2400" dirty="0">
                <a:sym typeface="+mn-ea"/>
              </a:rPr>
              <a:t>Neutrino </a:t>
            </a:r>
            <a:r>
              <a:rPr lang="it-IT" altLang="ja-JP" sz="2400" dirty="0" err="1">
                <a:sym typeface="+mn-ea"/>
              </a:rPr>
              <a:t>nuclear</a:t>
            </a:r>
            <a:r>
              <a:rPr lang="it-IT" altLang="ja-JP" sz="2400" dirty="0">
                <a:sym typeface="+mn-ea"/>
              </a:rPr>
              <a:t> </a:t>
            </a:r>
            <a:r>
              <a:rPr lang="it-IT" altLang="ja-JP" sz="2400" dirty="0" err="1">
                <a:sym typeface="+mn-ea"/>
              </a:rPr>
              <a:t>synthesis</a:t>
            </a:r>
          </a:p>
          <a:p>
            <a:r>
              <a:rPr lang="en-MY" altLang="it-IT" sz="2400" dirty="0" err="1">
                <a:sym typeface="+mn-ea"/>
              </a:rPr>
              <a:t>etc</a:t>
            </a:r>
          </a:p>
          <a:p>
            <a:pPr marL="0" indent="0">
              <a:buNone/>
            </a:pPr>
            <a:endParaRPr lang="en-MY" altLang="it-IT" sz="2400" dirty="0" err="1">
              <a:sym typeface="+mn-ea"/>
            </a:endParaRPr>
          </a:p>
          <a:p>
            <a:pPr marL="0" indent="0">
              <a:buNone/>
            </a:pPr>
            <a:r>
              <a:rPr lang="en-MY" altLang="en-US" sz="2400" dirty="0"/>
              <a:t>Nuclear matrix element (NME) uncertainty is one of the main contribution towards understanding on neutrino fundamental properties.</a:t>
            </a:r>
          </a:p>
          <a:p>
            <a:pPr marL="0" indent="0">
              <a:buNone/>
            </a:pPr>
            <a:r>
              <a:rPr lang="en-MY" altLang="en-US" sz="2400" dirty="0"/>
              <a:t>Whereas, muon capture reaction is pointed to be the alternative in the investigation of nuclear structure properties of double beta decay.</a:t>
            </a:r>
          </a:p>
          <a:p>
            <a:pPr marL="0" indent="0">
              <a:buNone/>
            </a:pPr>
            <a:endParaRPr lang="en-MY" altLang="en-US" sz="2246" dirty="0"/>
          </a:p>
          <a:p>
            <a:pPr marL="0" indent="0">
              <a:buNone/>
            </a:pPr>
            <a:endParaRPr lang="en-MY" altLang="en-US" sz="2400" dirty="0"/>
          </a:p>
          <a:p>
            <a:pPr marL="0" indent="0">
              <a:buNone/>
            </a:pPr>
            <a:endParaRPr lang="en-MY" altLang="en-US" sz="2400" dirty="0"/>
          </a:p>
          <a:p>
            <a:pPr marL="0" indent="0">
              <a:buNone/>
            </a:pPr>
            <a:endParaRPr lang="en-MY" altLang="en-US" sz="2400" dirty="0"/>
          </a:p>
          <a:p>
            <a:pPr marL="0" indent="0">
              <a:buNone/>
            </a:pPr>
            <a:endParaRPr lang="en-MY" altLang="en-US" sz="2400" dirty="0"/>
          </a:p>
          <a:p>
            <a:pPr marL="0" indent="0">
              <a:buNone/>
            </a:pPr>
            <a:endParaRPr lang="en-MY" altLang="en-US" dirty="0"/>
          </a:p>
        </p:txBody>
      </p:sp>
      <p:sp>
        <p:nvSpPr>
          <p:cNvPr id="5" name="Rectangle 4"/>
          <p:cNvSpPr/>
          <p:nvPr/>
        </p:nvSpPr>
        <p:spPr>
          <a:xfrm>
            <a:off x="609601" y="5857876"/>
            <a:ext cx="29337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MY" dirty="0"/>
              <a:t>IH </a:t>
            </a:r>
            <a:r>
              <a:rPr lang="en-MY" dirty="0" err="1"/>
              <a:t>Hashim</a:t>
            </a:r>
            <a:r>
              <a:rPr lang="en-MY" dirty="0"/>
              <a:t> 2016, RCNP16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image16.jpeg"/>
          <p:cNvPicPr>
            <a:picLocks noGrp="1" noChangeAspect="1"/>
          </p:cNvPicPr>
          <p:nvPr>
            <p:ph sz="half" idx="1"/>
          </p:nvPr>
        </p:nvPicPr>
        <p:blipFill>
          <a:blip r:embed="rId2" cstate="print"/>
          <a:stretch>
            <a:fillRect/>
          </a:stretch>
        </p:blipFill>
        <p:spPr>
          <a:xfrm>
            <a:off x="3190240" y="798830"/>
            <a:ext cx="6137275" cy="4187190"/>
          </a:xfrm>
          <a:prstGeom prst="rect">
            <a:avLst/>
          </a:prstGeom>
        </p:spPr>
      </p:pic>
      <p:sp>
        <p:nvSpPr>
          <p:cNvPr id="6" name="Text Box 5"/>
          <p:cNvSpPr txBox="1"/>
          <p:nvPr/>
        </p:nvSpPr>
        <p:spPr>
          <a:xfrm>
            <a:off x="419100" y="338455"/>
            <a:ext cx="3411220" cy="646331"/>
          </a:xfrm>
          <a:prstGeom prst="rect">
            <a:avLst/>
          </a:prstGeom>
          <a:noFill/>
        </p:spPr>
        <p:txBody>
          <a:bodyPr wrap="square" rtlCol="0">
            <a:spAutoFit/>
          </a:bodyPr>
          <a:lstStyle/>
          <a:p>
            <a:r>
              <a:rPr lang="en-MY" altLang="en-US" sz="3600" b="1" dirty="0"/>
              <a:t>Oxygen-16</a:t>
            </a:r>
          </a:p>
        </p:txBody>
      </p:sp>
      <p:sp>
        <p:nvSpPr>
          <p:cNvPr id="100" name="Text Box 99"/>
          <p:cNvSpPr txBox="1"/>
          <p:nvPr/>
        </p:nvSpPr>
        <p:spPr>
          <a:xfrm>
            <a:off x="3719195" y="4986020"/>
            <a:ext cx="5080000" cy="460375"/>
          </a:xfrm>
          <a:prstGeom prst="rect">
            <a:avLst/>
          </a:prstGeom>
          <a:noFill/>
          <a:ln w="9525">
            <a:noFill/>
          </a:ln>
        </p:spPr>
        <p:txBody>
          <a:bodyPr>
            <a:spAutoFit/>
          </a:bodyPr>
          <a:lstStyle/>
          <a:p>
            <a:pPr marL="0" indent="0" algn="l"/>
            <a:r>
              <a:rPr sz="2400" b="0" u="none" dirty="0">
                <a:latin typeface="Calibri" panose="020F0502020204030204" charset="0"/>
                <a:ea typeface="Calibri" panose="020F0502020204030204" charset="0"/>
                <a:cs typeface="Calibri" panose="020F0502020204030204" charset="0"/>
              </a:rPr>
              <a:t>(A van der </a:t>
            </a:r>
            <a:r>
              <a:rPr sz="2400" b="0" u="none" dirty="0" err="1">
                <a:latin typeface="Calibri" panose="020F0502020204030204" charset="0"/>
                <a:ea typeface="Calibri" panose="020F0502020204030204" charset="0"/>
                <a:cs typeface="Calibri" panose="020F0502020204030204" charset="0"/>
              </a:rPr>
              <a:t>Schaaf</a:t>
            </a:r>
            <a:r>
              <a:rPr sz="2400" b="0" u="none" dirty="0">
                <a:latin typeface="Calibri" panose="020F0502020204030204" charset="0"/>
                <a:ea typeface="Calibri" panose="020F0502020204030204" charset="0"/>
                <a:cs typeface="Calibri" panose="020F0502020204030204" charset="0"/>
              </a:rPr>
              <a:t> et al,</a:t>
            </a:r>
            <a:r>
              <a:rPr lang="en-MY" sz="2400" b="0" u="none" dirty="0">
                <a:latin typeface="Calibri" panose="020F0502020204030204" charset="0"/>
                <a:ea typeface="Calibri" panose="020F0502020204030204" charset="0"/>
                <a:cs typeface="Calibri" panose="020F0502020204030204" charset="0"/>
              </a:rPr>
              <a:t>1</a:t>
            </a:r>
            <a:r>
              <a:rPr sz="2400" b="0" u="none" dirty="0">
                <a:latin typeface="Calibri" panose="020F0502020204030204" charset="0"/>
                <a:ea typeface="Calibri" panose="020F0502020204030204" charset="0"/>
                <a:cs typeface="Calibri" panose="020F0502020204030204" charset="0"/>
              </a:rPr>
              <a:t>983</a:t>
            </a:r>
            <a:r>
              <a:rPr lang="en-MY" sz="2400" b="0" u="none" dirty="0">
                <a:latin typeface="Calibri" panose="020F0502020204030204" charset="0"/>
                <a:ea typeface="Calibri" panose="020F0502020204030204" charset="0"/>
                <a:cs typeface="Calibri" panose="020F0502020204030204" charset="0"/>
              </a:rPr>
              <a:t>)</a:t>
            </a:r>
          </a:p>
        </p:txBody>
      </p:sp>
      <p:sp>
        <p:nvSpPr>
          <p:cNvPr id="8" name="Text Box 7"/>
          <p:cNvSpPr txBox="1"/>
          <p:nvPr/>
        </p:nvSpPr>
        <p:spPr>
          <a:xfrm>
            <a:off x="987425" y="5885815"/>
            <a:ext cx="7907020" cy="460375"/>
          </a:xfrm>
          <a:prstGeom prst="rect">
            <a:avLst/>
          </a:prstGeom>
          <a:noFill/>
          <a:ln w="9525">
            <a:noFill/>
          </a:ln>
        </p:spPr>
        <p:txBody>
          <a:bodyPr wrap="square">
            <a:spAutoFit/>
          </a:bodyPr>
          <a:lstStyle/>
          <a:p>
            <a:pPr marL="0" indent="0" algn="l"/>
            <a:r>
              <a:rPr sz="2400" b="0" u="none">
                <a:latin typeface="Calibri" panose="020F0502020204030204" charset="0"/>
                <a:ea typeface="Calibri" panose="020F0502020204030204" charset="0"/>
                <a:cs typeface="Calibri" panose="020F0502020204030204" charset="0"/>
              </a:rPr>
              <a:t>Figure 4.7(a) shows dN/dE versus Energy for Oxygen.</a:t>
            </a:r>
            <a:endParaRPr lang="en-US"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image17.jpeg"/>
          <p:cNvPicPr>
            <a:picLocks noGrp="1" noChangeAspect="1"/>
          </p:cNvPicPr>
          <p:nvPr>
            <p:ph sz="half" idx="1"/>
          </p:nvPr>
        </p:nvPicPr>
        <p:blipFill>
          <a:blip r:embed="rId3" cstate="print"/>
          <a:stretch>
            <a:fillRect/>
          </a:stretch>
        </p:blipFill>
        <p:spPr>
          <a:xfrm>
            <a:off x="2858770" y="350520"/>
            <a:ext cx="6353175" cy="4377055"/>
          </a:xfrm>
          <a:prstGeom prst="rect">
            <a:avLst/>
          </a:prstGeom>
        </p:spPr>
      </p:pic>
      <p:sp>
        <p:nvSpPr>
          <p:cNvPr id="100" name="Text Box 99"/>
          <p:cNvSpPr txBox="1"/>
          <p:nvPr/>
        </p:nvSpPr>
        <p:spPr>
          <a:xfrm>
            <a:off x="161925" y="5021580"/>
            <a:ext cx="11640185" cy="1191895"/>
          </a:xfrm>
          <a:prstGeom prst="rect">
            <a:avLst/>
          </a:prstGeom>
          <a:noFill/>
          <a:ln w="9525">
            <a:noFill/>
          </a:ln>
        </p:spPr>
        <p:txBody>
          <a:bodyPr wrap="square">
            <a:spAutoFit/>
          </a:bodyPr>
          <a:lstStyle/>
          <a:p>
            <a:pPr marL="0" indent="0" algn="l"/>
            <a:r>
              <a:rPr sz="2400" b="0" u="none" dirty="0">
                <a:latin typeface="Calibri" panose="020F0502020204030204" charset="0"/>
                <a:ea typeface="Calibri" panose="020F0502020204030204" charset="0"/>
                <a:cs typeface="Calibri" panose="020F0502020204030204" charset="0"/>
              </a:rPr>
              <a:t>Figure 4.7(b) shows </a:t>
            </a:r>
            <a:r>
              <a:rPr sz="2400" b="0" u="none" dirty="0">
                <a:latin typeface="Calibri" panose="020F0502020204030204" charset="0"/>
                <a:ea typeface="Calibri" panose="020F0502020204030204" charset="0"/>
                <a:cs typeface="Times New Roman" panose="02020603050405020304" charset="0"/>
              </a:rPr>
              <a:t>χ</a:t>
            </a:r>
            <a:r>
              <a:rPr sz="2400" b="0" u="none" dirty="0">
                <a:latin typeface="Calibri" panose="020F0502020204030204" charset="0"/>
                <a:ea typeface="Calibri" panose="020F0502020204030204" charset="0"/>
                <a:cs typeface="Calibri" panose="020F0502020204030204" charset="0"/>
              </a:rPr>
              <a:t>2 versus Energy for different constant x in Oxygen.  </a:t>
            </a:r>
          </a:p>
          <a:p>
            <a:pPr marL="0" indent="0" algn="l"/>
            <a:r>
              <a:rPr sz="2400" b="0" u="none" dirty="0">
                <a:latin typeface="Calibri" panose="020F0502020204030204" charset="0"/>
                <a:ea typeface="Calibri" panose="020F0502020204030204" charset="0"/>
                <a:cs typeface="Calibri" panose="020F0502020204030204" charset="0"/>
              </a:rPr>
              <a:t>Figure 4.7(c) shows </a:t>
            </a:r>
            <a:r>
              <a:rPr sz="2400" dirty="0">
                <a:latin typeface="Calibri" panose="020F0502020204030204" charset="0"/>
                <a:ea typeface="Calibri" panose="020F0502020204030204" charset="0"/>
                <a:cs typeface="Times New Roman" panose="02020603050405020304" charset="0"/>
                <a:sym typeface="+mn-ea"/>
              </a:rPr>
              <a:t>χ</a:t>
            </a:r>
            <a:r>
              <a:rPr sz="2400" dirty="0">
                <a:latin typeface="Calibri" panose="020F0502020204030204" charset="0"/>
                <a:ea typeface="Calibri" panose="020F0502020204030204" charset="0"/>
                <a:cs typeface="Calibri" panose="020F0502020204030204" charset="0"/>
                <a:sym typeface="+mn-ea"/>
              </a:rPr>
              <a:t>2</a:t>
            </a:r>
            <a:r>
              <a:rPr sz="2400" b="0" u="none" dirty="0">
                <a:latin typeface="Calibri" panose="020F0502020204030204" charset="0"/>
                <a:ea typeface="Calibri" panose="020F0502020204030204" charset="0"/>
                <a:cs typeface="Calibri" panose="020F0502020204030204" charset="0"/>
              </a:rPr>
              <a:t> versus Energy for different excitation energy in Oxygen.    </a:t>
            </a:r>
          </a:p>
          <a:p>
            <a:pPr marL="0" indent="0" algn="l"/>
            <a:r>
              <a:rPr sz="2400" b="0" u="none" dirty="0">
                <a:latin typeface="Calibri" panose="020F0502020204030204" charset="0"/>
                <a:ea typeface="Calibri" panose="020F0502020204030204" charset="0"/>
                <a:cs typeface="Calibri" panose="020F0502020204030204" charset="0"/>
              </a:rPr>
              <a:t>Figure 4.7(d)  shows </a:t>
            </a:r>
            <a:r>
              <a:rPr sz="2400" dirty="0">
                <a:latin typeface="Calibri" panose="020F0502020204030204" charset="0"/>
                <a:ea typeface="Calibri" panose="020F0502020204030204" charset="0"/>
                <a:cs typeface="Times New Roman" panose="02020603050405020304" charset="0"/>
                <a:sym typeface="+mn-ea"/>
              </a:rPr>
              <a:t>χ</a:t>
            </a:r>
            <a:r>
              <a:rPr sz="2400" dirty="0">
                <a:latin typeface="Calibri" panose="020F0502020204030204" charset="0"/>
                <a:ea typeface="Calibri" panose="020F0502020204030204" charset="0"/>
                <a:cs typeface="Calibri" panose="020F0502020204030204" charset="0"/>
                <a:sym typeface="+mn-ea"/>
              </a:rPr>
              <a:t>2</a:t>
            </a:r>
            <a:r>
              <a:rPr sz="2400" b="0" u="none" dirty="0">
                <a:latin typeface="Calibri" panose="020F0502020204030204" charset="0"/>
                <a:ea typeface="Calibri" panose="020F0502020204030204" charset="0"/>
                <a:cs typeface="Calibri" panose="020F0502020204030204" charset="0"/>
              </a:rPr>
              <a:t> versus Energy for different nuclear temperature in Oxygen.</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424815" y="2463800"/>
            <a:ext cx="10050780" cy="1931670"/>
            <a:chOff x="4267" y="1390"/>
            <a:chExt cx="9409" cy="3042"/>
          </a:xfrm>
        </p:grpSpPr>
        <p:sp>
          <p:nvSpPr>
            <p:cNvPr id="5" name="Text Box 4"/>
            <p:cNvSpPr txBox="1"/>
            <p:nvPr/>
          </p:nvSpPr>
          <p:spPr>
            <a:xfrm>
              <a:off x="4267" y="1390"/>
              <a:ext cx="9399" cy="725"/>
            </a:xfrm>
            <a:prstGeom prst="rect">
              <a:avLst/>
            </a:prstGeom>
            <a:noFill/>
          </p:spPr>
          <p:txBody>
            <a:bodyPr wrap="square" rtlCol="0" anchor="t">
              <a:spAutoFit/>
            </a:bodyPr>
            <a:lstStyle/>
            <a:p>
              <a:pPr algn="l"/>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constant x</a:t>
              </a:r>
              <a:r>
                <a:rPr sz="2400" dirty="0">
                  <a:latin typeface="Calibri" panose="020F0502020204030204" charset="0"/>
                  <a:ea typeface="Calibri" panose="020F0502020204030204" charset="0"/>
                  <a:cs typeface="Calibri" panose="020F0502020204030204" charset="0"/>
                  <a:sym typeface="+mn-ea"/>
                </a:rPr>
                <a:t> is 0.0</a:t>
              </a:r>
              <a:r>
                <a:rPr lang="en-MY" sz="2400" dirty="0">
                  <a:latin typeface="Calibri" panose="020F0502020204030204" charset="0"/>
                  <a:ea typeface="Calibri" panose="020F0502020204030204" charset="0"/>
                  <a:cs typeface="Calibri" panose="020F0502020204030204" charset="0"/>
                  <a:sym typeface="+mn-ea"/>
                </a:rPr>
                <a:t>6 with        = 8.91</a:t>
              </a:r>
              <a:endParaRPr lang="en-US" sz="2400" dirty="0"/>
            </a:p>
          </p:txBody>
        </p:sp>
        <p:sp>
          <p:nvSpPr>
            <p:cNvPr id="6" name="Text Box 5"/>
            <p:cNvSpPr txBox="1"/>
            <p:nvPr/>
          </p:nvSpPr>
          <p:spPr>
            <a:xfrm>
              <a:off x="4267" y="2547"/>
              <a:ext cx="9409" cy="725"/>
            </a:xfrm>
            <a:prstGeom prst="rect">
              <a:avLst/>
            </a:prstGeom>
            <a:noFill/>
          </p:spPr>
          <p:txBody>
            <a:bodyPr wrap="square" rtlCol="0" anchor="t">
              <a:spAutoFit/>
            </a:bodyPr>
            <a:lstStyle/>
            <a:p>
              <a:pPr algn="l"/>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excitation energy </a:t>
              </a:r>
              <a:r>
                <a:rPr sz="2400" dirty="0">
                  <a:latin typeface="Calibri" panose="020F0502020204030204" charset="0"/>
                  <a:ea typeface="Calibri" panose="020F0502020204030204" charset="0"/>
                  <a:cs typeface="Calibri" panose="020F0502020204030204" charset="0"/>
                  <a:sym typeface="+mn-ea"/>
                </a:rPr>
                <a:t>  is </a:t>
              </a:r>
              <a:r>
                <a:rPr lang="en-MY" sz="2400" dirty="0">
                  <a:latin typeface="Calibri" panose="020F0502020204030204" charset="0"/>
                  <a:ea typeface="Calibri" panose="020F0502020204030204" charset="0"/>
                  <a:cs typeface="Calibri" panose="020F0502020204030204" charset="0"/>
                  <a:sym typeface="+mn-ea"/>
                </a:rPr>
                <a:t>15 MeV         = 9.76</a:t>
              </a:r>
              <a:endParaRPr lang="en-US" sz="2400" dirty="0"/>
            </a:p>
          </p:txBody>
        </p:sp>
        <p:sp>
          <p:nvSpPr>
            <p:cNvPr id="7" name="Text Box 6"/>
            <p:cNvSpPr txBox="1"/>
            <p:nvPr/>
          </p:nvSpPr>
          <p:spPr>
            <a:xfrm>
              <a:off x="4267" y="3705"/>
              <a:ext cx="9399" cy="727"/>
            </a:xfrm>
            <a:prstGeom prst="rect">
              <a:avLst/>
            </a:prstGeom>
            <a:noFill/>
          </p:spPr>
          <p:txBody>
            <a:bodyPr wrap="square" rtlCol="0" anchor="t">
              <a:spAutoFit/>
            </a:bodyPr>
            <a:lstStyle/>
            <a:p>
              <a:pPr marL="0" indent="0" algn="l"/>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nuclear temperature factor</a:t>
              </a:r>
              <a:r>
                <a:rPr sz="2400" dirty="0">
                  <a:latin typeface="Calibri" panose="020F0502020204030204" charset="0"/>
                  <a:ea typeface="Calibri" panose="020F0502020204030204" charset="0"/>
                  <a:cs typeface="Calibri" panose="020F0502020204030204" charset="0"/>
                  <a:sym typeface="+mn-ea"/>
                </a:rPr>
                <a:t> is </a:t>
              </a:r>
              <a:r>
                <a:rPr lang="en-MY" sz="2400" dirty="0">
                  <a:latin typeface="Calibri" panose="020F0502020204030204" charset="0"/>
                  <a:ea typeface="Calibri" panose="020F0502020204030204" charset="0"/>
                  <a:cs typeface="Calibri" panose="020F0502020204030204" charset="0"/>
                  <a:sym typeface="+mn-ea"/>
                </a:rPr>
                <a:t>5        = 6.62</a:t>
              </a:r>
              <a:r>
                <a:rPr dirty="0">
                  <a:latin typeface="Calibri" panose="020F0502020204030204" charset="0"/>
                  <a:ea typeface="Calibri" panose="020F0502020204030204" charset="0"/>
                  <a:cs typeface="Calibri" panose="020F0502020204030204" charset="0"/>
                  <a:sym typeface="+mn-ea"/>
                </a:rPr>
                <a:t> </a:t>
              </a:r>
              <a:endParaRPr lang="en-US" dirty="0"/>
            </a:p>
          </p:txBody>
        </p:sp>
      </p:grpSp>
      <p:sp>
        <p:nvSpPr>
          <p:cNvPr id="9" name="Text Box 8"/>
          <p:cNvSpPr txBox="1"/>
          <p:nvPr/>
        </p:nvSpPr>
        <p:spPr>
          <a:xfrm>
            <a:off x="424815" y="560070"/>
            <a:ext cx="9219565" cy="1191895"/>
          </a:xfrm>
          <a:prstGeom prst="rect">
            <a:avLst/>
          </a:prstGeom>
          <a:noFill/>
        </p:spPr>
        <p:txBody>
          <a:bodyPr wrap="square" rtlCol="0" anchor="t">
            <a:spAutoFit/>
          </a:bodyPr>
          <a:lstStyle/>
          <a:p>
            <a:pPr marL="0" indent="0" algn="l"/>
            <a:r>
              <a:rPr lang="en-MY" sz="2400">
                <a:ea typeface="Times New Roman" panose="02020603050405020304" charset="0"/>
                <a:cs typeface="Times New Roman" panose="02020603050405020304" charset="0"/>
                <a:sym typeface="+mn-ea"/>
              </a:rPr>
              <a:t>For Figure 4.7(a) t</a:t>
            </a:r>
            <a:r>
              <a:rPr sz="2400">
                <a:ea typeface="Times New Roman" panose="02020603050405020304" charset="0"/>
                <a:cs typeface="Times New Roman" panose="02020603050405020304" charset="0"/>
                <a:sym typeface="+mn-ea"/>
              </a:rPr>
              <a:t>he graph x-axis range is  from 0 </a:t>
            </a:r>
            <a:r>
              <a:rPr lang="en-MY" sz="2400">
                <a:ea typeface="Times New Roman" panose="02020603050405020304" charset="0"/>
                <a:cs typeface="Times New Roman" panose="02020603050405020304" charset="0"/>
                <a:sym typeface="+mn-ea"/>
              </a:rPr>
              <a:t>MeV</a:t>
            </a:r>
            <a:r>
              <a:rPr sz="2400">
                <a:ea typeface="Times New Roman" panose="02020603050405020304" charset="0"/>
                <a:cs typeface="Times New Roman" panose="02020603050405020304" charset="0"/>
                <a:sym typeface="+mn-ea"/>
              </a:rPr>
              <a:t> to 7 </a:t>
            </a:r>
            <a:r>
              <a:rPr lang="en-MY" sz="2400">
                <a:ea typeface="Times New Roman" panose="02020603050405020304" charset="0"/>
                <a:cs typeface="Times New Roman" panose="02020603050405020304" charset="0"/>
                <a:sym typeface="+mn-ea"/>
              </a:rPr>
              <a:t>MeV</a:t>
            </a:r>
            <a:r>
              <a:rPr sz="2400">
                <a:ea typeface="Times New Roman" panose="02020603050405020304" charset="0"/>
                <a:cs typeface="Times New Roman" panose="02020603050405020304" charset="0"/>
                <a:sym typeface="+mn-ea"/>
              </a:rPr>
              <a:t>. At 2 </a:t>
            </a:r>
            <a:r>
              <a:rPr lang="en-MY" sz="2400">
                <a:ea typeface="Times New Roman" panose="02020603050405020304" charset="0"/>
                <a:cs typeface="Times New Roman" panose="02020603050405020304" charset="0"/>
                <a:sym typeface="+mn-ea"/>
              </a:rPr>
              <a:t>MeV</a:t>
            </a:r>
            <a:r>
              <a:rPr sz="2400">
                <a:ea typeface="Times New Roman" panose="02020603050405020304" charset="0"/>
                <a:cs typeface="Times New Roman" panose="02020603050405020304" charset="0"/>
                <a:sym typeface="+mn-ea"/>
              </a:rPr>
              <a:t> to 3 </a:t>
            </a:r>
            <a:r>
              <a:rPr lang="en-MY" sz="2400">
                <a:ea typeface="Times New Roman" panose="02020603050405020304" charset="0"/>
                <a:cs typeface="Times New Roman" panose="02020603050405020304" charset="0"/>
                <a:sym typeface="+mn-ea"/>
              </a:rPr>
              <a:t>MeV</a:t>
            </a:r>
            <a:r>
              <a:rPr sz="2400">
                <a:ea typeface="Times New Roman" panose="02020603050405020304" charset="0"/>
                <a:cs typeface="Times New Roman" panose="02020603050405020304" charset="0"/>
                <a:sym typeface="+mn-ea"/>
              </a:rPr>
              <a:t> the model and the experiment plotting have the same direction with difference value.</a:t>
            </a:r>
            <a:endParaRPr lang="en-US" sz="2400"/>
          </a:p>
        </p:txBody>
      </p:sp>
      <p:sp>
        <p:nvSpPr>
          <p:cNvPr id="2" name="Text Box 1"/>
          <p:cNvSpPr txBox="1"/>
          <p:nvPr/>
        </p:nvSpPr>
        <p:spPr>
          <a:xfrm>
            <a:off x="8345445" y="3933190"/>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3" name="Text Box 2"/>
          <p:cNvSpPr txBox="1"/>
          <p:nvPr/>
        </p:nvSpPr>
        <p:spPr>
          <a:xfrm>
            <a:off x="7306641" y="2511107"/>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4" name="Text Box 3"/>
          <p:cNvSpPr txBox="1"/>
          <p:nvPr/>
        </p:nvSpPr>
        <p:spPr>
          <a:xfrm>
            <a:off x="8132058" y="3212673"/>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image18.jpeg"/>
          <p:cNvPicPr>
            <a:picLocks noGrp="1" noChangeAspect="1"/>
          </p:cNvPicPr>
          <p:nvPr>
            <p:ph sz="half" idx="1"/>
          </p:nvPr>
        </p:nvPicPr>
        <p:blipFill>
          <a:blip r:embed="rId2" cstate="print"/>
          <a:stretch>
            <a:fillRect/>
          </a:stretch>
        </p:blipFill>
        <p:spPr>
          <a:xfrm>
            <a:off x="3016250" y="765175"/>
            <a:ext cx="6237605" cy="4236085"/>
          </a:xfrm>
          <a:prstGeom prst="rect">
            <a:avLst/>
          </a:prstGeom>
        </p:spPr>
      </p:pic>
      <p:sp>
        <p:nvSpPr>
          <p:cNvPr id="6" name="Text Box 5"/>
          <p:cNvSpPr txBox="1"/>
          <p:nvPr/>
        </p:nvSpPr>
        <p:spPr>
          <a:xfrm>
            <a:off x="392430" y="442009"/>
            <a:ext cx="2623820" cy="646331"/>
          </a:xfrm>
          <a:prstGeom prst="rect">
            <a:avLst/>
          </a:prstGeom>
          <a:noFill/>
        </p:spPr>
        <p:txBody>
          <a:bodyPr wrap="square" rtlCol="0">
            <a:spAutoFit/>
          </a:bodyPr>
          <a:lstStyle/>
          <a:p>
            <a:r>
              <a:rPr lang="en-MY" altLang="en-US" sz="3600" b="1" dirty="0"/>
              <a:t>Sulphur-32</a:t>
            </a:r>
          </a:p>
        </p:txBody>
      </p:sp>
      <p:sp>
        <p:nvSpPr>
          <p:cNvPr id="100" name="Text Box 99"/>
          <p:cNvSpPr txBox="1"/>
          <p:nvPr/>
        </p:nvSpPr>
        <p:spPr>
          <a:xfrm>
            <a:off x="3595370" y="5001260"/>
            <a:ext cx="5080000" cy="460375"/>
          </a:xfrm>
          <a:prstGeom prst="rect">
            <a:avLst/>
          </a:prstGeom>
          <a:noFill/>
          <a:ln w="9525">
            <a:noFill/>
          </a:ln>
        </p:spPr>
        <p:txBody>
          <a:bodyPr>
            <a:spAutoFit/>
          </a:bodyPr>
          <a:lstStyle/>
          <a:p>
            <a:pPr marL="0" indent="0" algn="l"/>
            <a:r>
              <a:rPr sz="2400" b="0" u="none" dirty="0">
                <a:latin typeface="Calibri" panose="020F0502020204030204" charset="0"/>
                <a:ea typeface="Calibri" panose="020F0502020204030204" charset="0"/>
                <a:cs typeface="Calibri" panose="020F0502020204030204" charset="0"/>
              </a:rPr>
              <a:t>(</a:t>
            </a:r>
            <a:r>
              <a:rPr sz="2400" b="0" u="none" dirty="0" err="1">
                <a:latin typeface="Calibri" panose="020F0502020204030204" charset="0"/>
                <a:ea typeface="Calibri" panose="020F0502020204030204" charset="0"/>
                <a:cs typeface="Calibri" panose="020F0502020204030204" charset="0"/>
              </a:rPr>
              <a:t>Evseev</a:t>
            </a:r>
            <a:r>
              <a:rPr sz="2400" b="0" u="none" dirty="0">
                <a:latin typeface="Calibri" panose="020F0502020204030204" charset="0"/>
                <a:ea typeface="Calibri" panose="020F0502020204030204" charset="0"/>
                <a:cs typeface="Calibri" panose="020F0502020204030204" charset="0"/>
              </a:rPr>
              <a:t> et al,</a:t>
            </a:r>
            <a:r>
              <a:rPr lang="en-MY" sz="2400" b="0" u="none" dirty="0">
                <a:latin typeface="Calibri" panose="020F0502020204030204" charset="0"/>
                <a:ea typeface="Calibri" panose="020F0502020204030204" charset="0"/>
                <a:cs typeface="Calibri" panose="020F0502020204030204" charset="0"/>
              </a:rPr>
              <a:t>1</a:t>
            </a:r>
            <a:r>
              <a:rPr sz="2400" b="0" u="none" dirty="0">
                <a:latin typeface="Calibri" panose="020F0502020204030204" charset="0"/>
                <a:ea typeface="Calibri" panose="020F0502020204030204" charset="0"/>
                <a:cs typeface="Calibri" panose="020F0502020204030204" charset="0"/>
              </a:rPr>
              <a:t>972)</a:t>
            </a:r>
            <a:endParaRPr lang="en-US" sz="2400" dirty="0"/>
          </a:p>
        </p:txBody>
      </p:sp>
      <p:sp>
        <p:nvSpPr>
          <p:cNvPr id="8" name="Text Box 7"/>
          <p:cNvSpPr txBox="1"/>
          <p:nvPr/>
        </p:nvSpPr>
        <p:spPr>
          <a:xfrm>
            <a:off x="933450" y="5789295"/>
            <a:ext cx="6696075" cy="460375"/>
          </a:xfrm>
          <a:prstGeom prst="rect">
            <a:avLst/>
          </a:prstGeom>
          <a:noFill/>
          <a:ln w="9525">
            <a:noFill/>
          </a:ln>
        </p:spPr>
        <p:txBody>
          <a:bodyPr wrap="square">
            <a:spAutoFit/>
          </a:bodyPr>
          <a:lstStyle/>
          <a:p>
            <a:pPr marL="0" indent="0" algn="l"/>
            <a:r>
              <a:rPr sz="2400" b="0" u="none">
                <a:latin typeface="Calibri" panose="020F0502020204030204" charset="0"/>
                <a:ea typeface="Calibri" panose="020F0502020204030204" charset="0"/>
                <a:cs typeface="Calibri" panose="020F0502020204030204" charset="0"/>
              </a:rPr>
              <a:t>Figure 4.8(a) shows dN/dE versus Energy for Sulphur.</a:t>
            </a:r>
            <a:endParaRPr lang="en-US"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image19.jpeg"/>
          <p:cNvPicPr>
            <a:picLocks noGrp="1" noChangeAspect="1"/>
          </p:cNvPicPr>
          <p:nvPr>
            <p:ph sz="half" idx="1"/>
          </p:nvPr>
        </p:nvPicPr>
        <p:blipFill>
          <a:blip r:embed="rId2" cstate="print"/>
          <a:stretch>
            <a:fillRect/>
          </a:stretch>
        </p:blipFill>
        <p:spPr>
          <a:xfrm>
            <a:off x="1699260" y="60960"/>
            <a:ext cx="7533005" cy="5022215"/>
          </a:xfrm>
          <a:prstGeom prst="rect">
            <a:avLst/>
          </a:prstGeom>
        </p:spPr>
      </p:pic>
      <p:sp>
        <p:nvSpPr>
          <p:cNvPr id="5" name="Text Box 4"/>
          <p:cNvSpPr txBox="1"/>
          <p:nvPr/>
        </p:nvSpPr>
        <p:spPr>
          <a:xfrm>
            <a:off x="671195" y="5264150"/>
            <a:ext cx="10850245" cy="1191895"/>
          </a:xfrm>
          <a:prstGeom prst="rect">
            <a:avLst/>
          </a:prstGeom>
          <a:noFill/>
        </p:spPr>
        <p:txBody>
          <a:bodyPr wrap="square" rtlCol="0" anchor="t">
            <a:spAutoFit/>
          </a:bodyPr>
          <a:lstStyle/>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8</a:t>
            </a:r>
            <a:r>
              <a:rPr sz="2400">
                <a:latin typeface="Calibri" panose="020F0502020204030204" charset="0"/>
                <a:ea typeface="Calibri" panose="020F0502020204030204" charset="0"/>
                <a:cs typeface="Calibri" panose="020F0502020204030204" charset="0"/>
                <a:sym typeface="+mn-ea"/>
              </a:rPr>
              <a:t>(b)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constant x in </a:t>
            </a:r>
            <a:r>
              <a:rPr lang="en-MY" sz="2400">
                <a:latin typeface="Calibri" panose="020F0502020204030204" charset="0"/>
                <a:ea typeface="Calibri" panose="020F0502020204030204" charset="0"/>
                <a:cs typeface="Calibri" panose="020F0502020204030204" charset="0"/>
                <a:sym typeface="+mn-ea"/>
              </a:rPr>
              <a:t>Sulphur</a:t>
            </a:r>
            <a:r>
              <a:rPr sz="2400">
                <a:latin typeface="Calibri" panose="020F0502020204030204" charset="0"/>
                <a:ea typeface="Calibri" panose="020F0502020204030204" charset="0"/>
                <a:cs typeface="Calibri" panose="020F0502020204030204" charset="0"/>
                <a:sym typeface="+mn-ea"/>
              </a:rPr>
              <a:t>.  </a:t>
            </a:r>
            <a:endParaRPr sz="2400" b="0" u="none">
              <a:latin typeface="Calibri" panose="020F0502020204030204" charset="0"/>
              <a:ea typeface="Calibri" panose="020F0502020204030204" charset="0"/>
              <a:cs typeface="Calibri" panose="020F0502020204030204" charset="0"/>
            </a:endParaRPr>
          </a:p>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8</a:t>
            </a:r>
            <a:r>
              <a:rPr sz="2400">
                <a:latin typeface="Calibri" panose="020F0502020204030204" charset="0"/>
                <a:ea typeface="Calibri" panose="020F0502020204030204" charset="0"/>
                <a:cs typeface="Calibri" panose="020F0502020204030204" charset="0"/>
                <a:sym typeface="+mn-ea"/>
              </a:rPr>
              <a:t>(c)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excitation energy in </a:t>
            </a:r>
            <a:r>
              <a:rPr lang="en-MY" sz="2400">
                <a:latin typeface="Calibri" panose="020F0502020204030204" charset="0"/>
                <a:ea typeface="Calibri" panose="020F0502020204030204" charset="0"/>
                <a:cs typeface="Calibri" panose="020F0502020204030204" charset="0"/>
                <a:sym typeface="+mn-ea"/>
              </a:rPr>
              <a:t>Sulphur</a:t>
            </a:r>
            <a:r>
              <a:rPr sz="2400">
                <a:latin typeface="Calibri" panose="020F0502020204030204" charset="0"/>
                <a:ea typeface="Calibri" panose="020F0502020204030204" charset="0"/>
                <a:cs typeface="Calibri" panose="020F0502020204030204" charset="0"/>
                <a:sym typeface="+mn-ea"/>
              </a:rPr>
              <a:t>.    </a:t>
            </a:r>
            <a:endParaRPr sz="2400" b="0" u="none">
              <a:latin typeface="Calibri" panose="020F0502020204030204" charset="0"/>
              <a:ea typeface="Calibri" panose="020F0502020204030204" charset="0"/>
              <a:cs typeface="Calibri" panose="020F0502020204030204" charset="0"/>
            </a:endParaRPr>
          </a:p>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8</a:t>
            </a:r>
            <a:r>
              <a:rPr sz="2400">
                <a:latin typeface="Calibri" panose="020F0502020204030204" charset="0"/>
                <a:ea typeface="Calibri" panose="020F0502020204030204" charset="0"/>
                <a:cs typeface="Calibri" panose="020F0502020204030204" charset="0"/>
                <a:sym typeface="+mn-ea"/>
              </a:rPr>
              <a:t>(d)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nuclear temperature in </a:t>
            </a:r>
            <a:r>
              <a:rPr lang="en-MY" sz="2400">
                <a:latin typeface="Calibri" panose="020F0502020204030204" charset="0"/>
                <a:ea typeface="Calibri" panose="020F0502020204030204" charset="0"/>
                <a:cs typeface="Calibri" panose="020F0502020204030204" charset="0"/>
                <a:sym typeface="+mn-ea"/>
              </a:rPr>
              <a:t>Sulphur</a:t>
            </a:r>
            <a:r>
              <a:rPr sz="2400">
                <a:latin typeface="Calibri" panose="020F0502020204030204" charset="0"/>
                <a:ea typeface="Calibri" panose="020F0502020204030204" charset="0"/>
                <a:cs typeface="Calibri" panose="020F0502020204030204" charset="0"/>
                <a:sym typeface="+mn-ea"/>
              </a:rPr>
              <a:t>.</a:t>
            </a:r>
            <a:endParaRPr lang="en-US"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424815" y="711200"/>
            <a:ext cx="9755505" cy="1191895"/>
          </a:xfrm>
          <a:prstGeom prst="rect">
            <a:avLst/>
          </a:prstGeom>
          <a:noFill/>
          <a:ln w="9525">
            <a:noFill/>
          </a:ln>
        </p:spPr>
        <p:txBody>
          <a:bodyPr wrap="square">
            <a:spAutoFit/>
          </a:bodyPr>
          <a:lstStyle/>
          <a:p>
            <a:pPr marL="0" indent="0" algn="l"/>
            <a:r>
              <a:rPr lang="en-MY" sz="2400" b="0" u="none">
                <a:ea typeface="Times New Roman" panose="02020603050405020304" charset="0"/>
                <a:cs typeface="Times New Roman" panose="02020603050405020304" charset="0"/>
              </a:rPr>
              <a:t>For Figure 4.8(a) t</a:t>
            </a:r>
            <a:r>
              <a:rPr sz="2400" b="0" u="none">
                <a:ea typeface="Times New Roman" panose="02020603050405020304" charset="0"/>
                <a:cs typeface="Times New Roman" panose="02020603050405020304" charset="0"/>
              </a:rPr>
              <a:t>he graph x-axis range is from 0 </a:t>
            </a:r>
            <a:r>
              <a:rPr lang="en-MY" sz="2400" b="0" u="none">
                <a:ea typeface="Times New Roman" panose="02020603050405020304" charset="0"/>
                <a:cs typeface="Times New Roman" panose="02020603050405020304" charset="0"/>
              </a:rPr>
              <a:t>MeV</a:t>
            </a:r>
            <a:r>
              <a:rPr sz="2400" b="0" u="none">
                <a:ea typeface="Times New Roman" panose="02020603050405020304" charset="0"/>
                <a:cs typeface="Times New Roman" panose="02020603050405020304" charset="0"/>
              </a:rPr>
              <a:t> to </a:t>
            </a:r>
            <a:r>
              <a:rPr lang="en-MY" sz="2400" b="0" u="none">
                <a:ea typeface="Times New Roman" panose="02020603050405020304" charset="0"/>
                <a:cs typeface="Times New Roman" panose="02020603050405020304" charset="0"/>
              </a:rPr>
              <a:t>10 MeV</a:t>
            </a:r>
            <a:r>
              <a:rPr sz="2400" b="0" u="none">
                <a:ea typeface="Times New Roman" panose="02020603050405020304" charset="0"/>
                <a:cs typeface="Times New Roman" panose="02020603050405020304" charset="0"/>
              </a:rPr>
              <a:t>.  At 2 </a:t>
            </a:r>
            <a:r>
              <a:rPr lang="en-MY" sz="2400" b="0" u="none">
                <a:ea typeface="Times New Roman" panose="02020603050405020304" charset="0"/>
                <a:cs typeface="Times New Roman" panose="02020603050405020304" charset="0"/>
              </a:rPr>
              <a:t>MeV</a:t>
            </a:r>
            <a:r>
              <a:rPr sz="2400" b="0" u="none">
                <a:ea typeface="Times New Roman" panose="02020603050405020304" charset="0"/>
                <a:cs typeface="Times New Roman" panose="02020603050405020304" charset="0"/>
              </a:rPr>
              <a:t> to 6 </a:t>
            </a:r>
            <a:r>
              <a:rPr lang="en-MY" sz="2400" b="0" u="none">
                <a:ea typeface="Times New Roman" panose="02020603050405020304" charset="0"/>
                <a:cs typeface="Times New Roman" panose="02020603050405020304" charset="0"/>
              </a:rPr>
              <a:t>MeV</a:t>
            </a:r>
            <a:r>
              <a:rPr sz="2400" b="0" u="none">
                <a:ea typeface="Times New Roman" panose="02020603050405020304" charset="0"/>
                <a:cs typeface="Times New Roman" panose="02020603050405020304" charset="0"/>
              </a:rPr>
              <a:t> the model and the experiment plotting have the same   direction with difference value.</a:t>
            </a:r>
            <a:endParaRPr lang="en-US" sz="2400"/>
          </a:p>
        </p:txBody>
      </p:sp>
      <p:grpSp>
        <p:nvGrpSpPr>
          <p:cNvPr id="8" name="Group 7"/>
          <p:cNvGrpSpPr/>
          <p:nvPr/>
        </p:nvGrpSpPr>
        <p:grpSpPr>
          <a:xfrm>
            <a:off x="424815" y="2161540"/>
            <a:ext cx="11203940" cy="1930400"/>
            <a:chOff x="4267" y="1390"/>
            <a:chExt cx="8873" cy="3040"/>
          </a:xfrm>
        </p:grpSpPr>
        <p:sp>
          <p:nvSpPr>
            <p:cNvPr id="5" name="Text Box 4"/>
            <p:cNvSpPr txBox="1"/>
            <p:nvPr/>
          </p:nvSpPr>
          <p:spPr>
            <a:xfrm>
              <a:off x="4267" y="1390"/>
              <a:ext cx="8743"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a:t>
              </a:r>
              <a:r>
                <a:rPr lang="en-MY" sz="2400" dirty="0">
                  <a:latin typeface="Calibri" panose="020F0502020204030204" charset="0"/>
                  <a:ea typeface="Calibri" panose="020F0502020204030204" charset="0"/>
                  <a:cs typeface="Calibri" panose="020F0502020204030204" charset="0"/>
                  <a:sym typeface="+mn-ea"/>
                </a:rPr>
                <a:t> different constant x</a:t>
              </a:r>
              <a:r>
                <a:rPr sz="2400" dirty="0">
                  <a:latin typeface="Calibri" panose="020F0502020204030204" charset="0"/>
                  <a:ea typeface="Calibri" panose="020F0502020204030204" charset="0"/>
                  <a:cs typeface="Calibri" panose="020F0502020204030204" charset="0"/>
                  <a:sym typeface="+mn-ea"/>
                </a:rPr>
                <a:t> is 0.0</a:t>
              </a:r>
              <a:r>
                <a:rPr lang="en-MY" sz="2400" dirty="0">
                  <a:latin typeface="Calibri" panose="020F0502020204030204" charset="0"/>
                  <a:ea typeface="Calibri" panose="020F0502020204030204" charset="0"/>
                  <a:cs typeface="Calibri" panose="020F0502020204030204" charset="0"/>
                  <a:sym typeface="+mn-ea"/>
                </a:rPr>
                <a:t>1 with       = 0.38</a:t>
              </a:r>
              <a:endParaRPr lang="en-US" sz="2400" dirty="0"/>
            </a:p>
          </p:txBody>
        </p:sp>
        <p:sp>
          <p:nvSpPr>
            <p:cNvPr id="6" name="Text Box 5"/>
            <p:cNvSpPr txBox="1"/>
            <p:nvPr/>
          </p:nvSpPr>
          <p:spPr>
            <a:xfrm>
              <a:off x="4267" y="2547"/>
              <a:ext cx="8743"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excitation energy</a:t>
              </a:r>
              <a:r>
                <a:rPr sz="2400" dirty="0">
                  <a:latin typeface="Calibri" panose="020F0502020204030204" charset="0"/>
                  <a:ea typeface="Calibri" panose="020F0502020204030204" charset="0"/>
                  <a:cs typeface="Calibri" panose="020F0502020204030204" charset="0"/>
                  <a:sym typeface="+mn-ea"/>
                </a:rPr>
                <a:t>  is </a:t>
              </a:r>
              <a:r>
                <a:rPr lang="en-MY" sz="2400" dirty="0">
                  <a:latin typeface="Calibri" panose="020F0502020204030204" charset="0"/>
                  <a:ea typeface="Calibri" panose="020F0502020204030204" charset="0"/>
                  <a:cs typeface="Calibri" panose="020F0502020204030204" charset="0"/>
                  <a:sym typeface="+mn-ea"/>
                </a:rPr>
                <a:t>21 MeV with       =  0.38</a:t>
              </a:r>
              <a:endParaRPr lang="en-US" sz="2400" dirty="0"/>
            </a:p>
          </p:txBody>
        </p:sp>
        <p:sp>
          <p:nvSpPr>
            <p:cNvPr id="7" name="Text Box 6"/>
            <p:cNvSpPr txBox="1"/>
            <p:nvPr/>
          </p:nvSpPr>
          <p:spPr>
            <a:xfrm>
              <a:off x="4267" y="3705"/>
              <a:ext cx="8873"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nuclear temperature factor</a:t>
              </a:r>
              <a:r>
                <a:rPr sz="2400" dirty="0">
                  <a:latin typeface="Calibri" panose="020F0502020204030204" charset="0"/>
                  <a:ea typeface="Calibri" panose="020F0502020204030204" charset="0"/>
                  <a:cs typeface="Calibri" panose="020F0502020204030204" charset="0"/>
                  <a:sym typeface="+mn-ea"/>
                </a:rPr>
                <a:t> is </a:t>
              </a:r>
              <a:r>
                <a:rPr lang="en-MY" sz="2400" dirty="0">
                  <a:latin typeface="Calibri" panose="020F0502020204030204" charset="0"/>
                  <a:ea typeface="Calibri" panose="020F0502020204030204" charset="0"/>
                  <a:cs typeface="Calibri" panose="020F0502020204030204" charset="0"/>
                  <a:sym typeface="+mn-ea"/>
                </a:rPr>
                <a:t>3  with       =  0.38</a:t>
              </a:r>
              <a:endParaRPr lang="en-US" dirty="0"/>
            </a:p>
          </p:txBody>
        </p:sp>
      </p:grpSp>
      <p:sp>
        <p:nvSpPr>
          <p:cNvPr id="3" name="Text Box 2"/>
          <p:cNvSpPr txBox="1"/>
          <p:nvPr/>
        </p:nvSpPr>
        <p:spPr>
          <a:xfrm>
            <a:off x="551815" y="3964940"/>
            <a:ext cx="11342370" cy="460375"/>
          </a:xfrm>
          <a:prstGeom prst="rect">
            <a:avLst/>
          </a:prstGeom>
          <a:noFill/>
          <a:ln w="9525">
            <a:noFill/>
          </a:ln>
        </p:spPr>
        <p:txBody>
          <a:bodyPr wrap="square">
            <a:spAutoFit/>
          </a:bodyPr>
          <a:lstStyle/>
          <a:p>
            <a:pPr marL="0" indent="0" algn="l"/>
            <a:endParaRPr lang="en-US" sz="2400"/>
          </a:p>
        </p:txBody>
      </p:sp>
      <p:sp>
        <p:nvSpPr>
          <p:cNvPr id="4" name="Text Box 3"/>
          <p:cNvSpPr txBox="1"/>
          <p:nvPr/>
        </p:nvSpPr>
        <p:spPr>
          <a:xfrm>
            <a:off x="678815" y="4091940"/>
            <a:ext cx="11342370" cy="460375"/>
          </a:xfrm>
          <a:prstGeom prst="rect">
            <a:avLst/>
          </a:prstGeom>
          <a:noFill/>
          <a:ln w="9525">
            <a:noFill/>
          </a:ln>
        </p:spPr>
        <p:txBody>
          <a:bodyPr wrap="square">
            <a:spAutoFit/>
          </a:bodyPr>
          <a:lstStyle/>
          <a:p>
            <a:pPr marL="0" indent="0" algn="l"/>
            <a:endParaRPr lang="en-US" sz="2400"/>
          </a:p>
        </p:txBody>
      </p:sp>
      <p:sp>
        <p:nvSpPr>
          <p:cNvPr id="11" name="Text Box 10"/>
          <p:cNvSpPr txBox="1"/>
          <p:nvPr/>
        </p:nvSpPr>
        <p:spPr>
          <a:xfrm>
            <a:off x="7197725" y="2196713"/>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12" name="Text Box 11"/>
          <p:cNvSpPr txBox="1"/>
          <p:nvPr/>
        </p:nvSpPr>
        <p:spPr>
          <a:xfrm>
            <a:off x="8587851" y="2908300"/>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13" name="Text Box 12"/>
          <p:cNvSpPr txBox="1"/>
          <p:nvPr/>
        </p:nvSpPr>
        <p:spPr>
          <a:xfrm>
            <a:off x="9025173" y="3676567"/>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image20.jpeg"/>
          <p:cNvPicPr>
            <a:picLocks noGrp="1" noChangeAspect="1"/>
          </p:cNvPicPr>
          <p:nvPr>
            <p:ph sz="half" idx="1"/>
          </p:nvPr>
        </p:nvPicPr>
        <p:blipFill>
          <a:blip r:embed="rId2" cstate="print"/>
          <a:stretch>
            <a:fillRect/>
          </a:stretch>
        </p:blipFill>
        <p:spPr>
          <a:xfrm>
            <a:off x="2800985" y="803910"/>
            <a:ext cx="6355080" cy="4351020"/>
          </a:xfrm>
          <a:prstGeom prst="rect">
            <a:avLst/>
          </a:prstGeom>
        </p:spPr>
      </p:pic>
      <p:sp>
        <p:nvSpPr>
          <p:cNvPr id="6" name="Text Box 5"/>
          <p:cNvSpPr txBox="1"/>
          <p:nvPr/>
        </p:nvSpPr>
        <p:spPr>
          <a:xfrm>
            <a:off x="706755" y="524510"/>
            <a:ext cx="2484755" cy="646331"/>
          </a:xfrm>
          <a:prstGeom prst="rect">
            <a:avLst/>
          </a:prstGeom>
          <a:noFill/>
        </p:spPr>
        <p:txBody>
          <a:bodyPr wrap="square" rtlCol="0">
            <a:spAutoFit/>
          </a:bodyPr>
          <a:lstStyle/>
          <a:p>
            <a:r>
              <a:rPr lang="en-MY" altLang="en-US" sz="3600" b="1" dirty="0"/>
              <a:t>Calcium-40</a:t>
            </a:r>
          </a:p>
        </p:txBody>
      </p:sp>
      <p:sp>
        <p:nvSpPr>
          <p:cNvPr id="100" name="Text Box 99"/>
          <p:cNvSpPr txBox="1"/>
          <p:nvPr/>
        </p:nvSpPr>
        <p:spPr>
          <a:xfrm>
            <a:off x="3438525" y="5029200"/>
            <a:ext cx="5080000" cy="460375"/>
          </a:xfrm>
          <a:prstGeom prst="rect">
            <a:avLst/>
          </a:prstGeom>
          <a:noFill/>
          <a:ln w="9525">
            <a:noFill/>
          </a:ln>
        </p:spPr>
        <p:txBody>
          <a:bodyPr>
            <a:spAutoFit/>
          </a:bodyPr>
          <a:lstStyle/>
          <a:p>
            <a:pPr marL="0" indent="0" algn="l"/>
            <a:r>
              <a:rPr sz="2400" b="0" u="none" dirty="0">
                <a:latin typeface="Calibri" panose="020F0502020204030204" charset="0"/>
                <a:ea typeface="Calibri" panose="020F0502020204030204" charset="0"/>
                <a:cs typeface="Calibri" panose="020F0502020204030204" charset="0"/>
              </a:rPr>
              <a:t>(</a:t>
            </a:r>
            <a:r>
              <a:rPr sz="2400" b="0" u="none" dirty="0" err="1">
                <a:latin typeface="Calibri" panose="020F0502020204030204" charset="0"/>
                <a:ea typeface="Calibri" panose="020F0502020204030204" charset="0"/>
                <a:cs typeface="Calibri" panose="020F0502020204030204" charset="0"/>
              </a:rPr>
              <a:t>Evseev</a:t>
            </a:r>
            <a:r>
              <a:rPr sz="2400" b="0" u="none" dirty="0">
                <a:latin typeface="Calibri" panose="020F0502020204030204" charset="0"/>
                <a:ea typeface="Calibri" panose="020F0502020204030204" charset="0"/>
                <a:cs typeface="Calibri" panose="020F0502020204030204" charset="0"/>
              </a:rPr>
              <a:t> et al,</a:t>
            </a:r>
            <a:r>
              <a:rPr lang="en-MY" sz="2400" b="0" u="none" dirty="0">
                <a:latin typeface="Calibri" panose="020F0502020204030204" charset="0"/>
                <a:ea typeface="Calibri" panose="020F0502020204030204" charset="0"/>
                <a:cs typeface="Calibri" panose="020F0502020204030204" charset="0"/>
              </a:rPr>
              <a:t>1</a:t>
            </a:r>
            <a:r>
              <a:rPr sz="2400" b="0" u="none" dirty="0">
                <a:latin typeface="Calibri" panose="020F0502020204030204" charset="0"/>
                <a:ea typeface="Calibri" panose="020F0502020204030204" charset="0"/>
                <a:cs typeface="Calibri" panose="020F0502020204030204" charset="0"/>
              </a:rPr>
              <a:t>972)</a:t>
            </a:r>
            <a:endParaRPr lang="en-US" sz="2400" dirty="0"/>
          </a:p>
        </p:txBody>
      </p:sp>
      <p:sp>
        <p:nvSpPr>
          <p:cNvPr id="8" name="Text Box 7"/>
          <p:cNvSpPr txBox="1"/>
          <p:nvPr/>
        </p:nvSpPr>
        <p:spPr>
          <a:xfrm>
            <a:off x="670560" y="5693410"/>
            <a:ext cx="10615930" cy="460375"/>
          </a:xfrm>
          <a:prstGeom prst="rect">
            <a:avLst/>
          </a:prstGeom>
          <a:noFill/>
        </p:spPr>
        <p:txBody>
          <a:bodyPr wrap="square" rtlCol="0">
            <a:spAutoFit/>
          </a:bodyPr>
          <a:lstStyle/>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9</a:t>
            </a:r>
            <a:r>
              <a:rPr sz="2400">
                <a:latin typeface="Calibri" panose="020F0502020204030204" charset="0"/>
                <a:ea typeface="Calibri" panose="020F0502020204030204" charset="0"/>
                <a:cs typeface="Calibri" panose="020F0502020204030204" charset="0"/>
                <a:sym typeface="+mn-ea"/>
              </a:rPr>
              <a:t>(a) shows dN/dE versus Energy for </a:t>
            </a:r>
            <a:r>
              <a:rPr lang="en-MY" sz="2400">
                <a:latin typeface="Calibri" panose="020F0502020204030204" charset="0"/>
                <a:ea typeface="Calibri" panose="020F0502020204030204" charset="0"/>
                <a:cs typeface="Calibri" panose="020F0502020204030204" charset="0"/>
                <a:sym typeface="+mn-ea"/>
              </a:rPr>
              <a:t>Calcium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image21.jpeg"/>
          <p:cNvPicPr>
            <a:picLocks noGrp="1" noChangeAspect="1"/>
          </p:cNvPicPr>
          <p:nvPr>
            <p:ph sz="half" idx="1"/>
          </p:nvPr>
        </p:nvPicPr>
        <p:blipFill>
          <a:blip r:embed="rId2" cstate="print"/>
          <a:stretch>
            <a:fillRect/>
          </a:stretch>
        </p:blipFill>
        <p:spPr>
          <a:xfrm>
            <a:off x="2307590" y="33655"/>
            <a:ext cx="6673215" cy="5010785"/>
          </a:xfrm>
          <a:prstGeom prst="rect">
            <a:avLst/>
          </a:prstGeom>
        </p:spPr>
      </p:pic>
      <p:sp>
        <p:nvSpPr>
          <p:cNvPr id="5" name="Text Box 4"/>
          <p:cNvSpPr txBox="1"/>
          <p:nvPr/>
        </p:nvSpPr>
        <p:spPr>
          <a:xfrm>
            <a:off x="671195" y="5193030"/>
            <a:ext cx="10849610" cy="1191895"/>
          </a:xfrm>
          <a:prstGeom prst="rect">
            <a:avLst/>
          </a:prstGeom>
          <a:noFill/>
        </p:spPr>
        <p:txBody>
          <a:bodyPr wrap="square" rtlCol="0" anchor="t">
            <a:spAutoFit/>
          </a:bodyPr>
          <a:lstStyle/>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9</a:t>
            </a:r>
            <a:r>
              <a:rPr sz="2400">
                <a:latin typeface="Calibri" panose="020F0502020204030204" charset="0"/>
                <a:ea typeface="Calibri" panose="020F0502020204030204" charset="0"/>
                <a:cs typeface="Calibri" panose="020F0502020204030204" charset="0"/>
                <a:sym typeface="+mn-ea"/>
              </a:rPr>
              <a:t>(b)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constant x in </a:t>
            </a:r>
            <a:r>
              <a:rPr lang="en-MY" sz="2400">
                <a:latin typeface="Calibri" panose="020F0502020204030204" charset="0"/>
                <a:ea typeface="Calibri" panose="020F0502020204030204" charset="0"/>
                <a:cs typeface="Calibri" panose="020F0502020204030204" charset="0"/>
                <a:sym typeface="+mn-ea"/>
              </a:rPr>
              <a:t>Calcium</a:t>
            </a:r>
            <a:r>
              <a:rPr sz="2400">
                <a:latin typeface="Calibri" panose="020F0502020204030204" charset="0"/>
                <a:ea typeface="Calibri" panose="020F0502020204030204" charset="0"/>
                <a:cs typeface="Calibri" panose="020F0502020204030204" charset="0"/>
                <a:sym typeface="+mn-ea"/>
              </a:rPr>
              <a:t>.  </a:t>
            </a:r>
            <a:endParaRPr sz="2400" b="0" u="none">
              <a:latin typeface="Calibri" panose="020F0502020204030204" charset="0"/>
              <a:ea typeface="Calibri" panose="020F0502020204030204" charset="0"/>
              <a:cs typeface="Calibri" panose="020F0502020204030204" charset="0"/>
            </a:endParaRPr>
          </a:p>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9</a:t>
            </a:r>
            <a:r>
              <a:rPr sz="2400">
                <a:latin typeface="Calibri" panose="020F0502020204030204" charset="0"/>
                <a:ea typeface="Calibri" panose="020F0502020204030204" charset="0"/>
                <a:cs typeface="Calibri" panose="020F0502020204030204" charset="0"/>
                <a:sym typeface="+mn-ea"/>
              </a:rPr>
              <a:t>(c)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excitation energy in </a:t>
            </a:r>
            <a:r>
              <a:rPr lang="en-MY" sz="2400">
                <a:latin typeface="Calibri" panose="020F0502020204030204" charset="0"/>
                <a:ea typeface="Calibri" panose="020F0502020204030204" charset="0"/>
                <a:cs typeface="Calibri" panose="020F0502020204030204" charset="0"/>
                <a:sym typeface="+mn-ea"/>
              </a:rPr>
              <a:t>Calcium</a:t>
            </a:r>
            <a:r>
              <a:rPr sz="2400">
                <a:latin typeface="Calibri" panose="020F0502020204030204" charset="0"/>
                <a:ea typeface="Calibri" panose="020F0502020204030204" charset="0"/>
                <a:cs typeface="Calibri" panose="020F0502020204030204" charset="0"/>
                <a:sym typeface="+mn-ea"/>
              </a:rPr>
              <a:t>.    </a:t>
            </a:r>
            <a:endParaRPr sz="2400" b="0" u="none">
              <a:latin typeface="Calibri" panose="020F0502020204030204" charset="0"/>
              <a:ea typeface="Calibri" panose="020F0502020204030204" charset="0"/>
              <a:cs typeface="Calibri" panose="020F0502020204030204" charset="0"/>
            </a:endParaRPr>
          </a:p>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9</a:t>
            </a:r>
            <a:r>
              <a:rPr sz="2400">
                <a:latin typeface="Calibri" panose="020F0502020204030204" charset="0"/>
                <a:ea typeface="Calibri" panose="020F0502020204030204" charset="0"/>
                <a:cs typeface="Calibri" panose="020F0502020204030204" charset="0"/>
                <a:sym typeface="+mn-ea"/>
              </a:rPr>
              <a:t>(d)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nuclear temperature in </a:t>
            </a:r>
            <a:r>
              <a:rPr lang="en-MY" sz="2400">
                <a:latin typeface="Calibri" panose="020F0502020204030204" charset="0"/>
                <a:ea typeface="Calibri" panose="020F0502020204030204" charset="0"/>
                <a:cs typeface="Calibri" panose="020F0502020204030204" charset="0"/>
                <a:sym typeface="+mn-ea"/>
              </a:rPr>
              <a:t>Calcium</a:t>
            </a:r>
            <a:r>
              <a:rPr sz="2400">
                <a:latin typeface="Calibri" panose="020F0502020204030204" charset="0"/>
                <a:ea typeface="Calibri" panose="020F0502020204030204" charset="0"/>
                <a:cs typeface="Calibri" panose="020F0502020204030204" charset="0"/>
                <a:sym typeface="+mn-ea"/>
              </a:rPr>
              <a:t>.</a:t>
            </a:r>
            <a:endParaRPr lang="en-US"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568960" y="2161540"/>
            <a:ext cx="10961577" cy="1930400"/>
            <a:chOff x="4267" y="1390"/>
            <a:chExt cx="8743" cy="3040"/>
          </a:xfrm>
        </p:grpSpPr>
        <p:sp>
          <p:nvSpPr>
            <p:cNvPr id="5" name="Text Box 4"/>
            <p:cNvSpPr txBox="1"/>
            <p:nvPr/>
          </p:nvSpPr>
          <p:spPr>
            <a:xfrm>
              <a:off x="4267" y="1390"/>
              <a:ext cx="8683"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constant x</a:t>
              </a:r>
              <a:r>
                <a:rPr sz="2400" dirty="0">
                  <a:latin typeface="Calibri" panose="020F0502020204030204" charset="0"/>
                  <a:ea typeface="Calibri" panose="020F0502020204030204" charset="0"/>
                  <a:cs typeface="Calibri" panose="020F0502020204030204" charset="0"/>
                  <a:sym typeface="+mn-ea"/>
                </a:rPr>
                <a:t> is 0.0</a:t>
              </a:r>
              <a:r>
                <a:rPr lang="en-MY" sz="2400" dirty="0">
                  <a:latin typeface="Calibri" panose="020F0502020204030204" charset="0"/>
                  <a:ea typeface="Calibri" panose="020F0502020204030204" charset="0"/>
                  <a:cs typeface="Calibri" panose="020F0502020204030204" charset="0"/>
                  <a:sym typeface="+mn-ea"/>
                </a:rPr>
                <a:t>1 with      = 0.99</a:t>
              </a:r>
              <a:endParaRPr lang="en-US" sz="2400" dirty="0"/>
            </a:p>
          </p:txBody>
        </p:sp>
        <p:sp>
          <p:nvSpPr>
            <p:cNvPr id="6" name="Text Box 5"/>
            <p:cNvSpPr txBox="1"/>
            <p:nvPr/>
          </p:nvSpPr>
          <p:spPr>
            <a:xfrm>
              <a:off x="4267" y="2547"/>
              <a:ext cx="8743"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excitation energy</a:t>
              </a:r>
              <a:r>
                <a:rPr sz="2400" dirty="0">
                  <a:latin typeface="Calibri" panose="020F0502020204030204" charset="0"/>
                  <a:ea typeface="Calibri" panose="020F0502020204030204" charset="0"/>
                  <a:cs typeface="Calibri" panose="020F0502020204030204" charset="0"/>
                  <a:sym typeface="+mn-ea"/>
                </a:rPr>
                <a:t>  is </a:t>
              </a:r>
              <a:r>
                <a:rPr lang="en-MY" sz="2400" dirty="0">
                  <a:latin typeface="Calibri" panose="020F0502020204030204" charset="0"/>
                  <a:ea typeface="Calibri" panose="020F0502020204030204" charset="0"/>
                  <a:cs typeface="Calibri" panose="020F0502020204030204" charset="0"/>
                  <a:sym typeface="+mn-ea"/>
                </a:rPr>
                <a:t>21 MeV with       = 0.99</a:t>
              </a:r>
            </a:p>
          </p:txBody>
        </p:sp>
        <p:sp>
          <p:nvSpPr>
            <p:cNvPr id="7" name="Text Box 6"/>
            <p:cNvSpPr txBox="1"/>
            <p:nvPr/>
          </p:nvSpPr>
          <p:spPr>
            <a:xfrm>
              <a:off x="4267" y="3705"/>
              <a:ext cx="8743"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nuclear temperature factor</a:t>
              </a:r>
              <a:r>
                <a:rPr sz="2400" dirty="0">
                  <a:latin typeface="Calibri" panose="020F0502020204030204" charset="0"/>
                  <a:ea typeface="Calibri" panose="020F0502020204030204" charset="0"/>
                  <a:cs typeface="Calibri" panose="020F0502020204030204" charset="0"/>
                  <a:sym typeface="+mn-ea"/>
                </a:rPr>
                <a:t>  is </a:t>
              </a:r>
              <a:r>
                <a:rPr lang="en-MY" sz="2400" dirty="0">
                  <a:latin typeface="Calibri" panose="020F0502020204030204" charset="0"/>
                  <a:ea typeface="Calibri" panose="020F0502020204030204" charset="0"/>
                  <a:cs typeface="Calibri" panose="020F0502020204030204" charset="0"/>
                  <a:sym typeface="+mn-ea"/>
                </a:rPr>
                <a:t>3 with        = 0.99</a:t>
              </a:r>
              <a:r>
                <a:rPr dirty="0">
                  <a:latin typeface="Calibri" panose="020F0502020204030204" charset="0"/>
                  <a:ea typeface="Calibri" panose="020F0502020204030204" charset="0"/>
                  <a:cs typeface="Calibri" panose="020F0502020204030204" charset="0"/>
                  <a:sym typeface="+mn-ea"/>
                </a:rPr>
                <a:t> </a:t>
              </a:r>
              <a:endParaRPr lang="en-US" dirty="0"/>
            </a:p>
          </p:txBody>
        </p:sp>
      </p:grpSp>
      <p:sp>
        <p:nvSpPr>
          <p:cNvPr id="9" name="Text Box 8"/>
          <p:cNvSpPr txBox="1"/>
          <p:nvPr/>
        </p:nvSpPr>
        <p:spPr>
          <a:xfrm>
            <a:off x="568960" y="742315"/>
            <a:ext cx="9121140" cy="826135"/>
          </a:xfrm>
          <a:prstGeom prst="rect">
            <a:avLst/>
          </a:prstGeom>
          <a:noFill/>
        </p:spPr>
        <p:txBody>
          <a:bodyPr wrap="square" rtlCol="0" anchor="t">
            <a:spAutoFit/>
          </a:bodyPr>
          <a:lstStyle/>
          <a:p>
            <a:pPr marL="0" indent="0" algn="l"/>
            <a:r>
              <a:rPr lang="en-MY" sz="2400">
                <a:ea typeface="Times New Roman" panose="02020603050405020304" charset="0"/>
                <a:cs typeface="Times New Roman" panose="02020603050405020304" charset="0"/>
                <a:sym typeface="+mn-ea"/>
              </a:rPr>
              <a:t>For Figure 4.9(a) t</a:t>
            </a:r>
            <a:r>
              <a:rPr sz="2400">
                <a:ea typeface="Times New Roman" panose="02020603050405020304" charset="0"/>
                <a:cs typeface="Times New Roman" panose="02020603050405020304" charset="0"/>
                <a:sym typeface="+mn-ea"/>
              </a:rPr>
              <a:t>he graph x-axis  range is from 0 </a:t>
            </a:r>
            <a:r>
              <a:rPr lang="en-MY" sz="2400">
                <a:ea typeface="Times New Roman" panose="02020603050405020304" charset="0"/>
                <a:cs typeface="Times New Roman" panose="02020603050405020304" charset="0"/>
                <a:sym typeface="+mn-ea"/>
              </a:rPr>
              <a:t>MeV</a:t>
            </a:r>
            <a:r>
              <a:rPr sz="2400">
                <a:ea typeface="Times New Roman" panose="02020603050405020304" charset="0"/>
                <a:cs typeface="Times New Roman" panose="02020603050405020304" charset="0"/>
                <a:sym typeface="+mn-ea"/>
              </a:rPr>
              <a:t> to </a:t>
            </a:r>
            <a:r>
              <a:rPr lang="en-MY" sz="2400">
                <a:ea typeface="Times New Roman" panose="02020603050405020304" charset="0"/>
                <a:cs typeface="Times New Roman" panose="02020603050405020304" charset="0"/>
                <a:sym typeface="+mn-ea"/>
              </a:rPr>
              <a:t>12 MeV</a:t>
            </a:r>
            <a:r>
              <a:rPr sz="2400">
                <a:ea typeface="Times New Roman" panose="02020603050405020304" charset="0"/>
                <a:cs typeface="Times New Roman" panose="02020603050405020304" charset="0"/>
                <a:sym typeface="+mn-ea"/>
              </a:rPr>
              <a:t>. At 8 </a:t>
            </a:r>
            <a:r>
              <a:rPr lang="en-MY" sz="2400">
                <a:ea typeface="Times New Roman" panose="02020603050405020304" charset="0"/>
                <a:cs typeface="Times New Roman" panose="02020603050405020304" charset="0"/>
                <a:sym typeface="+mn-ea"/>
              </a:rPr>
              <a:t>MeV</a:t>
            </a:r>
            <a:r>
              <a:rPr sz="2400">
                <a:ea typeface="Times New Roman" panose="02020603050405020304" charset="0"/>
                <a:cs typeface="Times New Roman" panose="02020603050405020304" charset="0"/>
                <a:sym typeface="+mn-ea"/>
              </a:rPr>
              <a:t> the model and the experiment plotting have the same point.</a:t>
            </a:r>
            <a:endParaRPr lang="en-US" sz="2400"/>
          </a:p>
        </p:txBody>
      </p:sp>
      <p:sp>
        <p:nvSpPr>
          <p:cNvPr id="11" name="Text Box 10"/>
          <p:cNvSpPr txBox="1"/>
          <p:nvPr/>
        </p:nvSpPr>
        <p:spPr>
          <a:xfrm>
            <a:off x="7344410" y="2210118"/>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3" name="Text Box 2"/>
          <p:cNvSpPr txBox="1"/>
          <p:nvPr/>
        </p:nvSpPr>
        <p:spPr>
          <a:xfrm>
            <a:off x="8734536" y="2945448"/>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4" name="Text Box 3"/>
          <p:cNvSpPr txBox="1"/>
          <p:nvPr/>
        </p:nvSpPr>
        <p:spPr>
          <a:xfrm>
            <a:off x="9198362" y="3670521"/>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image22.jpeg"/>
          <p:cNvPicPr>
            <a:picLocks noGrp="1" noChangeAspect="1"/>
          </p:cNvPicPr>
          <p:nvPr>
            <p:ph sz="half" idx="1"/>
          </p:nvPr>
        </p:nvPicPr>
        <p:blipFill>
          <a:blip r:embed="rId2" cstate="print"/>
          <a:stretch>
            <a:fillRect/>
          </a:stretch>
        </p:blipFill>
        <p:spPr>
          <a:xfrm>
            <a:off x="2566670" y="827405"/>
            <a:ext cx="6334760" cy="4319905"/>
          </a:xfrm>
          <a:prstGeom prst="rect">
            <a:avLst/>
          </a:prstGeom>
        </p:spPr>
      </p:pic>
      <p:sp>
        <p:nvSpPr>
          <p:cNvPr id="6" name="Text Box 5"/>
          <p:cNvSpPr txBox="1"/>
          <p:nvPr/>
        </p:nvSpPr>
        <p:spPr>
          <a:xfrm>
            <a:off x="287020" y="367030"/>
            <a:ext cx="2169795" cy="646331"/>
          </a:xfrm>
          <a:prstGeom prst="rect">
            <a:avLst/>
          </a:prstGeom>
          <a:noFill/>
        </p:spPr>
        <p:txBody>
          <a:bodyPr wrap="square" rtlCol="0">
            <a:spAutoFit/>
          </a:bodyPr>
          <a:lstStyle/>
          <a:p>
            <a:r>
              <a:rPr lang="en-MY" altLang="en-US" sz="3600" b="1" dirty="0"/>
              <a:t>Lead-207</a:t>
            </a:r>
          </a:p>
        </p:txBody>
      </p:sp>
      <p:sp>
        <p:nvSpPr>
          <p:cNvPr id="100" name="Text Box 99"/>
          <p:cNvSpPr txBox="1"/>
          <p:nvPr/>
        </p:nvSpPr>
        <p:spPr>
          <a:xfrm>
            <a:off x="3194050" y="5015230"/>
            <a:ext cx="5080000" cy="460375"/>
          </a:xfrm>
          <a:prstGeom prst="rect">
            <a:avLst/>
          </a:prstGeom>
          <a:noFill/>
          <a:ln w="9525">
            <a:noFill/>
          </a:ln>
        </p:spPr>
        <p:txBody>
          <a:bodyPr>
            <a:spAutoFit/>
          </a:bodyPr>
          <a:lstStyle/>
          <a:p>
            <a:pPr marL="0" indent="0" algn="l"/>
            <a:r>
              <a:rPr sz="2400" b="0" u="none" dirty="0">
                <a:latin typeface="Calibri" panose="020F0502020204030204" charset="0"/>
                <a:ea typeface="Calibri" panose="020F0502020204030204" charset="0"/>
                <a:cs typeface="Calibri" panose="020F0502020204030204" charset="0"/>
              </a:rPr>
              <a:t>(</a:t>
            </a:r>
            <a:r>
              <a:rPr sz="2400" b="0" u="none" dirty="0" err="1">
                <a:latin typeface="Calibri" panose="020F0502020204030204" charset="0"/>
                <a:ea typeface="Calibri" panose="020F0502020204030204" charset="0"/>
                <a:cs typeface="Calibri" panose="020F0502020204030204" charset="0"/>
              </a:rPr>
              <a:t>Evseev</a:t>
            </a:r>
            <a:r>
              <a:rPr sz="2400" b="0" u="none" dirty="0">
                <a:latin typeface="Calibri" panose="020F0502020204030204" charset="0"/>
                <a:ea typeface="Calibri" panose="020F0502020204030204" charset="0"/>
                <a:cs typeface="Calibri" panose="020F0502020204030204" charset="0"/>
              </a:rPr>
              <a:t> et al,</a:t>
            </a:r>
            <a:r>
              <a:rPr lang="en-MY" sz="2400" b="0" u="none" dirty="0">
                <a:latin typeface="Calibri" panose="020F0502020204030204" charset="0"/>
                <a:ea typeface="Calibri" panose="020F0502020204030204" charset="0"/>
                <a:cs typeface="Calibri" panose="020F0502020204030204" charset="0"/>
              </a:rPr>
              <a:t>1</a:t>
            </a:r>
            <a:r>
              <a:rPr sz="2400" b="0" u="none" dirty="0">
                <a:latin typeface="Calibri" panose="020F0502020204030204" charset="0"/>
                <a:ea typeface="Calibri" panose="020F0502020204030204" charset="0"/>
                <a:cs typeface="Calibri" panose="020F0502020204030204" charset="0"/>
              </a:rPr>
              <a:t>972)</a:t>
            </a:r>
            <a:endParaRPr lang="en-US" sz="2400" dirty="0"/>
          </a:p>
        </p:txBody>
      </p:sp>
      <p:sp>
        <p:nvSpPr>
          <p:cNvPr id="8" name="Text Box 7"/>
          <p:cNvSpPr txBox="1"/>
          <p:nvPr/>
        </p:nvSpPr>
        <p:spPr>
          <a:xfrm>
            <a:off x="691515" y="5972175"/>
            <a:ext cx="9009380" cy="460375"/>
          </a:xfrm>
          <a:prstGeom prst="rect">
            <a:avLst/>
          </a:prstGeom>
          <a:noFill/>
          <a:ln w="9525">
            <a:noFill/>
          </a:ln>
        </p:spPr>
        <p:txBody>
          <a:bodyPr wrap="square">
            <a:spAutoFit/>
          </a:bodyPr>
          <a:lstStyle/>
          <a:p>
            <a:pPr marL="0" indent="0" algn="l"/>
            <a:r>
              <a:rPr sz="2400" b="0" u="none">
                <a:latin typeface="Calibri" panose="020F0502020204030204" charset="0"/>
                <a:ea typeface="Calibri" panose="020F0502020204030204" charset="0"/>
                <a:cs typeface="Calibri" panose="020F0502020204030204" charset="0"/>
              </a:rPr>
              <a:t>Figure 4.</a:t>
            </a:r>
            <a:r>
              <a:rPr lang="en-MY" sz="2400" b="0" u="none">
                <a:latin typeface="Calibri" panose="020F0502020204030204" charset="0"/>
                <a:ea typeface="Calibri" panose="020F0502020204030204" charset="0"/>
                <a:cs typeface="Calibri" panose="020F0502020204030204" charset="0"/>
              </a:rPr>
              <a:t>10</a:t>
            </a:r>
            <a:r>
              <a:rPr sz="2400" b="0" u="none">
                <a:latin typeface="Calibri" panose="020F0502020204030204" charset="0"/>
                <a:ea typeface="Calibri" panose="020F0502020204030204" charset="0"/>
                <a:cs typeface="Calibri" panose="020F0502020204030204" charset="0"/>
              </a:rPr>
              <a:t>(a) shows dN/dE versus Energy for Lead.</a:t>
            </a:r>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a:sym typeface="+mn-ea"/>
              </a:rPr>
              <a:t>Problem Statement</a:t>
            </a:r>
            <a:br>
              <a:rPr lang="en-US"/>
            </a:br>
            <a:endParaRPr lang="en-US"/>
          </a:p>
        </p:txBody>
      </p:sp>
      <p:sp>
        <p:nvSpPr>
          <p:cNvPr id="3" name="Content Placeholder 2"/>
          <p:cNvSpPr>
            <a:spLocks noGrp="1"/>
          </p:cNvSpPr>
          <p:nvPr>
            <p:ph idx="1"/>
          </p:nvPr>
        </p:nvSpPr>
        <p:spPr/>
        <p:txBody>
          <a:bodyPr/>
          <a:lstStyle/>
          <a:p>
            <a:r>
              <a:rPr lang="en-MY" altLang="en-US" sz="2400"/>
              <a:t>T</a:t>
            </a:r>
            <a:r>
              <a:rPr lang="en-US" sz="2400"/>
              <a:t>he source of neutrino factory are limited and the analysis are complicated (Barea et al, 2013)</a:t>
            </a:r>
            <a:r>
              <a:rPr lang="en-MY" altLang="en-US" sz="2400"/>
              <a:t>.</a:t>
            </a:r>
          </a:p>
          <a:p>
            <a:pPr marL="0" indent="0">
              <a:buNone/>
            </a:pPr>
            <a:endParaRPr lang="en-US" sz="2400"/>
          </a:p>
          <a:p>
            <a:r>
              <a:rPr lang="en-MY" altLang="en-US" sz="2400"/>
              <a:t>T</a:t>
            </a:r>
            <a:r>
              <a:rPr lang="en-US" sz="2400"/>
              <a:t>he NME uncertainty is huge and there is no accurate or sensitive approximation for absolute neutrino mass (Ejiri, 2013)</a:t>
            </a:r>
            <a:r>
              <a:rPr lang="en-MY" altLang="en-US" sz="2400"/>
              <a:t>.</a:t>
            </a:r>
            <a:r>
              <a:rPr lang="en-US" sz="2400"/>
              <a:t> </a:t>
            </a:r>
          </a:p>
          <a:p>
            <a:pPr marL="0" indent="0">
              <a:buNone/>
            </a:pPr>
            <a:endParaRPr lang="en-US" sz="2400"/>
          </a:p>
          <a:p>
            <a:r>
              <a:rPr lang="en-US" sz="2400"/>
              <a:t>There are no accurate remark of neutron emission after muon capture reaction due to unknown nuclear excitation range after muon neutrino was released from the reaction(Hashim, 2014).</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image23.jpeg"/>
          <p:cNvPicPr>
            <a:picLocks noGrp="1" noChangeAspect="1"/>
          </p:cNvPicPr>
          <p:nvPr>
            <p:ph sz="half" idx="1"/>
          </p:nvPr>
        </p:nvPicPr>
        <p:blipFill>
          <a:blip r:embed="rId2" cstate="print"/>
          <a:stretch>
            <a:fillRect/>
          </a:stretch>
        </p:blipFill>
        <p:spPr>
          <a:xfrm>
            <a:off x="2162175" y="107950"/>
            <a:ext cx="7014845" cy="4697730"/>
          </a:xfrm>
          <a:prstGeom prst="rect">
            <a:avLst/>
          </a:prstGeom>
        </p:spPr>
      </p:pic>
      <p:sp>
        <p:nvSpPr>
          <p:cNvPr id="5" name="Text Box 4"/>
          <p:cNvSpPr txBox="1"/>
          <p:nvPr/>
        </p:nvSpPr>
        <p:spPr>
          <a:xfrm>
            <a:off x="34925" y="5171440"/>
            <a:ext cx="11269345" cy="1191895"/>
          </a:xfrm>
          <a:prstGeom prst="rect">
            <a:avLst/>
          </a:prstGeom>
          <a:noFill/>
        </p:spPr>
        <p:txBody>
          <a:bodyPr wrap="square" rtlCol="0" anchor="t">
            <a:spAutoFit/>
          </a:bodyPr>
          <a:lstStyle/>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10</a:t>
            </a:r>
            <a:r>
              <a:rPr sz="2400">
                <a:latin typeface="Calibri" panose="020F0502020204030204" charset="0"/>
                <a:ea typeface="Calibri" panose="020F0502020204030204" charset="0"/>
                <a:cs typeface="Calibri" panose="020F0502020204030204" charset="0"/>
                <a:sym typeface="+mn-ea"/>
              </a:rPr>
              <a:t>(b)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constant x in </a:t>
            </a:r>
            <a:r>
              <a:rPr lang="en-MY" sz="2400">
                <a:latin typeface="Calibri" panose="020F0502020204030204" charset="0"/>
                <a:ea typeface="Calibri" panose="020F0502020204030204" charset="0"/>
                <a:cs typeface="Calibri" panose="020F0502020204030204" charset="0"/>
                <a:sym typeface="+mn-ea"/>
              </a:rPr>
              <a:t>Lead.</a:t>
            </a:r>
            <a:endParaRPr lang="en-MY" sz="2400" b="0" u="none">
              <a:latin typeface="Calibri" panose="020F0502020204030204" charset="0"/>
              <a:ea typeface="Calibri" panose="020F0502020204030204" charset="0"/>
              <a:cs typeface="Calibri" panose="020F0502020204030204" charset="0"/>
              <a:sym typeface="+mn-ea"/>
            </a:endParaRPr>
          </a:p>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10</a:t>
            </a:r>
            <a:r>
              <a:rPr sz="2400">
                <a:latin typeface="Calibri" panose="020F0502020204030204" charset="0"/>
                <a:ea typeface="Calibri" panose="020F0502020204030204" charset="0"/>
                <a:cs typeface="Calibri" panose="020F0502020204030204" charset="0"/>
                <a:sym typeface="+mn-ea"/>
              </a:rPr>
              <a:t>(c)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excitation energy in </a:t>
            </a:r>
            <a:r>
              <a:rPr lang="en-MY" sz="2400">
                <a:latin typeface="Calibri" panose="020F0502020204030204" charset="0"/>
                <a:ea typeface="Calibri" panose="020F0502020204030204" charset="0"/>
                <a:cs typeface="Calibri" panose="020F0502020204030204" charset="0"/>
                <a:sym typeface="+mn-ea"/>
              </a:rPr>
              <a:t>Lead.</a:t>
            </a:r>
            <a:r>
              <a:rPr sz="2400">
                <a:latin typeface="Calibri" panose="020F0502020204030204" charset="0"/>
                <a:ea typeface="Calibri" panose="020F0502020204030204" charset="0"/>
                <a:cs typeface="Calibri" panose="020F0502020204030204" charset="0"/>
                <a:sym typeface="+mn-ea"/>
              </a:rPr>
              <a:t> </a:t>
            </a:r>
            <a:endParaRPr sz="2400" b="0" u="none">
              <a:latin typeface="Calibri" panose="020F0502020204030204" charset="0"/>
              <a:ea typeface="Calibri" panose="020F0502020204030204" charset="0"/>
              <a:cs typeface="Calibri" panose="020F0502020204030204" charset="0"/>
            </a:endParaRPr>
          </a:p>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10</a:t>
            </a:r>
            <a:r>
              <a:rPr sz="2400">
                <a:latin typeface="Calibri" panose="020F0502020204030204" charset="0"/>
                <a:ea typeface="Calibri" panose="020F0502020204030204" charset="0"/>
                <a:cs typeface="Calibri" panose="020F0502020204030204" charset="0"/>
                <a:sym typeface="+mn-ea"/>
              </a:rPr>
              <a:t>(d)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nuclear temperature in </a:t>
            </a:r>
            <a:r>
              <a:rPr lang="en-MY" sz="2400">
                <a:latin typeface="Calibri" panose="020F0502020204030204" charset="0"/>
                <a:ea typeface="Calibri" panose="020F0502020204030204" charset="0"/>
                <a:cs typeface="Calibri" panose="020F0502020204030204" charset="0"/>
                <a:sym typeface="+mn-ea"/>
              </a:rPr>
              <a:t>Lead.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91465" y="2511425"/>
            <a:ext cx="11374755" cy="1930400"/>
            <a:chOff x="4267" y="1390"/>
            <a:chExt cx="9116" cy="3040"/>
          </a:xfrm>
        </p:grpSpPr>
        <p:sp>
          <p:nvSpPr>
            <p:cNvPr id="5" name="Text Box 4"/>
            <p:cNvSpPr txBox="1"/>
            <p:nvPr/>
          </p:nvSpPr>
          <p:spPr>
            <a:xfrm>
              <a:off x="4267" y="1390"/>
              <a:ext cx="8926"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constant x</a:t>
              </a:r>
              <a:r>
                <a:rPr sz="2400" dirty="0">
                  <a:latin typeface="Calibri" panose="020F0502020204030204" charset="0"/>
                  <a:ea typeface="Calibri" panose="020F0502020204030204" charset="0"/>
                  <a:cs typeface="Calibri" panose="020F0502020204030204" charset="0"/>
                  <a:sym typeface="+mn-ea"/>
                </a:rPr>
                <a:t> is 0.0</a:t>
              </a:r>
              <a:r>
                <a:rPr lang="en-MY" sz="2400" dirty="0">
                  <a:latin typeface="Calibri" panose="020F0502020204030204" charset="0"/>
                  <a:ea typeface="Calibri" panose="020F0502020204030204" charset="0"/>
                  <a:cs typeface="Calibri" panose="020F0502020204030204" charset="0"/>
                  <a:sym typeface="+mn-ea"/>
                </a:rPr>
                <a:t>1 with       = 0.49</a:t>
              </a:r>
              <a:endParaRPr lang="en-US" sz="2400" dirty="0"/>
            </a:p>
          </p:txBody>
        </p:sp>
        <p:sp>
          <p:nvSpPr>
            <p:cNvPr id="6" name="Text Box 5"/>
            <p:cNvSpPr txBox="1"/>
            <p:nvPr/>
          </p:nvSpPr>
          <p:spPr>
            <a:xfrm>
              <a:off x="4267" y="2547"/>
              <a:ext cx="8986"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excitation energy</a:t>
              </a:r>
              <a:r>
                <a:rPr sz="2400" dirty="0">
                  <a:latin typeface="Calibri" panose="020F0502020204030204" charset="0"/>
                  <a:ea typeface="Calibri" panose="020F0502020204030204" charset="0"/>
                  <a:cs typeface="Calibri" panose="020F0502020204030204" charset="0"/>
                  <a:sym typeface="+mn-ea"/>
                </a:rPr>
                <a:t>  is </a:t>
              </a:r>
              <a:r>
                <a:rPr lang="en-MY" sz="2400" dirty="0">
                  <a:latin typeface="Calibri" panose="020F0502020204030204" charset="0"/>
                  <a:ea typeface="Calibri" panose="020F0502020204030204" charset="0"/>
                  <a:cs typeface="Calibri" panose="020F0502020204030204" charset="0"/>
                  <a:sym typeface="+mn-ea"/>
                </a:rPr>
                <a:t>21 MeV with       = 0.42        </a:t>
              </a:r>
            </a:p>
          </p:txBody>
        </p:sp>
        <p:sp>
          <p:nvSpPr>
            <p:cNvPr id="7" name="Text Box 6"/>
            <p:cNvSpPr txBox="1"/>
            <p:nvPr/>
          </p:nvSpPr>
          <p:spPr>
            <a:xfrm>
              <a:off x="4267" y="3705"/>
              <a:ext cx="9116"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nuclear temperature factor</a:t>
              </a:r>
              <a:r>
                <a:rPr sz="2400" dirty="0">
                  <a:latin typeface="Calibri" panose="020F0502020204030204" charset="0"/>
                  <a:ea typeface="Calibri" panose="020F0502020204030204" charset="0"/>
                  <a:cs typeface="Calibri" panose="020F0502020204030204" charset="0"/>
                  <a:sym typeface="+mn-ea"/>
                </a:rPr>
                <a:t>  is </a:t>
              </a:r>
              <a:r>
                <a:rPr lang="en-MY" sz="2400" dirty="0">
                  <a:latin typeface="Calibri" panose="020F0502020204030204" charset="0"/>
                  <a:ea typeface="Calibri" panose="020F0502020204030204" charset="0"/>
                  <a:cs typeface="Calibri" panose="020F0502020204030204" charset="0"/>
                  <a:sym typeface="+mn-ea"/>
                </a:rPr>
                <a:t>4 with       = 0.21</a:t>
              </a:r>
            </a:p>
          </p:txBody>
        </p:sp>
      </p:grpSp>
      <p:sp>
        <p:nvSpPr>
          <p:cNvPr id="9" name="Text Box 8"/>
          <p:cNvSpPr txBox="1"/>
          <p:nvPr/>
        </p:nvSpPr>
        <p:spPr>
          <a:xfrm>
            <a:off x="291465" y="502285"/>
            <a:ext cx="9112885" cy="1191895"/>
          </a:xfrm>
          <a:prstGeom prst="rect">
            <a:avLst/>
          </a:prstGeom>
          <a:noFill/>
        </p:spPr>
        <p:txBody>
          <a:bodyPr wrap="square" rtlCol="0" anchor="t">
            <a:spAutoFit/>
          </a:bodyPr>
          <a:lstStyle/>
          <a:p>
            <a:pPr marL="0" indent="0" algn="l"/>
            <a:r>
              <a:rPr lang="en-MY" sz="2400" dirty="0">
                <a:latin typeface="Calibri" panose="020F0502020204030204" charset="0"/>
                <a:ea typeface="Calibri" panose="020F0502020204030204" charset="0"/>
                <a:cs typeface="Calibri" panose="020F0502020204030204" charset="0"/>
                <a:sym typeface="+mn-ea"/>
              </a:rPr>
              <a:t>For Figure 4.10(a) t</a:t>
            </a:r>
            <a:r>
              <a:rPr sz="2400" dirty="0">
                <a:latin typeface="Calibri" panose="020F0502020204030204" charset="0"/>
                <a:ea typeface="Calibri" panose="020F0502020204030204" charset="0"/>
                <a:cs typeface="Calibri" panose="020F0502020204030204" charset="0"/>
                <a:sym typeface="+mn-ea"/>
              </a:rPr>
              <a:t>he graph x-axis range is from 0 </a:t>
            </a:r>
            <a:r>
              <a:rPr lang="en-MY" sz="2400" dirty="0">
                <a:latin typeface="Calibri" panose="020F0502020204030204" charset="0"/>
                <a:ea typeface="Calibri" panose="020F0502020204030204" charset="0"/>
                <a:cs typeface="Calibri" panose="020F0502020204030204" charset="0"/>
                <a:sym typeface="+mn-ea"/>
              </a:rPr>
              <a:t>MeV</a:t>
            </a:r>
            <a:r>
              <a:rPr sz="2400" dirty="0">
                <a:latin typeface="Calibri" panose="020F0502020204030204" charset="0"/>
                <a:ea typeface="Calibri" panose="020F0502020204030204" charset="0"/>
                <a:cs typeface="Calibri" panose="020F0502020204030204" charset="0"/>
                <a:sym typeface="+mn-ea"/>
              </a:rPr>
              <a:t> to </a:t>
            </a:r>
            <a:r>
              <a:rPr lang="en-MY" sz="2400" dirty="0">
                <a:latin typeface="Calibri" panose="020F0502020204030204" charset="0"/>
                <a:ea typeface="Calibri" panose="020F0502020204030204" charset="0"/>
                <a:cs typeface="Calibri" panose="020F0502020204030204" charset="0"/>
                <a:sym typeface="+mn-ea"/>
              </a:rPr>
              <a:t>12 MeV</a:t>
            </a:r>
            <a:r>
              <a:rPr sz="2400" dirty="0">
                <a:latin typeface="Calibri" panose="020F0502020204030204" charset="0"/>
                <a:ea typeface="Calibri" panose="020F0502020204030204" charset="0"/>
                <a:cs typeface="Calibri" panose="020F0502020204030204" charset="0"/>
                <a:sym typeface="+mn-ea"/>
              </a:rPr>
              <a:t>.  From 4 </a:t>
            </a:r>
            <a:r>
              <a:rPr lang="en-MY" sz="2400" dirty="0">
                <a:latin typeface="Calibri" panose="020F0502020204030204" charset="0"/>
                <a:ea typeface="Calibri" panose="020F0502020204030204" charset="0"/>
                <a:cs typeface="Calibri" panose="020F0502020204030204" charset="0"/>
                <a:sym typeface="+mn-ea"/>
              </a:rPr>
              <a:t>MeV</a:t>
            </a:r>
            <a:r>
              <a:rPr sz="2400" dirty="0">
                <a:latin typeface="Calibri" panose="020F0502020204030204" charset="0"/>
                <a:ea typeface="Calibri" panose="020F0502020204030204" charset="0"/>
                <a:cs typeface="Calibri" panose="020F0502020204030204" charset="0"/>
                <a:sym typeface="+mn-ea"/>
              </a:rPr>
              <a:t> to 6 </a:t>
            </a:r>
            <a:r>
              <a:rPr lang="en-MY" sz="2400" dirty="0">
                <a:latin typeface="Calibri" panose="020F0502020204030204" charset="0"/>
                <a:ea typeface="Calibri" panose="020F0502020204030204" charset="0"/>
                <a:cs typeface="Calibri" panose="020F0502020204030204" charset="0"/>
                <a:sym typeface="+mn-ea"/>
              </a:rPr>
              <a:t>MeV</a:t>
            </a:r>
            <a:r>
              <a:rPr sz="2400" dirty="0">
                <a:latin typeface="Calibri" panose="020F0502020204030204" charset="0"/>
                <a:ea typeface="Calibri" panose="020F0502020204030204" charset="0"/>
                <a:cs typeface="Calibri" panose="020F0502020204030204" charset="0"/>
                <a:sym typeface="+mn-ea"/>
              </a:rPr>
              <a:t> and from 8  </a:t>
            </a:r>
            <a:r>
              <a:rPr lang="en-MY" sz="2400" dirty="0">
                <a:latin typeface="Calibri" panose="020F0502020204030204" charset="0"/>
                <a:ea typeface="Calibri" panose="020F0502020204030204" charset="0"/>
                <a:cs typeface="Calibri" panose="020F0502020204030204" charset="0"/>
                <a:sym typeface="+mn-ea"/>
              </a:rPr>
              <a:t>MeV </a:t>
            </a:r>
            <a:r>
              <a:rPr sz="2400" dirty="0">
                <a:latin typeface="Calibri" panose="020F0502020204030204" charset="0"/>
                <a:ea typeface="Calibri" panose="020F0502020204030204" charset="0"/>
                <a:cs typeface="Calibri" panose="020F0502020204030204" charset="0"/>
                <a:sym typeface="+mn-ea"/>
              </a:rPr>
              <a:t>to </a:t>
            </a:r>
            <a:r>
              <a:rPr lang="en-MY" sz="2400" dirty="0">
                <a:latin typeface="Calibri" panose="020F0502020204030204" charset="0"/>
                <a:ea typeface="Calibri" panose="020F0502020204030204" charset="0"/>
                <a:cs typeface="Calibri" panose="020F0502020204030204" charset="0"/>
                <a:sym typeface="+mn-ea"/>
              </a:rPr>
              <a:t>12</a:t>
            </a:r>
            <a:r>
              <a:rPr sz="2400" dirty="0">
                <a:latin typeface="Calibri" panose="020F0502020204030204" charset="0"/>
                <a:ea typeface="Calibri" panose="020F0502020204030204" charset="0"/>
                <a:cs typeface="Calibri" panose="020F0502020204030204" charset="0"/>
                <a:sym typeface="+mn-ea"/>
              </a:rPr>
              <a:t> the model and the experiment plotting have   the same direction with difference value.</a:t>
            </a:r>
            <a:endParaRPr lang="en-US" sz="2400" dirty="0"/>
          </a:p>
        </p:txBody>
      </p:sp>
      <p:sp>
        <p:nvSpPr>
          <p:cNvPr id="11" name="Text Box 10"/>
          <p:cNvSpPr txBox="1"/>
          <p:nvPr/>
        </p:nvSpPr>
        <p:spPr>
          <a:xfrm>
            <a:off x="7088339" y="2540263"/>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2" name="Text Box 1"/>
          <p:cNvSpPr txBox="1"/>
          <p:nvPr/>
        </p:nvSpPr>
        <p:spPr>
          <a:xfrm>
            <a:off x="8469216" y="3300316"/>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3" name="Text Box 2"/>
          <p:cNvSpPr txBox="1"/>
          <p:nvPr/>
        </p:nvSpPr>
        <p:spPr>
          <a:xfrm>
            <a:off x="8933041" y="4028757"/>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image24.jpeg"/>
          <p:cNvPicPr>
            <a:picLocks noGrp="1" noChangeAspect="1"/>
          </p:cNvPicPr>
          <p:nvPr>
            <p:ph sz="half" idx="1"/>
          </p:nvPr>
        </p:nvPicPr>
        <p:blipFill>
          <a:blip r:embed="rId2" cstate="print"/>
          <a:stretch>
            <a:fillRect/>
          </a:stretch>
        </p:blipFill>
        <p:spPr>
          <a:xfrm>
            <a:off x="2846070" y="1002030"/>
            <a:ext cx="6081395" cy="4107815"/>
          </a:xfrm>
          <a:prstGeom prst="rect">
            <a:avLst/>
          </a:prstGeom>
        </p:spPr>
      </p:pic>
      <p:sp>
        <p:nvSpPr>
          <p:cNvPr id="6" name="Text Box 5"/>
          <p:cNvSpPr txBox="1"/>
          <p:nvPr/>
        </p:nvSpPr>
        <p:spPr>
          <a:xfrm>
            <a:off x="217805" y="541655"/>
            <a:ext cx="2777186" cy="646331"/>
          </a:xfrm>
          <a:prstGeom prst="rect">
            <a:avLst/>
          </a:prstGeom>
          <a:noFill/>
        </p:spPr>
        <p:txBody>
          <a:bodyPr wrap="square" rtlCol="0">
            <a:spAutoFit/>
          </a:bodyPr>
          <a:lstStyle/>
          <a:p>
            <a:r>
              <a:rPr lang="en-MY" altLang="en-US" sz="3600" b="1" dirty="0"/>
              <a:t>Bismuth-209</a:t>
            </a:r>
          </a:p>
        </p:txBody>
      </p:sp>
      <p:sp>
        <p:nvSpPr>
          <p:cNvPr id="100" name="Text Box 99"/>
          <p:cNvSpPr txBox="1"/>
          <p:nvPr/>
        </p:nvSpPr>
        <p:spPr>
          <a:xfrm>
            <a:off x="3453765" y="5109845"/>
            <a:ext cx="5080000" cy="460375"/>
          </a:xfrm>
          <a:prstGeom prst="rect">
            <a:avLst/>
          </a:prstGeom>
          <a:noFill/>
          <a:ln w="9525">
            <a:noFill/>
          </a:ln>
        </p:spPr>
        <p:txBody>
          <a:bodyPr>
            <a:spAutoFit/>
          </a:bodyPr>
          <a:lstStyle/>
          <a:p>
            <a:pPr marL="0" indent="0" algn="l"/>
            <a:r>
              <a:rPr sz="2400" b="0" u="none" dirty="0">
                <a:latin typeface="Calibri" panose="020F0502020204030204" charset="0"/>
                <a:ea typeface="Calibri" panose="020F0502020204030204" charset="0"/>
                <a:cs typeface="Calibri" panose="020F0502020204030204" charset="0"/>
              </a:rPr>
              <a:t>(</a:t>
            </a:r>
            <a:r>
              <a:rPr sz="2400" b="0" u="none" dirty="0" err="1">
                <a:latin typeface="Calibri" panose="020F0502020204030204" charset="0"/>
                <a:ea typeface="Calibri" panose="020F0502020204030204" charset="0"/>
                <a:cs typeface="Calibri" panose="020F0502020204030204" charset="0"/>
              </a:rPr>
              <a:t>Schröder</a:t>
            </a:r>
            <a:r>
              <a:rPr sz="2400" b="0" u="none" dirty="0">
                <a:latin typeface="Calibri" panose="020F0502020204030204" charset="0"/>
                <a:ea typeface="Calibri" panose="020F0502020204030204" charset="0"/>
                <a:cs typeface="Calibri" panose="020F0502020204030204" charset="0"/>
              </a:rPr>
              <a:t>,</a:t>
            </a:r>
            <a:r>
              <a:rPr lang="en-MY" sz="2400" b="0" u="none" dirty="0">
                <a:latin typeface="Calibri" panose="020F0502020204030204" charset="0"/>
                <a:ea typeface="Calibri" panose="020F0502020204030204" charset="0"/>
                <a:cs typeface="Calibri" panose="020F0502020204030204" charset="0"/>
              </a:rPr>
              <a:t>1</a:t>
            </a:r>
            <a:r>
              <a:rPr sz="2400" b="0" u="none" dirty="0">
                <a:latin typeface="Calibri" panose="020F0502020204030204" charset="0"/>
                <a:ea typeface="Calibri" panose="020F0502020204030204" charset="0"/>
                <a:cs typeface="Calibri" panose="020F0502020204030204" charset="0"/>
              </a:rPr>
              <a:t>974</a:t>
            </a:r>
            <a:r>
              <a:rPr lang="en-MY" sz="2400" b="0" u="none" dirty="0">
                <a:latin typeface="Calibri" panose="020F0502020204030204" charset="0"/>
                <a:ea typeface="Calibri" panose="020F0502020204030204" charset="0"/>
                <a:cs typeface="Calibri" panose="020F0502020204030204" charset="0"/>
              </a:rPr>
              <a:t>)</a:t>
            </a:r>
          </a:p>
        </p:txBody>
      </p:sp>
      <p:sp>
        <p:nvSpPr>
          <p:cNvPr id="7" name="Text Box 6"/>
          <p:cNvSpPr txBox="1"/>
          <p:nvPr/>
        </p:nvSpPr>
        <p:spPr>
          <a:xfrm>
            <a:off x="424815" y="5793740"/>
            <a:ext cx="10922635" cy="460375"/>
          </a:xfrm>
          <a:prstGeom prst="rect">
            <a:avLst/>
          </a:prstGeom>
          <a:noFill/>
          <a:ln w="9525">
            <a:noFill/>
          </a:ln>
        </p:spPr>
        <p:txBody>
          <a:bodyPr wrap="square">
            <a:spAutoFit/>
          </a:bodyPr>
          <a:lstStyle/>
          <a:p>
            <a:pPr marL="0" indent="0" algn="l"/>
            <a:r>
              <a:rPr lang="en-MY" sz="2400" b="0" u="none">
                <a:latin typeface="Calibri" panose="020F0502020204030204" charset="0"/>
                <a:ea typeface="Calibri" panose="020F0502020204030204" charset="0"/>
                <a:cs typeface="Calibri" panose="020F0502020204030204" charset="0"/>
              </a:rPr>
              <a:t>Figure 4.ll(a) shows dN/dE versus Energy for Bismuth</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image25.jpeg"/>
          <p:cNvPicPr>
            <a:picLocks noGrp="1" noChangeAspect="1"/>
          </p:cNvPicPr>
          <p:nvPr>
            <p:ph sz="half" idx="1"/>
          </p:nvPr>
        </p:nvPicPr>
        <p:blipFill>
          <a:blip r:embed="rId2" cstate="print"/>
          <a:stretch>
            <a:fillRect/>
          </a:stretch>
        </p:blipFill>
        <p:spPr>
          <a:xfrm>
            <a:off x="2820035" y="272415"/>
            <a:ext cx="6024245" cy="4904105"/>
          </a:xfrm>
          <a:prstGeom prst="rect">
            <a:avLst/>
          </a:prstGeom>
        </p:spPr>
      </p:pic>
      <p:sp>
        <p:nvSpPr>
          <p:cNvPr id="5" name="Text Box 4"/>
          <p:cNvSpPr txBox="1"/>
          <p:nvPr/>
        </p:nvSpPr>
        <p:spPr>
          <a:xfrm>
            <a:off x="354965" y="5176520"/>
            <a:ext cx="10954385" cy="1191895"/>
          </a:xfrm>
          <a:prstGeom prst="rect">
            <a:avLst/>
          </a:prstGeom>
          <a:noFill/>
        </p:spPr>
        <p:txBody>
          <a:bodyPr wrap="square" rtlCol="0" anchor="t">
            <a:spAutoFit/>
          </a:bodyPr>
          <a:lstStyle/>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11</a:t>
            </a:r>
            <a:r>
              <a:rPr sz="2400">
                <a:latin typeface="Calibri" panose="020F0502020204030204" charset="0"/>
                <a:ea typeface="Calibri" panose="020F0502020204030204" charset="0"/>
                <a:cs typeface="Calibri" panose="020F0502020204030204" charset="0"/>
                <a:sym typeface="+mn-ea"/>
              </a:rPr>
              <a:t>(b)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constant x in </a:t>
            </a:r>
            <a:r>
              <a:rPr lang="en-MY" sz="2400">
                <a:latin typeface="Calibri" panose="020F0502020204030204" charset="0"/>
                <a:ea typeface="Calibri" panose="020F0502020204030204" charset="0"/>
                <a:cs typeface="Calibri" panose="020F0502020204030204" charset="0"/>
                <a:sym typeface="+mn-ea"/>
              </a:rPr>
              <a:t>Bismuth</a:t>
            </a:r>
            <a:r>
              <a:rPr sz="2400">
                <a:latin typeface="Calibri" panose="020F0502020204030204" charset="0"/>
                <a:ea typeface="Calibri" panose="020F0502020204030204" charset="0"/>
                <a:cs typeface="Calibri" panose="020F0502020204030204" charset="0"/>
                <a:sym typeface="+mn-ea"/>
              </a:rPr>
              <a:t>.  </a:t>
            </a:r>
            <a:endParaRPr sz="2400" b="0" u="none">
              <a:latin typeface="Calibri" panose="020F0502020204030204" charset="0"/>
              <a:ea typeface="Calibri" panose="020F0502020204030204" charset="0"/>
              <a:cs typeface="Calibri" panose="020F0502020204030204" charset="0"/>
            </a:endParaRPr>
          </a:p>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11</a:t>
            </a:r>
            <a:r>
              <a:rPr sz="2400">
                <a:latin typeface="Calibri" panose="020F0502020204030204" charset="0"/>
                <a:ea typeface="Calibri" panose="020F0502020204030204" charset="0"/>
                <a:cs typeface="Calibri" panose="020F0502020204030204" charset="0"/>
                <a:sym typeface="+mn-ea"/>
              </a:rPr>
              <a:t>(c)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excitation energy in </a:t>
            </a:r>
            <a:r>
              <a:rPr lang="en-MY" sz="2400">
                <a:latin typeface="Calibri" panose="020F0502020204030204" charset="0"/>
                <a:ea typeface="Calibri" panose="020F0502020204030204" charset="0"/>
                <a:cs typeface="Calibri" panose="020F0502020204030204" charset="0"/>
                <a:sym typeface="+mn-ea"/>
              </a:rPr>
              <a:t>Bismuth</a:t>
            </a:r>
            <a:r>
              <a:rPr sz="2400">
                <a:latin typeface="Calibri" panose="020F0502020204030204" charset="0"/>
                <a:ea typeface="Calibri" panose="020F0502020204030204" charset="0"/>
                <a:cs typeface="Calibri" panose="020F0502020204030204" charset="0"/>
                <a:sym typeface="+mn-ea"/>
              </a:rPr>
              <a:t>.    </a:t>
            </a:r>
            <a:endParaRPr sz="2400" b="0" u="none">
              <a:latin typeface="Calibri" panose="020F0502020204030204" charset="0"/>
              <a:ea typeface="Calibri" panose="020F0502020204030204" charset="0"/>
              <a:cs typeface="Calibri" panose="020F0502020204030204" charset="0"/>
            </a:endParaRPr>
          </a:p>
          <a:p>
            <a:pPr marL="0" indent="0" algn="l"/>
            <a:r>
              <a:rPr sz="2400">
                <a:latin typeface="Calibri" panose="020F0502020204030204" charset="0"/>
                <a:ea typeface="Calibri" panose="020F0502020204030204" charset="0"/>
                <a:cs typeface="Calibri" panose="020F0502020204030204" charset="0"/>
                <a:sym typeface="+mn-ea"/>
              </a:rPr>
              <a:t>Figure 4.</a:t>
            </a:r>
            <a:r>
              <a:rPr lang="en-MY" sz="2400">
                <a:latin typeface="Calibri" panose="020F0502020204030204" charset="0"/>
                <a:ea typeface="Calibri" panose="020F0502020204030204" charset="0"/>
                <a:cs typeface="Calibri" panose="020F0502020204030204" charset="0"/>
                <a:sym typeface="+mn-ea"/>
              </a:rPr>
              <a:t>11</a:t>
            </a:r>
            <a:r>
              <a:rPr sz="2400">
                <a:latin typeface="Calibri" panose="020F0502020204030204" charset="0"/>
                <a:ea typeface="Calibri" panose="020F0502020204030204" charset="0"/>
                <a:cs typeface="Calibri" panose="020F0502020204030204" charset="0"/>
                <a:sym typeface="+mn-ea"/>
              </a:rPr>
              <a:t>(d)  shows </a:t>
            </a:r>
            <a:r>
              <a:rPr sz="2400">
                <a:latin typeface="Calibri" panose="020F0502020204030204" charset="0"/>
                <a:ea typeface="Calibri" panose="020F0502020204030204" charset="0"/>
                <a:cs typeface="Times New Roman" panose="02020603050405020304" charset="0"/>
                <a:sym typeface="+mn-ea"/>
              </a:rPr>
              <a:t>χ</a:t>
            </a:r>
            <a:r>
              <a:rPr sz="2400">
                <a:latin typeface="Calibri" panose="020F0502020204030204" charset="0"/>
                <a:ea typeface="Calibri" panose="020F0502020204030204" charset="0"/>
                <a:cs typeface="Calibri" panose="020F0502020204030204" charset="0"/>
                <a:sym typeface="+mn-ea"/>
              </a:rPr>
              <a:t>2 versus Energy for different nuclear temperature in </a:t>
            </a:r>
            <a:r>
              <a:rPr lang="en-MY" sz="2400">
                <a:latin typeface="Calibri" panose="020F0502020204030204" charset="0"/>
                <a:ea typeface="Calibri" panose="020F0502020204030204" charset="0"/>
                <a:cs typeface="Calibri" panose="020F0502020204030204" charset="0"/>
                <a:sym typeface="+mn-ea"/>
              </a:rPr>
              <a:t>Bismuth</a:t>
            </a:r>
            <a:r>
              <a:rPr sz="2400">
                <a:latin typeface="Calibri" panose="020F0502020204030204" charset="0"/>
                <a:ea typeface="Calibri" panose="020F0502020204030204" charset="0"/>
                <a:cs typeface="Calibri" panose="020F0502020204030204" charset="0"/>
                <a:sym typeface="+mn-ea"/>
              </a:rPr>
              <a:t>.</a:t>
            </a:r>
            <a:endParaRPr lang="en-US" sz="2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38455" y="1878330"/>
            <a:ext cx="11408410" cy="1931670"/>
            <a:chOff x="4267" y="1390"/>
            <a:chExt cx="9116" cy="3042"/>
          </a:xfrm>
        </p:grpSpPr>
        <p:sp>
          <p:nvSpPr>
            <p:cNvPr id="5" name="Text Box 4"/>
            <p:cNvSpPr txBox="1"/>
            <p:nvPr/>
          </p:nvSpPr>
          <p:spPr>
            <a:xfrm>
              <a:off x="4267" y="1390"/>
              <a:ext cx="8926"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constant x</a:t>
              </a:r>
              <a:r>
                <a:rPr sz="2400" dirty="0">
                  <a:latin typeface="Calibri" panose="020F0502020204030204" charset="0"/>
                  <a:ea typeface="Calibri" panose="020F0502020204030204" charset="0"/>
                  <a:cs typeface="Calibri" panose="020F0502020204030204" charset="0"/>
                  <a:sym typeface="+mn-ea"/>
                </a:rPr>
                <a:t> is 0.0</a:t>
              </a:r>
              <a:r>
                <a:rPr lang="en-MY" sz="2400" dirty="0">
                  <a:latin typeface="Calibri" panose="020F0502020204030204" charset="0"/>
                  <a:ea typeface="Calibri" panose="020F0502020204030204" charset="0"/>
                  <a:cs typeface="Calibri" panose="020F0502020204030204" charset="0"/>
                  <a:sym typeface="+mn-ea"/>
                </a:rPr>
                <a:t>1 with        =  637.36</a:t>
              </a:r>
            </a:p>
          </p:txBody>
        </p:sp>
        <p:sp>
          <p:nvSpPr>
            <p:cNvPr id="6" name="Text Box 5"/>
            <p:cNvSpPr txBox="1"/>
            <p:nvPr/>
          </p:nvSpPr>
          <p:spPr>
            <a:xfrm>
              <a:off x="4267" y="2547"/>
              <a:ext cx="8986" cy="725"/>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excitation energy</a:t>
              </a:r>
              <a:r>
                <a:rPr sz="2400" dirty="0">
                  <a:latin typeface="Calibri" panose="020F0502020204030204" charset="0"/>
                  <a:ea typeface="Calibri" panose="020F0502020204030204" charset="0"/>
                  <a:cs typeface="Calibri" panose="020F0502020204030204" charset="0"/>
                  <a:sym typeface="+mn-ea"/>
                </a:rPr>
                <a:t>  is </a:t>
              </a:r>
              <a:r>
                <a:rPr lang="en-MY" sz="2400" dirty="0">
                  <a:latin typeface="Calibri" panose="020F0502020204030204" charset="0"/>
                  <a:ea typeface="Calibri" panose="020F0502020204030204" charset="0"/>
                  <a:cs typeface="Calibri" panose="020F0502020204030204" charset="0"/>
                  <a:sym typeface="+mn-ea"/>
                </a:rPr>
                <a:t>21 MeV with        =  637.36</a:t>
              </a:r>
            </a:p>
          </p:txBody>
        </p:sp>
        <p:sp>
          <p:nvSpPr>
            <p:cNvPr id="7" name="Text Box 6"/>
            <p:cNvSpPr txBox="1"/>
            <p:nvPr/>
          </p:nvSpPr>
          <p:spPr>
            <a:xfrm>
              <a:off x="4267" y="3705"/>
              <a:ext cx="9116" cy="727"/>
            </a:xfrm>
            <a:prstGeom prst="rect">
              <a:avLst/>
            </a:prstGeom>
            <a:noFill/>
          </p:spPr>
          <p:txBody>
            <a:bodyPr wrap="square" rtlCol="0" anchor="t">
              <a:spAutoFit/>
            </a:bodyPr>
            <a:lstStyle/>
            <a:p>
              <a:r>
                <a:rPr sz="2400" dirty="0">
                  <a:latin typeface="Calibri" panose="020F0502020204030204" charset="0"/>
                  <a:ea typeface="Calibri" panose="020F0502020204030204" charset="0"/>
                  <a:cs typeface="Calibri" panose="020F0502020204030204" charset="0"/>
                  <a:sym typeface="+mn-ea"/>
                </a:rPr>
                <a:t>The optimize value for </a:t>
              </a:r>
              <a:r>
                <a:rPr lang="en-MY" sz="2400" dirty="0">
                  <a:latin typeface="Calibri" panose="020F0502020204030204" charset="0"/>
                  <a:ea typeface="Calibri" panose="020F0502020204030204" charset="0"/>
                  <a:cs typeface="Calibri" panose="020F0502020204030204" charset="0"/>
                  <a:sym typeface="+mn-ea"/>
                </a:rPr>
                <a:t>different nuclear temperature factor</a:t>
              </a:r>
              <a:r>
                <a:rPr sz="2400" dirty="0">
                  <a:latin typeface="Calibri" panose="020F0502020204030204" charset="0"/>
                  <a:ea typeface="Calibri" panose="020F0502020204030204" charset="0"/>
                  <a:cs typeface="Calibri" panose="020F0502020204030204" charset="0"/>
                  <a:sym typeface="+mn-ea"/>
                </a:rPr>
                <a:t>  is</a:t>
              </a:r>
              <a:r>
                <a:rPr lang="en-MY" sz="2400" dirty="0">
                  <a:latin typeface="Calibri" panose="020F0502020204030204" charset="0"/>
                  <a:ea typeface="Calibri" panose="020F0502020204030204" charset="0"/>
                  <a:cs typeface="Calibri" panose="020F0502020204030204" charset="0"/>
                  <a:sym typeface="+mn-ea"/>
                </a:rPr>
                <a:t> 3 with        =  637.36</a:t>
              </a:r>
              <a:r>
                <a:rPr dirty="0">
                  <a:latin typeface="Calibri" panose="020F0502020204030204" charset="0"/>
                  <a:ea typeface="Calibri" panose="020F0502020204030204" charset="0"/>
                  <a:cs typeface="Calibri" panose="020F0502020204030204" charset="0"/>
                  <a:sym typeface="+mn-ea"/>
                </a:rPr>
                <a:t> </a:t>
              </a:r>
              <a:endParaRPr lang="en-US" dirty="0"/>
            </a:p>
          </p:txBody>
        </p:sp>
      </p:grpSp>
      <p:sp>
        <p:nvSpPr>
          <p:cNvPr id="9" name="Text Box 8"/>
          <p:cNvSpPr txBox="1"/>
          <p:nvPr/>
        </p:nvSpPr>
        <p:spPr>
          <a:xfrm>
            <a:off x="338455" y="690880"/>
            <a:ext cx="11282680" cy="826135"/>
          </a:xfrm>
          <a:prstGeom prst="rect">
            <a:avLst/>
          </a:prstGeom>
          <a:noFill/>
        </p:spPr>
        <p:txBody>
          <a:bodyPr wrap="square" rtlCol="0" anchor="t">
            <a:spAutoFit/>
          </a:bodyPr>
          <a:lstStyle/>
          <a:p>
            <a:pPr marL="0" indent="0" algn="l"/>
            <a:r>
              <a:rPr lang="en-MY" sz="2400">
                <a:latin typeface="Calibri" panose="020F0502020204030204" charset="0"/>
                <a:ea typeface="Calibri" panose="020F0502020204030204" charset="0"/>
                <a:cs typeface="Calibri" panose="020F0502020204030204" charset="0"/>
                <a:sym typeface="+mn-ea"/>
              </a:rPr>
              <a:t>For Figure 4.11(a) t</a:t>
            </a:r>
            <a:r>
              <a:rPr sz="2400">
                <a:latin typeface="Calibri" panose="020F0502020204030204" charset="0"/>
                <a:ea typeface="Calibri" panose="020F0502020204030204" charset="0"/>
                <a:cs typeface="Calibri" panose="020F0502020204030204" charset="0"/>
                <a:sym typeface="+mn-ea"/>
              </a:rPr>
              <a:t>he graph x-axis range is from 0 </a:t>
            </a:r>
            <a:r>
              <a:rPr lang="en-MY" sz="2400">
                <a:latin typeface="Calibri" panose="020F0502020204030204" charset="0"/>
                <a:ea typeface="Calibri" panose="020F0502020204030204" charset="0"/>
                <a:cs typeface="Calibri" panose="020F0502020204030204" charset="0"/>
                <a:sym typeface="+mn-ea"/>
              </a:rPr>
              <a:t>MeV</a:t>
            </a:r>
            <a:r>
              <a:rPr sz="2400">
                <a:latin typeface="Calibri" panose="020F0502020204030204" charset="0"/>
                <a:ea typeface="Calibri" panose="020F0502020204030204" charset="0"/>
                <a:cs typeface="Calibri" panose="020F0502020204030204" charset="0"/>
                <a:sym typeface="+mn-ea"/>
              </a:rPr>
              <a:t> to 20 </a:t>
            </a:r>
            <a:r>
              <a:rPr lang="en-MY" sz="2400">
                <a:latin typeface="Calibri" panose="020F0502020204030204" charset="0"/>
                <a:ea typeface="Calibri" panose="020F0502020204030204" charset="0"/>
                <a:cs typeface="Calibri" panose="020F0502020204030204" charset="0"/>
                <a:sym typeface="+mn-ea"/>
              </a:rPr>
              <a:t>MeV</a:t>
            </a:r>
            <a:r>
              <a:rPr sz="2400">
                <a:latin typeface="Calibri" panose="020F0502020204030204" charset="0"/>
                <a:ea typeface="Calibri" panose="020F0502020204030204" charset="0"/>
                <a:cs typeface="Calibri" panose="020F0502020204030204" charset="0"/>
                <a:sym typeface="+mn-ea"/>
              </a:rPr>
              <a:t>. At </a:t>
            </a:r>
            <a:r>
              <a:rPr lang="en-MY" sz="2400">
                <a:latin typeface="Calibri" panose="020F0502020204030204" charset="0"/>
                <a:ea typeface="Calibri" panose="020F0502020204030204" charset="0"/>
                <a:cs typeface="Calibri" panose="020F0502020204030204" charset="0"/>
                <a:sym typeface="+mn-ea"/>
              </a:rPr>
              <a:t>10 MeV</a:t>
            </a:r>
            <a:r>
              <a:rPr sz="2400">
                <a:latin typeface="Calibri" panose="020F0502020204030204" charset="0"/>
                <a:ea typeface="Calibri" panose="020F0502020204030204" charset="0"/>
                <a:cs typeface="Calibri" panose="020F0502020204030204" charset="0"/>
                <a:sym typeface="+mn-ea"/>
              </a:rPr>
              <a:t> to 20 </a:t>
            </a:r>
            <a:r>
              <a:rPr lang="en-MY" sz="2400">
                <a:latin typeface="Calibri" panose="020F0502020204030204" charset="0"/>
                <a:ea typeface="Calibri" panose="020F0502020204030204" charset="0"/>
                <a:cs typeface="Calibri" panose="020F0502020204030204" charset="0"/>
                <a:sym typeface="+mn-ea"/>
              </a:rPr>
              <a:t>MeV</a:t>
            </a:r>
            <a:r>
              <a:rPr sz="2400">
                <a:latin typeface="Calibri" panose="020F0502020204030204" charset="0"/>
                <a:ea typeface="Calibri" panose="020F0502020204030204" charset="0"/>
                <a:cs typeface="Calibri" panose="020F0502020204030204" charset="0"/>
                <a:sym typeface="+mn-ea"/>
              </a:rPr>
              <a:t> the model and the experiment plotting have the same point</a:t>
            </a:r>
            <a:r>
              <a:rPr lang="en-MY" sz="2400">
                <a:latin typeface="Calibri" panose="020F0502020204030204" charset="0"/>
                <a:ea typeface="Calibri" panose="020F0502020204030204" charset="0"/>
                <a:cs typeface="Calibri" panose="020F0502020204030204" charset="0"/>
                <a:sym typeface="+mn-ea"/>
              </a:rPr>
              <a:t>.</a:t>
            </a:r>
            <a:endParaRPr lang="en-US" sz="2400"/>
          </a:p>
        </p:txBody>
      </p:sp>
      <p:sp>
        <p:nvSpPr>
          <p:cNvPr id="11" name="Text Box 10"/>
          <p:cNvSpPr txBox="1"/>
          <p:nvPr/>
        </p:nvSpPr>
        <p:spPr>
          <a:xfrm>
            <a:off x="9026551" y="3396297"/>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3" name="Text Box 2"/>
          <p:cNvSpPr txBox="1"/>
          <p:nvPr/>
        </p:nvSpPr>
        <p:spPr>
          <a:xfrm>
            <a:off x="8520264" y="2641759"/>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4" name="Text Box 3"/>
          <p:cNvSpPr txBox="1"/>
          <p:nvPr/>
        </p:nvSpPr>
        <p:spPr>
          <a:xfrm>
            <a:off x="7179006" y="1874851"/>
            <a:ext cx="638810" cy="365760"/>
          </a:xfrm>
          <a:prstGeom prst="rect">
            <a:avLst/>
          </a:prstGeom>
          <a:noFill/>
        </p:spPr>
        <p:txBody>
          <a:bodyPr wrap="square" rtlCol="0" anchor="t">
            <a:spAutoFit/>
          </a:bodyPr>
          <a:lstStyle/>
          <a:p>
            <a:r>
              <a:rPr lang="en-US" dirty="0" err="1">
                <a:cs typeface="Times New Roman" panose="02020603050405020304" charset="0"/>
              </a:rPr>
              <a:t>Σχ</a:t>
            </a:r>
            <a:r>
              <a:rPr lang="en-MY" altLang="en-US" baseline="30000" dirty="0">
                <a:cs typeface="Times New Roman" panose="02020603050405020304" charset="0"/>
              </a:rPr>
              <a:t>2</a:t>
            </a:r>
          </a:p>
        </p:txBody>
      </p:sp>
      <p:sp>
        <p:nvSpPr>
          <p:cNvPr id="10" name="Text Box 3"/>
          <p:cNvSpPr txBox="1"/>
          <p:nvPr/>
        </p:nvSpPr>
        <p:spPr>
          <a:xfrm>
            <a:off x="464185" y="4491672"/>
            <a:ext cx="11727815" cy="1200329"/>
          </a:xfrm>
          <a:prstGeom prst="rect">
            <a:avLst/>
          </a:prstGeom>
          <a:noFill/>
        </p:spPr>
        <p:txBody>
          <a:bodyPr wrap="square" rtlCol="0" anchor="t">
            <a:spAutoFit/>
          </a:bodyPr>
          <a:lstStyle/>
          <a:p>
            <a:pPr marL="0" indent="0" algn="l"/>
            <a:r>
              <a:rPr sz="2400" dirty="0">
                <a:ea typeface="Times New Roman" panose="02020603050405020304" charset="0"/>
                <a:cs typeface="Times New Roman" panose="02020603050405020304" charset="0"/>
                <a:sym typeface="+mn-ea"/>
              </a:rPr>
              <a:t>For Bismuth the chi-square is very high compare to the other four element.  This is because</a:t>
            </a:r>
            <a:r>
              <a:rPr lang="en-MY" sz="2400" dirty="0">
                <a:ea typeface="Times New Roman" panose="02020603050405020304" charset="0"/>
                <a:cs typeface="Times New Roman" panose="02020603050405020304" charset="0"/>
                <a:sym typeface="+mn-ea"/>
              </a:rPr>
              <a:t>, for heavy nuclei K shell energy is higher. Therefore, for muon to release it needs higher energy as well.</a:t>
            </a:r>
            <a:endParaRPr 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p:nvPr/>
        </p:nvSpPr>
        <p:spPr>
          <a:xfrm>
            <a:off x="245110" y="900430"/>
            <a:ext cx="11367770" cy="1200329"/>
          </a:xfrm>
          <a:prstGeom prst="rect">
            <a:avLst/>
          </a:prstGeom>
          <a:noFill/>
        </p:spPr>
        <p:txBody>
          <a:bodyPr wrap="square" rtlCol="0" anchor="t">
            <a:spAutoFit/>
          </a:bodyPr>
          <a:lstStyle/>
          <a:p>
            <a:pPr marL="0" indent="0" algn="l"/>
            <a:r>
              <a:rPr sz="2400" dirty="0">
                <a:ea typeface="Times New Roman" panose="02020603050405020304" charset="0"/>
                <a:cs typeface="Times New Roman" panose="02020603050405020304" charset="0"/>
                <a:sym typeface="+mn-ea"/>
              </a:rPr>
              <a:t>x coefficient with 0.0</a:t>
            </a:r>
            <a:r>
              <a:rPr lang="en-MY" sz="2400" dirty="0">
                <a:ea typeface="Times New Roman" panose="02020603050405020304" charset="0"/>
                <a:cs typeface="Times New Roman" panose="02020603050405020304" charset="0"/>
                <a:sym typeface="+mn-ea"/>
              </a:rPr>
              <a:t>1</a:t>
            </a:r>
            <a:r>
              <a:rPr sz="2400" dirty="0">
                <a:ea typeface="Times New Roman" panose="02020603050405020304" charset="0"/>
                <a:cs typeface="Times New Roman" panose="02020603050405020304" charset="0"/>
                <a:sym typeface="+mn-ea"/>
              </a:rPr>
              <a:t>  have the</a:t>
            </a:r>
            <a:r>
              <a:rPr lang="en-MY" sz="2400" dirty="0">
                <a:ea typeface="Times New Roman" panose="02020603050405020304" charset="0"/>
                <a:cs typeface="Times New Roman" panose="02020603050405020304" charset="0"/>
                <a:sym typeface="+mn-ea"/>
              </a:rPr>
              <a:t> similar value compare to the experimental</a:t>
            </a:r>
            <a:r>
              <a:rPr sz="2400" dirty="0">
                <a:ea typeface="Times New Roman" panose="02020603050405020304" charset="0"/>
                <a:cs typeface="Times New Roman" panose="02020603050405020304" charset="0"/>
                <a:sym typeface="+mn-ea"/>
              </a:rPr>
              <a:t>.  This is only valid for a heavy nuclei.</a:t>
            </a:r>
            <a:r>
              <a:rPr lang="en-MY" sz="2400" dirty="0">
                <a:ea typeface="Times New Roman" panose="02020603050405020304" charset="0"/>
                <a:cs typeface="Times New Roman" panose="02020603050405020304" charset="0"/>
                <a:sym typeface="+mn-ea"/>
              </a:rPr>
              <a:t> While</a:t>
            </a:r>
            <a:r>
              <a:rPr sz="2400" dirty="0">
                <a:ea typeface="Times New Roman" panose="02020603050405020304" charset="0"/>
                <a:cs typeface="Times New Roman" panose="02020603050405020304" charset="0"/>
                <a:sym typeface="+mn-ea"/>
              </a:rPr>
              <a:t> </a:t>
            </a:r>
            <a:r>
              <a:rPr lang="en-MY" sz="2400" dirty="0">
                <a:ea typeface="Times New Roman" panose="02020603050405020304" charset="0"/>
                <a:cs typeface="Times New Roman" panose="02020603050405020304" charset="0"/>
                <a:sym typeface="+mn-ea"/>
              </a:rPr>
              <a:t>f</a:t>
            </a:r>
            <a:r>
              <a:rPr sz="2400" dirty="0">
                <a:ea typeface="Times New Roman" panose="02020603050405020304" charset="0"/>
                <a:cs typeface="Times New Roman" panose="02020603050405020304" charset="0"/>
                <a:sym typeface="+mn-ea"/>
              </a:rPr>
              <a:t>or light nuclei </a:t>
            </a:r>
            <a:r>
              <a:rPr lang="en-MY" sz="2400" dirty="0">
                <a:ea typeface="Times New Roman" panose="02020603050405020304" charset="0"/>
                <a:cs typeface="Times New Roman" panose="02020603050405020304" charset="0"/>
                <a:sym typeface="+mn-ea"/>
              </a:rPr>
              <a:t>x coefficient with 0.06 have the similar value compare to the experimental.</a:t>
            </a:r>
            <a:endParaRPr lang="en-US" sz="2400" dirty="0"/>
          </a:p>
        </p:txBody>
      </p:sp>
      <p:sp>
        <p:nvSpPr>
          <p:cNvPr id="2" name="Text Box 1"/>
          <p:cNvSpPr txBox="1"/>
          <p:nvPr/>
        </p:nvSpPr>
        <p:spPr>
          <a:xfrm>
            <a:off x="245110" y="2685822"/>
            <a:ext cx="11610340" cy="1557655"/>
          </a:xfrm>
          <a:prstGeom prst="rect">
            <a:avLst/>
          </a:prstGeom>
          <a:noFill/>
        </p:spPr>
        <p:txBody>
          <a:bodyPr wrap="square" rtlCol="0" anchor="t">
            <a:spAutoFit/>
          </a:bodyPr>
          <a:lstStyle/>
          <a:p>
            <a:r>
              <a:rPr sz="2400" dirty="0">
                <a:ea typeface="Times New Roman" panose="02020603050405020304" charset="0"/>
                <a:cs typeface="Times New Roman" panose="02020603050405020304" charset="0"/>
                <a:sym typeface="+mn-ea"/>
              </a:rPr>
              <a:t>Excitation energy with 2</a:t>
            </a:r>
            <a:r>
              <a:rPr lang="en-MY" sz="2400" dirty="0">
                <a:ea typeface="Times New Roman" panose="02020603050405020304" charset="0"/>
                <a:cs typeface="Times New Roman" panose="02020603050405020304" charset="0"/>
                <a:sym typeface="+mn-ea"/>
              </a:rPr>
              <a:t>1</a:t>
            </a:r>
            <a:r>
              <a:rPr sz="2400" dirty="0">
                <a:ea typeface="Times New Roman" panose="02020603050405020304" charset="0"/>
                <a:cs typeface="Times New Roman" panose="02020603050405020304" charset="0"/>
                <a:sym typeface="+mn-ea"/>
              </a:rPr>
              <a:t> MeV have the </a:t>
            </a:r>
            <a:r>
              <a:rPr lang="en-MY" sz="2400" dirty="0">
                <a:ea typeface="Times New Roman" panose="02020603050405020304" charset="0"/>
                <a:cs typeface="Times New Roman" panose="02020603050405020304" charset="0"/>
                <a:sym typeface="+mn-ea"/>
              </a:rPr>
              <a:t>similar value </a:t>
            </a:r>
            <a:r>
              <a:rPr sz="2400" dirty="0">
                <a:ea typeface="Times New Roman" panose="02020603050405020304" charset="0"/>
                <a:cs typeface="Times New Roman" panose="02020603050405020304" charset="0"/>
                <a:sym typeface="+mn-ea"/>
              </a:rPr>
              <a:t>compare to the experimental. This is because most nuclei will excite at around 90 MeV to </a:t>
            </a:r>
            <a:r>
              <a:rPr lang="en-MY" sz="2400" dirty="0">
                <a:ea typeface="Times New Roman" panose="02020603050405020304" charset="0"/>
                <a:cs typeface="Times New Roman" panose="02020603050405020304" charset="0"/>
                <a:sym typeface="+mn-ea"/>
              </a:rPr>
              <a:t>1</a:t>
            </a:r>
            <a:r>
              <a:rPr sz="2400" dirty="0">
                <a:ea typeface="Times New Roman" panose="02020603050405020304" charset="0"/>
                <a:cs typeface="Times New Roman" panose="02020603050405020304" charset="0"/>
                <a:sym typeface="+mn-ea"/>
              </a:rPr>
              <a:t>00 MeV after muon capture on nuclei. The neutrino will carries most of the energy of the reaction. But the emission of the muon neutrino, it was expected that the excitation region is around 20 MeV to 30 MeV.</a:t>
            </a:r>
            <a:endParaRPr lang="en-US" sz="2400" dirty="0"/>
          </a:p>
        </p:txBody>
      </p:sp>
      <p:sp>
        <p:nvSpPr>
          <p:cNvPr id="3" name="Text Box 2"/>
          <p:cNvSpPr txBox="1"/>
          <p:nvPr/>
        </p:nvSpPr>
        <p:spPr>
          <a:xfrm>
            <a:off x="245110" y="4828540"/>
            <a:ext cx="11701145" cy="1569660"/>
          </a:xfrm>
          <a:prstGeom prst="rect">
            <a:avLst/>
          </a:prstGeom>
          <a:noFill/>
        </p:spPr>
        <p:txBody>
          <a:bodyPr wrap="square" rtlCol="0" anchor="t">
            <a:spAutoFit/>
          </a:bodyPr>
          <a:lstStyle/>
          <a:p>
            <a:r>
              <a:rPr sz="2400" dirty="0">
                <a:ea typeface="Times New Roman" panose="02020603050405020304" charset="0"/>
                <a:cs typeface="Times New Roman" panose="02020603050405020304" charset="0"/>
                <a:sym typeface="+mn-ea"/>
              </a:rPr>
              <a:t>Nuclear temperature </a:t>
            </a:r>
            <a:r>
              <a:rPr lang="en-MY" sz="2400" dirty="0">
                <a:ea typeface="Times New Roman" panose="02020603050405020304" charset="0"/>
                <a:cs typeface="Times New Roman" panose="02020603050405020304" charset="0"/>
                <a:sym typeface="+mn-ea"/>
              </a:rPr>
              <a:t>factor</a:t>
            </a:r>
            <a:r>
              <a:rPr sz="2400" dirty="0">
                <a:ea typeface="Times New Roman" panose="02020603050405020304" charset="0"/>
                <a:cs typeface="Times New Roman" panose="02020603050405020304" charset="0"/>
                <a:sym typeface="+mn-ea"/>
              </a:rPr>
              <a:t> </a:t>
            </a:r>
            <a:r>
              <a:rPr lang="en-MY" sz="2400" dirty="0">
                <a:ea typeface="Times New Roman" panose="02020603050405020304" charset="0"/>
                <a:cs typeface="Times New Roman" panose="02020603050405020304" charset="0"/>
                <a:sym typeface="+mn-ea"/>
              </a:rPr>
              <a:t>of</a:t>
            </a:r>
            <a:r>
              <a:rPr sz="2400" dirty="0">
                <a:ea typeface="Times New Roman" panose="02020603050405020304" charset="0"/>
                <a:cs typeface="Times New Roman" panose="02020603050405020304" charset="0"/>
                <a:sym typeface="+mn-ea"/>
              </a:rPr>
              <a:t> </a:t>
            </a:r>
            <a:r>
              <a:rPr lang="en-MY" sz="2400" dirty="0">
                <a:ea typeface="Times New Roman" panose="02020603050405020304" charset="0"/>
                <a:cs typeface="Times New Roman" panose="02020603050405020304" charset="0"/>
                <a:sym typeface="+mn-ea"/>
              </a:rPr>
              <a:t>5 for light nuclei and factor of 3 for heavy nuclei</a:t>
            </a:r>
            <a:r>
              <a:rPr sz="2400" dirty="0">
                <a:ea typeface="Times New Roman" panose="02020603050405020304" charset="0"/>
                <a:cs typeface="Times New Roman" panose="02020603050405020304" charset="0"/>
                <a:sym typeface="+mn-ea"/>
              </a:rPr>
              <a:t> have the </a:t>
            </a:r>
            <a:r>
              <a:rPr lang="en-MY" sz="2400" dirty="0">
                <a:ea typeface="Times New Roman" panose="02020603050405020304" charset="0"/>
                <a:cs typeface="Times New Roman" panose="02020603050405020304" charset="0"/>
                <a:sym typeface="+mn-ea"/>
              </a:rPr>
              <a:t>similar value </a:t>
            </a:r>
            <a:r>
              <a:rPr sz="2400" dirty="0">
                <a:ea typeface="Times New Roman" panose="02020603050405020304" charset="0"/>
                <a:cs typeface="Times New Roman" panose="02020603050405020304" charset="0"/>
                <a:sym typeface="+mn-ea"/>
              </a:rPr>
              <a:t>compare to the experimental. If the PEQ nuclear temperature is very large, thus the PEQ event will be very small. There are several parameters effecting the value of nuclear temperature.</a:t>
            </a:r>
            <a:endParaRPr 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a:t>
            </a:r>
          </a:p>
        </p:txBody>
      </p:sp>
      <p:sp>
        <p:nvSpPr>
          <p:cNvPr id="100" name="Text Box 99"/>
          <p:cNvSpPr txBox="1"/>
          <p:nvPr/>
        </p:nvSpPr>
        <p:spPr>
          <a:xfrm>
            <a:off x="838200" y="1568450"/>
            <a:ext cx="10782300" cy="4524315"/>
          </a:xfrm>
          <a:prstGeom prst="rect">
            <a:avLst/>
          </a:prstGeom>
          <a:noFill/>
          <a:ln w="9525">
            <a:noFill/>
          </a:ln>
        </p:spPr>
        <p:txBody>
          <a:bodyPr wrap="square">
            <a:spAutoFit/>
          </a:bodyPr>
          <a:lstStyle/>
          <a:p>
            <a:pPr marL="0" indent="0" algn="l"/>
            <a:r>
              <a:rPr lang="en-MY" sz="2400" b="0" u="none" dirty="0">
                <a:ea typeface="Times New Roman" panose="02020603050405020304" charset="0"/>
                <a:cs typeface="Times New Roman" panose="02020603050405020304" charset="0"/>
              </a:rPr>
              <a:t>1)This study shows that influence of pre-equilibrium neutron emission contribution after muon capture process is 0.06 for light nuclei and 0.01 for heavy nuclei. </a:t>
            </a:r>
          </a:p>
          <a:p>
            <a:pPr marL="0" indent="0" algn="l"/>
            <a:endParaRPr lang="en-MY" sz="2400" b="0" u="none" dirty="0">
              <a:ea typeface="Times New Roman" panose="02020603050405020304" charset="0"/>
              <a:cs typeface="Times New Roman" panose="02020603050405020304" charset="0"/>
            </a:endParaRPr>
          </a:p>
          <a:p>
            <a:pPr marL="0" indent="0" algn="l"/>
            <a:r>
              <a:rPr lang="en-MY" sz="2400" b="0" u="none" dirty="0">
                <a:ea typeface="Times New Roman" panose="02020603050405020304" charset="0"/>
                <a:cs typeface="Times New Roman" panose="02020603050405020304" charset="0"/>
              </a:rPr>
              <a:t>2)The effect of nuclear excitation region on neutron emission is 21MeV for light and heavy nuclei.</a:t>
            </a:r>
          </a:p>
          <a:p>
            <a:pPr marL="0" indent="0" algn="l"/>
            <a:endParaRPr lang="en-MY" sz="2400" b="0" u="none" dirty="0">
              <a:ea typeface="Times New Roman" panose="02020603050405020304" charset="0"/>
              <a:cs typeface="Times New Roman" panose="02020603050405020304" charset="0"/>
            </a:endParaRPr>
          </a:p>
          <a:p>
            <a:pPr marL="0" indent="0" algn="l"/>
            <a:r>
              <a:rPr lang="en-MY" sz="2400" b="0" u="none" dirty="0">
                <a:ea typeface="Times New Roman" panose="02020603050405020304" charset="0"/>
                <a:cs typeface="Times New Roman" panose="02020603050405020304" charset="0"/>
              </a:rPr>
              <a:t>3)The contribution of pre-equilibrium neutron on the nuclear temperature factor i</a:t>
            </a:r>
            <a:r>
              <a:rPr lang="en-MY" sz="2400" dirty="0">
                <a:ea typeface="Times New Roman" panose="02020603050405020304" charset="0"/>
                <a:cs typeface="Times New Roman" panose="02020603050405020304" charset="0"/>
              </a:rPr>
              <a:t>s</a:t>
            </a:r>
            <a:r>
              <a:rPr lang="en-MY" sz="2400" b="0" u="none" dirty="0">
                <a:ea typeface="Times New Roman" panose="02020603050405020304" charset="0"/>
                <a:cs typeface="Times New Roman" panose="02020603050405020304" charset="0"/>
              </a:rPr>
              <a:t> 5 for light nuclei and 3 for heavy nuclei.</a:t>
            </a:r>
          </a:p>
          <a:p>
            <a:pPr marL="0" indent="0" algn="l"/>
            <a:endParaRPr lang="en-MY" sz="2400" b="0" u="none" dirty="0">
              <a:ea typeface="Times New Roman" panose="02020603050405020304" charset="0"/>
              <a:cs typeface="Times New Roman" panose="02020603050405020304" charset="0"/>
            </a:endParaRPr>
          </a:p>
          <a:p>
            <a:r>
              <a:rPr lang="en-MY" sz="2400" b="0" u="none" dirty="0">
                <a:ea typeface="Times New Roman" panose="02020603050405020304" charset="0"/>
                <a:cs typeface="Times New Roman" panose="02020603050405020304" charset="0"/>
              </a:rPr>
              <a:t>4)</a:t>
            </a:r>
            <a:r>
              <a:rPr sz="2400" b="0" u="none" dirty="0">
                <a:ea typeface="Times New Roman" panose="02020603050405020304" charset="0"/>
                <a:cs typeface="Times New Roman" panose="02020603050405020304" charset="0"/>
              </a:rPr>
              <a:t>The best result for x </a:t>
            </a:r>
            <a:r>
              <a:rPr lang="en-MY" sz="2400" b="0" u="none" dirty="0">
                <a:ea typeface="Times New Roman" panose="02020603050405020304" charset="0"/>
                <a:cs typeface="Times New Roman" panose="02020603050405020304" charset="0"/>
              </a:rPr>
              <a:t>constant</a:t>
            </a:r>
            <a:r>
              <a:rPr sz="2400" b="0" u="none" dirty="0">
                <a:ea typeface="Times New Roman" panose="02020603050405020304" charset="0"/>
                <a:cs typeface="Times New Roman" panose="02020603050405020304" charset="0"/>
              </a:rPr>
              <a:t>, excitation energy and nuclear temperature</a:t>
            </a:r>
            <a:r>
              <a:rPr lang="en-MY" sz="2400" dirty="0">
                <a:ea typeface="Times New Roman" panose="02020603050405020304" charset="0"/>
                <a:cs typeface="Times New Roman" panose="02020603050405020304" charset="0"/>
              </a:rPr>
              <a:t> factor are 0.06, 21MeV and 5</a:t>
            </a:r>
            <a:r>
              <a:rPr sz="2400" b="0" u="none" dirty="0">
                <a:ea typeface="Times New Roman" panose="02020603050405020304" charset="0"/>
                <a:cs typeface="Times New Roman" panose="02020603050405020304" charset="0"/>
              </a:rPr>
              <a:t> </a:t>
            </a:r>
            <a:r>
              <a:rPr lang="en-MY" sz="2400" b="0" u="none" dirty="0">
                <a:ea typeface="Times New Roman" panose="02020603050405020304" charset="0"/>
                <a:cs typeface="Times New Roman" panose="02020603050405020304" charset="0"/>
              </a:rPr>
              <a:t>for light nuclei and</a:t>
            </a:r>
            <a:r>
              <a:rPr sz="2400" b="0" u="none" dirty="0">
                <a:ea typeface="Times New Roman" panose="02020603050405020304" charset="0"/>
                <a:cs typeface="Times New Roman" panose="02020603050405020304" charset="0"/>
              </a:rPr>
              <a:t> 0.01, 21MeV and 3</a:t>
            </a:r>
            <a:r>
              <a:rPr lang="en-MY" sz="2400" b="0" u="none" dirty="0">
                <a:ea typeface="Times New Roman" panose="02020603050405020304" charset="0"/>
                <a:cs typeface="Times New Roman" panose="02020603050405020304" charset="0"/>
              </a:rPr>
              <a:t> for heavy nuclei</a:t>
            </a:r>
            <a:r>
              <a:rPr sz="2400" b="0" u="none" dirty="0">
                <a:ea typeface="Times New Roman" panose="02020603050405020304" charset="0"/>
                <a:cs typeface="Times New Roman" panose="02020603050405020304" charset="0"/>
              </a:rPr>
              <a:t> based on the all plotting graph with </a:t>
            </a:r>
            <a:r>
              <a:rPr lang="en-MY" sz="2400" b="0" u="none" dirty="0">
                <a:ea typeface="Times New Roman" panose="02020603050405020304" charset="0"/>
                <a:cs typeface="Times New Roman" panose="02020603050405020304" charset="0"/>
              </a:rPr>
              <a:t>5</a:t>
            </a:r>
            <a:r>
              <a:rPr sz="2400" b="0" u="none" dirty="0">
                <a:ea typeface="Times New Roman" panose="02020603050405020304" charset="0"/>
                <a:cs typeface="Times New Roman" panose="02020603050405020304" charset="0"/>
              </a:rPr>
              <a:t> different element of </a:t>
            </a:r>
            <a:r>
              <a:rPr lang="en-MY" sz="2400" b="0" u="none" baseline="30000" dirty="0">
                <a:ea typeface="Times New Roman" panose="02020603050405020304" charset="0"/>
                <a:cs typeface="Times New Roman" panose="02020603050405020304" charset="0"/>
              </a:rPr>
              <a:t>16</a:t>
            </a:r>
            <a:r>
              <a:rPr sz="2400" b="0" u="none" dirty="0">
                <a:ea typeface="Times New Roman" panose="02020603050405020304" charset="0"/>
                <a:cs typeface="Times New Roman" panose="02020603050405020304" charset="0"/>
              </a:rPr>
              <a:t>O,  </a:t>
            </a:r>
            <a:r>
              <a:rPr lang="en-MY" sz="2400" b="0" u="none" baseline="30000" dirty="0">
                <a:ea typeface="Times New Roman" panose="02020603050405020304" charset="0"/>
                <a:cs typeface="Times New Roman" panose="02020603050405020304" charset="0"/>
              </a:rPr>
              <a:t>32</a:t>
            </a:r>
            <a:r>
              <a:rPr sz="2400" b="0" u="none" dirty="0">
                <a:ea typeface="Times New Roman" panose="02020603050405020304" charset="0"/>
                <a:cs typeface="Times New Roman" panose="02020603050405020304" charset="0"/>
              </a:rPr>
              <a:t>S, </a:t>
            </a:r>
            <a:r>
              <a:rPr lang="en-MY" sz="2400" b="0" u="none" baseline="30000" dirty="0">
                <a:ea typeface="Times New Roman" panose="02020603050405020304" charset="0"/>
                <a:cs typeface="Times New Roman" panose="02020603050405020304" charset="0"/>
              </a:rPr>
              <a:t>40</a:t>
            </a:r>
            <a:r>
              <a:rPr sz="2400" b="0" u="none" dirty="0">
                <a:ea typeface="Times New Roman" panose="02020603050405020304" charset="0"/>
                <a:cs typeface="Times New Roman" panose="02020603050405020304" charset="0"/>
              </a:rPr>
              <a:t>Ca, </a:t>
            </a:r>
            <a:r>
              <a:rPr lang="en-MY" sz="2400" b="0" u="none" baseline="30000" dirty="0">
                <a:ea typeface="Times New Roman" panose="02020603050405020304" charset="0"/>
                <a:cs typeface="Times New Roman" panose="02020603050405020304" charset="0"/>
              </a:rPr>
              <a:t>207</a:t>
            </a:r>
            <a:r>
              <a:rPr lang="en-MY" sz="2400" b="0" u="none" dirty="0">
                <a:ea typeface="Times New Roman" panose="02020603050405020304" charset="0"/>
                <a:cs typeface="Times New Roman" panose="02020603050405020304" charset="0"/>
              </a:rPr>
              <a:t>Pb</a:t>
            </a:r>
            <a:r>
              <a:rPr sz="2400" b="0" u="none" dirty="0">
                <a:ea typeface="Times New Roman" panose="02020603050405020304" charset="0"/>
                <a:cs typeface="Times New Roman" panose="02020603050405020304" charset="0"/>
              </a:rPr>
              <a:t> and </a:t>
            </a:r>
            <a:r>
              <a:rPr lang="en-MY" sz="2400" b="0" u="none" baseline="30000" dirty="0">
                <a:ea typeface="Times New Roman" panose="02020603050405020304" charset="0"/>
                <a:cs typeface="Times New Roman" panose="02020603050405020304" charset="0"/>
              </a:rPr>
              <a:t>209</a:t>
            </a:r>
            <a:r>
              <a:rPr sz="2400" b="0" u="none" dirty="0">
                <a:ea typeface="Times New Roman" panose="02020603050405020304" charset="0"/>
                <a:cs typeface="Times New Roman" panose="02020603050405020304" charset="0"/>
              </a:rPr>
              <a:t>Bi.</a:t>
            </a:r>
            <a:endParaRPr 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7"/>
          <p:cNvSpPr txBox="1"/>
          <p:nvPr/>
        </p:nvSpPr>
        <p:spPr>
          <a:xfrm>
            <a:off x="767715" y="438785"/>
            <a:ext cx="5080000" cy="767715"/>
          </a:xfrm>
          <a:prstGeom prst="rect">
            <a:avLst/>
          </a:prstGeom>
          <a:noFill/>
          <a:ln w="9525">
            <a:noFill/>
          </a:ln>
        </p:spPr>
        <p:txBody>
          <a:bodyPr>
            <a:spAutoFit/>
          </a:bodyPr>
          <a:lstStyle/>
          <a:p>
            <a:pPr marL="217805" indent="-217805" algn="l"/>
            <a:r>
              <a:rPr sz="4400" b="0" u="none">
                <a:latin typeface="+mj-lt"/>
                <a:ea typeface="Times New Roman" panose="02020603050405020304" charset="0"/>
                <a:cs typeface="Times New Roman" panose="02020603050405020304" charset="0"/>
              </a:rPr>
              <a:t>Further Outlook</a:t>
            </a:r>
            <a:endParaRPr lang="en-US" sz="4400">
              <a:latin typeface="+mj-lt"/>
            </a:endParaRPr>
          </a:p>
        </p:txBody>
      </p:sp>
      <p:sp>
        <p:nvSpPr>
          <p:cNvPr id="9" name="Text Box 8"/>
          <p:cNvSpPr txBox="1"/>
          <p:nvPr/>
        </p:nvSpPr>
        <p:spPr>
          <a:xfrm>
            <a:off x="767715" y="1366520"/>
            <a:ext cx="9540240" cy="1191895"/>
          </a:xfrm>
          <a:prstGeom prst="rect">
            <a:avLst/>
          </a:prstGeom>
          <a:noFill/>
          <a:ln w="9525">
            <a:noFill/>
          </a:ln>
        </p:spPr>
        <p:txBody>
          <a:bodyPr wrap="square">
            <a:spAutoFit/>
          </a:bodyPr>
          <a:lstStyle/>
          <a:p>
            <a:pPr marL="0" indent="0" algn="l"/>
            <a:r>
              <a:rPr sz="2400" b="0" u="none">
                <a:latin typeface="Calibri" panose="020F0502020204030204" charset="0"/>
                <a:ea typeface="Calibri" panose="020F0502020204030204" charset="0"/>
                <a:cs typeface="Calibri" panose="020F0502020204030204" charset="0"/>
              </a:rPr>
              <a:t>In future, we can try to look on different element to create more useful information for experimental theory by using same parameter of x constant, excitation energy and nuclear temperature </a:t>
            </a:r>
            <a:r>
              <a:rPr lang="en-MY" sz="2400" b="0" u="none">
                <a:latin typeface="Calibri" panose="020F0502020204030204" charset="0"/>
                <a:ea typeface="Calibri" panose="020F0502020204030204" charset="0"/>
                <a:cs typeface="Calibri" panose="020F0502020204030204" charset="0"/>
              </a:rPr>
              <a:t>factor </a:t>
            </a:r>
            <a:r>
              <a:rPr sz="2400" b="0" u="none">
                <a:latin typeface="Calibri" panose="020F0502020204030204" charset="0"/>
                <a:ea typeface="Calibri" panose="020F0502020204030204" charset="0"/>
                <a:cs typeface="Calibri" panose="020F0502020204030204" charset="0"/>
              </a:rPr>
              <a:t>.</a:t>
            </a:r>
            <a:endParaRPr 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eparation 3"/>
          <p:cNvSpPr/>
          <p:nvPr/>
        </p:nvSpPr>
        <p:spPr>
          <a:xfrm>
            <a:off x="4737100" y="830580"/>
            <a:ext cx="2903220" cy="1477010"/>
          </a:xfrm>
          <a:prstGeom prst="flowChartPreparation">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MY" altLang="en-US"/>
              <a:t>Previous latest study</a:t>
            </a:r>
          </a:p>
        </p:txBody>
      </p:sp>
      <p:sp>
        <p:nvSpPr>
          <p:cNvPr id="5" name="Rounded Rectangle 4"/>
          <p:cNvSpPr/>
          <p:nvPr/>
        </p:nvSpPr>
        <p:spPr>
          <a:xfrm>
            <a:off x="730250" y="3139440"/>
            <a:ext cx="3277235" cy="219075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MY" altLang="en-US" dirty="0"/>
              <a:t>(IH Hashim,2014)</a:t>
            </a:r>
          </a:p>
          <a:p>
            <a:pPr algn="ctr"/>
            <a:r>
              <a:rPr lang="en-MY" altLang="en-US" dirty="0"/>
              <a:t>-Development experiment method to study neutrino response by muon capture.</a:t>
            </a:r>
          </a:p>
          <a:p>
            <a:pPr algn="ctr"/>
            <a:r>
              <a:rPr lang="en-MY" altLang="en-US" dirty="0"/>
              <a:t>-Development of the neutron statistical model for evaluation of neutrino response</a:t>
            </a:r>
          </a:p>
        </p:txBody>
      </p:sp>
      <p:sp>
        <p:nvSpPr>
          <p:cNvPr id="6" name="Rounded Rectangle 5"/>
          <p:cNvSpPr/>
          <p:nvPr/>
        </p:nvSpPr>
        <p:spPr>
          <a:xfrm>
            <a:off x="4737100" y="3487420"/>
            <a:ext cx="3277235" cy="219075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MY" altLang="en-US" dirty="0"/>
              <a:t>(SS Saroni,2015)</a:t>
            </a:r>
          </a:p>
          <a:p>
            <a:pPr algn="ctr"/>
            <a:r>
              <a:rPr lang="en-MY" altLang="en-US" dirty="0"/>
              <a:t>Fixed 15-30% fraction of PEQ to compare isotope population    </a:t>
            </a:r>
          </a:p>
        </p:txBody>
      </p:sp>
      <p:sp>
        <p:nvSpPr>
          <p:cNvPr id="7" name="Rounded Rectangle 6"/>
          <p:cNvSpPr/>
          <p:nvPr/>
        </p:nvSpPr>
        <p:spPr>
          <a:xfrm>
            <a:off x="8625205" y="3139440"/>
            <a:ext cx="3277235" cy="219075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MY" altLang="en-US" dirty="0">
              <a:solidFill>
                <a:schemeClr val="tx1"/>
              </a:solidFill>
            </a:endParaRPr>
          </a:p>
          <a:p>
            <a:pPr algn="ctr"/>
            <a:r>
              <a:rPr lang="en-MY" altLang="en-US" dirty="0">
                <a:solidFill>
                  <a:schemeClr val="tx1"/>
                </a:solidFill>
              </a:rPr>
              <a:t>(IH Hashim,2016)</a:t>
            </a:r>
          </a:p>
          <a:p>
            <a:pPr algn="ctr"/>
            <a:r>
              <a:rPr lang="en-MY" dirty="0">
                <a:solidFill>
                  <a:schemeClr val="tx1"/>
                </a:solidFill>
              </a:rPr>
              <a:t>C</a:t>
            </a:r>
            <a:r>
              <a:rPr lang="en-MY" dirty="0"/>
              <a:t>omparing the observed residual isotope(Mo-100, Nb-93 and Ta-181 ) distributions with the neutron statistical model shows a giant resonance-like strength around 9-13 MeV. </a:t>
            </a:r>
            <a:endParaRPr lang="en-MY" altLang="en-US" dirty="0">
              <a:solidFill>
                <a:srgbClr val="FF0000"/>
              </a:solidFill>
            </a:endParaRPr>
          </a:p>
          <a:p>
            <a:pPr algn="ctr"/>
            <a:endParaRPr lang="en-MY" altLang="en-US" dirty="0">
              <a:solidFill>
                <a:srgbClr val="FF0000"/>
              </a:solidFill>
            </a:endParaRPr>
          </a:p>
        </p:txBody>
      </p:sp>
      <p:sp>
        <p:nvSpPr>
          <p:cNvPr id="8" name="Down Arrow 7"/>
          <p:cNvSpPr/>
          <p:nvPr/>
        </p:nvSpPr>
        <p:spPr>
          <a:xfrm>
            <a:off x="5959475" y="2562225"/>
            <a:ext cx="458470" cy="6286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2460000">
            <a:off x="3956050" y="1985010"/>
            <a:ext cx="577215" cy="730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19200000">
            <a:off x="8024495" y="2166620"/>
            <a:ext cx="476250" cy="5607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6356" y="214798"/>
            <a:ext cx="8401050" cy="2123658"/>
          </a:xfrm>
          <a:prstGeom prst="rect">
            <a:avLst/>
          </a:prstGeom>
          <a:noFill/>
        </p:spPr>
        <p:txBody>
          <a:bodyPr wrap="square" rtlCol="0">
            <a:spAutoFit/>
          </a:bodyPr>
          <a:lstStyle/>
          <a:p>
            <a:r>
              <a:rPr lang="en-MY" sz="4400" dirty="0"/>
              <a:t>Layout of neutron statistical model</a:t>
            </a:r>
            <a:r>
              <a:rPr lang="en-MY" altLang="en-US" sz="4400" dirty="0"/>
              <a:t>(IH Hashim,2014)</a:t>
            </a:r>
          </a:p>
          <a:p>
            <a:endParaRPr lang="en-MY" sz="4400" dirty="0"/>
          </a:p>
        </p:txBody>
      </p:sp>
      <p:grpSp>
        <p:nvGrpSpPr>
          <p:cNvPr id="3" name="Group 2"/>
          <p:cNvGrpSpPr/>
          <p:nvPr/>
        </p:nvGrpSpPr>
        <p:grpSpPr>
          <a:xfrm>
            <a:off x="923513" y="1076036"/>
            <a:ext cx="10941916" cy="5163311"/>
            <a:chOff x="923513" y="1076036"/>
            <a:chExt cx="10941916" cy="5163311"/>
          </a:xfrm>
        </p:grpSpPr>
        <p:sp>
          <p:nvSpPr>
            <p:cNvPr id="4" name="Rectangle 3"/>
            <p:cNvSpPr/>
            <p:nvPr/>
          </p:nvSpPr>
          <p:spPr>
            <a:xfrm>
              <a:off x="6490967" y="1698808"/>
              <a:ext cx="1184492" cy="1341936"/>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5" name="Rectangle 4"/>
            <p:cNvSpPr/>
            <p:nvPr/>
          </p:nvSpPr>
          <p:spPr>
            <a:xfrm>
              <a:off x="6490967" y="3040745"/>
              <a:ext cx="1184492" cy="818168"/>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6" name="Rectangle 5"/>
            <p:cNvSpPr/>
            <p:nvPr/>
          </p:nvSpPr>
          <p:spPr>
            <a:xfrm>
              <a:off x="6490967" y="3858913"/>
              <a:ext cx="1184492" cy="1007165"/>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7" name="Rectangle 6"/>
            <p:cNvSpPr/>
            <p:nvPr/>
          </p:nvSpPr>
          <p:spPr>
            <a:xfrm>
              <a:off x="4070750" y="3660747"/>
              <a:ext cx="1382324" cy="808074"/>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8" name="Rectangle 7"/>
            <p:cNvSpPr/>
            <p:nvPr/>
          </p:nvSpPr>
          <p:spPr>
            <a:xfrm>
              <a:off x="1990853" y="2572373"/>
              <a:ext cx="1526316" cy="93628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cxnSp>
          <p:nvCxnSpPr>
            <p:cNvPr id="9" name="Straight Connector 8"/>
            <p:cNvCxnSpPr>
              <a:cxnSpLocks/>
            </p:cNvCxnSpPr>
            <p:nvPr/>
          </p:nvCxnSpPr>
          <p:spPr>
            <a:xfrm>
              <a:off x="8259978" y="5510196"/>
              <a:ext cx="1929495" cy="3189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cxnSpLocks/>
            </p:cNvCxnSpPr>
            <p:nvPr/>
          </p:nvCxnSpPr>
          <p:spPr>
            <a:xfrm flipH="1" flipV="1">
              <a:off x="6928289" y="3395087"/>
              <a:ext cx="1778256" cy="213637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flipH="1" flipV="1">
              <a:off x="6928290" y="2315036"/>
              <a:ext cx="2331149" cy="319516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flipH="1">
              <a:off x="5861027" y="3508578"/>
              <a:ext cx="1028739" cy="404037"/>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p:cNvCxnSpPr>
            <p:nvPr/>
          </p:nvCxnSpPr>
          <p:spPr>
            <a:xfrm flipH="1">
              <a:off x="4735208" y="3912615"/>
              <a:ext cx="1024732" cy="44988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p:cNvCxnSpPr>
            <p:nvPr/>
          </p:nvCxnSpPr>
          <p:spPr>
            <a:xfrm flipH="1">
              <a:off x="5247575" y="2315034"/>
              <a:ext cx="1642191" cy="366901"/>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p:cNvCxnSpPr>
            <p:nvPr/>
          </p:nvCxnSpPr>
          <p:spPr>
            <a:xfrm flipH="1">
              <a:off x="4168294" y="2681935"/>
              <a:ext cx="1020725" cy="249325"/>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p:cNvCxnSpPr>
            <p:nvPr/>
          </p:nvCxnSpPr>
          <p:spPr>
            <a:xfrm flipH="1">
              <a:off x="3176460" y="2931260"/>
              <a:ext cx="956930" cy="21850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flipH="1">
              <a:off x="1872586" y="3508578"/>
              <a:ext cx="425302" cy="47680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p:cNvCxnSpPr>
            <p:nvPr/>
          </p:nvCxnSpPr>
          <p:spPr>
            <a:xfrm flipH="1">
              <a:off x="4070750" y="4463273"/>
              <a:ext cx="340242" cy="5790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p:cNvCxnSpPr>
            <p:nvPr/>
          </p:nvCxnSpPr>
          <p:spPr>
            <a:xfrm flipV="1">
              <a:off x="6928289" y="1512354"/>
              <a:ext cx="1331689" cy="802680"/>
            </a:xfrm>
            <a:prstGeom prst="straightConnector1">
              <a:avLst/>
            </a:prstGeom>
            <a:ln w="38100">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153652" y="5531461"/>
              <a:ext cx="2707052" cy="707886"/>
            </a:xfrm>
            <a:prstGeom prst="rect">
              <a:avLst/>
            </a:prstGeom>
            <a:noFill/>
          </p:spPr>
          <p:txBody>
            <a:bodyPr wrap="square" rtlCol="0">
              <a:spAutoFit/>
            </a:bodyPr>
            <a:lstStyle/>
            <a:p>
              <a:r>
                <a:rPr lang="en-MY" sz="4000" dirty="0"/>
                <a:t>Mo-100</a:t>
              </a:r>
            </a:p>
          </p:txBody>
        </p:sp>
        <p:sp>
          <p:nvSpPr>
            <p:cNvPr id="21" name="TextBox 20"/>
            <p:cNvSpPr txBox="1"/>
            <p:nvPr/>
          </p:nvSpPr>
          <p:spPr>
            <a:xfrm>
              <a:off x="6262446" y="4975962"/>
              <a:ext cx="2897787" cy="707886"/>
            </a:xfrm>
            <a:prstGeom prst="rect">
              <a:avLst/>
            </a:prstGeom>
            <a:noFill/>
          </p:spPr>
          <p:txBody>
            <a:bodyPr wrap="square" rtlCol="0">
              <a:spAutoFit/>
            </a:bodyPr>
            <a:lstStyle/>
            <a:p>
              <a:r>
                <a:rPr lang="en-MY" sz="4000" dirty="0"/>
                <a:t>Nb-100</a:t>
              </a:r>
            </a:p>
          </p:txBody>
        </p:sp>
        <p:sp>
          <p:nvSpPr>
            <p:cNvPr id="22" name="TextBox 21"/>
            <p:cNvSpPr txBox="1"/>
            <p:nvPr/>
          </p:nvSpPr>
          <p:spPr>
            <a:xfrm>
              <a:off x="4168293" y="4752818"/>
              <a:ext cx="2155498" cy="707886"/>
            </a:xfrm>
            <a:prstGeom prst="rect">
              <a:avLst/>
            </a:prstGeom>
            <a:noFill/>
          </p:spPr>
          <p:txBody>
            <a:bodyPr wrap="square" rtlCol="0">
              <a:spAutoFit/>
            </a:bodyPr>
            <a:lstStyle/>
            <a:p>
              <a:r>
                <a:rPr lang="en-MY" sz="4000" dirty="0"/>
                <a:t>Nb-99</a:t>
              </a:r>
            </a:p>
          </p:txBody>
        </p:sp>
        <p:sp>
          <p:nvSpPr>
            <p:cNvPr id="23" name="TextBox 22"/>
            <p:cNvSpPr txBox="1"/>
            <p:nvPr/>
          </p:nvSpPr>
          <p:spPr>
            <a:xfrm>
              <a:off x="923513" y="4137555"/>
              <a:ext cx="2208610" cy="707886"/>
            </a:xfrm>
            <a:prstGeom prst="rect">
              <a:avLst/>
            </a:prstGeom>
            <a:noFill/>
          </p:spPr>
          <p:txBody>
            <a:bodyPr wrap="square" rtlCol="0">
              <a:spAutoFit/>
            </a:bodyPr>
            <a:lstStyle/>
            <a:p>
              <a:r>
                <a:rPr lang="el-GR" sz="4000" dirty="0"/>
                <a:t>β</a:t>
              </a:r>
              <a:r>
                <a:rPr lang="en-MY" sz="4000" dirty="0"/>
                <a:t>,</a:t>
              </a:r>
              <a:r>
                <a:rPr lang="el-GR" sz="4000" dirty="0"/>
                <a:t>ɣ</a:t>
              </a:r>
              <a:endParaRPr lang="en-MY" sz="4000" dirty="0"/>
            </a:p>
          </p:txBody>
        </p:sp>
        <p:sp>
          <p:nvSpPr>
            <p:cNvPr id="24" name="TextBox 23"/>
            <p:cNvSpPr txBox="1"/>
            <p:nvPr/>
          </p:nvSpPr>
          <p:spPr>
            <a:xfrm>
              <a:off x="5333868" y="3149768"/>
              <a:ext cx="1111973" cy="707886"/>
            </a:xfrm>
            <a:prstGeom prst="rect">
              <a:avLst/>
            </a:prstGeom>
            <a:noFill/>
          </p:spPr>
          <p:txBody>
            <a:bodyPr wrap="square" rtlCol="0">
              <a:spAutoFit/>
            </a:bodyPr>
            <a:lstStyle/>
            <a:p>
              <a:r>
                <a:rPr lang="en-MY" sz="4000" dirty="0"/>
                <a:t>1n</a:t>
              </a:r>
            </a:p>
          </p:txBody>
        </p:sp>
        <p:sp>
          <p:nvSpPr>
            <p:cNvPr id="25" name="TextBox 24"/>
            <p:cNvSpPr txBox="1"/>
            <p:nvPr/>
          </p:nvSpPr>
          <p:spPr>
            <a:xfrm>
              <a:off x="4240871" y="1913694"/>
              <a:ext cx="1151936" cy="707886"/>
            </a:xfrm>
            <a:prstGeom prst="rect">
              <a:avLst/>
            </a:prstGeom>
            <a:noFill/>
          </p:spPr>
          <p:txBody>
            <a:bodyPr wrap="square" rtlCol="0">
              <a:spAutoFit/>
            </a:bodyPr>
            <a:lstStyle/>
            <a:p>
              <a:r>
                <a:rPr lang="en-MY" sz="4000" dirty="0"/>
                <a:t>3n</a:t>
              </a:r>
            </a:p>
          </p:txBody>
        </p:sp>
        <p:sp>
          <p:nvSpPr>
            <p:cNvPr id="26" name="TextBox 25"/>
            <p:cNvSpPr txBox="1"/>
            <p:nvPr/>
          </p:nvSpPr>
          <p:spPr>
            <a:xfrm>
              <a:off x="8706545" y="3771784"/>
              <a:ext cx="1065543" cy="707886"/>
            </a:xfrm>
            <a:prstGeom prst="rect">
              <a:avLst/>
            </a:prstGeom>
            <a:noFill/>
          </p:spPr>
          <p:txBody>
            <a:bodyPr wrap="square" rtlCol="0">
              <a:spAutoFit/>
            </a:bodyPr>
            <a:lstStyle/>
            <a:p>
              <a:r>
                <a:rPr lang="el-GR" sz="4000" dirty="0"/>
                <a:t>μ</a:t>
              </a:r>
              <a:endParaRPr lang="en-MY" sz="4000" dirty="0"/>
            </a:p>
          </p:txBody>
        </p:sp>
        <p:sp>
          <p:nvSpPr>
            <p:cNvPr id="27" name="TextBox 26"/>
            <p:cNvSpPr txBox="1"/>
            <p:nvPr/>
          </p:nvSpPr>
          <p:spPr>
            <a:xfrm>
              <a:off x="8444635" y="1076036"/>
              <a:ext cx="1065543" cy="707886"/>
            </a:xfrm>
            <a:prstGeom prst="rect">
              <a:avLst/>
            </a:prstGeom>
            <a:noFill/>
          </p:spPr>
          <p:txBody>
            <a:bodyPr wrap="square" rtlCol="0">
              <a:spAutoFit/>
            </a:bodyPr>
            <a:lstStyle/>
            <a:p>
              <a:r>
                <a:rPr lang="el-GR" sz="4000" dirty="0"/>
                <a:t>ν</a:t>
              </a:r>
              <a:endParaRPr lang="en-MY" sz="4000" dirty="0"/>
            </a:p>
          </p:txBody>
        </p:sp>
        <p:sp>
          <p:nvSpPr>
            <p:cNvPr id="28" name="TextBox 27"/>
            <p:cNvSpPr txBox="1"/>
            <p:nvPr/>
          </p:nvSpPr>
          <p:spPr>
            <a:xfrm>
              <a:off x="7620792" y="2572373"/>
              <a:ext cx="4244637" cy="707886"/>
            </a:xfrm>
            <a:prstGeom prst="rect">
              <a:avLst/>
            </a:prstGeom>
            <a:noFill/>
          </p:spPr>
          <p:txBody>
            <a:bodyPr wrap="square" rtlCol="0">
              <a:spAutoFit/>
            </a:bodyPr>
            <a:lstStyle/>
            <a:p>
              <a:r>
                <a:rPr lang="en-MY" sz="4000" dirty="0"/>
                <a:t>Excitation energy</a:t>
              </a:r>
            </a:p>
          </p:txBody>
        </p:sp>
      </p:grpSp>
    </p:spTree>
    <p:extLst>
      <p:ext uri="{BB962C8B-B14F-4D97-AF65-F5344CB8AC3E}">
        <p14:creationId xmlns:p14="http://schemas.microsoft.com/office/powerpoint/2010/main" val="4243182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5644" y="143946"/>
            <a:ext cx="8528938" cy="769441"/>
          </a:xfrm>
          <a:prstGeom prst="rect">
            <a:avLst/>
          </a:prstGeom>
        </p:spPr>
        <p:txBody>
          <a:bodyPr wrap="none">
            <a:spAutoFit/>
          </a:bodyPr>
          <a:lstStyle/>
          <a:p>
            <a:r>
              <a:rPr lang="en-MY" sz="4400" dirty="0"/>
              <a:t> Assumption made for this calculator</a:t>
            </a:r>
          </a:p>
        </p:txBody>
      </p:sp>
      <p:sp>
        <p:nvSpPr>
          <p:cNvPr id="3" name="Rectangle 2"/>
          <p:cNvSpPr/>
          <p:nvPr/>
        </p:nvSpPr>
        <p:spPr>
          <a:xfrm>
            <a:off x="833438" y="1152069"/>
            <a:ext cx="7753350" cy="615553"/>
          </a:xfrm>
          <a:prstGeom prst="rect">
            <a:avLst/>
          </a:prstGeom>
        </p:spPr>
        <p:txBody>
          <a:bodyPr wrap="square">
            <a:spAutoFit/>
          </a:bodyPr>
          <a:lstStyle/>
          <a:p>
            <a:pPr lvl="0">
              <a:spcBef>
                <a:spcPts val="720"/>
              </a:spcBef>
              <a:spcAft>
                <a:spcPts val="0"/>
              </a:spcAft>
              <a:buSzPts val="1150"/>
              <a:tabLst>
                <a:tab pos="364490" algn="l"/>
              </a:tabLst>
            </a:pPr>
            <a:r>
              <a:rPr lang="en-US" b="1" dirty="0">
                <a:latin typeface="Times New Roman" panose="02020603050405020304" pitchFamily="18" charset="0"/>
                <a:ea typeface="Times New Roman" panose="02020603050405020304" pitchFamily="18" charset="0"/>
              </a:rPr>
              <a:t>1. Level</a:t>
            </a:r>
            <a:r>
              <a:rPr lang="en-US" b="1" spc="-3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density</a:t>
            </a:r>
            <a:r>
              <a:rPr lang="en-US" b="1" spc="-3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parameter</a:t>
            </a:r>
            <a:r>
              <a:rPr lang="en-US" b="1" spc="-3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are</a:t>
            </a:r>
            <a:r>
              <a:rPr lang="en-US" b="1" spc="-3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constant</a:t>
            </a:r>
            <a:r>
              <a:rPr lang="en-US" b="1" spc="-3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for</a:t>
            </a:r>
            <a:r>
              <a:rPr lang="en-US" b="1" spc="-3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constant</a:t>
            </a:r>
            <a:r>
              <a:rPr lang="en-US" b="1" spc="-3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excitation</a:t>
            </a:r>
            <a:r>
              <a:rPr lang="en-US" b="1" spc="-3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level.</a:t>
            </a:r>
            <a:endParaRPr lang="en-MY" b="1" dirty="0">
              <a:latin typeface="Times New Roman" panose="02020603050405020304" pitchFamily="18" charset="0"/>
              <a:ea typeface="Times New Roman" panose="02020603050405020304" pitchFamily="18" charset="0"/>
            </a:endParaRPr>
          </a:p>
          <a:p>
            <a:pPr>
              <a:spcAft>
                <a:spcPts val="0"/>
              </a:spcAft>
            </a:pPr>
            <a:r>
              <a:rPr lang="en-US" sz="1600" b="1" dirty="0">
                <a:latin typeface="Times New Roman" panose="02020603050405020304" pitchFamily="18" charset="0"/>
                <a:ea typeface="Times New Roman" panose="02020603050405020304" pitchFamily="18" charset="0"/>
              </a:rPr>
              <a:t> </a:t>
            </a:r>
            <a:endParaRPr lang="en-MY" dirty="0">
              <a:latin typeface="Times New Roman" panose="02020603050405020304" pitchFamily="18" charset="0"/>
              <a:ea typeface="Times New Roman" panose="02020603050405020304" pitchFamily="18" charset="0"/>
            </a:endParaRPr>
          </a:p>
        </p:txBody>
      </p:sp>
      <p:sp>
        <p:nvSpPr>
          <p:cNvPr id="5" name="Rectangle 4"/>
          <p:cNvSpPr/>
          <p:nvPr/>
        </p:nvSpPr>
        <p:spPr>
          <a:xfrm>
            <a:off x="1164379" y="1524728"/>
            <a:ext cx="4416594"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Reference</a:t>
            </a:r>
            <a:r>
              <a:rPr lang="en-US" spc="-20"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Input</a:t>
            </a:r>
            <a:r>
              <a:rPr lang="en-US" spc="-20"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Parameter</a:t>
            </a:r>
            <a:r>
              <a:rPr lang="en-US" spc="-20"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Library</a:t>
            </a:r>
            <a:r>
              <a:rPr lang="en-US" spc="-20"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(RIPL-3).</a:t>
            </a:r>
            <a:r>
              <a:rPr lang="en-US" spc="-20" dirty="0">
                <a:latin typeface="Times New Roman" panose="02020603050405020304" pitchFamily="18" charset="0"/>
                <a:ea typeface="Times New Roman" panose="02020603050405020304" pitchFamily="18" charset="0"/>
              </a:rPr>
              <a:t> </a:t>
            </a:r>
            <a:endParaRPr lang="en-MY" dirty="0"/>
          </a:p>
        </p:txBody>
      </p:sp>
      <p:sp>
        <p:nvSpPr>
          <p:cNvPr id="6" name="Rectangle 5"/>
          <p:cNvSpPr/>
          <p:nvPr/>
        </p:nvSpPr>
        <p:spPr>
          <a:xfrm>
            <a:off x="1121519" y="1982828"/>
            <a:ext cx="9859995" cy="369332"/>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The reports provide systematic study on the factors affecting the nuclear level density parameter.</a:t>
            </a:r>
            <a:endParaRPr lang="en-MY" dirty="0"/>
          </a:p>
        </p:txBody>
      </p:sp>
      <p:sp>
        <p:nvSpPr>
          <p:cNvPr id="7" name="Rectangle 6"/>
          <p:cNvSpPr/>
          <p:nvPr/>
        </p:nvSpPr>
        <p:spPr>
          <a:xfrm>
            <a:off x="1074717" y="2447307"/>
            <a:ext cx="10488646" cy="646331"/>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Constant</a:t>
            </a:r>
            <a:r>
              <a:rPr lang="en-US" spc="-30" dirty="0">
                <a:latin typeface="Times New Roman" panose="02020603050405020304" pitchFamily="18" charset="0"/>
                <a:ea typeface="Times New Roman" panose="02020603050405020304" pitchFamily="18" charset="0"/>
              </a:rPr>
              <a:t> T</a:t>
            </a:r>
            <a:r>
              <a:rPr lang="en-US" dirty="0">
                <a:latin typeface="Times New Roman" panose="02020603050405020304" pitchFamily="18" charset="0"/>
                <a:ea typeface="Times New Roman" panose="02020603050405020304" pitchFamily="18" charset="0"/>
              </a:rPr>
              <a:t>emperature</a:t>
            </a:r>
            <a:r>
              <a:rPr lang="en-US" spc="-30" dirty="0">
                <a:latin typeface="Times New Roman" panose="02020603050405020304" pitchFamily="18" charset="0"/>
                <a:ea typeface="Times New Roman" panose="02020603050405020304" pitchFamily="18" charset="0"/>
              </a:rPr>
              <a:t> M</a:t>
            </a:r>
            <a:r>
              <a:rPr lang="en-US" dirty="0">
                <a:latin typeface="Times New Roman" panose="02020603050405020304" pitchFamily="18" charset="0"/>
                <a:ea typeface="Times New Roman" panose="02020603050405020304" pitchFamily="18" charset="0"/>
              </a:rPr>
              <a:t>odel</a:t>
            </a:r>
            <a:r>
              <a:rPr lang="en-US" spc="-30"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(CTM),</a:t>
            </a:r>
            <a:r>
              <a:rPr lang="en-US" spc="-30"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Back</a:t>
            </a:r>
            <a:r>
              <a:rPr lang="en-US" spc="-30" dirty="0">
                <a:latin typeface="Times New Roman" panose="02020603050405020304" pitchFamily="18" charset="0"/>
                <a:ea typeface="Times New Roman" panose="02020603050405020304" pitchFamily="18" charset="0"/>
              </a:rPr>
              <a:t> </a:t>
            </a:r>
            <a:r>
              <a:rPr lang="en-US" spc="-30">
                <a:latin typeface="Times New Roman" panose="02020603050405020304" pitchFamily="18" charset="0"/>
                <a:ea typeface="Times New Roman" panose="02020603050405020304" pitchFamily="18" charset="0"/>
              </a:rPr>
              <a:t>S</a:t>
            </a:r>
            <a:r>
              <a:rPr lang="en-US">
                <a:latin typeface="Times New Roman" panose="02020603050405020304" pitchFamily="18" charset="0"/>
                <a:ea typeface="Times New Roman" panose="02020603050405020304" pitchFamily="18" charset="0"/>
              </a:rPr>
              <a:t>hifted</a:t>
            </a:r>
            <a:r>
              <a:rPr lang="en-US" spc="-30">
                <a:latin typeface="Times New Roman" panose="02020603050405020304" pitchFamily="18" charset="0"/>
                <a:ea typeface="Times New Roman" panose="02020603050405020304" pitchFamily="18" charset="0"/>
              </a:rPr>
              <a:t> F</a:t>
            </a:r>
            <a:r>
              <a:rPr lang="en-US">
                <a:latin typeface="Times New Roman" panose="02020603050405020304" pitchFamily="18" charset="0"/>
                <a:ea typeface="Times New Roman" panose="02020603050405020304" pitchFamily="18" charset="0"/>
              </a:rPr>
              <a:t>ermi</a:t>
            </a:r>
            <a:r>
              <a:rPr lang="en-US" spc="-30">
                <a:latin typeface="Times New Roman" panose="02020603050405020304" pitchFamily="18" charset="0"/>
                <a:ea typeface="Times New Roman" panose="02020603050405020304" pitchFamily="18" charset="0"/>
              </a:rPr>
              <a:t> G</a:t>
            </a:r>
            <a:r>
              <a:rPr lang="en-US">
                <a:latin typeface="Times New Roman" panose="02020603050405020304" pitchFamily="18" charset="0"/>
                <a:ea typeface="Times New Roman" panose="02020603050405020304" pitchFamily="18" charset="0"/>
              </a:rPr>
              <a:t>as</a:t>
            </a:r>
            <a:r>
              <a:rPr lang="en-US" spc="-30">
                <a:latin typeface="Times New Roman" panose="02020603050405020304" pitchFamily="18" charset="0"/>
                <a:ea typeface="Times New Roman" panose="02020603050405020304" pitchFamily="18" charset="0"/>
              </a:rPr>
              <a:t> </a:t>
            </a:r>
            <a:r>
              <a:rPr lang="en-US" spc="-30" dirty="0">
                <a:latin typeface="Times New Roman" panose="02020603050405020304" pitchFamily="18" charset="0"/>
                <a:ea typeface="Times New Roman" panose="02020603050405020304" pitchFamily="18" charset="0"/>
              </a:rPr>
              <a:t>M</a:t>
            </a:r>
            <a:r>
              <a:rPr lang="en-US">
                <a:latin typeface="Times New Roman" panose="02020603050405020304" pitchFamily="18" charset="0"/>
                <a:ea typeface="Times New Roman" panose="02020603050405020304" pitchFamily="18" charset="0"/>
              </a:rPr>
              <a:t>odel</a:t>
            </a:r>
            <a:r>
              <a:rPr lang="en-US" spc="-3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(BFM),</a:t>
            </a:r>
            <a:r>
              <a:rPr lang="en-US" spc="-30" dirty="0">
                <a:latin typeface="Times New Roman" panose="02020603050405020304" pitchFamily="18" charset="0"/>
                <a:ea typeface="Times New Roman" panose="02020603050405020304" pitchFamily="18" charset="0"/>
              </a:rPr>
              <a:t> G</a:t>
            </a:r>
            <a:r>
              <a:rPr lang="en-US" dirty="0">
                <a:latin typeface="Times New Roman" panose="02020603050405020304" pitchFamily="18" charset="0"/>
                <a:ea typeface="Times New Roman" panose="02020603050405020304" pitchFamily="18" charset="0"/>
              </a:rPr>
              <a:t>eneralized Superfluid Model (GSM) and Enhanced GSM (EGSM)</a:t>
            </a:r>
            <a:endParaRPr lang="en-MY" dirty="0"/>
          </a:p>
        </p:txBody>
      </p:sp>
      <p:sp>
        <p:nvSpPr>
          <p:cNvPr id="12" name="Rectangle 11"/>
          <p:cNvSpPr/>
          <p:nvPr/>
        </p:nvSpPr>
        <p:spPr>
          <a:xfrm>
            <a:off x="3003516" y="3234423"/>
            <a:ext cx="6096000" cy="369332"/>
          </a:xfrm>
          <a:prstGeom prst="rect">
            <a:avLst/>
          </a:prstGeom>
        </p:spPr>
        <p:txBody>
          <a:bodyPr>
            <a:spAutoFit/>
          </a:bodyPr>
          <a:lstStyle/>
          <a:p>
            <a:r>
              <a:rPr lang="en-MY" dirty="0"/>
              <a:t>Level Density Parameter from EGSM model (Capote et al,2009) </a:t>
            </a:r>
          </a:p>
        </p:txBody>
      </p:sp>
      <p:graphicFrame>
        <p:nvGraphicFramePr>
          <p:cNvPr id="4" name="Table 3"/>
          <p:cNvGraphicFramePr>
            <a:graphicFrameLocks noGrp="1"/>
          </p:cNvGraphicFramePr>
          <p:nvPr>
            <p:extLst>
              <p:ext uri="{D42A27DB-BD31-4B8C-83A1-F6EECF244321}">
                <p14:modId xmlns:p14="http://schemas.microsoft.com/office/powerpoint/2010/main" val="695756996"/>
              </p:ext>
            </p:extLst>
          </p:nvPr>
        </p:nvGraphicFramePr>
        <p:xfrm>
          <a:off x="4335745" y="3752166"/>
          <a:ext cx="4413807" cy="2576915"/>
        </p:xfrm>
        <a:graphic>
          <a:graphicData uri="http://schemas.openxmlformats.org/drawingml/2006/table">
            <a:tbl>
              <a:tblPr firstRow="1" firstCol="1" lastRow="1" lastCol="1" bandRow="1" bandCol="1">
                <a:tableStyleId>{C083E6E3-FA7D-4D7B-A595-EF9225AFEA82}</a:tableStyleId>
              </a:tblPr>
              <a:tblGrid>
                <a:gridCol w="2121143">
                  <a:extLst>
                    <a:ext uri="{9D8B030D-6E8A-4147-A177-3AD203B41FA5}">
                      <a16:colId xmlns:a16="http://schemas.microsoft.com/office/drawing/2014/main" val="680881342"/>
                    </a:ext>
                  </a:extLst>
                </a:gridCol>
                <a:gridCol w="2292664">
                  <a:extLst>
                    <a:ext uri="{9D8B030D-6E8A-4147-A177-3AD203B41FA5}">
                      <a16:colId xmlns:a16="http://schemas.microsoft.com/office/drawing/2014/main" val="2509322830"/>
                    </a:ext>
                  </a:extLst>
                </a:gridCol>
              </a:tblGrid>
              <a:tr h="339411">
                <a:tc>
                  <a:txBody>
                    <a:bodyPr/>
                    <a:lstStyle/>
                    <a:p>
                      <a:pPr marL="566420" marR="563880" algn="ctr">
                        <a:lnSpc>
                          <a:spcPts val="1300"/>
                        </a:lnSpc>
                        <a:spcBef>
                          <a:spcPts val="265"/>
                        </a:spcBef>
                        <a:spcAft>
                          <a:spcPts val="0"/>
                        </a:spcAft>
                      </a:pPr>
                      <a:r>
                        <a:rPr lang="en-US" sz="1150">
                          <a:effectLst/>
                        </a:rPr>
                        <a:t>Element</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0645" marR="80010" algn="ctr">
                        <a:lnSpc>
                          <a:spcPts val="1300"/>
                        </a:lnSpc>
                        <a:spcBef>
                          <a:spcPts val="265"/>
                        </a:spcBef>
                        <a:spcAft>
                          <a:spcPts val="0"/>
                        </a:spcAft>
                      </a:pPr>
                      <a:r>
                        <a:rPr lang="en-US" sz="1150">
                          <a:effectLst/>
                        </a:rPr>
                        <a:t>Level Density Parameter, a</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766332595"/>
                  </a:ext>
                </a:extLst>
              </a:tr>
              <a:tr h="262391">
                <a:tc>
                  <a:txBody>
                    <a:bodyPr/>
                    <a:lstStyle/>
                    <a:p>
                      <a:pPr marL="566420" marR="563880">
                        <a:lnSpc>
                          <a:spcPts val="1325"/>
                        </a:lnSpc>
                        <a:spcBef>
                          <a:spcPts val="265"/>
                        </a:spcBef>
                        <a:spcAft>
                          <a:spcPts val="0"/>
                        </a:spcAft>
                      </a:pPr>
                      <a:r>
                        <a:rPr lang="en-US" sz="1200" baseline="30000" dirty="0">
                          <a:effectLst/>
                        </a:rPr>
                        <a:t>                  12</a:t>
                      </a:r>
                      <a:r>
                        <a:rPr lang="en-US" sz="1200" dirty="0">
                          <a:effectLst/>
                        </a:rPr>
                        <a:t>C</a:t>
                      </a:r>
                      <a:endParaRPr lang="en-MY"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0645" marR="80010" algn="ctr">
                        <a:lnSpc>
                          <a:spcPts val="1300"/>
                        </a:lnSpc>
                        <a:spcBef>
                          <a:spcPts val="265"/>
                        </a:spcBef>
                        <a:spcAft>
                          <a:spcPts val="0"/>
                        </a:spcAft>
                      </a:pPr>
                      <a:r>
                        <a:rPr lang="en-US" sz="1150" dirty="0">
                          <a:effectLst/>
                        </a:rPr>
                        <a:t>3.0</a:t>
                      </a:r>
                      <a:endParaRPr lang="en-MY"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87591465"/>
                  </a:ext>
                </a:extLst>
              </a:tr>
              <a:tr h="265655">
                <a:tc>
                  <a:txBody>
                    <a:bodyPr/>
                    <a:lstStyle/>
                    <a:p>
                      <a:pPr marL="566420" marR="563880" algn="ctr">
                        <a:lnSpc>
                          <a:spcPts val="1325"/>
                        </a:lnSpc>
                        <a:spcBef>
                          <a:spcPts val="265"/>
                        </a:spcBef>
                        <a:spcAft>
                          <a:spcPts val="0"/>
                        </a:spcAft>
                      </a:pPr>
                      <a:r>
                        <a:rPr lang="en-US" sz="1200" baseline="30000">
                          <a:effectLst/>
                        </a:rPr>
                        <a:t>16</a:t>
                      </a:r>
                      <a:r>
                        <a:rPr lang="en-US" sz="1200">
                          <a:effectLst/>
                        </a:rPr>
                        <a:t>O</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0645" marR="80010" algn="ctr">
                        <a:lnSpc>
                          <a:spcPts val="1300"/>
                        </a:lnSpc>
                        <a:spcBef>
                          <a:spcPts val="265"/>
                        </a:spcBef>
                        <a:spcAft>
                          <a:spcPts val="0"/>
                        </a:spcAft>
                      </a:pPr>
                      <a:r>
                        <a:rPr lang="en-US" sz="1150">
                          <a:effectLst/>
                        </a:rPr>
                        <a:t>3.0</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658855488"/>
                  </a:ext>
                </a:extLst>
              </a:tr>
              <a:tr h="262391">
                <a:tc>
                  <a:txBody>
                    <a:bodyPr/>
                    <a:lstStyle/>
                    <a:p>
                      <a:pPr marL="566420" marR="563880" algn="ctr">
                        <a:lnSpc>
                          <a:spcPts val="1325"/>
                        </a:lnSpc>
                        <a:spcBef>
                          <a:spcPts val="265"/>
                        </a:spcBef>
                        <a:spcAft>
                          <a:spcPts val="0"/>
                        </a:spcAft>
                      </a:pPr>
                      <a:r>
                        <a:rPr lang="en-US" sz="1200" baseline="30000">
                          <a:effectLst/>
                        </a:rPr>
                        <a:t>28</a:t>
                      </a:r>
                      <a:r>
                        <a:rPr lang="en-US" sz="1200">
                          <a:effectLst/>
                        </a:rPr>
                        <a:t>Si</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0645" marR="80010" algn="ctr">
                        <a:lnSpc>
                          <a:spcPts val="1300"/>
                        </a:lnSpc>
                        <a:spcBef>
                          <a:spcPts val="265"/>
                        </a:spcBef>
                        <a:spcAft>
                          <a:spcPts val="0"/>
                        </a:spcAft>
                      </a:pPr>
                      <a:r>
                        <a:rPr lang="en-US" sz="1150">
                          <a:effectLst/>
                        </a:rPr>
                        <a:t>4.5</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851880130"/>
                  </a:ext>
                </a:extLst>
              </a:tr>
              <a:tr h="262391">
                <a:tc>
                  <a:txBody>
                    <a:bodyPr/>
                    <a:lstStyle/>
                    <a:p>
                      <a:pPr marL="566420" marR="563880" algn="ctr">
                        <a:lnSpc>
                          <a:spcPts val="1325"/>
                        </a:lnSpc>
                        <a:spcBef>
                          <a:spcPts val="265"/>
                        </a:spcBef>
                        <a:spcAft>
                          <a:spcPts val="0"/>
                        </a:spcAft>
                      </a:pPr>
                      <a:r>
                        <a:rPr lang="en-US" sz="1200" baseline="30000">
                          <a:effectLst/>
                        </a:rPr>
                        <a:t>32</a:t>
                      </a:r>
                      <a:r>
                        <a:rPr lang="en-US" sz="1200">
                          <a:effectLst/>
                        </a:rPr>
                        <a:t>S</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0645" marR="80010" algn="ctr">
                        <a:lnSpc>
                          <a:spcPts val="1300"/>
                        </a:lnSpc>
                        <a:spcBef>
                          <a:spcPts val="265"/>
                        </a:spcBef>
                        <a:spcAft>
                          <a:spcPts val="0"/>
                        </a:spcAft>
                      </a:pPr>
                      <a:r>
                        <a:rPr lang="en-US" sz="1150">
                          <a:effectLst/>
                        </a:rPr>
                        <a:t>4.5</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197450627"/>
                  </a:ext>
                </a:extLst>
              </a:tr>
              <a:tr h="265655">
                <a:tc>
                  <a:txBody>
                    <a:bodyPr/>
                    <a:lstStyle/>
                    <a:p>
                      <a:pPr marL="566420" marR="563880" algn="ctr">
                        <a:lnSpc>
                          <a:spcPts val="1325"/>
                        </a:lnSpc>
                        <a:spcBef>
                          <a:spcPts val="265"/>
                        </a:spcBef>
                        <a:spcAft>
                          <a:spcPts val="0"/>
                        </a:spcAft>
                      </a:pPr>
                      <a:r>
                        <a:rPr lang="en-US" sz="1200" baseline="30000">
                          <a:effectLst/>
                        </a:rPr>
                        <a:t>40</a:t>
                      </a:r>
                      <a:r>
                        <a:rPr lang="en-US" sz="1200">
                          <a:effectLst/>
                        </a:rPr>
                        <a:t>Ca</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35" algn="ctr">
                        <a:lnSpc>
                          <a:spcPts val="1300"/>
                        </a:lnSpc>
                        <a:spcBef>
                          <a:spcPts val="265"/>
                        </a:spcBef>
                        <a:spcAft>
                          <a:spcPts val="0"/>
                        </a:spcAft>
                      </a:pPr>
                      <a:r>
                        <a:rPr lang="en-US" sz="1150">
                          <a:effectLst/>
                        </a:rPr>
                        <a:t>7</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579179794"/>
                  </a:ext>
                </a:extLst>
              </a:tr>
              <a:tr h="262391">
                <a:tc>
                  <a:txBody>
                    <a:bodyPr/>
                    <a:lstStyle/>
                    <a:p>
                      <a:pPr marL="566420" marR="563880" algn="ctr">
                        <a:lnSpc>
                          <a:spcPts val="1325"/>
                        </a:lnSpc>
                        <a:spcBef>
                          <a:spcPts val="265"/>
                        </a:spcBef>
                        <a:spcAft>
                          <a:spcPts val="0"/>
                        </a:spcAft>
                      </a:pPr>
                      <a:r>
                        <a:rPr lang="en-US" sz="1200" baseline="30000">
                          <a:effectLst/>
                        </a:rPr>
                        <a:t>204</a:t>
                      </a:r>
                      <a:r>
                        <a:rPr lang="en-US" sz="1200">
                          <a:effectLst/>
                        </a:rPr>
                        <a:t>Tl</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0645" marR="80010" algn="ctr">
                        <a:lnSpc>
                          <a:spcPts val="1300"/>
                        </a:lnSpc>
                        <a:spcBef>
                          <a:spcPts val="265"/>
                        </a:spcBef>
                        <a:spcAft>
                          <a:spcPts val="0"/>
                        </a:spcAft>
                      </a:pPr>
                      <a:r>
                        <a:rPr lang="en-US" sz="1150">
                          <a:effectLst/>
                        </a:rPr>
                        <a:t>22.5</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41817158"/>
                  </a:ext>
                </a:extLst>
              </a:tr>
              <a:tr h="328315">
                <a:tc>
                  <a:txBody>
                    <a:bodyPr/>
                    <a:lstStyle/>
                    <a:p>
                      <a:pPr marL="566420" marR="563880" algn="ctr">
                        <a:spcBef>
                          <a:spcPts val="75"/>
                        </a:spcBef>
                        <a:spcAft>
                          <a:spcPts val="0"/>
                        </a:spcAft>
                      </a:pPr>
                      <a:r>
                        <a:rPr lang="en-US" sz="750">
                          <a:effectLst/>
                        </a:rPr>
                        <a:t>207</a:t>
                      </a:r>
                      <a:r>
                        <a:rPr lang="en-US" sz="1200">
                          <a:effectLst/>
                        </a:rPr>
                        <a:t>Pb</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0645" marR="80010" algn="ctr">
                        <a:lnSpc>
                          <a:spcPts val="1275"/>
                        </a:lnSpc>
                        <a:spcBef>
                          <a:spcPts val="265"/>
                        </a:spcBef>
                        <a:spcAft>
                          <a:spcPts val="0"/>
                        </a:spcAft>
                      </a:pPr>
                      <a:r>
                        <a:rPr lang="en-US" sz="1150">
                          <a:effectLst/>
                        </a:rPr>
                        <a:t>22.5</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90310221"/>
                  </a:ext>
                </a:extLst>
              </a:tr>
              <a:tr h="328315">
                <a:tc>
                  <a:txBody>
                    <a:bodyPr/>
                    <a:lstStyle/>
                    <a:p>
                      <a:pPr marL="566420" marR="563880" algn="ctr">
                        <a:spcBef>
                          <a:spcPts val="75"/>
                        </a:spcBef>
                        <a:spcAft>
                          <a:spcPts val="0"/>
                        </a:spcAft>
                      </a:pPr>
                      <a:r>
                        <a:rPr lang="en-US" sz="750">
                          <a:effectLst/>
                        </a:rPr>
                        <a:t>209</a:t>
                      </a:r>
                      <a:r>
                        <a:rPr lang="en-US" sz="1200">
                          <a:effectLst/>
                        </a:rPr>
                        <a:t>Bi</a:t>
                      </a:r>
                      <a:endParaRPr lang="en-MY"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0645" marR="80010" algn="ctr">
                        <a:lnSpc>
                          <a:spcPts val="1275"/>
                        </a:lnSpc>
                        <a:spcBef>
                          <a:spcPts val="265"/>
                        </a:spcBef>
                        <a:spcAft>
                          <a:spcPts val="0"/>
                        </a:spcAft>
                      </a:pPr>
                      <a:r>
                        <a:rPr lang="en-US" sz="1150" dirty="0">
                          <a:effectLst/>
                        </a:rPr>
                        <a:t>22.5</a:t>
                      </a:r>
                      <a:endParaRPr lang="en-MY"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401373765"/>
                  </a:ext>
                </a:extLst>
              </a:tr>
            </a:tbl>
          </a:graphicData>
        </a:graphic>
      </p:graphicFrame>
    </p:spTree>
    <p:extLst>
      <p:ext uri="{BB962C8B-B14F-4D97-AF65-F5344CB8AC3E}">
        <p14:creationId xmlns:p14="http://schemas.microsoft.com/office/powerpoint/2010/main" val="1664822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3682" y="903993"/>
            <a:ext cx="5606663" cy="369332"/>
          </a:xfrm>
          <a:prstGeom prst="rect">
            <a:avLst/>
          </a:prstGeom>
        </p:spPr>
        <p:txBody>
          <a:bodyPr wrap="none">
            <a:spAutoFit/>
          </a:bodyPr>
          <a:lstStyle/>
          <a:p>
            <a:pPr lvl="0">
              <a:spcBef>
                <a:spcPts val="350"/>
              </a:spcBef>
              <a:spcAft>
                <a:spcPts val="0"/>
              </a:spcAft>
              <a:buSzPts val="1150"/>
              <a:tabLst>
                <a:tab pos="364490" algn="l"/>
              </a:tabLst>
            </a:pPr>
            <a:r>
              <a:rPr lang="en-US" b="1" dirty="0">
                <a:latin typeface="Times New Roman" panose="02020603050405020304" pitchFamily="18" charset="0"/>
                <a:ea typeface="Times New Roman" panose="02020603050405020304" pitchFamily="18" charset="0"/>
              </a:rPr>
              <a:t>2. Zero proton emission events due to Coulomb</a:t>
            </a:r>
            <a:r>
              <a:rPr lang="en-US" b="1" spc="-19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barrier.</a:t>
            </a:r>
            <a:endParaRPr lang="en-MY" b="1" dirty="0">
              <a:latin typeface="Times New Roman" panose="02020603050405020304" pitchFamily="18" charset="0"/>
              <a:ea typeface="Times New Roman" panose="02020603050405020304" pitchFamily="18" charset="0"/>
            </a:endParaRPr>
          </a:p>
        </p:txBody>
      </p:sp>
      <p:sp>
        <p:nvSpPr>
          <p:cNvPr id="3" name="Rectangle 2"/>
          <p:cNvSpPr/>
          <p:nvPr/>
        </p:nvSpPr>
        <p:spPr>
          <a:xfrm>
            <a:off x="1070274" y="1712279"/>
            <a:ext cx="10418020" cy="536044"/>
          </a:xfrm>
          <a:prstGeom prst="rect">
            <a:avLst/>
          </a:prstGeom>
        </p:spPr>
        <p:txBody>
          <a:bodyPr wrap="square">
            <a:spAutoFit/>
          </a:bodyPr>
          <a:lstStyle/>
          <a:p>
            <a:pPr>
              <a:lnSpc>
                <a:spcPts val="1320"/>
              </a:lnSpc>
              <a:spcAft>
                <a:spcPts val="0"/>
              </a:spcAft>
              <a:tabLst>
                <a:tab pos="4993640" algn="l"/>
              </a:tabLst>
            </a:pPr>
            <a:r>
              <a:rPr lang="en-US" dirty="0">
                <a:latin typeface="Times New Roman" panose="02020603050405020304" pitchFamily="18" charset="0"/>
                <a:ea typeface="Times New Roman" panose="02020603050405020304" pitchFamily="18" charset="0"/>
              </a:rPr>
              <a:t>During the feasibility test using Mo-Nat and current measurement using Mo-100, we</a:t>
            </a:r>
            <a:endParaRPr lang="en-MY" dirty="0">
              <a:latin typeface="Times New Roman" panose="02020603050405020304" pitchFamily="18" charset="0"/>
              <a:ea typeface="Times New Roman" panose="02020603050405020304" pitchFamily="18" charset="0"/>
            </a:endParaRPr>
          </a:p>
          <a:p>
            <a:r>
              <a:rPr lang="en-US" dirty="0">
                <a:latin typeface="Times New Roman" panose="02020603050405020304" pitchFamily="18" charset="0"/>
                <a:ea typeface="Times New Roman" panose="02020603050405020304" pitchFamily="18" charset="0"/>
              </a:rPr>
              <a:t>can not observed gamma rays related to one proton emission.</a:t>
            </a:r>
            <a:endParaRPr lang="en-MY" dirty="0"/>
          </a:p>
        </p:txBody>
      </p:sp>
      <p:sp>
        <p:nvSpPr>
          <p:cNvPr id="4" name="Rectangle 3"/>
          <p:cNvSpPr/>
          <p:nvPr/>
        </p:nvSpPr>
        <p:spPr>
          <a:xfrm>
            <a:off x="1070274" y="2687277"/>
            <a:ext cx="9817135" cy="646331"/>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Due to very low statistics of the proton emission channel, we assume that no proton emission occurs during the reaction.</a:t>
            </a:r>
            <a:endParaRPr lang="en-MY" dirty="0"/>
          </a:p>
        </p:txBody>
      </p:sp>
      <p:sp>
        <p:nvSpPr>
          <p:cNvPr id="5" name="Rectangle 4"/>
          <p:cNvSpPr/>
          <p:nvPr/>
        </p:nvSpPr>
        <p:spPr>
          <a:xfrm>
            <a:off x="1070274" y="3772562"/>
            <a:ext cx="9871484" cy="646331"/>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This assumption corresponds to the higher proton separation energy compared to the neutron binding energy contribute to the high Coulomb barrier. </a:t>
            </a:r>
            <a:endParaRPr lang="en-MY" dirty="0"/>
          </a:p>
        </p:txBody>
      </p:sp>
    </p:spTree>
    <p:extLst>
      <p:ext uri="{BB962C8B-B14F-4D97-AF65-F5344CB8AC3E}">
        <p14:creationId xmlns:p14="http://schemas.microsoft.com/office/powerpoint/2010/main" val="2673385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8965" y="2941320"/>
            <a:ext cx="10972800" cy="3609340"/>
          </a:xfrm>
        </p:spPr>
        <p:txBody>
          <a:bodyPr>
            <a:normAutofit/>
          </a:bodyPr>
          <a:lstStyle/>
          <a:p>
            <a:pPr marL="0" indent="0">
              <a:buNone/>
            </a:pPr>
            <a:r>
              <a:rPr lang="en-US" sz="2400" dirty="0"/>
              <a:t>1)To investigate the influence of pre-equilibrium neutron emission contributions after muon capture reaction.</a:t>
            </a:r>
          </a:p>
          <a:p>
            <a:pPr marL="0" indent="0">
              <a:buNone/>
            </a:pPr>
            <a:r>
              <a:rPr lang="en-US" sz="2400" dirty="0"/>
              <a:t>2)To investigate the effect of nuclear excitation level on kinetic energy of  the emitted neutron.</a:t>
            </a:r>
          </a:p>
          <a:p>
            <a:pPr marL="0" indent="0">
              <a:buNone/>
            </a:pPr>
            <a:r>
              <a:rPr lang="en-US" sz="2400" dirty="0"/>
              <a:t>3)To study the contribution of pre-equilibrium neutron on the nuclear temperature factor</a:t>
            </a:r>
          </a:p>
          <a:p>
            <a:pPr marL="0" indent="0">
              <a:buNone/>
            </a:pPr>
            <a:r>
              <a:rPr lang="en-US" sz="2400" dirty="0"/>
              <a:t>4)To optimize the constant x, excitation energy, nuclear temperature factor coefficient by comparison on neutron emission with the previously observed neutron spectrum in muon capture experiment.</a:t>
            </a:r>
          </a:p>
        </p:txBody>
      </p:sp>
      <p:sp>
        <p:nvSpPr>
          <p:cNvPr id="4" name="Text Box 3"/>
          <p:cNvSpPr txBox="1"/>
          <p:nvPr/>
        </p:nvSpPr>
        <p:spPr>
          <a:xfrm>
            <a:off x="777240" y="1097915"/>
            <a:ext cx="10636885" cy="826135"/>
          </a:xfrm>
          <a:prstGeom prst="rect">
            <a:avLst/>
          </a:prstGeom>
          <a:noFill/>
        </p:spPr>
        <p:txBody>
          <a:bodyPr wrap="square" rtlCol="0">
            <a:spAutoFit/>
          </a:bodyPr>
          <a:lstStyle/>
          <a:p>
            <a:r>
              <a:rPr lang="en-US" sz="2400"/>
              <a:t>The aim of this report is to provide systematic study on the neutron emission model, which have been developed for neutrino nuclear response study. </a:t>
            </a:r>
          </a:p>
        </p:txBody>
      </p:sp>
      <p:sp>
        <p:nvSpPr>
          <p:cNvPr id="2" name="Text Box 1"/>
          <p:cNvSpPr txBox="1"/>
          <p:nvPr/>
        </p:nvSpPr>
        <p:spPr>
          <a:xfrm>
            <a:off x="838200" y="253365"/>
            <a:ext cx="1155065" cy="645160"/>
          </a:xfrm>
          <a:prstGeom prst="rect">
            <a:avLst/>
          </a:prstGeom>
          <a:noFill/>
        </p:spPr>
        <p:txBody>
          <a:bodyPr wrap="square" rtlCol="0">
            <a:spAutoFit/>
          </a:bodyPr>
          <a:lstStyle/>
          <a:p>
            <a:r>
              <a:rPr lang="en-MY" altLang="en-US" sz="3600">
                <a:latin typeface="+mj-lt"/>
              </a:rPr>
              <a:t>Aim </a:t>
            </a:r>
          </a:p>
        </p:txBody>
      </p:sp>
      <p:sp>
        <p:nvSpPr>
          <p:cNvPr id="5" name="Text Box 4"/>
          <p:cNvSpPr txBox="1"/>
          <p:nvPr/>
        </p:nvSpPr>
        <p:spPr>
          <a:xfrm>
            <a:off x="777240" y="2129155"/>
            <a:ext cx="2733675" cy="919480"/>
          </a:xfrm>
          <a:prstGeom prst="rect">
            <a:avLst/>
          </a:prstGeom>
          <a:noFill/>
        </p:spPr>
        <p:txBody>
          <a:bodyPr wrap="square" rtlCol="0">
            <a:spAutoFit/>
          </a:bodyPr>
          <a:lstStyle/>
          <a:p>
            <a:r>
              <a:rPr lang="en-MY" altLang="en-US" sz="3600">
                <a:latin typeface="+mj-lt"/>
                <a:sym typeface="+mn-ea"/>
              </a:rPr>
              <a:t>Objectives</a:t>
            </a:r>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33435"/>
          </a:xfrm>
        </p:spPr>
        <p:txBody>
          <a:bodyPr/>
          <a:lstStyle/>
          <a:p>
            <a:r>
              <a:rPr lang="en-US" dirty="0">
                <a:sym typeface="+mn-ea"/>
              </a:rPr>
              <a:t>R</a:t>
            </a:r>
            <a:r>
              <a:rPr lang="en-MY" altLang="en-US" dirty="0" err="1">
                <a:sym typeface="+mn-ea"/>
              </a:rPr>
              <a:t>esearch</a:t>
            </a:r>
            <a:r>
              <a:rPr lang="en-US" dirty="0">
                <a:sym typeface="+mn-ea"/>
              </a:rPr>
              <a:t> M</a:t>
            </a:r>
            <a:r>
              <a:rPr lang="en-MY" altLang="en-US" dirty="0" err="1">
                <a:sym typeface="+mn-ea"/>
              </a:rPr>
              <a:t>ethodology</a:t>
            </a:r>
            <a:endParaRPr lang="en-US" dirty="0"/>
          </a:p>
        </p:txBody>
      </p:sp>
      <p:sp>
        <p:nvSpPr>
          <p:cNvPr id="4" name="Flowchart: Process 3"/>
          <p:cNvSpPr/>
          <p:nvPr/>
        </p:nvSpPr>
        <p:spPr>
          <a:xfrm>
            <a:off x="466090" y="1103750"/>
            <a:ext cx="4398010" cy="1983740"/>
          </a:xfrm>
          <a:prstGeom prst="flowChartProcess">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MY" altLang="en-US" sz="2400" dirty="0">
                <a:solidFill>
                  <a:schemeClr val="tx1"/>
                </a:solidFill>
              </a:rPr>
              <a:t>1. Setting up environment for neutron emission model</a:t>
            </a:r>
          </a:p>
          <a:p>
            <a:pPr algn="l"/>
            <a:r>
              <a:rPr lang="en-MY" altLang="en-US" sz="2400" dirty="0">
                <a:solidFill>
                  <a:schemeClr val="tx1"/>
                </a:solidFill>
              </a:rPr>
              <a:t>-Binding energy(BE) calculator, Neutron emission simulator, Isotope Simulator</a:t>
            </a:r>
          </a:p>
        </p:txBody>
      </p:sp>
      <mc:AlternateContent xmlns:mc="http://schemas.openxmlformats.org/markup-compatibility/2006" xmlns:a14="http://schemas.microsoft.com/office/drawing/2010/main">
        <mc:Choice Requires="a14">
          <p:sp>
            <p:nvSpPr>
              <p:cNvPr id="5" name="Rectangle 4"/>
              <p:cNvSpPr/>
              <p:nvPr/>
            </p:nvSpPr>
            <p:spPr>
              <a:xfrm>
                <a:off x="212035" y="4054165"/>
                <a:ext cx="4652065" cy="19177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MY" altLang="en-US" sz="2400" dirty="0">
                    <a:solidFill>
                      <a:schemeClr val="tx1"/>
                    </a:solidFill>
                  </a:rPr>
                  <a:t>2. Identification of parameter of BE, Muon BE, isotope A and Z </a:t>
                </a:r>
              </a:p>
              <a:p>
                <a:pPr algn="l"/>
                <a:r>
                  <a:rPr lang="en-MY" altLang="en-US" sz="2400" dirty="0">
                    <a:solidFill>
                      <a:schemeClr val="tx1"/>
                    </a:solidFill>
                  </a:rPr>
                  <a:t>BE	BE= −M(A,Z) + M(A−1,Z) + n     </a:t>
                </a:r>
              </a:p>
              <a:p>
                <a:pPr algn="ctr"/>
                <a:r>
                  <a:rPr lang="en-MY" altLang="en-US" sz="2400" b="0" dirty="0">
                    <a:solidFill>
                      <a:schemeClr val="tx1"/>
                    </a:solidFill>
                  </a:rPr>
                  <a:t>Muon BE	</a:t>
                </a:r>
                <a14:m>
                  <m:oMath xmlns:m="http://schemas.openxmlformats.org/officeDocument/2006/math">
                    <m:r>
                      <a:rPr lang="en-MY" altLang="en-US" sz="2400" b="0" i="1" smtClean="0">
                        <a:solidFill>
                          <a:schemeClr val="tx1"/>
                        </a:solidFill>
                        <a:latin typeface="Cambria Math" panose="02040503050406030204" pitchFamily="18" charset="0"/>
                      </a:rPr>
                      <m:t>𝑀𝑢𝑜𝑛</m:t>
                    </m:r>
                    <m:r>
                      <a:rPr lang="en-MY" altLang="en-US" sz="2400" b="0" i="1" smtClean="0">
                        <a:solidFill>
                          <a:schemeClr val="tx1"/>
                        </a:solidFill>
                        <a:latin typeface="Cambria Math" panose="02040503050406030204" pitchFamily="18" charset="0"/>
                      </a:rPr>
                      <m:t> </m:t>
                    </m:r>
                    <m:r>
                      <a:rPr lang="en-MY" altLang="en-US" sz="2400" b="0" i="1" smtClean="0">
                        <a:solidFill>
                          <a:schemeClr val="tx1"/>
                        </a:solidFill>
                        <a:latin typeface="Cambria Math" panose="02040503050406030204" pitchFamily="18" charset="0"/>
                      </a:rPr>
                      <m:t>𝐵𝐸</m:t>
                    </m:r>
                    <m:r>
                      <a:rPr lang="en-MY" altLang="en-US" sz="2400" b="0" i="1" smtClean="0">
                        <a:solidFill>
                          <a:schemeClr val="tx1"/>
                        </a:solidFill>
                        <a:latin typeface="Cambria Math" panose="02040503050406030204" pitchFamily="18" charset="0"/>
                      </a:rPr>
                      <m:t>= </m:t>
                    </m:r>
                    <m:f>
                      <m:fPr>
                        <m:ctrlPr>
                          <a:rPr lang="en-MY" altLang="en-US" sz="2400" b="0" i="1" smtClean="0">
                            <a:solidFill>
                              <a:schemeClr val="tx1"/>
                            </a:solidFill>
                            <a:latin typeface="Cambria Math" panose="02040503050406030204" pitchFamily="18" charset="0"/>
                          </a:rPr>
                        </m:ctrlPr>
                      </m:fPr>
                      <m:num>
                        <m:sSub>
                          <m:sSubPr>
                            <m:ctrlPr>
                              <a:rPr lang="en-MY" altLang="en-US" sz="2400" b="0" i="1" smtClean="0">
                                <a:solidFill>
                                  <a:schemeClr val="tx1"/>
                                </a:solidFill>
                                <a:latin typeface="Cambria Math" panose="02040503050406030204" pitchFamily="18" charset="0"/>
                              </a:rPr>
                            </m:ctrlPr>
                          </m:sSubPr>
                          <m:e>
                            <m:r>
                              <a:rPr lang="en-MY" altLang="en-US" sz="2400" b="0" i="1" smtClean="0">
                                <a:solidFill>
                                  <a:schemeClr val="tx1"/>
                                </a:solidFill>
                                <a:latin typeface="Cambria Math" panose="02040503050406030204" pitchFamily="18" charset="0"/>
                              </a:rPr>
                              <m:t>𝑚</m:t>
                            </m:r>
                          </m:e>
                          <m:sub>
                            <m:r>
                              <a:rPr lang="en-MY" altLang="en-US" sz="2400" b="0" i="1" smtClean="0">
                                <a:solidFill>
                                  <a:schemeClr val="tx1"/>
                                </a:solidFill>
                                <a:latin typeface="Cambria Math" panose="02040503050406030204" pitchFamily="18" charset="0"/>
                                <a:ea typeface="Cambria Math" panose="02040503050406030204" pitchFamily="18" charset="0"/>
                              </a:rPr>
                              <m:t>𝜇</m:t>
                            </m:r>
                          </m:sub>
                        </m:sSub>
                      </m:num>
                      <m:den>
                        <m:sSub>
                          <m:sSubPr>
                            <m:ctrlPr>
                              <a:rPr lang="en-MY" altLang="en-US" sz="2400" b="0" i="1" smtClean="0">
                                <a:solidFill>
                                  <a:schemeClr val="tx1"/>
                                </a:solidFill>
                                <a:latin typeface="Cambria Math" panose="02040503050406030204" pitchFamily="18" charset="0"/>
                              </a:rPr>
                            </m:ctrlPr>
                          </m:sSubPr>
                          <m:e>
                            <m:r>
                              <a:rPr lang="en-MY" altLang="en-US" sz="2400" b="0" i="1" smtClean="0">
                                <a:solidFill>
                                  <a:schemeClr val="tx1"/>
                                </a:solidFill>
                                <a:latin typeface="Cambria Math" panose="02040503050406030204" pitchFamily="18" charset="0"/>
                              </a:rPr>
                              <m:t>𝑚</m:t>
                            </m:r>
                          </m:e>
                          <m:sub>
                            <m:r>
                              <a:rPr lang="en-MY" altLang="en-US" sz="2400" b="0" i="1" smtClean="0">
                                <a:solidFill>
                                  <a:schemeClr val="tx1"/>
                                </a:solidFill>
                                <a:latin typeface="Cambria Math" panose="02040503050406030204" pitchFamily="18" charset="0"/>
                              </a:rPr>
                              <m:t>𝑒</m:t>
                            </m:r>
                          </m:sub>
                        </m:sSub>
                      </m:den>
                    </m:f>
                    <m:sSub>
                      <m:sSubPr>
                        <m:ctrlPr>
                          <a:rPr lang="en-MY" altLang="en-US" sz="2400" b="0" i="1" smtClean="0">
                            <a:solidFill>
                              <a:schemeClr val="tx1"/>
                            </a:solidFill>
                            <a:latin typeface="Cambria Math" panose="02040503050406030204" pitchFamily="18" charset="0"/>
                          </a:rPr>
                        </m:ctrlPr>
                      </m:sSubPr>
                      <m:e>
                        <m:r>
                          <a:rPr lang="en-MY" altLang="en-US" sz="2400" b="0" i="1" smtClean="0">
                            <a:solidFill>
                              <a:schemeClr val="tx1"/>
                            </a:solidFill>
                            <a:latin typeface="Cambria Math" panose="02040503050406030204" pitchFamily="18" charset="0"/>
                          </a:rPr>
                          <m:t>𝐸</m:t>
                        </m:r>
                      </m:e>
                      <m:sub>
                        <m:r>
                          <a:rPr lang="en-MY" altLang="en-US" sz="2400" b="0" i="1" smtClean="0">
                            <a:solidFill>
                              <a:schemeClr val="tx1"/>
                            </a:solidFill>
                            <a:latin typeface="Cambria Math" panose="02040503050406030204" pitchFamily="18" charset="0"/>
                          </a:rPr>
                          <m:t>𝑛</m:t>
                        </m:r>
                      </m:sub>
                    </m:sSub>
                  </m:oMath>
                </a14:m>
                <a:endParaRPr lang="en-MY" altLang="en-US" sz="2400" dirty="0">
                  <a:solidFill>
                    <a:schemeClr val="tx1"/>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212035" y="4054165"/>
                <a:ext cx="4652065" cy="1917700"/>
              </a:xfrm>
              <a:prstGeom prst="rect">
                <a:avLst/>
              </a:prstGeom>
              <a:blipFill>
                <a:blip r:embed="rId3"/>
                <a:stretch>
                  <a:fillRect l="-1825" r="-2086"/>
                </a:stretch>
              </a:blipFill>
              <a:ln>
                <a:solidFill>
                  <a:schemeClr val="tx1"/>
                </a:solidFill>
              </a:ln>
            </p:spPr>
            <p:txBody>
              <a:bodyPr/>
              <a:lstStyle/>
              <a:p>
                <a:r>
                  <a:rPr lang="en-MY">
                    <a:noFill/>
                  </a:rPr>
                  <a:t> </a:t>
                </a:r>
              </a:p>
            </p:txBody>
          </p:sp>
        </mc:Fallback>
      </mc:AlternateContent>
      <mc:AlternateContent xmlns:mc="http://schemas.openxmlformats.org/markup-compatibility/2006" xmlns:a14="http://schemas.microsoft.com/office/drawing/2010/main">
        <mc:Choice Requires="a14">
          <p:sp>
            <p:nvSpPr>
              <p:cNvPr id="7" name="Text Box 6"/>
              <p:cNvSpPr txBox="1"/>
              <p:nvPr/>
            </p:nvSpPr>
            <p:spPr>
              <a:xfrm>
                <a:off x="5332411" y="2935620"/>
                <a:ext cx="6823712" cy="3327706"/>
              </a:xfrm>
              <a:prstGeom prst="rect">
                <a:avLst/>
              </a:prstGeom>
              <a:solidFill>
                <a:schemeClr val="accent1">
                  <a:lumMod val="20000"/>
                  <a:lumOff val="80000"/>
                </a:schemeClr>
              </a:solidFill>
              <a:ln w="25400">
                <a:solidFill>
                  <a:schemeClr val="tx1"/>
                </a:solidFill>
              </a:ln>
            </p:spPr>
            <p:txBody>
              <a:bodyPr wrap="square" rtlCol="0">
                <a:spAutoFit/>
              </a:bodyPr>
              <a:lstStyle/>
              <a:p>
                <a:r>
                  <a:rPr lang="en-MY" altLang="en-US" sz="2400" dirty="0"/>
                  <a:t>3. Simulation of neutron emission</a:t>
                </a:r>
              </a:p>
              <a:p>
                <a:r>
                  <a:rPr lang="en-MY" altLang="en-US" sz="2400" dirty="0"/>
                  <a:t>Change parameter of x coefficient, excitation energy and nuclear temperature factor</a:t>
                </a:r>
              </a:p>
              <a:p>
                <a:r>
                  <a:rPr lang="en-MY" altLang="en-US" sz="2400" dirty="0"/>
                  <a:t>Thermal equilibrium</a:t>
                </a:r>
              </a:p>
              <a:p>
                <a:endParaRPr lang="en-MY" altLang="en-US" sz="2400" dirty="0"/>
              </a:p>
              <a:p>
                <a:r>
                  <a:rPr lang="en-MY" altLang="en-US" sz="2400" dirty="0"/>
                  <a:t>Excitation energy</a:t>
                </a:r>
                <a:r>
                  <a:rPr lang="en-MY" altLang="en-US" sz="2400" b="0" dirty="0"/>
                  <a:t>          </a:t>
                </a:r>
                <a14:m>
                  <m:oMath xmlns:m="http://schemas.openxmlformats.org/officeDocument/2006/math">
                    <m:r>
                      <a:rPr lang="en-MY" altLang="en-US" sz="2400" b="0" i="1" smtClean="0">
                        <a:latin typeface="Cambria Math" panose="02040503050406030204" pitchFamily="18" charset="0"/>
                      </a:rPr>
                      <m:t>𝐷</m:t>
                    </m:r>
                    <m:d>
                      <m:dPr>
                        <m:ctrlPr>
                          <a:rPr lang="en-MY" altLang="en-US" sz="2400" b="0" i="1" smtClean="0">
                            <a:latin typeface="Cambria Math" panose="02040503050406030204" pitchFamily="18" charset="0"/>
                          </a:rPr>
                        </m:ctrlPr>
                      </m:dPr>
                      <m:e>
                        <m:sSub>
                          <m:sSubPr>
                            <m:ctrlPr>
                              <a:rPr lang="en-MY" altLang="en-US" sz="2400" b="0" i="1" smtClean="0">
                                <a:latin typeface="Cambria Math" panose="02040503050406030204" pitchFamily="18" charset="0"/>
                              </a:rPr>
                            </m:ctrlPr>
                          </m:sSubPr>
                          <m:e>
                            <m:r>
                              <a:rPr lang="en-MY" altLang="en-US" sz="2400" b="0" i="1" smtClean="0">
                                <a:latin typeface="Cambria Math" panose="02040503050406030204" pitchFamily="18" charset="0"/>
                              </a:rPr>
                              <m:t>𝐸</m:t>
                            </m:r>
                          </m:e>
                          <m:sub>
                            <m:sSup>
                              <m:sSupPr>
                                <m:ctrlPr>
                                  <a:rPr lang="en-MY" altLang="en-US" sz="2400" b="0" i="1" smtClean="0">
                                    <a:latin typeface="Cambria Math" panose="02040503050406030204" pitchFamily="18" charset="0"/>
                                  </a:rPr>
                                </m:ctrlPr>
                              </m:sSupPr>
                              <m:e>
                                <m:r>
                                  <a:rPr lang="en-MY" altLang="en-US" sz="2400" b="0" i="1" smtClean="0">
                                    <a:latin typeface="Cambria Math" panose="02040503050406030204" pitchFamily="18" charset="0"/>
                                  </a:rPr>
                                  <m:t>1</m:t>
                                </m:r>
                              </m:e>
                              <m:sup>
                                <m:r>
                                  <a:rPr lang="en-MY" altLang="en-US" sz="2400" b="0" i="1" smtClean="0">
                                    <a:latin typeface="Cambria Math" panose="02040503050406030204" pitchFamily="18" charset="0"/>
                                  </a:rPr>
                                  <m:t>𝑒𝑥</m:t>
                                </m:r>
                              </m:sup>
                            </m:sSup>
                          </m:sub>
                        </m:sSub>
                      </m:e>
                    </m:d>
                    <m:r>
                      <a:rPr lang="en-MY" altLang="en-US" sz="2400" b="0" i="1" smtClean="0">
                        <a:latin typeface="Cambria Math" panose="02040503050406030204" pitchFamily="18" charset="0"/>
                      </a:rPr>
                      <m:t>=</m:t>
                    </m:r>
                    <m:r>
                      <a:rPr lang="en-MY" altLang="en-US" sz="2400" b="0" i="1" smtClean="0">
                        <a:latin typeface="Cambria Math" panose="02040503050406030204" pitchFamily="18" charset="0"/>
                      </a:rPr>
                      <m:t>𝐷</m:t>
                    </m:r>
                    <m:d>
                      <m:dPr>
                        <m:ctrlPr>
                          <a:rPr lang="en-MY" altLang="en-US" sz="2400" b="0" i="1" smtClean="0">
                            <a:latin typeface="Cambria Math" panose="02040503050406030204" pitchFamily="18" charset="0"/>
                          </a:rPr>
                        </m:ctrlPr>
                      </m:dPr>
                      <m:e>
                        <m:sSub>
                          <m:sSubPr>
                            <m:ctrlPr>
                              <a:rPr lang="en-MY" altLang="en-US" sz="2400" b="0" i="1" smtClean="0">
                                <a:latin typeface="Cambria Math" panose="02040503050406030204" pitchFamily="18" charset="0"/>
                              </a:rPr>
                            </m:ctrlPr>
                          </m:sSubPr>
                          <m:e>
                            <m:r>
                              <a:rPr lang="en-MY" altLang="en-US" sz="2400" b="0" i="1" smtClean="0">
                                <a:latin typeface="Cambria Math" panose="02040503050406030204" pitchFamily="18" charset="0"/>
                              </a:rPr>
                              <m:t>𝐸</m:t>
                            </m:r>
                          </m:e>
                          <m:sub>
                            <m:sSup>
                              <m:sSupPr>
                                <m:ctrlPr>
                                  <a:rPr lang="en-MY" altLang="en-US" sz="2400" b="0" i="1" smtClean="0">
                                    <a:latin typeface="Cambria Math" panose="02040503050406030204" pitchFamily="18" charset="0"/>
                                  </a:rPr>
                                </m:ctrlPr>
                              </m:sSupPr>
                              <m:e>
                                <m:r>
                                  <a:rPr lang="en-MY" altLang="en-US" sz="2400" b="0" i="1" smtClean="0">
                                    <a:latin typeface="Cambria Math" panose="02040503050406030204" pitchFamily="18" charset="0"/>
                                  </a:rPr>
                                  <m:t>0</m:t>
                                </m:r>
                              </m:e>
                              <m:sup>
                                <m:r>
                                  <a:rPr lang="en-MY" altLang="en-US" sz="2400" b="0" i="1" smtClean="0">
                                    <a:latin typeface="Cambria Math" panose="02040503050406030204" pitchFamily="18" charset="0"/>
                                  </a:rPr>
                                  <m:t>𝑒𝑥</m:t>
                                </m:r>
                              </m:sup>
                            </m:sSup>
                          </m:sub>
                        </m:sSub>
                      </m:e>
                    </m:d>
                    <m:r>
                      <a:rPr lang="en-MY" altLang="en-US" sz="2400" i="1">
                        <a:latin typeface="Cambria Math" panose="02040503050406030204" pitchFamily="18" charset="0"/>
                        <a:ea typeface="Cambria Math" panose="02040503050406030204" pitchFamily="18" charset="0"/>
                      </a:rPr>
                      <m:t>−</m:t>
                    </m:r>
                    <m:r>
                      <a:rPr lang="en-MY" altLang="en-US" sz="2400" b="0" i="1" smtClean="0">
                        <a:latin typeface="Cambria Math" panose="02040503050406030204" pitchFamily="18" charset="0"/>
                        <a:ea typeface="Cambria Math" panose="02040503050406030204" pitchFamily="18" charset="0"/>
                      </a:rPr>
                      <m:t> </m:t>
                    </m:r>
                    <m:sSubSup>
                      <m:sSubSupPr>
                        <m:ctrlPr>
                          <a:rPr lang="en-MY" altLang="en-US" sz="2400" b="0" i="1" smtClean="0">
                            <a:latin typeface="Cambria Math" panose="02040503050406030204" pitchFamily="18" charset="0"/>
                            <a:ea typeface="Cambria Math" panose="02040503050406030204" pitchFamily="18" charset="0"/>
                          </a:rPr>
                        </m:ctrlPr>
                      </m:sSubSupPr>
                      <m:e>
                        <m:r>
                          <a:rPr lang="en-MY" altLang="en-US" sz="2400" b="0" i="1" smtClean="0">
                            <a:latin typeface="Cambria Math" panose="02040503050406030204" pitchFamily="18" charset="0"/>
                            <a:ea typeface="Cambria Math" panose="02040503050406030204" pitchFamily="18" charset="0"/>
                          </a:rPr>
                          <m:t>𝐸</m:t>
                        </m:r>
                      </m:e>
                      <m:sub>
                        <m:r>
                          <a:rPr lang="en-MY" altLang="en-US" sz="2400" b="0" i="1" smtClean="0">
                            <a:latin typeface="Cambria Math" panose="02040503050406030204" pitchFamily="18" charset="0"/>
                            <a:ea typeface="Cambria Math" panose="02040503050406030204" pitchFamily="18" charset="0"/>
                          </a:rPr>
                          <m:t>𝑛</m:t>
                        </m:r>
                        <m:r>
                          <a:rPr lang="en-MY" altLang="en-US" sz="2400" b="0" i="1" smtClean="0">
                            <a:latin typeface="Cambria Math" panose="02040503050406030204" pitchFamily="18" charset="0"/>
                            <a:ea typeface="Cambria Math" panose="02040503050406030204" pitchFamily="18" charset="0"/>
                          </a:rPr>
                          <m:t> </m:t>
                        </m:r>
                      </m:sub>
                      <m:sup>
                        <m:r>
                          <a:rPr lang="en-MY" altLang="en-US" sz="2400" b="0" i="1" smtClean="0">
                            <a:latin typeface="Cambria Math" panose="02040503050406030204" pitchFamily="18" charset="0"/>
                            <a:ea typeface="Cambria Math" panose="02040503050406030204" pitchFamily="18" charset="0"/>
                          </a:rPr>
                          <m:t>(</m:t>
                        </m:r>
                        <m:f>
                          <m:fPr>
                            <m:ctrlPr>
                              <a:rPr lang="en-MY" altLang="en-US" sz="2400" b="0" i="1" smtClean="0">
                                <a:latin typeface="Cambria Math" panose="02040503050406030204" pitchFamily="18" charset="0"/>
                                <a:ea typeface="Cambria Math" panose="02040503050406030204" pitchFamily="18" charset="0"/>
                              </a:rPr>
                            </m:ctrlPr>
                          </m:fPr>
                          <m:num>
                            <m:sSub>
                              <m:sSubPr>
                                <m:ctrlPr>
                                  <a:rPr lang="en-MY" altLang="en-US" sz="2400" b="0" i="1" smtClean="0">
                                    <a:latin typeface="Cambria Math" panose="02040503050406030204" pitchFamily="18" charset="0"/>
                                    <a:ea typeface="Cambria Math" panose="02040503050406030204" pitchFamily="18" charset="0"/>
                                  </a:rPr>
                                </m:ctrlPr>
                              </m:sSubPr>
                              <m:e>
                                <m:r>
                                  <a:rPr lang="en-MY" altLang="en-US" sz="2400" b="0" i="1" smtClean="0">
                                    <a:latin typeface="Cambria Math" panose="02040503050406030204" pitchFamily="18" charset="0"/>
                                    <a:ea typeface="Cambria Math" panose="02040503050406030204" pitchFamily="18" charset="0"/>
                                  </a:rPr>
                                  <m:t>−</m:t>
                                </m:r>
                                <m:r>
                                  <a:rPr lang="en-MY" altLang="en-US" sz="2400" b="0" i="1" smtClean="0">
                                    <a:latin typeface="Cambria Math" panose="02040503050406030204" pitchFamily="18" charset="0"/>
                                    <a:ea typeface="Cambria Math" panose="02040503050406030204" pitchFamily="18" charset="0"/>
                                  </a:rPr>
                                  <m:t>𝐸</m:t>
                                </m:r>
                              </m:e>
                              <m:sub>
                                <m:r>
                                  <a:rPr lang="en-MY" altLang="en-US" sz="2400" b="0" i="1" smtClean="0">
                                    <a:latin typeface="Cambria Math" panose="02040503050406030204" pitchFamily="18" charset="0"/>
                                    <a:ea typeface="Cambria Math" panose="02040503050406030204" pitchFamily="18" charset="0"/>
                                  </a:rPr>
                                  <m:t>𝑛</m:t>
                                </m:r>
                              </m:sub>
                            </m:sSub>
                          </m:num>
                          <m:den>
                            <m:r>
                              <a:rPr lang="en-MY" altLang="en-US" sz="2400" b="0" i="1" smtClean="0">
                                <a:latin typeface="Cambria Math" panose="02040503050406030204" pitchFamily="18" charset="0"/>
                                <a:ea typeface="Cambria Math" panose="02040503050406030204" pitchFamily="18" charset="0"/>
                              </a:rPr>
                              <m:t>𝑇</m:t>
                            </m:r>
                          </m:den>
                        </m:f>
                        <m:r>
                          <a:rPr lang="en-MY" altLang="en-US" sz="2400" b="0" i="1" smtClean="0">
                            <a:latin typeface="Cambria Math" panose="02040503050406030204" pitchFamily="18" charset="0"/>
                            <a:ea typeface="Cambria Math" panose="02040503050406030204" pitchFamily="18" charset="0"/>
                          </a:rPr>
                          <m:t>)</m:t>
                        </m:r>
                      </m:sup>
                    </m:sSubSup>
                  </m:oMath>
                </a14:m>
                <a:r>
                  <a:rPr lang="en-MY" altLang="en-US" sz="2400" dirty="0"/>
                  <a:t> ; </a:t>
                </a:r>
                <a14:m>
                  <m:oMath xmlns:m="http://schemas.openxmlformats.org/officeDocument/2006/math">
                    <m:sSub>
                      <m:sSubPr>
                        <m:ctrlPr>
                          <a:rPr lang="en-MY" altLang="en-US" sz="2400" i="1" smtClean="0">
                            <a:latin typeface="Cambria Math" panose="02040503050406030204" pitchFamily="18" charset="0"/>
                          </a:rPr>
                        </m:ctrlPr>
                      </m:sSubPr>
                      <m:e>
                        <m:r>
                          <a:rPr lang="en-MY" altLang="en-US" sz="2400" b="0" i="1" smtClean="0">
                            <a:latin typeface="Cambria Math" panose="02040503050406030204" pitchFamily="18" charset="0"/>
                          </a:rPr>
                          <m:t>𝐸</m:t>
                        </m:r>
                      </m:e>
                      <m:sub>
                        <m:r>
                          <a:rPr lang="en-MY" altLang="en-US" sz="2400" b="0" i="1" smtClean="0">
                            <a:latin typeface="Cambria Math" panose="02040503050406030204" pitchFamily="18" charset="0"/>
                          </a:rPr>
                          <m:t>𝑛</m:t>
                        </m:r>
                      </m:sub>
                    </m:sSub>
                    <m:r>
                      <a:rPr lang="en-MY" altLang="en-US" sz="2400" b="0" i="1" smtClean="0">
                        <a:latin typeface="Cambria Math" panose="02040503050406030204" pitchFamily="18" charset="0"/>
                      </a:rPr>
                      <m:t>=</m:t>
                    </m:r>
                    <m:sSub>
                      <m:sSubPr>
                        <m:ctrlPr>
                          <a:rPr lang="en-MY" altLang="en-US" sz="2400" b="0" i="1" smtClean="0">
                            <a:latin typeface="Cambria Math" panose="02040503050406030204" pitchFamily="18" charset="0"/>
                          </a:rPr>
                        </m:ctrlPr>
                      </m:sSubPr>
                      <m:e>
                        <m:r>
                          <a:rPr lang="en-MY" altLang="en-US" sz="2400" b="0" i="1" smtClean="0">
                            <a:latin typeface="Cambria Math" panose="02040503050406030204" pitchFamily="18" charset="0"/>
                          </a:rPr>
                          <m:t>𝐸</m:t>
                        </m:r>
                      </m:e>
                      <m:sub>
                        <m:sSup>
                          <m:sSupPr>
                            <m:ctrlPr>
                              <a:rPr lang="en-MY" altLang="en-US" sz="2400" b="0" i="1" smtClean="0">
                                <a:latin typeface="Cambria Math" panose="02040503050406030204" pitchFamily="18" charset="0"/>
                              </a:rPr>
                            </m:ctrlPr>
                          </m:sSupPr>
                          <m:e>
                            <m:r>
                              <a:rPr lang="en-MY" altLang="en-US" sz="2400" b="0" i="1" smtClean="0">
                                <a:latin typeface="Cambria Math" panose="02040503050406030204" pitchFamily="18" charset="0"/>
                              </a:rPr>
                              <m:t>0</m:t>
                            </m:r>
                          </m:e>
                          <m:sup>
                            <m:r>
                              <a:rPr lang="en-MY" altLang="en-US" sz="2400" b="0" i="1" smtClean="0">
                                <a:latin typeface="Cambria Math" panose="02040503050406030204" pitchFamily="18" charset="0"/>
                              </a:rPr>
                              <m:t>𝑒𝑥</m:t>
                            </m:r>
                          </m:sup>
                        </m:sSup>
                      </m:sub>
                    </m:sSub>
                    <m:r>
                      <a:rPr lang="en-MY" altLang="en-US" sz="2400" b="0" i="1" smtClean="0">
                        <a:latin typeface="Cambria Math" panose="02040503050406030204" pitchFamily="18" charset="0"/>
                      </a:rPr>
                      <m:t>−</m:t>
                    </m:r>
                    <m:sSub>
                      <m:sSubPr>
                        <m:ctrlPr>
                          <a:rPr lang="en-MY" altLang="en-US" sz="2400" b="0" i="1" smtClean="0">
                            <a:latin typeface="Cambria Math" panose="02040503050406030204" pitchFamily="18" charset="0"/>
                          </a:rPr>
                        </m:ctrlPr>
                      </m:sSubPr>
                      <m:e>
                        <m:r>
                          <a:rPr lang="en-MY" altLang="en-US" sz="2400" b="0" i="1" smtClean="0">
                            <a:latin typeface="Cambria Math" panose="02040503050406030204" pitchFamily="18" charset="0"/>
                          </a:rPr>
                          <m:t>𝐸</m:t>
                        </m:r>
                      </m:e>
                      <m:sub>
                        <m:sSup>
                          <m:sSupPr>
                            <m:ctrlPr>
                              <a:rPr lang="en-MY" altLang="en-US" sz="2400" b="0" i="1" smtClean="0">
                                <a:latin typeface="Cambria Math" panose="02040503050406030204" pitchFamily="18" charset="0"/>
                              </a:rPr>
                            </m:ctrlPr>
                          </m:sSupPr>
                          <m:e>
                            <m:r>
                              <a:rPr lang="en-MY" altLang="en-US" sz="2400" b="0" i="1" smtClean="0">
                                <a:latin typeface="Cambria Math" panose="02040503050406030204" pitchFamily="18" charset="0"/>
                              </a:rPr>
                              <m:t>1</m:t>
                            </m:r>
                          </m:e>
                          <m:sup>
                            <m:r>
                              <a:rPr lang="en-MY" altLang="en-US" sz="2400" b="0" i="1" smtClean="0">
                                <a:latin typeface="Cambria Math" panose="02040503050406030204" pitchFamily="18" charset="0"/>
                              </a:rPr>
                              <m:t>𝑒𝑥</m:t>
                            </m:r>
                          </m:sup>
                        </m:sSup>
                      </m:sub>
                    </m:sSub>
                  </m:oMath>
                </a14:m>
                <a:endParaRPr lang="en-MY" altLang="en-US" sz="2400" dirty="0"/>
              </a:p>
              <a:p>
                <a:r>
                  <a:rPr lang="en-MY" altLang="en-US" sz="2400" dirty="0"/>
                  <a:t>Nuclear temperature factor          </a:t>
                </a:r>
                <a14:m>
                  <m:oMath xmlns:m="http://schemas.openxmlformats.org/officeDocument/2006/math">
                    <m:sSub>
                      <m:sSubPr>
                        <m:ctrlPr>
                          <a:rPr lang="en-MY" altLang="en-US" sz="2400" i="1" smtClean="0">
                            <a:latin typeface="Cambria Math" panose="02040503050406030204" pitchFamily="18" charset="0"/>
                          </a:rPr>
                        </m:ctrlPr>
                      </m:sSubPr>
                      <m:e>
                        <m:r>
                          <a:rPr lang="en-MY" altLang="en-US" sz="2400" b="0" i="1" smtClean="0">
                            <a:latin typeface="Cambria Math" panose="02040503050406030204" pitchFamily="18" charset="0"/>
                          </a:rPr>
                          <m:t>𝑇</m:t>
                        </m:r>
                      </m:e>
                      <m:sub>
                        <m:r>
                          <a:rPr lang="en-MY" altLang="en-US" sz="2400" b="0" i="1" smtClean="0">
                            <a:latin typeface="Cambria Math" panose="02040503050406030204" pitchFamily="18" charset="0"/>
                          </a:rPr>
                          <m:t>𝑝</m:t>
                        </m:r>
                      </m:sub>
                    </m:sSub>
                    <m:r>
                      <a:rPr lang="en-MY" altLang="en-US" sz="2400" b="0" i="1" smtClean="0">
                        <a:latin typeface="Cambria Math" panose="02040503050406030204" pitchFamily="18" charset="0"/>
                      </a:rPr>
                      <m:t>=</m:t>
                    </m:r>
                    <m:r>
                      <a:rPr lang="en-MY" altLang="en-US" sz="2400" b="0" i="1" smtClean="0">
                        <a:latin typeface="Cambria Math" panose="02040503050406030204" pitchFamily="18" charset="0"/>
                      </a:rPr>
                      <m:t>𝑦</m:t>
                    </m:r>
                    <m:sSub>
                      <m:sSubPr>
                        <m:ctrlPr>
                          <a:rPr lang="en-MY" altLang="en-US" sz="2400" b="0" i="1" smtClean="0">
                            <a:latin typeface="Cambria Math" panose="02040503050406030204" pitchFamily="18" charset="0"/>
                          </a:rPr>
                        </m:ctrlPr>
                      </m:sSubPr>
                      <m:e>
                        <m:r>
                          <a:rPr lang="en-MY" altLang="en-US" sz="2400" b="0" i="1" smtClean="0">
                            <a:latin typeface="Cambria Math" panose="02040503050406030204" pitchFamily="18" charset="0"/>
                          </a:rPr>
                          <m:t>𝑇</m:t>
                        </m:r>
                      </m:e>
                      <m:sub>
                        <m:r>
                          <a:rPr lang="en-MY" altLang="en-US" sz="2400" b="0" i="1" smtClean="0">
                            <a:latin typeface="Cambria Math" panose="02040503050406030204" pitchFamily="18" charset="0"/>
                          </a:rPr>
                          <m:t>𝑒</m:t>
                        </m:r>
                      </m:sub>
                    </m:sSub>
                  </m:oMath>
                </a14:m>
                <a:endParaRPr lang="en-MY" altLang="en-US" sz="2400" dirty="0"/>
              </a:p>
            </p:txBody>
          </p:sp>
        </mc:Choice>
        <mc:Fallback xmlns="">
          <p:sp>
            <p:nvSpPr>
              <p:cNvPr id="7" name="Text Box 6"/>
              <p:cNvSpPr txBox="1">
                <a:spLocks noRot="1" noChangeAspect="1" noMove="1" noResize="1" noEditPoints="1" noAdjustHandles="1" noChangeArrowheads="1" noChangeShapeType="1" noTextEdit="1"/>
              </p:cNvSpPr>
              <p:nvPr/>
            </p:nvSpPr>
            <p:spPr>
              <a:xfrm>
                <a:off x="5332411" y="2935620"/>
                <a:ext cx="6823712" cy="3327706"/>
              </a:xfrm>
              <a:prstGeom prst="rect">
                <a:avLst/>
              </a:prstGeom>
              <a:blipFill>
                <a:blip r:embed="rId4"/>
                <a:stretch>
                  <a:fillRect l="-1247" t="-1093" r="-1959" b="-2186"/>
                </a:stretch>
              </a:blipFill>
              <a:ln w="25400">
                <a:solidFill>
                  <a:schemeClr val="tx1"/>
                </a:solidFill>
              </a:ln>
            </p:spPr>
            <p:txBody>
              <a:bodyPr/>
              <a:lstStyle/>
              <a:p>
                <a:r>
                  <a:rPr lang="en-MY">
                    <a:noFill/>
                  </a:rPr>
                  <a:t> </a:t>
                </a:r>
              </a:p>
            </p:txBody>
          </p:sp>
        </mc:Fallback>
      </mc:AlternateContent>
      <p:sp>
        <p:nvSpPr>
          <p:cNvPr id="8" name="Text Box 7"/>
          <p:cNvSpPr txBox="1"/>
          <p:nvPr/>
        </p:nvSpPr>
        <p:spPr>
          <a:xfrm>
            <a:off x="6417945" y="1241981"/>
            <a:ext cx="4652645" cy="1191895"/>
          </a:xfrm>
          <a:prstGeom prst="rect">
            <a:avLst/>
          </a:prstGeom>
          <a:solidFill>
            <a:schemeClr val="accent1">
              <a:lumMod val="20000"/>
              <a:lumOff val="80000"/>
            </a:schemeClr>
          </a:solidFill>
          <a:ln w="25400">
            <a:solidFill>
              <a:schemeClr val="tx1"/>
            </a:solidFill>
          </a:ln>
        </p:spPr>
        <p:txBody>
          <a:bodyPr wrap="square" rtlCol="0">
            <a:spAutoFit/>
          </a:bodyPr>
          <a:lstStyle/>
          <a:p>
            <a:r>
              <a:rPr lang="en-MY" altLang="en-US" sz="2400" dirty="0"/>
              <a:t>4.Comparison model to experimental for </a:t>
            </a:r>
            <a:r>
              <a:rPr lang="en-MY" altLang="en-US" sz="2400" baseline="30000" dirty="0"/>
              <a:t>12</a:t>
            </a:r>
            <a:r>
              <a:rPr lang="en-MY" altLang="en-US" sz="2400" dirty="0"/>
              <a:t>O, </a:t>
            </a:r>
            <a:r>
              <a:rPr lang="en-MY" altLang="en-US" sz="2400" baseline="30000" dirty="0"/>
              <a:t>32</a:t>
            </a:r>
            <a:r>
              <a:rPr lang="en-MY" altLang="en-US" sz="2400" dirty="0"/>
              <a:t>S, </a:t>
            </a:r>
            <a:r>
              <a:rPr lang="en-MY" altLang="en-US" sz="2400" baseline="30000" dirty="0"/>
              <a:t>40</a:t>
            </a:r>
            <a:r>
              <a:rPr lang="en-MY" altLang="en-US" sz="2400" dirty="0"/>
              <a:t>Ca, </a:t>
            </a:r>
            <a:r>
              <a:rPr lang="en-MY" altLang="en-US" sz="2400" baseline="30000" dirty="0"/>
              <a:t>207</a:t>
            </a:r>
            <a:r>
              <a:rPr lang="en-MY" altLang="en-US" sz="2400" dirty="0"/>
              <a:t>Pb and </a:t>
            </a:r>
            <a:r>
              <a:rPr lang="en-MY" altLang="en-US" sz="2400" baseline="30000" dirty="0"/>
              <a:t>209</a:t>
            </a:r>
            <a:r>
              <a:rPr lang="en-MY" altLang="en-US" sz="2400" dirty="0"/>
              <a:t>Bi by </a:t>
            </a:r>
            <a:r>
              <a:rPr lang="en-MY" altLang="en-US" sz="2400" dirty="0">
                <a:cs typeface="Times New Roman" panose="02020603050405020304" charset="0"/>
              </a:rPr>
              <a:t>χ</a:t>
            </a:r>
            <a:r>
              <a:rPr lang="en-MY" altLang="en-US" sz="2400" baseline="30000" dirty="0">
                <a:cs typeface="Times New Roman" panose="02020603050405020304" charset="0"/>
              </a:rPr>
              <a:t>2 </a:t>
            </a:r>
            <a:r>
              <a:rPr lang="en-MY" altLang="en-US" sz="2400" dirty="0">
                <a:cs typeface="Times New Roman" panose="02020603050405020304" charset="0"/>
              </a:rPr>
              <a:t>analysis</a:t>
            </a:r>
          </a:p>
        </p:txBody>
      </p:sp>
      <p:graphicFrame>
        <p:nvGraphicFramePr>
          <p:cNvPr id="9" name="Content Placeholder 8"/>
          <p:cNvGraphicFramePr>
            <a:graphicFrameLocks noGrp="1" noChangeAspect="1"/>
          </p:cNvGraphicFramePr>
          <p:nvPr>
            <p:ph sz="half" idx="2"/>
            <p:extLst>
              <p:ext uri="{D42A27DB-BD31-4B8C-83A1-F6EECF244321}">
                <p14:modId xmlns:p14="http://schemas.microsoft.com/office/powerpoint/2010/main" val="436161071"/>
              </p:ext>
            </p:extLst>
          </p:nvPr>
        </p:nvGraphicFramePr>
        <p:xfrm>
          <a:off x="6207852" y="4268479"/>
          <a:ext cx="3937000" cy="661988"/>
        </p:xfrm>
        <a:graphic>
          <a:graphicData uri="http://schemas.openxmlformats.org/presentationml/2006/ole">
            <mc:AlternateContent xmlns:mc="http://schemas.openxmlformats.org/markup-compatibility/2006">
              <mc:Choice xmlns:v="urn:schemas-microsoft-com:vml" Requires="v">
                <p:oleObj spid="_x0000_s3141" name="Equation" r:id="rId5" imgW="3251160" imgH="545760" progId="Equation.3">
                  <p:embed/>
                </p:oleObj>
              </mc:Choice>
              <mc:Fallback>
                <p:oleObj name="Equation" r:id="rId5" imgW="3251160" imgH="545760" progId="Equation.3">
                  <p:embed/>
                  <p:pic>
                    <p:nvPicPr>
                      <p:cNvPr id="0" name="Picture 3075"/>
                      <p:cNvPicPr/>
                      <p:nvPr/>
                    </p:nvPicPr>
                    <p:blipFill>
                      <a:blip r:embed="rId6"/>
                      <a:stretch>
                        <a:fillRect/>
                      </a:stretch>
                    </p:blipFill>
                    <p:spPr>
                      <a:xfrm>
                        <a:off x="6207852" y="4268479"/>
                        <a:ext cx="3937000" cy="661988"/>
                      </a:xfrm>
                      <a:prstGeom prst="rect">
                        <a:avLst/>
                      </a:prstGeom>
                      <a:noFill/>
                      <a:ln w="38100">
                        <a:noFill/>
                        <a:miter/>
                      </a:ln>
                    </p:spPr>
                  </p:pic>
                </p:oleObj>
              </mc:Fallback>
            </mc:AlternateContent>
          </a:graphicData>
        </a:graphic>
      </p:graphicFrame>
      <p:cxnSp>
        <p:nvCxnSpPr>
          <p:cNvPr id="10" name="Straight Arrow Connector 9"/>
          <p:cNvCxnSpPr/>
          <p:nvPr/>
        </p:nvCxnSpPr>
        <p:spPr>
          <a:xfrm>
            <a:off x="2665095" y="3303270"/>
            <a:ext cx="0" cy="730250"/>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11" name="Straight Arrow Connector 10"/>
          <p:cNvCxnSpPr>
            <a:cxnSpLocks/>
          </p:cNvCxnSpPr>
          <p:nvPr/>
        </p:nvCxnSpPr>
        <p:spPr>
          <a:xfrm>
            <a:off x="4879104" y="4437454"/>
            <a:ext cx="342264" cy="355441"/>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cxnSp>
        <p:nvCxnSpPr>
          <p:cNvPr id="12" name="Straight Arrow Connector 11"/>
          <p:cNvCxnSpPr/>
          <p:nvPr/>
        </p:nvCxnSpPr>
        <p:spPr>
          <a:xfrm flipV="1">
            <a:off x="8498522" y="2433876"/>
            <a:ext cx="0" cy="339725"/>
          </a:xfrm>
          <a:prstGeom prst="straightConnector1">
            <a:avLst/>
          </a:prstGeom>
          <a:ln>
            <a:tailEnd type="arrow" w="med" len="med"/>
          </a:ln>
        </p:spPr>
        <p:style>
          <a:lnRef idx="3">
            <a:schemeClr val="accent5"/>
          </a:lnRef>
          <a:fillRef idx="0">
            <a:schemeClr val="accent5"/>
          </a:fillRef>
          <a:effectRef idx="2">
            <a:schemeClr val="accent5"/>
          </a:effectRef>
          <a:fontRef idx="minor">
            <a:schemeClr val="tx1"/>
          </a:fontRef>
        </p:style>
      </p:cxnSp>
      <p:sp>
        <p:nvSpPr>
          <p:cNvPr id="15" name="Rectangle 14"/>
          <p:cNvSpPr/>
          <p:nvPr/>
        </p:nvSpPr>
        <p:spPr>
          <a:xfrm>
            <a:off x="326707" y="6342211"/>
            <a:ext cx="4088131"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MY" dirty="0"/>
              <a:t>IH </a:t>
            </a:r>
            <a:r>
              <a:rPr lang="en-MY" dirty="0" err="1"/>
              <a:t>Hashim</a:t>
            </a:r>
            <a:r>
              <a:rPr lang="en-MY" dirty="0"/>
              <a:t> 2016, RCNP16</a:t>
            </a:r>
          </a:p>
        </p:txBody>
      </p:sp>
      <p:sp>
        <p:nvSpPr>
          <p:cNvPr id="14" name="Arrow: Right 13"/>
          <p:cNvSpPr/>
          <p:nvPr/>
        </p:nvSpPr>
        <p:spPr>
          <a:xfrm>
            <a:off x="702365" y="4890904"/>
            <a:ext cx="503582" cy="3304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6" name="Arrow: Right 15"/>
          <p:cNvSpPr/>
          <p:nvPr/>
        </p:nvSpPr>
        <p:spPr>
          <a:xfrm>
            <a:off x="1663148" y="5361356"/>
            <a:ext cx="503582" cy="3304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7" name="Arrow: Right 16"/>
          <p:cNvSpPr/>
          <p:nvPr/>
        </p:nvSpPr>
        <p:spPr>
          <a:xfrm>
            <a:off x="8945220" y="5830478"/>
            <a:ext cx="503582" cy="3304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8" name="Arrow: Right 17"/>
          <p:cNvSpPr/>
          <p:nvPr/>
        </p:nvSpPr>
        <p:spPr>
          <a:xfrm>
            <a:off x="7672770" y="5056130"/>
            <a:ext cx="503582" cy="3304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9" name="Arrow: Right 18"/>
          <p:cNvSpPr/>
          <p:nvPr/>
        </p:nvSpPr>
        <p:spPr>
          <a:xfrm>
            <a:off x="5592418" y="4560451"/>
            <a:ext cx="503582" cy="3304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9084</TotalTime>
  <Words>2636</Words>
  <Application>Microsoft Office PowerPoint</Application>
  <PresentationFormat>Widescreen</PresentationFormat>
  <Paragraphs>238</Paragraphs>
  <Slides>37</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ＭＳ Ｐゴシック</vt:lpstr>
      <vt:lpstr>Arial</vt:lpstr>
      <vt:lpstr>Calibri</vt:lpstr>
      <vt:lpstr>Cambria Math</vt:lpstr>
      <vt:lpstr>Times New Roman</vt:lpstr>
      <vt:lpstr>1_Office Theme</vt:lpstr>
      <vt:lpstr>Equation</vt:lpstr>
      <vt:lpstr>SYSTEMATIC STUDY OF NEUTRON EMISSION MODEL FOR NUCLEAR MUON CAPTURE EXPERIMENT</vt:lpstr>
      <vt:lpstr>Introduction</vt:lpstr>
      <vt:lpstr>Problem Statement </vt:lpstr>
      <vt:lpstr>PowerPoint Presentation</vt:lpstr>
      <vt:lpstr>PowerPoint Presentation</vt:lpstr>
      <vt:lpstr>PowerPoint Presentation</vt:lpstr>
      <vt:lpstr>PowerPoint Presentation</vt:lpstr>
      <vt:lpstr>PowerPoint Presentation</vt:lpstr>
      <vt:lpstr>Research Methodology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SYSTEMATIC STUDY OF NEUTRON EMISSION MODEL FOR NUCLEAR MUON CAPTURE EXPERIMENT</dc:title>
  <dc:creator>user</dc:creator>
  <cp:lastModifiedBy>FAIZNUR OTHMAN</cp:lastModifiedBy>
  <cp:revision>64</cp:revision>
  <dcterms:created xsi:type="dcterms:W3CDTF">2017-02-06T05:39:00Z</dcterms:created>
  <dcterms:modified xsi:type="dcterms:W3CDTF">2017-02-22T04:43:23Z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