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942513" cy="6761163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C1E22-C838-4132-A6D2-816AF52041D0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A85C-AFB9-4E2A-9524-1D5A00F611E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5775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68A4-0F94-4571-82C5-EE4A1597DEEA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7E62A-1C5C-4105-A26B-7EFC1D004FC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713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7E62A-1C5C-4105-A26B-7EFC1D004FCF}" type="slidenum">
              <a:rPr lang="ms-MY" smtClean="0"/>
              <a:t>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7161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F0B390-FC15-4345-8BA1-6BA9746CBEE4}" type="slidenum">
              <a:rPr lang="ms-MY" smtClean="0"/>
              <a:t>‹#›</a:t>
            </a:fld>
            <a:endParaRPr lang="ms-MY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05FD00-70C5-40DB-8FB5-68AC747E50DB}" type="datetimeFigureOut">
              <a:rPr lang="ms-MY" smtClean="0"/>
              <a:t>22/02/2017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483" y="908720"/>
            <a:ext cx="8108377" cy="3096344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Muon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capture rates 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and their relation 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with the double beta decay</a:t>
            </a:r>
            <a:endParaRPr lang="ms-MY" sz="4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6672" y="43995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NURAINEE BINTI IBRAHIM</a:t>
            </a:r>
            <a:endParaRPr lang="ms-MY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IZYAN </a:t>
            </a:r>
            <a:r>
              <a:rPr lang="en-US" dirty="0" smtClean="0"/>
              <a:t>HAZWANI BINTI </a:t>
            </a:r>
            <a:r>
              <a:rPr lang="en-US" dirty="0" smtClean="0"/>
              <a:t>HASHIM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59957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838200"/>
                <a:ext cx="7467600" cy="28788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First case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Can test by the OMC on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0" i="0" smtClean="0">
                            <a:latin typeface="Cambria Math"/>
                          </a:rPr>
                          <m:t> 76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Se</m:t>
                        </m:r>
                      </m:e>
                    </m:sPre>
                  </m:oMath>
                </a14:m>
                <a:r>
                  <a:rPr lang="en-US" sz="2400" dirty="0" smtClean="0"/>
                  <a:t> the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76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As</m:t>
                        </m:r>
                      </m:e>
                    </m:sPre>
                  </m:oMath>
                </a14:m>
                <a:r>
                  <a:rPr lang="en-US" sz="2400" dirty="0" smtClean="0"/>
                  <a:t> (this is the final virtual leg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decay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76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</m:sPre>
                    <m:r>
                      <a:rPr lang="en-US" sz="2400" b="0" i="0" smtClean="0">
                        <a:latin typeface="Cambria Math"/>
                      </a:rPr>
                      <m:t>), </m:t>
                    </m:r>
                  </m:oMath>
                </a14:m>
                <a:r>
                  <a:rPr lang="en-US" sz="2400" dirty="0" smtClean="0"/>
                  <a:t>the most relevant of which are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 states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states( the ground states of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76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As</m:t>
                        </m:r>
                      </m:e>
                    </m:sPre>
                  </m:oMath>
                </a14:m>
                <a:r>
                  <a:rPr lang="en-US" sz="2400" dirty="0" smtClean="0"/>
                  <a:t>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 state).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838200"/>
                <a:ext cx="7467600" cy="2878832"/>
              </a:xfrm>
              <a:blipFill rotWithShape="1">
                <a:blip r:embed="rId2"/>
                <a:stretch>
                  <a:fillRect l="-1388" t="-1907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59632" y="3573016"/>
                <a:ext cx="746760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Second case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Can test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 states on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106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Ag</m:t>
                        </m:r>
                        <m:r>
                          <a:rPr lang="en-US" sz="2400" i="0">
                            <a:latin typeface="Cambria Math"/>
                          </a:rPr>
                          <m:t>  </m:t>
                        </m:r>
                      </m:e>
                    </m:sPre>
                  </m:oMath>
                </a14:m>
                <a:r>
                  <a:rPr lang="en-US" sz="2400" dirty="0" smtClean="0"/>
                  <a:t>the OMC 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106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Cd</m:t>
                        </m:r>
                      </m:e>
                    </m:sPre>
                  </m:oMath>
                </a14:m>
                <a:r>
                  <a:rPr lang="en-US" sz="2400" dirty="0" smtClean="0"/>
                  <a:t> (this is the initial virtual leg in the double- positron decay of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0">
                            <a:latin typeface="Cambria Math"/>
                          </a:rPr>
                          <m:t> 106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Cd</m:t>
                        </m:r>
                        <m:r>
                          <a:rPr lang="en-US" sz="2400" b="0" i="0" smtClean="0">
                            <a:latin typeface="Cambria Math"/>
                          </a:rPr>
                          <m:t>.  </m:t>
                        </m:r>
                      </m:e>
                    </m:sPre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73016"/>
                <a:ext cx="7467600" cy="1656184"/>
              </a:xfrm>
              <a:prstGeom prst="rect">
                <a:avLst/>
              </a:prstGeom>
              <a:blipFill rotWithShape="1">
                <a:blip r:embed="rId3"/>
                <a:stretch>
                  <a:fillRect l="-1469" t="-5882" r="-1143" b="-1103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31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204864"/>
            <a:ext cx="5256584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/>
              <a:t>Muon</a:t>
            </a:r>
            <a:r>
              <a:rPr lang="en-US" sz="6000" dirty="0" smtClean="0"/>
              <a:t> capture in light nuclei</a:t>
            </a:r>
            <a:endParaRPr lang="ms-MY" sz="6000" dirty="0"/>
          </a:p>
        </p:txBody>
      </p:sp>
    </p:spTree>
    <p:extLst>
      <p:ext uri="{BB962C8B-B14F-4D97-AF65-F5344CB8AC3E}">
        <p14:creationId xmlns:p14="http://schemas.microsoft.com/office/powerpoint/2010/main" val="335012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2560" y="678430"/>
                <a:ext cx="7601272" cy="2030490"/>
              </a:xfrm>
            </p:spPr>
            <p:txBody>
              <a:bodyPr/>
              <a:lstStyle/>
              <a:p>
                <a:r>
                  <a:rPr lang="en-US" sz="2400" dirty="0" smtClean="0"/>
                  <a:t>Expression for the half-life of the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𝛽𝛽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ms-MY" sz="2400" dirty="0" smtClean="0"/>
                  <a:t>decay:</a:t>
                </a:r>
              </a:p>
              <a:p>
                <a:endParaRPr lang="ms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560" y="678430"/>
                <a:ext cx="7601272" cy="2030490"/>
              </a:xfrm>
              <a:blipFill rotWithShape="1">
                <a:blip r:embed="rId2"/>
                <a:stretch>
                  <a:fillRect l="-1123" t="-2402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10" y="1340768"/>
            <a:ext cx="3829050" cy="8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301" y="234885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-where double Gamow –Teller matrix element</a:t>
            </a:r>
            <a:endParaRPr lang="ms-MY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1959" y="2996952"/>
            <a:ext cx="7467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Scaled by the electron mass, </a:t>
            </a:r>
            <a:r>
              <a:rPr lang="en-US" dirty="0" err="1" smtClean="0"/>
              <a:t>bwtween</a:t>
            </a:r>
            <a:r>
              <a:rPr lang="en-US" dirty="0" smtClean="0"/>
              <a:t> the initial (0 </a:t>
            </a:r>
            <a:r>
              <a:rPr lang="en-US" dirty="0" err="1" smtClean="0"/>
              <a:t>g.s</a:t>
            </a:r>
            <a:r>
              <a:rPr lang="en-US" dirty="0" smtClean="0"/>
              <a:t>.) and final (0 </a:t>
            </a:r>
            <a:r>
              <a:rPr lang="en-US" dirty="0" err="1" smtClean="0"/>
              <a:t>g.s</a:t>
            </a:r>
            <a:r>
              <a:rPr lang="en-US" dirty="0" smtClean="0"/>
              <a:t>.) ground state</a:t>
            </a:r>
            <a:endParaRPr lang="ms-MY" dirty="0" smtClean="0"/>
          </a:p>
          <a:p>
            <a:endParaRPr lang="ms-M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83" y="3861048"/>
            <a:ext cx="6768752" cy="8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0294" y="4687305"/>
                <a:ext cx="6768752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s-MY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ms-MY" sz="2000" i="1">
                            <a:latin typeface="Cambria Math"/>
                            <a:ea typeface="Cambria Math"/>
                          </a:rPr>
                          <m:t>𝛽𝛽</m:t>
                        </m:r>
                        <m:r>
                          <a:rPr lang="ms-MY" sz="2000" i="1">
                            <a:latin typeface="Cambria Math"/>
                            <a:ea typeface="Cambria Math"/>
                          </a:rPr>
                          <m:t>→</m:t>
                        </m:r>
                      </m:sub>
                    </m:sSub>
                  </m:oMath>
                </a14:m>
                <a:r>
                  <a:rPr lang="ms-MY" sz="2000" dirty="0"/>
                  <a:t> the 2v</a:t>
                </a:r>
                <a14:m>
                  <m:oMath xmlns:m="http://schemas.openxmlformats.org/officeDocument/2006/math">
                    <m:r>
                      <a:rPr lang="ms-MY" sz="2000" i="1">
                        <a:latin typeface="Cambria Math"/>
                        <a:ea typeface="Cambria Math"/>
                      </a:rPr>
                      <m:t>𝛽𝛽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ms-MY" sz="2000" dirty="0"/>
                  <a:t>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s-MY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    →</m:t>
                        </m:r>
                      </m:sub>
                    </m:sSub>
                  </m:oMath>
                </a14:m>
                <a:r>
                  <a:rPr lang="ms-MY" sz="2000" dirty="0"/>
                  <a:t>energy of the </a:t>
                </a:r>
                <a:r>
                  <a:rPr lang="ms-MY" sz="2000" i="1" dirty="0"/>
                  <a:t>n</a:t>
                </a:r>
                <a:r>
                  <a:rPr lang="ms-MY" sz="2000" dirty="0"/>
                  <a:t>th intermediate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s-MY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    →</m:t>
                        </m:r>
                      </m:sub>
                    </m:sSub>
                  </m:oMath>
                </a14:m>
                <a:r>
                  <a:rPr lang="ms-MY" sz="2000" dirty="0"/>
                  <a:t>mass energy of the initial nucleus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ms-MY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  →</m:t>
                        </m:r>
                      </m:sub>
                    </m:sSub>
                  </m:oMath>
                </a14:m>
                <a:r>
                  <a:rPr lang="ms-MY" sz="2000" dirty="0"/>
                  <a:t>rest mass energy of the </a:t>
                </a:r>
                <a:r>
                  <a:rPr lang="ms-MY" sz="2000" dirty="0" smtClean="0"/>
                  <a:t>electron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ms-MY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ms-MY" sz="2000" i="1" smtClean="0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nary>
                  </m:oMath>
                </a14:m>
                <a:r>
                  <a:rPr lang="ms-MY" sz="2000" dirty="0" smtClean="0"/>
                  <a:t>  the running over all the neutrons (protons) of yhe dacaying nucleus</a:t>
                </a:r>
                <a:endParaRPr lang="ms-MY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94" y="4687305"/>
                <a:ext cx="6768752" cy="1966500"/>
              </a:xfrm>
              <a:prstGeom prst="rect">
                <a:avLst/>
              </a:prstGeom>
              <a:blipFill rotWithShape="1">
                <a:blip r:embed="rId5"/>
                <a:stretch>
                  <a:fillRect l="-5491" t="-1238" b="-21053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35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04664"/>
            <a:ext cx="7467600" cy="4853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 value has been specified for the final ground state ( for excited final states its value will has be different, naturally)</a:t>
            </a:r>
            <a:endParaRPr lang="ms-M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256584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5661248"/>
                <a:ext cx="4104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Figure 1: Two- neutrino double beta decay of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48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𝐶𝑎</m:t>
                        </m:r>
                      </m:e>
                    </m:sPre>
                  </m:oMath>
                </a14:m>
                <a:r>
                  <a:rPr lang="ms-MY" dirty="0" smtClean="0"/>
                  <a:t> using different interactions in the pf shell</a:t>
                </a:r>
                <a:endParaRPr lang="ms-MY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61248"/>
                <a:ext cx="410445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337" t="-3311" r="-1932" b="-9934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61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study the predictive power of the shell model for the light nuclei in Fig 1 four different shell model calculation s concerning the </a:t>
                </a:r>
                <a:r>
                  <a:rPr lang="ms-MY" dirty="0" smtClean="0"/>
                  <a:t>2v</a:t>
                </a:r>
                <a14:m>
                  <m:oMath xmlns:m="http://schemas.openxmlformats.org/officeDocument/2006/math">
                    <m:r>
                      <a:rPr lang="ms-MY" i="1">
                        <a:latin typeface="Cambria Math"/>
                        <a:ea typeface="Cambria Math"/>
                      </a:rPr>
                      <m:t>𝛽𝛽</m:t>
                    </m:r>
                  </m:oMath>
                </a14:m>
                <a:r>
                  <a:rPr lang="en-US" dirty="0" smtClean="0">
                    <a:ea typeface="Cambria Math"/>
                  </a:rPr>
                  <a:t> decay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Ca</m:t>
                        </m:r>
                      </m:e>
                    </m:sPre>
                  </m:oMath>
                </a14:m>
                <a:r>
                  <a:rPr lang="ms-MY" dirty="0"/>
                  <a:t> </a:t>
                </a:r>
                <a:r>
                  <a:rPr lang="ms-MY" dirty="0" smtClean="0"/>
                  <a:t>to ground state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𝑇𝑖</m:t>
                        </m:r>
                      </m:e>
                    </m:sPre>
                  </m:oMath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88" t="-1241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2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132856"/>
            <a:ext cx="669674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 smtClean="0"/>
              <a:t>Muon</a:t>
            </a:r>
            <a:r>
              <a:rPr lang="en-US" sz="6600" dirty="0" smtClean="0"/>
              <a:t> capture in heavy nuclei</a:t>
            </a:r>
            <a:endParaRPr lang="ms-MY" sz="6600" dirty="0"/>
          </a:p>
        </p:txBody>
      </p:sp>
    </p:spTree>
    <p:extLst>
      <p:ext uri="{BB962C8B-B14F-4D97-AF65-F5344CB8AC3E}">
        <p14:creationId xmlns:p14="http://schemas.microsoft.com/office/powerpoint/2010/main" val="272967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980728"/>
                <a:ext cx="7467600" cy="4995664"/>
              </a:xfrm>
            </p:spPr>
            <p:txBody>
              <a:bodyPr/>
              <a:lstStyle/>
              <a:p>
                <a:r>
                  <a:rPr lang="en-US" dirty="0" smtClean="0"/>
                  <a:t>The structure of heavy nuclei was calculated </a:t>
                </a:r>
                <a:r>
                  <a:rPr lang="en-US" dirty="0" smtClean="0"/>
                  <a:t>by </a:t>
                </a:r>
                <a:r>
                  <a:rPr lang="en-US" dirty="0" smtClean="0"/>
                  <a:t>using the formalism of the </a:t>
                </a:r>
                <a:r>
                  <a:rPr lang="en-US" dirty="0" err="1" smtClean="0"/>
                  <a:t>pn</a:t>
                </a:r>
                <a:r>
                  <a:rPr lang="en-US" dirty="0" smtClean="0"/>
                  <a:t>-QRPA</a:t>
                </a:r>
              </a:p>
              <a:p>
                <a:r>
                  <a:rPr lang="en-US" dirty="0" smtClean="0"/>
                  <a:t>It is well known that </a:t>
                </a:r>
                <a:r>
                  <a:rPr lang="ms-MY" dirty="0" smtClean="0"/>
                  <a:t> </a:t>
                </a:r>
                <a:r>
                  <a:rPr lang="ms-MY" dirty="0"/>
                  <a:t>2v</a:t>
                </a:r>
                <a14:m>
                  <m:oMath xmlns:m="http://schemas.openxmlformats.org/officeDocument/2006/math">
                    <m:r>
                      <a:rPr lang="ms-MY" i="1">
                        <a:latin typeface="Cambria Math"/>
                        <a:ea typeface="Cambria Math"/>
                      </a:rPr>
                      <m:t>𝛽𝛽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decay rates depend on the strength, denoted usually by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ms-MY" dirty="0" smtClean="0"/>
                  <a:t>, of the proton-neutron particle-particle interaction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s-MY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ms-MY" dirty="0" smtClean="0"/>
                  <a:t>channel</a:t>
                </a:r>
              </a:p>
              <a:p>
                <a:r>
                  <a:rPr lang="en-US" dirty="0">
                    <a:ea typeface="Cambria Math"/>
                  </a:rPr>
                  <a:t>Fig 3 shows the partial capture rates in the reactions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76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𝑆𝑒</m:t>
                        </m:r>
                      </m:e>
                    </m:sPre>
                  </m:oMath>
                </a14:m>
                <a:r>
                  <a:rPr lang="en-US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b/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)→</m:t>
                    </m:r>
                    <m:sPre>
                      <m:sPre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76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𝐴𝑠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dirty="0" smtClean="0">
                    <a:ea typeface="Cambria Math"/>
                  </a:rPr>
                  <a:t>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𝑝𝑝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ms-MY" dirty="0" smtClean="0"/>
              </a:p>
              <a:p>
                <a:endParaRPr lang="ms-MY" dirty="0" smtClean="0"/>
              </a:p>
              <a:p>
                <a:endParaRPr lang="ms-MY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980728"/>
                <a:ext cx="7467600" cy="4995664"/>
              </a:xfrm>
              <a:blipFill rotWithShape="1">
                <a:blip r:embed="rId2"/>
                <a:stretch>
                  <a:fillRect l="-1388" t="-1099" r="-898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00" y="1052736"/>
            <a:ext cx="63367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20516" y="5445224"/>
                <a:ext cx="5189778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Figure </a:t>
                </a:r>
                <a:r>
                  <a:rPr lang="en-US" dirty="0" smtClean="0"/>
                  <a:t>2: Partial capture rates on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76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𝑆𝑒</m:t>
                        </m:r>
                      </m:e>
                    </m:sPre>
                  </m:oMath>
                </a14:m>
                <a:r>
                  <a:rPr lang="en-US" dirty="0" smtClean="0"/>
                  <a:t> as functions of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16" y="5445224"/>
                <a:ext cx="5189778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939" t="-4545" b="-10909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1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CONCLUSION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1)Both the 2v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decay amplitudes and the OMC observable (partial and total) depend on the strength(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dirty="0" smtClean="0"/>
                  <a:t>) of the particle-particle part of the proton-neutron interaction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2)Good possibility to constrain the wave functions of the double beta intermediate nucleus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3" t="-1241" r="-1796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63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2520280" cy="574576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ms-MY" dirty="0"/>
          </a:p>
        </p:txBody>
      </p:sp>
      <p:sp>
        <p:nvSpPr>
          <p:cNvPr id="2" name="Oval 1"/>
          <p:cNvSpPr/>
          <p:nvPr/>
        </p:nvSpPr>
        <p:spPr>
          <a:xfrm>
            <a:off x="395536" y="2852936"/>
            <a:ext cx="230425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Ordinary </a:t>
            </a:r>
            <a:r>
              <a:rPr lang="en-US" sz="2400" dirty="0" err="1" smtClean="0"/>
              <a:t>Muon</a:t>
            </a:r>
            <a:r>
              <a:rPr lang="en-US" sz="2400" dirty="0" smtClean="0"/>
              <a:t> capture</a:t>
            </a:r>
            <a:endParaRPr lang="ms-MY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26414" y="2375031"/>
            <a:ext cx="1122449" cy="476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95151" y="3876588"/>
            <a:ext cx="832224" cy="82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148863" y="1979767"/>
            <a:ext cx="2160240" cy="79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Light nuclei </a:t>
            </a:r>
            <a:endParaRPr lang="ms-MY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348554" y="3481324"/>
            <a:ext cx="2160240" cy="79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Medium nuclei </a:t>
            </a:r>
            <a:endParaRPr lang="ms-MY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348554" y="4856727"/>
            <a:ext cx="2160240" cy="79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Heavy nuclei </a:t>
            </a:r>
            <a:endParaRPr lang="ms-MY" b="1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1917676" y="4027855"/>
            <a:ext cx="143087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778" y="2375031"/>
            <a:ext cx="10074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16216" y="1979768"/>
            <a:ext cx="2304256" cy="7905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Nuclear shell model</a:t>
            </a:r>
            <a:endParaRPr lang="ms-MY" dirty="0"/>
          </a:p>
        </p:txBody>
      </p:sp>
      <p:sp>
        <p:nvSpPr>
          <p:cNvPr id="23" name="Rectangle 22"/>
          <p:cNvSpPr/>
          <p:nvPr/>
        </p:nvSpPr>
        <p:spPr>
          <a:xfrm>
            <a:off x="6516216" y="4149080"/>
            <a:ext cx="2304256" cy="122413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Quasiparticle</a:t>
            </a:r>
            <a:r>
              <a:rPr lang="en-US" dirty="0" smtClean="0"/>
              <a:t> random phase approximation</a:t>
            </a:r>
            <a:endParaRPr lang="ms-MY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09529" y="4021286"/>
            <a:ext cx="863406" cy="311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652810" y="4687631"/>
            <a:ext cx="863406" cy="49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5647255"/>
            <a:ext cx="181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Double beta decay matrix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probe of the double beta decay</a:t>
            </a: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4" name="Rounded Rectangle 3"/>
          <p:cNvSpPr/>
          <p:nvPr/>
        </p:nvSpPr>
        <p:spPr>
          <a:xfrm>
            <a:off x="3419872" y="1916832"/>
            <a:ext cx="2520280" cy="79208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Ordinary </a:t>
            </a:r>
            <a:r>
              <a:rPr lang="en-US" sz="2400" dirty="0" err="1" smtClean="0"/>
              <a:t>muon</a:t>
            </a:r>
            <a:r>
              <a:rPr lang="en-US" sz="2400" dirty="0" smtClean="0"/>
              <a:t> capture</a:t>
            </a:r>
            <a:endParaRPr lang="ms-MY" sz="2400" dirty="0"/>
          </a:p>
        </p:txBody>
      </p:sp>
      <p:sp>
        <p:nvSpPr>
          <p:cNvPr id="5" name="Down Arrow 4"/>
          <p:cNvSpPr/>
          <p:nvPr/>
        </p:nvSpPr>
        <p:spPr>
          <a:xfrm>
            <a:off x="4427984" y="3032956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2339752" y="3645024"/>
            <a:ext cx="4680520" cy="151216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1)To states of the intermediate   nucleus of the double beta decay</a:t>
            </a:r>
          </a:p>
          <a:p>
            <a:pPr algn="ctr"/>
            <a:r>
              <a:rPr lang="en-US" sz="2400" dirty="0" smtClean="0"/>
              <a:t>2) To  the relevant intermediate states</a:t>
            </a:r>
            <a:endParaRPr lang="ms-MY" sz="2400" dirty="0"/>
          </a:p>
        </p:txBody>
      </p:sp>
    </p:spTree>
    <p:extLst>
      <p:ext uri="{BB962C8B-B14F-4D97-AF65-F5344CB8AC3E}">
        <p14:creationId xmlns:p14="http://schemas.microsoft.com/office/powerpoint/2010/main" val="361569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476672"/>
                <a:ext cx="7467600" cy="58326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INTRODUCTION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two neutrino and </a:t>
                </a:r>
                <a:r>
                  <a:rPr lang="en-US" dirty="0" err="1" smtClean="0"/>
                  <a:t>neutrinoless</a:t>
                </a:r>
                <a:r>
                  <a:rPr lang="en-US" dirty="0" smtClean="0"/>
                  <a:t> double beta decay  via virtual transition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ms-MY" dirty="0" smtClean="0"/>
                  <a:t> and  other multipole states of the intermediate double –odd nucleus</a:t>
                </a:r>
              </a:p>
              <a:p>
                <a:pPr>
                  <a:buFontTx/>
                  <a:buChar char="-"/>
                </a:pPr>
                <a:endParaRPr lang="ms-MY" dirty="0" smtClean="0"/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𝛽𝛽</m:t>
                    </m:r>
                  </m:oMath>
                </a14:m>
                <a:r>
                  <a:rPr lang="en-US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decay?</a:t>
                </a:r>
                <a:endParaRPr lang="en-US" u="sng" dirty="0">
                  <a:solidFill>
                    <a:srgbClr val="FF0000"/>
                  </a:solidFill>
                </a:endParaRP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weak </a:t>
                </a:r>
                <a:r>
                  <a:rPr lang="en-US" dirty="0"/>
                  <a:t>interaction in nuclei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occurs </a:t>
                </a:r>
                <a:r>
                  <a:rPr lang="en-US" dirty="0"/>
                  <a:t>when an unstable nucleus releases two beta particles in the singles process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could </a:t>
                </a:r>
                <a:r>
                  <a:rPr lang="en-US" dirty="0"/>
                  <a:t>be either of +/- decay wherein two neutrons or protons decayed to form a stable nucleus with larger binding energy</a:t>
                </a:r>
              </a:p>
              <a:p>
                <a:pPr>
                  <a:buFontTx/>
                  <a:buChar char="-"/>
                </a:pPr>
                <a:endParaRPr lang="ms-MY" dirty="0" smtClean="0"/>
              </a:p>
              <a:p>
                <a:pPr>
                  <a:buFontTx/>
                  <a:buChar char="-"/>
                </a:pPr>
                <a:endParaRPr lang="ms-MY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476672"/>
                <a:ext cx="7467600" cy="5832648"/>
              </a:xfrm>
              <a:blipFill rotWithShape="1">
                <a:blip r:embed="rId2"/>
                <a:stretch>
                  <a:fillRect l="-1388" t="-1672" r="-1714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5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838200"/>
                <a:ext cx="7467600" cy="309485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u="sng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v</m:t>
                    </m:r>
                    <m:r>
                      <a:rPr lang="en-US" i="1" u="sng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𝛽𝛽</m:t>
                    </m:r>
                    <m:r>
                      <a:rPr lang="en-US" i="1" u="sng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all 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the </a:t>
                </a:r>
                <a:r>
                  <a:rPr lang="en-US" dirty="0" err="1">
                    <a:solidFill>
                      <a:schemeClr val="tx1"/>
                    </a:solidFill>
                    <a:ea typeface="Cambria Math"/>
                  </a:rPr>
                  <a:t>multipole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the </a:t>
                </a:r>
                <a:r>
                  <a:rPr lang="en-US" dirty="0" err="1">
                    <a:solidFill>
                      <a:schemeClr val="tx1"/>
                    </a:solidFill>
                  </a:rPr>
                  <a:t>intermedius</a:t>
                </a:r>
                <a:r>
                  <a:rPr lang="en-US" dirty="0">
                    <a:solidFill>
                      <a:schemeClr val="tx1"/>
                    </a:solidFill>
                  </a:rPr>
                  <a:t> nucleus are active at transition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all </a:t>
                </a:r>
                <a:r>
                  <a:rPr lang="en-US" dirty="0"/>
                  <a:t>the intermediate states are active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involve </a:t>
                </a:r>
                <a:r>
                  <a:rPr lang="en-US" dirty="0"/>
                  <a:t>lepton number violation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dirty="0" smtClean="0"/>
                  <a:t>This </a:t>
                </a:r>
                <a:r>
                  <a:rPr lang="en-US" dirty="0"/>
                  <a:t>process violates the total lepton number and forbidden to Standard model</a:t>
                </a:r>
              </a:p>
              <a:p>
                <a:pPr marL="82296" indent="0">
                  <a:buNone/>
                </a:pPr>
                <a:endParaRPr lang="en-US" dirty="0"/>
              </a:p>
              <a:p>
                <a:endParaRPr lang="ms-MY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838200"/>
                <a:ext cx="7467600" cy="3094856"/>
              </a:xfrm>
              <a:blipFill rotWithShape="1">
                <a:blip r:embed="rId2"/>
                <a:stretch>
                  <a:fillRect l="-1388" t="-2959" r="-816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87624" y="4077072"/>
                <a:ext cx="644420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2v</a:t>
                </a:r>
                <a14:m>
                  <m:oMath xmlns:m="http://schemas.openxmlformats.org/officeDocument/2006/math">
                    <m:r>
                      <a:rPr lang="en-US" sz="2800" i="1" u="sng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𝛽𝛽</m:t>
                    </m:r>
                  </m:oMath>
                </a14:m>
                <a:r>
                  <a:rPr lang="en-US" sz="2800" u="sng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sz="2800" dirty="0" smtClean="0"/>
                  <a:t>rare </a:t>
                </a:r>
                <a:r>
                  <a:rPr lang="en-US" sz="2800" dirty="0"/>
                  <a:t>nuclear transition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 states are involved/active</a:t>
                </a:r>
              </a:p>
              <a:p>
                <a:pPr marL="539496" indent="-457200">
                  <a:buFont typeface="Wingdings" pitchFamily="2" charset="2"/>
                  <a:buChar char="§"/>
                </a:pPr>
                <a:r>
                  <a:rPr lang="en-US" sz="2800" dirty="0" smtClean="0"/>
                  <a:t>contributions </a:t>
                </a:r>
                <a:r>
                  <a:rPr lang="en-US" sz="2800" dirty="0"/>
                  <a:t>from the forbidden / </a:t>
                </a:r>
                <a:r>
                  <a:rPr lang="en-US" sz="2800" dirty="0" err="1"/>
                  <a:t>fermi</a:t>
                </a:r>
                <a:r>
                  <a:rPr lang="en-US" sz="2800" dirty="0"/>
                  <a:t> level are negligibly small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77072"/>
                <a:ext cx="6444208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987" t="-2446" b="-7065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22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620688"/>
                <a:ext cx="7632848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PROBLEM STATEMENT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A reliable theoretical description of these transition to test the calculated amplitudes against experimental data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Only the lowest virtual transition can be probed by the traditional electron capture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decay experiments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/>
                  <a:t>SUGGESTION METHOD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 That </a:t>
                </a:r>
                <a:r>
                  <a:rPr lang="en-US" dirty="0"/>
                  <a:t>calculated amplitudes for many </a:t>
                </a:r>
                <a:r>
                  <a:rPr lang="en-US" dirty="0" smtClean="0"/>
                  <a:t>virtual         transitions </a:t>
                </a:r>
                <a:r>
                  <a:rPr lang="en-US" dirty="0"/>
                  <a:t>can be use the </a:t>
                </a:r>
                <a:r>
                  <a:rPr lang="en-US" b="1" u="sng" dirty="0"/>
                  <a:t>ordinary </a:t>
                </a:r>
                <a:r>
                  <a:rPr lang="en-US" b="1" u="sng" dirty="0" err="1"/>
                  <a:t>muon</a:t>
                </a:r>
                <a:r>
                  <a:rPr lang="en-US" b="1" u="sng" dirty="0"/>
                  <a:t> capture </a:t>
                </a:r>
                <a:endParaRPr lang="ms-MY" b="1" u="sng" dirty="0"/>
              </a:p>
              <a:p>
                <a:endParaRPr lang="ms-MY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620688"/>
                <a:ext cx="7632848" cy="5400600"/>
              </a:xfrm>
              <a:blipFill rotWithShape="1">
                <a:blip r:embed="rId2"/>
                <a:stretch>
                  <a:fillRect l="-1358" t="-1806" r="-1118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2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6632"/>
                <a:ext cx="7848872" cy="674136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u="sng" dirty="0" smtClean="0"/>
                  <a:t>What is OMC process?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like an electron -capture process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occurs </a:t>
                </a:r>
                <a:r>
                  <a:rPr lang="en-US" dirty="0"/>
                  <a:t>when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stopped </a:t>
                </a:r>
                <a:r>
                  <a:rPr lang="en-US" dirty="0"/>
                  <a:t>in matter where it undergoes several </a:t>
                </a:r>
                <a:r>
                  <a:rPr lang="en-US" dirty="0" smtClean="0"/>
                  <a:t>EM </a:t>
                </a:r>
                <a:r>
                  <a:rPr lang="en-US" dirty="0"/>
                  <a:t>transitions leaving it on the K atomic </a:t>
                </a:r>
                <a:r>
                  <a:rPr lang="en-US" dirty="0" smtClean="0"/>
                  <a:t>orbit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that the mass of the captured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ms-MY" dirty="0" smtClean="0"/>
                  <a:t>is about 200 times the electron rest mass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Advantages 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ones which from double –even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ground state and end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 smtClean="0"/>
                  <a:t> states of the intermediate double-odd nucleus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In the case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decays one probes the final leg of a double-beta transition and in the case of the double positron decays one probes the initial leg of the double-beta transition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able to probe intermediate states at high excitation energies because </a:t>
                </a:r>
                <a:r>
                  <a:rPr lang="en-US" u="sng" dirty="0" smtClean="0"/>
                  <a:t>the large mass energy absorbed by the final nucleus in an OMC transition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6632"/>
                <a:ext cx="7848872" cy="6741368"/>
              </a:xfrm>
              <a:blipFill rotWithShape="1">
                <a:blip r:embed="rId3"/>
                <a:stretch>
                  <a:fillRect l="-1243" t="-1266" r="-777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05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38200"/>
                <a:ext cx="8147248" cy="4419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FF0000"/>
                    </a:solidFill>
                  </a:rPr>
                  <a:t>Disadvantages</a:t>
                </a:r>
                <a:r>
                  <a:rPr lang="en-US" dirty="0" smtClean="0"/>
                  <a:t> 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muon</a:t>
                </a:r>
                <a:r>
                  <a:rPr lang="en-US" dirty="0" smtClean="0"/>
                  <a:t> recoil also activates the induced parts (weak magnetism)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theoretical expression for the partial OMC rates such as capture rates to a particular final state is more complicated than the expressions for the virtual legs of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decay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OMC rates as such cannot be directly interpreted as amplitude of the virtual transitions in the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𝛽𝛽</m:t>
                    </m:r>
                  </m:oMath>
                </a14:m>
                <a:r>
                  <a:rPr lang="en-US" dirty="0" smtClean="0"/>
                  <a:t> decay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ms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38200"/>
                <a:ext cx="8147248" cy="4419600"/>
              </a:xfrm>
              <a:blipFill rotWithShape="1">
                <a:blip r:embed="rId2"/>
                <a:stretch>
                  <a:fillRect l="-1572" t="-2207" r="-823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63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2056656" cy="57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Calculations</a:t>
            </a:r>
            <a:endParaRPr lang="ms-MY" dirty="0"/>
          </a:p>
        </p:txBody>
      </p:sp>
      <p:sp>
        <p:nvSpPr>
          <p:cNvPr id="5" name="Cloud 4"/>
          <p:cNvSpPr/>
          <p:nvPr/>
        </p:nvSpPr>
        <p:spPr>
          <a:xfrm>
            <a:off x="3851920" y="1329071"/>
            <a:ext cx="201622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pnQRPA</a:t>
            </a:r>
            <a:endParaRPr lang="ms-MY" dirty="0"/>
          </a:p>
        </p:txBody>
      </p:sp>
      <p:sp>
        <p:nvSpPr>
          <p:cNvPr id="6" name="Down Arrow 5"/>
          <p:cNvSpPr/>
          <p:nvPr/>
        </p:nvSpPr>
        <p:spPr>
          <a:xfrm rot="1800001">
            <a:off x="3711314" y="2721483"/>
            <a:ext cx="504056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Down Arrow 6"/>
          <p:cNvSpPr/>
          <p:nvPr/>
        </p:nvSpPr>
        <p:spPr>
          <a:xfrm rot="19793945">
            <a:off x="5314240" y="2709155"/>
            <a:ext cx="504056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628955" y="3238469"/>
                <a:ext cx="2016224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decay</a:t>
                </a:r>
                <a:endParaRPr lang="ms-MY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55" y="3238469"/>
                <a:ext cx="2016224" cy="57606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195409" y="3238469"/>
                <a:ext cx="1728192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decay  </a:t>
                </a:r>
                <a:endParaRPr lang="ms-MY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09" y="3238469"/>
                <a:ext cx="1728192" cy="57606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3637067" y="3953850"/>
            <a:ext cx="504056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Down Arrow 10"/>
          <p:cNvSpPr/>
          <p:nvPr/>
        </p:nvSpPr>
        <p:spPr>
          <a:xfrm>
            <a:off x="5640622" y="3945399"/>
            <a:ext cx="504056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2629601" y="4432608"/>
                <a:ext cx="2016224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ms-MY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76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𝐺𝑒</m:t>
                          </m:r>
                        </m:e>
                      </m:sPre>
                    </m:oMath>
                  </m:oMathPara>
                </a14:m>
                <a:endParaRPr lang="ms-MY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601" y="4432608"/>
                <a:ext cx="2016224" cy="5760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155724" y="4420111"/>
                <a:ext cx="2016224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ms-MY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106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𝐶𝑑</m:t>
                          </m:r>
                        </m:e>
                      </m:sPre>
                    </m:oMath>
                  </m:oMathPara>
                </a14:m>
                <a:endParaRPr lang="ms-MY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4" y="4420111"/>
                <a:ext cx="2016224" cy="57606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96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2706</TotalTime>
  <Words>978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cp:lastPrinted>2017-02-22T03:34:15Z</cp:lastPrinted>
  <dcterms:created xsi:type="dcterms:W3CDTF">2017-02-06T03:44:29Z</dcterms:created>
  <dcterms:modified xsi:type="dcterms:W3CDTF">2017-02-22T05:14:16Z</dcterms:modified>
</cp:coreProperties>
</file>