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24" r:id="rId3"/>
    <p:sldId id="302" r:id="rId4"/>
    <p:sldId id="257" r:id="rId5"/>
    <p:sldId id="271" r:id="rId6"/>
    <p:sldId id="304" r:id="rId7"/>
    <p:sldId id="325" r:id="rId8"/>
    <p:sldId id="258" r:id="rId9"/>
    <p:sldId id="281" r:id="rId10"/>
    <p:sldId id="305" r:id="rId11"/>
    <p:sldId id="326" r:id="rId12"/>
    <p:sldId id="280" r:id="rId13"/>
    <p:sldId id="262" r:id="rId14"/>
    <p:sldId id="279" r:id="rId15"/>
    <p:sldId id="309" r:id="rId16"/>
    <p:sldId id="263" r:id="rId17"/>
    <p:sldId id="278" r:id="rId18"/>
    <p:sldId id="264" r:id="rId19"/>
    <p:sldId id="277" r:id="rId20"/>
    <p:sldId id="265" r:id="rId21"/>
    <p:sldId id="276" r:id="rId22"/>
    <p:sldId id="311" r:id="rId23"/>
    <p:sldId id="268" r:id="rId24"/>
    <p:sldId id="275" r:id="rId25"/>
    <p:sldId id="269" r:id="rId26"/>
    <p:sldId id="274" r:id="rId27"/>
    <p:sldId id="272" r:id="rId28"/>
    <p:sldId id="273" r:id="rId29"/>
    <p:sldId id="282" r:id="rId30"/>
    <p:sldId id="283" r:id="rId31"/>
    <p:sldId id="284" r:id="rId32"/>
    <p:sldId id="285" r:id="rId33"/>
    <p:sldId id="286" r:id="rId34"/>
    <p:sldId id="287" r:id="rId35"/>
    <p:sldId id="327" r:id="rId36"/>
    <p:sldId id="288" r:id="rId37"/>
    <p:sldId id="289" r:id="rId38"/>
    <p:sldId id="312" r:id="rId39"/>
    <p:sldId id="290" r:id="rId40"/>
    <p:sldId id="292" r:id="rId41"/>
    <p:sldId id="291" r:id="rId42"/>
    <p:sldId id="293" r:id="rId43"/>
    <p:sldId id="294" r:id="rId44"/>
    <p:sldId id="297" r:id="rId45"/>
    <p:sldId id="298" r:id="rId46"/>
    <p:sldId id="315" r:id="rId47"/>
    <p:sldId id="313" r:id="rId48"/>
    <p:sldId id="314" r:id="rId49"/>
    <p:sldId id="300" r:id="rId50"/>
    <p:sldId id="301" r:id="rId51"/>
    <p:sldId id="307" r:id="rId52"/>
    <p:sldId id="317" r:id="rId53"/>
    <p:sldId id="316" r:id="rId54"/>
    <p:sldId id="319" r:id="rId55"/>
    <p:sldId id="318" r:id="rId56"/>
    <p:sldId id="320" r:id="rId57"/>
    <p:sldId id="308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79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4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5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500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96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551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921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890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501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969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335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5BD23B-1D58-4CAF-AC2C-C786CB590809}" type="datetimeFigureOut">
              <a:rPr lang="en-MY" smtClean="0"/>
              <a:t>11/02/2019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337A4D-5B5F-461B-AFB7-1949E5BC9348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1" y="2600325"/>
            <a:ext cx="6405753" cy="1156580"/>
          </a:xfrm>
        </p:spPr>
        <p:txBody>
          <a:bodyPr anchor="t">
            <a:normAutofit/>
          </a:bodyPr>
          <a:lstStyle/>
          <a:p>
            <a:pPr algn="l"/>
            <a:r>
              <a:rPr lang="en-MY" sz="3200" b="1" dirty="0"/>
              <a:t>Do’s and Don’t in Writing a Research Proposal</a:t>
            </a:r>
            <a:endParaRPr lang="en-MY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MY" sz="5400" b="1" dirty="0">
                <a:solidFill>
                  <a:schemeClr val="tx1"/>
                </a:solidFill>
              </a:rPr>
              <a:t>FRGS</a:t>
            </a:r>
          </a:p>
        </p:txBody>
      </p:sp>
    </p:spTree>
    <p:extLst>
      <p:ext uri="{BB962C8B-B14F-4D97-AF65-F5344CB8AC3E}">
        <p14:creationId xmlns:p14="http://schemas.microsoft.com/office/powerpoint/2010/main" val="441961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356" y="201352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4394" y="1862735"/>
            <a:ext cx="9435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MY" sz="2000" dirty="0"/>
              <a:t>Project leader is Iranian and contract will be finished by 2019. Most probably there will be no enough time for the applicant to deliver the project on-time. Also time constraints for the applicant to produce expected outcome of the research, PhD student less than 2 years as mentioned in the proposal.</a:t>
            </a:r>
          </a:p>
          <a:p>
            <a:pPr marL="342900" indent="-342900">
              <a:buAutoNum type="arabicPeriod"/>
            </a:pPr>
            <a:r>
              <a:rPr lang="en-MY" sz="2000" dirty="0"/>
              <a:t>The leader has MSc degree and no successful research project been done previously. How can the leader without PhD degree supervise PhD student.</a:t>
            </a:r>
          </a:p>
          <a:p>
            <a:pPr marL="342900" indent="-342900">
              <a:buAutoNum type="arabicPeriod"/>
            </a:pPr>
            <a:r>
              <a:rPr lang="en-MY" sz="2000" dirty="0"/>
              <a:t>While the project appears worthy, the performance of the PI in the last 2 years remains questionable as despite leading several grants, there has been no publication.</a:t>
            </a:r>
          </a:p>
          <a:p>
            <a:pPr marL="342900" indent="-342900">
              <a:buAutoNum type="arabicPeriod"/>
            </a:pPr>
            <a:r>
              <a:rPr lang="en-MY" sz="2000" dirty="0"/>
              <a:t>Track Record and Composition of Team: No indication of completed project. </a:t>
            </a:r>
          </a:p>
          <a:p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149769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ABAE6-45FA-4299-8A13-0F5201B2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Research Domain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E4549F7-EEEF-4437-8457-360A867D52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083102"/>
            <a:ext cx="10058400" cy="3549047"/>
          </a:xfrm>
        </p:spPr>
      </p:pic>
    </p:spTree>
    <p:extLst>
      <p:ext uri="{BB962C8B-B14F-4D97-AF65-F5344CB8AC3E}">
        <p14:creationId xmlns:p14="http://schemas.microsoft.com/office/powerpoint/2010/main" val="185495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790" y="460660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Research Domain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3828" y="2122043"/>
            <a:ext cx="6899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Wrong domain – most probably will be rejected</a:t>
            </a:r>
          </a:p>
          <a:p>
            <a:pPr marL="457200" indent="-457200">
              <a:buAutoNum type="arabicPeriod"/>
            </a:pPr>
            <a:r>
              <a:rPr lang="en-MY" sz="2400" dirty="0"/>
              <a:t>Must reflect PI main research domain/sub domain</a:t>
            </a:r>
          </a:p>
          <a:p>
            <a:pPr marL="457200" indent="-457200">
              <a:buAutoNum type="arabicPeriod"/>
            </a:pPr>
            <a:r>
              <a:rPr lang="en-MY" sz="2400" dirty="0"/>
              <a:t>Must reflect title of the research proposal</a:t>
            </a:r>
          </a:p>
        </p:txBody>
      </p:sp>
    </p:spTree>
    <p:extLst>
      <p:ext uri="{BB962C8B-B14F-4D97-AF65-F5344CB8AC3E}">
        <p14:creationId xmlns:p14="http://schemas.microsoft.com/office/powerpoint/2010/main" val="3236546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737" y="378773"/>
            <a:ext cx="10432796" cy="1325563"/>
          </a:xfrm>
        </p:spPr>
        <p:txBody>
          <a:bodyPr>
            <a:normAutofit/>
          </a:bodyPr>
          <a:lstStyle/>
          <a:p>
            <a:r>
              <a:rPr lang="en-MY" dirty="0">
                <a:solidFill>
                  <a:schemeClr val="tx1"/>
                </a:solidFill>
              </a:rPr>
              <a:t>Research Cluster and Priority Area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38" y="2195512"/>
            <a:ext cx="11093393" cy="314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2" y="337829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Research Cluster and Priority Area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270" y="1999212"/>
            <a:ext cx="889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Need to be carefully chosen</a:t>
            </a:r>
          </a:p>
          <a:p>
            <a:pPr marL="457200" indent="-457200">
              <a:buAutoNum type="arabicPeriod"/>
            </a:pPr>
            <a:r>
              <a:rPr lang="en-MY" sz="2400" dirty="0"/>
              <a:t>Must reaffirm in the executive summary and project background</a:t>
            </a:r>
          </a:p>
          <a:p>
            <a:pPr marL="457200" indent="-457200">
              <a:buAutoNum type="arabicPeriod"/>
            </a:pPr>
            <a:r>
              <a:rPr lang="en-MY" sz="2400" dirty="0"/>
              <a:t>Good if also relevant to the university agenda or </a:t>
            </a:r>
            <a:r>
              <a:rPr lang="en-MY" sz="2400" dirty="0" err="1"/>
              <a:t>CoE</a:t>
            </a:r>
            <a:r>
              <a:rPr lang="en-MY" sz="2400" dirty="0"/>
              <a:t> or RG</a:t>
            </a:r>
          </a:p>
        </p:txBody>
      </p:sp>
    </p:spTree>
    <p:extLst>
      <p:ext uri="{BB962C8B-B14F-4D97-AF65-F5344CB8AC3E}">
        <p14:creationId xmlns:p14="http://schemas.microsoft.com/office/powerpoint/2010/main" val="271064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187" y="48795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7225" y="2149338"/>
            <a:ext cx="9449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Expected Result: No development of new knowledge. Need to relate research to National Priority Areas. </a:t>
            </a:r>
          </a:p>
          <a:p>
            <a:pPr marL="457200" indent="-457200">
              <a:buAutoNum type="arabicPeriod"/>
            </a:pPr>
            <a:r>
              <a:rPr lang="en-MY" sz="2400" dirty="0"/>
              <a:t>Executive Summary: Only global concerns are raised. The current status in Malaysia is what needs to be highlighted in 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478848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971ECC5-51D9-4E70-89C1-3DCF3A372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23" y="3766457"/>
            <a:ext cx="10909073" cy="16546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Duration of Research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FDF3494-BEB0-4570-824D-ED57FFAC2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50" y="1003550"/>
            <a:ext cx="10284036" cy="243497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2529AB-8F99-47FB-91B5-93565E54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E11F890-74C3-40C9-9A8B-A80E38704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874070-078A-470B-9C8C-BD1BCB55A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9346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368" y="55619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Duration of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6406" y="2217576"/>
            <a:ext cx="93677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Always confirm your contract with the university</a:t>
            </a:r>
          </a:p>
          <a:p>
            <a:pPr marL="457200" indent="-457200">
              <a:buAutoNum type="arabicPeriod"/>
            </a:pPr>
            <a:r>
              <a:rPr lang="en-MY" sz="2400" dirty="0"/>
              <a:t>Related to human capital – Master or PhD</a:t>
            </a:r>
          </a:p>
          <a:p>
            <a:pPr marL="457200" indent="-457200">
              <a:buAutoNum type="arabicPeriod"/>
            </a:pPr>
            <a:r>
              <a:rPr lang="en-MY" sz="2400" dirty="0"/>
              <a:t>Must according to guidelines</a:t>
            </a:r>
          </a:p>
          <a:p>
            <a:pPr marL="457200" indent="-457200">
              <a:buAutoNum type="arabicPeriod"/>
            </a:pPr>
            <a:r>
              <a:rPr lang="en-MY" sz="2400" dirty="0"/>
              <a:t>Realistic to the problems and objectives of the research</a:t>
            </a:r>
          </a:p>
          <a:p>
            <a:pPr marL="457200" indent="-457200">
              <a:buAutoNum type="arabicPeriod"/>
            </a:pPr>
            <a:r>
              <a:rPr lang="en-MY" sz="2400" dirty="0"/>
              <a:t>If the project can be completed in 2 years do not extend it to 3 years</a:t>
            </a:r>
          </a:p>
        </p:txBody>
      </p:sp>
    </p:spTree>
    <p:extLst>
      <p:ext uri="{BB962C8B-B14F-4D97-AF65-F5344CB8AC3E}">
        <p14:creationId xmlns:p14="http://schemas.microsoft.com/office/powerpoint/2010/main" val="4142099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Location of Research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265" y="2702258"/>
            <a:ext cx="7606103" cy="105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98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336" y="48795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Location of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01374" y="2149338"/>
            <a:ext cx="72489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Depends on methodology and case study</a:t>
            </a:r>
          </a:p>
          <a:p>
            <a:pPr marL="457200" indent="-457200">
              <a:buAutoNum type="arabicPeriod"/>
            </a:pPr>
            <a:r>
              <a:rPr lang="en-MY" sz="2400" dirty="0"/>
              <a:t>If multi location must mention here</a:t>
            </a:r>
          </a:p>
          <a:p>
            <a:pPr marL="457200" indent="-457200">
              <a:buAutoNum type="arabicPeriod"/>
            </a:pPr>
            <a:r>
              <a:rPr lang="en-MY" sz="2400" dirty="0"/>
              <a:t>This also justify budget for travelling</a:t>
            </a:r>
          </a:p>
          <a:p>
            <a:pPr marL="457200" indent="-457200">
              <a:buAutoNum type="arabicPeriod"/>
            </a:pPr>
            <a:r>
              <a:rPr lang="en-MY" sz="2400" dirty="0"/>
              <a:t>Make sure the research is conducted within Malaysia</a:t>
            </a:r>
          </a:p>
          <a:p>
            <a:pPr marL="457200" indent="-457200">
              <a:buAutoNum type="arabicPeriod"/>
            </a:pPr>
            <a:r>
              <a:rPr lang="en-MY" sz="2400" dirty="0"/>
              <a:t>Must synchronize with research activities</a:t>
            </a:r>
          </a:p>
        </p:txBody>
      </p:sp>
    </p:spTree>
    <p:extLst>
      <p:ext uri="{BB962C8B-B14F-4D97-AF65-F5344CB8AC3E}">
        <p14:creationId xmlns:p14="http://schemas.microsoft.com/office/powerpoint/2010/main" val="146810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1" y="2406254"/>
            <a:ext cx="7289005" cy="921351"/>
          </a:xfrm>
        </p:spPr>
        <p:txBody>
          <a:bodyPr anchor="t">
            <a:normAutofit/>
          </a:bodyPr>
          <a:lstStyle/>
          <a:p>
            <a:pPr algn="l"/>
            <a:r>
              <a:rPr lang="en-MY" sz="2400" dirty="0"/>
              <a:t>Deputy Director (Strategic &amp; Research University)</a:t>
            </a:r>
            <a:br>
              <a:rPr lang="en-MY" sz="2400" dirty="0"/>
            </a:br>
            <a:r>
              <a:rPr lang="en-MY" sz="2400" dirty="0"/>
              <a:t>RMC, UTM</a:t>
            </a:r>
            <a:endParaRPr lang="en-MY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1" y="851074"/>
            <a:ext cx="5447848" cy="1155525"/>
          </a:xfrm>
        </p:spPr>
        <p:txBody>
          <a:bodyPr anchor="b">
            <a:normAutofit fontScale="92500"/>
          </a:bodyPr>
          <a:lstStyle/>
          <a:p>
            <a:pPr algn="l"/>
            <a:r>
              <a:rPr lang="en-MY" sz="5400" cap="none" dirty="0"/>
              <a:t>Shukor Abd Razak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4671" y="3327605"/>
            <a:ext cx="6337534" cy="11565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MY" sz="2400" dirty="0"/>
              <a:t>BSc. Computer Science, UTM</a:t>
            </a:r>
          </a:p>
          <a:p>
            <a:pPr algn="l"/>
            <a:r>
              <a:rPr lang="en-MY" sz="2400" dirty="0"/>
              <a:t>PhD Network Security, University of Plymouth, UK</a:t>
            </a:r>
          </a:p>
          <a:p>
            <a:pPr algn="l"/>
            <a:endParaRPr lang="en-MY" sz="2400" dirty="0"/>
          </a:p>
          <a:p>
            <a:pPr algn="l"/>
            <a:r>
              <a:rPr lang="en-MY" sz="2400" dirty="0"/>
              <a:t>shukorar@utm.my</a:t>
            </a:r>
            <a:endParaRPr lang="en-MY" sz="4400" dirty="0"/>
          </a:p>
        </p:txBody>
      </p:sp>
    </p:spTree>
    <p:extLst>
      <p:ext uri="{BB962C8B-B14F-4D97-AF65-F5344CB8AC3E}">
        <p14:creationId xmlns:p14="http://schemas.microsoft.com/office/powerpoint/2010/main" val="3042775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7877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Co-Researchers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237" y="3123560"/>
            <a:ext cx="4581525" cy="638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888" y="2934269"/>
            <a:ext cx="8304132" cy="103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38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607" y="37877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Co-Researchers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4645" y="2040156"/>
            <a:ext cx="8971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At least 1 from same institution</a:t>
            </a:r>
          </a:p>
          <a:p>
            <a:pPr marL="457200" indent="-457200">
              <a:buAutoNum type="arabicPeriod"/>
            </a:pPr>
            <a:r>
              <a:rPr lang="en-MY" sz="2400" dirty="0"/>
              <a:t>Good combination of Prof/ Assoc. Prof/ SL/ L</a:t>
            </a:r>
          </a:p>
          <a:p>
            <a:pPr marL="457200" indent="-457200">
              <a:buAutoNum type="arabicPeriod"/>
            </a:pPr>
            <a:r>
              <a:rPr lang="en-MY" sz="2400" dirty="0"/>
              <a:t>Better if cross institution but not necessary</a:t>
            </a:r>
          </a:p>
          <a:p>
            <a:pPr marL="457200" indent="-457200">
              <a:buAutoNum type="arabicPeriod"/>
            </a:pPr>
            <a:r>
              <a:rPr lang="en-MY" sz="2400" dirty="0"/>
              <a:t>Must justify the role of co-researchers in methodology</a:t>
            </a:r>
          </a:p>
          <a:p>
            <a:pPr marL="457200" indent="-457200">
              <a:buAutoNum type="arabicPeriod"/>
            </a:pPr>
            <a:r>
              <a:rPr lang="en-MY" sz="2400" dirty="0"/>
              <a:t>Involve co-researchers relevant to the research cluster/agency</a:t>
            </a:r>
          </a:p>
          <a:p>
            <a:r>
              <a:rPr lang="en-MY" sz="2400" dirty="0"/>
              <a:t>		e.g. research related to cardiovascular – member 			from IJN</a:t>
            </a:r>
          </a:p>
          <a:p>
            <a:r>
              <a:rPr lang="en-MY" sz="2400" dirty="0"/>
              <a:t>6. Any industry partners – to show the project has the potential to be commercialized</a:t>
            </a:r>
          </a:p>
          <a:p>
            <a:r>
              <a:rPr lang="en-MY" sz="2400" dirty="0"/>
              <a:t>7. If possible to include: Academician, Industry, Community and Government Agency</a:t>
            </a:r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865275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356" y="201352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4394" y="1862735"/>
            <a:ext cx="9435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000" dirty="0"/>
              <a:t>Project Member: Does not contain well balanced team.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sz="2000" dirty="0"/>
              <a:t>All Professor</a:t>
            </a:r>
          </a:p>
          <a:p>
            <a:pPr lvl="1"/>
            <a:endParaRPr lang="en-MY" sz="2000" dirty="0"/>
          </a:p>
          <a:p>
            <a:pPr marL="457200" indent="-457200">
              <a:buAutoNum type="arabicPeriod"/>
            </a:pPr>
            <a:r>
              <a:rPr lang="en-MY" sz="2000" dirty="0"/>
              <a:t>No members from domain experts</a:t>
            </a:r>
          </a:p>
          <a:p>
            <a:pPr marL="457200" indent="-457200">
              <a:buAutoNum type="arabicPeriod"/>
            </a:pPr>
            <a:endParaRPr lang="en-MY" sz="2000" dirty="0"/>
          </a:p>
          <a:p>
            <a:pPr marL="457200" indent="-457200">
              <a:buAutoNum type="arabicPeriod"/>
            </a:pPr>
            <a:r>
              <a:rPr lang="en-MY" sz="2000" dirty="0"/>
              <a:t>Output: provision of guidelines and intervention will require health/medical experts' direct input; these experts ought to be part of research team so that there is a clear understanding of the existing problems right from the start</a:t>
            </a:r>
          </a:p>
          <a:p>
            <a:pPr marL="457200" indent="-457200">
              <a:buAutoNum type="arabicPeriod"/>
            </a:pPr>
            <a:endParaRPr lang="en-MY" sz="2000" dirty="0"/>
          </a:p>
          <a:p>
            <a:pPr marL="457200" indent="-457200">
              <a:buAutoNum type="arabicPeriod"/>
            </a:pPr>
            <a:r>
              <a:rPr lang="en-MY" sz="2000" dirty="0"/>
              <a:t>There is no health expert in this team</a:t>
            </a:r>
          </a:p>
          <a:p>
            <a:pPr marL="457200" indent="-457200">
              <a:buAutoNum type="arabicPeriod"/>
            </a:pPr>
            <a:endParaRPr lang="en-MY" sz="2000" dirty="0"/>
          </a:p>
          <a:p>
            <a:pPr marL="457200" indent="-457200">
              <a:buAutoNum type="arabicPeriod"/>
            </a:pPr>
            <a:r>
              <a:rPr lang="en-MY" sz="2000" dirty="0"/>
              <a:t>Track Record and Composition of Team: This team is not well balanced. No health or medical experts who should be the core members</a:t>
            </a:r>
          </a:p>
          <a:p>
            <a:pPr marL="457200" indent="-457200">
              <a:buAutoNum type="arabicPeriod"/>
            </a:pP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418037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26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Past and Current Research Grants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070" y="2581854"/>
            <a:ext cx="84963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02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551" y="433364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Past and Current Research Grants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5590" y="2094747"/>
            <a:ext cx="88490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Any ongoing FRGS?</a:t>
            </a:r>
          </a:p>
          <a:p>
            <a:pPr marL="457200" indent="-457200">
              <a:buAutoNum type="arabicPeriod"/>
            </a:pPr>
            <a:r>
              <a:rPr lang="en-MY" sz="2400" dirty="0"/>
              <a:t>Complete PR and ER in </a:t>
            </a:r>
            <a:r>
              <a:rPr lang="en-MY" sz="2400" dirty="0" err="1"/>
              <a:t>Mygrants</a:t>
            </a:r>
            <a:r>
              <a:rPr lang="en-MY" sz="2400" dirty="0"/>
              <a:t>?</a:t>
            </a:r>
          </a:p>
          <a:p>
            <a:pPr marL="457200" indent="-457200">
              <a:buAutoNum type="arabicPeriod"/>
            </a:pPr>
            <a:r>
              <a:rPr lang="en-MY" sz="2400" dirty="0"/>
              <a:t>To show the strength of PI based on completed or ongoing other research grants</a:t>
            </a:r>
          </a:p>
          <a:p>
            <a:pPr marL="457200" indent="-457200">
              <a:buAutoNum type="arabicPeriod"/>
            </a:pPr>
            <a:r>
              <a:rPr lang="en-MY" sz="2400" dirty="0"/>
              <a:t>Must update researcher profile in </a:t>
            </a:r>
            <a:r>
              <a:rPr lang="en-MY" sz="2400" dirty="0" err="1"/>
              <a:t>Mygrants</a:t>
            </a:r>
            <a:r>
              <a:rPr lang="en-MY" sz="2400" dirty="0"/>
              <a:t> – evaluators will not look at your homepage or anywhere else</a:t>
            </a:r>
          </a:p>
          <a:p>
            <a:endParaRPr lang="en-MY" sz="2400" dirty="0"/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76789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877" y="324182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Publications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2257425"/>
            <a:ext cx="85058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95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425" y="419716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Publications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5464" y="2081099"/>
            <a:ext cx="8767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One of FRGS output is publication</a:t>
            </a:r>
          </a:p>
          <a:p>
            <a:pPr marL="457200" indent="-457200">
              <a:buAutoNum type="arabicPeriod"/>
            </a:pPr>
            <a:r>
              <a:rPr lang="en-MY" sz="2400" dirty="0"/>
              <a:t>Good track record of PI publication is a bonus especially in</a:t>
            </a:r>
          </a:p>
          <a:p>
            <a:r>
              <a:rPr lang="en-MY" sz="2400" dirty="0"/>
              <a:t> 	high impact and indexed journals</a:t>
            </a:r>
          </a:p>
          <a:p>
            <a:r>
              <a:rPr lang="en-MY" sz="2400" dirty="0"/>
              <a:t>	- must be updated and verified by RMC</a:t>
            </a:r>
          </a:p>
          <a:p>
            <a:r>
              <a:rPr lang="en-MY" sz="2400" dirty="0"/>
              <a:t>	- publications relevant to the field – better</a:t>
            </a:r>
          </a:p>
          <a:p>
            <a:r>
              <a:rPr lang="en-MY" sz="2400" dirty="0"/>
              <a:t>	- any other forms of publications i.e. non-indexed, reports, 	monograph, etc. </a:t>
            </a:r>
          </a:p>
          <a:p>
            <a:r>
              <a:rPr lang="en-MY" sz="2400" dirty="0"/>
              <a:t>	- also matters to show that the PI is able to produce scientific 	publications</a:t>
            </a:r>
          </a:p>
        </p:txBody>
      </p:sp>
    </p:spTree>
    <p:extLst>
      <p:ext uri="{BB962C8B-B14F-4D97-AF65-F5344CB8AC3E}">
        <p14:creationId xmlns:p14="http://schemas.microsoft.com/office/powerpoint/2010/main" val="1729168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Executive Summary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2386012"/>
            <a:ext cx="84010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50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16" y="351477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Executive 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0055" y="2012860"/>
            <a:ext cx="83168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Please look at what is required in the exec. summary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sz="2400" dirty="0"/>
              <a:t>The problem statement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sz="2400" dirty="0"/>
              <a:t>Objectives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sz="2400" dirty="0"/>
              <a:t>Research methodology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sz="2400" dirty="0"/>
              <a:t>Expected output/outcomes/implication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sz="2400" dirty="0"/>
              <a:t>Significance of output from the research project</a:t>
            </a:r>
          </a:p>
          <a:p>
            <a:pPr marL="457200" indent="-457200">
              <a:buAutoNum type="arabicPeriod"/>
            </a:pPr>
            <a:endParaRPr lang="en-MY" sz="2400" dirty="0"/>
          </a:p>
          <a:p>
            <a:pPr marL="457200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491949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Research Background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1557337"/>
            <a:ext cx="84105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MY" dirty="0"/>
              <a:t>The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36249"/>
            <a:ext cx="10515598" cy="4154361"/>
          </a:xfrm>
        </p:spPr>
        <p:txBody>
          <a:bodyPr>
            <a:normAutofit/>
          </a:bodyPr>
          <a:lstStyle/>
          <a:p>
            <a:r>
              <a:rPr lang="en-MY" sz="2400" dirty="0"/>
              <a:t>Focus and address each section of the proposal</a:t>
            </a:r>
          </a:p>
          <a:p>
            <a:r>
              <a:rPr lang="en-MY" sz="2400" dirty="0"/>
              <a:t>Strictly follow the guidelines – the most recent</a:t>
            </a:r>
          </a:p>
          <a:p>
            <a:r>
              <a:rPr lang="en-MY" sz="2400" dirty="0"/>
              <a:t>Look at the examples of past successful and rejected comments</a:t>
            </a:r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317214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551" y="447012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Research 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5588" y="2108395"/>
            <a:ext cx="72796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Must match and extend exec. summary</a:t>
            </a:r>
          </a:p>
          <a:p>
            <a:pPr marL="457200" indent="-457200">
              <a:buAutoNum type="arabicPeriod"/>
            </a:pPr>
            <a:r>
              <a:rPr lang="en-MY" sz="2400" dirty="0"/>
              <a:t>Problem statement must be clear – what is lacking in existing works that requires this research to be conducted</a:t>
            </a:r>
          </a:p>
          <a:p>
            <a:pPr marL="457200" indent="-457200">
              <a:buAutoNum type="arabicPeriod"/>
            </a:pPr>
            <a:r>
              <a:rPr lang="en-MY" sz="2400" dirty="0"/>
              <a:t>Emphasize on how the project relates to cluster and National Priority Area</a:t>
            </a:r>
          </a:p>
          <a:p>
            <a:pPr marL="457200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197829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858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Literature Review and References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00" y="2055813"/>
            <a:ext cx="84391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3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59" y="50160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Literature Review and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997" y="2162986"/>
            <a:ext cx="8100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It is important to show that PI has done a thorough review of existing work</a:t>
            </a:r>
          </a:p>
          <a:p>
            <a:pPr marL="457200" indent="-457200">
              <a:buAutoNum type="arabicPeriod"/>
            </a:pPr>
            <a:r>
              <a:rPr lang="en-MY" sz="2400" dirty="0"/>
              <a:t>Cite as many as possible relevant references</a:t>
            </a:r>
          </a:p>
          <a:p>
            <a:pPr marL="457200" indent="-457200">
              <a:buAutoNum type="arabicPeriod"/>
            </a:pPr>
            <a:r>
              <a:rPr lang="en-MY" sz="2400" dirty="0"/>
              <a:t>It is important to show that the literature review is recent – based on numbers of recent references</a:t>
            </a:r>
          </a:p>
        </p:txBody>
      </p:sp>
    </p:spTree>
    <p:extLst>
      <p:ext uri="{BB962C8B-B14F-4D97-AF65-F5344CB8AC3E}">
        <p14:creationId xmlns:p14="http://schemas.microsoft.com/office/powerpoint/2010/main" val="1496356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097" y="351477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Objectives and Methodology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539" y="2042165"/>
            <a:ext cx="84391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06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12" y="43336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Objectives and Methodology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5501" y="2038403"/>
            <a:ext cx="81009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000" dirty="0"/>
              <a:t>Objectives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Measurable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Not too many and not too few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Avoid literature review to study research gap as objectives – prior work must be done</a:t>
            </a:r>
          </a:p>
          <a:p>
            <a:pPr marL="914400" lvl="1" indent="-457200">
              <a:buAutoNum type="arabicPeriod"/>
            </a:pPr>
            <a:endParaRPr lang="en-MY" sz="2000" dirty="0"/>
          </a:p>
          <a:p>
            <a:pPr marL="457200" indent="-457200">
              <a:buAutoNum type="arabicPeriod"/>
            </a:pPr>
            <a:r>
              <a:rPr lang="en-MY" sz="2000" dirty="0"/>
              <a:t>Methodology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Methodology for each objective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Show scientific approach not just general approach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Explicitly mention data involve, duration, steps, technique will be used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Show how each phase is related to each other – no disjoint</a:t>
            </a:r>
          </a:p>
        </p:txBody>
      </p:sp>
    </p:spTree>
    <p:extLst>
      <p:ext uri="{BB962C8B-B14F-4D97-AF65-F5344CB8AC3E}">
        <p14:creationId xmlns:p14="http://schemas.microsoft.com/office/powerpoint/2010/main" val="217150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4672-DF6F-4596-8E18-5624C3AE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8018-A26A-4AD0-913B-083F1B0C9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The methodology is not given in the executive summary.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Suppose not to have a reference in the executive summary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Old references to support the problem statement.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The methodology consists of 6 phases. The applicant states steps 15 and 16 in one of the phases in which there are not available.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The phase that involve in the development of proposed approach i.e., the hybrid between PCA and k-means is not presented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Problem statement too general and not specific to the research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Many of the citations and references are more than 5 years old (close to 50%).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MY" dirty="0"/>
              <a:t>Methodology - not clear. How will these 12 parents from each setting be selected? Will they be representative of the population?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40799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858" y="48795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Flow Chart, Activities and Milestones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BDD6712-18FE-4805-9FEE-870AF3C3C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2390775"/>
            <a:ext cx="9773501" cy="275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89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16" y="392420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Flow Chart, Activities and Milestones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8627" y="1940865"/>
            <a:ext cx="73205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000" dirty="0"/>
              <a:t>Flow chart attached as appendix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Make sure it is not corrupted and can be opened – pdf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Make sure it is addressing all the research methodology and activities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Do not upload a generic flow chart. Must specific to the project</a:t>
            </a:r>
          </a:p>
          <a:p>
            <a:pPr marL="457200" indent="-457200">
              <a:buAutoNum type="arabicPeriod"/>
            </a:pPr>
            <a:r>
              <a:rPr lang="en-MY" sz="2000" dirty="0"/>
              <a:t>Activities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Better to highlight which team members responsible for each activity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Make sense – literature review 6 months?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What, Who, When, How, Why (to correspond to which methodology/objective)</a:t>
            </a:r>
          </a:p>
        </p:txBody>
      </p:sp>
    </p:spTree>
    <p:extLst>
      <p:ext uri="{BB962C8B-B14F-4D97-AF65-F5344CB8AC3E}">
        <p14:creationId xmlns:p14="http://schemas.microsoft.com/office/powerpoint/2010/main" val="1156317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16" y="392420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Flow Chart, Activities and Milestones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8627" y="2360314"/>
            <a:ext cx="7702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MY" sz="2400" dirty="0"/>
              <a:t>Milestones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Proper wording – “Completion of …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Realistic – not too many and not too few</a:t>
            </a:r>
          </a:p>
          <a:p>
            <a:pPr marL="914400" lvl="1" indent="-457200">
              <a:buAutoNum type="arabicPeriod" startAt="3"/>
            </a:pPr>
            <a:r>
              <a:rPr lang="en-MY" sz="2400" dirty="0"/>
              <a:t>Preferably every 6 months </a:t>
            </a:r>
          </a:p>
        </p:txBody>
      </p:sp>
    </p:spTree>
    <p:extLst>
      <p:ext uri="{BB962C8B-B14F-4D97-AF65-F5344CB8AC3E}">
        <p14:creationId xmlns:p14="http://schemas.microsoft.com/office/powerpoint/2010/main" val="1125711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37" y="351478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Expected Results and Outcomes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597" y="1996579"/>
            <a:ext cx="8524875" cy="406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5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D0DE514-8876-4D18-A995-61A5C1F8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DA791C-FFCF-422E-8775-BDA6C0E5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Title and Keywords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937050-C100-464C-B311-AB7003B94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143" y="643538"/>
            <a:ext cx="9474814" cy="361858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DCF8855-3530-4F46-A4CB-3B6686EEE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2220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903" y="25594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Expected Results and Outcomes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526" y="1869494"/>
            <a:ext cx="7519735" cy="42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175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18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Expected Results and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5501" y="1877886"/>
            <a:ext cx="81009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000" dirty="0"/>
              <a:t>Most important outcomes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New Idea/Mechanism/Theory/Findings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Publications – 2 indexed journals – better if already identify names of the journals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Human Capital/Talents – see guidelines depends on project duration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Potential Applications – 2 to 3 potential applications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Impact on society</a:t>
            </a:r>
          </a:p>
          <a:p>
            <a:pPr marL="1371600" lvl="2" indent="-457200">
              <a:buAutoNum type="arabicPeriod"/>
            </a:pPr>
            <a:r>
              <a:rPr lang="en-MY" sz="2000" dirty="0"/>
              <a:t>Emphasize on NPA</a:t>
            </a:r>
          </a:p>
          <a:p>
            <a:pPr marL="1371600" lvl="2" indent="-457200">
              <a:buAutoNum type="arabicPeriod"/>
            </a:pPr>
            <a:r>
              <a:rPr lang="en-MY" sz="2000" dirty="0"/>
              <a:t>Increase in ….</a:t>
            </a:r>
          </a:p>
          <a:p>
            <a:pPr marL="1371600" lvl="2" indent="-457200">
              <a:buAutoNum type="arabicPeriod"/>
            </a:pPr>
            <a:r>
              <a:rPr lang="en-MY" sz="2000" dirty="0"/>
              <a:t>Decrease in ….</a:t>
            </a:r>
          </a:p>
          <a:p>
            <a:pPr marL="1371600" lvl="2" indent="-457200">
              <a:buAutoNum type="arabicPeriod"/>
            </a:pPr>
            <a:r>
              <a:rPr lang="en-MY" sz="2000" dirty="0"/>
              <a:t>List the society who will benefit from the research</a:t>
            </a:r>
          </a:p>
          <a:p>
            <a:pPr marL="914400" lvl="1" indent="-457200">
              <a:buAutoNum type="arabicPeriod"/>
            </a:pPr>
            <a:r>
              <a:rPr lang="en-MY" sz="2000" dirty="0"/>
              <a:t>IP – Copyright is the simplest one</a:t>
            </a:r>
          </a:p>
        </p:txBody>
      </p:sp>
    </p:spTree>
    <p:extLst>
      <p:ext uri="{BB962C8B-B14F-4D97-AF65-F5344CB8AC3E}">
        <p14:creationId xmlns:p14="http://schemas.microsoft.com/office/powerpoint/2010/main" val="3234176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449" y="474307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Access to Equipment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202" y="2385657"/>
            <a:ext cx="59055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65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551" y="378773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Access to Equipment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5590" y="2040156"/>
            <a:ext cx="8275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FRGS allocation is limited thus show how other resources contribute to the project</a:t>
            </a:r>
          </a:p>
          <a:p>
            <a:endParaRPr lang="en-MY" sz="2400" dirty="0"/>
          </a:p>
          <a:p>
            <a:pPr marL="914400" lvl="1" indent="-457200">
              <a:buAutoNum type="arabicPeriod"/>
            </a:pPr>
            <a:r>
              <a:rPr lang="en-MY" sz="2400" dirty="0"/>
              <a:t>Existing PC, Printer, Server, etc.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Not just own institution, perhaps collaborators e.g. industry partners, members institution, etc.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This shows the strength of the PI as well as the collaboration between members</a:t>
            </a:r>
          </a:p>
          <a:p>
            <a:pPr marL="914400" lvl="1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574145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Budget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757362"/>
            <a:ext cx="70961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441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77" y="406068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Budget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8315" y="1804638"/>
            <a:ext cx="76753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Be realistic – not too costly</a:t>
            </a:r>
          </a:p>
          <a:p>
            <a:pPr marL="457200" indent="-457200">
              <a:buAutoNum type="arabicPeriod"/>
            </a:pPr>
            <a:endParaRPr lang="en-MY" sz="2400" dirty="0"/>
          </a:p>
          <a:p>
            <a:pPr marL="457200" indent="-457200">
              <a:buAutoNum type="arabicPeriod"/>
            </a:pPr>
            <a:r>
              <a:rPr lang="en-MY" sz="2400" dirty="0"/>
              <a:t>Should we create a budget to match the maximum quantum?</a:t>
            </a:r>
          </a:p>
          <a:p>
            <a:pPr lvl="1"/>
            <a:r>
              <a:rPr lang="en-MY" sz="2400" dirty="0"/>
              <a:t>- Not advisable unless justified</a:t>
            </a:r>
          </a:p>
          <a:p>
            <a:pPr marL="914400" lvl="1" indent="-457200">
              <a:buAutoNum type="arabicPeriod"/>
            </a:pPr>
            <a:endParaRPr lang="en-MY" sz="2400" dirty="0"/>
          </a:p>
          <a:p>
            <a:pPr marL="457200" indent="-457200">
              <a:buAutoNum type="arabicPeriod"/>
            </a:pPr>
            <a:r>
              <a:rPr lang="en-MY" sz="2400" dirty="0"/>
              <a:t>Avoid purchase of equipment that expected to be made available by the institution e.g. PC</a:t>
            </a:r>
          </a:p>
          <a:p>
            <a:pPr marL="457200" indent="-457200">
              <a:buAutoNum type="arabicPeriod"/>
            </a:pPr>
            <a:endParaRPr lang="en-MY" sz="2400" dirty="0"/>
          </a:p>
          <a:p>
            <a:pPr marL="457200" indent="-457200">
              <a:buAutoNum type="arabicPeriod"/>
            </a:pPr>
            <a:r>
              <a:rPr lang="en-MY" sz="2400" dirty="0"/>
              <a:t>Avoid purchase of personal mobile devices</a:t>
            </a:r>
          </a:p>
          <a:p>
            <a:pPr marL="457200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1131101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77" y="406068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Budget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3483" y="2031141"/>
            <a:ext cx="76753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n-MY" sz="2400" dirty="0"/>
              <a:t>Pay attention to travelling expenses – overseas conference is OK but not recommended to put high cost. - Local conference but International level is recommended. </a:t>
            </a:r>
          </a:p>
          <a:p>
            <a:pPr marL="457200" indent="-457200">
              <a:buAutoNum type="arabicPeriod" startAt="5"/>
            </a:pPr>
            <a:endParaRPr lang="en-MY" sz="2400" dirty="0"/>
          </a:p>
          <a:p>
            <a:pPr marL="457200" indent="-457200">
              <a:buAutoNum type="arabicPeriod" startAt="5"/>
            </a:pPr>
            <a:r>
              <a:rPr lang="en-MY" sz="2400" dirty="0"/>
              <a:t>Professional service – Do not pay for the service that is expected to be delivered by the PI</a:t>
            </a:r>
          </a:p>
          <a:p>
            <a:pPr marL="457200" indent="-457200">
              <a:buAutoNum type="arabicPeriod" startAt="5"/>
            </a:pPr>
            <a:endParaRPr lang="en-MY" sz="2400" dirty="0"/>
          </a:p>
          <a:p>
            <a:pPr marL="457200" indent="-457200">
              <a:buAutoNum type="arabicPeriod" startAt="5"/>
            </a:pPr>
            <a:r>
              <a:rPr lang="en-MY" sz="2400" dirty="0"/>
              <a:t>Try to avoid paid journals – but proof reading is OK</a:t>
            </a:r>
          </a:p>
        </p:txBody>
      </p:sp>
    </p:spTree>
    <p:extLst>
      <p:ext uri="{BB962C8B-B14F-4D97-AF65-F5344CB8AC3E}">
        <p14:creationId xmlns:p14="http://schemas.microsoft.com/office/powerpoint/2010/main" val="4822059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77" y="406068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Budget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8291" y="2193026"/>
            <a:ext cx="76753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8.	Allowance for GRA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Make sure the rate follows guidelines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Must match the promised human capital output – do not contradict e.g. output is masters student but appointed GRA is PhD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Specify in the description the duration and number of GRA expected to be appointed</a:t>
            </a:r>
          </a:p>
          <a:p>
            <a:pPr marL="914400" lvl="1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1627115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77" y="406068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Budget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1872" y="2100130"/>
            <a:ext cx="76753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9.	Purchase of equipment needs strong justification and 	always mention how the 	equipment is specific to the 	project</a:t>
            </a:r>
          </a:p>
          <a:p>
            <a:pPr lvl="1"/>
            <a:r>
              <a:rPr lang="en-MY" sz="2400" dirty="0"/>
              <a:t>- If need to purchase a high end PC for computational purposes justify how the equipment is special and not available in institution</a:t>
            </a:r>
          </a:p>
          <a:p>
            <a:pPr lvl="1"/>
            <a:r>
              <a:rPr lang="en-MY" sz="2400" dirty="0"/>
              <a:t>- If available in institution justify why the project needs a dedicated equipment</a:t>
            </a:r>
          </a:p>
          <a:p>
            <a:pPr marL="914400" lvl="1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3453403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Appendix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900" y="2867025"/>
            <a:ext cx="46482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4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9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Title and Keywords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2574" y="1849087"/>
            <a:ext cx="106369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Title must be fundamental</a:t>
            </a:r>
          </a:p>
          <a:p>
            <a:pPr marL="457200" indent="-457200">
              <a:buAutoNum type="arabicPeriod"/>
            </a:pPr>
            <a:r>
              <a:rPr lang="en-MY" sz="2400" dirty="0"/>
              <a:t>Complete elements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New idea/algorithm/mechanism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Based on what technique/principal/theory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Purpose</a:t>
            </a:r>
          </a:p>
          <a:p>
            <a:pPr marL="457200" indent="-457200">
              <a:buAutoNum type="arabicPeriod"/>
            </a:pPr>
            <a:r>
              <a:rPr lang="en-MY" sz="2400" dirty="0"/>
              <a:t>Avoid keywords that show the work is not fundamental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Development of a system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Integration</a:t>
            </a:r>
          </a:p>
          <a:p>
            <a:pPr marL="914400" lvl="1" indent="-457200">
              <a:buAutoNum type="arabicPeriod"/>
            </a:pPr>
            <a:r>
              <a:rPr lang="en-MY" sz="2400" dirty="0"/>
              <a:t>Exploration through experiments in different domains</a:t>
            </a:r>
          </a:p>
          <a:p>
            <a:pPr marL="914400" lvl="1" indent="-457200">
              <a:buAutoNum type="arabicPeriod"/>
            </a:pPr>
            <a:endParaRPr lang="en-MY" sz="2400" dirty="0"/>
          </a:p>
          <a:p>
            <a:pPr marL="457200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2031392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846" y="460659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Appendix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2884" y="2122042"/>
            <a:ext cx="81009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Make sure to check all attachments can be opened in other PCs</a:t>
            </a:r>
          </a:p>
          <a:p>
            <a:pPr marL="457200" indent="-457200">
              <a:buAutoNum type="arabicPeriod"/>
            </a:pPr>
            <a:r>
              <a:rPr lang="en-MY" sz="2400" dirty="0"/>
              <a:t>Attach quotations to justify cost of equipment, proof reading service, professional service, etc.</a:t>
            </a:r>
          </a:p>
          <a:p>
            <a:pPr marL="457200" indent="-457200">
              <a:buAutoNum type="arabicPeriod"/>
            </a:pPr>
            <a:r>
              <a:rPr lang="en-MY" sz="2400" dirty="0"/>
              <a:t>For PI who still have an ongoing FRGS project, attach financial and progress report certified by RMC to support the claim of 75% completion of current FRGS</a:t>
            </a:r>
          </a:p>
          <a:p>
            <a:pPr marL="457200" indent="-457200"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15164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Some of the comments for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Quality of Proposal: This in an interesting topic. However, numerous grammatical errors compromises the quality of the proposal.</a:t>
            </a:r>
          </a:p>
          <a:p>
            <a:endParaRPr lang="en-MY" dirty="0"/>
          </a:p>
          <a:p>
            <a:r>
              <a:rPr lang="en-MY" dirty="0"/>
              <a:t>Track Record and Composition of Team: </a:t>
            </a:r>
            <a:r>
              <a:rPr lang="en-MY" dirty="0" err="1"/>
              <a:t>Penyelidik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mempunyai</a:t>
            </a:r>
            <a:r>
              <a:rPr lang="en-MY" dirty="0"/>
              <a:t> </a:t>
            </a:r>
            <a:r>
              <a:rPr lang="en-MY" dirty="0" err="1"/>
              <a:t>pengalaman</a:t>
            </a:r>
            <a:r>
              <a:rPr lang="en-MY" dirty="0"/>
              <a:t> </a:t>
            </a:r>
            <a:r>
              <a:rPr lang="en-MY" dirty="0" err="1"/>
              <a:t>mengkaji</a:t>
            </a:r>
            <a:r>
              <a:rPr lang="en-MY" dirty="0"/>
              <a:t> </a:t>
            </a:r>
            <a:r>
              <a:rPr lang="en-MY" dirty="0" err="1"/>
              <a:t>isu-isu</a:t>
            </a:r>
            <a:r>
              <a:rPr lang="en-MY" dirty="0"/>
              <a:t> </a:t>
            </a:r>
            <a:r>
              <a:rPr lang="en-MY" dirty="0" err="1"/>
              <a:t>berkaitan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pekerja</a:t>
            </a:r>
            <a:r>
              <a:rPr lang="en-MY" dirty="0"/>
              <a:t> </a:t>
            </a:r>
            <a:r>
              <a:rPr lang="en-MY" dirty="0" err="1"/>
              <a:t>asing</a:t>
            </a:r>
            <a:r>
              <a:rPr lang="en-MY" dirty="0"/>
              <a:t>. </a:t>
            </a:r>
            <a:r>
              <a:rPr lang="en-MY" dirty="0" err="1"/>
              <a:t>Bidang</a:t>
            </a:r>
            <a:r>
              <a:rPr lang="en-MY" dirty="0"/>
              <a:t> </a:t>
            </a:r>
            <a:r>
              <a:rPr lang="en-MY" dirty="0" err="1"/>
              <a:t>penyelidikan</a:t>
            </a:r>
            <a:r>
              <a:rPr lang="en-MY" dirty="0"/>
              <a:t> </a:t>
            </a:r>
            <a:r>
              <a:rPr lang="en-MY" dirty="0" err="1"/>
              <a:t>penyelidk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tertumpu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pendidikan</a:t>
            </a:r>
            <a:r>
              <a:rPr lang="en-MY" dirty="0"/>
              <a:t> </a:t>
            </a:r>
            <a:r>
              <a:rPr lang="en-MY" dirty="0" err="1"/>
              <a:t>terutama</a:t>
            </a:r>
            <a:r>
              <a:rPr lang="en-MY" dirty="0"/>
              <a:t> </a:t>
            </a:r>
            <a:r>
              <a:rPr lang="en-MY" dirty="0" err="1"/>
              <a:t>pendidikan</a:t>
            </a:r>
            <a:r>
              <a:rPr lang="en-MY" dirty="0"/>
              <a:t> </a:t>
            </a:r>
            <a:r>
              <a:rPr lang="en-MY" dirty="0" err="1"/>
              <a:t>teknik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vokasional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dirty="0" err="1"/>
              <a:t>kerana</a:t>
            </a:r>
            <a:r>
              <a:rPr lang="en-MY" dirty="0"/>
              <a:t> </a:t>
            </a:r>
            <a:r>
              <a:rPr lang="en-MY" dirty="0" err="1"/>
              <a:t>banyak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telah</a:t>
            </a:r>
            <a:r>
              <a:rPr lang="en-MY" dirty="0"/>
              <a:t> </a:t>
            </a:r>
            <a:r>
              <a:rPr lang="en-MY" dirty="0" err="1"/>
              <a:t>dijalankan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atas</a:t>
            </a:r>
            <a:r>
              <a:rPr lang="en-MY" dirty="0"/>
              <a:t> </a:t>
            </a:r>
            <a:r>
              <a:rPr lang="en-MY" dirty="0" err="1"/>
              <a:t>isu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, </a:t>
            </a:r>
            <a:r>
              <a:rPr lang="en-MY" dirty="0" err="1"/>
              <a:t>maka</a:t>
            </a:r>
            <a:r>
              <a:rPr lang="en-MY" dirty="0"/>
              <a:t> </a:t>
            </a:r>
            <a:r>
              <a:rPr lang="en-MY" dirty="0" err="1"/>
              <a:t>impak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yang </a:t>
            </a:r>
            <a:r>
              <a:rPr lang="en-MY" dirty="0" err="1"/>
              <a:t>dicadangkan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dijangka</a:t>
            </a:r>
            <a:r>
              <a:rPr lang="en-MY" dirty="0"/>
              <a:t> </a:t>
            </a:r>
            <a:r>
              <a:rPr lang="en-MY" dirty="0" err="1"/>
              <a:t>rendah</a:t>
            </a:r>
            <a:r>
              <a:rPr lang="en-MY" dirty="0"/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748115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Some of the comments for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Executive Summary: should consist of introduction, aim, objectives, methodology and significant contribution to the body of knowledge </a:t>
            </a:r>
          </a:p>
          <a:p>
            <a:r>
              <a:rPr lang="en-MY" dirty="0"/>
              <a:t>Similarity check showed 45.3% with another FRGS project on brain connectivity as part of multimodality treatment of seizure, started Nov 2015. </a:t>
            </a:r>
          </a:p>
        </p:txBody>
      </p:sp>
    </p:spTree>
    <p:extLst>
      <p:ext uri="{BB962C8B-B14F-4D97-AF65-F5344CB8AC3E}">
        <p14:creationId xmlns:p14="http://schemas.microsoft.com/office/powerpoint/2010/main" val="23918545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Some of the comments for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The budget is too high, since the research can be done in a laboratory using simulation software </a:t>
            </a:r>
          </a:p>
          <a:p>
            <a:endParaRPr lang="en-MY" dirty="0"/>
          </a:p>
          <a:p>
            <a:r>
              <a:rPr lang="en-MY" dirty="0"/>
              <a:t>travelling expenses could be reduced professional services could be reduced </a:t>
            </a:r>
          </a:p>
          <a:p>
            <a:endParaRPr lang="en-MY" dirty="0"/>
          </a:p>
          <a:p>
            <a:r>
              <a:rPr lang="en-MY" dirty="0"/>
              <a:t>Most of the references are not recent. </a:t>
            </a:r>
          </a:p>
          <a:p>
            <a:endParaRPr lang="en-MY" dirty="0"/>
          </a:p>
          <a:p>
            <a:r>
              <a:rPr lang="en-MY" dirty="0"/>
              <a:t>Output is not that significant because is can only be applied to medical images.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70893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Some of the comments for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On the methodology, it is not clear where the subjects are going to be recruited from. </a:t>
            </a:r>
          </a:p>
          <a:p>
            <a:endParaRPr lang="en-MY" dirty="0"/>
          </a:p>
          <a:p>
            <a:r>
              <a:rPr lang="en-MY" dirty="0"/>
              <a:t>The writing of the whole proposal, especially the research questions, has not been meticulous. </a:t>
            </a:r>
          </a:p>
          <a:p>
            <a:endParaRPr lang="en-MY" dirty="0"/>
          </a:p>
          <a:p>
            <a:r>
              <a:rPr lang="en-MY" dirty="0"/>
              <a:t>Ethical issues have not been stated, and references are plenty but very few are those published in the last 5 years.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390901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Some of the comments for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dirty="0"/>
              <a:t>Title: </a:t>
            </a:r>
            <a:r>
              <a:rPr lang="en-MY" dirty="0" err="1"/>
              <a:t>Penyelidikan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termasuk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agenda NRP </a:t>
            </a:r>
            <a:r>
              <a:rPr lang="en-MY" dirty="0" err="1"/>
              <a:t>negara</a:t>
            </a:r>
            <a:r>
              <a:rPr lang="en-MY" dirty="0"/>
              <a:t> </a:t>
            </a:r>
          </a:p>
          <a:p>
            <a:endParaRPr lang="en-MY" dirty="0"/>
          </a:p>
          <a:p>
            <a:r>
              <a:rPr lang="en-MY" dirty="0"/>
              <a:t>The proposal's research questions and objectives are not synchronize.</a:t>
            </a:r>
          </a:p>
          <a:p>
            <a:endParaRPr lang="en-MY" dirty="0"/>
          </a:p>
          <a:p>
            <a:r>
              <a:rPr lang="en-MY" dirty="0"/>
              <a:t>Most references are out of date. (more than 5 years) </a:t>
            </a:r>
          </a:p>
          <a:p>
            <a:endParaRPr lang="en-MY" dirty="0"/>
          </a:p>
          <a:p>
            <a:r>
              <a:rPr lang="en-MY" dirty="0"/>
              <a:t>Flow chart: The flow chart loaded is not relevant to the project. </a:t>
            </a:r>
          </a:p>
          <a:p>
            <a:endParaRPr lang="en-MY" dirty="0"/>
          </a:p>
          <a:p>
            <a:r>
              <a:rPr lang="en-MY" dirty="0"/>
              <a:t>References: References are not recent and formatting in the text in term of citation of the works are not done properly.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89204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Some of the comments for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MY" dirty="0"/>
          </a:p>
          <a:p>
            <a:r>
              <a:rPr lang="en-MY" dirty="0"/>
              <a:t>Methodology: To place an electrode on autistic kid, to capture the EMG signal will pose a huge challenge. The applicant needs to get clearance from ethical committee to conduct such experiment </a:t>
            </a:r>
          </a:p>
          <a:p>
            <a:endParaRPr lang="en-MY" dirty="0"/>
          </a:p>
          <a:p>
            <a:r>
              <a:rPr lang="en-MY" dirty="0"/>
              <a:t>Too costly. </a:t>
            </a:r>
          </a:p>
          <a:p>
            <a:endParaRPr lang="en-MY" dirty="0"/>
          </a:p>
          <a:p>
            <a:r>
              <a:rPr lang="en-MY" dirty="0"/>
              <a:t>There is no novelty and high impact on society in research</a:t>
            </a:r>
          </a:p>
          <a:p>
            <a:endParaRPr lang="en-MY" dirty="0"/>
          </a:p>
          <a:p>
            <a:r>
              <a:rPr lang="en-MY" dirty="0"/>
              <a:t>Only 4 citations for most recent (last 5 years) references</a:t>
            </a:r>
            <a:endParaRPr lang="en-MY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594344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915" y="2953671"/>
            <a:ext cx="8946541" cy="18093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MY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1904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494" y="365125"/>
            <a:ext cx="91760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Rejected Applications – Examples of Panel Comments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9270" y="2043286"/>
            <a:ext cx="81803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000" dirty="0"/>
              <a:t>Project title does not reflect fundamental research to improve government policy etc. </a:t>
            </a:r>
          </a:p>
          <a:p>
            <a:pPr marL="457200" indent="-457200">
              <a:buAutoNum type="arabicPeriod"/>
            </a:pPr>
            <a:r>
              <a:rPr lang="en-MY" sz="2000" dirty="0"/>
              <a:t>No new theories can be recognized from the title.</a:t>
            </a:r>
          </a:p>
          <a:p>
            <a:pPr marL="457200" indent="-457200">
              <a:buAutoNum type="arabicPeriod"/>
            </a:pPr>
            <a:r>
              <a:rPr lang="en-MY" sz="2000" dirty="0"/>
              <a:t>The research proposal does not reveal the fundamental research aspect.</a:t>
            </a:r>
          </a:p>
          <a:p>
            <a:pPr marL="457200" indent="-457200">
              <a:buAutoNum type="arabicPeriod"/>
            </a:pPr>
            <a:r>
              <a:rPr lang="en-MY" sz="2000" dirty="0"/>
              <a:t>Title: Looks like applied research. </a:t>
            </a:r>
          </a:p>
          <a:p>
            <a:pPr marL="457200" indent="-457200">
              <a:buAutoNum type="arabicPeriod"/>
            </a:pPr>
            <a:r>
              <a:rPr lang="en-MY" sz="2000" dirty="0"/>
              <a:t>Title: </a:t>
            </a:r>
            <a:r>
              <a:rPr lang="en-MY" sz="2000" dirty="0" err="1"/>
              <a:t>Penyelidikan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termasuk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agenda NRP negara dan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bersifat</a:t>
            </a:r>
            <a:r>
              <a:rPr lang="en-MY" sz="2000" dirty="0"/>
              <a:t> fundamental</a:t>
            </a:r>
          </a:p>
          <a:p>
            <a:pPr marL="457200" indent="-457200">
              <a:buAutoNum type="arabicPeriod"/>
            </a:pPr>
            <a:r>
              <a:rPr lang="en-MY" sz="2000" dirty="0"/>
              <a:t>Not novel in which the proposed approach is try to investigate the impact of 3 imputation methods, in which these are standard methods. The hybrid between PCA and K-means for clustering is also not a new and interesting approach</a:t>
            </a:r>
            <a:br>
              <a:rPr lang="en-MY" sz="2000" dirty="0"/>
            </a:b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68581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EE09B-7703-44D3-AD9F-F3466ACF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485A-24AD-40F0-BD1B-8F914EA4D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b="1" dirty="0"/>
              <a:t>A Study on Correlation of Two Modes </a:t>
            </a:r>
            <a:r>
              <a:rPr lang="en-MY" sz="2400" b="1" dirty="0" err="1"/>
              <a:t>Backscatterred</a:t>
            </a:r>
            <a:r>
              <a:rPr lang="en-MY" sz="2400" b="1" dirty="0"/>
              <a:t> Waves and Bone Porosity Based on Pulse Echo Ultrasound</a:t>
            </a:r>
          </a:p>
          <a:p>
            <a:endParaRPr lang="en-MY" dirty="0"/>
          </a:p>
          <a:p>
            <a:r>
              <a:rPr lang="en-MY" dirty="0"/>
              <a:t>Comments: The title is very simplistic and reflects nothing of the work being proposed. It is unclear of the purpose or the fundamental issues/novelty of the study.</a:t>
            </a:r>
          </a:p>
          <a:p>
            <a:endParaRPr lang="en-MY" dirty="0"/>
          </a:p>
          <a:p>
            <a:pPr marL="0" indent="0">
              <a:buNone/>
            </a:pP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39167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MY" dirty="0">
                <a:solidFill>
                  <a:schemeClr val="tx1"/>
                </a:solidFill>
              </a:rPr>
              <a:t>Principal Investigator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369" y="1770347"/>
            <a:ext cx="7607898" cy="419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7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37" y="365125"/>
            <a:ext cx="9176035" cy="1325563"/>
          </a:xfrm>
        </p:spPr>
        <p:txBody>
          <a:bodyPr>
            <a:normAutofit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Principal Investigator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7475" y="2026508"/>
            <a:ext cx="75078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MY" sz="2400" dirty="0"/>
              <a:t>Please follow guidelines</a:t>
            </a:r>
          </a:p>
          <a:p>
            <a:pPr marL="457200" indent="-457200">
              <a:buAutoNum type="arabicPeriod"/>
            </a:pPr>
            <a:r>
              <a:rPr lang="en-MY" sz="2400" dirty="0"/>
              <a:t>Who can lead who can be the members</a:t>
            </a:r>
          </a:p>
          <a:p>
            <a:pPr marL="457200" indent="-457200">
              <a:buAutoNum type="arabicPeriod"/>
            </a:pPr>
            <a:r>
              <a:rPr lang="en-MY" sz="2400" dirty="0"/>
              <a:t>PI research area must match proposal research domain</a:t>
            </a:r>
          </a:p>
          <a:p>
            <a:pPr marL="457200" indent="-457200">
              <a:buAutoNum type="arabicPeriod"/>
            </a:pPr>
            <a:r>
              <a:rPr lang="en-MY" sz="2400" dirty="0"/>
              <a:t>PI eligibility to supervise Master or PhD students</a:t>
            </a:r>
          </a:p>
          <a:p>
            <a:pPr marL="457200" indent="-457200">
              <a:buAutoNum type="arabicPeriod"/>
            </a:pPr>
            <a:r>
              <a:rPr lang="en-MY" sz="2400" dirty="0"/>
              <a:t>PI contract with institution</a:t>
            </a:r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8136828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1978</Words>
  <Application>Microsoft Macintosh PowerPoint</Application>
  <PresentationFormat>Widescreen</PresentationFormat>
  <Paragraphs>256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Wingdings</vt:lpstr>
      <vt:lpstr>Retrospect</vt:lpstr>
      <vt:lpstr>Do’s and Don’t in Writing a Research Proposal</vt:lpstr>
      <vt:lpstr>Deputy Director (Strategic &amp; Research University) RMC, UTM</vt:lpstr>
      <vt:lpstr>The Approach</vt:lpstr>
      <vt:lpstr>Title and Keywords</vt:lpstr>
      <vt:lpstr>Title and Keywords</vt:lpstr>
      <vt:lpstr>Rejected Applications – Examples of Panel Comments</vt:lpstr>
      <vt:lpstr>Another example</vt:lpstr>
      <vt:lpstr>Principal Investigator</vt:lpstr>
      <vt:lpstr>Principal Investigator</vt:lpstr>
      <vt:lpstr>Examples</vt:lpstr>
      <vt:lpstr>Research Domain</vt:lpstr>
      <vt:lpstr>Research Domain</vt:lpstr>
      <vt:lpstr>Research Cluster and Priority Area</vt:lpstr>
      <vt:lpstr>Research Cluster and Priority Area</vt:lpstr>
      <vt:lpstr>Examples</vt:lpstr>
      <vt:lpstr>Duration of Research</vt:lpstr>
      <vt:lpstr>Duration of Research</vt:lpstr>
      <vt:lpstr>Location of Research</vt:lpstr>
      <vt:lpstr>Location of Research</vt:lpstr>
      <vt:lpstr>Co-Researchers</vt:lpstr>
      <vt:lpstr>Co-Researchers</vt:lpstr>
      <vt:lpstr>Examples</vt:lpstr>
      <vt:lpstr>Past and Current Research Grants</vt:lpstr>
      <vt:lpstr>Past and Current Research Grants</vt:lpstr>
      <vt:lpstr>Publications</vt:lpstr>
      <vt:lpstr>Publications</vt:lpstr>
      <vt:lpstr>Executive Summary</vt:lpstr>
      <vt:lpstr>Executive Summary</vt:lpstr>
      <vt:lpstr>Research Background</vt:lpstr>
      <vt:lpstr>Research Background</vt:lpstr>
      <vt:lpstr>Literature Review and References</vt:lpstr>
      <vt:lpstr>Literature Review and References</vt:lpstr>
      <vt:lpstr>Objectives and Methodology</vt:lpstr>
      <vt:lpstr>Objectives and Methodology</vt:lpstr>
      <vt:lpstr>Examples</vt:lpstr>
      <vt:lpstr>Flow Chart, Activities and Milestones</vt:lpstr>
      <vt:lpstr>Flow Chart, Activities and Milestones</vt:lpstr>
      <vt:lpstr>Flow Chart, Activities and Milestones</vt:lpstr>
      <vt:lpstr>Expected Results and Outcomes</vt:lpstr>
      <vt:lpstr>Expected Results and Outcomes</vt:lpstr>
      <vt:lpstr>Expected Results and Outcomes</vt:lpstr>
      <vt:lpstr>Access to Equipment</vt:lpstr>
      <vt:lpstr>Access to Equipment</vt:lpstr>
      <vt:lpstr>Budget</vt:lpstr>
      <vt:lpstr>Budget</vt:lpstr>
      <vt:lpstr>Budget</vt:lpstr>
      <vt:lpstr>Budget</vt:lpstr>
      <vt:lpstr>Budget</vt:lpstr>
      <vt:lpstr>Appendix</vt:lpstr>
      <vt:lpstr>Appendix</vt:lpstr>
      <vt:lpstr>Some of the comments for rejection</vt:lpstr>
      <vt:lpstr>Some of the comments for rejection</vt:lpstr>
      <vt:lpstr>Some of the comments for rejection</vt:lpstr>
      <vt:lpstr>Some of the comments for rejection</vt:lpstr>
      <vt:lpstr>Some of the comments for rejection</vt:lpstr>
      <vt:lpstr>Some of the comments for rejection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and Don’t in Writing a Research Proposal</dc:title>
  <dc:creator>shukor abd razak</dc:creator>
  <cp:lastModifiedBy>Shukor Abd Razak</cp:lastModifiedBy>
  <cp:revision>7</cp:revision>
  <dcterms:created xsi:type="dcterms:W3CDTF">2019-02-10T16:02:45Z</dcterms:created>
  <dcterms:modified xsi:type="dcterms:W3CDTF">2019-02-11T01:01:37Z</dcterms:modified>
</cp:coreProperties>
</file>