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826" r:id="rId2"/>
    <p:sldId id="761" r:id="rId3"/>
    <p:sldId id="868" r:id="rId4"/>
    <p:sldId id="867" r:id="rId5"/>
    <p:sldId id="870" r:id="rId6"/>
    <p:sldId id="871" r:id="rId7"/>
    <p:sldId id="869" r:id="rId8"/>
    <p:sldId id="894" r:id="rId9"/>
    <p:sldId id="888" r:id="rId10"/>
    <p:sldId id="889" r:id="rId11"/>
    <p:sldId id="890" r:id="rId12"/>
    <p:sldId id="891" r:id="rId13"/>
    <p:sldId id="895" r:id="rId14"/>
    <p:sldId id="893" r:id="rId15"/>
    <p:sldId id="892" r:id="rId16"/>
    <p:sldId id="896" r:id="rId17"/>
    <p:sldId id="897" r:id="rId18"/>
    <p:sldId id="898" r:id="rId19"/>
    <p:sldId id="900" r:id="rId20"/>
    <p:sldId id="901" r:id="rId21"/>
    <p:sldId id="902" r:id="rId22"/>
    <p:sldId id="903" r:id="rId23"/>
    <p:sldId id="904" r:id="rId24"/>
    <p:sldId id="905" r:id="rId25"/>
    <p:sldId id="906" r:id="rId26"/>
    <p:sldId id="907" r:id="rId27"/>
    <p:sldId id="908" r:id="rId28"/>
    <p:sldId id="909" r:id="rId29"/>
    <p:sldId id="910" r:id="rId30"/>
    <p:sldId id="911" r:id="rId31"/>
    <p:sldId id="914" r:id="rId32"/>
    <p:sldId id="915" r:id="rId33"/>
    <p:sldId id="916" r:id="rId34"/>
    <p:sldId id="917" r:id="rId35"/>
    <p:sldId id="918" r:id="rId36"/>
    <p:sldId id="919" r:id="rId37"/>
    <p:sldId id="920" r:id="rId38"/>
    <p:sldId id="921" r:id="rId39"/>
    <p:sldId id="923" r:id="rId40"/>
    <p:sldId id="924" r:id="rId41"/>
    <p:sldId id="925" r:id="rId42"/>
    <p:sldId id="926" r:id="rId43"/>
    <p:sldId id="927" r:id="rId44"/>
    <p:sldId id="928" r:id="rId45"/>
    <p:sldId id="929" r:id="rId46"/>
    <p:sldId id="930" r:id="rId47"/>
    <p:sldId id="931" r:id="rId48"/>
    <p:sldId id="932" r:id="rId49"/>
    <p:sldId id="933" r:id="rId50"/>
    <p:sldId id="934" r:id="rId51"/>
    <p:sldId id="935" r:id="rId52"/>
    <p:sldId id="936" r:id="rId53"/>
    <p:sldId id="937" r:id="rId54"/>
    <p:sldId id="938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00"/>
    <a:srgbClr val="00CC00"/>
    <a:srgbClr val="BD037B"/>
    <a:srgbClr val="FFFF99"/>
    <a:srgbClr val="00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6" autoAdjust="0"/>
    <p:restoredTop sz="78631" autoAdjust="0"/>
  </p:normalViewPr>
  <p:slideViewPr>
    <p:cSldViewPr snapToGrid="0">
      <p:cViewPr varScale="1">
        <p:scale>
          <a:sx n="88" d="100"/>
          <a:sy n="88" d="100"/>
        </p:scale>
        <p:origin x="94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E4FE3AD1-4B30-46CC-93E5-5A4A09EDE36B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EB8876D5-B24A-49FB-B739-978474C51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51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5140797" y="630090"/>
            <a:ext cx="45227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500" b="1" dirty="0" err="1">
                <a:ln w="19050" cap="flat" cmpd="sng" algn="ctr">
                  <a:solidFill>
                    <a:schemeClr val="bg1">
                      <a:alpha val="7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0000"/>
                </a:solidFill>
                <a:effectLst>
                  <a:outerShdw blurRad="50800" dist="38100" dir="2700000">
                    <a:schemeClr val="bg1">
                      <a:alpha val="70000"/>
                    </a:schemeClr>
                  </a:outerShdw>
                </a:effectLst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UTM</a:t>
            </a:r>
            <a:endParaRPr lang="en-US" sz="12500" b="1" dirty="0">
              <a:ln w="19050" cap="flat" cmpd="sng" algn="ctr">
                <a:solidFill>
                  <a:schemeClr val="bg1">
                    <a:alpha val="7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800000"/>
              </a:solidFill>
              <a:effectLst>
                <a:outerShdw blurRad="50800" dist="38100" dir="2700000">
                  <a:schemeClr val="bg1">
                    <a:alpha val="70000"/>
                  </a:schemeClr>
                </a:outerShdw>
              </a:effectLst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grpSp>
        <p:nvGrpSpPr>
          <p:cNvPr id="5" name="Group 13"/>
          <p:cNvGrpSpPr>
            <a:grpSpLocks/>
          </p:cNvGrpSpPr>
          <p:nvPr userDrawn="1"/>
        </p:nvGrpSpPr>
        <p:grpSpPr bwMode="auto">
          <a:xfrm>
            <a:off x="2778125" y="512763"/>
            <a:ext cx="2425700" cy="2425700"/>
            <a:chOff x="304800" y="241584"/>
            <a:chExt cx="2425416" cy="2425416"/>
          </a:xfrm>
        </p:grpSpPr>
        <p:sp>
          <p:nvSpPr>
            <p:cNvPr id="8" name="Oval 7"/>
            <p:cNvSpPr/>
            <p:nvPr userDrawn="1"/>
          </p:nvSpPr>
          <p:spPr>
            <a:xfrm>
              <a:off x="304800" y="241584"/>
              <a:ext cx="2425416" cy="242541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glow rad="76200">
                <a:schemeClr val="tx1">
                  <a:alpha val="7000"/>
                </a:schemeClr>
              </a:glow>
              <a:reflection endPos="76000" dist="127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" name="Picture 8" descr="big logo.pn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81000" y="304800"/>
              <a:ext cx="2285714" cy="2273016"/>
            </a:xfrm>
            <a:prstGeom prst="rect">
              <a:avLst/>
            </a:prstGeom>
            <a:effectLst>
              <a:reflection stA="30000" endPos="74000" dist="292100" dir="5400000" sy="-100000" algn="bl" rotWithShape="0"/>
            </a:effectLst>
          </p:spPr>
        </p:pic>
      </p:grpSp>
      <p:pic>
        <p:nvPicPr>
          <p:cNvPr id="10" name="Picture 12" descr="bar_righ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638"/>
            <a:ext cx="504983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5216525" y="2303463"/>
            <a:ext cx="3924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chemeClr val="bg1"/>
                </a:solidFill>
                <a:latin typeface="Arial Narrow" pitchFamily="34" charset="0"/>
              </a:rPr>
              <a:t>UNIVERSITI TEKNOLOGI MALAYSIA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65965" y="4490315"/>
            <a:ext cx="4191000" cy="1524000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65565" y="2971800"/>
            <a:ext cx="7391400" cy="1470025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27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920" y="152400"/>
            <a:ext cx="7620000" cy="609600"/>
          </a:xfrm>
          <a:prstGeom prst="rect">
            <a:avLst/>
          </a:prstGeom>
        </p:spPr>
        <p:txBody>
          <a:bodyPr vert="horz"/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81600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  <a:lvl2pPr>
              <a:defRPr b="1">
                <a:latin typeface="Trebuchet MS" pitchFamily="34" charset="0"/>
              </a:defRPr>
            </a:lvl2pPr>
            <a:lvl3pPr>
              <a:defRPr b="1">
                <a:latin typeface="Trebuchet MS" pitchFamily="34" charset="0"/>
              </a:defRPr>
            </a:lvl3pPr>
            <a:lvl4pPr>
              <a:defRPr b="1">
                <a:latin typeface="Trebuchet MS" pitchFamily="34" charset="0"/>
              </a:defRPr>
            </a:lvl4pPr>
            <a:lvl5pPr>
              <a:defRPr b="1">
                <a:latin typeface="Trebuchet M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7F6C-92F8-4E23-B8E3-DDC71EB165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7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6C9A5-840C-48F6-9DFF-54BA7076C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9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B6BA-40EB-4154-8329-22292CDE0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30A9355-419D-4BBA-8013-98EF283821B2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95113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07163"/>
            <a:ext cx="1143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bg1"/>
                </a:solidFill>
                <a:latin typeface="Trebuchet MS" pitchFamily="-112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207638B7-C15E-484D-B86A-71BA824550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8" name="Picture 8" descr="Small logo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 descr="bar_left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6324600"/>
            <a:ext cx="45069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3" r:id="rId2"/>
    <p:sldLayoutId id="2147484275" r:id="rId3"/>
    <p:sldLayoutId id="2147484276" r:id="rId4"/>
    <p:sldLayoutId id="214748427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Trebuchet MS" pitchFamily="34" charset="0"/>
          <a:ea typeface="MS PGothic" pitchFamily="34" charset="-128"/>
          <a:cs typeface="Trebuchet MS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Trebuchet MS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rebuchet MS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rebuchet MS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Trebuchet MS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799C63B-8D77-4468-A07F-0F74081E48D0}" type="slidenum">
              <a:rPr lang="en-US"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pPr algn="r">
                <a:defRPr/>
              </a:pPr>
              <a:t>1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1066220"/>
            <a:ext cx="9161827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Bengkel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Penulisan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Ilmiah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(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Transformasi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Bahan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ke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Buku</a:t>
            </a:r>
            <a:r>
              <a:rPr lang="en-US" altLang="en-US" sz="4400" dirty="0" smtClean="0">
                <a:solidFill>
                  <a:srgbClr val="FF0000"/>
                </a:solidFill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)</a:t>
            </a:r>
            <a:endParaRPr lang="en-US" altLang="en-US" sz="4400" dirty="0">
              <a:solidFill>
                <a:srgbClr val="FF0000"/>
              </a:solidFill>
              <a:latin typeface="Bernard MT Condensed" panose="02050806060905020404" pitchFamily="18" charset="0"/>
              <a:ea typeface="GungsuhChe" pitchFamily="49" charset="-127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fr-FR" altLang="en-US" sz="4400" b="0" dirty="0" smtClean="0"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25 </a:t>
            </a:r>
            <a:r>
              <a:rPr lang="fr-FR" altLang="en-US" sz="4400" b="0" dirty="0" err="1" smtClean="0"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Nov</a:t>
            </a:r>
            <a:r>
              <a:rPr lang="fr-FR" altLang="en-US" sz="4400" b="0" dirty="0" smtClean="0">
                <a:latin typeface="Bernard MT Condensed" panose="02050806060905020404" pitchFamily="18" charset="0"/>
                <a:ea typeface="GungsuhChe" pitchFamily="49" charset="-127"/>
                <a:cs typeface="Times New Roman" panose="02020603050405020304" pitchFamily="18" charset="0"/>
              </a:rPr>
              <a:t> 2019</a:t>
            </a:r>
            <a:endParaRPr lang="en-US" altLang="en-US" sz="4400" dirty="0">
              <a:solidFill>
                <a:srgbClr val="FF0000"/>
              </a:solidFill>
              <a:latin typeface="Bernard MT Condensed" panose="02050806060905020404" pitchFamily="18" charset="0"/>
              <a:ea typeface="GungsuhChe" pitchFamily="49" charset="-127"/>
              <a:cs typeface="Times New Roman" panose="02020603050405020304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210236" y="4163434"/>
            <a:ext cx="674135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FF0066"/>
                </a:solidFill>
                <a:latin typeface="Brush Script MT" pitchFamily="66" charset="0"/>
              </a:rPr>
              <a:t>Rosli</a:t>
            </a:r>
            <a:r>
              <a:rPr lang="en-US" altLang="en-US" sz="4400" dirty="0">
                <a:solidFill>
                  <a:srgbClr val="FF0066"/>
                </a:solidFill>
                <a:latin typeface="Brush Script MT" pitchFamily="66" charset="0"/>
              </a:rPr>
              <a:t> </a:t>
            </a:r>
            <a:r>
              <a:rPr lang="en-US" altLang="en-US" sz="4400" dirty="0" err="1">
                <a:solidFill>
                  <a:srgbClr val="FF0066"/>
                </a:solidFill>
                <a:latin typeface="Brush Script MT" pitchFamily="66" charset="0"/>
              </a:rPr>
              <a:t>Hussin</a:t>
            </a:r>
            <a:r>
              <a:rPr lang="en-US" altLang="en-US" sz="2400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Pengerusi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 </a:t>
            </a:r>
            <a:endParaRPr lang="en-US" altLang="en-US" sz="1800" dirty="0" smtClean="0">
              <a:solidFill>
                <a:srgbClr val="00800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8000"/>
                </a:solidFill>
                <a:latin typeface="Arial" charset="0"/>
              </a:rPr>
              <a:t>Panel Edited Books,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8000"/>
                </a:solidFill>
                <a:latin typeface="Arial" charset="0"/>
              </a:rPr>
              <a:t>Penerbit</a:t>
            </a:r>
            <a:r>
              <a:rPr lang="en-US" altLang="en-US" sz="18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UTM Press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Jabatan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Fizik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, </a:t>
            </a: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Fakulti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Sains</a:t>
            </a:r>
            <a:endParaRPr lang="en-US" altLang="en-US" sz="1800" dirty="0">
              <a:solidFill>
                <a:srgbClr val="00800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Universiti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1800" dirty="0" err="1">
                <a:solidFill>
                  <a:srgbClr val="008000"/>
                </a:solidFill>
                <a:latin typeface="Arial" charset="0"/>
              </a:rPr>
              <a:t>Teknologi</a:t>
            </a:r>
            <a:r>
              <a:rPr lang="en-US" altLang="en-US" sz="1800" dirty="0">
                <a:solidFill>
                  <a:srgbClr val="008000"/>
                </a:solidFill>
                <a:latin typeface="Arial" charset="0"/>
              </a:rPr>
              <a:t> Malaysia, Johor</a:t>
            </a:r>
          </a:p>
        </p:txBody>
      </p:sp>
    </p:spTree>
    <p:extLst>
      <p:ext uri="{BB962C8B-B14F-4D97-AF65-F5344CB8AC3E}">
        <p14:creationId xmlns:p14="http://schemas.microsoft.com/office/powerpoint/2010/main" val="6176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Draf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penulisan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>
          <a:xfrm>
            <a:off x="-13964" y="1026595"/>
            <a:ext cx="9157963" cy="546879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tema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tajuk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yang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. </a:t>
            </a:r>
            <a:r>
              <a:rPr lang="en-US" dirty="0" err="1">
                <a:solidFill>
                  <a:srgbClr val="FF0000"/>
                </a:solidFill>
              </a:rPr>
              <a:t>Apakah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persoalan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yang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Bidang</a:t>
            </a:r>
            <a:r>
              <a:rPr lang="en-US" dirty="0"/>
              <a:t>, </a:t>
            </a:r>
            <a:r>
              <a:rPr lang="en-US" dirty="0" err="1"/>
              <a:t>skop</a:t>
            </a:r>
            <a:r>
              <a:rPr lang="en-US" dirty="0"/>
              <a:t>, </a:t>
            </a:r>
            <a:r>
              <a:rPr lang="en-US" dirty="0" err="1" smtClean="0"/>
              <a:t>umum</a:t>
            </a:r>
            <a:r>
              <a:rPr lang="en-US" dirty="0" smtClean="0"/>
              <a:t>/</a:t>
            </a:r>
            <a:r>
              <a:rPr lang="en-US" dirty="0" err="1" smtClean="0"/>
              <a:t>ilmiah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Mengapa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judul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Tentukan</a:t>
            </a:r>
            <a:r>
              <a:rPr lang="en-US" dirty="0"/>
              <a:t>/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u="sng" dirty="0" err="1"/>
              <a:t>judul</a:t>
            </a:r>
            <a:r>
              <a:rPr lang="en-US" dirty="0"/>
              <a:t> </a:t>
            </a:r>
            <a:r>
              <a:rPr lang="en-US" u="sng" dirty="0" err="1"/>
              <a:t>tentatif</a:t>
            </a:r>
            <a:r>
              <a:rPr lang="en-US" dirty="0"/>
              <a:t>/ </a:t>
            </a:r>
            <a:r>
              <a:rPr lang="en-US" dirty="0" err="1"/>
              <a:t>tema</a:t>
            </a:r>
            <a:r>
              <a:rPr lang="en-US" dirty="0"/>
              <a:t> (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)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. </a:t>
            </a:r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/</a:t>
            </a:r>
            <a:r>
              <a:rPr lang="en-US" i="1" dirty="0"/>
              <a:t>catchy</a:t>
            </a:r>
            <a:r>
              <a:rPr lang="en-US" dirty="0"/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menarik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sasaran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pembaca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Kanak-kanak</a:t>
            </a:r>
            <a:r>
              <a:rPr lang="en-US" dirty="0"/>
              <a:t>, </a:t>
            </a:r>
            <a:r>
              <a:rPr lang="en-US" dirty="0" err="1"/>
              <a:t>remaja</a:t>
            </a:r>
            <a:r>
              <a:rPr lang="en-US" dirty="0"/>
              <a:t>, </a:t>
            </a:r>
            <a:r>
              <a:rPr lang="en-US" dirty="0" err="1"/>
              <a:t>dewasa</a:t>
            </a:r>
            <a:r>
              <a:rPr lang="en-US" dirty="0"/>
              <a:t> (guru, </a:t>
            </a:r>
            <a:r>
              <a:rPr lang="en-US" dirty="0" err="1"/>
              <a:t>penyelidik</a:t>
            </a:r>
            <a:r>
              <a:rPr lang="en-US" dirty="0"/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38953" y="6277217"/>
            <a:ext cx="464288" cy="2532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7E8D86-6902-4375-A60F-FC1009973F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FF00"/>
                </a:solidFill>
              </a:rPr>
              <a:t>Draf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penulisan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33539"/>
            <a:ext cx="9103241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penulis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bersama</a:t>
            </a:r>
            <a:r>
              <a:rPr lang="en-US" dirty="0"/>
              <a:t>,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Cadangan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skop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kandungan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setakat</a:t>
            </a:r>
            <a:r>
              <a:rPr lang="en-US" dirty="0"/>
              <a:t> </a:t>
            </a:r>
            <a:r>
              <a:rPr lang="en-US" dirty="0" err="1"/>
              <a:t>mana</a:t>
            </a:r>
            <a:r>
              <a:rPr lang="en-US" dirty="0"/>
              <a:t> 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Anggaran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ketebalan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manuskrip</a:t>
            </a:r>
            <a:r>
              <a:rPr lang="en-US" dirty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>
                <a:solidFill>
                  <a:srgbClr val="FF0000"/>
                </a:solidFill>
              </a:rPr>
              <a:t>Penjadualan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penulisan</a:t>
            </a:r>
            <a:r>
              <a:rPr lang="en-US" dirty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>
                <a:solidFill>
                  <a:srgbClr val="FF0000"/>
                </a:solidFill>
              </a:rPr>
              <a:t>Mengumpul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rujukan</a:t>
            </a:r>
            <a:r>
              <a:rPr lang="en-US" dirty="0" smtClean="0"/>
              <a:t>,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/</a:t>
            </a:r>
            <a:r>
              <a:rPr lang="en-US" dirty="0" err="1"/>
              <a:t>ilustrasi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rujukan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mengumpulkan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maklumat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Buku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38953" y="6277217"/>
            <a:ext cx="464288" cy="2532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E13CBF-C1F1-4433-BF14-31B1AF14A1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49375" y="152400"/>
            <a:ext cx="7620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en-US" dirty="0" err="1">
                <a:solidFill>
                  <a:srgbClr val="FFFF00"/>
                </a:solidFill>
              </a:rPr>
              <a:t>Draf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penulisan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8056" y="990662"/>
            <a:ext cx="69945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/>
              <a:t>Tujuan</a:t>
            </a:r>
            <a:r>
              <a:rPr lang="en-US" sz="2400" dirty="0"/>
              <a:t>, </a:t>
            </a:r>
            <a:r>
              <a:rPr lang="en-US" sz="2400" dirty="0" err="1"/>
              <a:t>Sasaran</a:t>
            </a:r>
            <a:r>
              <a:rPr lang="en-US" sz="2400" dirty="0"/>
              <a:t> </a:t>
            </a:r>
            <a:r>
              <a:rPr lang="en-US" sz="2400" dirty="0" err="1"/>
              <a:t>Pembaca</a:t>
            </a:r>
            <a:r>
              <a:rPr lang="en-US" sz="2400" dirty="0"/>
              <a:t> &amp; </a:t>
            </a:r>
            <a:r>
              <a:rPr lang="en-US" sz="2400" dirty="0" err="1"/>
              <a:t>Skop</a:t>
            </a:r>
            <a:r>
              <a:rPr lang="en-US" sz="2400" dirty="0"/>
              <a:t> </a:t>
            </a:r>
            <a:r>
              <a:rPr lang="en-US" sz="2400" dirty="0" err="1" smtClean="0"/>
              <a:t>Penulisan</a:t>
            </a:r>
            <a:endParaRPr lang="en-US" sz="2400" dirty="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14928" y="1417638"/>
            <a:ext cx="7386922" cy="5075237"/>
            <a:chOff x="1023580" y="1542196"/>
            <a:chExt cx="4763070" cy="4899544"/>
          </a:xfrm>
        </p:grpSpPr>
        <p:sp>
          <p:nvSpPr>
            <p:cNvPr id="7" name="Isosceles Triangle 6"/>
            <p:cNvSpPr/>
            <p:nvPr/>
          </p:nvSpPr>
          <p:spPr>
            <a:xfrm rot="10800000">
              <a:off x="1023580" y="2251653"/>
              <a:ext cx="4763070" cy="4190087"/>
            </a:xfrm>
            <a:prstGeom prst="triangle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23580" y="1542196"/>
              <a:ext cx="4763070" cy="1309402"/>
            </a:xfrm>
            <a:prstGeom prst="ellipse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627139" y="1590500"/>
            <a:ext cx="4762500" cy="4900612"/>
            <a:chOff x="1023580" y="1542196"/>
            <a:chExt cx="4763070" cy="4899544"/>
          </a:xfrm>
        </p:grpSpPr>
        <p:sp>
          <p:nvSpPr>
            <p:cNvPr id="10" name="Isosceles Triangle 9"/>
            <p:cNvSpPr/>
            <p:nvPr/>
          </p:nvSpPr>
          <p:spPr>
            <a:xfrm rot="10800000">
              <a:off x="1023580" y="2251653"/>
              <a:ext cx="4763070" cy="419008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23580" y="1542196"/>
              <a:ext cx="4763070" cy="13094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49114" y="3345171"/>
            <a:ext cx="173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latin typeface="Britannic Bold" pitchFamily="34" charset="0"/>
              </a:rPr>
              <a:t>Buku</a:t>
            </a:r>
            <a:r>
              <a:rPr lang="en-US" altLang="en-US" sz="2400" b="0" dirty="0">
                <a:latin typeface="Britannic Bold" pitchFamily="34" charset="0"/>
              </a:rPr>
              <a:t> </a:t>
            </a:r>
            <a:r>
              <a:rPr lang="en-US" altLang="en-US" sz="2400" b="0" dirty="0" err="1">
                <a:latin typeface="Britannic Bold" pitchFamily="34" charset="0"/>
              </a:rPr>
              <a:t>Teks</a:t>
            </a:r>
            <a:endParaRPr lang="en-US" altLang="en-US" sz="2400" b="0" dirty="0">
              <a:latin typeface="Britannic Bold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12577" y="2040246"/>
            <a:ext cx="220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solidFill>
                  <a:srgbClr val="FF0000"/>
                </a:solidFill>
                <a:latin typeface="Britannic Bold" pitchFamily="34" charset="0"/>
              </a:rPr>
              <a:t>Buku</a:t>
            </a:r>
            <a:r>
              <a:rPr lang="en-US" altLang="en-US" sz="2400" b="0" dirty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  <a:latin typeface="Britannic Bold" pitchFamily="34" charset="0"/>
              </a:rPr>
              <a:t>Umum</a:t>
            </a:r>
            <a:endParaRPr lang="en-US" altLang="en-US" sz="2400" b="0" dirty="0">
              <a:solidFill>
                <a:srgbClr val="FF0000"/>
              </a:solidFill>
              <a:latin typeface="Britannic Bol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23677" y="4529446"/>
            <a:ext cx="1930400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49114" y="5126346"/>
            <a:ext cx="1306513" cy="447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39627" y="5834371"/>
            <a:ext cx="709612" cy="184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22014" y="3280084"/>
            <a:ext cx="3144838" cy="733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82514" y="6266171"/>
            <a:ext cx="225425" cy="46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91206" y="5062538"/>
            <a:ext cx="3652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latin typeface="Britannic Bold" pitchFamily="34" charset="0"/>
              </a:rPr>
              <a:t>Buku</a:t>
            </a:r>
            <a:r>
              <a:rPr lang="en-US" altLang="en-US" sz="2400" b="0" dirty="0">
                <a:latin typeface="Britannic Bold" pitchFamily="34" charset="0"/>
              </a:rPr>
              <a:t> </a:t>
            </a:r>
            <a:r>
              <a:rPr lang="en-US" altLang="en-US" sz="2400" b="0" dirty="0" err="1">
                <a:latin typeface="Britannic Bold" pitchFamily="34" charset="0"/>
              </a:rPr>
              <a:t>ilmiah</a:t>
            </a:r>
            <a:r>
              <a:rPr lang="en-US" altLang="en-US" sz="2400" b="0" dirty="0">
                <a:latin typeface="Britannic Bold" pitchFamily="34" charset="0"/>
              </a:rPr>
              <a:t> </a:t>
            </a:r>
            <a:r>
              <a:rPr lang="en-US" altLang="en-US" sz="2400" b="0" dirty="0" err="1">
                <a:latin typeface="Britannic Bold" pitchFamily="34" charset="0"/>
              </a:rPr>
              <a:t>Penyelidikan</a:t>
            </a:r>
            <a:endParaRPr lang="en-US" altLang="en-US" sz="2400" b="0" dirty="0">
              <a:latin typeface="Britannic Bold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87427" y="4521200"/>
            <a:ext cx="401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Britannic Bold" pitchFamily="34" charset="0"/>
              </a:rPr>
              <a:t>Edited Book/Book </a:t>
            </a:r>
            <a:r>
              <a:rPr lang="en-US" altLang="en-US" sz="2400" b="0" dirty="0">
                <a:latin typeface="Britannic Bold" pitchFamily="34" charset="0"/>
              </a:rPr>
              <a:t>Chapters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75319" y="5605463"/>
            <a:ext cx="1476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latin typeface="Britannic Bold" pitchFamily="34" charset="0"/>
              </a:rPr>
              <a:t>Monograf</a:t>
            </a:r>
            <a:endParaRPr lang="en-US" altLang="en-US" sz="2400" b="0" dirty="0">
              <a:latin typeface="Britannic Bold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568931" y="6030913"/>
            <a:ext cx="4532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latin typeface="Britannic Bold" pitchFamily="34" charset="0"/>
              </a:rPr>
              <a:t>Tesis</a:t>
            </a:r>
            <a:r>
              <a:rPr lang="en-US" altLang="en-US" sz="2400" b="0" dirty="0">
                <a:latin typeface="Britannic Bold" pitchFamily="34" charset="0"/>
              </a:rPr>
              <a:t>/Research Report/Journal 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1087874" y="5320815"/>
            <a:ext cx="1603375" cy="1085850"/>
          </a:xfrm>
          <a:prstGeom prst="cloudCallout">
            <a:avLst>
              <a:gd name="adj1" fmla="val 132409"/>
              <a:gd name="adj2" fmla="val 574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Tesis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87874" y="4173816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transform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H="1" flipV="1">
            <a:off x="1087875" y="2988862"/>
            <a:ext cx="4972" cy="28748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897063" y="2822575"/>
            <a:ext cx="504825" cy="1652588"/>
          </a:xfrm>
          <a:prstGeom prst="downArrow">
            <a:avLst/>
          </a:prstGeom>
          <a:solidFill>
            <a:srgbClr val="BD03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1975" y="1060450"/>
            <a:ext cx="7326313" cy="1420813"/>
            <a:chOff x="561975" y="1059857"/>
            <a:chExt cx="7326431" cy="1420812"/>
          </a:xfrm>
        </p:grpSpPr>
        <p:sp>
          <p:nvSpPr>
            <p:cNvPr id="6154" name="Rectangle 1"/>
            <p:cNvSpPr>
              <a:spLocks noChangeArrowheads="1"/>
            </p:cNvSpPr>
            <p:nvPr/>
          </p:nvSpPr>
          <p:spPr bwMode="auto">
            <a:xfrm>
              <a:off x="561975" y="1059857"/>
              <a:ext cx="4637088" cy="14208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0">
                  <a:solidFill>
                    <a:srgbClr val="3333FF"/>
                  </a:solidFill>
                  <a:latin typeface="Arial" charset="0"/>
                </a:rPr>
                <a:t>Reports,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0">
                  <a:solidFill>
                    <a:srgbClr val="3333FF"/>
                  </a:solidFill>
                  <a:latin typeface="Arial" charset="0"/>
                </a:rPr>
                <a:t>Theses or Dissertations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0">
                  <a:solidFill>
                    <a:srgbClr val="3333FF"/>
                  </a:solidFill>
                  <a:latin typeface="Arial" charset="0"/>
                </a:rPr>
                <a:t>Journal Articles</a:t>
              </a:r>
            </a:p>
          </p:txBody>
        </p:sp>
        <p:sp>
          <p:nvSpPr>
            <p:cNvPr id="4" name="Cloud Callout 3"/>
            <p:cNvSpPr/>
            <p:nvPr/>
          </p:nvSpPr>
          <p:spPr>
            <a:xfrm>
              <a:off x="5364240" y="1064620"/>
              <a:ext cx="2524166" cy="981074"/>
            </a:xfrm>
            <a:prstGeom prst="cloudCallout">
              <a:avLst>
                <a:gd name="adj1" fmla="val -110297"/>
                <a:gd name="adj2" fmla="val 20050"/>
              </a:avLst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Materials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01663" y="4584699"/>
            <a:ext cx="8274050" cy="1960563"/>
            <a:chOff x="631825" y="3297238"/>
            <a:chExt cx="8274050" cy="1960562"/>
          </a:xfrm>
        </p:grpSpPr>
        <p:sp>
          <p:nvSpPr>
            <p:cNvPr id="6152" name="Rectangle 2"/>
            <p:cNvSpPr>
              <a:spLocks noChangeArrowheads="1"/>
            </p:cNvSpPr>
            <p:nvPr/>
          </p:nvSpPr>
          <p:spPr bwMode="auto">
            <a:xfrm>
              <a:off x="631825" y="4611688"/>
              <a:ext cx="4106863" cy="646112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0" dirty="0" smtClean="0">
                  <a:solidFill>
                    <a:srgbClr val="FF0000"/>
                  </a:solidFill>
                  <a:latin typeface="Arial" charset="0"/>
                </a:rPr>
                <a:t>Book</a:t>
              </a:r>
              <a:endParaRPr lang="en-US" altLang="en-US" sz="3600" b="0" dirty="0">
                <a:latin typeface="Arial" charset="0"/>
              </a:endParaRPr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6032500" y="3297238"/>
              <a:ext cx="2873375" cy="1820862"/>
            </a:xfrm>
            <a:prstGeom prst="cloudCallout">
              <a:avLst>
                <a:gd name="adj1" fmla="val -96523"/>
                <a:gd name="adj2" fmla="val 16872"/>
              </a:avLst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Book </a:t>
              </a:r>
              <a:r>
                <a:rPr lang="en-US" altLang="en-US" sz="2400" dirty="0">
                  <a:solidFill>
                    <a:srgbClr val="FF0000"/>
                  </a:solidFill>
                </a:rPr>
                <a:t>structure and </a:t>
              </a:r>
              <a:r>
                <a:rPr lang="en-US" altLang="en-US" sz="2400" dirty="0" smtClean="0">
                  <a:solidFill>
                    <a:srgbClr val="FF0000"/>
                  </a:solidFill>
                </a:rPr>
                <a:t>Format …..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5" descr="[ALUMNI_UKM_SABAH] Fwd_ Great illus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13013"/>
            <a:ext cx="338613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4829175" y="3330575"/>
            <a:ext cx="4164013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>
              <a:defRPr/>
            </a:pPr>
            <a:r>
              <a:rPr lang="en-US" altLang="en-US" sz="3200" kern="0" dirty="0" smtClean="0">
                <a:solidFill>
                  <a:srgbClr val="FF0000"/>
                </a:solidFill>
              </a:rPr>
              <a:t>Transform?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4225" y="185214"/>
            <a:ext cx="6821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Transformation Plan 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954" y="2121746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/>
              <a:t>Sumber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Transformation Plan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63555"/>
            <a:ext cx="9144000" cy="2514600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Organized</a:t>
            </a:r>
            <a:r>
              <a:rPr lang="en-US" sz="4800" dirty="0" smtClean="0"/>
              <a:t> </a:t>
            </a:r>
            <a:r>
              <a:rPr lang="en-US" sz="4000" dirty="0" smtClean="0"/>
              <a:t>your materials</a:t>
            </a:r>
          </a:p>
          <a:p>
            <a:r>
              <a:rPr lang="en-US" sz="5400" dirty="0" err="1" smtClean="0">
                <a:solidFill>
                  <a:srgbClr val="FF0000"/>
                </a:solidFill>
              </a:rPr>
              <a:t>Merancang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/>
              <a:t>Draf</a:t>
            </a:r>
            <a:r>
              <a:rPr lang="en-US" sz="4000" dirty="0" smtClean="0"/>
              <a:t> </a:t>
            </a:r>
            <a:r>
              <a:rPr lang="en-US" sz="4000" dirty="0" err="1" smtClean="0"/>
              <a:t>Penulisan</a:t>
            </a:r>
            <a:r>
              <a:rPr lang="en-US" sz="4000" dirty="0" smtClean="0"/>
              <a:t> </a:t>
            </a:r>
          </a:p>
          <a:p>
            <a:r>
              <a:rPr lang="en-US" sz="4000" dirty="0" err="1" smtClean="0"/>
              <a:t>Apa</a:t>
            </a:r>
            <a:r>
              <a:rPr lang="en-US" sz="4000" dirty="0" smtClean="0"/>
              <a:t> </a:t>
            </a:r>
            <a:r>
              <a:rPr lang="en-US" sz="4000" dirty="0"/>
              <a:t>yang </a:t>
            </a:r>
            <a:r>
              <a:rPr lang="en-US" sz="4800" dirty="0" err="1">
                <a:solidFill>
                  <a:srgbClr val="FF0000"/>
                </a:solidFill>
              </a:rPr>
              <a:t>Menarik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/ </a:t>
            </a:r>
            <a:r>
              <a:rPr lang="en-US" sz="4000" dirty="0" err="1" smtClean="0"/>
              <a:t>kelebihan</a:t>
            </a:r>
            <a:r>
              <a:rPr lang="en-US" sz="4000" dirty="0" smtClean="0"/>
              <a:t> / </a:t>
            </a:r>
            <a:r>
              <a:rPr lang="en-US" sz="4000" dirty="0" err="1" smtClean="0"/>
              <a:t>ditonjolkan</a:t>
            </a:r>
            <a:r>
              <a:rPr lang="en-US" sz="4000" dirty="0" smtClean="0"/>
              <a:t>?</a:t>
            </a:r>
            <a:endParaRPr lang="en-US" sz="4000" dirty="0"/>
          </a:p>
          <a:p>
            <a:r>
              <a:rPr lang="en-US" sz="4800" dirty="0" smtClean="0">
                <a:solidFill>
                  <a:srgbClr val="FF0000"/>
                </a:solidFill>
              </a:rPr>
              <a:t>Presentation</a:t>
            </a:r>
            <a:r>
              <a:rPr lang="en-US" sz="4800" dirty="0" smtClean="0"/>
              <a:t> </a:t>
            </a:r>
            <a:r>
              <a:rPr lang="en-US" sz="4000" dirty="0" smtClean="0"/>
              <a:t>&amp; Layout </a:t>
            </a:r>
            <a:r>
              <a:rPr lang="en-US" sz="4000" dirty="0" err="1" smtClean="0"/>
              <a:t>etc</a:t>
            </a:r>
            <a:r>
              <a:rPr lang="en-US" sz="4000" dirty="0" smtClean="0"/>
              <a:t>…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21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920" y="152400"/>
            <a:ext cx="779508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mtClean="0">
                <a:solidFill>
                  <a:srgbClr val="FFFF00"/>
                </a:solidFill>
              </a:rPr>
              <a:t>Pembinaan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Penyusunan</a:t>
            </a:r>
            <a:r>
              <a:rPr lang="en-US" dirty="0" smtClean="0">
                <a:solidFill>
                  <a:srgbClr val="FFFF00"/>
                </a:solidFill>
              </a:rPr>
              <a:t> Idea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09812"/>
            <a:ext cx="9144000" cy="4431323"/>
          </a:xfrm>
        </p:spPr>
        <p:txBody>
          <a:bodyPr/>
          <a:lstStyle/>
          <a:p>
            <a:pPr eaLnBrk="1" hangingPunct="1">
              <a:defRPr/>
            </a:pPr>
            <a:r>
              <a:rPr lang="ms-MY" dirty="0"/>
              <a:t>Menyediakan </a:t>
            </a:r>
            <a:r>
              <a:rPr lang="ms-MY" sz="4000" dirty="0">
                <a:solidFill>
                  <a:srgbClr val="FF0000"/>
                </a:solidFill>
              </a:rPr>
              <a:t>pemetaan</a:t>
            </a:r>
            <a:r>
              <a:rPr lang="ms-MY" sz="4000" dirty="0"/>
              <a:t> </a:t>
            </a:r>
            <a:r>
              <a:rPr lang="ms-MY" dirty="0"/>
              <a:t>(bab, topik dan subtopik). </a:t>
            </a:r>
          </a:p>
          <a:p>
            <a:pPr eaLnBrk="1" hangingPunct="1">
              <a:defRPr/>
            </a:pPr>
            <a:r>
              <a:rPr lang="ms-MY" dirty="0"/>
              <a:t>Menyenaraikan </a:t>
            </a:r>
            <a:r>
              <a:rPr lang="ms-MY" sz="3600" dirty="0">
                <a:solidFill>
                  <a:srgbClr val="FF0000"/>
                </a:solidFill>
              </a:rPr>
              <a:t>idea</a:t>
            </a:r>
            <a:r>
              <a:rPr lang="ms-MY" sz="3600" dirty="0"/>
              <a:t> </a:t>
            </a:r>
            <a:r>
              <a:rPr lang="ms-MY" dirty="0" smtClean="0"/>
              <a:t>utama </a:t>
            </a:r>
            <a:endParaRPr lang="ms-MY" dirty="0"/>
          </a:p>
          <a:p>
            <a:pPr eaLnBrk="1" hangingPunct="1">
              <a:defRPr/>
            </a:pPr>
            <a:r>
              <a:rPr lang="ms-MY" dirty="0"/>
              <a:t>Menyenaraikan idea sampingan (pandangan/ pendapat</a:t>
            </a:r>
            <a:r>
              <a:rPr lang="ms-MY" dirty="0" smtClean="0"/>
              <a:t>)</a:t>
            </a:r>
            <a:endParaRPr lang="ms-MY" dirty="0"/>
          </a:p>
          <a:p>
            <a:pPr eaLnBrk="1" hangingPunct="1">
              <a:defRPr/>
            </a:pPr>
            <a:r>
              <a:rPr lang="ms-MY" dirty="0"/>
              <a:t>Menyenaraikan </a:t>
            </a:r>
            <a:r>
              <a:rPr lang="ms-MY" sz="3600" dirty="0">
                <a:solidFill>
                  <a:srgbClr val="FF0000"/>
                </a:solidFill>
              </a:rPr>
              <a:t>idea sokongan </a:t>
            </a:r>
            <a:r>
              <a:rPr lang="ms-MY" dirty="0"/>
              <a:t>(ilustrasi</a:t>
            </a:r>
            <a:r>
              <a:rPr lang="ms-MY" dirty="0" smtClean="0"/>
              <a:t>) </a:t>
            </a:r>
            <a:endParaRPr lang="ms-MY" dirty="0"/>
          </a:p>
          <a:p>
            <a:pPr eaLnBrk="1" hangingPunct="1">
              <a:defRPr/>
            </a:pPr>
            <a:r>
              <a:rPr lang="ms-MY" dirty="0"/>
              <a:t>Menyusun idea mengikut </a:t>
            </a:r>
            <a:r>
              <a:rPr lang="ms-MY" sz="3600" dirty="0" smtClean="0">
                <a:solidFill>
                  <a:srgbClr val="FF0000"/>
                </a:solidFill>
              </a:rPr>
              <a:t>keutamaan</a:t>
            </a:r>
            <a:endParaRPr lang="ms-MY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ms-MY" sz="3600" dirty="0">
                <a:solidFill>
                  <a:srgbClr val="FF0000"/>
                </a:solidFill>
              </a:rPr>
              <a:t>Merancang penulisan </a:t>
            </a:r>
            <a:r>
              <a:rPr lang="ms-MY" dirty="0"/>
              <a:t>dan mengelakkan pengulangan </a:t>
            </a:r>
            <a:r>
              <a:rPr lang="ms-MY" dirty="0" smtClean="0"/>
              <a:t>idea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38953" y="6277217"/>
            <a:ext cx="464288" cy="2532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AC74C3-9DC7-4804-B61A-C33BA4ADC57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oo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"/>
            <a:ext cx="8229600" cy="770098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KONSEP BUKU 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890D0FE-F800-436B-B396-D21B969EB571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882775"/>
            <a:ext cx="4572000" cy="3527425"/>
          </a:xfrm>
          <a:solidFill>
            <a:schemeClr val="accent4">
              <a:lumMod val="60000"/>
              <a:lumOff val="40000"/>
              <a:alpha val="83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Matlamat</a:t>
            </a:r>
            <a:endParaRPr lang="en-MY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Skop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Penulisan</a:t>
            </a:r>
            <a:endParaRPr lang="en-MY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Latar</a:t>
            </a:r>
            <a:r>
              <a:rPr lang="en-US" sz="3600" b="1" dirty="0" smtClean="0">
                <a:solidFill>
                  <a:srgbClr val="FF0000"/>
                </a:solidFill>
              </a:rPr>
              <a:t> / </a:t>
            </a:r>
            <a:r>
              <a:rPr lang="en-US" sz="3600" b="1" dirty="0" err="1" smtClean="0">
                <a:solidFill>
                  <a:srgbClr val="FF0000"/>
                </a:solidFill>
              </a:rPr>
              <a:t>Kajian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MY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Kerangka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Teori</a:t>
            </a:r>
            <a:endParaRPr lang="en-MY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Kekuatan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Buku</a:t>
            </a:r>
            <a:endParaRPr lang="en-MY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boo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KONSEP BUKU 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39D36B-FD14-4437-9B84-289213DCF5E8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775"/>
            <a:ext cx="9144000" cy="4289425"/>
          </a:xfrm>
          <a:solidFill>
            <a:srgbClr val="FFFF99">
              <a:alpha val="83000"/>
            </a:srgbClr>
          </a:solidFill>
        </p:spPr>
        <p:txBody>
          <a:bodyPr anchor="ctr"/>
          <a:lstStyle/>
          <a:p>
            <a:pPr marL="457200" indent="-457200" eaLnBrk="1" hangingPunct="1">
              <a:spcAft>
                <a:spcPts val="1200"/>
              </a:spcAft>
              <a:defRPr/>
            </a:pPr>
            <a:r>
              <a:rPr lang="ms-MY" sz="2800" b="1" dirty="0" smtClean="0"/>
              <a:t>Nyatakan </a:t>
            </a:r>
            <a:r>
              <a:rPr lang="ms-MY" sz="2800" b="1" dirty="0" smtClean="0">
                <a:solidFill>
                  <a:srgbClr val="FF0000"/>
                </a:solidFill>
              </a:rPr>
              <a:t>konsep buku</a:t>
            </a:r>
            <a:r>
              <a:rPr lang="ms-MY" sz="2800" b="1" dirty="0" smtClean="0"/>
              <a:t>. (Lebih kurang 50–100 perkataan dan tidak lebih daripada 250 perkataan) </a:t>
            </a:r>
          </a:p>
          <a:p>
            <a:pPr marL="457200" indent="-457200" eaLnBrk="1" hangingPunct="1">
              <a:spcAft>
                <a:spcPts val="1200"/>
              </a:spcAft>
              <a:defRPr/>
            </a:pPr>
            <a:r>
              <a:rPr lang="ms-MY" sz="2800" b="1" dirty="0" smtClean="0"/>
              <a:t>Pernyataan konsep buku memperlihatkan </a:t>
            </a:r>
            <a:r>
              <a:rPr lang="ms-MY" sz="2800" b="1" dirty="0" smtClean="0">
                <a:solidFill>
                  <a:srgbClr val="FF0000"/>
                </a:solidFill>
              </a:rPr>
              <a:t>bayangan gaya persembahan buku </a:t>
            </a:r>
            <a:r>
              <a:rPr lang="ms-MY" sz="2800" b="1" dirty="0" smtClean="0"/>
              <a:t>yang akan dihasilkan. </a:t>
            </a:r>
          </a:p>
          <a:p>
            <a:pPr marL="457200" indent="-457200" eaLnBrk="1" hangingPunct="1">
              <a:spcAft>
                <a:spcPts val="1200"/>
              </a:spcAft>
              <a:defRPr/>
            </a:pPr>
            <a:r>
              <a:rPr lang="ms-MY" sz="2800" b="1" dirty="0" smtClean="0"/>
              <a:t>Paparkan konsep yang boleh menarik perhatian editor, ketua editor dan penilai.</a:t>
            </a:r>
          </a:p>
        </p:txBody>
      </p:sp>
    </p:spTree>
    <p:extLst>
      <p:ext uri="{BB962C8B-B14F-4D97-AF65-F5344CB8AC3E}">
        <p14:creationId xmlns:p14="http://schemas.microsoft.com/office/powerpoint/2010/main" val="32459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0" y="1194179"/>
            <a:ext cx="9144000" cy="4876800"/>
          </a:xfrm>
        </p:spPr>
        <p:txBody>
          <a:bodyPr/>
          <a:lstStyle/>
          <a:p>
            <a:r>
              <a:rPr lang="en-US" altLang="en-US" b="1" dirty="0" err="1" smtClean="0">
                <a:solidFill>
                  <a:srgbClr val="FF0000"/>
                </a:solidFill>
              </a:rPr>
              <a:t>Tajuk</a:t>
            </a:r>
            <a:r>
              <a:rPr lang="en-US" altLang="en-US" b="1" dirty="0" smtClean="0">
                <a:solidFill>
                  <a:srgbClr val="FF0000"/>
                </a:solidFill>
              </a:rPr>
              <a:t>: “</a:t>
            </a:r>
            <a:r>
              <a:rPr lang="en-US" altLang="en-US" b="1" dirty="0" err="1" smtClean="0"/>
              <a:t>Menjadi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Pelajar</a:t>
            </a:r>
            <a:r>
              <a:rPr lang="en-US" altLang="en-US" b="1" dirty="0" smtClean="0"/>
              <a:t> Berjaya</a:t>
            </a:r>
            <a:r>
              <a:rPr lang="en-US" altLang="en-US" b="1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en-US" altLang="en-US" b="1" dirty="0" err="1" smtClean="0">
                <a:solidFill>
                  <a:srgbClr val="FF0000"/>
                </a:solidFill>
              </a:rPr>
              <a:t>Bidang</a:t>
            </a:r>
            <a:r>
              <a:rPr lang="en-US" altLang="en-US" b="1" dirty="0" smtClean="0">
                <a:solidFill>
                  <a:srgbClr val="FF0000"/>
                </a:solidFill>
              </a:rPr>
              <a:t>/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Tema</a:t>
            </a:r>
            <a:r>
              <a:rPr lang="en-US" altLang="en-US" b="1" dirty="0" smtClean="0">
                <a:solidFill>
                  <a:srgbClr val="FF0000"/>
                </a:solidFill>
              </a:rPr>
              <a:t>: </a:t>
            </a:r>
            <a:r>
              <a:rPr lang="en-US" altLang="en-US" b="1" dirty="0" err="1" smtClean="0"/>
              <a:t>kaunseling</a:t>
            </a:r>
            <a:r>
              <a:rPr lang="en-US" altLang="en-US" b="1" dirty="0" smtClean="0"/>
              <a:t> (</a:t>
            </a:r>
            <a:r>
              <a:rPr lang="en-US" altLang="en-US" b="1" dirty="0" err="1" smtClean="0"/>
              <a:t>Motivasi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Diri</a:t>
            </a:r>
            <a:r>
              <a:rPr lang="en-US" altLang="en-US" b="1" dirty="0" smtClean="0"/>
              <a:t>)</a:t>
            </a:r>
            <a:endParaRPr lang="en-MY" altLang="en-US" b="1" dirty="0" smtClean="0"/>
          </a:p>
          <a:p>
            <a:r>
              <a:rPr lang="en-US" altLang="en-US" b="1" dirty="0" err="1" smtClean="0">
                <a:solidFill>
                  <a:srgbClr val="FF0000"/>
                </a:solidFill>
              </a:rPr>
              <a:t>Konsep</a:t>
            </a:r>
            <a:r>
              <a:rPr lang="en-US" altLang="en-US" b="1" dirty="0" smtClean="0">
                <a:solidFill>
                  <a:srgbClr val="FF0000"/>
                </a:solidFill>
              </a:rPr>
              <a:t> : </a:t>
            </a:r>
            <a:r>
              <a:rPr lang="en-US" altLang="en-US" b="1" dirty="0" err="1" smtClean="0">
                <a:solidFill>
                  <a:srgbClr val="FFC000"/>
                </a:solidFill>
              </a:rPr>
              <a:t>Buku</a:t>
            </a:r>
            <a:r>
              <a:rPr lang="en-US" altLang="en-US" b="1" dirty="0" smtClean="0">
                <a:solidFill>
                  <a:srgbClr val="FFC000"/>
                </a:solidFill>
              </a:rPr>
              <a:t> </a:t>
            </a:r>
            <a:r>
              <a:rPr lang="en-US" altLang="en-US" b="1" dirty="0" err="1" smtClean="0">
                <a:solidFill>
                  <a:srgbClr val="FFC000"/>
                </a:solidFill>
              </a:rPr>
              <a:t>praktikal</a:t>
            </a:r>
            <a:r>
              <a:rPr lang="en-US" altLang="en-US" b="1" dirty="0" smtClean="0">
                <a:solidFill>
                  <a:srgbClr val="FFC000"/>
                </a:solidFill>
              </a:rPr>
              <a:t> </a:t>
            </a:r>
            <a:r>
              <a:rPr lang="en-US" altLang="en-US" b="1" dirty="0" err="1" smtClean="0"/>
              <a:t>dengan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contoh</a:t>
            </a:r>
            <a:r>
              <a:rPr lang="en-US" altLang="en-US" b="1" dirty="0" smtClean="0"/>
              <a:t>   </a:t>
            </a:r>
            <a:r>
              <a:rPr lang="en-US" altLang="en-US" b="1" dirty="0" err="1" smtClean="0"/>
              <a:t>dan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kisah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benar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berdasarkan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pengalaman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diri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sendiri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kehidupan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masyarakat</a:t>
            </a:r>
            <a:r>
              <a:rPr lang="en-US" altLang="en-US" b="1" dirty="0" smtClean="0"/>
              <a:t>.</a:t>
            </a:r>
          </a:p>
          <a:p>
            <a:r>
              <a:rPr lang="en-US" altLang="en-US" b="1" dirty="0" err="1" smtClean="0">
                <a:solidFill>
                  <a:srgbClr val="FF0000"/>
                </a:solidFill>
              </a:rPr>
              <a:t>Kenapa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menulis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buku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ini</a:t>
            </a:r>
            <a:r>
              <a:rPr lang="en-US" altLang="en-US" b="1" dirty="0" smtClean="0">
                <a:solidFill>
                  <a:srgbClr val="FF0000"/>
                </a:solidFill>
              </a:rPr>
              <a:t>?: </a:t>
            </a:r>
            <a:r>
              <a:rPr lang="en-US" altLang="en-US" b="1" dirty="0" err="1" smtClean="0"/>
              <a:t>Buku</a:t>
            </a:r>
            <a:r>
              <a:rPr lang="en-US" altLang="en-US" b="1" dirty="0" smtClean="0"/>
              <a:t> yang </a:t>
            </a:r>
            <a:r>
              <a:rPr lang="en-US" altLang="en-US" b="1" dirty="0" err="1" smtClean="0"/>
              <a:t>mendidik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pelajar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bagi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mengubah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hidup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daripada</a:t>
            </a:r>
            <a:r>
              <a:rPr lang="en-US" altLang="en-US" b="1" dirty="0" smtClean="0"/>
              <a:t> yang </a:t>
            </a:r>
            <a:r>
              <a:rPr lang="en-US" altLang="en-US" b="1" dirty="0" err="1" smtClean="0"/>
              <a:t>baik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kepada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lebih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baik</a:t>
            </a:r>
            <a:r>
              <a:rPr lang="en-US" altLang="en-US" b="1" dirty="0" smtClean="0"/>
              <a:t>, yang </a:t>
            </a:r>
            <a:r>
              <a:rPr lang="en-US" altLang="en-US" b="1" dirty="0" err="1" smtClean="0"/>
              <a:t>negatif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kepada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positif</a:t>
            </a:r>
            <a:r>
              <a:rPr lang="en-US" altLang="en-US" b="1" dirty="0" smtClean="0"/>
              <a:t>. </a:t>
            </a:r>
            <a:endParaRPr lang="en-MY" altLang="en-US" b="1" dirty="0" smtClean="0"/>
          </a:p>
          <a:p>
            <a:endParaRPr lang="en-MY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CONTOH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81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boo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PERIHAL BUKU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F82132B-4F93-46B0-9E85-32EFDE83117E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  <a:solidFill>
            <a:schemeClr val="bg1">
              <a:alpha val="83000"/>
            </a:schemeClr>
          </a:solidFill>
        </p:spPr>
        <p:txBody>
          <a:bodyPr anchor="ctr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Sediakan ringkasan/sinopsis.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Harus dapat memberikan jawapan kepada persoalan </a:t>
            </a:r>
            <a:r>
              <a:rPr lang="ms-MY" sz="2800" b="1" dirty="0" smtClean="0">
                <a:solidFill>
                  <a:srgbClr val="0000FF"/>
                </a:solidFill>
              </a:rPr>
              <a:t>“mengapa buku ini perlu diterbitkan?”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Nyatakan anggaran </a:t>
            </a:r>
            <a:r>
              <a:rPr lang="ms-MY" sz="2800" b="1" dirty="0" smtClean="0">
                <a:solidFill>
                  <a:srgbClr val="FF0000"/>
                </a:solidFill>
              </a:rPr>
              <a:t>halaman</a:t>
            </a:r>
            <a:r>
              <a:rPr lang="ms-MY" sz="2800" b="1" dirty="0" smtClean="0"/>
              <a:t> buku.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Adakah buku anda mempunyai gambar foto, jadual, carta, peta dan sebagainya?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Nyatakan </a:t>
            </a:r>
            <a:r>
              <a:rPr lang="ms-MY" b="1" dirty="0" smtClean="0">
                <a:solidFill>
                  <a:srgbClr val="FF0000"/>
                </a:solidFill>
              </a:rPr>
              <a:t>kelebihan dan kekuatan </a:t>
            </a:r>
            <a:r>
              <a:rPr lang="ms-MY" sz="2800" b="1" dirty="0" smtClean="0"/>
              <a:t>buku anda.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Nyatakan apa </a:t>
            </a:r>
            <a:r>
              <a:rPr lang="ms-MY" sz="2800" b="1" dirty="0" smtClean="0">
                <a:solidFill>
                  <a:srgbClr val="FF0000"/>
                </a:solidFill>
              </a:rPr>
              <a:t>sumbangan buku </a:t>
            </a:r>
            <a:r>
              <a:rPr lang="ms-MY" sz="2800" b="1" dirty="0" smtClean="0"/>
              <a:t>jika diterbitkan?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ms-MY" sz="2800" b="1" dirty="0" smtClean="0"/>
              <a:t>Cadangan untuk dilancarkan?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7843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book-love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196226"/>
            <a:ext cx="89621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rgbClr val="FF0000"/>
                </a:solidFill>
                <a:latin typeface="Arial" charset="0"/>
              </a:rPr>
              <a:t>Transformation </a:t>
            </a:r>
            <a:r>
              <a:rPr lang="en-US" altLang="en-US" sz="5400" dirty="0" err="1" smtClean="0">
                <a:solidFill>
                  <a:srgbClr val="FF0000"/>
                </a:solidFill>
                <a:latin typeface="Arial" charset="0"/>
              </a:rPr>
              <a:t>Bahan</a:t>
            </a:r>
            <a:r>
              <a:rPr lang="en-US" altLang="en-US" sz="5400" dirty="0" smtClean="0">
                <a:solidFill>
                  <a:srgbClr val="FF0000"/>
                </a:solidFill>
                <a:latin typeface="Arial" charset="0"/>
              </a:rPr>
              <a:t>?</a:t>
            </a:r>
            <a:endParaRPr lang="en-US" altLang="en-US" sz="5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9688"/>
          </a:xfrm>
        </p:spPr>
        <p:txBody>
          <a:bodyPr/>
          <a:lstStyle/>
          <a:p>
            <a:pPr algn="ctr">
              <a:defRPr/>
            </a:pPr>
            <a:r>
              <a:rPr lang="en-GB" sz="88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Sesi</a:t>
            </a:r>
            <a:r>
              <a:rPr lang="en-GB" sz="8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r>
              <a:rPr lang="en-GB" sz="4800" dirty="0" smtClean="0">
                <a:solidFill>
                  <a:srgbClr val="FF0000"/>
                </a:solidFill>
                <a:ea typeface="ＭＳ Ｐゴシック" pitchFamily="-112" charset="-128"/>
              </a:rPr>
              <a:t> </a:t>
            </a:r>
            <a:endParaRPr lang="en-US" sz="4800" dirty="0">
              <a:solidFill>
                <a:srgbClr val="FF0000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1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1042467"/>
            <a:ext cx="8991600" cy="5106987"/>
          </a:xfrm>
          <a:prstGeom prst="rect">
            <a:avLst/>
          </a:prstGeom>
          <a:solidFill>
            <a:schemeClr val="accent5">
              <a:lumMod val="75000"/>
              <a:alpha val="82000"/>
            </a:schemeClr>
          </a:solidFill>
          <a:ln>
            <a:noFill/>
          </a:ln>
        </p:spPr>
        <p:txBody>
          <a:bodyPr anchor="ctr"/>
          <a:lstStyle>
            <a:lvl1pPr marL="447675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4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>
                <a:solidFill>
                  <a:srgbClr val="FF0000"/>
                </a:solidFill>
              </a:rPr>
              <a:t>Tajuk/Judul</a:t>
            </a:r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/>
              <a:t>Pernyataan </a:t>
            </a:r>
            <a:r>
              <a:rPr lang="ms-MY" sz="3200" b="1" dirty="0" smtClean="0">
                <a:solidFill>
                  <a:srgbClr val="FF0000"/>
                </a:solidFill>
              </a:rPr>
              <a:t>Konsep Buku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/>
              <a:t>Perihal Buku</a:t>
            </a:r>
            <a:endParaRPr lang="en-US" sz="3200" b="1" dirty="0" smtClean="0"/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>
                <a:solidFill>
                  <a:srgbClr val="FF0000"/>
                </a:solidFill>
              </a:rPr>
              <a:t>Perihal Saingan dan Pasaran</a:t>
            </a:r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>
                <a:solidFill>
                  <a:srgbClr val="FF0000"/>
                </a:solidFill>
              </a:rPr>
              <a:t>Kandungan Buku</a:t>
            </a:r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/>
              <a:t>Ringkasan Bab</a:t>
            </a:r>
            <a:endParaRPr lang="en-US" sz="3200" b="1" dirty="0" smtClean="0"/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/>
              <a:t>Tarikh </a:t>
            </a:r>
            <a:r>
              <a:rPr lang="ms-MY" sz="3200" b="1" dirty="0" smtClean="0">
                <a:solidFill>
                  <a:srgbClr val="FF0000"/>
                </a:solidFill>
              </a:rPr>
              <a:t>Penyerahan</a:t>
            </a:r>
            <a:r>
              <a:rPr lang="ms-MY" sz="3200" b="1" dirty="0" smtClean="0"/>
              <a:t> Manuskrip ke Penerbit</a:t>
            </a:r>
          </a:p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ms-MY" sz="3200" b="1" dirty="0" smtClean="0">
                <a:solidFill>
                  <a:srgbClr val="FF0000"/>
                </a:solidFill>
              </a:rPr>
              <a:t>Bab Contoh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PROPOSAL </a:t>
            </a:r>
            <a:r>
              <a:rPr lang="en-US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PENULISAN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1371600" y="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ms-MY" altLang="en-US" b="1" dirty="0" smtClean="0">
                <a:solidFill>
                  <a:schemeClr val="bg1"/>
                </a:solidFill>
              </a:rPr>
              <a:t>Transformasi Strategi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973186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ms-MY" altLang="en-US" sz="2400" dirty="0">
                <a:latin typeface="Arial" charset="0"/>
              </a:rPr>
              <a:t>Langkah pertama</a:t>
            </a:r>
            <a:br>
              <a:rPr lang="ms-MY" altLang="en-US" sz="2400" dirty="0">
                <a:latin typeface="Arial" charset="0"/>
              </a:rPr>
            </a:br>
            <a:r>
              <a:rPr lang="ms-MY" altLang="en-US" sz="2400" b="0" dirty="0">
                <a:latin typeface="Arial" charset="0"/>
              </a:rPr>
              <a:t>Fikirkan kemungkinan </a:t>
            </a:r>
            <a:r>
              <a:rPr lang="ms-MY" altLang="en-US" b="0" dirty="0" smtClean="0">
                <a:solidFill>
                  <a:srgbClr val="FF0000"/>
                </a:solidFill>
                <a:latin typeface="Arial" charset="0"/>
              </a:rPr>
              <a:t>bentuk, terma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dan konsep buku </a:t>
            </a:r>
            <a:r>
              <a:rPr lang="ms-MY" altLang="en-US" sz="2400" b="0" dirty="0">
                <a:latin typeface="Arial" charset="0"/>
              </a:rPr>
              <a:t>yg bakal terbit. Apakah sebuah </a:t>
            </a:r>
            <a:r>
              <a:rPr lang="ms-MY" altLang="en-US" sz="2400" b="0" dirty="0">
                <a:solidFill>
                  <a:srgbClr val="FF0000"/>
                </a:solidFill>
                <a:latin typeface="Arial" charset="0"/>
              </a:rPr>
              <a:t>buku ilmiah, book chapter  atau </a:t>
            </a:r>
            <a:r>
              <a:rPr lang="ms-MY" altLang="en-US" sz="2400" b="0" dirty="0" smtClean="0">
                <a:solidFill>
                  <a:srgbClr val="FF0000"/>
                </a:solidFill>
                <a:latin typeface="Arial" charset="0"/>
              </a:rPr>
              <a:t>buku teks.....</a:t>
            </a:r>
            <a:r>
              <a:rPr lang="ms-MY" altLang="en-US" sz="2400" b="0" dirty="0" smtClean="0">
                <a:latin typeface="Arial" charset="0"/>
              </a:rPr>
              <a:t>? </a:t>
            </a:r>
            <a:endParaRPr lang="ms-MY" altLang="en-US" sz="2400" b="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s-MY" altLang="en-US" sz="2400" dirty="0">
                <a:latin typeface="Arial" charset="0"/>
              </a:rPr>
              <a:t>Langkah kedua</a:t>
            </a:r>
            <a:r>
              <a:rPr lang="ms-MY" altLang="en-US" sz="2400" b="0" dirty="0">
                <a:latin typeface="Arial" charset="0"/>
              </a:rPr>
              <a:t/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sz="2400" b="0" dirty="0">
                <a:latin typeface="Arial" charset="0"/>
              </a:rPr>
              <a:t>- fikirkan sebuah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judul</a:t>
            </a:r>
            <a:r>
              <a:rPr lang="ms-MY" altLang="en-US" b="0" dirty="0">
                <a:latin typeface="Arial" charset="0"/>
              </a:rPr>
              <a:t> </a:t>
            </a:r>
            <a:r>
              <a:rPr lang="ms-MY" altLang="en-US" sz="2400" b="0" dirty="0">
                <a:latin typeface="Arial" charset="0"/>
              </a:rPr>
              <a:t>baru bagi buku yang bakal diterbitkan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s-MY" altLang="en-US" sz="2400" dirty="0">
                <a:latin typeface="Arial" charset="0"/>
              </a:rPr>
              <a:t>Langkah ketiga</a:t>
            </a:r>
            <a:r>
              <a:rPr lang="ms-MY" altLang="en-US" sz="2400" b="0" dirty="0">
                <a:latin typeface="Arial" charset="0"/>
              </a:rPr>
              <a:t/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sz="2400" b="0" dirty="0">
                <a:latin typeface="Arial" charset="0"/>
              </a:rPr>
              <a:t>- fikirkan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struktur baru </a:t>
            </a:r>
            <a:r>
              <a:rPr lang="ms-MY" altLang="en-US" sz="2400" b="0" dirty="0">
                <a:latin typeface="Arial" charset="0"/>
              </a:rPr>
              <a:t>buku, judul bab yang baru, penambahan bab jika perlu, sub judul dlm tiap bab</a:t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sz="2400" dirty="0">
                <a:latin typeface="Arial" charset="0"/>
              </a:rPr>
              <a:t>Langkah keempat</a:t>
            </a:r>
            <a:r>
              <a:rPr lang="ms-MY" altLang="en-US" sz="2400" b="0" dirty="0">
                <a:latin typeface="Arial" charset="0"/>
              </a:rPr>
              <a:t/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Pindahkan</a:t>
            </a:r>
            <a:r>
              <a:rPr lang="ms-MY" altLang="en-US" b="0" dirty="0">
                <a:latin typeface="Arial" charset="0"/>
              </a:rPr>
              <a:t> </a:t>
            </a:r>
            <a:r>
              <a:rPr lang="ms-MY" altLang="en-US" sz="2400" b="0" dirty="0">
                <a:latin typeface="Arial" charset="0"/>
              </a:rPr>
              <a:t>bahan dalam </a:t>
            </a:r>
            <a:r>
              <a:rPr lang="ms-MY" altLang="en-US" sz="2400" b="0" dirty="0" smtClean="0">
                <a:latin typeface="Arial" charset="0"/>
              </a:rPr>
              <a:t>tesis/dll </a:t>
            </a:r>
            <a:r>
              <a:rPr lang="ms-MY" altLang="en-US" sz="2400" b="0" dirty="0">
                <a:latin typeface="Arial" charset="0"/>
              </a:rPr>
              <a:t>ke dlm bab-bab yg </a:t>
            </a:r>
            <a:r>
              <a:rPr lang="ms-MY" altLang="en-US" sz="2400" b="0" dirty="0" smtClean="0">
                <a:latin typeface="Arial" charset="0"/>
              </a:rPr>
              <a:t>baru </a:t>
            </a:r>
            <a:r>
              <a:rPr lang="ms-MY" altLang="en-US" sz="2400" b="0" dirty="0">
                <a:latin typeface="Arial" charset="0"/>
              </a:rPr>
              <a:t/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sz="2400" dirty="0">
                <a:latin typeface="Arial" charset="0"/>
              </a:rPr>
              <a:t>Langkah kelima</a:t>
            </a:r>
            <a:r>
              <a:rPr lang="ms-MY" altLang="en-US" sz="2400" b="0" dirty="0">
                <a:latin typeface="Arial" charset="0"/>
              </a:rPr>
              <a:t/>
            </a:r>
            <a:br>
              <a:rPr lang="ms-MY" altLang="en-US" sz="2400" b="0" dirty="0">
                <a:latin typeface="Arial" charset="0"/>
              </a:rPr>
            </a:b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Sunting</a:t>
            </a:r>
            <a:r>
              <a:rPr lang="ms-MY" altLang="en-US" b="0" dirty="0">
                <a:latin typeface="Arial" charset="0"/>
              </a:rPr>
              <a:t> </a:t>
            </a:r>
            <a:r>
              <a:rPr lang="ms-MY" altLang="en-US" sz="2400" b="0" dirty="0">
                <a:latin typeface="Arial" charset="0"/>
              </a:rPr>
              <a:t>setiap bab, sunting ilustrasi, tambah gambar jika perlu </a:t>
            </a:r>
            <a:endParaRPr lang="en-US" altLang="en-US" sz="24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294329" y="166048"/>
            <a:ext cx="7620000" cy="609600"/>
          </a:xfrm>
        </p:spPr>
        <p:txBody>
          <a:bodyPr/>
          <a:lstStyle/>
          <a:p>
            <a:pPr algn="ctr"/>
            <a:r>
              <a:rPr lang="ms-MY" altLang="en-US" b="1" dirty="0" smtClean="0"/>
              <a:t>Judul Buku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2248469"/>
            <a:ext cx="8991600" cy="3278875"/>
          </a:xfrm>
        </p:spPr>
        <p:txBody>
          <a:bodyPr/>
          <a:lstStyle/>
          <a:p>
            <a:r>
              <a:rPr lang="ms-MY" altLang="en-US" dirty="0" smtClean="0"/>
              <a:t>Hanya menampilkan </a:t>
            </a:r>
            <a:r>
              <a:rPr lang="ms-MY" altLang="en-US" dirty="0" smtClean="0">
                <a:solidFill>
                  <a:srgbClr val="FF0000"/>
                </a:solidFill>
              </a:rPr>
              <a:t>judul buku/bab yang mudah</a:t>
            </a:r>
            <a:r>
              <a:rPr lang="ms-MY" altLang="en-US" dirty="0" smtClean="0"/>
              <a:t>, ringkas, pendek, menarik, menampakkan pertautan, memperlihatkan perkembangan pemikiran</a:t>
            </a:r>
          </a:p>
          <a:p>
            <a:r>
              <a:rPr lang="ms-MY" altLang="en-US" dirty="0" smtClean="0"/>
              <a:t>Tidak teknikal</a:t>
            </a:r>
          </a:p>
        </p:txBody>
      </p:sp>
    </p:spTree>
    <p:extLst>
      <p:ext uri="{BB962C8B-B14F-4D97-AF65-F5344CB8AC3E}">
        <p14:creationId xmlns:p14="http://schemas.microsoft.com/office/powerpoint/2010/main" val="27961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763529"/>
            <a:ext cx="9144000" cy="4525963"/>
          </a:xfrm>
        </p:spPr>
        <p:txBody>
          <a:bodyPr>
            <a:noAutofit/>
          </a:bodyPr>
          <a:lstStyle/>
          <a:p>
            <a:r>
              <a:rPr lang="ms-MY" altLang="en-US" sz="2400" dirty="0" smtClean="0"/>
              <a:t>Judul </a:t>
            </a:r>
            <a:r>
              <a:rPr lang="ms-MY" altLang="en-US" dirty="0" smtClean="0">
                <a:solidFill>
                  <a:srgbClr val="FF0000"/>
                </a:solidFill>
              </a:rPr>
              <a:t>tesis/Journal</a:t>
            </a:r>
            <a:r>
              <a:rPr lang="ms-MY" altLang="en-US" sz="2400" dirty="0" smtClean="0"/>
              <a:t/>
            </a:r>
            <a:br>
              <a:rPr lang="ms-MY" altLang="en-US" sz="2400" dirty="0" smtClean="0"/>
            </a:br>
            <a:r>
              <a:rPr lang="ms-MY" altLang="en-US" sz="2400" dirty="0" smtClean="0"/>
              <a:t>- terlalu panjang, kabur</a:t>
            </a:r>
            <a:br>
              <a:rPr lang="ms-MY" altLang="en-US" sz="2400" dirty="0" smtClean="0"/>
            </a:br>
            <a:r>
              <a:rPr lang="ms-MY" altLang="en-US" sz="2400" dirty="0" smtClean="0"/>
              <a:t>- terlalu sempit, terlalu mengkhusus</a:t>
            </a:r>
            <a:br>
              <a:rPr lang="ms-MY" altLang="en-US" sz="2400" dirty="0" smtClean="0"/>
            </a:br>
            <a:r>
              <a:rPr lang="ms-MY" altLang="en-US" sz="2400" dirty="0" smtClean="0"/>
              <a:t>- terlalu teknikal</a:t>
            </a:r>
            <a:br>
              <a:rPr lang="ms-MY" altLang="en-US" sz="2400" dirty="0" smtClean="0"/>
            </a:br>
            <a:r>
              <a:rPr lang="ms-MY" altLang="en-US" sz="2400" dirty="0" smtClean="0"/>
              <a:t>- tidak menarik</a:t>
            </a:r>
          </a:p>
          <a:p>
            <a:r>
              <a:rPr lang="ms-MY" altLang="en-US" sz="2800" b="1" dirty="0" smtClean="0">
                <a:solidFill>
                  <a:srgbClr val="FF0000"/>
                </a:solidFill>
              </a:rPr>
              <a:t>Judul Buku</a:t>
            </a:r>
            <a:r>
              <a:rPr lang="ms-MY" altLang="en-US" sz="2400" b="1" dirty="0"/>
              <a:t/>
            </a:r>
            <a:br>
              <a:rPr lang="ms-MY" altLang="en-US" sz="2400" b="1" dirty="0"/>
            </a:br>
            <a:r>
              <a:rPr lang="ms-MY" altLang="en-US" sz="2400" dirty="0"/>
              <a:t>- pendek, </a:t>
            </a:r>
            <a:br>
              <a:rPr lang="ms-MY" altLang="en-US" sz="2400" dirty="0"/>
            </a:br>
            <a:r>
              <a:rPr lang="ms-MY" altLang="en-US" sz="2400" dirty="0"/>
              <a:t>- menarik, menangkap </a:t>
            </a:r>
            <a:br>
              <a:rPr lang="ms-MY" altLang="en-US" sz="2400" dirty="0"/>
            </a:br>
            <a:r>
              <a:rPr lang="ms-MY" altLang="en-US" sz="2400" dirty="0"/>
              <a:t>- umum, topik yg lebih luas </a:t>
            </a:r>
            <a:br>
              <a:rPr lang="ms-MY" altLang="en-US" sz="2400" dirty="0"/>
            </a:br>
            <a:r>
              <a:rPr lang="ms-MY" altLang="en-US" sz="2400" dirty="0"/>
              <a:t>- mudah difahami,</a:t>
            </a:r>
            <a:br>
              <a:rPr lang="ms-MY" altLang="en-US" sz="2400" dirty="0"/>
            </a:br>
            <a:r>
              <a:rPr lang="ms-MY" altLang="en-US" sz="2400" dirty="0"/>
              <a:t>- mudah </a:t>
            </a:r>
            <a:r>
              <a:rPr lang="ms-MY" altLang="en-US" sz="2400" dirty="0" smtClean="0"/>
              <a:t>dipasarkan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/>
            <a:r>
              <a:rPr lang="ms-MY" altLang="en-US" dirty="0" smtClean="0"/>
              <a:t>Judul </a:t>
            </a:r>
            <a:r>
              <a:rPr lang="ms-MY" altLang="en-US" dirty="0"/>
              <a:t>Buku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4926841" y="2190887"/>
            <a:ext cx="3125338" cy="3671248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44846" y="1764662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Buku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52179" y="550560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Thesis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50218" y="2395604"/>
            <a:ext cx="1288564" cy="2967966"/>
          </a:xfrm>
          <a:prstGeom prst="straightConnector1">
            <a:avLst/>
          </a:prstGeom>
          <a:ln>
            <a:solidFill>
              <a:srgbClr val="BD037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29399" y="555051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perkataan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7398" y="867132"/>
            <a:ext cx="7786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s-MY" altLang="en-US" sz="2400" dirty="0"/>
              <a:t>Judul memberikan </a:t>
            </a:r>
            <a:r>
              <a:rPr lang="ms-MY" altLang="en-US" sz="2400" dirty="0">
                <a:solidFill>
                  <a:srgbClr val="FF0000"/>
                </a:solidFill>
              </a:rPr>
              <a:t>tanggapan</a:t>
            </a:r>
            <a:r>
              <a:rPr lang="ms-MY" altLang="en-US" sz="2400" dirty="0"/>
              <a:t> awal kepada orang lain terhadap buku anda</a:t>
            </a:r>
          </a:p>
        </p:txBody>
      </p:sp>
      <p:sp>
        <p:nvSpPr>
          <p:cNvPr id="10" name="Trapezoid 9"/>
          <p:cNvSpPr/>
          <p:nvPr/>
        </p:nvSpPr>
        <p:spPr>
          <a:xfrm>
            <a:off x="5489043" y="4152221"/>
            <a:ext cx="1971544" cy="457413"/>
          </a:xfrm>
          <a:prstGeom prst="trapezoi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j04395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568"/>
            <a:ext cx="47244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TAJUK</a:t>
            </a:r>
            <a:r>
              <a:rPr lang="en-US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JUDUL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A9555D-FDB9-4A7A-9D99-3DBFD2BB94A3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191000"/>
          </a:xfrm>
          <a:solidFill>
            <a:schemeClr val="bg1">
              <a:alpha val="75000"/>
            </a:schemeClr>
          </a:solidFill>
        </p:spPr>
        <p:txBody>
          <a:bodyPr anchor="ctr"/>
          <a:lstStyle/>
          <a:p>
            <a:pPr eaLnBrk="1" hangingPunct="1">
              <a:spcAft>
                <a:spcPts val="1200"/>
              </a:spcAft>
              <a:defRPr/>
            </a:pPr>
            <a:endParaRPr lang="ms-MY" sz="2800" dirty="0" smtClean="0"/>
          </a:p>
          <a:p>
            <a:pPr eaLnBrk="1" hangingPunct="1">
              <a:spcAft>
                <a:spcPts val="1200"/>
              </a:spcAft>
              <a:defRPr/>
            </a:pPr>
            <a:r>
              <a:rPr lang="ms-MY" sz="2800" dirty="0" smtClean="0"/>
              <a:t>Tuliskan cadangan tajuk lengkap dan subtajuk Tajuk biarlah berupaya memancing calon pembeli dan pembaca. 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ms-MY" sz="2800" dirty="0" smtClean="0"/>
              <a:t>Boleh kemukakan lebih daripada satu tajuk sebagai pilihan.</a:t>
            </a:r>
            <a:endParaRPr lang="en-US" sz="2800" dirty="0" smtClean="0"/>
          </a:p>
          <a:p>
            <a:pPr>
              <a:defRPr/>
            </a:pPr>
            <a:endParaRPr lang="en-MY" sz="2800" dirty="0" smtClean="0"/>
          </a:p>
          <a:p>
            <a:pPr marL="65087" indent="0">
              <a:buFont typeface="Wingdings 2" pitchFamily="18" charset="2"/>
              <a:buNone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38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j04395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5181600" cy="1399032"/>
          </a:xfrm>
        </p:spPr>
        <p:txBody>
          <a:bodyPr>
            <a:norm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CONTOH CADANGAN JUDUL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89EA98A-E2B5-4126-A4EB-E879328A8019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181600"/>
          </a:xfrm>
          <a:solidFill>
            <a:schemeClr val="bg1">
              <a:alpha val="75000"/>
            </a:schemeClr>
          </a:solidFill>
        </p:spPr>
        <p:txBody>
          <a:bodyPr anchor="ctr"/>
          <a:lstStyle/>
          <a:p>
            <a:pPr eaLnBrk="1" hangingPunct="1">
              <a:spcAft>
                <a:spcPts val="1200"/>
              </a:spcAft>
              <a:defRPr/>
            </a:pPr>
            <a:endParaRPr lang="ms-MY" sz="2800" dirty="0" smtClean="0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0099"/>
                </a:solidFill>
              </a:rPr>
              <a:t>BIDANG: PENGURUSAN ISLAM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err="1" smtClean="0">
                <a:solidFill>
                  <a:srgbClr val="000099"/>
                </a:solidFill>
              </a:rPr>
              <a:t>Pilihan</a:t>
            </a:r>
            <a:r>
              <a:rPr lang="en-US" sz="2800" b="1" dirty="0" smtClean="0">
                <a:solidFill>
                  <a:srgbClr val="000099"/>
                </a:solidFill>
              </a:rPr>
              <a:t> 1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“</a:t>
            </a:r>
            <a:r>
              <a:rPr lang="en-US" sz="2800" dirty="0" err="1" smtClean="0">
                <a:solidFill>
                  <a:srgbClr val="FF0000"/>
                </a:solidFill>
              </a:rPr>
              <a:t>Ukuran</a:t>
            </a:r>
            <a:r>
              <a:rPr lang="en-US" sz="2800" dirty="0" smtClean="0">
                <a:solidFill>
                  <a:srgbClr val="FF0000"/>
                </a:solidFill>
              </a:rPr>
              <a:t> Pembangunan: </a:t>
            </a:r>
            <a:r>
              <a:rPr lang="en-US" sz="2800" dirty="0" err="1" smtClean="0">
                <a:solidFill>
                  <a:srgbClr val="FF0000"/>
                </a:solidFill>
              </a:rPr>
              <a:t>Daripada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Kapitalis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Kepada</a:t>
            </a:r>
            <a:r>
              <a:rPr lang="en-US" sz="2800" dirty="0" smtClean="0">
                <a:solidFill>
                  <a:srgbClr val="FF0000"/>
                </a:solidFill>
              </a:rPr>
              <a:t> Islam”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err="1" smtClean="0">
                <a:solidFill>
                  <a:srgbClr val="000099"/>
                </a:solidFill>
              </a:rPr>
              <a:t>Pilihan</a:t>
            </a:r>
            <a:r>
              <a:rPr lang="en-US" sz="2800" b="1" dirty="0" smtClean="0">
                <a:solidFill>
                  <a:srgbClr val="000099"/>
                </a:solidFill>
              </a:rPr>
              <a:t> 2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“</a:t>
            </a:r>
            <a:r>
              <a:rPr lang="en-US" sz="2800" dirty="0" err="1" smtClean="0">
                <a:solidFill>
                  <a:srgbClr val="FF0000"/>
                </a:solidFill>
              </a:rPr>
              <a:t>Ukuran</a:t>
            </a:r>
            <a:r>
              <a:rPr lang="en-US" sz="2800" dirty="0" smtClean="0">
                <a:solidFill>
                  <a:srgbClr val="FF0000"/>
                </a:solidFill>
              </a:rPr>
              <a:t> Pembangunan: </a:t>
            </a:r>
            <a:r>
              <a:rPr lang="en-US" sz="2800" dirty="0" err="1" smtClean="0">
                <a:solidFill>
                  <a:srgbClr val="FF0000"/>
                </a:solidFill>
              </a:rPr>
              <a:t>Alternatif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Kepada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Kapitalis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err="1" smtClean="0">
                <a:solidFill>
                  <a:srgbClr val="000099"/>
                </a:solidFill>
              </a:rPr>
              <a:t>Pilihan</a:t>
            </a:r>
            <a:r>
              <a:rPr lang="en-US" sz="2800" b="1" dirty="0" smtClean="0">
                <a:solidFill>
                  <a:srgbClr val="000099"/>
                </a:solidFill>
              </a:rPr>
              <a:t> 3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“</a:t>
            </a:r>
            <a:r>
              <a:rPr lang="en-US" sz="2800" dirty="0" err="1" smtClean="0">
                <a:solidFill>
                  <a:srgbClr val="FF0000"/>
                </a:solidFill>
              </a:rPr>
              <a:t>Ukuran</a:t>
            </a:r>
            <a:r>
              <a:rPr lang="en-US" sz="2800" dirty="0" smtClean="0">
                <a:solidFill>
                  <a:srgbClr val="FF0000"/>
                </a:solidFill>
              </a:rPr>
              <a:t> Pembangunan: </a:t>
            </a:r>
            <a:r>
              <a:rPr lang="en-US" sz="2800" dirty="0" err="1" smtClean="0">
                <a:solidFill>
                  <a:srgbClr val="FF0000"/>
                </a:solidFill>
              </a:rPr>
              <a:t>Mengapa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Harus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Berdasarkan</a:t>
            </a:r>
            <a:r>
              <a:rPr lang="en-US" sz="2800" dirty="0" smtClean="0">
                <a:solidFill>
                  <a:srgbClr val="FF0000"/>
                </a:solidFill>
              </a:rPr>
              <a:t> Islam?</a:t>
            </a:r>
            <a:endParaRPr lang="en-MY" sz="2800" dirty="0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  <a:defRPr/>
            </a:pPr>
            <a:endParaRPr lang="en-MY" sz="2800" dirty="0" smtClean="0">
              <a:solidFill>
                <a:srgbClr val="FF0000"/>
              </a:solidFill>
            </a:endParaRPr>
          </a:p>
          <a:p>
            <a:pPr marL="65087" indent="0">
              <a:buFont typeface="Wingdings 2" pitchFamily="18" charset="2"/>
              <a:buNone/>
              <a:defRPr/>
            </a:pP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-1" y="1251771"/>
            <a:ext cx="91440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 dirty="0" err="1">
                <a:latin typeface="Arial" charset="0"/>
              </a:rPr>
              <a:t>Terdiri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daripada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bab-bab</a:t>
            </a:r>
            <a:r>
              <a:rPr lang="en-US" altLang="en-US" sz="2800" b="0" dirty="0">
                <a:latin typeface="Arial" charset="0"/>
              </a:rPr>
              <a:t> yang </a:t>
            </a:r>
            <a:r>
              <a:rPr lang="en-US" altLang="en-US" sz="2800" b="0" dirty="0" err="1">
                <a:latin typeface="Arial" charset="0"/>
              </a:rPr>
              <a:t>berasingan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tetapi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diikat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oleh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Arial" charset="0"/>
              </a:rPr>
              <a:t>satu</a:t>
            </a:r>
            <a:r>
              <a:rPr lang="en-US" altLang="en-US" sz="36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Arial" charset="0"/>
              </a:rPr>
              <a:t>tema</a:t>
            </a:r>
            <a:r>
              <a:rPr lang="en-US" altLang="en-US" sz="4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0" dirty="0">
                <a:latin typeface="Arial" charset="0"/>
              </a:rPr>
              <a:t>yang </a:t>
            </a:r>
            <a:r>
              <a:rPr lang="en-US" altLang="en-US" sz="2800" b="0" dirty="0" err="1">
                <a:latin typeface="Arial" charset="0"/>
              </a:rPr>
              <a:t>sama</a:t>
            </a:r>
            <a:r>
              <a:rPr lang="en-US" altLang="en-US" sz="2800" b="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 dirty="0" err="1">
                <a:latin typeface="Arial" charset="0"/>
              </a:rPr>
              <a:t>Disusun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dengan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rapi</a:t>
            </a:r>
            <a:r>
              <a:rPr lang="en-US" altLang="en-US" sz="2800" b="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 dirty="0" err="1">
                <a:latin typeface="Arial" charset="0"/>
              </a:rPr>
              <a:t>Hasil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sumbangan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beberapa</a:t>
            </a:r>
            <a:r>
              <a:rPr lang="en-US" altLang="en-US" sz="2800" b="0" dirty="0">
                <a:latin typeface="Arial" charset="0"/>
              </a:rPr>
              <a:t> orang </a:t>
            </a:r>
            <a:r>
              <a:rPr lang="en-US" altLang="en-US" sz="2800" b="0" dirty="0" err="1">
                <a:latin typeface="Arial" charset="0"/>
              </a:rPr>
              <a:t>penulis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dan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Arial" charset="0"/>
              </a:rPr>
              <a:t>disunting</a:t>
            </a:r>
            <a:r>
              <a:rPr lang="en-US" altLang="en-US" b="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 dirty="0" err="1">
                <a:latin typeface="Arial" charset="0"/>
              </a:rPr>
              <a:t>Diberi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Arial" charset="0"/>
              </a:rPr>
              <a:t>pengantar</a:t>
            </a:r>
            <a:r>
              <a:rPr lang="en-US" altLang="en-US" sz="36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oleh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seorang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atau</a:t>
            </a:r>
            <a:r>
              <a:rPr lang="en-US" altLang="en-US" sz="2800" b="0" dirty="0">
                <a:latin typeface="Arial" charset="0"/>
              </a:rPr>
              <a:t> </a:t>
            </a:r>
            <a:r>
              <a:rPr lang="en-US" altLang="en-US" sz="2800" b="0" dirty="0" err="1">
                <a:latin typeface="Arial" charset="0"/>
              </a:rPr>
              <a:t>beberapa</a:t>
            </a:r>
            <a:r>
              <a:rPr lang="en-US" altLang="en-US" sz="2800" b="0" dirty="0">
                <a:latin typeface="Arial" charset="0"/>
              </a:rPr>
              <a:t> orang </a:t>
            </a:r>
            <a:r>
              <a:rPr lang="en-US" altLang="en-US" sz="3600" b="0" dirty="0">
                <a:solidFill>
                  <a:srgbClr val="FF0000"/>
                </a:solidFill>
                <a:latin typeface="Arial" charset="0"/>
              </a:rPr>
              <a:t>editor</a:t>
            </a:r>
            <a:endParaRPr lang="en-US" altLang="en-US" sz="2800" b="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dirty="0" err="1"/>
              <a:t>Menggambarkan</a:t>
            </a:r>
            <a:r>
              <a:rPr lang="en-US" altLang="en-US" sz="2800" dirty="0"/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kesarajanaan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kecemerlangan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penyelidikan</a:t>
            </a:r>
            <a:endParaRPr lang="en-US" alt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39838" y="152400"/>
            <a:ext cx="7904162" cy="708025"/>
          </a:xfrm>
        </p:spPr>
        <p:txBody>
          <a:bodyPr/>
          <a:lstStyle/>
          <a:p>
            <a:pPr algn="ctr">
              <a:defRPr/>
            </a:pPr>
            <a:r>
              <a:rPr lang="en-US" sz="3600" dirty="0" err="1"/>
              <a:t>Ciri-ciri</a:t>
            </a:r>
            <a:r>
              <a:rPr lang="en-US" sz="3600" dirty="0"/>
              <a:t> </a:t>
            </a:r>
            <a:r>
              <a:rPr lang="en-US" sz="3600" dirty="0" err="1" smtClean="0"/>
              <a:t>Khusus</a:t>
            </a:r>
            <a:r>
              <a:rPr lang="en-US" sz="3600" dirty="0" smtClean="0"/>
              <a:t> – </a:t>
            </a:r>
            <a:r>
              <a:rPr lang="en-US" sz="3600" i="1" dirty="0" smtClean="0">
                <a:solidFill>
                  <a:srgbClr val="FF0000"/>
                </a:solidFill>
              </a:rPr>
              <a:t>edited book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84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47738"/>
            <a:ext cx="382905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924765"/>
            <a:ext cx="3811587" cy="59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711575" y="879475"/>
            <a:ext cx="1781175" cy="968375"/>
          </a:xfrm>
          <a:prstGeom prst="wedgeRoundRectCallout">
            <a:avLst>
              <a:gd name="adj1" fmla="val -86843"/>
              <a:gd name="adj2" fmla="val 2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Theme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500" y="1139825"/>
            <a:ext cx="3521075" cy="111283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99238" y="2354263"/>
            <a:ext cx="776287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19738" y="2990850"/>
            <a:ext cx="776287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21338" y="3378200"/>
            <a:ext cx="776287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78563" y="3903663"/>
            <a:ext cx="776287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21338" y="4379913"/>
            <a:ext cx="776287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9738" y="4810125"/>
            <a:ext cx="776287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0300" y="5448300"/>
            <a:ext cx="777875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99238" y="6053526"/>
            <a:ext cx="776287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47328" y="73025"/>
            <a:ext cx="7620000" cy="609600"/>
          </a:xfrm>
          <a:prstGeom prst="rect">
            <a:avLst/>
          </a:prstGeom>
        </p:spPr>
        <p:txBody>
          <a:bodyPr vert="horz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en-US" kern="0" dirty="0" smtClean="0">
                <a:effectLst/>
              </a:rPr>
              <a:t>Book chapters/</a:t>
            </a:r>
            <a:r>
              <a:rPr lang="en-US" altLang="en-US" b="0" i="1" kern="0" dirty="0" smtClean="0">
                <a:latin typeface="Arial" charset="0"/>
              </a:rPr>
              <a:t>Edited Volume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21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3" y="8597"/>
            <a:ext cx="4649273" cy="689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1" y="27316"/>
            <a:ext cx="47990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94" y="31615"/>
            <a:ext cx="45450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51" y="43704"/>
            <a:ext cx="469423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33" y="43704"/>
            <a:ext cx="46593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97" y="43704"/>
            <a:ext cx="4607052" cy="69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06" y="8594"/>
            <a:ext cx="4424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91334"/>
          </a:xfrm>
        </p:spPr>
        <p:txBody>
          <a:bodyPr/>
          <a:lstStyle/>
          <a:p>
            <a:pPr algn="ctr"/>
            <a:r>
              <a:rPr lang="en-US" altLang="en-US" sz="2800" b="1" dirty="0" smtClean="0"/>
              <a:t>Title </a:t>
            </a:r>
            <a:r>
              <a:rPr lang="en-US" altLang="en-US" sz="2800" dirty="0" smtClean="0"/>
              <a:t>	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Pengesanan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nosema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bombycis</a:t>
            </a:r>
            <a:r>
              <a:rPr lang="en-US" altLang="en-US" sz="2800" dirty="0" smtClean="0">
                <a:solidFill>
                  <a:srgbClr val="FF0000"/>
                </a:solidFill>
              </a:rPr>
              <a:t> (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Naegeli</a:t>
            </a:r>
            <a:r>
              <a:rPr lang="en-US" altLang="en-US" sz="2800" dirty="0" smtClean="0">
                <a:solidFill>
                  <a:srgbClr val="FF0000"/>
                </a:solidFill>
              </a:rPr>
              <a:t>)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kesan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jangkitannya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pada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rama-rama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belakang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intan</a:t>
            </a:r>
            <a:r>
              <a:rPr lang="en-US" altLang="en-US" sz="2800" dirty="0" smtClean="0">
                <a:solidFill>
                  <a:srgbClr val="FF0000"/>
                </a:solidFill>
              </a:rPr>
              <a:t>,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plutella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xylostella</a:t>
            </a:r>
            <a:r>
              <a:rPr lang="en-US" altLang="en-US" sz="2800" dirty="0" smtClean="0">
                <a:solidFill>
                  <a:srgbClr val="FF0000"/>
                </a:solidFill>
              </a:rPr>
              <a:t> (L.) </a:t>
            </a:r>
          </a:p>
          <a:p>
            <a:pPr algn="ctr"/>
            <a:r>
              <a:rPr lang="en-US" altLang="en-US" sz="2800" b="1" dirty="0"/>
              <a:t>Author </a:t>
            </a:r>
            <a:r>
              <a:rPr lang="en-US" altLang="en-US" sz="2800" dirty="0"/>
              <a:t>	</a:t>
            </a:r>
            <a:r>
              <a:rPr lang="en-US" altLang="en-US" sz="2800" dirty="0" err="1"/>
              <a:t>Rosnizar</a:t>
            </a:r>
            <a:r>
              <a:rPr lang="en-US" altLang="en-US" sz="2800" dirty="0"/>
              <a:t> Muhammad Jamil</a:t>
            </a:r>
          </a:p>
          <a:p>
            <a:pPr algn="ctr"/>
            <a:r>
              <a:rPr lang="en-US" altLang="en-US" sz="2800" b="1" dirty="0" smtClean="0"/>
              <a:t>Imprint </a:t>
            </a:r>
            <a:r>
              <a:rPr lang="en-US" altLang="en-US" sz="2800" dirty="0" smtClean="0"/>
              <a:t>	</a:t>
            </a:r>
            <a:r>
              <a:rPr lang="en-US" altLang="en-US" sz="2800" dirty="0" err="1" smtClean="0"/>
              <a:t>Bangi</a:t>
            </a:r>
            <a:r>
              <a:rPr lang="en-US" altLang="en-US" sz="2800" dirty="0" smtClean="0"/>
              <a:t> : </a:t>
            </a:r>
            <a:r>
              <a:rPr lang="en-US" altLang="en-US" sz="2800" dirty="0" err="1" smtClean="0"/>
              <a:t>Perpustakaan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Tun</a:t>
            </a:r>
            <a:r>
              <a:rPr lang="en-US" altLang="en-US" sz="2800" dirty="0" smtClean="0"/>
              <a:t> Seri </a:t>
            </a:r>
            <a:r>
              <a:rPr lang="en-US" altLang="en-US" sz="2800" dirty="0" err="1" smtClean="0"/>
              <a:t>Lanang</a:t>
            </a:r>
            <a:r>
              <a:rPr lang="en-US" altLang="en-US" sz="2800" dirty="0" smtClean="0"/>
              <a:t>, 2006</a:t>
            </a:r>
          </a:p>
          <a:p>
            <a:pPr algn="ctr"/>
            <a:r>
              <a:rPr lang="en-US" altLang="en-US" sz="2800" b="1" dirty="0" smtClean="0"/>
              <a:t>Description</a:t>
            </a:r>
            <a:r>
              <a:rPr lang="en-US" altLang="en-US" sz="2800" dirty="0" smtClean="0"/>
              <a:t> xv, 134 p. : ill. ; 30 cm. </a:t>
            </a:r>
          </a:p>
          <a:p>
            <a:pPr algn="ctr"/>
            <a:r>
              <a:rPr lang="en-US" altLang="en-US" sz="2800" b="1" dirty="0" smtClean="0"/>
              <a:t>Subject</a:t>
            </a:r>
            <a:r>
              <a:rPr lang="en-US" altLang="en-US" sz="2800" dirty="0" smtClean="0"/>
              <a:t> 	</a:t>
            </a:r>
            <a:r>
              <a:rPr lang="en-US" altLang="en-US" sz="2800" dirty="0" err="1" smtClean="0"/>
              <a:t>Nosema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Bombycis</a:t>
            </a:r>
            <a:r>
              <a:rPr lang="en-US" altLang="en-US" sz="2800" dirty="0" smtClean="0"/>
              <a:t> (</a:t>
            </a:r>
            <a:r>
              <a:rPr lang="en-US" altLang="en-US" sz="2800" dirty="0" err="1" smtClean="0"/>
              <a:t>Naegeli</a:t>
            </a:r>
            <a:r>
              <a:rPr lang="en-US" altLang="en-US" sz="2800" dirty="0" smtClean="0"/>
              <a:t>)</a:t>
            </a:r>
          </a:p>
          <a:p>
            <a:pPr algn="ctr"/>
            <a:r>
              <a:rPr lang="en-US" altLang="en-US" sz="2800" b="1" dirty="0" smtClean="0"/>
              <a:t>Subject</a:t>
            </a:r>
            <a:r>
              <a:rPr lang="en-US" altLang="en-US" sz="2800" dirty="0" smtClean="0"/>
              <a:t> 	Diamondback moth Disease and pests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6531" y="136478"/>
            <a:ext cx="197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Contoh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4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Status </a:t>
            </a:r>
            <a:r>
              <a:rPr lang="en-US" dirty="0" err="1" smtClean="0"/>
              <a:t>Penerbitan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4742" r="8275" b="6250"/>
          <a:stretch/>
        </p:blipFill>
        <p:spPr bwMode="auto">
          <a:xfrm>
            <a:off x="46100" y="955343"/>
            <a:ext cx="9097900" cy="539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488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429125" y="0"/>
            <a:ext cx="4257675" cy="6572250"/>
          </a:xfrm>
        </p:spPr>
        <p:txBody>
          <a:bodyPr/>
          <a:lstStyle/>
          <a:p>
            <a:endParaRPr lang="ms-MY" alt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 altLang="en-US" smtClean="0"/>
          </a:p>
        </p:txBody>
      </p:sp>
      <p:pic>
        <p:nvPicPr>
          <p:cNvPr id="46084" name="Picture 2" descr="C:\Users\toshiba\Desktop\rosniz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73051"/>
            <a:ext cx="413385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C:\Users\toshiba\Desktop\rosnizar kandung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0"/>
            <a:ext cx="456565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89009" y="5698910"/>
            <a:ext cx="3129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 err="1"/>
              <a:t>Penerbit</a:t>
            </a:r>
            <a:r>
              <a:rPr lang="en-US" altLang="en-US" dirty="0"/>
              <a:t> </a:t>
            </a:r>
            <a:r>
              <a:rPr lang="en-US" altLang="en-US" dirty="0" err="1"/>
              <a:t>Universiti</a:t>
            </a:r>
            <a:r>
              <a:rPr lang="en-US" altLang="en-US" dirty="0"/>
              <a:t> </a:t>
            </a:r>
            <a:r>
              <a:rPr lang="en-US" altLang="en-US" dirty="0" err="1"/>
              <a:t>Kebangsaan</a:t>
            </a:r>
            <a:r>
              <a:rPr lang="en-US" altLang="en-US" dirty="0"/>
              <a:t> Malaysia, 2007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9007" y="5144912"/>
            <a:ext cx="3129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 err="1" smtClean="0"/>
              <a:t>Keperluan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Kawalan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592" y="2208690"/>
            <a:ext cx="9089408" cy="38918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>
                <a:solidFill>
                  <a:srgbClr val="FF0000"/>
                </a:solidFill>
              </a:rPr>
              <a:t>menarik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dikemukakan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kepada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pembaca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berbaloi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wang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membeli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ms-MY" altLang="en-US" dirty="0" smtClean="0"/>
              <a:t>buku </a:t>
            </a:r>
            <a:r>
              <a:rPr lang="ms-MY" altLang="en-US" dirty="0" smtClean="0">
                <a:solidFill>
                  <a:srgbClr val="FF0000"/>
                </a:solidFill>
              </a:rPr>
              <a:t>meluas</a:t>
            </a:r>
            <a:r>
              <a:rPr lang="ms-MY" altLang="en-US" dirty="0" smtClean="0"/>
              <a:t> dalam pasaran (manaafat)</a:t>
            </a:r>
          </a:p>
          <a:p>
            <a:pPr eaLnBrk="1" hangingPunct="1">
              <a:lnSpc>
                <a:spcPct val="90000"/>
              </a:lnSpc>
            </a:pPr>
            <a:endParaRPr lang="ms-MY" altLang="en-US" dirty="0" smtClean="0"/>
          </a:p>
          <a:p>
            <a:pPr eaLnBrk="1" hangingPunct="1">
              <a:lnSpc>
                <a:spcPct val="90000"/>
              </a:lnSpc>
            </a:pPr>
            <a:endParaRPr lang="ms-MY" alt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200932" y="1024861"/>
            <a:ext cx="7820238" cy="590931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ms-MY" altLang="en-US" sz="3600" b="1" kern="0" dirty="0" smtClean="0">
                <a:solidFill>
                  <a:schemeClr val="tx1"/>
                </a:solidFill>
                <a:latin typeface="Trebuchet MS" pitchFamily="34" charset="0"/>
              </a:rPr>
              <a:t>Tujuan penulisan</a:t>
            </a:r>
            <a:endParaRPr lang="ms-MY" altLang="en-US" sz="3600" b="1" kern="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2677" y="4353637"/>
            <a:ext cx="335059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Prakata</a:t>
            </a:r>
            <a:r>
              <a:rPr lang="en-US" sz="4000" dirty="0" smtClean="0"/>
              <a:t> / blub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9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457"/>
            <a:ext cx="3807725" cy="573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" y="873457"/>
            <a:ext cx="3807725" cy="573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0" y="907250"/>
            <a:ext cx="3550591" cy="5698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35" y="873458"/>
            <a:ext cx="3611680" cy="5764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30" y="873457"/>
            <a:ext cx="3608785" cy="5764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95" y="873458"/>
            <a:ext cx="3605814" cy="573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16" y="859087"/>
            <a:ext cx="3548063" cy="572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06" y="875264"/>
            <a:ext cx="3581400" cy="576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4402" y="5572712"/>
            <a:ext cx="2459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Tajuk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Structure / Format ?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Sasaran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764" y="137381"/>
            <a:ext cx="572144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ms-MY" altLang="en-US" sz="2400" b="1" kern="0" dirty="0" smtClean="0">
                <a:solidFill>
                  <a:srgbClr val="FF0000"/>
                </a:solidFill>
                <a:latin typeface="Trebuchet MS" pitchFamily="34" charset="0"/>
              </a:rPr>
              <a:t>Contoh - Tujuan penulisan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22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udzair\Desktop\Gambar\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4738" cy="681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72902" y="2445224"/>
            <a:ext cx="1207827" cy="245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Tujuan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5970" y="3837296"/>
            <a:ext cx="1430185" cy="245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Penghargaan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3685" y="5652448"/>
            <a:ext cx="1695736" cy="245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Nama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Penulis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63171" y="110790"/>
            <a:ext cx="1596912" cy="584775"/>
          </a:xfrm>
          <a:prstGeom prst="rect">
            <a:avLst/>
          </a:prstGeom>
          <a:solidFill>
            <a:srgbClr val="00CC00"/>
          </a:solidFill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</a:rPr>
              <a:t>Prakata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1433" y="1005631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smtClean="0"/>
              <a:t>Editor/</a:t>
            </a:r>
            <a:r>
              <a:rPr lang="en-US" dirty="0" err="1" smtClean="0"/>
              <a:t>Penulis</a:t>
            </a:r>
            <a:endParaRPr lang="en-MY" dirty="0"/>
          </a:p>
        </p:txBody>
      </p:sp>
      <p:sp>
        <p:nvSpPr>
          <p:cNvPr id="4" name="Rectangle 3"/>
          <p:cNvSpPr/>
          <p:nvPr/>
        </p:nvSpPr>
        <p:spPr>
          <a:xfrm>
            <a:off x="5245117" y="1412192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err="1">
                <a:solidFill>
                  <a:srgbClr val="00CC00"/>
                </a:solidFill>
              </a:rPr>
              <a:t>Gambaran</a:t>
            </a:r>
            <a:r>
              <a:rPr lang="en-US" sz="2000" b="1" dirty="0">
                <a:solidFill>
                  <a:srgbClr val="00CC00"/>
                </a:solidFill>
              </a:rPr>
              <a:t> </a:t>
            </a:r>
            <a:r>
              <a:rPr lang="en-US" sz="2000" b="1" dirty="0" err="1">
                <a:solidFill>
                  <a:srgbClr val="00CC00"/>
                </a:solidFill>
              </a:rPr>
              <a:t>keseluruhan</a:t>
            </a:r>
            <a:r>
              <a:rPr lang="en-US" sz="2000" b="1" dirty="0">
                <a:solidFill>
                  <a:srgbClr val="00CC00"/>
                </a:solidFill>
              </a:rPr>
              <a:t> </a:t>
            </a:r>
            <a:r>
              <a:rPr lang="en-US" sz="2000" b="1" dirty="0" err="1">
                <a:solidFill>
                  <a:srgbClr val="00CC00"/>
                </a:solidFill>
              </a:rPr>
              <a:t>buku</a:t>
            </a:r>
            <a:endParaRPr lang="en-US" sz="2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5241" y="1997062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1  </a:t>
            </a:r>
            <a:r>
              <a:rPr lang="en-US" dirty="0" err="1" smtClean="0">
                <a:solidFill>
                  <a:srgbClr val="FF0000"/>
                </a:solidFill>
              </a:rPr>
              <a:t>Tujuan</a:t>
            </a:r>
            <a:r>
              <a:rPr lang="en-US" dirty="0" smtClean="0">
                <a:solidFill>
                  <a:srgbClr val="FF0000"/>
                </a:solidFill>
              </a:rPr>
              <a:t> (what &amp; why?)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41007" y="2489224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2  </a:t>
            </a:r>
            <a:r>
              <a:rPr lang="en-US" dirty="0" err="1" smtClean="0">
                <a:solidFill>
                  <a:srgbClr val="FF0000"/>
                </a:solidFill>
              </a:rPr>
              <a:t>Sasaran</a:t>
            </a:r>
            <a:r>
              <a:rPr lang="en-US" dirty="0" smtClean="0">
                <a:solidFill>
                  <a:srgbClr val="FF0000"/>
                </a:solidFill>
              </a:rPr>
              <a:t> (Who?)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58923" y="3805764"/>
            <a:ext cx="388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/>
            <a:r>
              <a:rPr lang="en-US" dirty="0" smtClean="0"/>
              <a:t>3*  </a:t>
            </a:r>
            <a:r>
              <a:rPr lang="en-US" dirty="0" err="1" smtClean="0"/>
              <a:t>Skop</a:t>
            </a:r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41006" y="2970492"/>
            <a:ext cx="4018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/>
            <a:r>
              <a:rPr lang="en-US" dirty="0" smtClean="0"/>
              <a:t>3*  </a:t>
            </a:r>
            <a:r>
              <a:rPr lang="en-US" dirty="0" err="1" smtClean="0">
                <a:solidFill>
                  <a:srgbClr val="FF0000"/>
                </a:solidFill>
              </a:rPr>
              <a:t>Kepentingan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/>
              <a:t>buku</a:t>
            </a:r>
            <a:r>
              <a:rPr lang="en-US" dirty="0"/>
              <a:t>/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 smtClean="0"/>
              <a:t>menarik</a:t>
            </a:r>
            <a:r>
              <a:rPr lang="en-US" dirty="0" smtClean="0"/>
              <a:t> /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/ </a:t>
            </a:r>
            <a:r>
              <a:rPr lang="en-US" sz="2000" b="1" dirty="0" err="1" smtClean="0">
                <a:solidFill>
                  <a:srgbClr val="000099"/>
                </a:solidFill>
              </a:rPr>
              <a:t>kekuatan</a:t>
            </a:r>
            <a:r>
              <a:rPr lang="en-US" sz="2000" dirty="0" smtClean="0"/>
              <a:t>     </a:t>
            </a:r>
            <a:r>
              <a:rPr lang="en-US" dirty="0" smtClean="0"/>
              <a:t>(so what?)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56328" y="4836656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5  </a:t>
            </a:r>
            <a:r>
              <a:rPr lang="en-US" dirty="0" err="1" smtClean="0">
                <a:solidFill>
                  <a:srgbClr val="FF0000"/>
                </a:solidFill>
              </a:rPr>
              <a:t>Penghargaan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2658" y="5509975"/>
            <a:ext cx="39471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 err="1" smtClean="0">
                <a:solidFill>
                  <a:srgbClr val="FF0000"/>
                </a:solidFill>
              </a:rPr>
              <a:t>Nama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editor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prakata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34227" y="4330172"/>
            <a:ext cx="299312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 smtClean="0">
                <a:solidFill>
                  <a:srgbClr val="FF0000"/>
                </a:solidFill>
              </a:rPr>
              <a:t>4  </a:t>
            </a:r>
            <a:r>
              <a:rPr lang="en-US" dirty="0" err="1" smtClean="0">
                <a:solidFill>
                  <a:srgbClr val="FF0000"/>
                </a:solidFill>
              </a:rPr>
              <a:t>Sumber</a:t>
            </a:r>
            <a:r>
              <a:rPr lang="en-US" dirty="0" smtClean="0">
                <a:solidFill>
                  <a:srgbClr val="FF0000"/>
                </a:solidFill>
              </a:rPr>
              <a:t> (what &amp; where?)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75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" grpId="0" animBg="1"/>
      <p:bldP spid="3" grpId="0"/>
      <p:bldP spid="4" grpId="0"/>
      <p:bldP spid="6" grpId="0"/>
      <p:bldP spid="8" grpId="0"/>
      <p:bldP spid="9" grpId="0"/>
      <p:bldP spid="14" grpId="0"/>
      <p:bldP spid="10" grpId="0"/>
      <p:bldP spid="15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r="9373"/>
          <a:stretch/>
        </p:blipFill>
        <p:spPr bwMode="auto">
          <a:xfrm>
            <a:off x="0" y="0"/>
            <a:ext cx="3748193" cy="692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32939" y="0"/>
            <a:ext cx="3775490" cy="6919224"/>
            <a:chOff x="4884582" y="-5876"/>
            <a:chExt cx="3775490" cy="6919224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8" r="4103"/>
            <a:stretch/>
          </p:blipFill>
          <p:spPr bwMode="auto">
            <a:xfrm>
              <a:off x="4884582" y="-5876"/>
              <a:ext cx="3775490" cy="6919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95081" y="3070746"/>
              <a:ext cx="2388358" cy="5186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720897" y="4072443"/>
            <a:ext cx="1054760" cy="431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5490" y="1824485"/>
            <a:ext cx="784746" cy="3002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aims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30999" y="1288456"/>
            <a:ext cx="913002" cy="3002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contents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0999" y="1992336"/>
            <a:ext cx="921226" cy="3667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8193" y="3131787"/>
            <a:ext cx="784746" cy="330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skop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48193" y="5270858"/>
            <a:ext cx="1265246" cy="365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kekuatan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30999" y="857533"/>
            <a:ext cx="784746" cy="3002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aims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30999" y="1675299"/>
            <a:ext cx="784746" cy="3002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aims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MY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SAINGAN-PASARAN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24D4D38-7837-481E-A515-5C7C0A748872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0767"/>
            <a:ext cx="9144000" cy="5029200"/>
          </a:xfrm>
          <a:solidFill>
            <a:schemeClr val="accent3">
              <a:alpha val="82000"/>
            </a:schemeClr>
          </a:solidFill>
        </p:spPr>
        <p:txBody>
          <a:bodyPr anchor="ctr"/>
          <a:lstStyle/>
          <a:p>
            <a:pPr eaLnBrk="1" hangingPunct="1">
              <a:spcAft>
                <a:spcPts val="600"/>
              </a:spcAft>
              <a:defRPr/>
            </a:pPr>
            <a:r>
              <a:rPr lang="ms-MY" sz="3200" b="1" dirty="0" smtClean="0"/>
              <a:t>Huraikan </a:t>
            </a:r>
            <a:r>
              <a:rPr lang="ms-MY" sz="3200" b="1" dirty="0" smtClean="0">
                <a:solidFill>
                  <a:srgbClr val="FF0000"/>
                </a:solidFill>
              </a:rPr>
              <a:t>situasi saingan dan pasaran </a:t>
            </a:r>
            <a:r>
              <a:rPr lang="ms-MY" sz="3200" b="1" dirty="0" smtClean="0"/>
              <a:t>yang dijangkakan.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ms-MY" sz="3200" b="1" dirty="0" smtClean="0"/>
              <a:t>Senaraikan beberapa </a:t>
            </a:r>
            <a:r>
              <a:rPr lang="ms-MY" sz="3200" b="1" dirty="0" smtClean="0">
                <a:solidFill>
                  <a:srgbClr val="FF0000"/>
                </a:solidFill>
              </a:rPr>
              <a:t>tajuk yang ada di pasaran </a:t>
            </a:r>
            <a:r>
              <a:rPr lang="ms-MY" sz="3200" b="1" dirty="0" smtClean="0"/>
              <a:t>yang dijangka akan menjadi saingan kepada karya tersebut.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ms-MY" sz="3200" b="1" dirty="0" smtClean="0"/>
              <a:t>Bandingkan buku tersebut dengan judul sendiri bagi menyerlahkan </a:t>
            </a:r>
            <a:r>
              <a:rPr lang="ms-MY" sz="3200" b="1" dirty="0" smtClean="0">
                <a:solidFill>
                  <a:srgbClr val="FF0000"/>
                </a:solidFill>
              </a:rPr>
              <a:t>keistimewaan</a:t>
            </a:r>
            <a:r>
              <a:rPr lang="ms-MY" sz="3200" b="1" dirty="0" smtClean="0"/>
              <a:t> atau kelebihan buku yang hendak ditulis.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400" y="5851486"/>
            <a:ext cx="271260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Prakata</a:t>
            </a:r>
            <a:r>
              <a:rPr lang="en-US" sz="3200" dirty="0" smtClean="0"/>
              <a:t> / blub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415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MY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PASARAN</a:t>
            </a:r>
            <a:endParaRPr lang="en-MY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C1C2440-6250-44CF-B676-155C89A210BE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0" y="1123665"/>
            <a:ext cx="9144000" cy="5410200"/>
          </a:xfrm>
          <a:noFill/>
        </p:spPr>
        <p:txBody>
          <a:bodyPr anchor="ctr"/>
          <a:lstStyle/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>
                <a:solidFill>
                  <a:srgbClr val="FF0000"/>
                </a:solidFill>
              </a:rPr>
              <a:t>Siapakah</a:t>
            </a:r>
            <a:r>
              <a:rPr lang="ms-MY" altLang="en-US" sz="3200" b="1" dirty="0" smtClean="0"/>
              <a:t> yang akan membeli dan membaca buku anda?</a:t>
            </a:r>
          </a:p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/>
              <a:t>Berapa </a:t>
            </a:r>
            <a:r>
              <a:rPr lang="ms-MY" altLang="en-US" sz="3200" b="1" dirty="0" smtClean="0">
                <a:solidFill>
                  <a:srgbClr val="FF0000"/>
                </a:solidFill>
              </a:rPr>
              <a:t>ramai</a:t>
            </a:r>
            <a:r>
              <a:rPr lang="ms-MY" altLang="en-US" sz="3200" b="1" dirty="0" smtClean="0"/>
              <a:t> yang memerlukan buku anda?</a:t>
            </a:r>
          </a:p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>
                <a:solidFill>
                  <a:srgbClr val="FF0000"/>
                </a:solidFill>
              </a:rPr>
              <a:t>Di mana </a:t>
            </a:r>
            <a:r>
              <a:rPr lang="ms-MY" altLang="en-US" sz="3200" b="1" dirty="0" smtClean="0"/>
              <a:t>boleh dipasarkan buku anda?</a:t>
            </a:r>
          </a:p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>
                <a:solidFill>
                  <a:srgbClr val="FF0000"/>
                </a:solidFill>
              </a:rPr>
              <a:t>Potensi</a:t>
            </a:r>
            <a:r>
              <a:rPr lang="ms-MY" altLang="en-US" sz="3200" b="1" dirty="0" smtClean="0"/>
              <a:t> untuk pasaran luar negara.</a:t>
            </a:r>
          </a:p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/>
              <a:t>Potensi untuk menjadi buku </a:t>
            </a:r>
            <a:r>
              <a:rPr lang="ms-MY" altLang="en-US" sz="3200" b="1" dirty="0" smtClean="0">
                <a:solidFill>
                  <a:srgbClr val="FF0000"/>
                </a:solidFill>
              </a:rPr>
              <a:t>terlaris</a:t>
            </a:r>
            <a:r>
              <a:rPr lang="ms-MY" altLang="en-US" sz="3200" b="1" dirty="0" smtClean="0"/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ms-MY" altLang="en-US" sz="3200" b="1" dirty="0" smtClean="0"/>
              <a:t>Potensi untuk menjadi buku yang “</a:t>
            </a:r>
            <a:r>
              <a:rPr lang="ms-MY" altLang="en-US" sz="3200" b="1" dirty="0" smtClean="0">
                <a:solidFill>
                  <a:srgbClr val="FF0000"/>
                </a:solidFill>
              </a:rPr>
              <a:t>mesti dimiliki”.</a:t>
            </a:r>
            <a:endParaRPr lang="en-US" altLang="en-US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5" y="152400"/>
            <a:ext cx="7620000" cy="609600"/>
          </a:xfrm>
        </p:spPr>
        <p:txBody>
          <a:bodyPr/>
          <a:lstStyle/>
          <a:p>
            <a:pPr algn="ctr">
              <a:defRPr/>
            </a:pPr>
            <a:r>
              <a:rPr lang="ms-MY" dirty="0" smtClean="0"/>
              <a:t>Penulis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1252538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ms-MY" altLang="en-US" b="0" dirty="0">
                <a:latin typeface="Arial" charset="0"/>
              </a:rPr>
              <a:t>tesis ditulis oleh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pelajar</a:t>
            </a:r>
            <a:r>
              <a:rPr lang="ms-MY" altLang="en-US" b="0" dirty="0">
                <a:latin typeface="Arial" charset="0"/>
              </a:rPr>
              <a:t> sedangkan sebuah buku ditulis oleh seorang yang telah dianggap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pakar </a:t>
            </a:r>
          </a:p>
          <a:p>
            <a:pPr eaLnBrk="1" hangingPunct="1">
              <a:spcBef>
                <a:spcPct val="0"/>
              </a:spcBef>
            </a:pPr>
            <a:r>
              <a:rPr lang="ms-MY" altLang="en-US" b="0" dirty="0">
                <a:latin typeface="Arial" charset="0"/>
              </a:rPr>
              <a:t>Suara seorang pelajar tenggelam dalam lautan ilmu,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amatur</a:t>
            </a:r>
            <a:r>
              <a:rPr lang="ms-MY" altLang="en-US" b="0" dirty="0">
                <a:latin typeface="Arial" charset="0"/>
              </a:rPr>
              <a:t>, takut dan rendah diri. </a:t>
            </a:r>
          </a:p>
          <a:p>
            <a:pPr eaLnBrk="1" hangingPunct="1">
              <a:spcBef>
                <a:spcPct val="0"/>
              </a:spcBef>
            </a:pPr>
            <a:r>
              <a:rPr lang="ms-MY" altLang="en-US" b="0" dirty="0">
                <a:latin typeface="Arial" charset="0"/>
              </a:rPr>
              <a:t>Suara penulis yg dianggap pakar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terserlah</a:t>
            </a:r>
            <a:r>
              <a:rPr lang="ms-MY" altLang="en-US" b="0" dirty="0">
                <a:latin typeface="Arial" charset="0"/>
              </a:rPr>
              <a:t> dan meyakinkan.</a:t>
            </a:r>
            <a:endParaRPr lang="en-US" altLang="en-US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49375" y="152400"/>
            <a:ext cx="5692870" cy="609600"/>
          </a:xfrm>
          <a:prstGeom prst="rect">
            <a:avLst/>
          </a:prstGeom>
        </p:spPr>
        <p:txBody>
          <a:bodyPr vert="horz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ms-MY" smtClean="0"/>
              <a:t>Penulis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901"/>
            <a:ext cx="4195810" cy="601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414345" y="1056289"/>
            <a:ext cx="4572000" cy="3121573"/>
          </a:xfrm>
          <a:prstGeom prst="cloudCallout">
            <a:avLst>
              <a:gd name="adj1" fmla="val -57431"/>
              <a:gd name="adj2" fmla="val 662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altLang="en-US" sz="2800" dirty="0">
                <a:solidFill>
                  <a:schemeClr val="tx1"/>
                </a:solidFill>
                <a:latin typeface="Arial" charset="0"/>
              </a:rPr>
              <a:t>penulis yg dianggap pakar </a:t>
            </a:r>
            <a:r>
              <a:rPr lang="ms-MY" altLang="en-US" sz="5400" dirty="0">
                <a:solidFill>
                  <a:srgbClr val="FF0000"/>
                </a:solidFill>
                <a:latin typeface="Arial" charset="0"/>
              </a:rPr>
              <a:t>terserlah</a:t>
            </a:r>
            <a:r>
              <a:rPr lang="ms-MY" altLang="en-US" sz="5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ms-MY" altLang="en-US" sz="2800" dirty="0">
                <a:solidFill>
                  <a:schemeClr val="tx1"/>
                </a:solidFill>
                <a:latin typeface="Arial" charset="0"/>
              </a:rPr>
              <a:t>dan meyakinkan</a:t>
            </a:r>
            <a:endParaRPr lang="en-US" altLang="en-US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2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76612"/>
            <a:ext cx="9144000" cy="4525963"/>
          </a:xfrm>
        </p:spPr>
        <p:txBody>
          <a:bodyPr>
            <a:normAutofit/>
          </a:bodyPr>
          <a:lstStyle/>
          <a:p>
            <a:r>
              <a:rPr lang="ms-MY" altLang="en-US" sz="2800" b="1" dirty="0">
                <a:solidFill>
                  <a:srgbClr val="FF0000"/>
                </a:solidFill>
              </a:rPr>
              <a:t>Jumlah bab </a:t>
            </a:r>
            <a:r>
              <a:rPr lang="ms-MY" altLang="en-US" sz="2800" dirty="0" smtClean="0"/>
              <a:t>- rombakan + ditambah </a:t>
            </a:r>
          </a:p>
          <a:p>
            <a:r>
              <a:rPr lang="en-US" altLang="en-US" sz="2800" b="1" dirty="0" err="1" smtClean="0">
                <a:solidFill>
                  <a:srgbClr val="FF0000"/>
                </a:solidFill>
              </a:rPr>
              <a:t>Judul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Bab- </a:t>
            </a:r>
            <a:r>
              <a:rPr lang="en-US" altLang="en-US" sz="2800" dirty="0" err="1"/>
              <a:t>Judul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bab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mesti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dibaiki</a:t>
            </a:r>
            <a:r>
              <a:rPr lang="en-US" altLang="en-US" sz="2800" dirty="0"/>
              <a:t> agar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pendek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jelas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serta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fokus</a:t>
            </a:r>
            <a:endParaRPr lang="en-US" altLang="en-US" sz="2800" dirty="0" smtClean="0"/>
          </a:p>
          <a:p>
            <a:r>
              <a:rPr lang="en-US" altLang="en-US" sz="2800" b="1" dirty="0" err="1" smtClean="0">
                <a:solidFill>
                  <a:srgbClr val="FF0000"/>
                </a:solidFill>
              </a:rPr>
              <a:t>Subjudul</a:t>
            </a:r>
            <a:r>
              <a:rPr lang="en-US" altLang="en-US" sz="2800" b="1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s-MY" altLang="en-US" sz="4400" dirty="0"/>
              <a:t>Senarai kandungan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457562" y="0"/>
            <a:ext cx="7620000" cy="609600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en-US" dirty="0" smtClean="0"/>
              <a:t>Why (University) Need Books?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54063" y="944218"/>
            <a:ext cx="3583034" cy="1010551"/>
          </a:xfrm>
          <a:prstGeom prst="ellipse">
            <a:avLst/>
          </a:prstGeom>
          <a:solidFill>
            <a:srgbClr val="BD037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/>
              <a:t>Strength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675522" y="1872882"/>
            <a:ext cx="3740115" cy="154956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/>
              <a:t>Disciplines of knowledge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844565" y="5417599"/>
            <a:ext cx="6558455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MY" sz="4000" dirty="0">
                <a:solidFill>
                  <a:srgbClr val="FF0000"/>
                </a:solidFill>
              </a:rPr>
              <a:t>career progression </a:t>
            </a:r>
            <a:r>
              <a:rPr lang="en-MY" sz="2800" dirty="0"/>
              <a:t>in many academic disciplines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691288" y="4342261"/>
            <a:ext cx="3583034" cy="1010551"/>
          </a:xfrm>
          <a:prstGeom prst="ellipse">
            <a:avLst/>
          </a:prstGeom>
          <a:solidFill>
            <a:srgbClr val="CC66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/>
              <a:t>Productivity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75522" y="3331710"/>
            <a:ext cx="3583034" cy="1010551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dirty="0" smtClean="0">
                <a:solidFill>
                  <a:schemeClr val="bg1"/>
                </a:solidFill>
              </a:rPr>
              <a:t>Visibility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8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6350"/>
            <a:ext cx="4208463" cy="685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lowchart: Alternate Process 8"/>
          <p:cNvSpPr/>
          <p:nvPr/>
        </p:nvSpPr>
        <p:spPr>
          <a:xfrm>
            <a:off x="5526775" y="6421438"/>
            <a:ext cx="3041650" cy="43656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Monograph of Thesis</a:t>
            </a:r>
          </a:p>
        </p:txBody>
      </p:sp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0" y="6350"/>
            <a:ext cx="166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</a:rPr>
              <a:t>Example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31557" y="6332561"/>
            <a:ext cx="6823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9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5" y="152400"/>
            <a:ext cx="7620000" cy="609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598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0"/>
            <a:ext cx="47323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55" y="0"/>
            <a:ext cx="462121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73" y="-22746"/>
            <a:ext cx="46180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Flowchart: Alternate Process 7"/>
          <p:cNvSpPr/>
          <p:nvPr/>
        </p:nvSpPr>
        <p:spPr>
          <a:xfrm>
            <a:off x="5768974" y="5824538"/>
            <a:ext cx="2274888" cy="4381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Acknowledgment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6193631" y="4720065"/>
            <a:ext cx="1282700" cy="43656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Contents?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898356" y="5211763"/>
            <a:ext cx="2016125" cy="5461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Format -Thesis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22746"/>
            <a:ext cx="7620000" cy="609600"/>
          </a:xfrm>
          <a:prstGeom prst="rect">
            <a:avLst/>
          </a:prstGeom>
        </p:spPr>
        <p:txBody>
          <a:bodyPr vert="horz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FF0000"/>
                </a:solidFill>
              </a:rPr>
              <a:t>Example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499479" y="6380494"/>
            <a:ext cx="3041650" cy="43656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Monograph of Thesis</a:t>
            </a:r>
          </a:p>
        </p:txBody>
      </p:sp>
    </p:spTree>
    <p:extLst>
      <p:ext uri="{BB962C8B-B14F-4D97-AF65-F5344CB8AC3E}">
        <p14:creationId xmlns:p14="http://schemas.microsoft.com/office/powerpoint/2010/main" val="2310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5" y="152400"/>
            <a:ext cx="7620000" cy="609600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Contoh</a:t>
            </a:r>
            <a:endParaRPr lang="en-US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919163"/>
            <a:ext cx="41370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928688"/>
            <a:ext cx="4106862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2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5" y="152400"/>
            <a:ext cx="7620000" cy="609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4267200" cy="658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65100"/>
            <a:ext cx="4194175" cy="656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34938"/>
            <a:ext cx="4168775" cy="659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19063"/>
            <a:ext cx="4318000" cy="661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63" y="179388"/>
            <a:ext cx="6950075" cy="609600"/>
          </a:xfrm>
        </p:spPr>
        <p:txBody>
          <a:bodyPr/>
          <a:lstStyle/>
          <a:p>
            <a:pPr algn="ctr">
              <a:defRPr/>
            </a:pPr>
            <a:r>
              <a:rPr lang="ms-MY" dirty="0" smtClean="0"/>
              <a:t>Struktur/Format</a:t>
            </a:r>
            <a:endParaRPr lang="en-US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239838"/>
            <a:ext cx="914400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ms-MY" altLang="en-US" sz="3600" b="0" dirty="0">
                <a:latin typeface="Arial" charset="0"/>
              </a:rPr>
              <a:t>Tesis ditulis menurut struktur yang </a:t>
            </a:r>
            <a:r>
              <a:rPr lang="ms-MY" altLang="en-US" sz="3600" b="0" dirty="0">
                <a:solidFill>
                  <a:srgbClr val="FF0000"/>
                </a:solidFill>
                <a:latin typeface="Arial" charset="0"/>
              </a:rPr>
              <a:t>ditetapkan oleh universiti</a:t>
            </a:r>
            <a:r>
              <a:rPr lang="ms-MY" altLang="en-US" sz="3600" b="0" dirty="0">
                <a:latin typeface="Arial" charset="0"/>
              </a:rPr>
              <a:t>, fakulti atau jabatan dimana ia disiapkan </a:t>
            </a:r>
          </a:p>
          <a:p>
            <a:pPr eaLnBrk="1" hangingPunct="1">
              <a:spcBef>
                <a:spcPct val="0"/>
              </a:spcBef>
            </a:pPr>
            <a:r>
              <a:rPr lang="ms-MY" altLang="en-US" sz="3600" b="0" dirty="0">
                <a:latin typeface="Arial" charset="0"/>
              </a:rPr>
              <a:t>Buku, disusun menurut bab yg. berasaskan </a:t>
            </a:r>
            <a:r>
              <a:rPr lang="ms-MY" altLang="en-US" sz="4400" b="0" dirty="0">
                <a:solidFill>
                  <a:srgbClr val="FF0000"/>
                </a:solidFill>
                <a:latin typeface="Arial" charset="0"/>
              </a:rPr>
              <a:t>urutan tertentu </a:t>
            </a:r>
            <a:r>
              <a:rPr lang="ms-MY" altLang="en-US" sz="3600" b="0" dirty="0">
                <a:latin typeface="Arial" charset="0"/>
              </a:rPr>
              <a:t>sama ada bertahap mengikut kronologi, fasa, dan </a:t>
            </a:r>
            <a:r>
              <a:rPr lang="ms-MY" altLang="en-US" sz="3600" b="0" dirty="0" smtClean="0">
                <a:latin typeface="Arial" charset="0"/>
              </a:rPr>
              <a:t>sebagainya – </a:t>
            </a:r>
            <a:r>
              <a:rPr lang="ms-MY" altLang="en-US" sz="4400" dirty="0" smtClean="0">
                <a:solidFill>
                  <a:srgbClr val="FF0000"/>
                </a:solidFill>
                <a:latin typeface="Arial" charset="0"/>
              </a:rPr>
              <a:t>menarik dan mudah</a:t>
            </a:r>
            <a:endParaRPr lang="en-US" alt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338263" y="53975"/>
            <a:ext cx="7315200" cy="639763"/>
          </a:xfrm>
        </p:spPr>
        <p:txBody>
          <a:bodyPr/>
          <a:lstStyle/>
          <a:p>
            <a:pPr algn="ctr">
              <a:defRPr/>
            </a:pPr>
            <a:r>
              <a:rPr lang="en-US" altLang="en-US" dirty="0" smtClean="0"/>
              <a:t>JARGON</a:t>
            </a:r>
            <a:endParaRPr lang="ms-MY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8" y="1681707"/>
            <a:ext cx="8186738" cy="49006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ms-MY" sz="4100" dirty="0" smtClean="0">
                <a:solidFill>
                  <a:srgbClr val="FF0000"/>
                </a:solidFill>
                <a:ea typeface="ＭＳ Ｐゴシック" pitchFamily="-84" charset="-128"/>
              </a:rPr>
              <a:t>Significance </a:t>
            </a:r>
            <a:r>
              <a:rPr lang="ms-MY" sz="5100" i="1" dirty="0" smtClean="0">
                <a:solidFill>
                  <a:srgbClr val="92D050"/>
                </a:solidFill>
                <a:ea typeface="ＭＳ Ｐゴシック" pitchFamily="-84" charset="-128"/>
              </a:rPr>
              <a:t>Methodology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6800" i="1" dirty="0" smtClean="0">
                <a:ea typeface="ＭＳ Ｐゴシック" pitchFamily="-84" charset="-128"/>
              </a:rPr>
              <a:t>Results</a:t>
            </a:r>
            <a:r>
              <a:rPr lang="en-US" sz="2700" dirty="0" smtClean="0">
                <a:ea typeface="ＭＳ Ｐゴシック" pitchFamily="-84" charset="-128"/>
              </a:rPr>
              <a:t>  </a:t>
            </a:r>
            <a:r>
              <a:rPr lang="ms-MY" sz="6100" dirty="0" smtClean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84" charset="-128"/>
              </a:rPr>
              <a:t>DISCUSSION</a:t>
            </a:r>
            <a:r>
              <a:rPr lang="ms-MY" sz="2700" dirty="0" smtClean="0">
                <a:ea typeface="ＭＳ Ｐゴシック" pitchFamily="-84" charset="-128"/>
              </a:rPr>
              <a:t>  </a:t>
            </a:r>
            <a:r>
              <a:rPr lang="ms-MY" sz="3700" dirty="0" smtClean="0">
                <a:solidFill>
                  <a:srgbClr val="99CC00"/>
                </a:solidFill>
                <a:ea typeface="ＭＳ Ｐゴシック" pitchFamily="-84" charset="-128"/>
              </a:rPr>
              <a:t>footnotes</a:t>
            </a:r>
            <a:r>
              <a:rPr lang="ms-MY" sz="2700" dirty="0" smtClean="0">
                <a:solidFill>
                  <a:srgbClr val="99CC00"/>
                </a:solidFill>
                <a:ea typeface="ＭＳ Ｐゴシック" pitchFamily="-84" charset="-128"/>
              </a:rPr>
              <a:t> </a:t>
            </a:r>
            <a:r>
              <a:rPr lang="ms-MY" sz="5100" dirty="0" smtClean="0">
                <a:solidFill>
                  <a:schemeClr val="accent1"/>
                </a:solidFill>
                <a:ea typeface="ＭＳ Ｐゴシック" pitchFamily="-84" charset="-128"/>
              </a:rPr>
              <a:t>CONCLUSIONS</a:t>
            </a:r>
            <a:r>
              <a:rPr lang="ms-MY" sz="2700" dirty="0" smtClean="0">
                <a:ea typeface="ＭＳ Ｐゴシック" pitchFamily="-84" charset="-128"/>
              </a:rPr>
              <a:t>  </a:t>
            </a:r>
            <a:r>
              <a:rPr lang="en-US" sz="5100" dirty="0" smtClean="0">
                <a:solidFill>
                  <a:srgbClr val="FF0000"/>
                </a:solidFill>
                <a:ea typeface="ＭＳ Ｐゴシック" pitchFamily="-84" charset="-128"/>
              </a:rPr>
              <a:t>Abstract </a:t>
            </a:r>
            <a:r>
              <a:rPr lang="ms-MY" sz="5100" dirty="0" smtClean="0">
                <a:ea typeface="ＭＳ Ｐゴシック" pitchFamily="-84" charset="-128"/>
              </a:rPr>
              <a:t>Appendices</a:t>
            </a:r>
            <a:endParaRPr lang="en-US" sz="5100" dirty="0" smtClean="0">
              <a:solidFill>
                <a:srgbClr val="FF0000"/>
              </a:solidFill>
              <a:ea typeface="ＭＳ Ｐゴシック" pitchFamily="-8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ms-MY" sz="4400" i="1" dirty="0" smtClean="0">
                <a:solidFill>
                  <a:srgbClr val="FFC000"/>
                </a:solidFill>
                <a:ea typeface="ＭＳ Ｐゴシック" pitchFamily="-84" charset="-128"/>
              </a:rPr>
              <a:t>Literature review......</a:t>
            </a:r>
          </a:p>
          <a:p>
            <a:pPr>
              <a:lnSpc>
                <a:spcPct val="90000"/>
              </a:lnSpc>
              <a:defRPr/>
            </a:pPr>
            <a:endParaRPr lang="ms-MY" sz="2700" i="1" dirty="0" smtClean="0">
              <a:ea typeface="ＭＳ Ｐゴシック" pitchFamily="-8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344" y="1019748"/>
            <a:ext cx="4180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ea typeface="ＭＳ Ｐゴシック" pitchFamily="-84" charset="-128"/>
              </a:rPr>
              <a:t>Structure of the </a:t>
            </a:r>
            <a:r>
              <a:rPr lang="en-US" sz="2800" dirty="0" smtClean="0">
                <a:ea typeface="ＭＳ Ｐゴシック" pitchFamily="-84" charset="-128"/>
              </a:rPr>
              <a:t>thesis??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47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6799262" cy="609600"/>
          </a:xfrm>
        </p:spPr>
        <p:txBody>
          <a:bodyPr/>
          <a:lstStyle/>
          <a:p>
            <a:pPr algn="ctr">
              <a:defRPr/>
            </a:pPr>
            <a:r>
              <a:rPr lang="ms-MY" sz="4400" dirty="0" smtClean="0"/>
              <a:t>Laras Bahasa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112838"/>
            <a:ext cx="9144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ms-MY" altLang="en-US" b="0" dirty="0">
                <a:latin typeface="Arial" charset="0"/>
              </a:rPr>
              <a:t>Tesis ditulis mengikut laras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bahasa pakar </a:t>
            </a:r>
            <a:r>
              <a:rPr lang="ms-MY" altLang="en-US" b="0" dirty="0">
                <a:latin typeface="Arial" charset="0"/>
              </a:rPr>
              <a:t>dalam bidangnya, menggunakan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jargon</a:t>
            </a:r>
            <a:r>
              <a:rPr lang="ms-MY" altLang="en-US" b="0" dirty="0">
                <a:latin typeface="Arial" charset="0"/>
              </a:rPr>
              <a:t>  yg melibatkan simbol, rumus dan formula serta ilustrasi yang banyak dan amat teknikal sifatnya – jadual, carta, rajah. </a:t>
            </a:r>
            <a:endParaRPr lang="en-US" altLang="en-US" b="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ms-MY" altLang="en-US" b="0" dirty="0">
                <a:latin typeface="Arial" charset="0"/>
              </a:rPr>
              <a:t>Buku dipersembahkan dalam bentuk yang 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menarik</a:t>
            </a:r>
            <a:r>
              <a:rPr lang="ms-MY" altLang="en-US" b="0" dirty="0">
                <a:latin typeface="Arial" charset="0"/>
              </a:rPr>
              <a:t>, diper</a:t>
            </a:r>
            <a:r>
              <a:rPr lang="ms-MY" altLang="en-US" b="0" dirty="0">
                <a:solidFill>
                  <a:srgbClr val="FF0000"/>
                </a:solidFill>
                <a:latin typeface="Arial" charset="0"/>
              </a:rPr>
              <a:t>mudah</a:t>
            </a:r>
            <a:r>
              <a:rPr lang="ms-MY" altLang="en-US" b="0" dirty="0">
                <a:latin typeface="Arial" charset="0"/>
              </a:rPr>
              <a:t> dengan bahasa dan  gambar yang menarik</a:t>
            </a:r>
            <a:endParaRPr lang="en-US" altLang="en-US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Kesalahan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r>
              <a:rPr lang="en-US" dirty="0" smtClean="0"/>
              <a:t> </a:t>
            </a:r>
            <a:r>
              <a:rPr lang="en-US" dirty="0" err="1" smtClean="0"/>
              <a:t>Bahasa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ayat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ayat</a:t>
            </a:r>
            <a:r>
              <a:rPr lang="en-US" dirty="0" smtClean="0"/>
              <a:t> 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 smtClean="0"/>
              <a:t>tepat</a:t>
            </a:r>
            <a:endParaRPr lang="en-US" dirty="0" smtClean="0"/>
          </a:p>
          <a:p>
            <a:r>
              <a:rPr lang="en-US" dirty="0" err="1" smtClean="0"/>
              <a:t>pemenggalan</a:t>
            </a:r>
            <a:r>
              <a:rPr lang="en-US" dirty="0" smtClean="0"/>
              <a:t> </a:t>
            </a:r>
            <a:r>
              <a:rPr lang="en-US" dirty="0"/>
              <a:t>kata, </a:t>
            </a:r>
            <a:endParaRPr lang="en-US" dirty="0" smtClean="0"/>
          </a:p>
          <a:p>
            <a:r>
              <a:rPr lang="en-US" dirty="0" err="1" smtClean="0"/>
              <a:t>Pemilihan</a:t>
            </a:r>
            <a:r>
              <a:rPr lang="en-US" dirty="0" smtClean="0"/>
              <a:t> </a:t>
            </a:r>
            <a:r>
              <a:rPr lang="en-US" dirty="0" err="1" smtClean="0"/>
              <a:t>ayat</a:t>
            </a:r>
            <a:r>
              <a:rPr lang="en-US" dirty="0" smtClean="0"/>
              <a:t> / </a:t>
            </a:r>
            <a:r>
              <a:rPr lang="en-US" dirty="0" err="1" smtClean="0"/>
              <a:t>perkataan</a:t>
            </a:r>
            <a:endParaRPr lang="en-US" dirty="0" smtClean="0"/>
          </a:p>
          <a:p>
            <a:r>
              <a:rPr lang="en-US" dirty="0" smtClean="0"/>
              <a:t>paragraph </a:t>
            </a:r>
          </a:p>
          <a:p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/>
              <a:t>baca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90075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Figure</a:t>
            </a:r>
            <a:r>
              <a:rPr lang="en-US" dirty="0">
                <a:solidFill>
                  <a:schemeClr val="bg1"/>
                </a:solidFill>
              </a:rPr>
              <a:t>/ Table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530" y="1473958"/>
            <a:ext cx="4635062" cy="25382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Stand alone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Reference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Font / size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Berseh</a:t>
            </a:r>
            <a:r>
              <a:rPr lang="en-US" sz="4000" dirty="0" smtClean="0">
                <a:solidFill>
                  <a:srgbClr val="FF0000"/>
                </a:solidFill>
              </a:rPr>
              <a:t>/quality</a:t>
            </a:r>
          </a:p>
        </p:txBody>
      </p:sp>
    </p:spTree>
    <p:extLst>
      <p:ext uri="{BB962C8B-B14F-4D97-AF65-F5344CB8AC3E}">
        <p14:creationId xmlns:p14="http://schemas.microsoft.com/office/powerpoint/2010/main" val="10819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"/>
            <a:ext cx="7162800" cy="490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75"/>
            <a:ext cx="695325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3612" y="0"/>
            <a:ext cx="754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Figure/ Table (</a:t>
            </a:r>
            <a:r>
              <a:rPr lang="en-US" sz="2800" dirty="0" smtClean="0">
                <a:solidFill>
                  <a:schemeClr val="bg1"/>
                </a:solidFill>
              </a:rPr>
              <a:t>Quality, Reference,…)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93" y="576262"/>
            <a:ext cx="6591300" cy="416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93" y="3180425"/>
            <a:ext cx="66675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568142"/>
            <a:ext cx="7067550" cy="366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08" y="830239"/>
            <a:ext cx="7620000" cy="6096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99"/>
                </a:solidFill>
                <a:effectLst/>
              </a:rPr>
              <a:t>Audit Research University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0" y="1388494"/>
            <a:ext cx="9144000" cy="5181600"/>
          </a:xfrm>
        </p:spPr>
        <p:txBody>
          <a:bodyPr/>
          <a:lstStyle/>
          <a:p>
            <a:r>
              <a:rPr lang="en-US" altLang="en-US" sz="2400" dirty="0" err="1" smtClean="0"/>
              <a:t>selain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penerbitan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dalam</a:t>
            </a:r>
            <a:r>
              <a:rPr lang="en-US" altLang="en-US" sz="2400" dirty="0" smtClean="0"/>
              <a:t> </a:t>
            </a:r>
            <a:r>
              <a:rPr lang="en-US" altLang="en-US" sz="2400" i="1" dirty="0" smtClean="0"/>
              <a:t>indexed journal</a:t>
            </a:r>
            <a:r>
              <a:rPr lang="en-US" altLang="en-US" sz="2400" dirty="0" smtClean="0"/>
              <a:t>, </a:t>
            </a:r>
            <a:r>
              <a:rPr lang="en-US" altLang="en-US" sz="2400" i="1" dirty="0" smtClean="0"/>
              <a:t>non-indexed journal</a:t>
            </a:r>
            <a:r>
              <a:rPr lang="en-US" altLang="en-US" sz="2400" dirty="0" smtClean="0"/>
              <a:t> - UTM juga </a:t>
            </a:r>
            <a:r>
              <a:rPr lang="en-US" altLang="en-US" sz="2400" dirty="0" err="1" smtClean="0"/>
              <a:t>perlu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menghasilkan</a:t>
            </a:r>
            <a:r>
              <a:rPr lang="en-US" altLang="en-US" sz="2400" dirty="0" smtClean="0"/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Buku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Penyelidikan</a:t>
            </a:r>
            <a:r>
              <a:rPr lang="en-US" altLang="en-US" dirty="0" smtClean="0">
                <a:solidFill>
                  <a:srgbClr val="FF0000"/>
                </a:solidFill>
              </a:rPr>
              <a:t> &amp; Edited Book </a:t>
            </a:r>
            <a:r>
              <a:rPr lang="en-US" altLang="en-US" sz="2400" dirty="0" smtClean="0"/>
              <a:t>(BUKU ILMIAH) </a:t>
            </a:r>
            <a:r>
              <a:rPr lang="en-US" altLang="en-US" sz="2400" dirty="0" err="1" smtClean="0"/>
              <a:t>sebagai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salah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satu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daripada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bahan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penerbitan</a:t>
            </a:r>
            <a:endParaRPr lang="en-US" altLang="en-US" sz="2400" dirty="0" smtClean="0"/>
          </a:p>
          <a:p>
            <a:r>
              <a:rPr lang="en-US" altLang="en-US" sz="2400" dirty="0" err="1" smtClean="0"/>
              <a:t>Berdasarkan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KPI</a:t>
            </a:r>
            <a:r>
              <a:rPr lang="en-US" altLang="en-US" sz="2400" dirty="0" smtClean="0"/>
              <a:t> RU, </a:t>
            </a:r>
            <a:r>
              <a:rPr lang="en-US" altLang="en-US" sz="2400" dirty="0" err="1" smtClean="0"/>
              <a:t>UTM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perlu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menghasilkan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sekurang-kurangnya</a:t>
            </a:r>
            <a:r>
              <a:rPr lang="en-US" altLang="en-US" sz="2400" dirty="0" smtClean="0"/>
              <a:t> </a:t>
            </a:r>
            <a:r>
              <a:rPr lang="en-US" altLang="en-US" sz="3600" dirty="0" smtClean="0">
                <a:solidFill>
                  <a:srgbClr val="FF0000"/>
                </a:solidFill>
              </a:rPr>
              <a:t>1 chapter </a:t>
            </a:r>
            <a:r>
              <a:rPr lang="en-US" altLang="en-US" sz="2800" dirty="0" err="1" smtClean="0"/>
              <a:t>untuk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setiap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pensyarah</a:t>
            </a:r>
            <a:r>
              <a:rPr lang="en-US" altLang="en-US" sz="2800" dirty="0" smtClean="0"/>
              <a:t>/</a:t>
            </a:r>
            <a:r>
              <a:rPr lang="en-US" altLang="en-US" sz="2800" dirty="0" err="1" smtClean="0"/>
              <a:t>tahun</a:t>
            </a:r>
            <a:endParaRPr lang="en-US" altLang="en-US" sz="2400" dirty="0" smtClean="0"/>
          </a:p>
          <a:p>
            <a:r>
              <a:rPr lang="en-US" altLang="en-US" sz="2400" dirty="0" smtClean="0"/>
              <a:t>University </a:t>
            </a:r>
            <a:r>
              <a:rPr lang="en-US" altLang="en-US" sz="2400" dirty="0" err="1" smtClean="0"/>
              <a:t>perlu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menghasilkan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20%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dari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jumlah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pensyarah</a:t>
            </a:r>
            <a:r>
              <a:rPr lang="en-US" altLang="en-US" sz="2400" dirty="0" smtClean="0">
                <a:solidFill>
                  <a:srgbClr val="FF0000"/>
                </a:solidFill>
              </a:rPr>
              <a:t> (300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Buku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Penyelidikan</a:t>
            </a:r>
            <a:r>
              <a:rPr lang="en-US" altLang="en-US" sz="2400" dirty="0" smtClean="0">
                <a:solidFill>
                  <a:srgbClr val="FF0000"/>
                </a:solidFill>
              </a:rPr>
              <a:t>) </a:t>
            </a:r>
            <a:r>
              <a:rPr lang="en-US" altLang="en-US" sz="2400" dirty="0" err="1" smtClean="0"/>
              <a:t>setiap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tahun</a:t>
            </a:r>
            <a:r>
              <a:rPr lang="en-US" altLang="en-US" sz="2400" dirty="0" smtClean="0"/>
              <a:t>. </a:t>
            </a:r>
          </a:p>
          <a:p>
            <a:r>
              <a:rPr lang="en-US" altLang="en-US" sz="2400" dirty="0" err="1" smtClean="0"/>
              <a:t>Fakulti</a:t>
            </a:r>
            <a:r>
              <a:rPr lang="en-US" altLang="en-US" sz="2400" dirty="0" smtClean="0"/>
              <a:t>/Research Alliance </a:t>
            </a:r>
            <a:r>
              <a:rPr lang="en-US" altLang="en-US" sz="2400" dirty="0" err="1" smtClean="0"/>
              <a:t>perlu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memastikan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Buku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Penyelidikan</a:t>
            </a:r>
            <a:r>
              <a:rPr lang="en-US" altLang="en-US" sz="2400" dirty="0" smtClean="0"/>
              <a:t> yang </a:t>
            </a:r>
            <a:r>
              <a:rPr lang="en-US" altLang="en-US" sz="2400" dirty="0" err="1" smtClean="0"/>
              <a:t>berjaya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diterbitkan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merangkumi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pelbagai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bidang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penyelidikan</a:t>
            </a:r>
            <a:endParaRPr lang="en-US" alt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08433" y="179695"/>
            <a:ext cx="7620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en-US" sz="3200" kern="0" dirty="0" smtClean="0"/>
              <a:t>Why &amp; Why (University) Need Book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7664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1328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en-US" sz="3600" dirty="0" err="1"/>
              <a:t>senarai</a:t>
            </a:r>
            <a:r>
              <a:rPr lang="en-US" altLang="en-US" sz="3600" dirty="0"/>
              <a:t>  </a:t>
            </a:r>
            <a:r>
              <a:rPr lang="en-US" altLang="en-US" sz="3600" dirty="0" err="1"/>
              <a:t>bahan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bacaan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betul-betul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dirujuk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sahaja</a:t>
            </a:r>
            <a:r>
              <a:rPr lang="en-US" altLang="en-US" sz="3600" dirty="0"/>
              <a:t>. </a:t>
            </a:r>
            <a:endParaRPr lang="en-US" altLang="en-US" sz="3600" dirty="0" smtClean="0"/>
          </a:p>
          <a:p>
            <a:r>
              <a:rPr lang="en-US" altLang="en-US" sz="3600" dirty="0" err="1" smtClean="0"/>
              <a:t>jumlah</a:t>
            </a:r>
            <a:r>
              <a:rPr lang="en-US" altLang="en-US" sz="3600" dirty="0" smtClean="0"/>
              <a:t> </a:t>
            </a:r>
            <a:r>
              <a:rPr lang="en-US" altLang="en-US" sz="3600" dirty="0" err="1"/>
              <a:t>bahan</a:t>
            </a:r>
            <a:r>
              <a:rPr lang="en-US" altLang="en-US" sz="3600" dirty="0"/>
              <a:t> </a:t>
            </a:r>
            <a:r>
              <a:rPr lang="en-US" altLang="en-US" sz="3600" dirty="0" err="1" smtClean="0"/>
              <a:t>rujukan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dikurangkan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 err="1"/>
              <a:t>Rujukan</a:t>
            </a:r>
            <a:r>
              <a:rPr lang="en-US" altLang="en-US" sz="4400" dirty="0"/>
              <a:t> </a:t>
            </a:r>
            <a:r>
              <a:rPr lang="en-US" altLang="en-US" sz="4400" dirty="0" err="1"/>
              <a:t>dan</a:t>
            </a:r>
            <a:r>
              <a:rPr lang="en-US" altLang="en-US" sz="4400" dirty="0"/>
              <a:t> </a:t>
            </a:r>
            <a:r>
              <a:rPr lang="en-US" altLang="en-US" sz="4400" dirty="0" err="1"/>
              <a:t>Bibliografi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 smtClean="0"/>
              <a:t>Penyunting</a:t>
            </a:r>
            <a:r>
              <a:rPr lang="en-US" dirty="0" smtClean="0"/>
              <a:t> </a:t>
            </a:r>
            <a:r>
              <a:rPr lang="en-US" dirty="0" err="1" smtClean="0"/>
              <a:t>Kendiri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95617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 smtClean="0"/>
              <a:t>Menghasilkan</a:t>
            </a:r>
            <a:r>
              <a:rPr lang="en-US" sz="3600" dirty="0" smtClean="0"/>
              <a:t> </a:t>
            </a:r>
            <a:r>
              <a:rPr lang="en-US" sz="3600" dirty="0" err="1" smtClean="0"/>
              <a:t>draf</a:t>
            </a:r>
            <a:r>
              <a:rPr lang="en-US" sz="3600" dirty="0" smtClean="0"/>
              <a:t> </a:t>
            </a:r>
            <a:r>
              <a:rPr lang="en-US" sz="3600" dirty="0" err="1" smtClean="0"/>
              <a:t>akhir</a:t>
            </a:r>
            <a:r>
              <a:rPr lang="en-US" sz="3600" dirty="0" smtClean="0"/>
              <a:t> </a:t>
            </a:r>
            <a:r>
              <a:rPr lang="en-US" sz="3600" dirty="0" err="1" smtClean="0"/>
              <a:t>dengan</a:t>
            </a:r>
            <a:r>
              <a:rPr lang="en-US" sz="3600" dirty="0" smtClean="0"/>
              <a:t> </a:t>
            </a:r>
            <a:r>
              <a:rPr lang="en-US" sz="3600" dirty="0" err="1" smtClean="0"/>
              <a:t>menyemak</a:t>
            </a:r>
            <a:r>
              <a:rPr lang="en-US" sz="3600" dirty="0" smtClean="0"/>
              <a:t>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menyunting</a:t>
            </a:r>
            <a:r>
              <a:rPr lang="en-US" sz="3600" dirty="0" smtClean="0"/>
              <a:t> </a:t>
            </a:r>
            <a:r>
              <a:rPr lang="en-US" sz="3600" dirty="0" err="1" smtClean="0"/>
              <a:t>secara</a:t>
            </a:r>
            <a:r>
              <a:rPr lang="en-US" sz="3600" dirty="0" smtClean="0"/>
              <a:t> </a:t>
            </a:r>
            <a:r>
              <a:rPr lang="en-US" sz="3600" dirty="0" err="1" smtClean="0"/>
              <a:t>terperinci</a:t>
            </a:r>
            <a:r>
              <a:rPr lang="en-US" sz="3600" dirty="0" smtClean="0"/>
              <a:t> </a:t>
            </a:r>
            <a:r>
              <a:rPr lang="en-US" sz="3600" dirty="0" err="1" smtClean="0"/>
              <a:t>dari</a:t>
            </a:r>
            <a:r>
              <a:rPr lang="en-US" sz="3600" dirty="0" smtClean="0"/>
              <a:t> </a:t>
            </a:r>
            <a:r>
              <a:rPr lang="en-US" sz="3600" dirty="0" err="1" smtClean="0"/>
              <a:t>segi</a:t>
            </a:r>
            <a:r>
              <a:rPr lang="en-US" sz="3600" dirty="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 </a:t>
            </a:r>
            <a:r>
              <a:rPr lang="en-US" sz="3200" dirty="0" err="1" smtClean="0"/>
              <a:t>Kejelasan</a:t>
            </a:r>
            <a:r>
              <a:rPr lang="en-US" sz="3200" dirty="0" smtClean="0"/>
              <a:t> </a:t>
            </a:r>
            <a:r>
              <a:rPr lang="en-US" sz="3200" dirty="0" err="1" smtClean="0"/>
              <a:t>isi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 </a:t>
            </a:r>
            <a:r>
              <a:rPr lang="en-US" sz="3200" dirty="0" err="1" smtClean="0"/>
              <a:t>Ketepatan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keselarasan</a:t>
            </a:r>
            <a:r>
              <a:rPr lang="en-US" sz="3200" dirty="0" smtClean="0"/>
              <a:t> </a:t>
            </a:r>
            <a:r>
              <a:rPr lang="en-US" sz="3200" dirty="0" err="1" smtClean="0"/>
              <a:t>ejaan</a:t>
            </a:r>
            <a:r>
              <a:rPr lang="en-US" sz="3200" dirty="0" smtClean="0"/>
              <a:t>/</a:t>
            </a:r>
            <a:r>
              <a:rPr lang="en-US" sz="3200" dirty="0" err="1" smtClean="0"/>
              <a:t>istilah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 </a:t>
            </a:r>
            <a:r>
              <a:rPr lang="en-US" sz="3200" dirty="0" err="1" smtClean="0"/>
              <a:t>Kesesuaian</a:t>
            </a:r>
            <a:r>
              <a:rPr lang="en-US" sz="3200" dirty="0" smtClean="0"/>
              <a:t> rajah/</a:t>
            </a:r>
            <a:r>
              <a:rPr lang="en-US" sz="3200" dirty="0" err="1" smtClean="0"/>
              <a:t>jadual</a:t>
            </a:r>
            <a:r>
              <a:rPr lang="en-US" sz="3200" dirty="0" smtClean="0"/>
              <a:t>/</a:t>
            </a:r>
            <a:r>
              <a:rPr lang="en-US" sz="3200" dirty="0" err="1" smtClean="0"/>
              <a:t>petikan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 </a:t>
            </a:r>
            <a:r>
              <a:rPr lang="en-US" sz="3200" dirty="0" err="1" smtClean="0"/>
              <a:t>Keizinan</a:t>
            </a:r>
            <a:r>
              <a:rPr lang="en-US" sz="3200" dirty="0" smtClean="0"/>
              <a:t> </a:t>
            </a:r>
            <a:r>
              <a:rPr lang="en-US" sz="3200" dirty="0" err="1" smtClean="0"/>
              <a:t>hak</a:t>
            </a:r>
            <a:r>
              <a:rPr lang="en-US" sz="3200" dirty="0" smtClean="0"/>
              <a:t> </a:t>
            </a:r>
            <a:r>
              <a:rPr lang="en-US" sz="3200" dirty="0" err="1" smtClean="0"/>
              <a:t>cipta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 Gaya </a:t>
            </a:r>
            <a:r>
              <a:rPr lang="en-US" sz="3200" dirty="0" err="1" smtClean="0"/>
              <a:t>penerbitan</a:t>
            </a:r>
            <a:r>
              <a:rPr lang="en-US" sz="32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 Lain-lain.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38953" y="6277217"/>
            <a:ext cx="464288" cy="2532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D8DE25-BD98-46B5-A443-1F510F41730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Ringkasan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68403"/>
            <a:ext cx="9144000" cy="5496635"/>
          </a:xfrm>
        </p:spPr>
        <p:txBody>
          <a:bodyPr/>
          <a:lstStyle/>
          <a:p>
            <a:r>
              <a:rPr lang="en-US" sz="2800" dirty="0">
                <a:latin typeface="Arial Rounded MT Bold" panose="020F0704030504030204" pitchFamily="34" charset="0"/>
              </a:rPr>
              <a:t>Originality </a:t>
            </a:r>
            <a:endParaRPr lang="en-US" sz="2800" dirty="0" smtClean="0">
              <a:latin typeface="Arial Rounded MT Bold" panose="020F0704030504030204" pitchFamily="34" charset="0"/>
            </a:endParaRPr>
          </a:p>
          <a:p>
            <a:r>
              <a:rPr lang="ms-MY" altLang="en-US" sz="2800" dirty="0"/>
              <a:t>Tesis atau Buku ?  - tujuan penulisan</a:t>
            </a:r>
          </a:p>
          <a:p>
            <a:r>
              <a:rPr lang="ms-MY" altLang="en-US" sz="2800" dirty="0" smtClean="0">
                <a:latin typeface="Arial Rounded MT Bold" panose="020F0704030504030204" pitchFamily="34" charset="0"/>
              </a:rPr>
              <a:t>Type of </a:t>
            </a:r>
            <a:r>
              <a:rPr lang="ms-MY" altLang="en-US" sz="2800" dirty="0">
                <a:latin typeface="Arial Rounded MT Bold" panose="020F0704030504030204" pitchFamily="34" charset="0"/>
              </a:rPr>
              <a:t>book/skop/Bentuk &amp; Konsep </a:t>
            </a:r>
            <a:r>
              <a:rPr lang="ms-MY" altLang="en-US" sz="2800" dirty="0" smtClean="0">
                <a:latin typeface="Arial Rounded MT Bold" panose="020F0704030504030204" pitchFamily="34" charset="0"/>
              </a:rPr>
              <a:t>buku</a:t>
            </a:r>
          </a:p>
          <a:p>
            <a:r>
              <a:rPr lang="ms-MY" altLang="en-US" sz="2800" dirty="0" smtClean="0">
                <a:latin typeface="Arial Rounded MT Bold" panose="020F0704030504030204" pitchFamily="34" charset="0"/>
              </a:rPr>
              <a:t>Judul/ senarai kandungan</a:t>
            </a:r>
          </a:p>
          <a:p>
            <a:r>
              <a:rPr lang="ms-MY" altLang="en-US" sz="2800" dirty="0" smtClean="0">
                <a:latin typeface="Arial Rounded MT Bold" panose="020F0704030504030204" pitchFamily="34" charset="0"/>
              </a:rPr>
              <a:t>Sasaran pembaca</a:t>
            </a:r>
          </a:p>
          <a:p>
            <a:r>
              <a:rPr lang="ms-MY" sz="2800" dirty="0" smtClean="0">
                <a:latin typeface="Arial Rounded MT Bold" panose="020F0704030504030204" pitchFamily="34" charset="0"/>
              </a:rPr>
              <a:t>Struktur/Format /paragraph /</a:t>
            </a:r>
            <a:r>
              <a:rPr lang="ms-MY" altLang="en-US" sz="2800" dirty="0" smtClean="0">
                <a:latin typeface="Arial Rounded MT Bold" panose="020F0704030504030204" pitchFamily="34" charset="0"/>
              </a:rPr>
              <a:t>urutan </a:t>
            </a:r>
            <a:r>
              <a:rPr lang="ms-MY" sz="2800" dirty="0" smtClean="0">
                <a:latin typeface="Arial Rounded MT Bold" panose="020F0704030504030204" pitchFamily="34" charset="0"/>
              </a:rPr>
              <a:t>penulisan..</a:t>
            </a:r>
            <a:endParaRPr lang="ms-MY" altLang="en-US" sz="2800" dirty="0">
              <a:latin typeface="Arial Rounded MT Bold" panose="020F0704030504030204" pitchFamily="34" charset="0"/>
            </a:endParaRPr>
          </a:p>
          <a:p>
            <a:r>
              <a:rPr lang="ms-MY" sz="2800" dirty="0" smtClean="0">
                <a:latin typeface="Arial Rounded MT Bold" panose="020F0704030504030204" pitchFamily="34" charset="0"/>
              </a:rPr>
              <a:t>Laras Bahasa – </a:t>
            </a:r>
            <a:r>
              <a:rPr lang="ms-MY" altLang="en-US" sz="2800" dirty="0" smtClean="0">
                <a:latin typeface="Arial Rounded MT Bold" panose="020F0704030504030204" pitchFamily="34" charset="0"/>
              </a:rPr>
              <a:t>menarik &amp; mudah? </a:t>
            </a:r>
            <a:r>
              <a:rPr lang="en-US" sz="2800" dirty="0" smtClean="0"/>
              <a:t>Thesis </a:t>
            </a:r>
            <a:r>
              <a:rPr lang="en-US" sz="2800" dirty="0"/>
              <a:t>or Book)</a:t>
            </a:r>
            <a:endParaRPr lang="ms-MY" altLang="en-US" sz="2800" dirty="0" smtClean="0">
              <a:latin typeface="Arial Rounded MT Bold" panose="020F0704030504030204" pitchFamily="34" charset="0"/>
            </a:endParaRPr>
          </a:p>
          <a:p>
            <a:r>
              <a:rPr lang="ms-MY" altLang="en-US" sz="2800" dirty="0" smtClean="0">
                <a:latin typeface="Arial Rounded MT Bold" panose="020F0704030504030204" pitchFamily="34" charset="0"/>
              </a:rPr>
              <a:t>Rajah/Jadual/Gambar membantu , Quality?</a:t>
            </a:r>
          </a:p>
          <a:p>
            <a:r>
              <a:rPr lang="ms-MY" altLang="en-US" sz="2800" dirty="0" smtClean="0">
                <a:latin typeface="Arial Rounded MT Bold" panose="020F0704030504030204" pitchFamily="34" charset="0"/>
              </a:rPr>
              <a:t>Sunting?</a:t>
            </a:r>
            <a:r>
              <a:rPr lang="en-US" sz="2800" dirty="0">
                <a:latin typeface="Arial Rounded MT Bold" panose="020F0704030504030204" pitchFamily="34" charset="0"/>
              </a:rPr>
              <a:t/>
            </a:r>
            <a:br>
              <a:rPr lang="en-US" sz="2800" dirty="0">
                <a:latin typeface="Arial Rounded MT Bold" panose="020F0704030504030204" pitchFamily="34" charset="0"/>
              </a:rPr>
            </a:br>
            <a:endParaRPr lang="ms-MY" altLang="en-US" sz="2800" dirty="0">
              <a:latin typeface="Arial Rounded MT Bold" panose="020F0704030504030204" pitchFamily="34" charset="0"/>
            </a:endParaRPr>
          </a:p>
          <a:p>
            <a:endParaRPr 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8787" name="Content Placeholder 3" descr="image 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3819525" cy="5791200"/>
          </a:xfrm>
        </p:spPr>
      </p:pic>
      <p:pic>
        <p:nvPicPr>
          <p:cNvPr id="118788" name="Picture 4" descr="image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50" y="225424"/>
            <a:ext cx="4016992" cy="61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13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1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1"/>
          <p:cNvSpPr txBox="1">
            <a:spLocks noChangeArrowheads="1"/>
          </p:cNvSpPr>
          <p:nvPr/>
        </p:nvSpPr>
        <p:spPr bwMode="auto">
          <a:xfrm>
            <a:off x="2432915" y="6211669"/>
            <a:ext cx="47549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0" dirty="0" smtClean="0">
                <a:solidFill>
                  <a:schemeClr val="bg1"/>
                </a:solidFill>
                <a:latin typeface="Arial" charset="0"/>
              </a:rPr>
              <a:t>Organize your work</a:t>
            </a:r>
            <a:endParaRPr lang="en-US" altLang="en-US" sz="3600" b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349375" y="152400"/>
            <a:ext cx="7620000" cy="609600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MS PGothic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>
              <a:defRPr/>
            </a:pPr>
            <a:r>
              <a:rPr lang="en-US" dirty="0" smtClean="0"/>
              <a:t>Why (University) Edited Books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6888" y="968375"/>
            <a:ext cx="5203825" cy="186055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Cepat</a:t>
            </a:r>
            <a:r>
              <a:rPr lang="en-US" sz="3200" dirty="0"/>
              <a:t> &amp; </a:t>
            </a:r>
            <a:r>
              <a:rPr lang="en-US" sz="3200" dirty="0" err="1"/>
              <a:t>Mudah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720850" y="2544763"/>
            <a:ext cx="5295900" cy="26416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Part of Training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063" y="5118100"/>
            <a:ext cx="7229475" cy="954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MY" sz="2800" dirty="0"/>
              <a:t>career progression in many academic disciplines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82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 smtClean="0"/>
              <a:t>Kursus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379"/>
            <a:ext cx="2284463" cy="414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82" y="1514902"/>
            <a:ext cx="5578017" cy="418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006220" y="3238642"/>
            <a:ext cx="1460311" cy="9689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733007"/>
            <a:ext cx="3565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Buku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Tanpa</a:t>
            </a:r>
            <a:r>
              <a:rPr lang="en-US" sz="2000" b="1" dirty="0" smtClean="0"/>
              <a:t> Nama &amp;</a:t>
            </a:r>
            <a:r>
              <a:rPr lang="en-US" sz="2000" b="1" dirty="0" err="1" smtClean="0"/>
              <a:t>Judul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35773" y="5705712"/>
            <a:ext cx="4408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Mana</a:t>
            </a:r>
            <a:r>
              <a:rPr lang="en-US" sz="3200" dirty="0" smtClean="0"/>
              <a:t> </a:t>
            </a:r>
            <a:r>
              <a:rPr lang="en-US" sz="3200" dirty="0" err="1" smtClean="0"/>
              <a:t>Buku</a:t>
            </a:r>
            <a:r>
              <a:rPr lang="en-US" sz="3200" dirty="0" smtClean="0"/>
              <a:t> </a:t>
            </a:r>
            <a:r>
              <a:rPr lang="en-US" sz="3200" dirty="0" err="1" smtClean="0"/>
              <a:t>saya</a:t>
            </a:r>
            <a:r>
              <a:rPr lang="en-US" sz="3200" dirty="0" smtClean="0"/>
              <a:t>????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53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Syarat</a:t>
            </a:r>
            <a:r>
              <a:rPr lang="en-US" dirty="0" smtClean="0"/>
              <a:t> </a:t>
            </a:r>
            <a:r>
              <a:rPr lang="en-US" dirty="0" err="1" smtClean="0"/>
              <a:t>penghasilan</a:t>
            </a:r>
            <a:r>
              <a:rPr lang="en-US" dirty="0" smtClean="0"/>
              <a:t> </a:t>
            </a:r>
            <a:r>
              <a:rPr lang="en-US" dirty="0" err="1" smtClean="0"/>
              <a:t>Manuskrip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979817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Karya</a:t>
            </a:r>
            <a:r>
              <a:rPr lang="en-US" sz="2400" dirty="0" smtClean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asli</a:t>
            </a:r>
            <a:endParaRPr lang="en-US" sz="2400" dirty="0">
              <a:solidFill>
                <a:srgbClr val="FF0000"/>
              </a:solidFill>
            </a:endParaRPr>
          </a:p>
          <a:p>
            <a:pPr marL="463550"/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ciplak</a:t>
            </a:r>
            <a:r>
              <a:rPr lang="en-US" sz="2400" dirty="0"/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mana-mana</a:t>
            </a:r>
            <a:r>
              <a:rPr lang="en-US" sz="2400" dirty="0"/>
              <a:t> </a:t>
            </a:r>
            <a:r>
              <a:rPr lang="en-US" sz="2400" dirty="0" err="1"/>
              <a:t>terbitan</a:t>
            </a:r>
            <a:r>
              <a:rPr lang="en-US" sz="2400" dirty="0"/>
              <a:t>,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/>
              <a:t>apa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yang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hasilan</a:t>
            </a:r>
            <a:r>
              <a:rPr lang="en-US" sz="2400" dirty="0"/>
              <a:t> </a:t>
            </a:r>
            <a:r>
              <a:rPr lang="en-US" sz="2400" dirty="0" err="1"/>
              <a:t>anda</a:t>
            </a:r>
            <a:r>
              <a:rPr lang="en-US" sz="2400" dirty="0"/>
              <a:t>.</a:t>
            </a:r>
          </a:p>
          <a:p>
            <a:pPr marL="463550" indent="-463550">
              <a:buAutoNum type="arabicPeriod" startAt="2"/>
              <a:tabLst>
                <a:tab pos="463550" algn="l"/>
              </a:tabLst>
            </a:pPr>
            <a:r>
              <a:rPr lang="en-US" sz="2800" dirty="0" err="1" smtClean="0">
                <a:solidFill>
                  <a:srgbClr val="FF0000"/>
                </a:solidFill>
              </a:rPr>
              <a:t>Tidak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diterjemah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mana-mana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mana-mana</a:t>
            </a:r>
            <a:r>
              <a:rPr lang="en-US" sz="2400" dirty="0"/>
              <a:t> </a:t>
            </a:r>
            <a:r>
              <a:rPr lang="en-US" sz="2400" dirty="0" err="1" smtClean="0"/>
              <a:t>bahasa</a:t>
            </a:r>
            <a:endParaRPr lang="en-US" sz="2400" dirty="0"/>
          </a:p>
          <a:p>
            <a:pPr marL="463550" indent="-463550">
              <a:buAutoNum type="arabicPeriod" startAt="2"/>
              <a:tabLst>
                <a:tab pos="463550" algn="l"/>
              </a:tabLst>
            </a:pPr>
            <a:r>
              <a:rPr lang="en-US" sz="2800" dirty="0" err="1" smtClean="0">
                <a:solidFill>
                  <a:srgbClr val="FF0000"/>
                </a:solidFill>
              </a:rPr>
              <a:t>Tidak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disadur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mana-mana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terbitan</a:t>
            </a:r>
            <a:r>
              <a:rPr lang="en-US" sz="2400" dirty="0"/>
              <a:t> </a:t>
            </a:r>
            <a:r>
              <a:rPr lang="en-US" sz="2400" dirty="0" smtClean="0"/>
              <a:t>lain</a:t>
            </a:r>
            <a:endParaRPr lang="en-US" sz="2400" dirty="0"/>
          </a:p>
          <a:p>
            <a:pPr marL="463550" indent="-463550">
              <a:buAutoNum type="arabicPeriod" startAt="2"/>
              <a:tabLst>
                <a:tab pos="463550" algn="l"/>
              </a:tabLst>
            </a:pP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bahan</a:t>
            </a:r>
            <a:r>
              <a:rPr lang="en-US" sz="2400" dirty="0"/>
              <a:t> yang </a:t>
            </a:r>
            <a:r>
              <a:rPr lang="en-US" sz="2400" dirty="0" err="1"/>
              <a:t>ditakrif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bahan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skunder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yang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diertikan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mendominasi</a:t>
            </a:r>
            <a:r>
              <a:rPr lang="en-US" sz="2400" dirty="0"/>
              <a:t> </a:t>
            </a:r>
            <a:r>
              <a:rPr lang="en-US" sz="2400" dirty="0" err="1"/>
              <a:t>karya</a:t>
            </a:r>
            <a:r>
              <a:rPr lang="en-US" sz="2400" dirty="0"/>
              <a:t> </a:t>
            </a:r>
            <a:r>
              <a:rPr lang="en-US" sz="2400" dirty="0" err="1" smtClean="0"/>
              <a:t>anda</a:t>
            </a:r>
            <a:r>
              <a:rPr lang="en-US" sz="2400" dirty="0" smtClean="0"/>
              <a:t>.</a:t>
            </a:r>
          </a:p>
          <a:p>
            <a:pPr marL="463550" indent="-463550">
              <a:buAutoNum type="arabicPeriod" startAt="2"/>
              <a:tabLst>
                <a:tab pos="463550" algn="l"/>
              </a:tabLst>
            </a:pP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/>
              <a:t>apa-apa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bentuk</a:t>
            </a:r>
            <a:r>
              <a:rPr lang="en-US" sz="2400" dirty="0"/>
              <a:t> yang </a:t>
            </a:r>
            <a:r>
              <a:rPr lang="en-US" sz="2800" dirty="0" err="1">
                <a:solidFill>
                  <a:srgbClr val="FF0000"/>
                </a:solidFill>
              </a:rPr>
              <a:t>meragukan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keaslian</a:t>
            </a:r>
            <a:r>
              <a:rPr lang="en-US" sz="2400" dirty="0"/>
              <a:t> </a:t>
            </a:r>
            <a:r>
              <a:rPr lang="en-US" sz="2400" dirty="0" err="1"/>
              <a:t>karya</a:t>
            </a:r>
            <a:r>
              <a:rPr lang="en-US" sz="2400" dirty="0"/>
              <a:t> </a:t>
            </a:r>
            <a:r>
              <a:rPr lang="en-US" sz="2400" dirty="0" err="1" smtClean="0"/>
              <a:t>anda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01505" y="5778168"/>
            <a:ext cx="5199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Copywrite</a:t>
            </a:r>
            <a:r>
              <a:rPr lang="en-US" sz="4400" dirty="0" smtClean="0">
                <a:solidFill>
                  <a:srgbClr val="FF0000"/>
                </a:solidFill>
              </a:rPr>
              <a:t> Issue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Peringkat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Penulisan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09925" name="Rectangle 5"/>
          <p:cNvSpPr>
            <a:spLocks noGrp="1" noChangeArrowheads="1"/>
          </p:cNvSpPr>
          <p:nvPr>
            <p:ph idx="1"/>
          </p:nvPr>
        </p:nvSpPr>
        <p:spPr>
          <a:xfrm>
            <a:off x="0" y="1237592"/>
            <a:ext cx="91440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/>
              <a:t>Pra-penulisan</a:t>
            </a:r>
            <a:r>
              <a:rPr lang="en-US" sz="4000" dirty="0" smtClean="0"/>
              <a:t> </a:t>
            </a:r>
          </a:p>
          <a:p>
            <a:pPr lvl="1" eaLnBrk="1" hangingPunct="1">
              <a:defRPr/>
            </a:pPr>
            <a:r>
              <a:rPr lang="en-US" sz="3600" dirty="0" err="1" smtClean="0">
                <a:solidFill>
                  <a:srgbClr val="FF0000"/>
                </a:solidFill>
              </a:rPr>
              <a:t>draf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/>
              <a:t>Penulisan</a:t>
            </a:r>
            <a:r>
              <a:rPr lang="en-US" sz="3600" dirty="0" smtClean="0"/>
              <a:t>/mapping your idea</a:t>
            </a:r>
          </a:p>
          <a:p>
            <a:pPr eaLnBrk="1" hangingPunct="1">
              <a:defRPr/>
            </a:pPr>
            <a:r>
              <a:rPr lang="en-US" sz="4000" dirty="0" err="1" smtClean="0"/>
              <a:t>Pembinaan</a:t>
            </a:r>
            <a:r>
              <a:rPr lang="en-US" sz="4000" dirty="0" smtClean="0"/>
              <a:t> </a:t>
            </a:r>
            <a:r>
              <a:rPr lang="en-US" sz="4000" dirty="0" err="1" smtClean="0"/>
              <a:t>dan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Penyusunan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Idea - </a:t>
            </a:r>
            <a:r>
              <a:rPr lang="en-US" sz="4000" dirty="0" err="1" smtClean="0"/>
              <a:t>bab</a:t>
            </a:r>
            <a:r>
              <a:rPr lang="en-US" sz="4000" dirty="0" smtClean="0"/>
              <a:t> &amp; </a:t>
            </a:r>
            <a:r>
              <a:rPr lang="en-US" sz="4000" dirty="0" err="1" smtClean="0"/>
              <a:t>Topik</a:t>
            </a:r>
            <a:endParaRPr lang="en-US" sz="4000" dirty="0" smtClean="0"/>
          </a:p>
          <a:p>
            <a:pPr eaLnBrk="1" hangingPunct="1">
              <a:defRPr/>
            </a:pPr>
            <a:r>
              <a:rPr lang="en-US" sz="4000" dirty="0" err="1" smtClean="0"/>
              <a:t>Penulisan</a:t>
            </a:r>
            <a:r>
              <a:rPr lang="en-US" sz="4000" dirty="0" smtClean="0"/>
              <a:t> </a:t>
            </a:r>
            <a:r>
              <a:rPr lang="en-US" sz="4000" dirty="0" err="1" smtClean="0"/>
              <a:t>dan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tempoh</a:t>
            </a:r>
            <a:endParaRPr lang="en-US" sz="40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4000" dirty="0" err="1" smtClean="0"/>
              <a:t>Pasca-penulisan</a:t>
            </a:r>
            <a:r>
              <a:rPr lang="en-US" sz="4000" dirty="0" smtClean="0"/>
              <a:t> (</a:t>
            </a:r>
            <a:r>
              <a:rPr lang="en-US" sz="4000" dirty="0" err="1" smtClean="0">
                <a:solidFill>
                  <a:srgbClr val="FF0000"/>
                </a:solidFill>
              </a:rPr>
              <a:t>Permurnian</a:t>
            </a:r>
            <a:r>
              <a:rPr lang="en-US" sz="4000" dirty="0" smtClean="0"/>
              <a:t>)</a:t>
            </a:r>
          </a:p>
          <a:p>
            <a:pPr lvl="1" eaLnBrk="1" hangingPunct="1">
              <a:defRPr/>
            </a:pPr>
            <a:r>
              <a:rPr lang="en-US" sz="3600" dirty="0" err="1" smtClean="0"/>
              <a:t>Membaca</a:t>
            </a:r>
            <a:r>
              <a:rPr lang="en-US" sz="3600" dirty="0" smtClean="0"/>
              <a:t> &amp; </a:t>
            </a:r>
            <a:r>
              <a:rPr lang="en-US" sz="3600" dirty="0" err="1" smtClean="0">
                <a:solidFill>
                  <a:srgbClr val="FF0000"/>
                </a:solidFill>
              </a:rPr>
              <a:t>Sunting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kendiri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38953" y="6277217"/>
            <a:ext cx="464288" cy="2532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F033F5-5E82-4CEE-ACD4-86B97A03C21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1373</Words>
  <Application>Microsoft Office PowerPoint</Application>
  <PresentationFormat>On-screen Show (4:3)</PresentationFormat>
  <Paragraphs>286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ＭＳ Ｐゴシック</vt:lpstr>
      <vt:lpstr>ＭＳ Ｐゴシック</vt:lpstr>
      <vt:lpstr>Arial</vt:lpstr>
      <vt:lpstr>Arial Narrow</vt:lpstr>
      <vt:lpstr>Arial Rounded MT Bold</vt:lpstr>
      <vt:lpstr>Bernard MT Condensed</vt:lpstr>
      <vt:lpstr>Britannic Bold</vt:lpstr>
      <vt:lpstr>Brush Script MT</vt:lpstr>
      <vt:lpstr>Calibri</vt:lpstr>
      <vt:lpstr>GungsuhChe</vt:lpstr>
      <vt:lpstr>Times New Roman</vt:lpstr>
      <vt:lpstr>Trebuchet MS</vt:lpstr>
      <vt:lpstr>Verdana</vt:lpstr>
      <vt:lpstr>Wingdings</vt:lpstr>
      <vt:lpstr>Wingdings 2</vt:lpstr>
      <vt:lpstr>Default Design</vt:lpstr>
      <vt:lpstr>PowerPoint Presentation</vt:lpstr>
      <vt:lpstr>Sesi 1 </vt:lpstr>
      <vt:lpstr>Current Status Penerbitan</vt:lpstr>
      <vt:lpstr>Why (University) Need Books?</vt:lpstr>
      <vt:lpstr>Audit Research University</vt:lpstr>
      <vt:lpstr>Why (University) Edited Books</vt:lpstr>
      <vt:lpstr>Tujuan Kursus</vt:lpstr>
      <vt:lpstr>Syarat penghasilan Manuskrip</vt:lpstr>
      <vt:lpstr>Peringkat Penulisan</vt:lpstr>
      <vt:lpstr>Draf penulisan</vt:lpstr>
      <vt:lpstr>Draf penulisan</vt:lpstr>
      <vt:lpstr>PowerPoint Presentation</vt:lpstr>
      <vt:lpstr>PowerPoint Presentation</vt:lpstr>
      <vt:lpstr>Transformation Plan </vt:lpstr>
      <vt:lpstr>Pembinaan dan Penyusunan Idea</vt:lpstr>
      <vt:lpstr>KONSEP BUKU </vt:lpstr>
      <vt:lpstr>KONSEP BUKU </vt:lpstr>
      <vt:lpstr>CONTOH</vt:lpstr>
      <vt:lpstr>PERIHAL BUKU</vt:lpstr>
      <vt:lpstr>PROPOSAL PENULISAN</vt:lpstr>
      <vt:lpstr>Transformasi Strategi</vt:lpstr>
      <vt:lpstr>Judul Buku</vt:lpstr>
      <vt:lpstr>Judul Buku</vt:lpstr>
      <vt:lpstr>TAJUK/JUDUL</vt:lpstr>
      <vt:lpstr>CONTOH CADANGAN JUDUL</vt:lpstr>
      <vt:lpstr>Ciri-ciri Khusus – edited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SAINGAN-PASARAN</vt:lpstr>
      <vt:lpstr>PASARAN</vt:lpstr>
      <vt:lpstr>Penulis </vt:lpstr>
      <vt:lpstr>PowerPoint Presentation</vt:lpstr>
      <vt:lpstr>Senarai kandungan</vt:lpstr>
      <vt:lpstr>PowerPoint Presentation</vt:lpstr>
      <vt:lpstr>PowerPoint Presentation</vt:lpstr>
      <vt:lpstr>Contoh</vt:lpstr>
      <vt:lpstr>PowerPoint Presentation</vt:lpstr>
      <vt:lpstr>Struktur/Format</vt:lpstr>
      <vt:lpstr>JARGON</vt:lpstr>
      <vt:lpstr>Laras Bahasa </vt:lpstr>
      <vt:lpstr>Kesalahan Umum Bahasa</vt:lpstr>
      <vt:lpstr>Figure/ Table </vt:lpstr>
      <vt:lpstr>PowerPoint Presentation</vt:lpstr>
      <vt:lpstr>Rujukan dan Bibliografi</vt:lpstr>
      <vt:lpstr>Penyunting Kendiri</vt:lpstr>
      <vt:lpstr>Ringkasan</vt:lpstr>
      <vt:lpstr>PowerPoint Presentation</vt:lpstr>
      <vt:lpstr>PowerPoint Presentation</vt:lpstr>
    </vt:vector>
  </TitlesOfParts>
  <Company>Unit Pengurusan Makmal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subject>Instrumental Analysis</dc:subject>
  <dc:creator>Rosli B. Hussin</dc:creator>
  <cp:lastModifiedBy>User</cp:lastModifiedBy>
  <cp:revision>1109</cp:revision>
  <dcterms:created xsi:type="dcterms:W3CDTF">2007-12-07T04:05:44Z</dcterms:created>
  <dcterms:modified xsi:type="dcterms:W3CDTF">2019-11-26T00:36:34Z</dcterms:modified>
  <cp:category>Kuliah</cp:category>
</cp:coreProperties>
</file>