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97" r:id="rId4"/>
    <p:sldId id="313" r:id="rId5"/>
    <p:sldId id="272" r:id="rId6"/>
    <p:sldId id="314" r:id="rId7"/>
    <p:sldId id="306" r:id="rId8"/>
    <p:sldId id="301" r:id="rId9"/>
    <p:sldId id="300" r:id="rId10"/>
    <p:sldId id="265" r:id="rId11"/>
    <p:sldId id="262" r:id="rId12"/>
    <p:sldId id="298" r:id="rId13"/>
    <p:sldId id="286" r:id="rId14"/>
    <p:sldId id="288" r:id="rId15"/>
    <p:sldId id="270" r:id="rId16"/>
    <p:sldId id="275" r:id="rId17"/>
    <p:sldId id="290" r:id="rId18"/>
    <p:sldId id="291" r:id="rId19"/>
    <p:sldId id="292" r:id="rId20"/>
    <p:sldId id="310" r:id="rId21"/>
    <p:sldId id="307" r:id="rId22"/>
    <p:sldId id="302" r:id="rId23"/>
    <p:sldId id="299" r:id="rId24"/>
    <p:sldId id="316" r:id="rId2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P\Desktop\present%20slide%20and%20report\data%20+%20graph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P\Desktop\present%20slide%20and%20report\data%20+%20graph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P\Desktop\present%20slide%20and%20report\data%20+%20graph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Sheet1!$H$6</c:f>
              <c:strCache>
                <c:ptCount val="1"/>
                <c:pt idx="0">
                  <c:v>Actual uav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Sheet1!$G$7:$G$15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Sheet1!$H$7:$H$15</c:f>
              <c:numCache>
                <c:formatCode>General</c:formatCode>
                <c:ptCount val="9"/>
                <c:pt idx="0">
                  <c:v>0</c:v>
                </c:pt>
                <c:pt idx="1">
                  <c:v>1.0617551462621884</c:v>
                </c:pt>
                <c:pt idx="2">
                  <c:v>2.1235102925243767</c:v>
                </c:pt>
                <c:pt idx="3">
                  <c:v>3.1852654387865655</c:v>
                </c:pt>
                <c:pt idx="4">
                  <c:v>4.2470205850487535</c:v>
                </c:pt>
                <c:pt idx="5">
                  <c:v>5.3087757313109432</c:v>
                </c:pt>
                <c:pt idx="6">
                  <c:v>6.3705308775731311</c:v>
                </c:pt>
                <c:pt idx="7">
                  <c:v>7.4322860238353199</c:v>
                </c:pt>
                <c:pt idx="8">
                  <c:v>8.4940411700975069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Sheet1!$I$6</c:f>
              <c:strCache>
                <c:ptCount val="1"/>
                <c:pt idx="0">
                  <c:v>model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Sheet1!$G$7:$G$15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Sheet1!$I$7:$I$15</c:f>
              <c:numCache>
                <c:formatCode>General</c:formatCode>
                <c:ptCount val="9"/>
                <c:pt idx="0">
                  <c:v>0</c:v>
                </c:pt>
                <c:pt idx="1">
                  <c:v>0.54547670639219936</c:v>
                </c:pt>
                <c:pt idx="2">
                  <c:v>1.0909534127843987</c:v>
                </c:pt>
                <c:pt idx="3">
                  <c:v>1.6364301191765982</c:v>
                </c:pt>
                <c:pt idx="4">
                  <c:v>2.1819068255687974</c:v>
                </c:pt>
                <c:pt idx="5">
                  <c:v>2.7273835319609971</c:v>
                </c:pt>
                <c:pt idx="6">
                  <c:v>3.2728602383531964</c:v>
                </c:pt>
                <c:pt idx="7">
                  <c:v>3.8183369447453956</c:v>
                </c:pt>
                <c:pt idx="8">
                  <c:v>4.3638136511375949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804736"/>
        <c:axId val="252805912"/>
      </c:lineChart>
      <c:catAx>
        <c:axId val="25280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Air Speed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2805912"/>
        <c:crosses val="autoZero"/>
        <c:auto val="1"/>
        <c:lblAlgn val="ctr"/>
        <c:lblOffset val="100"/>
        <c:noMultiLvlLbl val="0"/>
      </c:catAx>
      <c:valAx>
        <c:axId val="25280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Reynold number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28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b="1">
          <a:solidFill>
            <a:schemeClr val="dk1"/>
          </a:solidFill>
          <a:latin typeface="Palatino Linotype" panose="02040502050505030304" pitchFamily="18" charset="0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Sheet4!$B$3:$B$28</c:f>
              <c:numCache>
                <c:formatCode>General</c:formatCode>
                <c:ptCount val="26"/>
                <c:pt idx="1">
                  <c:v>111.06</c:v>
                </c:pt>
                <c:pt idx="2">
                  <c:v>74.05</c:v>
                </c:pt>
                <c:pt idx="3">
                  <c:v>55.54</c:v>
                </c:pt>
                <c:pt idx="4">
                  <c:v>44.43</c:v>
                </c:pt>
                <c:pt idx="5">
                  <c:v>37.020000000000003</c:v>
                </c:pt>
                <c:pt idx="6">
                  <c:v>31.74</c:v>
                </c:pt>
                <c:pt idx="7">
                  <c:v>27.77</c:v>
                </c:pt>
                <c:pt idx="8">
                  <c:v>24.68</c:v>
                </c:pt>
                <c:pt idx="9">
                  <c:v>22.21</c:v>
                </c:pt>
                <c:pt idx="10">
                  <c:v>20.190000000000001</c:v>
                </c:pt>
                <c:pt idx="11">
                  <c:v>18.510000000000002</c:v>
                </c:pt>
                <c:pt idx="12">
                  <c:v>17.09</c:v>
                </c:pt>
                <c:pt idx="13">
                  <c:v>15.86</c:v>
                </c:pt>
                <c:pt idx="14">
                  <c:v>14.81</c:v>
                </c:pt>
                <c:pt idx="15">
                  <c:v>13.88</c:v>
                </c:pt>
                <c:pt idx="16">
                  <c:v>13.06</c:v>
                </c:pt>
                <c:pt idx="17">
                  <c:v>12.34</c:v>
                </c:pt>
                <c:pt idx="18">
                  <c:v>11.69</c:v>
                </c:pt>
                <c:pt idx="19">
                  <c:v>11.1</c:v>
                </c:pt>
                <c:pt idx="20">
                  <c:v>10.09</c:v>
                </c:pt>
                <c:pt idx="21">
                  <c:v>9.26</c:v>
                </c:pt>
                <c:pt idx="22">
                  <c:v>8.5399999999999991</c:v>
                </c:pt>
                <c:pt idx="23">
                  <c:v>7.93</c:v>
                </c:pt>
                <c:pt idx="24">
                  <c:v>7.4</c:v>
                </c:pt>
                <c:pt idx="25">
                  <c:v>6.9</c:v>
                </c:pt>
              </c:numCache>
            </c:numRef>
          </c:xVal>
          <c:yVal>
            <c:numRef>
              <c:f>Sheet4!$C$3:$C$28</c:f>
              <c:numCache>
                <c:formatCode>General</c:formatCode>
                <c:ptCount val="26"/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11000</c:v>
                </c:pt>
                <c:pt idx="21">
                  <c:v>12000</c:v>
                </c:pt>
                <c:pt idx="22">
                  <c:v>13000</c:v>
                </c:pt>
                <c:pt idx="23">
                  <c:v>14000</c:v>
                </c:pt>
                <c:pt idx="24">
                  <c:v>15000</c:v>
                </c:pt>
                <c:pt idx="25">
                  <c:v>16000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803560"/>
        <c:axId val="251463408"/>
      </c:scatterChart>
      <c:valAx>
        <c:axId val="252803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propeller Diameter (Inch)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63408"/>
        <c:crosses val="autoZero"/>
        <c:crossBetween val="midCat"/>
        <c:majorUnit val="10"/>
      </c:valAx>
      <c:valAx>
        <c:axId val="25146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Rotation per minutes (rpm)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2803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Palatino Linotype" panose="0204050205050503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Sheet1!$E$32:$E$37</c:f>
              <c:numCache>
                <c:formatCode>General</c:formatCode>
                <c:ptCount val="6"/>
                <c:pt idx="0">
                  <c:v>-4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Sheet1!$F$32:$F$37</c:f>
              <c:numCache>
                <c:formatCode>General</c:formatCode>
                <c:ptCount val="6"/>
                <c:pt idx="0">
                  <c:v>0.22542845031187547</c:v>
                </c:pt>
                <c:pt idx="1">
                  <c:v>0.58453945376370131</c:v>
                </c:pt>
                <c:pt idx="2">
                  <c:v>0.92775389087385685</c:v>
                </c:pt>
                <c:pt idx="3">
                  <c:v>1.199509477381457</c:v>
                </c:pt>
                <c:pt idx="4">
                  <c:v>1.071579967298492</c:v>
                </c:pt>
                <c:pt idx="5">
                  <c:v>1.0680978622903166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Sheet1!$E$32:$E$37</c:f>
              <c:numCache>
                <c:formatCode>General</c:formatCode>
                <c:ptCount val="6"/>
                <c:pt idx="0">
                  <c:v>-4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Sheet1!$L$32:$L$37</c:f>
              <c:numCache>
                <c:formatCode>General</c:formatCode>
                <c:ptCount val="6"/>
                <c:pt idx="0">
                  <c:v>0.2314842851087022</c:v>
                </c:pt>
                <c:pt idx="1">
                  <c:v>0.59150366378005204</c:v>
                </c:pt>
                <c:pt idx="2">
                  <c:v>0.9295706413129049</c:v>
                </c:pt>
                <c:pt idx="3">
                  <c:v>1.19345364258463</c:v>
                </c:pt>
                <c:pt idx="4">
                  <c:v>1.0783927814449221</c:v>
                </c:pt>
                <c:pt idx="5">
                  <c:v>1.0717313631684127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458704"/>
        <c:axId val="251461840"/>
      </c:scatterChart>
      <c:valAx>
        <c:axId val="251458704"/>
        <c:scaling>
          <c:orientation val="minMax"/>
          <c:max val="18"/>
          <c:min val="-4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AOA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61840"/>
        <c:crosses val="autoZero"/>
        <c:crossBetween val="midCat"/>
        <c:majorUnit val="4"/>
      </c:valAx>
      <c:valAx>
        <c:axId val="25146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CL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5981846019247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58704"/>
        <c:crosses val="autoZero"/>
        <c:crossBetween val="midCat"/>
      </c:valAx>
      <c:spPr>
        <a:solidFill>
          <a:sysClr val="window" lastClr="FFFFFF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Palatino Linotype" panose="0204050205050503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63413273677023E-2"/>
          <c:y val="3.5926129263127021E-2"/>
          <c:w val="0.90151064447677809"/>
          <c:h val="0.8971820727962169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0.16527004083601482"/>
                  <c:y val="5.8979193529693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 rpm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'Pitch '!$E$31:$E$36</c:f>
              <c:numCache>
                <c:formatCode>General</c:formatCode>
                <c:ptCount val="6"/>
                <c:pt idx="0">
                  <c:v>-4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'Pitch '!$G$31:$G$36</c:f>
              <c:numCache>
                <c:formatCode>General</c:formatCode>
                <c:ptCount val="6"/>
                <c:pt idx="0">
                  <c:v>-0.23329120998086733</c:v>
                </c:pt>
                <c:pt idx="1">
                  <c:v>-0.2400553507653061</c:v>
                </c:pt>
                <c:pt idx="2">
                  <c:v>-0.2464971301020408</c:v>
                </c:pt>
                <c:pt idx="3">
                  <c:v>1.40341553252551E-2</c:v>
                </c:pt>
                <c:pt idx="4">
                  <c:v>8.8279974489795909E-2</c:v>
                </c:pt>
                <c:pt idx="5">
                  <c:v>0.339953443877551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0.19391684791425745"/>
                  <c:y val="-7.69293828648179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15600 rpm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'Pitch '!$E$31:$E$36</c:f>
              <c:numCache>
                <c:formatCode>General</c:formatCode>
                <c:ptCount val="6"/>
                <c:pt idx="0">
                  <c:v>-4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'Pitch '!$M$31:$M$36</c:f>
              <c:numCache>
                <c:formatCode>General</c:formatCode>
                <c:ptCount val="6"/>
                <c:pt idx="0">
                  <c:v>-0.13184359056122449</c:v>
                </c:pt>
                <c:pt idx="1">
                  <c:v>-0.13121141581632653</c:v>
                </c:pt>
                <c:pt idx="2">
                  <c:v>-7.6811304209183667E-2</c:v>
                </c:pt>
                <c:pt idx="3">
                  <c:v>1.5252582509566326E-2</c:v>
                </c:pt>
                <c:pt idx="4">
                  <c:v>0.11370854591836733</c:v>
                </c:pt>
                <c:pt idx="5">
                  <c:v>0.37869866071428565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462232"/>
        <c:axId val="251459096"/>
      </c:scatterChart>
      <c:valAx>
        <c:axId val="251462232"/>
        <c:scaling>
          <c:orientation val="minMax"/>
          <c:max val="16"/>
          <c:min val="-4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ANGLE OF ATTACK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59096"/>
        <c:crosses val="autoZero"/>
        <c:crossBetween val="midCat"/>
        <c:majorUnit val="4"/>
      </c:valAx>
      <c:valAx>
        <c:axId val="25145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600"/>
                  <a:t>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62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Palatino Linotype" panose="020405020505050303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5.6204067972255696E-2"/>
                  <c:y val="-0.16147690583569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 rpm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'Pitch '!$H$31:$H$36</c:f>
              <c:numCache>
                <c:formatCode>General</c:formatCode>
                <c:ptCount val="6"/>
                <c:pt idx="0">
                  <c:v>-4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'Pitch '!$I$31:$I$36</c:f>
              <c:numCache>
                <c:formatCode>General</c:formatCode>
                <c:ptCount val="6"/>
                <c:pt idx="0">
                  <c:v>-0.1648284408245532</c:v>
                </c:pt>
                <c:pt idx="1">
                  <c:v>-0.58646860104586052</c:v>
                </c:pt>
                <c:pt idx="2">
                  <c:v>-1.0283472421470534</c:v>
                </c:pt>
                <c:pt idx="3">
                  <c:v>-1.2955558640689739</c:v>
                </c:pt>
                <c:pt idx="4">
                  <c:v>-1.0801312210447318</c:v>
                </c:pt>
                <c:pt idx="5">
                  <c:v>-1.2476900057074924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0.14051016993063925"/>
                  <c:y val="4.81597789334537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15600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rpm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'Pitch '!$H$31:$H$36</c:f>
              <c:numCache>
                <c:formatCode>General</c:formatCode>
                <c:ptCount val="6"/>
                <c:pt idx="0">
                  <c:v>-4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'Pitch '!$O$31:$O$36</c:f>
              <c:numCache>
                <c:formatCode>General</c:formatCode>
                <c:ptCount val="6"/>
                <c:pt idx="0">
                  <c:v>-0.17748777515540892</c:v>
                </c:pt>
                <c:pt idx="1">
                  <c:v>-0.65131812362133223</c:v>
                </c:pt>
                <c:pt idx="2">
                  <c:v>-1.2690339930378847</c:v>
                </c:pt>
                <c:pt idx="3">
                  <c:v>-1.3314308338603709</c:v>
                </c:pt>
                <c:pt idx="4">
                  <c:v>-1.152801559021188</c:v>
                </c:pt>
                <c:pt idx="5">
                  <c:v>-1.300044734447068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459488"/>
        <c:axId val="251464584"/>
      </c:scatterChart>
      <c:valAx>
        <c:axId val="251459488"/>
        <c:scaling>
          <c:orientation val="minMax"/>
          <c:max val="16"/>
          <c:min val="-4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ANGLE OF ATTACK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64584"/>
        <c:crosses val="autoZero"/>
        <c:crossBetween val="midCat"/>
      </c:valAx>
      <c:valAx>
        <c:axId val="25146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59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Palatino Linotype" panose="02040502050505030304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Yaw!$L$37:$L$41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Yaw!$M$37:$M$41</c:f>
              <c:numCache>
                <c:formatCode>General</c:formatCode>
                <c:ptCount val="5"/>
                <c:pt idx="0">
                  <c:v>2.4759280566826131E-3</c:v>
                </c:pt>
                <c:pt idx="1">
                  <c:v>7.7896202991582378E-3</c:v>
                </c:pt>
                <c:pt idx="2">
                  <c:v>1.4238175982559194E-2</c:v>
                </c:pt>
                <c:pt idx="3">
                  <c:v>2.078877248228668E-2</c:v>
                </c:pt>
                <c:pt idx="4">
                  <c:v>2.712726336825531E-2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Yaw!$L$37:$L$41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Yaw!$N$37:$N$41</c:f>
              <c:numCache>
                <c:formatCode>General</c:formatCode>
                <c:ptCount val="5"/>
                <c:pt idx="0">
                  <c:v>3.5640101738024584E-3</c:v>
                </c:pt>
                <c:pt idx="1">
                  <c:v>9.6595106885484158E-3</c:v>
                </c:pt>
                <c:pt idx="2">
                  <c:v>1.5774844062253979E-2</c:v>
                </c:pt>
                <c:pt idx="3">
                  <c:v>2.1377096832798398E-2</c:v>
                </c:pt>
                <c:pt idx="4">
                  <c:v>3.0154423787319078E-2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460272"/>
        <c:axId val="251461056"/>
      </c:scatterChart>
      <c:valAx>
        <c:axId val="25146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Yaw angle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61056"/>
        <c:crosses val="autoZero"/>
        <c:crossBetween val="midCat"/>
      </c:valAx>
      <c:valAx>
        <c:axId val="25146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Yawing moment coefficient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251460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Palatino Linotype" panose="0204050205050503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0.37116</cdr:x>
      <cdr:y>0.61328</cdr:y>
    </cdr:from>
    <cdr:to>
      <cdr:x>0.37117</cdr:x>
      <cdr:y>0.78742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230695" y="2724066"/>
          <a:ext cx="60" cy="7735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0.10738</cdr:x>
      <cdr:y>0.61147</cdr:y>
    </cdr:from>
    <cdr:to>
      <cdr:x>0.36131</cdr:x>
      <cdr:y>0.61147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645396" y="2716032"/>
          <a:ext cx="152615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0.36312</cdr:x>
      <cdr:y>0.61243</cdr:y>
    </cdr:from>
    <cdr:to>
      <cdr:x>0.55816</cdr:x>
      <cdr:y>0.61374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2182402" y="2720291"/>
          <a:ext cx="1172218" cy="58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0.55093</cdr:x>
      <cdr:y>0.60203</cdr:y>
    </cdr:from>
    <cdr:to>
      <cdr:x>0.55183</cdr:x>
      <cdr:y>0.7878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311196" y="2674102"/>
          <a:ext cx="5409" cy="8251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E345-E7CF-43C2-8EE9-73E07350177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80A3D-4E0D-4D39-9979-DD5189DE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5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EE38F-B079-4641-90D6-52863755E9F5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682CE-93D8-4F66-B62A-A570EE2B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38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D98B2-5B7E-4283-8FAA-8ECD82C5F054}" type="datetime1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9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78197-231B-4FE7-9CDC-F29BA65B8C96}" type="datetime1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484A3-4D75-4960-BF7D-57987713D3A6}" type="datetime1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8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5328F-1C48-440E-B84F-1420BC685DF0}" type="datetime1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2A608-D321-4A32-924B-996345981AC4}" type="datetime1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378C8-3609-4DBD-A958-870D450A0F39}" type="datetime1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B4267-9DF5-413C-B0AD-A3501C380B5E}" type="datetime1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3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BBF02-66EA-4491-B906-73C237A912F0}" type="datetime1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7EB5A-18BC-4D1B-9FA6-7AE972487B4D}" type="datetime1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DC457-49F8-43D3-A288-871083098858}" type="datetime1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1DAF7-4883-445F-99DA-8A1BAEDB15F0}" type="datetime1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AADAD03-1BF6-4429-A01B-88FC3CF16B2F}" type="datetime1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5D285D-A87E-49BE-A62E-D1519D239FC6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03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20181112_142527.mp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chart" Target="../charts/chart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389"/>
            <a:ext cx="9144000" cy="23876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4000" dirty="0" smtClean="0">
                <a:latin typeface="Palatino Linotype" panose="02040502050505030304" pitchFamily="18" charset="0"/>
              </a:rPr>
              <a:t/>
            </a:r>
            <a:br>
              <a:rPr lang="en-US" sz="4000" dirty="0" smtClean="0">
                <a:latin typeface="Palatino Linotype" panose="02040502050505030304" pitchFamily="18" charset="0"/>
              </a:rPr>
            </a:br>
            <a:r>
              <a:rPr lang="en-US" altLang="en-US" sz="4000" b="1" dirty="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Measurement of dynamic thrust produced by CAMAR </a:t>
            </a:r>
            <a:r>
              <a:rPr lang="en-US" altLang="en-US" sz="4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Unnamed Aerial Vehicle Model</a:t>
            </a:r>
            <a:r>
              <a:rPr lang="en-US" alt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en-US" alt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234" y="3613420"/>
            <a:ext cx="10221532" cy="198739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UNDERGRADUATE PROJECT 2 (UGP2)</a:t>
            </a:r>
          </a:p>
          <a:p>
            <a:endParaRPr lang="en-US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NAME : MOHD NAJIB BIN AB RAZAK</a:t>
            </a:r>
          </a:p>
          <a:p>
            <a:r>
              <a:rPr lang="en-US" alt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SUPERVISOR : Dr</a:t>
            </a:r>
            <a:r>
              <a:rPr lang="en-US" alt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.-</a:t>
            </a:r>
            <a:r>
              <a:rPr lang="en-US" altLang="en-US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Ing</a:t>
            </a:r>
            <a:r>
              <a:rPr lang="en-US" alt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en-US" altLang="en-US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Mohd</a:t>
            </a:r>
            <a:r>
              <a:rPr lang="en-US" alt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Nazri</a:t>
            </a:r>
            <a:r>
              <a:rPr lang="en-US" alt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bin </a:t>
            </a:r>
            <a:r>
              <a:rPr lang="en-US" altLang="en-US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Mohd</a:t>
            </a:r>
            <a:r>
              <a:rPr lang="en-US" altLang="en-US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Nasir</a:t>
            </a:r>
            <a:endParaRPr lang="en-MY" altLang="en-US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8101" y="6268681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101" y="1875909"/>
            <a:ext cx="263979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2045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latin typeface="Palatino Linotype" panose="02040502050505030304" pitchFamily="18" charset="0"/>
              </a:rPr>
              <a:t>TO ESTIMATE PROPELLER SIZE FOR CAMAR UAV MODEL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075891"/>
              </p:ext>
            </p:extLst>
          </p:nvPr>
        </p:nvGraphicFramePr>
        <p:xfrm>
          <a:off x="0" y="1406678"/>
          <a:ext cx="7714445" cy="526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16232" y="2057400"/>
            <a:ext cx="3785862" cy="3705225"/>
            <a:chOff x="1516232" y="2057400"/>
            <a:chExt cx="3785862" cy="37052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16232" y="2057400"/>
              <a:ext cx="0" cy="3705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516232" y="4916199"/>
              <a:ext cx="2122408" cy="8464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814110" y="3911665"/>
              <a:ext cx="2487984" cy="11462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Propeller size (6.9 INCH)</a:t>
              </a:r>
              <a:endParaRPr lang="en-US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57612" y="1340139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Equation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167925" y="6211041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153" y="1860280"/>
            <a:ext cx="2586592" cy="1860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34786"/>
              </p:ext>
            </p:extLst>
          </p:nvPr>
        </p:nvGraphicFramePr>
        <p:xfrm>
          <a:off x="7857612" y="2871989"/>
          <a:ext cx="4279988" cy="218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58"/>
                <a:gridCol w="3668130"/>
              </a:tblGrid>
              <a:tr h="33169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Rotational speed in RPS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Palatino Linotype" panose="02040502050505030304" pitchFamily="18" charset="0"/>
                        </a:rPr>
                        <a:t>Vm</a:t>
                      </a:r>
                      <a:endParaRPr lang="en-US" sz="1400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Palatino Linotype" panose="02040502050505030304" pitchFamily="18" charset="0"/>
                        </a:rPr>
                        <a:t>Wind tunnel speed</a:t>
                      </a:r>
                      <a:r>
                        <a:rPr lang="en-US" sz="1400" b="0" baseline="0" dirty="0" smtClean="0">
                          <a:latin typeface="Palatino Linotype" panose="02040502050505030304" pitchFamily="18" charset="0"/>
                        </a:rPr>
                        <a:t> ( 40M/S)</a:t>
                      </a:r>
                      <a:endParaRPr lang="en-US" sz="1400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Ns</a:t>
                      </a:r>
                      <a:endParaRPr lang="en-US" sz="14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4700 rpm (78.33rps)</a:t>
                      </a:r>
                      <a:endParaRPr lang="en-US" sz="14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Ds</a:t>
                      </a:r>
                      <a:endParaRPr lang="en-US" sz="14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Diameter full Scale</a:t>
                      </a:r>
                      <a:r>
                        <a:rPr lang="en-US" sz="1400" baseline="0" dirty="0" smtClean="0">
                          <a:latin typeface="Palatino Linotype" panose="02040502050505030304" pitchFamily="18" charset="0"/>
                        </a:rPr>
                        <a:t> Propeller (13inch)</a:t>
                      </a:r>
                      <a:endParaRPr lang="en-US" sz="14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Vs</a:t>
                      </a:r>
                      <a:endParaRPr lang="en-US" sz="14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Full scale</a:t>
                      </a:r>
                      <a:r>
                        <a:rPr lang="en-US" sz="1400" baseline="0" dirty="0" smtClean="0">
                          <a:latin typeface="Palatino Linotype" panose="02040502050505030304" pitchFamily="18" charset="0"/>
                        </a:rPr>
                        <a:t> air speed (22m/s)-Cruising</a:t>
                      </a:r>
                      <a:endParaRPr lang="en-US" sz="14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Dm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Propeller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 Diameter (Inch)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55946"/>
              </p:ext>
            </p:extLst>
          </p:nvPr>
        </p:nvGraphicFramePr>
        <p:xfrm>
          <a:off x="7857612" y="1820014"/>
          <a:ext cx="1832019" cy="9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7612" y="1820014"/>
                        <a:ext cx="1832019" cy="94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2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32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latin typeface="Palatino Linotype" panose="02040502050505030304" pitchFamily="18" charset="0"/>
              </a:rPr>
              <a:t>TO FIND SUITABLE PROPELLER AND MOTOR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3874" y="5031764"/>
            <a:ext cx="5480925" cy="1208676"/>
          </a:xfrm>
          <a:prstGeom prst="rect">
            <a:avLst/>
          </a:prstGeom>
          <a:solidFill>
            <a:srgbClr val="FFFF00"/>
          </a:solidFill>
          <a:ln w="1143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234626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14620"/>
              </p:ext>
            </p:extLst>
          </p:nvPr>
        </p:nvGraphicFramePr>
        <p:xfrm>
          <a:off x="158750" y="2107200"/>
          <a:ext cx="5467350" cy="4133241"/>
        </p:xfrm>
        <a:graphic>
          <a:graphicData uri="http://schemas.openxmlformats.org/drawingml/2006/table">
            <a:tbl>
              <a:tblPr/>
              <a:tblGrid>
                <a:gridCol w="3061213"/>
                <a:gridCol w="2406137"/>
              </a:tblGrid>
              <a:tr h="5904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Motor GT2215/09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Propeller 10 x 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8500RPM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18A(11.1V)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Propeller 13 x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4500RPM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20A(11.1V)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Propeller 9 x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7680RPM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15.7A(11.1V)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00951"/>
              </p:ext>
            </p:extLst>
          </p:nvPr>
        </p:nvGraphicFramePr>
        <p:xfrm>
          <a:off x="6273800" y="2119898"/>
          <a:ext cx="5435600" cy="4118576"/>
        </p:xfrm>
        <a:graphic>
          <a:graphicData uri="http://schemas.openxmlformats.org/drawingml/2006/table">
            <a:tbl>
              <a:tblPr/>
              <a:tblGrid>
                <a:gridCol w="3299148"/>
                <a:gridCol w="2136452"/>
              </a:tblGrid>
              <a:tr h="588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Motor GT2826/04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     Propeller 8 x 5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9500RPM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13.4A(11.1V)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Propeller 6 x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11000RPM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5.5A (11.1V)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Propeller 6 x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15600RPM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10.8A(14.8V)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6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73" b="5128"/>
          <a:stretch/>
        </p:blipFill>
        <p:spPr>
          <a:xfrm>
            <a:off x="3586761" y="1417638"/>
            <a:ext cx="8532259" cy="460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UAV MODEL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240441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769" y="5074176"/>
            <a:ext cx="3071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UAV MODEL V1 WITH STRUT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(MATERIAL = FIBER GLASS)</a:t>
            </a:r>
            <a:endParaRPr lang="en-US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7754" y="1435431"/>
            <a:ext cx="295232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 = Actual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Red =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238" y="2107141"/>
            <a:ext cx="22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MAC Model = 82.2mm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66" y="1417638"/>
            <a:ext cx="3678303" cy="27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639" y="27788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CLOSED LOOP UTM LOW SPEED WIND TUNNEL</a:t>
            </a:r>
            <a:endParaRPr lang="en-US" sz="31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221128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9" y="1170788"/>
            <a:ext cx="6926141" cy="4659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07707" y="2484816"/>
            <a:ext cx="40815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wind tunnel specification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Size H/W/L : 1.5m x 2m x 5.8m</a:t>
            </a:r>
          </a:p>
          <a:p>
            <a:r>
              <a:rPr lang="en-US" dirty="0">
                <a:latin typeface="Palatino Linotype" panose="02040502050505030304" pitchFamily="18" charset="0"/>
              </a:rPr>
              <a:t>Max wind speed : 3 to 80m/s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Circuit type : Close loop, single return</a:t>
            </a:r>
          </a:p>
          <a:p>
            <a:r>
              <a:rPr lang="en-US" dirty="0">
                <a:latin typeface="Palatino Linotype" panose="02040502050505030304" pitchFamily="18" charset="0"/>
              </a:rPr>
              <a:t>Power : 430kW AC motor/573HP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271" y="268239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EQUIPMENT USE FOR WIND TUNNEL TESTING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1318133" y="923583"/>
            <a:ext cx="1732267" cy="3178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4737" y="3959906"/>
            <a:ext cx="2494208" cy="186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8049" y="3517384"/>
            <a:ext cx="375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LITHIUM POLYMER BATTERY 4S</a:t>
            </a:r>
            <a:endParaRPr lang="en-US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940" y="352015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ELECTRONIC SPEED CONTROLLER</a:t>
            </a:r>
            <a:endParaRPr lang="en-US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8712" y="3481422"/>
            <a:ext cx="18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SERVO TESTER</a:t>
            </a:r>
            <a:endParaRPr lang="en-US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56" y="5876128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BRUSHLESS DC MOTOR</a:t>
            </a:r>
            <a:endParaRPr lang="en-US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2146" y="5879771"/>
            <a:ext cx="15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WATT METER</a:t>
            </a:r>
            <a:endParaRPr lang="en-US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357387" y="6253319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14</a:t>
            </a:fld>
            <a:endParaRPr lang="en-US" dirty="0"/>
          </a:p>
        </p:txBody>
      </p:sp>
      <p:pic>
        <p:nvPicPr>
          <p:cNvPr id="7170" name="Picture 2" descr="Image result for watt m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51" y="3936947"/>
            <a:ext cx="2457450" cy="186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5431" t="8765" r="6273" b="7087"/>
          <a:stretch/>
        </p:blipFill>
        <p:spPr>
          <a:xfrm>
            <a:off x="9507326" y="1639853"/>
            <a:ext cx="1892300" cy="180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Image result for ESC 3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69" y="1635974"/>
            <a:ext cx="2619375" cy="174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411" y="3886716"/>
            <a:ext cx="3957574" cy="20269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10514" y="5883987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INCLINOMETER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latin typeface="Palatino Linotype" panose="02040502050505030304" pitchFamily="18" charset="0"/>
              </a:rPr>
              <a:t>WIND TUNNEL TESTING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7" y="1417638"/>
            <a:ext cx="5862243" cy="4098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54783" y="5792269"/>
            <a:ext cx="571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Wind tunnel testing at 4 degree pitch, </a:t>
            </a:r>
          </a:p>
          <a:p>
            <a:pPr algn="ctr"/>
            <a:r>
              <a:rPr lang="en-US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wind tunnel speed 40m/s and motor speed 15600rpm</a:t>
            </a:r>
            <a:endParaRPr lang="en-US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2" y="1417638"/>
            <a:ext cx="4988417" cy="4098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281795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WIND TUNNEL SMOKE TEST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4" y="1767627"/>
            <a:ext cx="5244713" cy="3778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6074" y="5669733"/>
            <a:ext cx="8913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During this test, wind tunnel speed is 8m/s and brushless DC motor speed 15600Rpm</a:t>
            </a:r>
            <a:endParaRPr lang="en-US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96691" y="6281892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5707304" y="6097226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95" y="1767627"/>
            <a:ext cx="4179011" cy="3761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635616"/>
              </p:ext>
            </p:extLst>
          </p:nvPr>
        </p:nvGraphicFramePr>
        <p:xfrm>
          <a:off x="407573" y="961404"/>
          <a:ext cx="5866227" cy="523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505" y="-168789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COEFFICIENT OF LIFT VS ANGLE OF ATTACK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004936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567" t="20103" r="13348" b="19369"/>
          <a:stretch/>
        </p:blipFill>
        <p:spPr>
          <a:xfrm>
            <a:off x="4316439" y="1339019"/>
            <a:ext cx="1524263" cy="609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3800" y="620043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Aerodynamic Analysis of Multi Element Airfoil </a:t>
            </a:r>
            <a:r>
              <a:rPr lang="en-US" sz="1100" dirty="0" err="1"/>
              <a:t>Udaya</a:t>
            </a:r>
            <a:r>
              <a:rPr lang="en-US" sz="1100" dirty="0"/>
              <a:t> Kumar D*, </a:t>
            </a:r>
            <a:r>
              <a:rPr lang="en-US" sz="1100" dirty="0" err="1"/>
              <a:t>Kannan</a:t>
            </a:r>
            <a:r>
              <a:rPr lang="en-US" sz="1100" dirty="0"/>
              <a:t> S, </a:t>
            </a:r>
            <a:r>
              <a:rPr lang="en-US" sz="1100" dirty="0" err="1"/>
              <a:t>Vimal</a:t>
            </a:r>
            <a:r>
              <a:rPr lang="en-US" sz="1100" dirty="0"/>
              <a:t> Chand D, </a:t>
            </a:r>
            <a:r>
              <a:rPr lang="en-US" sz="1100" dirty="0" err="1"/>
              <a:t>Sriram</a:t>
            </a:r>
            <a:r>
              <a:rPr lang="en-US" sz="1100" dirty="0"/>
              <a:t> R and </a:t>
            </a:r>
            <a:r>
              <a:rPr lang="en-US" sz="1100" dirty="0" err="1"/>
              <a:t>Ganapathi</a:t>
            </a:r>
            <a:r>
              <a:rPr lang="en-US" sz="1100" dirty="0"/>
              <a:t> C Aeronautical </a:t>
            </a:r>
            <a:r>
              <a:rPr lang="en-US" sz="1100" dirty="0" err="1"/>
              <a:t>Jeppiaar</a:t>
            </a:r>
            <a:r>
              <a:rPr lang="en-US" sz="1100" dirty="0"/>
              <a:t> Engineering College, Chennai, 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5449" y="6046547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Maximum lift coefficient at 8</a:t>
            </a:r>
            <a:r>
              <a:rPr lang="en-US" baseline="30000" dirty="0" smtClean="0">
                <a:latin typeface="Palatino Linotype" panose="02040502050505030304" pitchFamily="18" charset="0"/>
              </a:rPr>
              <a:t>0</a:t>
            </a:r>
            <a:endParaRPr lang="en-US" baseline="30000" dirty="0"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5620" y="55311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lift coefficient (Cl) varies significantly, steadily increasing until the stall occurs</a:t>
            </a:r>
          </a:p>
        </p:txBody>
      </p:sp>
      <p:pic>
        <p:nvPicPr>
          <p:cNvPr id="1026" name="Picture 2" descr="http://ciurpita.tripod.com/rc/rcsd/lowSpeedStability/lowSpeedStability_files/fig1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65" y="759835"/>
            <a:ext cx="4994469" cy="40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88" y="2919209"/>
            <a:ext cx="3061564" cy="21550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23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927100" imgH="419100" progId="Equation.3">
                  <p:embed/>
                </p:oleObj>
              </mc:Choice>
              <mc:Fallback>
                <p:oleObj name="Equation" r:id="rId7" imgW="9271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39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188711"/>
              </p:ext>
            </p:extLst>
          </p:nvPr>
        </p:nvGraphicFramePr>
        <p:xfrm>
          <a:off x="135757" y="878377"/>
          <a:ext cx="5763295" cy="495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070756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7896" y="0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COEFFICIENT OF DRAG VS ANGLE OF ATTACK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069" t="22087" r="12950" b="18082"/>
          <a:stretch/>
        </p:blipFill>
        <p:spPr>
          <a:xfrm>
            <a:off x="3791506" y="4568224"/>
            <a:ext cx="1373546" cy="577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846" t="31646" r="23950" b="23589"/>
          <a:stretch/>
        </p:blipFill>
        <p:spPr>
          <a:xfrm>
            <a:off x="6188765" y="1143000"/>
            <a:ext cx="5823759" cy="2978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97700" y="630507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Palatino Linotype" panose="02040502050505030304" pitchFamily="18" charset="0"/>
              </a:rPr>
              <a:t>J.B.BarlowW.H.RaeJrA.Pope-LowSpeedWindTunnelTesting.1-JohnWileySons1999</a:t>
            </a:r>
            <a:endParaRPr lang="en-US" sz="1100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2364" y="4221200"/>
            <a:ext cx="407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low angles, the drag is nearly constant.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2364" y="49602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drag coefficient contains not only the complex dependencies of object shape and inclination but also the effects of air viscosity.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2364" y="4570262"/>
            <a:ext cx="359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angle increase, drag also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424275"/>
              </p:ext>
            </p:extLst>
          </p:nvPr>
        </p:nvGraphicFramePr>
        <p:xfrm>
          <a:off x="78768" y="1392128"/>
          <a:ext cx="5423095" cy="44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5912173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78654" y="275401"/>
            <a:ext cx="10972800" cy="1449007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COEFFICIENT OF PITCHING MOMENT VS ANGLE OF ATTACK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567" t="22914" r="9247" b="23590"/>
          <a:stretch/>
        </p:blipFill>
        <p:spPr>
          <a:xfrm>
            <a:off x="2700447" y="2370739"/>
            <a:ext cx="1679865" cy="549884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9" y="1501246"/>
            <a:ext cx="4191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5454" y="615329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/>
              <a:t>Ira H. Abbott, and Albert E. Von </a:t>
            </a:r>
            <a:r>
              <a:rPr lang="en-US" sz="1100" i="1" dirty="0" err="1"/>
              <a:t>Doenhoff</a:t>
            </a:r>
            <a:r>
              <a:rPr lang="en-US" sz="1100" i="1" dirty="0"/>
              <a:t> (1959), Theory of Wing Sections, Dover Publications Inc., New York SBN 486-60586-8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9600" y="5542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negative slope for </a:t>
            </a:r>
            <a:r>
              <a:rPr lang="en-US" dirty="0" smtClean="0"/>
              <a:t>positive α </a:t>
            </a:r>
            <a:r>
              <a:rPr lang="en-US" dirty="0"/>
              <a:t>indicates stability in pitching.</a:t>
            </a:r>
          </a:p>
        </p:txBody>
      </p:sp>
    </p:spTree>
    <p:extLst>
      <p:ext uri="{BB962C8B-B14F-4D97-AF65-F5344CB8AC3E}">
        <p14:creationId xmlns:p14="http://schemas.microsoft.com/office/powerpoint/2010/main" val="40688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latin typeface="Palatino Linotype" panose="02040502050505030304" pitchFamily="18" charset="0"/>
              </a:rPr>
              <a:t>UGP 2 FLOW CHART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219825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z="1400" smtClean="0">
                <a:latin typeface="Palatino Linotype" panose="02040502050505030304" pitchFamily="18" charset="0"/>
              </a:rPr>
              <a:t>2</a:t>
            </a:fld>
            <a:endParaRPr lang="en-US" sz="140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01675" y="1676400"/>
            <a:ext cx="9929813" cy="4830763"/>
            <a:chOff x="442" y="1056"/>
            <a:chExt cx="6255" cy="304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2" y="1056"/>
              <a:ext cx="6255" cy="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1090"/>
              <a:ext cx="118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22" y="1100"/>
              <a:ext cx="1182" cy="744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66" y="1160"/>
              <a:ext cx="11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Calculate propeller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75" y="1318"/>
              <a:ext cx="8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 motor size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23" y="1476"/>
              <a:ext cx="5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(THEORY)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090"/>
              <a:ext cx="1182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847" y="1100"/>
              <a:ext cx="1182" cy="744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937" y="1216"/>
              <a:ext cx="10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 few testing to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93" y="1359"/>
              <a:ext cx="11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find suitable motor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036" y="1485"/>
              <a:ext cx="8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 propeller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024" y="1649"/>
              <a:ext cx="8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(EXPERIMENT)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2198"/>
              <a:ext cx="1182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72" y="2209"/>
              <a:ext cx="1182" cy="744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482" y="2269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Setup testing inside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750" y="2427"/>
              <a:ext cx="7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wind tunnel 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683" y="2584"/>
              <a:ext cx="8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(EXPERIMENT)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1090"/>
              <a:ext cx="118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72" y="1100"/>
              <a:ext cx="1182" cy="744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542" y="1160"/>
              <a:ext cx="10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Fabricate support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507" y="1318"/>
              <a:ext cx="1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motor to attach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884" y="1476"/>
              <a:ext cx="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 UAV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164"/>
              <a:ext cx="119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48" y="1174"/>
              <a:ext cx="1183" cy="444"/>
            </a:xfrm>
            <a:custGeom>
              <a:avLst/>
              <a:gdLst>
                <a:gd name="T0" fmla="*/ 288 w 1536"/>
                <a:gd name="T1" fmla="*/ 576 h 576"/>
                <a:gd name="T2" fmla="*/ 1248 w 1536"/>
                <a:gd name="T3" fmla="*/ 576 h 576"/>
                <a:gd name="T4" fmla="*/ 1536 w 1536"/>
                <a:gd name="T5" fmla="*/ 288 h 576"/>
                <a:gd name="T6" fmla="*/ 1248 w 1536"/>
                <a:gd name="T7" fmla="*/ 0 h 576"/>
                <a:gd name="T8" fmla="*/ 288 w 1536"/>
                <a:gd name="T9" fmla="*/ 0 h 576"/>
                <a:gd name="T10" fmla="*/ 0 w 1536"/>
                <a:gd name="T11" fmla="*/ 288 h 576"/>
                <a:gd name="T12" fmla="*/ 288 w 1536"/>
                <a:gd name="T13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576">
                  <a:moveTo>
                    <a:pt x="288" y="576"/>
                  </a:moveTo>
                  <a:lnTo>
                    <a:pt x="1248" y="576"/>
                  </a:lnTo>
                  <a:cubicBezTo>
                    <a:pt x="1408" y="576"/>
                    <a:pt x="1536" y="447"/>
                    <a:pt x="1536" y="288"/>
                  </a:cubicBezTo>
                  <a:cubicBezTo>
                    <a:pt x="1536" y="129"/>
                    <a:pt x="1408" y="0"/>
                    <a:pt x="1248" y="0"/>
                  </a:cubicBezTo>
                  <a:lnTo>
                    <a:pt x="288" y="0"/>
                  </a:ln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lose/>
                </a:path>
              </a:pathLst>
            </a:cu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37" y="1318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Start UGP 2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2198"/>
              <a:ext cx="118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222" y="2209"/>
              <a:ext cx="1182" cy="756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358" y="2269"/>
              <a:ext cx="9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Discussion with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2247" y="2427"/>
              <a:ext cx="1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supervisor on wind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258" y="2584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tunnel testing data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2209"/>
              <a:ext cx="1182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596" y="2209"/>
              <a:ext cx="1182" cy="756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799" y="2348"/>
              <a:ext cx="9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Discussion and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909" y="2504"/>
              <a:ext cx="6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conclusion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3381"/>
              <a:ext cx="1182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39"/>
            <p:cNvSpPr>
              <a:spLocks noChangeArrowheads="1"/>
            </p:cNvSpPr>
            <p:nvPr/>
          </p:nvSpPr>
          <p:spPr bwMode="auto">
            <a:xfrm>
              <a:off x="596" y="3392"/>
              <a:ext cx="1182" cy="641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0"/>
            <p:cNvSpPr>
              <a:spLocks noChangeArrowheads="1"/>
            </p:cNvSpPr>
            <p:nvPr/>
          </p:nvSpPr>
          <p:spPr bwMode="auto">
            <a:xfrm>
              <a:off x="866" y="3600"/>
              <a:ext cx="7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Draft report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2198"/>
              <a:ext cx="118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3847" y="2209"/>
              <a:ext cx="1182" cy="744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3935" y="2348"/>
              <a:ext cx="10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Collect data from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3871" y="2504"/>
              <a:ext cx="1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wind tunnel testing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Line 45"/>
            <p:cNvSpPr>
              <a:spLocks noChangeShapeType="1"/>
            </p:cNvSpPr>
            <p:nvPr/>
          </p:nvSpPr>
          <p:spPr bwMode="auto">
            <a:xfrm>
              <a:off x="1631" y="1396"/>
              <a:ext cx="490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2106" y="1338"/>
              <a:ext cx="116" cy="116"/>
            </a:xfrm>
            <a:custGeom>
              <a:avLst/>
              <a:gdLst>
                <a:gd name="T0" fmla="*/ 0 w 116"/>
                <a:gd name="T1" fmla="*/ 0 h 116"/>
                <a:gd name="T2" fmla="*/ 116 w 116"/>
                <a:gd name="T3" fmla="*/ 58 h 116"/>
                <a:gd name="T4" fmla="*/ 0 w 116"/>
                <a:gd name="T5" fmla="*/ 116 h 116"/>
                <a:gd name="T6" fmla="*/ 0 w 116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0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47"/>
            <p:cNvSpPr>
              <a:spLocks noChangeShapeType="1"/>
            </p:cNvSpPr>
            <p:nvPr/>
          </p:nvSpPr>
          <p:spPr bwMode="auto">
            <a:xfrm>
              <a:off x="3404" y="1396"/>
              <a:ext cx="342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3731" y="1338"/>
              <a:ext cx="116" cy="116"/>
            </a:xfrm>
            <a:custGeom>
              <a:avLst/>
              <a:gdLst>
                <a:gd name="T0" fmla="*/ 0 w 116"/>
                <a:gd name="T1" fmla="*/ 0 h 116"/>
                <a:gd name="T2" fmla="*/ 116 w 116"/>
                <a:gd name="T3" fmla="*/ 58 h 116"/>
                <a:gd name="T4" fmla="*/ 0 w 116"/>
                <a:gd name="T5" fmla="*/ 116 h 116"/>
                <a:gd name="T6" fmla="*/ 0 w 116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0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9"/>
            <p:cNvSpPr>
              <a:spLocks noChangeShapeType="1"/>
            </p:cNvSpPr>
            <p:nvPr/>
          </p:nvSpPr>
          <p:spPr bwMode="auto">
            <a:xfrm>
              <a:off x="5029" y="1396"/>
              <a:ext cx="342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5357" y="1338"/>
              <a:ext cx="115" cy="116"/>
            </a:xfrm>
            <a:custGeom>
              <a:avLst/>
              <a:gdLst>
                <a:gd name="T0" fmla="*/ 0 w 115"/>
                <a:gd name="T1" fmla="*/ 0 h 116"/>
                <a:gd name="T2" fmla="*/ 115 w 115"/>
                <a:gd name="T3" fmla="*/ 58 h 116"/>
                <a:gd name="T4" fmla="*/ 0 w 115"/>
                <a:gd name="T5" fmla="*/ 116 h 116"/>
                <a:gd name="T6" fmla="*/ 0 w 115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16">
                  <a:moveTo>
                    <a:pt x="0" y="0"/>
                  </a:moveTo>
                  <a:lnTo>
                    <a:pt x="115" y="58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51"/>
            <p:cNvSpPr>
              <a:spLocks noChangeShapeType="1"/>
            </p:cNvSpPr>
            <p:nvPr/>
          </p:nvSpPr>
          <p:spPr bwMode="auto">
            <a:xfrm>
              <a:off x="6062" y="1854"/>
              <a:ext cx="1" cy="253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6005" y="2093"/>
              <a:ext cx="117" cy="116"/>
            </a:xfrm>
            <a:custGeom>
              <a:avLst/>
              <a:gdLst>
                <a:gd name="T0" fmla="*/ 117 w 117"/>
                <a:gd name="T1" fmla="*/ 0 h 116"/>
                <a:gd name="T2" fmla="*/ 58 w 117"/>
                <a:gd name="T3" fmla="*/ 116 h 116"/>
                <a:gd name="T4" fmla="*/ 0 w 117"/>
                <a:gd name="T5" fmla="*/ 0 h 116"/>
                <a:gd name="T6" fmla="*/ 117 w 117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6">
                  <a:moveTo>
                    <a:pt x="117" y="0"/>
                  </a:moveTo>
                  <a:lnTo>
                    <a:pt x="58" y="116"/>
                  </a:lnTo>
                  <a:lnTo>
                    <a:pt x="0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3381"/>
              <a:ext cx="118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2215" y="3416"/>
              <a:ext cx="1182" cy="648"/>
            </a:xfrm>
            <a:prstGeom prst="rect">
              <a:avLst/>
            </a:prstGeom>
            <a:noFill/>
            <a:ln w="19050" cap="sq">
              <a:solidFill>
                <a:srgbClr val="3D64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5"/>
            <p:cNvSpPr>
              <a:spLocks noChangeArrowheads="1"/>
            </p:cNvSpPr>
            <p:nvPr/>
          </p:nvSpPr>
          <p:spPr bwMode="auto">
            <a:xfrm>
              <a:off x="2406" y="3639"/>
              <a:ext cx="7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Presentation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Line 56"/>
            <p:cNvSpPr>
              <a:spLocks noChangeShapeType="1"/>
            </p:cNvSpPr>
            <p:nvPr/>
          </p:nvSpPr>
          <p:spPr bwMode="auto">
            <a:xfrm flipH="1">
              <a:off x="5130" y="2505"/>
              <a:ext cx="342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5029" y="2447"/>
              <a:ext cx="116" cy="115"/>
            </a:xfrm>
            <a:custGeom>
              <a:avLst/>
              <a:gdLst>
                <a:gd name="T0" fmla="*/ 116 w 116"/>
                <a:gd name="T1" fmla="*/ 115 h 115"/>
                <a:gd name="T2" fmla="*/ 0 w 116"/>
                <a:gd name="T3" fmla="*/ 58 h 115"/>
                <a:gd name="T4" fmla="*/ 116 w 116"/>
                <a:gd name="T5" fmla="*/ 0 h 115"/>
                <a:gd name="T6" fmla="*/ 116 w 116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5">
                  <a:moveTo>
                    <a:pt x="116" y="115"/>
                  </a:moveTo>
                  <a:lnTo>
                    <a:pt x="0" y="58"/>
                  </a:lnTo>
                  <a:lnTo>
                    <a:pt x="116" y="0"/>
                  </a:lnTo>
                  <a:lnTo>
                    <a:pt x="116" y="115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58"/>
            <p:cNvSpPr>
              <a:spLocks noChangeShapeType="1"/>
            </p:cNvSpPr>
            <p:nvPr/>
          </p:nvSpPr>
          <p:spPr bwMode="auto">
            <a:xfrm flipH="1">
              <a:off x="3505" y="2505"/>
              <a:ext cx="342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3404" y="2447"/>
              <a:ext cx="116" cy="115"/>
            </a:xfrm>
            <a:custGeom>
              <a:avLst/>
              <a:gdLst>
                <a:gd name="T0" fmla="*/ 116 w 116"/>
                <a:gd name="T1" fmla="*/ 115 h 115"/>
                <a:gd name="T2" fmla="*/ 0 w 116"/>
                <a:gd name="T3" fmla="*/ 58 h 115"/>
                <a:gd name="T4" fmla="*/ 116 w 116"/>
                <a:gd name="T5" fmla="*/ 0 h 115"/>
                <a:gd name="T6" fmla="*/ 116 w 116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5">
                  <a:moveTo>
                    <a:pt x="116" y="115"/>
                  </a:moveTo>
                  <a:lnTo>
                    <a:pt x="0" y="58"/>
                  </a:lnTo>
                  <a:lnTo>
                    <a:pt x="116" y="0"/>
                  </a:lnTo>
                  <a:lnTo>
                    <a:pt x="116" y="115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60"/>
            <p:cNvSpPr>
              <a:spLocks noChangeShapeType="1"/>
            </p:cNvSpPr>
            <p:nvPr/>
          </p:nvSpPr>
          <p:spPr bwMode="auto">
            <a:xfrm>
              <a:off x="1778" y="3613"/>
              <a:ext cx="343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2106" y="3556"/>
              <a:ext cx="116" cy="115"/>
            </a:xfrm>
            <a:custGeom>
              <a:avLst/>
              <a:gdLst>
                <a:gd name="T0" fmla="*/ 0 w 116"/>
                <a:gd name="T1" fmla="*/ 0 h 115"/>
                <a:gd name="T2" fmla="*/ 116 w 116"/>
                <a:gd name="T3" fmla="*/ 57 h 115"/>
                <a:gd name="T4" fmla="*/ 0 w 116"/>
                <a:gd name="T5" fmla="*/ 115 h 115"/>
                <a:gd name="T6" fmla="*/ 0 w 116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5">
                  <a:moveTo>
                    <a:pt x="0" y="0"/>
                  </a:moveTo>
                  <a:lnTo>
                    <a:pt x="116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 flipH="1">
              <a:off x="1880" y="2505"/>
              <a:ext cx="342" cy="0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3"/>
            <p:cNvSpPr>
              <a:spLocks/>
            </p:cNvSpPr>
            <p:nvPr/>
          </p:nvSpPr>
          <p:spPr bwMode="auto">
            <a:xfrm>
              <a:off x="1778" y="2447"/>
              <a:ext cx="116" cy="115"/>
            </a:xfrm>
            <a:custGeom>
              <a:avLst/>
              <a:gdLst>
                <a:gd name="T0" fmla="*/ 116 w 116"/>
                <a:gd name="T1" fmla="*/ 115 h 115"/>
                <a:gd name="T2" fmla="*/ 0 w 116"/>
                <a:gd name="T3" fmla="*/ 58 h 115"/>
                <a:gd name="T4" fmla="*/ 116 w 116"/>
                <a:gd name="T5" fmla="*/ 0 h 115"/>
                <a:gd name="T6" fmla="*/ 116 w 116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5">
                  <a:moveTo>
                    <a:pt x="116" y="115"/>
                  </a:moveTo>
                  <a:lnTo>
                    <a:pt x="0" y="58"/>
                  </a:lnTo>
                  <a:lnTo>
                    <a:pt x="116" y="0"/>
                  </a:lnTo>
                  <a:lnTo>
                    <a:pt x="116" y="115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64"/>
            <p:cNvSpPr>
              <a:spLocks noChangeShapeType="1"/>
            </p:cNvSpPr>
            <p:nvPr/>
          </p:nvSpPr>
          <p:spPr bwMode="auto">
            <a:xfrm>
              <a:off x="1184" y="2976"/>
              <a:ext cx="3" cy="314"/>
            </a:xfrm>
            <a:prstGeom prst="line">
              <a:avLst/>
            </a:prstGeom>
            <a:noFill/>
            <a:ln w="25400" cap="rnd">
              <a:solidFill>
                <a:srgbClr val="46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65"/>
            <p:cNvSpPr>
              <a:spLocks/>
            </p:cNvSpPr>
            <p:nvPr/>
          </p:nvSpPr>
          <p:spPr bwMode="auto">
            <a:xfrm>
              <a:off x="1130" y="3275"/>
              <a:ext cx="116" cy="117"/>
            </a:xfrm>
            <a:custGeom>
              <a:avLst/>
              <a:gdLst>
                <a:gd name="T0" fmla="*/ 116 w 116"/>
                <a:gd name="T1" fmla="*/ 0 h 117"/>
                <a:gd name="T2" fmla="*/ 57 w 116"/>
                <a:gd name="T3" fmla="*/ 117 h 117"/>
                <a:gd name="T4" fmla="*/ 0 w 116"/>
                <a:gd name="T5" fmla="*/ 0 h 117"/>
                <a:gd name="T6" fmla="*/ 116 w 116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7">
                  <a:moveTo>
                    <a:pt x="116" y="0"/>
                  </a:moveTo>
                  <a:lnTo>
                    <a:pt x="57" y="117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6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4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098" y="-175528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YAWING MOMENT VS YAW ANGLE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5927211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72" y="823963"/>
            <a:ext cx="5941256" cy="3300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0" y="601787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Effect </a:t>
            </a:r>
            <a:r>
              <a:rPr lang="en-US" sz="1100" dirty="0"/>
              <a:t>of Tail Dihedral Angle on Lateral </a:t>
            </a:r>
            <a:r>
              <a:rPr lang="en-US" sz="1100" dirty="0" smtClean="0"/>
              <a:t>Directional Stability </a:t>
            </a:r>
            <a:r>
              <a:rPr lang="en-US" sz="1100" dirty="0"/>
              <a:t>due to Sideslip Angles</a:t>
            </a:r>
          </a:p>
          <a:p>
            <a:r>
              <a:rPr lang="en-US" sz="1100" dirty="0" err="1"/>
              <a:t>Nur</a:t>
            </a:r>
            <a:r>
              <a:rPr lang="en-US" sz="1100" dirty="0"/>
              <a:t> </a:t>
            </a:r>
            <a:r>
              <a:rPr lang="en-US" sz="1100" dirty="0" err="1"/>
              <a:t>Amalina</a:t>
            </a:r>
            <a:r>
              <a:rPr lang="en-US" sz="1100" dirty="0"/>
              <a:t> </a:t>
            </a:r>
            <a:r>
              <a:rPr lang="en-US" sz="1100" dirty="0" smtClean="0"/>
              <a:t>Musa, </a:t>
            </a:r>
            <a:r>
              <a:rPr lang="en-US" sz="1100" dirty="0" err="1"/>
              <a:t>Shuhaimi</a:t>
            </a:r>
            <a:r>
              <a:rPr lang="en-US" sz="1100" dirty="0"/>
              <a:t> </a:t>
            </a:r>
            <a:r>
              <a:rPr lang="en-US" sz="1100" dirty="0" err="1" smtClean="0"/>
              <a:t>Mansor</a:t>
            </a:r>
            <a:r>
              <a:rPr lang="en-US" sz="1100" dirty="0" smtClean="0"/>
              <a:t>, </a:t>
            </a:r>
            <a:r>
              <a:rPr lang="en-US" sz="1100" dirty="0" err="1"/>
              <a:t>Airi</a:t>
            </a:r>
            <a:r>
              <a:rPr lang="en-US" sz="1100" dirty="0"/>
              <a:t> </a:t>
            </a:r>
            <a:r>
              <a:rPr lang="en-US" sz="1100" dirty="0" smtClean="0"/>
              <a:t>Ali, </a:t>
            </a:r>
            <a:r>
              <a:rPr lang="en-US" sz="1100" dirty="0"/>
              <a:t>and </a:t>
            </a:r>
            <a:r>
              <a:rPr lang="en-US" sz="1100" dirty="0" err="1"/>
              <a:t>Mohd</a:t>
            </a:r>
            <a:r>
              <a:rPr lang="en-US" sz="1100" dirty="0"/>
              <a:t> </a:t>
            </a:r>
            <a:r>
              <a:rPr lang="en-US" sz="1100" dirty="0" err="1"/>
              <a:t>Hasrizam</a:t>
            </a:r>
            <a:r>
              <a:rPr lang="en-US" sz="1100" dirty="0"/>
              <a:t> </a:t>
            </a:r>
            <a:r>
              <a:rPr lang="en-US" sz="1100" dirty="0" err="1"/>
              <a:t>Che</a:t>
            </a:r>
            <a:r>
              <a:rPr lang="en-US" sz="1100" dirty="0"/>
              <a:t> </a:t>
            </a:r>
            <a:r>
              <a:rPr lang="en-US" sz="1100" dirty="0" err="1" smtClean="0"/>
              <a:t>Man,Wan</a:t>
            </a:r>
            <a:r>
              <a:rPr lang="en-US" sz="1100" dirty="0" smtClean="0"/>
              <a:t> </a:t>
            </a:r>
            <a:r>
              <a:rPr lang="en-US" sz="1100" dirty="0"/>
              <a:t>Zaidi Wan </a:t>
            </a:r>
            <a:r>
              <a:rPr lang="en-US" sz="1100" dirty="0" smtClean="0"/>
              <a:t>Omar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6299200" y="4108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V-tail contributes to strong directional stability as compared to </a:t>
            </a:r>
            <a:r>
              <a:rPr lang="en-US" dirty="0" smtClean="0">
                <a:latin typeface="Palatino Linotype" panose="02040502050505030304" pitchFamily="18" charset="0"/>
              </a:rPr>
              <a:t>Conventional tail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655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yaw moment is the moment about the z body axis and is positive if it moves the nose of the plane to the right. The significant contributor to the yaw moment is the vertical tail.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81191"/>
              </p:ext>
            </p:extLst>
          </p:nvPr>
        </p:nvGraphicFramePr>
        <p:xfrm>
          <a:off x="358154" y="823963"/>
          <a:ext cx="5050665" cy="449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48341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the same time V-tail also generate a higher rolling moment, and this will lead to the cross-coupling problem when aircraft start to yaw.</a:t>
            </a:r>
          </a:p>
        </p:txBody>
      </p:sp>
    </p:spTree>
    <p:extLst>
      <p:ext uri="{BB962C8B-B14F-4D97-AF65-F5344CB8AC3E}">
        <p14:creationId xmlns:p14="http://schemas.microsoft.com/office/powerpoint/2010/main" val="23254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CONCLUSION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coefficient of lift show not much different when I did testing with and without the motor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When the motor is running at 40m/s, the current show 0 amperes, it's because of the motor no need much power to turn the propeller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Using the Reynolds number formula, I able to find the suitable wind speed for wind tunnel testing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 smtClean="0">
                <a:latin typeface="Palatino Linotype" panose="02040502050505030304" pitchFamily="18" charset="0"/>
              </a:rPr>
              <a:t>Using </a:t>
            </a:r>
            <a:r>
              <a:rPr lang="en-US" sz="2400" dirty="0">
                <a:latin typeface="Palatino Linotype" panose="02040502050505030304" pitchFamily="18" charset="0"/>
              </a:rPr>
              <a:t>the advance ratio formula, I able to estimate the size of the propeller for testing </a:t>
            </a:r>
          </a:p>
          <a:p>
            <a:pPr algn="just"/>
            <a:endParaRPr lang="en-US" sz="2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126164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214683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725544" y="1576568"/>
            <a:ext cx="389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Palatino Linotype" panose="02040502050505030304" pitchFamily="18" charset="0"/>
              </a:rPr>
              <a:t>Q &amp; A</a:t>
            </a:r>
            <a:endParaRPr lang="en-US" sz="8000" dirty="0">
              <a:latin typeface="Palatino Linotype" panose="0204050205050503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744" y="1789034"/>
            <a:ext cx="3316511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48" t="29238" r="29414" b="47144"/>
          <a:stretch/>
        </p:blipFill>
        <p:spPr>
          <a:xfrm>
            <a:off x="578964" y="999538"/>
            <a:ext cx="4761766" cy="1764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240441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833" t="35519" r="28950" b="7263"/>
          <a:stretch/>
        </p:blipFill>
        <p:spPr>
          <a:xfrm>
            <a:off x="6541455" y="870810"/>
            <a:ext cx="4842456" cy="4185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003" t="38581" r="68782" b="52969"/>
          <a:stretch/>
        </p:blipFill>
        <p:spPr>
          <a:xfrm>
            <a:off x="914399" y="3335627"/>
            <a:ext cx="1714767" cy="9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285D-A87E-49BE-A62E-D1519D239FC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/>
          <a:stretch/>
        </p:blipFill>
        <p:spPr bwMode="auto">
          <a:xfrm>
            <a:off x="347729" y="603677"/>
            <a:ext cx="5473521" cy="3822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4" y="4347945"/>
            <a:ext cx="4007122" cy="200840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74774"/>
              </p:ext>
            </p:extLst>
          </p:nvPr>
        </p:nvGraphicFramePr>
        <p:xfrm>
          <a:off x="6319770" y="2197128"/>
          <a:ext cx="5524500" cy="3931920"/>
        </p:xfrm>
        <a:graphic>
          <a:graphicData uri="http://schemas.openxmlformats.org/drawingml/2006/table">
            <a:tbl>
              <a:tblPr/>
              <a:tblGrid>
                <a:gridCol w="2762250"/>
                <a:gridCol w="27622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Parameters</a:t>
                      </a:r>
                      <a:endParaRPr lang="en-US" dirty="0">
                        <a:effectLst/>
                      </a:endParaRP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Value</a:t>
                      </a:r>
                      <a:endParaRPr lang="en-US">
                        <a:effectLst/>
                      </a:endParaRP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 Length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1.4m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 Wingspan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2.5 m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 Datalink range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20km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 MTOW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5kg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  Length from nose to center of gravity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640mm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 Mean aerodynamics chord, MAC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207mm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 Location MAC from wing root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568.5mm</a:t>
                      </a:r>
                    </a:p>
                  </a:txBody>
                  <a:tcPr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7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9072451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D285D-A87E-49BE-A62E-D1519D239FC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14338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UGP 2 GANTT CHART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2043113" y="1746250"/>
            <a:ext cx="7977187" cy="4427538"/>
            <a:chOff x="3008313" y="1746250"/>
            <a:chExt cx="6175375" cy="33655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08313" y="1746250"/>
              <a:ext cx="6175375" cy="336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030538" y="1768475"/>
              <a:ext cx="6134100" cy="3325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30538" y="1768475"/>
              <a:ext cx="6134100" cy="3325813"/>
            </a:xfrm>
            <a:prstGeom prst="rect">
              <a:avLst/>
            </a:prstGeom>
            <a:noFill/>
            <a:ln w="2540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653088" y="1803400"/>
              <a:ext cx="3476625" cy="3257550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5653088" y="1803400"/>
              <a:ext cx="3476625" cy="42862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65463" y="1803400"/>
              <a:ext cx="214313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065463" y="1803400"/>
              <a:ext cx="214313" cy="3257550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065463" y="1803400"/>
              <a:ext cx="214313" cy="42862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122613" y="1943100"/>
              <a:ext cx="12037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279776" y="1803400"/>
              <a:ext cx="2373313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279776" y="1803400"/>
              <a:ext cx="2373313" cy="3257550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279776" y="1803400"/>
              <a:ext cx="2373313" cy="42862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251326" y="1943100"/>
              <a:ext cx="49265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Task Name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653088" y="1803400"/>
              <a:ext cx="3476625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881688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881688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934076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w2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305176" y="2257425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065463" y="2232025"/>
              <a:ext cx="214313" cy="257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065463" y="2232025"/>
              <a:ext cx="6064250" cy="25717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065463" y="2232025"/>
              <a:ext cx="214313" cy="25717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152776" y="2286000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1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3305176" y="2514600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3065463" y="2489200"/>
              <a:ext cx="214313" cy="385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065463" y="2489200"/>
              <a:ext cx="6064250" cy="385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065463" y="2489200"/>
              <a:ext cx="214313" cy="385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152776" y="2605088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2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305176" y="2900363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065463" y="2874963"/>
              <a:ext cx="214313" cy="385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065463" y="2874963"/>
              <a:ext cx="6064250" cy="385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065463" y="2874963"/>
              <a:ext cx="214313" cy="385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3152776" y="2990850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3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3305176" y="3286125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3065463" y="3260725"/>
              <a:ext cx="214313" cy="384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3065463" y="3260725"/>
              <a:ext cx="6064250" cy="38417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3065463" y="3260725"/>
              <a:ext cx="214313" cy="384175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152776" y="3376613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4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305176" y="3671888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065463" y="3644900"/>
              <a:ext cx="214313" cy="387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3065463" y="3644900"/>
              <a:ext cx="6064250" cy="387350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065463" y="3644900"/>
              <a:ext cx="214313" cy="387350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3152776" y="3762375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5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5686426" y="2308225"/>
              <a:ext cx="161925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5686426" y="2308225"/>
              <a:ext cx="161925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5686426" y="2325688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3305176" y="2257425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3327401" y="2286000"/>
              <a:ext cx="775582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REVIEW UGP 1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5913438" y="2630488"/>
              <a:ext cx="390525" cy="101600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5913438" y="2630488"/>
              <a:ext cx="390525" cy="101600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5913438" y="2647950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3305176" y="2514600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3327401" y="2489200"/>
              <a:ext cx="1231004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EXPERIMENTAL SETUP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3327401" y="2720975"/>
              <a:ext cx="1881252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A. CALCULATION PROPELLER SIZE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6367463" y="3016250"/>
              <a:ext cx="260350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6367463" y="3016250"/>
              <a:ext cx="260350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367463" y="3032125"/>
              <a:ext cx="0" cy="69850"/>
            </a:xfrm>
            <a:custGeom>
              <a:avLst/>
              <a:gdLst>
                <a:gd name="T0" fmla="*/ 44 h 44"/>
                <a:gd name="T1" fmla="*/ 0 h 44"/>
                <a:gd name="T2" fmla="*/ 44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3305176" y="2900363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327401" y="2935288"/>
              <a:ext cx="2728809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B. DO EXPERIMENT TO FIND SUITABLE  MOTOR      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327401" y="3051175"/>
              <a:ext cx="109202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   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3424238" y="3051175"/>
              <a:ext cx="918289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AND PROPELLER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6823076" y="3402013"/>
              <a:ext cx="487363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6823076" y="3402013"/>
              <a:ext cx="487363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823076" y="3419475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3305176" y="3286125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3327401" y="3321050"/>
              <a:ext cx="2339157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C. FABRICATE MOTOR SUPPORT AND FIX    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3327401" y="3436938"/>
              <a:ext cx="136502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    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3448051" y="3436938"/>
              <a:ext cx="1310424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AT CAMAR UAV MODEL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7505701" y="3787775"/>
              <a:ext cx="258763" cy="101600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7505701" y="3787775"/>
              <a:ext cx="258763" cy="101600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7505701" y="3803650"/>
              <a:ext cx="0" cy="69850"/>
            </a:xfrm>
            <a:custGeom>
              <a:avLst/>
              <a:gdLst>
                <a:gd name="T0" fmla="*/ 44 h 44"/>
                <a:gd name="T1" fmla="*/ 0 h 44"/>
                <a:gd name="T2" fmla="*/ 44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3305176" y="3671888"/>
              <a:ext cx="2322513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3327401" y="3706813"/>
              <a:ext cx="2288278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DATA COLLECTION FROM WIND TUNNEL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3327401" y="3822700"/>
              <a:ext cx="469072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TESTING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3305176" y="4057650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065463" y="4032250"/>
              <a:ext cx="214313" cy="255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3065463" y="4032250"/>
              <a:ext cx="6064250" cy="255588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3065463" y="4032250"/>
              <a:ext cx="214313" cy="255588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3152776" y="4086225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6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7764463" y="4108450"/>
              <a:ext cx="260350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7764463" y="4108450"/>
              <a:ext cx="260350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7764463" y="4125913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3305176" y="4057650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3327401" y="4086225"/>
              <a:ext cx="1733582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DISCUSSION AND CONCLUSION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3305176" y="4314825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3065463" y="4287838"/>
              <a:ext cx="214313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3065463" y="4287838"/>
              <a:ext cx="6064250" cy="258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3065463" y="4287838"/>
              <a:ext cx="214313" cy="258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152776" y="4343400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7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3305176" y="4572000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3065463" y="4546600"/>
              <a:ext cx="214313" cy="255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3065463" y="4546600"/>
              <a:ext cx="6064250" cy="255588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3065463" y="4546600"/>
              <a:ext cx="214313" cy="255588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3152776" y="4600575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8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8024813" y="4365625"/>
              <a:ext cx="552450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8024813" y="4365625"/>
              <a:ext cx="552450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8024813" y="4383088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3305176" y="4314825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3327401" y="4343400"/>
              <a:ext cx="1455613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COMPLETE DRAFT REPORT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3305176" y="4829175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3065463" y="4802188"/>
              <a:ext cx="214313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3065463" y="4802188"/>
              <a:ext cx="6064250" cy="258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3065463" y="4802188"/>
              <a:ext cx="214313" cy="258763"/>
            </a:xfrm>
            <a:prstGeom prst="rect">
              <a:avLst/>
            </a:prstGeom>
            <a:noFill/>
            <a:ln w="7938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3152776" y="4857750"/>
              <a:ext cx="5460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9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8642351" y="4622800"/>
              <a:ext cx="161925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8642351" y="4622800"/>
              <a:ext cx="161925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8642351" y="4640263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3305176" y="4572000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3327401" y="4600575"/>
              <a:ext cx="1192536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PRESENTATION SLIDE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8869363" y="4879975"/>
              <a:ext cx="31750" cy="103188"/>
            </a:xfrm>
            <a:prstGeom prst="rect">
              <a:avLst/>
            </a:prstGeom>
            <a:solidFill>
              <a:srgbClr val="F2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8869363" y="4879975"/>
              <a:ext cx="31750" cy="103188"/>
            </a:xfrm>
            <a:prstGeom prst="rect">
              <a:avLst/>
            </a:pr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8869363" y="4897438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3305176" y="4829175"/>
              <a:ext cx="2322513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28" name="Rectangle 123"/>
            <p:cNvSpPr>
              <a:spLocks noChangeArrowheads="1"/>
            </p:cNvSpPr>
            <p:nvPr/>
          </p:nvSpPr>
          <p:spPr bwMode="auto">
            <a:xfrm>
              <a:off x="3327401" y="4857750"/>
              <a:ext cx="1974323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SUBMISSION LOG BOOK AND THESIS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6108701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0" name="Rectangle 125"/>
            <p:cNvSpPr>
              <a:spLocks noChangeArrowheads="1"/>
            </p:cNvSpPr>
            <p:nvPr/>
          </p:nvSpPr>
          <p:spPr bwMode="auto">
            <a:xfrm>
              <a:off x="6108701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6161088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w3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32" name="Rectangle 127"/>
            <p:cNvSpPr>
              <a:spLocks noChangeArrowheads="1"/>
            </p:cNvSpPr>
            <p:nvPr/>
          </p:nvSpPr>
          <p:spPr bwMode="auto">
            <a:xfrm>
              <a:off x="5653088" y="2017713"/>
              <a:ext cx="22860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Palatino Linotype" panose="02040502050505030304" pitchFamily="18" charset="0"/>
              </a:endParaRPr>
            </a:p>
          </p:txBody>
        </p:sp>
        <p:sp>
          <p:nvSpPr>
            <p:cNvPr id="133" name="Rectangle 128"/>
            <p:cNvSpPr>
              <a:spLocks noChangeArrowheads="1"/>
            </p:cNvSpPr>
            <p:nvPr/>
          </p:nvSpPr>
          <p:spPr bwMode="auto">
            <a:xfrm>
              <a:off x="5653088" y="2017713"/>
              <a:ext cx="228600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6335713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6335713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6388101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 smtClean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w4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38" name="Rectangle 133"/>
            <p:cNvSpPr>
              <a:spLocks noChangeArrowheads="1"/>
            </p:cNvSpPr>
            <p:nvPr/>
          </p:nvSpPr>
          <p:spPr bwMode="auto">
            <a:xfrm>
              <a:off x="7018338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39" name="Rectangle 134"/>
            <p:cNvSpPr>
              <a:spLocks noChangeArrowheads="1"/>
            </p:cNvSpPr>
            <p:nvPr/>
          </p:nvSpPr>
          <p:spPr bwMode="auto">
            <a:xfrm>
              <a:off x="7018338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0" name="Rectangle 135"/>
            <p:cNvSpPr>
              <a:spLocks noChangeArrowheads="1"/>
            </p:cNvSpPr>
            <p:nvPr/>
          </p:nvSpPr>
          <p:spPr bwMode="auto">
            <a:xfrm>
              <a:off x="7053263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 smtClean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w7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41" name="Rectangle 136"/>
            <p:cNvSpPr>
              <a:spLocks noChangeArrowheads="1"/>
            </p:cNvSpPr>
            <p:nvPr/>
          </p:nvSpPr>
          <p:spPr bwMode="auto">
            <a:xfrm>
              <a:off x="7699376" y="2017713"/>
              <a:ext cx="22860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2" name="Rectangle 137"/>
            <p:cNvSpPr>
              <a:spLocks noChangeArrowheads="1"/>
            </p:cNvSpPr>
            <p:nvPr/>
          </p:nvSpPr>
          <p:spPr bwMode="auto">
            <a:xfrm>
              <a:off x="7699376" y="2017713"/>
              <a:ext cx="228600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7734301" y="2070100"/>
              <a:ext cx="18862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w10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44" name="Rectangle 139"/>
            <p:cNvSpPr>
              <a:spLocks noChangeArrowheads="1"/>
            </p:cNvSpPr>
            <p:nvPr/>
          </p:nvSpPr>
          <p:spPr bwMode="auto">
            <a:xfrm>
              <a:off x="8382001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5" name="Rectangle 140"/>
            <p:cNvSpPr>
              <a:spLocks noChangeArrowheads="1"/>
            </p:cNvSpPr>
            <p:nvPr/>
          </p:nvSpPr>
          <p:spPr bwMode="auto">
            <a:xfrm>
              <a:off x="8382001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6" name="Rectangle 141"/>
            <p:cNvSpPr>
              <a:spLocks noChangeArrowheads="1"/>
            </p:cNvSpPr>
            <p:nvPr/>
          </p:nvSpPr>
          <p:spPr bwMode="auto">
            <a:xfrm>
              <a:off x="8434388" y="2070100"/>
              <a:ext cx="18862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 smtClean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13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47" name="Rectangle 142"/>
            <p:cNvSpPr>
              <a:spLocks noChangeArrowheads="1"/>
            </p:cNvSpPr>
            <p:nvPr/>
          </p:nvSpPr>
          <p:spPr bwMode="auto">
            <a:xfrm>
              <a:off x="6789738" y="2017713"/>
              <a:ext cx="22860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8" name="Rectangle 143"/>
            <p:cNvSpPr>
              <a:spLocks noChangeArrowheads="1"/>
            </p:cNvSpPr>
            <p:nvPr/>
          </p:nvSpPr>
          <p:spPr bwMode="auto">
            <a:xfrm>
              <a:off x="6789738" y="2017713"/>
              <a:ext cx="228600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6824663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w6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50" name="Rectangle 145"/>
            <p:cNvSpPr>
              <a:spLocks noChangeArrowheads="1"/>
            </p:cNvSpPr>
            <p:nvPr/>
          </p:nvSpPr>
          <p:spPr bwMode="auto">
            <a:xfrm>
              <a:off x="6562726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6562726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2" name="Rectangle 147"/>
            <p:cNvSpPr>
              <a:spLocks noChangeArrowheads="1"/>
            </p:cNvSpPr>
            <p:nvPr/>
          </p:nvSpPr>
          <p:spPr bwMode="auto">
            <a:xfrm>
              <a:off x="6597651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w5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53" name="Rectangle 148"/>
            <p:cNvSpPr>
              <a:spLocks noChangeArrowheads="1"/>
            </p:cNvSpPr>
            <p:nvPr/>
          </p:nvSpPr>
          <p:spPr bwMode="auto">
            <a:xfrm>
              <a:off x="8609013" y="2017713"/>
              <a:ext cx="22860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4" name="Rectangle 149"/>
            <p:cNvSpPr>
              <a:spLocks noChangeArrowheads="1"/>
            </p:cNvSpPr>
            <p:nvPr/>
          </p:nvSpPr>
          <p:spPr bwMode="auto">
            <a:xfrm>
              <a:off x="8609013" y="2017713"/>
              <a:ext cx="228600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5" name="Rectangle 150"/>
            <p:cNvSpPr>
              <a:spLocks noChangeArrowheads="1"/>
            </p:cNvSpPr>
            <p:nvPr/>
          </p:nvSpPr>
          <p:spPr bwMode="auto">
            <a:xfrm>
              <a:off x="8643938" y="2070100"/>
              <a:ext cx="18862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 smtClean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14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56" name="Rectangle 151"/>
            <p:cNvSpPr>
              <a:spLocks noChangeArrowheads="1"/>
            </p:cNvSpPr>
            <p:nvPr/>
          </p:nvSpPr>
          <p:spPr bwMode="auto">
            <a:xfrm>
              <a:off x="8154988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8154988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58" name="Rectangle 153"/>
            <p:cNvSpPr>
              <a:spLocks noChangeArrowheads="1"/>
            </p:cNvSpPr>
            <p:nvPr/>
          </p:nvSpPr>
          <p:spPr bwMode="auto">
            <a:xfrm>
              <a:off x="8207376" y="2070100"/>
              <a:ext cx="18862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12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59" name="Rectangle 154"/>
            <p:cNvSpPr>
              <a:spLocks noChangeArrowheads="1"/>
            </p:cNvSpPr>
            <p:nvPr/>
          </p:nvSpPr>
          <p:spPr bwMode="auto">
            <a:xfrm>
              <a:off x="9064626" y="2017713"/>
              <a:ext cx="65088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0" name="Rectangle 155"/>
            <p:cNvSpPr>
              <a:spLocks noChangeArrowheads="1"/>
            </p:cNvSpPr>
            <p:nvPr/>
          </p:nvSpPr>
          <p:spPr bwMode="auto">
            <a:xfrm>
              <a:off x="9064626" y="2017713"/>
              <a:ext cx="65088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1" name="Rectangle 156"/>
            <p:cNvSpPr>
              <a:spLocks noChangeArrowheads="1"/>
            </p:cNvSpPr>
            <p:nvPr/>
          </p:nvSpPr>
          <p:spPr bwMode="auto">
            <a:xfrm>
              <a:off x="7245351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2" name="Rectangle 157"/>
            <p:cNvSpPr>
              <a:spLocks noChangeArrowheads="1"/>
            </p:cNvSpPr>
            <p:nvPr/>
          </p:nvSpPr>
          <p:spPr bwMode="auto">
            <a:xfrm>
              <a:off x="7245351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3" name="Rectangle 158"/>
            <p:cNvSpPr>
              <a:spLocks noChangeArrowheads="1"/>
            </p:cNvSpPr>
            <p:nvPr/>
          </p:nvSpPr>
          <p:spPr bwMode="auto">
            <a:xfrm>
              <a:off x="7297738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 smtClean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w8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64" name="Rectangle 159"/>
            <p:cNvSpPr>
              <a:spLocks noChangeArrowheads="1"/>
            </p:cNvSpPr>
            <p:nvPr/>
          </p:nvSpPr>
          <p:spPr bwMode="auto">
            <a:xfrm>
              <a:off x="8837613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5" name="Rectangle 160"/>
            <p:cNvSpPr>
              <a:spLocks noChangeArrowheads="1"/>
            </p:cNvSpPr>
            <p:nvPr/>
          </p:nvSpPr>
          <p:spPr bwMode="auto">
            <a:xfrm>
              <a:off x="8837613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6" name="Rectangle 161"/>
            <p:cNvSpPr>
              <a:spLocks noChangeArrowheads="1"/>
            </p:cNvSpPr>
            <p:nvPr/>
          </p:nvSpPr>
          <p:spPr bwMode="auto">
            <a:xfrm>
              <a:off x="8870951" y="2070100"/>
              <a:ext cx="18862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15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67" name="Rectangle 162"/>
            <p:cNvSpPr>
              <a:spLocks noChangeArrowheads="1"/>
            </p:cNvSpPr>
            <p:nvPr/>
          </p:nvSpPr>
          <p:spPr bwMode="auto">
            <a:xfrm>
              <a:off x="7927976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8" name="Rectangle 163"/>
            <p:cNvSpPr>
              <a:spLocks noChangeArrowheads="1"/>
            </p:cNvSpPr>
            <p:nvPr/>
          </p:nvSpPr>
          <p:spPr bwMode="auto">
            <a:xfrm>
              <a:off x="7927976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69" name="Rectangle 164"/>
            <p:cNvSpPr>
              <a:spLocks noChangeArrowheads="1"/>
            </p:cNvSpPr>
            <p:nvPr/>
          </p:nvSpPr>
          <p:spPr bwMode="auto">
            <a:xfrm>
              <a:off x="7961313" y="2070100"/>
              <a:ext cx="188621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rgbClr val="5C5C5C"/>
                  </a:solidFill>
                  <a:effectLst/>
                  <a:latin typeface="Palatino Linotype" panose="02040502050505030304" pitchFamily="18" charset="0"/>
                </a:rPr>
                <a:t>w11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sp>
          <p:nvSpPr>
            <p:cNvPr id="170" name="Rectangle 165"/>
            <p:cNvSpPr>
              <a:spLocks noChangeArrowheads="1"/>
            </p:cNvSpPr>
            <p:nvPr/>
          </p:nvSpPr>
          <p:spPr bwMode="auto">
            <a:xfrm>
              <a:off x="7472363" y="2017713"/>
              <a:ext cx="22701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71" name="Rectangle 166"/>
            <p:cNvSpPr>
              <a:spLocks noChangeArrowheads="1"/>
            </p:cNvSpPr>
            <p:nvPr/>
          </p:nvSpPr>
          <p:spPr bwMode="auto">
            <a:xfrm>
              <a:off x="7472363" y="2017713"/>
              <a:ext cx="227013" cy="214313"/>
            </a:xfrm>
            <a:prstGeom prst="rect">
              <a:avLst/>
            </a:prstGeom>
            <a:noFill/>
            <a:ln w="23813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Palatino Linotype" panose="02040502050505030304" pitchFamily="18" charset="0"/>
              </a:endParaRPr>
            </a:p>
          </p:txBody>
        </p:sp>
        <p:sp>
          <p:nvSpPr>
            <p:cNvPr id="172" name="Rectangle 167"/>
            <p:cNvSpPr>
              <a:spLocks noChangeArrowheads="1"/>
            </p:cNvSpPr>
            <p:nvPr/>
          </p:nvSpPr>
          <p:spPr bwMode="auto">
            <a:xfrm>
              <a:off x="7507288" y="2070100"/>
              <a:ext cx="134020" cy="1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i="1" dirty="0" smtClean="0">
                  <a:solidFill>
                    <a:srgbClr val="5C5C5C"/>
                  </a:solidFill>
                  <a:latin typeface="Palatino Linotype" panose="02040502050505030304" pitchFamily="18" charset="0"/>
                </a:rPr>
                <a:t>w9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endParaRPr>
            </a:p>
          </p:txBody>
        </p:sp>
      </p:grpSp>
      <p:sp>
        <p:nvSpPr>
          <p:cNvPr id="177" name="Rectangle 23"/>
          <p:cNvSpPr>
            <a:spLocks noChangeArrowheads="1"/>
          </p:cNvSpPr>
          <p:nvPr/>
        </p:nvSpPr>
        <p:spPr bwMode="auto">
          <a:xfrm>
            <a:off x="5524242" y="2162926"/>
            <a:ext cx="1731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5C5C5C"/>
                </a:solidFill>
                <a:effectLst/>
                <a:latin typeface="Palatino Linotype" panose="02040502050505030304" pitchFamily="18" charset="0"/>
              </a:rPr>
              <a:t>w1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340" y="-18257"/>
            <a:ext cx="77724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PROBLEM STATEMENT</a:t>
            </a:r>
            <a:endParaRPr lang="en-US" sz="31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81200" y="6237313"/>
            <a:ext cx="2133600" cy="365125"/>
          </a:xfrm>
        </p:spPr>
        <p:txBody>
          <a:bodyPr/>
          <a:lstStyle/>
          <a:p>
            <a:pPr>
              <a:defRPr/>
            </a:pPr>
            <a:fld id="{17543C37-0067-4332-BFB4-B96CF8BEFD83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4979" y="1268759"/>
            <a:ext cx="9805245" cy="5235071"/>
            <a:chOff x="-156454" y="1268760"/>
            <a:chExt cx="9439287" cy="4824536"/>
          </a:xfrm>
        </p:grpSpPr>
        <p:sp>
          <p:nvSpPr>
            <p:cNvPr id="7" name="Rectangle 6"/>
            <p:cNvSpPr/>
            <p:nvPr/>
          </p:nvSpPr>
          <p:spPr>
            <a:xfrm>
              <a:off x="3203848" y="1268760"/>
              <a:ext cx="151216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Problem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568" y="2060848"/>
              <a:ext cx="1584176" cy="648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Motor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3568" y="3068960"/>
              <a:ext cx="1584176" cy="576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Produce torque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56454" y="4077071"/>
              <a:ext cx="3264218" cy="11036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Contribute important effect on the dynamics of UAV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36096" y="2060848"/>
              <a:ext cx="1584176" cy="648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Propeller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92243" y="2985658"/>
              <a:ext cx="2268871" cy="10005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Unbalance Propeller will cause excessive vibration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3848" y="4077072"/>
              <a:ext cx="2808312" cy="11036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Will Affecting the handling of UAV resulting inaccurate </a:t>
              </a:r>
              <a:r>
                <a:rPr lang="en-US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reading by sensor</a:t>
              </a:r>
              <a:endParaRPr lang="en-US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8223" y="4077071"/>
              <a:ext cx="2694610" cy="11036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Will </a:t>
              </a:r>
              <a:r>
                <a:rPr lang="en-US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cause  </a:t>
              </a:r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bearing Problem</a:t>
              </a:r>
            </a:p>
          </p:txBody>
        </p:sp>
        <p:cxnSp>
          <p:nvCxnSpPr>
            <p:cNvPr id="22" name="Elbow Connector 21"/>
            <p:cNvCxnSpPr>
              <a:stCxn id="18" idx="1"/>
              <a:endCxn id="19" idx="0"/>
            </p:cNvCxnSpPr>
            <p:nvPr/>
          </p:nvCxnSpPr>
          <p:spPr>
            <a:xfrm rot="10800000" flipV="1">
              <a:off x="4608005" y="3485926"/>
              <a:ext cx="484238" cy="59114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4" name="Elbow Connector 23"/>
            <p:cNvCxnSpPr>
              <a:stCxn id="18" idx="3"/>
              <a:endCxn id="20" idx="0"/>
            </p:cNvCxnSpPr>
            <p:nvPr/>
          </p:nvCxnSpPr>
          <p:spPr>
            <a:xfrm>
              <a:off x="7361114" y="3485926"/>
              <a:ext cx="574415" cy="59114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Elbow Connector 25"/>
            <p:cNvCxnSpPr>
              <a:stCxn id="7" idx="1"/>
              <a:endCxn id="8" idx="0"/>
            </p:cNvCxnSpPr>
            <p:nvPr/>
          </p:nvCxnSpPr>
          <p:spPr>
            <a:xfrm rot="10800000" flipV="1">
              <a:off x="1475656" y="1484784"/>
              <a:ext cx="1728192" cy="5760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stCxn id="8" idx="2"/>
              <a:endCxn id="9" idx="0"/>
            </p:cNvCxnSpPr>
            <p:nvPr/>
          </p:nvCxnSpPr>
          <p:spPr>
            <a:xfrm>
              <a:off x="1475656" y="2708920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0" name="Straight Arrow Connector 29"/>
            <p:cNvCxnSpPr>
              <a:stCxn id="9" idx="2"/>
              <a:endCxn id="16" idx="0"/>
            </p:cNvCxnSpPr>
            <p:nvPr/>
          </p:nvCxnSpPr>
          <p:spPr>
            <a:xfrm>
              <a:off x="1475656" y="3645024"/>
              <a:ext cx="0" cy="4320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2" name="Elbow Connector 31"/>
            <p:cNvCxnSpPr>
              <a:stCxn id="7" idx="3"/>
              <a:endCxn id="17" idx="0"/>
            </p:cNvCxnSpPr>
            <p:nvPr/>
          </p:nvCxnSpPr>
          <p:spPr>
            <a:xfrm>
              <a:off x="4716016" y="1484784"/>
              <a:ext cx="1512168" cy="5760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>
              <a:stCxn id="17" idx="2"/>
              <a:endCxn id="18" idx="0"/>
            </p:cNvCxnSpPr>
            <p:nvPr/>
          </p:nvCxnSpPr>
          <p:spPr>
            <a:xfrm flipH="1">
              <a:off x="6226678" y="2708919"/>
              <a:ext cx="1506" cy="2767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691680" y="5271615"/>
              <a:ext cx="4896544" cy="82168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Based on this </a:t>
              </a:r>
              <a:r>
                <a:rPr lang="en-US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problem I choose </a:t>
              </a:r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the </a:t>
              </a:r>
              <a:r>
                <a:rPr lang="en-US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selection of motor and propeller to get the required thrust</a:t>
              </a:r>
              <a:endParaRPr lang="en-US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237312"/>
            <a:ext cx="28448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cap="all" dirty="0">
                <a:latin typeface="Palatino Linotype" panose="02040502050505030304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To design measurement techniques in order to remotely quantify dynamic thrust</a:t>
            </a: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To measure the performance of propulsion system of powered by CAMAR UAV model </a:t>
            </a:r>
            <a:endParaRPr lang="en-US" sz="2400" dirty="0" smtClean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measure the impact of dynamic scaling of model using appropriate procedure which is need to compare the effect of the model with propeller and without propeller</a:t>
            </a: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227274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SCOPES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>
                <a:latin typeface="Palatino Linotype" panose="02040502050505030304" pitchFamily="18" charset="0"/>
              </a:rPr>
              <a:t>Literature </a:t>
            </a:r>
            <a:r>
              <a:rPr lang="en-US" sz="2400" dirty="0">
                <a:latin typeface="Palatino Linotype" panose="02040502050505030304" pitchFamily="18" charset="0"/>
              </a:rPr>
              <a:t>studies on the propulsion system used in UTM UAV known as CAMAR V1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experiment will be executed at wind speed 40m/s (model) and motor speed 15600rpm (max</a:t>
            </a:r>
            <a:r>
              <a:rPr lang="en-US" sz="2400" dirty="0" smtClean="0">
                <a:latin typeface="Palatino Linotype" panose="02040502050505030304" pitchFamily="18" charset="0"/>
              </a:rPr>
              <a:t>)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Other setting and nature of the experiment shall be relevant to CAMAR V1.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126164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5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INTRODUCTION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9841" y="6228677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0165" y="2599605"/>
            <a:ext cx="2724152" cy="204311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417638"/>
            <a:ext cx="8064500" cy="40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71475" indent="-371475" defTabSz="914400" eaLnBrk="1" hangingPunct="1">
              <a:defRPr/>
            </a:pPr>
            <a:r>
              <a:rPr lang="en-US" sz="2400" b="1" dirty="0" smtClean="0">
                <a:latin typeface="Palatino Linotype" panose="02040502050505030304" pitchFamily="18" charset="0"/>
              </a:rPr>
              <a:t>What is Thrust</a:t>
            </a:r>
            <a:endParaRPr lang="en-US" sz="2400" b="1" dirty="0">
              <a:solidFill>
                <a:srgbClr val="FF0000"/>
              </a:solidFill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9317" y="1873635"/>
            <a:ext cx="9215950" cy="15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247650" indent="-2476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Thrust is a mechanical force generated by the engines to move the aircraft/uav through the air.</a:t>
            </a:r>
          </a:p>
          <a:p>
            <a:pPr>
              <a:spcBef>
                <a:spcPct val="0"/>
              </a:spcBef>
              <a:buClr>
                <a:srgbClr val="CC0000"/>
              </a:buClr>
              <a:defRPr/>
            </a:pP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Thrust is generated by the propulsion system of the aircraft/</a:t>
            </a:r>
            <a:r>
              <a:rPr lang="en-US" altLang="en-US" sz="2400" dirty="0" err="1" smtClean="0">
                <a:latin typeface="Palatino Linotype" panose="02040502050505030304" pitchFamily="18" charset="0"/>
              </a:rPr>
              <a:t>uav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9600" y="3847946"/>
            <a:ext cx="8064500" cy="3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71475" indent="-371475" defTabSz="914400" eaLnBrk="1" hangingPunct="1">
              <a:defRPr/>
            </a:pPr>
            <a:r>
              <a:rPr lang="en-US" sz="2400" b="1" dirty="0" smtClean="0">
                <a:latin typeface="Palatino Linotype" panose="02040502050505030304" pitchFamily="18" charset="0"/>
              </a:rPr>
              <a:t>What is Dynamic Thrust</a:t>
            </a:r>
            <a:endParaRPr lang="en-US" sz="2400" b="1" dirty="0">
              <a:solidFill>
                <a:srgbClr val="FF0000"/>
              </a:solidFill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9317" y="4498829"/>
            <a:ext cx="9215950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247650" indent="-2476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2400" dirty="0">
                <a:latin typeface="Palatino Linotype" panose="02040502050505030304" pitchFamily="18" charset="0"/>
              </a:rPr>
              <a:t>work done by the propeller or a fan to give forward motion, it is equal to the product of mass flow/second and the difference between slipstream velocity and aircraft speed. </a:t>
            </a:r>
            <a:endParaRPr lang="en-US" altLang="en-US" sz="2400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SELECTION OF LITERATURE REVIEW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891912"/>
              </p:ext>
            </p:extLst>
          </p:nvPr>
        </p:nvGraphicFramePr>
        <p:xfrm>
          <a:off x="609600" y="1244600"/>
          <a:ext cx="11354872" cy="482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718"/>
                <a:gridCol w="2838718"/>
                <a:gridCol w="1663164"/>
                <a:gridCol w="4014272"/>
              </a:tblGrid>
              <a:tr h="569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AUTHOR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YEAR PUBLISHED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FINDINGS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05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Design Parametric Study of a Compound Wing-in-Ground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Effect. II: Aerodynamics Coefficients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Saeed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Jamei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Ph.D., M.ASCE;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Maimun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M.ASCE;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Shuhaimi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Mansor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; Nor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Azwadi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; and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Agoes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Priyanto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August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2013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The span of the side wing affects the performance of the compound wings significantly.   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anhedral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angle of the compound wing has a vital role in the efficiency of the compound wing.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88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Effect of Tail Dihedral Angle on Lateral Directional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Stability due to Sideslip Angles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Nur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Amalina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Musa,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Shuhaimi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Mansor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Airi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Ali, and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Mohd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Hasrizam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Man,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Wan Zaidi Wan Omar.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January 2015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This paper investigates the effect of different tail dihedral angles and tail type to the aerodynamic characteristics of the same wing body fuselage.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The Effect of Propeller Scaling Methodology on the Performance Prediction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Stephan </a:t>
                      </a:r>
                      <a:r>
                        <a:rPr lang="en-US" sz="1400" dirty="0" err="1" smtClean="0">
                          <a:latin typeface="Palatino Linotype" panose="02040502050505030304" pitchFamily="18" charset="0"/>
                        </a:rPr>
                        <a:t>Helma</a:t>
                      </a:r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 ,*, Heinrich </a:t>
                      </a:r>
                      <a:r>
                        <a:rPr lang="en-US" sz="1400" dirty="0" err="1" smtClean="0">
                          <a:latin typeface="Palatino Linotype" panose="02040502050505030304" pitchFamily="18" charset="0"/>
                        </a:rPr>
                        <a:t>Streckwall</a:t>
                      </a:r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  and Jan Richter 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May 2018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This paper shows the influence of different scaling procedures on the predicted power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88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Measurement Of Static And Dynamic Performance Characteristics Of Small Electric Propulsion Systems 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Aron J.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Brezina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April 2012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This paper to compare information about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small propulsion systems so that proper motor and propeller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combinations can be selected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for a given mission profile.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6997" y="6227562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033"/>
            <a:ext cx="10972800" cy="1143000"/>
          </a:xfrm>
        </p:spPr>
        <p:txBody>
          <a:bodyPr/>
          <a:lstStyle/>
          <a:p>
            <a:r>
              <a:rPr lang="en-US" sz="3100" b="1" dirty="0" smtClean="0">
                <a:latin typeface="Palatino Linotype" panose="02040502050505030304" pitchFamily="18" charset="0"/>
              </a:rPr>
              <a:t>TO CALCULATE AIR SPEED FOR WIND TUNNEL TESTING</a:t>
            </a:r>
            <a:endParaRPr lang="en-US" sz="3100" b="1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9665" y="6039426"/>
            <a:ext cx="2844800" cy="365125"/>
          </a:xfrm>
        </p:spPr>
        <p:txBody>
          <a:bodyPr/>
          <a:lstStyle/>
          <a:p>
            <a:fld id="{E25D285D-A87E-49BE-A62E-D1519D239FC6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16455" y="7753985"/>
            <a:ext cx="2219325" cy="238125"/>
            <a:chOff x="0" y="0"/>
            <a:chExt cx="2219325" cy="23812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723900" cy="238125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Camar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95425" y="0"/>
              <a:ext cx="723900" cy="2381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Model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1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13" y="3667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4949" y="2053103"/>
            <a:ext cx="368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Camar Uav Model V1 will be testing using 40m/s air speed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69910965"/>
              </p:ext>
            </p:extLst>
          </p:nvPr>
        </p:nvGraphicFramePr>
        <p:xfrm>
          <a:off x="609600" y="1914525"/>
          <a:ext cx="6010141" cy="444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34392" y="429113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MODEL</a:t>
            </a:r>
            <a:endParaRPr 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9820" y="4291133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ACTUAL</a:t>
            </a: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40763"/>
          <a:stretch/>
        </p:blipFill>
        <p:spPr>
          <a:xfrm>
            <a:off x="6734949" y="3670478"/>
            <a:ext cx="5289432" cy="1156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645" y="5165055"/>
            <a:ext cx="1298561" cy="85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997700" y="630507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Palatino Linotype" panose="02040502050505030304" pitchFamily="18" charset="0"/>
              </a:rPr>
              <a:t>J.B.BarlowW.H.RaeJrA.Pope-LowSpeedWindTunnelTesting.1-JohnWileySons1999</a:t>
            </a:r>
            <a:endParaRPr lang="en-US" sz="11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1491"/>
              </p:ext>
            </p:extLst>
          </p:nvPr>
        </p:nvGraphicFramePr>
        <p:xfrm>
          <a:off x="7020343" y="2776085"/>
          <a:ext cx="11858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609480" imgH="419040" progId="Equation.3">
                  <p:embed/>
                </p:oleObj>
              </mc:Choice>
              <mc:Fallback>
                <p:oleObj name="Equation" r:id="rId6" imgW="609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0343" y="2776085"/>
                        <a:ext cx="1185863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356F0FD-319C-4311-BCC0-4C994DA6BAAA}" vid="{F081EB0E-203F-4B1E-B1B3-1A31A16E0E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5238</TotalTime>
  <Words>1294</Words>
  <Application>Microsoft Office PowerPoint</Application>
  <PresentationFormat>Widescreen</PresentationFormat>
  <Paragraphs>292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Palatino Linotype</vt:lpstr>
      <vt:lpstr>Times New Roman</vt:lpstr>
      <vt:lpstr>Trebuchet MS</vt:lpstr>
      <vt:lpstr>Theme1</vt:lpstr>
      <vt:lpstr>Equation</vt:lpstr>
      <vt:lpstr> Measurement of dynamic thrust produced by CAMAR Unnamed Aerial Vehicle Model </vt:lpstr>
      <vt:lpstr>UGP 2 FLOW CHART</vt:lpstr>
      <vt:lpstr>UGP 2 GANTT CHART</vt:lpstr>
      <vt:lpstr>PROBLEM STATEMENT</vt:lpstr>
      <vt:lpstr>Objectives</vt:lpstr>
      <vt:lpstr>SCOPES</vt:lpstr>
      <vt:lpstr>INTRODUCTION</vt:lpstr>
      <vt:lpstr>SELECTION OF LITERATURE REVIEW</vt:lpstr>
      <vt:lpstr>TO CALCULATE AIR SPEED FOR WIND TUNNEL TESTING</vt:lpstr>
      <vt:lpstr>TO ESTIMATE PROPELLER SIZE FOR CAMAR UAV MODEL</vt:lpstr>
      <vt:lpstr>TO FIND SUITABLE PROPELLER AND MOTOR</vt:lpstr>
      <vt:lpstr>UAV MODEL</vt:lpstr>
      <vt:lpstr>CLOSED LOOP UTM LOW SPEED WIND TUNNEL</vt:lpstr>
      <vt:lpstr>EQUIPMENT USE FOR WIND TUNNEL TESTING</vt:lpstr>
      <vt:lpstr>WIND TUNNEL TESTING</vt:lpstr>
      <vt:lpstr>WIND TUNNEL SMOKE TEST</vt:lpstr>
      <vt:lpstr>COEFFICIENT OF LIFT VS ANGLE OF ATTACK</vt:lpstr>
      <vt:lpstr>COEFFICIENT OF DRAG VS ANGLE OF ATTACK</vt:lpstr>
      <vt:lpstr>COEFFICIENT OF PITCHING MOMENT VS ANGLE OF ATTACK</vt:lpstr>
      <vt:lpstr>YAWING MOMENT VS YAW ANGLE</vt:lpstr>
      <vt:lpstr>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dynamic thrust produced by CAMAR UAV Model</dc:title>
  <dc:creator>Windows User</dc:creator>
  <cp:lastModifiedBy>Windows User</cp:lastModifiedBy>
  <cp:revision>324</cp:revision>
  <cp:lastPrinted>2018-12-18T15:05:24Z</cp:lastPrinted>
  <dcterms:created xsi:type="dcterms:W3CDTF">2018-11-06T13:24:07Z</dcterms:created>
  <dcterms:modified xsi:type="dcterms:W3CDTF">2018-12-23T12:36:25Z</dcterms:modified>
</cp:coreProperties>
</file>