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66" r:id="rId6"/>
    <p:sldId id="268" r:id="rId7"/>
    <p:sldId id="258" r:id="rId8"/>
    <p:sldId id="260" r:id="rId9"/>
    <p:sldId id="261" r:id="rId10"/>
    <p:sldId id="262" r:id="rId11"/>
    <p:sldId id="264" r:id="rId12"/>
    <p:sldId id="269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TEC-ORC%20research\Data%20analysis\1233zd%20-Rankine%20Cycle%20Analysis%20(Various%20mass%20flow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TEC-ORC%20research\Data%20analysis\1233zd%20-Rankine%20Cycle%20Analysis%20(Various%20mass%20flow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85046243147196"/>
          <c:y val="0.13834808952851393"/>
          <c:w val="0.67655068504048244"/>
          <c:h val="0.66933695401365656"/>
        </c:manualLayout>
      </c:layout>
      <c:scatterChart>
        <c:scatterStyle val="smoothMarker"/>
        <c:varyColors val="0"/>
        <c:ser>
          <c:idx val="2"/>
          <c:order val="0"/>
          <c:tx>
            <c:v>R1233zd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'0.3kgs^-1'!$I$28:$I$30</c:f>
              <c:numCache>
                <c:formatCode>General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0.5</c:v>
                </c:pt>
              </c:numCache>
            </c:numRef>
          </c:xVal>
          <c:yVal>
            <c:numRef>
              <c:f>'0.3kgs^-1'!$J$28:$J$30</c:f>
              <c:numCache>
                <c:formatCode>General</c:formatCode>
                <c:ptCount val="3"/>
                <c:pt idx="0">
                  <c:v>0.79069999999999996</c:v>
                </c:pt>
                <c:pt idx="1">
                  <c:v>2.3721000000000116</c:v>
                </c:pt>
                <c:pt idx="2">
                  <c:v>4.0000099999999996</c:v>
                </c:pt>
              </c:numCache>
            </c:numRef>
          </c:yVal>
          <c:smooth val="1"/>
        </c:ser>
        <c:ser>
          <c:idx val="0"/>
          <c:order val="1"/>
          <c:tx>
            <c:v>R717</c:v>
          </c:tx>
          <c:spPr>
            <a:ln>
              <a:solidFill>
                <a:schemeClr val="tx1"/>
              </a:solidFill>
              <a:prstDash val="solid"/>
            </a:ln>
          </c:spPr>
          <c:marker>
            <c:symbol val="none"/>
          </c:marker>
          <c:dPt>
            <c:idx val="5"/>
            <c:bubble3D val="0"/>
          </c:dPt>
          <c:xVal>
            <c:numRef>
              <c:f>'0.3kgs^-1'!$I$37:$I$42</c:f>
              <c:numCache>
                <c:formatCode>General</c:formatCode>
                <c:ptCount val="6"/>
                <c:pt idx="0">
                  <c:v>0.1</c:v>
                </c:pt>
                <c:pt idx="1">
                  <c:v>0.12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0.18</c:v>
                </c:pt>
                <c:pt idx="5">
                  <c:v>0.5</c:v>
                </c:pt>
              </c:numCache>
            </c:numRef>
          </c:xVal>
          <c:yVal>
            <c:numRef>
              <c:f>'0.3kgs^-1'!$J$37:$J$42</c:f>
              <c:numCache>
                <c:formatCode>General</c:formatCode>
                <c:ptCount val="6"/>
                <c:pt idx="0">
                  <c:v>3.9776520953881573</c:v>
                </c:pt>
                <c:pt idx="1">
                  <c:v>4.7731825144657885</c:v>
                </c:pt>
                <c:pt idx="2">
                  <c:v>5.5687129335434209</c:v>
                </c:pt>
                <c:pt idx="3">
                  <c:v>6.3642433526210516</c:v>
                </c:pt>
                <c:pt idx="4">
                  <c:v>7.1597737716986831</c:v>
                </c:pt>
                <c:pt idx="5">
                  <c:v>19.88</c:v>
                </c:pt>
              </c:numCache>
            </c:numRef>
          </c:yVal>
          <c:smooth val="1"/>
        </c:ser>
        <c:ser>
          <c:idx val="1"/>
          <c:order val="2"/>
          <c:tx>
            <c:v>R134</c:v>
          </c:tx>
          <c:spPr>
            <a:ln>
              <a:solidFill>
                <a:schemeClr val="tx1"/>
              </a:solidFill>
              <a:prstDash val="lgDashDotDot"/>
            </a:ln>
          </c:spPr>
          <c:marker>
            <c:symbol val="none"/>
          </c:marker>
          <c:xVal>
            <c:numRef>
              <c:f>'0.3kgs^-1'!$I$45:$I$46</c:f>
              <c:numCache>
                <c:formatCode>General</c:formatCode>
                <c:ptCount val="2"/>
                <c:pt idx="0">
                  <c:v>0.1</c:v>
                </c:pt>
                <c:pt idx="1">
                  <c:v>0.5</c:v>
                </c:pt>
              </c:numCache>
            </c:numRef>
          </c:xVal>
          <c:yVal>
            <c:numRef>
              <c:f>'0.3kgs^-1'!$J$45:$J$46</c:f>
              <c:numCache>
                <c:formatCode>General</c:formatCode>
                <c:ptCount val="2"/>
                <c:pt idx="0">
                  <c:v>0.65397865853658466</c:v>
                </c:pt>
                <c:pt idx="1">
                  <c:v>3.2698932926829229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74976"/>
        <c:axId val="40577856"/>
      </c:scatterChart>
      <c:valAx>
        <c:axId val="40574976"/>
        <c:scaling>
          <c:orientation val="minMax"/>
          <c:max val="0.60000000000000009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MY" sz="1800"/>
                  <a:t>Mass flow rate, kg/s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577856"/>
        <c:crosses val="autoZero"/>
        <c:crossBetween val="midCat"/>
        <c:majorUnit val="0.1"/>
      </c:valAx>
      <c:valAx>
        <c:axId val="40577856"/>
        <c:scaling>
          <c:orientation val="minMax"/>
          <c:max val="2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MY" sz="2000"/>
                  <a:t>Power output turbine, kW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057497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7628663687573809"/>
          <c:y val="0.30661977728970291"/>
          <c:w val="0.22994010599813375"/>
          <c:h val="0.2260902634749985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MY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57174103237095E-2"/>
          <c:y val="9.7222222222222224E-2"/>
          <c:w val="0.73311701662292217"/>
          <c:h val="0.73492271799358411"/>
        </c:manualLayout>
      </c:layout>
      <c:barChart>
        <c:barDir val="bar"/>
        <c:grouping val="clustered"/>
        <c:varyColors val="0"/>
        <c:ser>
          <c:idx val="0"/>
          <c:order val="0"/>
          <c:tx>
            <c:v>R1233zd</c:v>
          </c:tx>
          <c:invertIfNegative val="0"/>
          <c:val>
            <c:numRef>
              <c:f>'0.3kgs^-1'!$I$56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</c:ser>
        <c:ser>
          <c:idx val="1"/>
          <c:order val="1"/>
          <c:tx>
            <c:v>R134a</c:v>
          </c:tx>
          <c:invertIfNegative val="0"/>
          <c:val>
            <c:numRef>
              <c:f>'0.3kgs^-1'!$I$57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2"/>
          <c:order val="2"/>
          <c:tx>
            <c:v>R717</c:v>
          </c:tx>
          <c:invertIfNegative val="0"/>
          <c:val>
            <c:numRef>
              <c:f>'0.3kgs^-1'!$I$58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92704"/>
        <c:axId val="151110208"/>
      </c:barChart>
      <c:catAx>
        <c:axId val="1507927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Types of refrigerant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0.2008059930008749"/>
            </c:manualLayout>
          </c:layout>
          <c:overlay val="0"/>
        </c:title>
        <c:majorTickMark val="out"/>
        <c:minorTickMark val="none"/>
        <c:tickLblPos val="nextTo"/>
        <c:crossAx val="151110208"/>
        <c:crosses val="autoZero"/>
        <c:auto val="1"/>
        <c:lblAlgn val="ctr"/>
        <c:lblOffset val="100"/>
        <c:noMultiLvlLbl val="0"/>
      </c:catAx>
      <c:valAx>
        <c:axId val="1511102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MY"/>
                  <a:t>Efficiency,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0792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68E1-C7F8-4EAA-B334-74BA33CEF110}" type="datetimeFigureOut">
              <a:rPr lang="en-MY" smtClean="0"/>
              <a:t>9/7/2020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5B37E-30AB-4D9F-84DC-B4D0014B67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923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1E44-393E-4410-984D-4062381A393B}" type="datetime1">
              <a:rPr lang="en-MY" smtClean="0"/>
              <a:t>9/7/2020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7158-E9E9-4C28-B3C2-DDF6978A78AD}" type="datetime1">
              <a:rPr lang="en-MY" smtClean="0"/>
              <a:t>9/7/2020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4ADF-8D6B-42BB-A5C6-5BD8C88FA983}" type="datetime1">
              <a:rPr lang="en-MY" smtClean="0"/>
              <a:t>9/7/2020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4BE0-E092-4331-A862-39120A96F745}" type="datetime1">
              <a:rPr lang="en-MY" smtClean="0"/>
              <a:t>9/7/2020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42F0-CB88-4FCF-BC59-4BD44803854E}" type="datetime1">
              <a:rPr lang="en-MY" smtClean="0"/>
              <a:t>9/7/2020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BE48-1B8B-47D7-B2A0-93F0295A047C}" type="datetime1">
              <a:rPr lang="en-MY" smtClean="0"/>
              <a:t>9/7/2020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33D98-EC42-4E94-AC55-725E2FF9BA30}" type="datetime1">
              <a:rPr lang="en-MY" smtClean="0"/>
              <a:t>9/7/2020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85E1-C5CD-40A0-A690-555F8CAF8248}" type="datetime1">
              <a:rPr lang="en-MY" smtClean="0"/>
              <a:t>9/7/2020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5CBB-B4E5-4F33-B068-A3FD23BB2876}" type="datetime1">
              <a:rPr lang="en-MY" smtClean="0"/>
              <a:t>9/7/2020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7707-B24A-40CD-8504-954565E5D4E1}" type="datetime1">
              <a:rPr lang="en-MY" smtClean="0"/>
              <a:t>9/7/2020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C655-E076-4074-A70C-F01BBB9EC341}" type="datetime1">
              <a:rPr lang="en-MY" smtClean="0"/>
              <a:t>9/7/2020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B9DACE4-CB1C-49FC-8E86-640A552186D5}" type="datetime1">
              <a:rPr lang="en-MY" smtClean="0"/>
              <a:t>9/7/2020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093321-9E6C-4318-B374-0133231D4D20}" type="slidenum">
              <a:rPr lang="en-MY" smtClean="0"/>
              <a:t>‹#›</a:t>
            </a:fld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July Progress 2020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 smtClean="0">
                <a:solidFill>
                  <a:schemeClr val="tx1"/>
                </a:solidFill>
              </a:rPr>
              <a:t>OTEC group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08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Not compatible with copper. Do not use in any system with copper pipes.</a:t>
            </a:r>
          </a:p>
          <a:p>
            <a:r>
              <a:rPr lang="en-MY" dirty="0" smtClean="0"/>
              <a:t>Mitigate the risk</a:t>
            </a: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10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Disadvantages of Ammonia as Refrigerant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1904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8224" y="2780928"/>
            <a:ext cx="2376264" cy="3600400"/>
          </a:xfrm>
        </p:spPr>
        <p:txBody>
          <a:bodyPr>
            <a:normAutofit fontScale="92500" lnSpcReduction="20000"/>
          </a:bodyPr>
          <a:lstStyle/>
          <a:p>
            <a:r>
              <a:rPr lang="en-MY" dirty="0" smtClean="0"/>
              <a:t>Ammonia low mass flow rate give high power turbine </a:t>
            </a:r>
          </a:p>
          <a:p>
            <a:r>
              <a:rPr lang="en-MY" dirty="0" smtClean="0"/>
              <a:t>R1233zd gives average performance</a:t>
            </a:r>
          </a:p>
          <a:p>
            <a:r>
              <a:rPr lang="en-MY" dirty="0" smtClean="0"/>
              <a:t>R134 gives lower power output with same mass flow rate</a:t>
            </a:r>
            <a:r>
              <a:rPr lang="en-MY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11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Comparison power output turbine between Refrigerant</a:t>
            </a:r>
            <a:endParaRPr lang="en-MY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610365"/>
              </p:ext>
            </p:extLst>
          </p:nvPr>
        </p:nvGraphicFramePr>
        <p:xfrm>
          <a:off x="323528" y="1916832"/>
          <a:ext cx="58326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954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5949280"/>
            <a:ext cx="6624736" cy="680938"/>
          </a:xfrm>
        </p:spPr>
        <p:txBody>
          <a:bodyPr>
            <a:normAutofit fontScale="85000" lnSpcReduction="20000"/>
          </a:bodyPr>
          <a:lstStyle/>
          <a:p>
            <a:r>
              <a:rPr lang="en-MY" dirty="0" smtClean="0"/>
              <a:t>Close efficiencies between </a:t>
            </a:r>
            <a:r>
              <a:rPr lang="en-MY" dirty="0" smtClean="0"/>
              <a:t>R134 </a:t>
            </a:r>
            <a:r>
              <a:rPr lang="en-MY" dirty="0" smtClean="0"/>
              <a:t>and R717</a:t>
            </a:r>
          </a:p>
          <a:p>
            <a:r>
              <a:rPr lang="en-MY" dirty="0" smtClean="0"/>
              <a:t>R1233zd </a:t>
            </a:r>
            <a:r>
              <a:rPr lang="en-MY" dirty="0" smtClean="0"/>
              <a:t>less efficiency</a:t>
            </a:r>
          </a:p>
          <a:p>
            <a:endParaRPr lang="en-MY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12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Comparison of efficiency between refrigerant</a:t>
            </a:r>
            <a:endParaRPr lang="en-MY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938739"/>
              </p:ext>
            </p:extLst>
          </p:nvPr>
        </p:nvGraphicFramePr>
        <p:xfrm>
          <a:off x="1475656" y="1556792"/>
          <a:ext cx="6102424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352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Using </a:t>
            </a:r>
            <a:r>
              <a:rPr lang="en-MY" dirty="0" err="1" smtClean="0"/>
              <a:t>sulfur</a:t>
            </a:r>
            <a:r>
              <a:rPr lang="en-MY" dirty="0" smtClean="0"/>
              <a:t> sticks</a:t>
            </a:r>
          </a:p>
          <a:p>
            <a:r>
              <a:rPr lang="en-MY" dirty="0" smtClean="0"/>
              <a:t>Using soap solution</a:t>
            </a: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13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Leak testing of ammonia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827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MY" dirty="0" smtClean="0"/>
          </a:p>
          <a:p>
            <a:r>
              <a:rPr lang="en-MY" dirty="0"/>
              <a:t>Using Interpolation method at 0.36kg/s mass flow rate R1233zd power output is 2.86047KW, R717 is 14.5KW and R134 is 2.3542KW</a:t>
            </a:r>
          </a:p>
          <a:p>
            <a:r>
              <a:rPr lang="en-MY" dirty="0" smtClean="0"/>
              <a:t>Reduce </a:t>
            </a:r>
            <a:r>
              <a:rPr lang="en-MY" dirty="0" smtClean="0"/>
              <a:t>the risk while handling the ammonia refrigerant</a:t>
            </a:r>
          </a:p>
          <a:p>
            <a:r>
              <a:rPr lang="en-MY" dirty="0" smtClean="0"/>
              <a:t>In stead of copper, the test rig should be used glass types to transform liquid refrigerant</a:t>
            </a:r>
          </a:p>
          <a:p>
            <a:r>
              <a:rPr lang="en-MY" dirty="0" smtClean="0"/>
              <a:t>Piping system can be small size since the mass flow rate is low can be produced the high power output turbine.</a:t>
            </a:r>
          </a:p>
          <a:p>
            <a:r>
              <a:rPr lang="en-MY" dirty="0" smtClean="0"/>
              <a:t>The significant result gives the turbine size is small compared to the others refrigerant are used in this project.</a:t>
            </a:r>
          </a:p>
          <a:p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14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Conclusion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3263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 smtClean="0"/>
              <a:t>Global warming properties (GWP) - </a:t>
            </a:r>
            <a:r>
              <a:rPr lang="en-MY" dirty="0"/>
              <a:t>a relative measure of the amount of heat trapped in the atmosphere by a greenhouse </a:t>
            </a:r>
            <a:r>
              <a:rPr lang="en-MY" dirty="0" smtClean="0"/>
              <a:t>gas</a:t>
            </a:r>
          </a:p>
          <a:p>
            <a:endParaRPr lang="en-MY" dirty="0" smtClean="0"/>
          </a:p>
          <a:p>
            <a:pPr algn="just"/>
            <a:r>
              <a:rPr lang="en-MY" dirty="0" smtClean="0"/>
              <a:t>Ozone depleting potential (ODP) - </a:t>
            </a:r>
            <a:r>
              <a:rPr lang="en-MY" dirty="0"/>
              <a:t>a chemical </a:t>
            </a:r>
            <a:r>
              <a:rPr lang="en-MY" dirty="0" smtClean="0"/>
              <a:t>compound, it </a:t>
            </a:r>
            <a:r>
              <a:rPr lang="en-MY" dirty="0"/>
              <a:t>is the relative amount of degradation to the ozone </a:t>
            </a:r>
            <a:r>
              <a:rPr lang="en-MY" dirty="0" smtClean="0"/>
              <a:t>layer.</a:t>
            </a:r>
          </a:p>
          <a:p>
            <a:endParaRPr lang="en-MY" dirty="0" smtClean="0"/>
          </a:p>
          <a:p>
            <a:r>
              <a:rPr lang="en-MY" dirty="0" smtClean="0"/>
              <a:t>Efficiency</a:t>
            </a:r>
            <a:endParaRPr lang="en-MY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Key aspect selecting refrigerant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755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en-MY" dirty="0" smtClean="0"/>
              <a:t>Comparison of refrigerant</a:t>
            </a:r>
            <a:endParaRPr lang="en-MY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0" y="1268760"/>
            <a:ext cx="8964489" cy="518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589240"/>
            <a:ext cx="8784976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251520" y="3429000"/>
            <a:ext cx="8784976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028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4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en-MY" dirty="0" smtClean="0"/>
              <a:t>Properties of R1233zd</a:t>
            </a:r>
            <a:endParaRPr lang="en-MY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768752" cy="50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58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5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86416"/>
          </a:xfrm>
        </p:spPr>
        <p:txBody>
          <a:bodyPr/>
          <a:lstStyle/>
          <a:p>
            <a:r>
              <a:rPr lang="en-MY" dirty="0" smtClean="0"/>
              <a:t>Properties of R134a</a:t>
            </a:r>
            <a:endParaRPr lang="en-MY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t="16480" r="-2517"/>
          <a:stretch/>
        </p:blipFill>
        <p:spPr bwMode="auto">
          <a:xfrm>
            <a:off x="611560" y="1700808"/>
            <a:ext cx="8096250" cy="43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56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6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Properties of R717 Ammonia</a:t>
            </a:r>
            <a:endParaRPr lang="en-MY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" y="2636912"/>
            <a:ext cx="888866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88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Comparison of R134 and R1233zd</a:t>
            </a:r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04648" cy="48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7</a:t>
            </a:fld>
            <a:endParaRPr lang="en-MY"/>
          </a:p>
        </p:txBody>
      </p:sp>
      <p:sp>
        <p:nvSpPr>
          <p:cNvPr id="5" name="Oval 4"/>
          <p:cNvSpPr/>
          <p:nvPr/>
        </p:nvSpPr>
        <p:spPr>
          <a:xfrm>
            <a:off x="2731636" y="3429000"/>
            <a:ext cx="1800200" cy="190270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Oval 6"/>
          <p:cNvSpPr/>
          <p:nvPr/>
        </p:nvSpPr>
        <p:spPr>
          <a:xfrm>
            <a:off x="827584" y="3429000"/>
            <a:ext cx="1800200" cy="1939627"/>
          </a:xfrm>
          <a:prstGeom prst="ellipse">
            <a:avLst/>
          </a:prstGeom>
          <a:solidFill>
            <a:schemeClr val="dk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765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653135"/>
            <a:ext cx="7408333" cy="1473027"/>
          </a:xfrm>
        </p:spPr>
        <p:txBody>
          <a:bodyPr>
            <a:normAutofit fontScale="92500" lnSpcReduction="10000"/>
          </a:bodyPr>
          <a:lstStyle/>
          <a:p>
            <a:r>
              <a:rPr lang="en-MY" dirty="0" smtClean="0"/>
              <a:t>Targeting GWP value is zero, since R1233zd give value 1, it considers as acceptable or options in this project</a:t>
            </a:r>
          </a:p>
          <a:p>
            <a:r>
              <a:rPr lang="en-MY" dirty="0" smtClean="0"/>
              <a:t>Ammonia gives GWP and ODP values are 0, the main reason ammonia is selected.</a:t>
            </a:r>
            <a:endParaRPr lang="en-MY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8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Key aspect why Ammonia???</a:t>
            </a:r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409825"/>
            <a:ext cx="9020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913" y="4149080"/>
            <a:ext cx="8784976" cy="216024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133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10552"/>
            <a:ext cx="8424936" cy="4602824"/>
          </a:xfrm>
        </p:spPr>
        <p:txBody>
          <a:bodyPr>
            <a:normAutofit/>
          </a:bodyPr>
          <a:lstStyle/>
          <a:p>
            <a:r>
              <a:rPr lang="en-MY" dirty="0" smtClean="0"/>
              <a:t>Small piston displacement, small pipes size can be used in developing the test rig</a:t>
            </a:r>
          </a:p>
          <a:p>
            <a:r>
              <a:rPr lang="en-MY" dirty="0" smtClean="0"/>
              <a:t>Better heat transfer</a:t>
            </a:r>
          </a:p>
          <a:p>
            <a:r>
              <a:rPr lang="en-MY" dirty="0" smtClean="0"/>
              <a:t>Low density in liquid phase</a:t>
            </a:r>
          </a:p>
          <a:p>
            <a:r>
              <a:rPr lang="en-MY" dirty="0" smtClean="0"/>
              <a:t>Compressor, condenser and chillers used with ammonia refrigerant is compatible</a:t>
            </a:r>
          </a:p>
          <a:p>
            <a:r>
              <a:rPr lang="en-MY" dirty="0" smtClean="0"/>
              <a:t>Environmental friendly</a:t>
            </a:r>
          </a:p>
          <a:p>
            <a:r>
              <a:rPr lang="en-MY" dirty="0" smtClean="0"/>
              <a:t>High discharge temperature of ammonia gas</a:t>
            </a:r>
          </a:p>
          <a:p>
            <a:r>
              <a:rPr lang="en-MY" dirty="0" smtClean="0"/>
              <a:t>Miscibility with oil, oil separator should be installed in the evaporator.</a:t>
            </a:r>
          </a:p>
          <a:p>
            <a:endParaRPr lang="en-MY" dirty="0" smtClean="0"/>
          </a:p>
          <a:p>
            <a:endParaRPr lang="en-MY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321-9E6C-4318-B374-0133231D4D20}" type="slidenum">
              <a:rPr lang="en-MY" smtClean="0"/>
              <a:t>9</a:t>
            </a:fld>
            <a:endParaRPr lang="en-MY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Benefit of Ammonia as Refrigerant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78356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268</TotalTime>
  <Words>372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July Progress 2020</vt:lpstr>
      <vt:lpstr>Key aspect selecting refrigerant</vt:lpstr>
      <vt:lpstr>Comparison of refrigerant</vt:lpstr>
      <vt:lpstr>Properties of R1233zd</vt:lpstr>
      <vt:lpstr>Properties of R134a</vt:lpstr>
      <vt:lpstr>Properties of R717 Ammonia</vt:lpstr>
      <vt:lpstr>Comparison of R134 and R1233zd</vt:lpstr>
      <vt:lpstr>Key aspect why Ammonia???</vt:lpstr>
      <vt:lpstr>Benefit of Ammonia as Refrigerant</vt:lpstr>
      <vt:lpstr>Disadvantages of Ammonia as Refrigerant</vt:lpstr>
      <vt:lpstr>Comparison power output turbine between Refrigerant</vt:lpstr>
      <vt:lpstr>Comparison of efficiency between refrigerant</vt:lpstr>
      <vt:lpstr>Leak testing of ammonia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Norazila Othman</dc:creator>
  <cp:lastModifiedBy>Dr. Norazila Othman</cp:lastModifiedBy>
  <cp:revision>17</cp:revision>
  <dcterms:created xsi:type="dcterms:W3CDTF">2020-07-09T00:53:29Z</dcterms:created>
  <dcterms:modified xsi:type="dcterms:W3CDTF">2020-07-09T06:31:22Z</dcterms:modified>
</cp:coreProperties>
</file>