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57"/>
  </p:notesMasterIdLst>
  <p:handoutMasterIdLst>
    <p:handoutMasterId r:id="rId58"/>
  </p:handoutMasterIdLst>
  <p:sldIdLst>
    <p:sldId id="411" r:id="rId2"/>
    <p:sldId id="256" r:id="rId3"/>
    <p:sldId id="412" r:id="rId4"/>
    <p:sldId id="363" r:id="rId5"/>
    <p:sldId id="366" r:id="rId6"/>
    <p:sldId id="409" r:id="rId7"/>
    <p:sldId id="353" r:id="rId8"/>
    <p:sldId id="282" r:id="rId9"/>
    <p:sldId id="278" r:id="rId10"/>
    <p:sldId id="307" r:id="rId11"/>
    <p:sldId id="306" r:id="rId12"/>
    <p:sldId id="310" r:id="rId13"/>
    <p:sldId id="336" r:id="rId14"/>
    <p:sldId id="328" r:id="rId15"/>
    <p:sldId id="329" r:id="rId16"/>
    <p:sldId id="367" r:id="rId17"/>
    <p:sldId id="368" r:id="rId18"/>
    <p:sldId id="369" r:id="rId19"/>
    <p:sldId id="370" r:id="rId20"/>
    <p:sldId id="374" r:id="rId21"/>
    <p:sldId id="375" r:id="rId22"/>
    <p:sldId id="377" r:id="rId23"/>
    <p:sldId id="410" r:id="rId24"/>
    <p:sldId id="378" r:id="rId25"/>
    <p:sldId id="379" r:id="rId26"/>
    <p:sldId id="380" r:id="rId27"/>
    <p:sldId id="381" r:id="rId28"/>
    <p:sldId id="382" r:id="rId29"/>
    <p:sldId id="383" r:id="rId30"/>
    <p:sldId id="384" r:id="rId31"/>
    <p:sldId id="385" r:id="rId32"/>
    <p:sldId id="386" r:id="rId33"/>
    <p:sldId id="387" r:id="rId34"/>
    <p:sldId id="388" r:id="rId35"/>
    <p:sldId id="389" r:id="rId36"/>
    <p:sldId id="390" r:id="rId37"/>
    <p:sldId id="391" r:id="rId38"/>
    <p:sldId id="392" r:id="rId39"/>
    <p:sldId id="393" r:id="rId40"/>
    <p:sldId id="394" r:id="rId41"/>
    <p:sldId id="395" r:id="rId42"/>
    <p:sldId id="396" r:id="rId43"/>
    <p:sldId id="397" r:id="rId44"/>
    <p:sldId id="398" r:id="rId45"/>
    <p:sldId id="399" r:id="rId46"/>
    <p:sldId id="400" r:id="rId47"/>
    <p:sldId id="401" r:id="rId48"/>
    <p:sldId id="402" r:id="rId49"/>
    <p:sldId id="403" r:id="rId50"/>
    <p:sldId id="404" r:id="rId51"/>
    <p:sldId id="405" r:id="rId52"/>
    <p:sldId id="406" r:id="rId53"/>
    <p:sldId id="407" r:id="rId54"/>
    <p:sldId id="408" r:id="rId55"/>
    <p:sldId id="332" r:id="rId56"/>
  </p:sldIdLst>
  <p:sldSz cx="9144000" cy="6858000" type="screen4x3"/>
  <p:notesSz cx="7315200" cy="9601200"/>
  <p:defaultTextStyle>
    <a:defPPr>
      <a:defRPr lang="en-US"/>
    </a:defPPr>
    <a:lvl1pPr algn="ctr"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1pPr>
    <a:lvl2pPr marL="457200" algn="ctr"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2pPr>
    <a:lvl3pPr marL="914400" algn="ctr"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3pPr>
    <a:lvl4pPr marL="1371600" algn="ctr"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4pPr>
    <a:lvl5pPr marL="1828800" algn="ctr"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33CC33"/>
    <a:srgbClr val="0099FF"/>
    <a:srgbClr val="FF0066"/>
    <a:srgbClr val="FF0000"/>
    <a:srgbClr val="660066"/>
    <a:srgbClr val="FF66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p:normalViewPr>
  <p:slideViewPr>
    <p:cSldViewPr>
      <p:cViewPr>
        <p:scale>
          <a:sx n="87" d="100"/>
          <a:sy n="87" d="100"/>
        </p:scale>
        <p:origin x="-1243"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55" d="100"/>
          <a:sy n="55" d="100"/>
        </p:scale>
        <p:origin x="-1842"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hdr" sz="quarter"/>
          </p:nvPr>
        </p:nvSpPr>
        <p:spPr bwMode="auto">
          <a:xfrm>
            <a:off x="0" y="0"/>
            <a:ext cx="3170583" cy="480388"/>
          </a:xfrm>
          <a:prstGeom prst="rect">
            <a:avLst/>
          </a:prstGeom>
          <a:noFill/>
          <a:ln w="9525">
            <a:noFill/>
            <a:miter lim="800000"/>
            <a:headEnd/>
            <a:tailEnd/>
          </a:ln>
          <a:effectLst/>
        </p:spPr>
        <p:txBody>
          <a:bodyPr vert="horz" wrap="square" lIns="96653" tIns="48327" rIns="96653" bIns="48327" numCol="1" anchor="t" anchorCtr="0" compatLnSpc="1">
            <a:prstTxWarp prst="textNoShape">
              <a:avLst/>
            </a:prstTxWarp>
          </a:bodyPr>
          <a:lstStyle>
            <a:lvl1pPr algn="l" defTabSz="966621">
              <a:defRPr sz="1200"/>
            </a:lvl1pPr>
          </a:lstStyle>
          <a:p>
            <a:endParaRPr lang="en-US"/>
          </a:p>
        </p:txBody>
      </p:sp>
      <p:sp>
        <p:nvSpPr>
          <p:cNvPr id="94211" name="Rectangle 3"/>
          <p:cNvSpPr>
            <a:spLocks noGrp="1" noChangeArrowheads="1"/>
          </p:cNvSpPr>
          <p:nvPr>
            <p:ph type="dt" sz="quarter" idx="1"/>
          </p:nvPr>
        </p:nvSpPr>
        <p:spPr bwMode="auto">
          <a:xfrm>
            <a:off x="4144618" y="0"/>
            <a:ext cx="3170583" cy="480388"/>
          </a:xfrm>
          <a:prstGeom prst="rect">
            <a:avLst/>
          </a:prstGeom>
          <a:noFill/>
          <a:ln w="9525">
            <a:noFill/>
            <a:miter lim="800000"/>
            <a:headEnd/>
            <a:tailEnd/>
          </a:ln>
          <a:effectLst/>
        </p:spPr>
        <p:txBody>
          <a:bodyPr vert="horz" wrap="square" lIns="96653" tIns="48327" rIns="96653" bIns="48327" numCol="1" anchor="t" anchorCtr="0" compatLnSpc="1">
            <a:prstTxWarp prst="textNoShape">
              <a:avLst/>
            </a:prstTxWarp>
          </a:bodyPr>
          <a:lstStyle>
            <a:lvl1pPr algn="r" defTabSz="966621">
              <a:defRPr sz="1200"/>
            </a:lvl1pPr>
          </a:lstStyle>
          <a:p>
            <a:endParaRPr lang="en-US"/>
          </a:p>
        </p:txBody>
      </p:sp>
      <p:sp>
        <p:nvSpPr>
          <p:cNvPr id="94212" name="Rectangle 4"/>
          <p:cNvSpPr>
            <a:spLocks noGrp="1" noChangeArrowheads="1"/>
          </p:cNvSpPr>
          <p:nvPr>
            <p:ph type="ftr" sz="quarter" idx="2"/>
          </p:nvPr>
        </p:nvSpPr>
        <p:spPr bwMode="auto">
          <a:xfrm>
            <a:off x="0" y="9120813"/>
            <a:ext cx="3170583" cy="480387"/>
          </a:xfrm>
          <a:prstGeom prst="rect">
            <a:avLst/>
          </a:prstGeom>
          <a:noFill/>
          <a:ln w="9525">
            <a:noFill/>
            <a:miter lim="800000"/>
            <a:headEnd/>
            <a:tailEnd/>
          </a:ln>
          <a:effectLst/>
        </p:spPr>
        <p:txBody>
          <a:bodyPr vert="horz" wrap="square" lIns="96653" tIns="48327" rIns="96653" bIns="48327" numCol="1" anchor="b" anchorCtr="0" compatLnSpc="1">
            <a:prstTxWarp prst="textNoShape">
              <a:avLst/>
            </a:prstTxWarp>
          </a:bodyPr>
          <a:lstStyle>
            <a:lvl1pPr algn="l" defTabSz="966621">
              <a:defRPr sz="1200"/>
            </a:lvl1pPr>
          </a:lstStyle>
          <a:p>
            <a:endParaRPr lang="en-US"/>
          </a:p>
        </p:txBody>
      </p:sp>
      <p:sp>
        <p:nvSpPr>
          <p:cNvPr id="94213" name="Rectangle 5"/>
          <p:cNvSpPr>
            <a:spLocks noGrp="1" noChangeArrowheads="1"/>
          </p:cNvSpPr>
          <p:nvPr>
            <p:ph type="sldNum" sz="quarter" idx="3"/>
          </p:nvPr>
        </p:nvSpPr>
        <p:spPr bwMode="auto">
          <a:xfrm>
            <a:off x="4144618" y="9120813"/>
            <a:ext cx="3170583" cy="480387"/>
          </a:xfrm>
          <a:prstGeom prst="rect">
            <a:avLst/>
          </a:prstGeom>
          <a:noFill/>
          <a:ln w="9525">
            <a:noFill/>
            <a:miter lim="800000"/>
            <a:headEnd/>
            <a:tailEnd/>
          </a:ln>
          <a:effectLst/>
        </p:spPr>
        <p:txBody>
          <a:bodyPr vert="horz" wrap="square" lIns="96653" tIns="48327" rIns="96653" bIns="48327" numCol="1" anchor="b" anchorCtr="0" compatLnSpc="1">
            <a:prstTxWarp prst="textNoShape">
              <a:avLst/>
            </a:prstTxWarp>
          </a:bodyPr>
          <a:lstStyle>
            <a:lvl1pPr algn="r" defTabSz="966621">
              <a:defRPr sz="1200"/>
            </a:lvl1pPr>
          </a:lstStyle>
          <a:p>
            <a:fld id="{7F22062A-6487-4DD2-B17B-48635AA8B7AD}" type="slidenum">
              <a:rPr lang="en-US"/>
              <a:pPr/>
              <a:t>‹#›</a:t>
            </a:fld>
            <a:endParaRPr lang="en-US"/>
          </a:p>
        </p:txBody>
      </p:sp>
    </p:spTree>
    <p:extLst>
      <p:ext uri="{BB962C8B-B14F-4D97-AF65-F5344CB8AC3E}">
        <p14:creationId xmlns:p14="http://schemas.microsoft.com/office/powerpoint/2010/main" val="37449310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170583" cy="480388"/>
          </a:xfrm>
          <a:prstGeom prst="rect">
            <a:avLst/>
          </a:prstGeom>
          <a:noFill/>
          <a:ln w="9525">
            <a:noFill/>
            <a:miter lim="800000"/>
            <a:headEnd/>
            <a:tailEnd/>
          </a:ln>
          <a:effectLst/>
        </p:spPr>
        <p:txBody>
          <a:bodyPr vert="horz" wrap="square" lIns="96653" tIns="48327" rIns="96653" bIns="48327" numCol="1" anchor="t" anchorCtr="0" compatLnSpc="1">
            <a:prstTxWarp prst="textNoShape">
              <a:avLst/>
            </a:prstTxWarp>
          </a:bodyPr>
          <a:lstStyle>
            <a:lvl1pPr algn="l" defTabSz="966621">
              <a:defRPr sz="1200"/>
            </a:lvl1pPr>
          </a:lstStyle>
          <a:p>
            <a:endParaRPr lang="en-US"/>
          </a:p>
        </p:txBody>
      </p:sp>
      <p:sp>
        <p:nvSpPr>
          <p:cNvPr id="44035" name="Rectangle 3"/>
          <p:cNvSpPr>
            <a:spLocks noGrp="1" noChangeArrowheads="1"/>
          </p:cNvSpPr>
          <p:nvPr>
            <p:ph type="dt" idx="1"/>
          </p:nvPr>
        </p:nvSpPr>
        <p:spPr bwMode="auto">
          <a:xfrm>
            <a:off x="4144618" y="0"/>
            <a:ext cx="3170583" cy="480388"/>
          </a:xfrm>
          <a:prstGeom prst="rect">
            <a:avLst/>
          </a:prstGeom>
          <a:noFill/>
          <a:ln w="9525">
            <a:noFill/>
            <a:miter lim="800000"/>
            <a:headEnd/>
            <a:tailEnd/>
          </a:ln>
          <a:effectLst/>
        </p:spPr>
        <p:txBody>
          <a:bodyPr vert="horz" wrap="square" lIns="96653" tIns="48327" rIns="96653" bIns="48327" numCol="1" anchor="t" anchorCtr="0" compatLnSpc="1">
            <a:prstTxWarp prst="textNoShape">
              <a:avLst/>
            </a:prstTxWarp>
          </a:bodyPr>
          <a:lstStyle>
            <a:lvl1pPr algn="r" defTabSz="966621">
              <a:defRPr sz="1200"/>
            </a:lvl1pPr>
          </a:lstStyle>
          <a:p>
            <a:endParaRPr lang="en-US"/>
          </a:p>
        </p:txBody>
      </p:sp>
      <p:sp>
        <p:nvSpPr>
          <p:cNvPr id="44036"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a:effectLst/>
        </p:spPr>
      </p:sp>
      <p:sp>
        <p:nvSpPr>
          <p:cNvPr id="44037" name="Rectangle 5"/>
          <p:cNvSpPr>
            <a:spLocks noGrp="1" noChangeArrowheads="1"/>
          </p:cNvSpPr>
          <p:nvPr>
            <p:ph type="body" sz="quarter" idx="3"/>
          </p:nvPr>
        </p:nvSpPr>
        <p:spPr bwMode="auto">
          <a:xfrm>
            <a:off x="975693" y="4561226"/>
            <a:ext cx="5363817" cy="4320213"/>
          </a:xfrm>
          <a:prstGeom prst="rect">
            <a:avLst/>
          </a:prstGeom>
          <a:noFill/>
          <a:ln w="9525">
            <a:noFill/>
            <a:miter lim="800000"/>
            <a:headEnd/>
            <a:tailEnd/>
          </a:ln>
          <a:effectLst/>
        </p:spPr>
        <p:txBody>
          <a:bodyPr vert="horz" wrap="square" lIns="96653" tIns="48327" rIns="96653" bIns="4832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4038" name="Rectangle 6"/>
          <p:cNvSpPr>
            <a:spLocks noGrp="1" noChangeArrowheads="1"/>
          </p:cNvSpPr>
          <p:nvPr>
            <p:ph type="ftr" sz="quarter" idx="4"/>
          </p:nvPr>
        </p:nvSpPr>
        <p:spPr bwMode="auto">
          <a:xfrm>
            <a:off x="0" y="9120813"/>
            <a:ext cx="3170583" cy="480387"/>
          </a:xfrm>
          <a:prstGeom prst="rect">
            <a:avLst/>
          </a:prstGeom>
          <a:noFill/>
          <a:ln w="9525">
            <a:noFill/>
            <a:miter lim="800000"/>
            <a:headEnd/>
            <a:tailEnd/>
          </a:ln>
          <a:effectLst/>
        </p:spPr>
        <p:txBody>
          <a:bodyPr vert="horz" wrap="square" lIns="96653" tIns="48327" rIns="96653" bIns="48327" numCol="1" anchor="b" anchorCtr="0" compatLnSpc="1">
            <a:prstTxWarp prst="textNoShape">
              <a:avLst/>
            </a:prstTxWarp>
          </a:bodyPr>
          <a:lstStyle>
            <a:lvl1pPr algn="l" defTabSz="966621">
              <a:defRPr sz="1200"/>
            </a:lvl1pPr>
          </a:lstStyle>
          <a:p>
            <a:endParaRPr lang="en-US"/>
          </a:p>
        </p:txBody>
      </p:sp>
      <p:sp>
        <p:nvSpPr>
          <p:cNvPr id="44039" name="Rectangle 7"/>
          <p:cNvSpPr>
            <a:spLocks noGrp="1" noChangeArrowheads="1"/>
          </p:cNvSpPr>
          <p:nvPr>
            <p:ph type="sldNum" sz="quarter" idx="5"/>
          </p:nvPr>
        </p:nvSpPr>
        <p:spPr bwMode="auto">
          <a:xfrm>
            <a:off x="4144618" y="9120813"/>
            <a:ext cx="3170583" cy="480387"/>
          </a:xfrm>
          <a:prstGeom prst="rect">
            <a:avLst/>
          </a:prstGeom>
          <a:noFill/>
          <a:ln w="9525">
            <a:noFill/>
            <a:miter lim="800000"/>
            <a:headEnd/>
            <a:tailEnd/>
          </a:ln>
          <a:effectLst/>
        </p:spPr>
        <p:txBody>
          <a:bodyPr vert="horz" wrap="square" lIns="96653" tIns="48327" rIns="96653" bIns="48327" numCol="1" anchor="b" anchorCtr="0" compatLnSpc="1">
            <a:prstTxWarp prst="textNoShape">
              <a:avLst/>
            </a:prstTxWarp>
          </a:bodyPr>
          <a:lstStyle>
            <a:lvl1pPr algn="r" defTabSz="966621">
              <a:defRPr sz="1200"/>
            </a:lvl1pPr>
          </a:lstStyle>
          <a:p>
            <a:fld id="{D70F2619-2D8E-4898-A6BF-EB47A04AF115}" type="slidenum">
              <a:rPr lang="en-US"/>
              <a:pPr/>
              <a:t>‹#›</a:t>
            </a:fld>
            <a:endParaRPr lang="en-US"/>
          </a:p>
        </p:txBody>
      </p:sp>
    </p:spTree>
    <p:extLst>
      <p:ext uri="{BB962C8B-B14F-4D97-AF65-F5344CB8AC3E}">
        <p14:creationId xmlns:p14="http://schemas.microsoft.com/office/powerpoint/2010/main" val="392852759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34"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34"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34"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34"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8"/>
          <p:cNvSpPr>
            <a:spLocks noGrp="1" noChangeArrowheads="1"/>
          </p:cNvSpPr>
          <p:nvPr>
            <p:ph type="sldNum"/>
          </p:nvPr>
        </p:nvSpPr>
        <p:spPr>
          <a:ln/>
        </p:spPr>
        <p:txBody>
          <a:bodyPr/>
          <a:lstStyle/>
          <a:p>
            <a:fld id="{CE704093-298C-465F-B4E5-198BDDC850FA}" type="slidenum">
              <a:rPr lang="en-US"/>
              <a:pPr/>
              <a:t>1</a:t>
            </a:fld>
            <a:endParaRPr lang="en-US"/>
          </a:p>
        </p:txBody>
      </p:sp>
      <p:sp>
        <p:nvSpPr>
          <p:cNvPr id="74753" name="Rectangle 1"/>
          <p:cNvSpPr txBox="1">
            <a:spLocks noGrp="1" noRot="1" noChangeAspect="1" noChangeArrowheads="1"/>
          </p:cNvSpPr>
          <p:nvPr>
            <p:ph type="sldImg"/>
          </p:nvPr>
        </p:nvSpPr>
        <p:spPr bwMode="auto">
          <a:xfrm>
            <a:off x="1257300" y="720725"/>
            <a:ext cx="4800600" cy="3600450"/>
          </a:xfrm>
          <a:prstGeom prst="rect">
            <a:avLst/>
          </a:prstGeom>
          <a:solidFill>
            <a:srgbClr val="FFFFFF"/>
          </a:solidFill>
          <a:ln>
            <a:solidFill>
              <a:srgbClr val="000000"/>
            </a:solidFill>
            <a:miter lim="800000"/>
            <a:headEnd/>
            <a:tailEnd/>
          </a:ln>
        </p:spPr>
      </p:sp>
      <p:sp>
        <p:nvSpPr>
          <p:cNvPr id="74754" name="Rectangle 2"/>
          <p:cNvSpPr txBox="1">
            <a:spLocks noGrp="1" noChangeArrowheads="1"/>
          </p:cNvSpPr>
          <p:nvPr>
            <p:ph type="body" idx="1"/>
          </p:nvPr>
        </p:nvSpPr>
        <p:spPr bwMode="auto">
          <a:xfrm>
            <a:off x="731520" y="4560570"/>
            <a:ext cx="5852160" cy="4320540"/>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43923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1026"/>
          <p:cNvSpPr>
            <a:spLocks noGrp="1" noRot="1" noChangeAspect="1" noChangeArrowheads="1" noTextEdit="1"/>
          </p:cNvSpPr>
          <p:nvPr>
            <p:ph type="sldImg"/>
          </p:nvPr>
        </p:nvSpPr>
        <p:spPr>
          <a:ln/>
        </p:spPr>
      </p:sp>
      <p:sp>
        <p:nvSpPr>
          <p:cNvPr id="132099" name="Rectangle 102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80642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1026"/>
          <p:cNvSpPr>
            <a:spLocks noGrp="1" noRot="1" noChangeAspect="1" noChangeArrowheads="1" noTextEdit="1"/>
          </p:cNvSpPr>
          <p:nvPr>
            <p:ph type="sldImg"/>
          </p:nvPr>
        </p:nvSpPr>
        <p:spPr>
          <a:ln/>
        </p:spPr>
      </p:sp>
      <p:sp>
        <p:nvSpPr>
          <p:cNvPr id="132099" name="Rectangle 102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39217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MY" dirty="0" smtClean="0"/>
              <a:t>In Engineering, one of the major forms of communication is the technical report. This is the conventional format for reporting the results of your research, investigations, and design projects. At university, reports are read by lecturers and tutors in order to assess your mastery of the subjects and your ability to apply your knowledge to a practical task. In the workplace, they will be read by managers, clients, and the construction engineers responsible for building from your designs. The ability to produce a clear, concise, and professionally presented report is therefore a skill you will need to develop in order to succeed both at university and in your future career.</a:t>
            </a:r>
          </a:p>
          <a:p>
            <a:r>
              <a:rPr lang="en-MY" dirty="0" smtClean="0"/>
              <a:t>While reports vary in the type of information they present (for example, original research, the results of an investigative study, or the solution to a design problem), all share similar features and are based on a similar structure.</a:t>
            </a:r>
          </a:p>
          <a:p>
            <a:endParaRPr lang="en-MY" dirty="0"/>
          </a:p>
        </p:txBody>
      </p:sp>
      <p:sp>
        <p:nvSpPr>
          <p:cNvPr id="4" name="Slide Number Placeholder 3"/>
          <p:cNvSpPr>
            <a:spLocks noGrp="1"/>
          </p:cNvSpPr>
          <p:nvPr>
            <p:ph type="sldNum" sz="quarter" idx="10"/>
          </p:nvPr>
        </p:nvSpPr>
        <p:spPr/>
        <p:txBody>
          <a:bodyPr/>
          <a:lstStyle/>
          <a:p>
            <a:fld id="{D70F2619-2D8E-4898-A6BF-EB47A04AF115}" type="slidenum">
              <a:rPr lang="en-US" smtClean="0"/>
              <a:pPr/>
              <a:t>18</a:t>
            </a:fld>
            <a:endParaRPr lang="en-US"/>
          </a:p>
        </p:txBody>
      </p:sp>
    </p:spTree>
    <p:extLst>
      <p:ext uri="{BB962C8B-B14F-4D97-AF65-F5344CB8AC3E}">
        <p14:creationId xmlns:p14="http://schemas.microsoft.com/office/powerpoint/2010/main" val="1887376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spd="med">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plit orient="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med">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spd="med">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split orient="vert"/>
  </p:transition>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pitchFamily="34" charset="-128"/>
        </a:defRPr>
      </a:lvl2pPr>
      <a:lvl3pPr algn="ctr" rtl="0" fontAlgn="base">
        <a:spcBef>
          <a:spcPct val="0"/>
        </a:spcBef>
        <a:spcAft>
          <a:spcPct val="0"/>
        </a:spcAft>
        <a:defRPr sz="4400">
          <a:solidFill>
            <a:schemeClr val="tx2"/>
          </a:solidFill>
          <a:latin typeface="Arial" charset="0"/>
          <a:ea typeface="ＭＳ Ｐゴシック" pitchFamily="34" charset="-128"/>
        </a:defRPr>
      </a:lvl3pPr>
      <a:lvl4pPr algn="ctr" rtl="0" fontAlgn="base">
        <a:spcBef>
          <a:spcPct val="0"/>
        </a:spcBef>
        <a:spcAft>
          <a:spcPct val="0"/>
        </a:spcAft>
        <a:defRPr sz="4400">
          <a:solidFill>
            <a:schemeClr val="tx2"/>
          </a:solidFill>
          <a:latin typeface="Arial" charset="0"/>
          <a:ea typeface="ＭＳ Ｐゴシック" pitchFamily="34" charset="-128"/>
        </a:defRPr>
      </a:lvl4pPr>
      <a:lvl5pPr algn="ctr" rtl="0" fontAlgn="base">
        <a:spcBef>
          <a:spcPct val="0"/>
        </a:spcBef>
        <a:spcAft>
          <a:spcPct val="0"/>
        </a:spcAft>
        <a:defRPr sz="4400">
          <a:solidFill>
            <a:schemeClr val="tx2"/>
          </a:solidFill>
          <a:latin typeface="Arial" charset="0"/>
          <a:ea typeface="ＭＳ Ｐゴシック" pitchFamily="34" charset="-128"/>
        </a:defRPr>
      </a:lvl5pPr>
      <a:lvl6pPr marL="457200" algn="ctr" rtl="0" fontAlgn="base">
        <a:spcBef>
          <a:spcPct val="0"/>
        </a:spcBef>
        <a:spcAft>
          <a:spcPct val="0"/>
        </a:spcAft>
        <a:defRPr sz="4400">
          <a:solidFill>
            <a:schemeClr val="tx2"/>
          </a:solidFill>
          <a:latin typeface="Arial" charset="0"/>
          <a:ea typeface="ＭＳ Ｐゴシック" pitchFamily="34" charset="-128"/>
        </a:defRPr>
      </a:lvl6pPr>
      <a:lvl7pPr marL="914400" algn="ctr" rtl="0" fontAlgn="base">
        <a:spcBef>
          <a:spcPct val="0"/>
        </a:spcBef>
        <a:spcAft>
          <a:spcPct val="0"/>
        </a:spcAft>
        <a:defRPr sz="4400">
          <a:solidFill>
            <a:schemeClr val="tx2"/>
          </a:solidFill>
          <a:latin typeface="Arial" charset="0"/>
          <a:ea typeface="ＭＳ Ｐゴシック" pitchFamily="34" charset="-128"/>
        </a:defRPr>
      </a:lvl7pPr>
      <a:lvl8pPr marL="1371600" algn="ctr" rtl="0" fontAlgn="base">
        <a:spcBef>
          <a:spcPct val="0"/>
        </a:spcBef>
        <a:spcAft>
          <a:spcPct val="0"/>
        </a:spcAft>
        <a:defRPr sz="4400">
          <a:solidFill>
            <a:schemeClr val="tx2"/>
          </a:solidFill>
          <a:latin typeface="Arial" charset="0"/>
          <a:ea typeface="ＭＳ Ｐゴシック" pitchFamily="34" charset="-128"/>
        </a:defRPr>
      </a:lvl8pPr>
      <a:lvl9pPr marL="1828800" algn="ctr" rtl="0" fontAlgn="base">
        <a:spcBef>
          <a:spcPct val="0"/>
        </a:spcBef>
        <a:spcAft>
          <a:spcPct val="0"/>
        </a:spcAft>
        <a:defRPr sz="4400">
          <a:solidFill>
            <a:schemeClr val="tx2"/>
          </a:solidFill>
          <a:latin typeface="Arial" charset="0"/>
          <a:ea typeface="ＭＳ Ｐゴシック" pitchFamily="34" charset="-128"/>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12"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3.jpeg"/><Relationship Id="rId7"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5.jpeg"/><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21.w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914400" y="838200"/>
            <a:ext cx="7315200" cy="460375"/>
          </a:xfrm>
          <a:prstGeom prst="rect">
            <a:avLst/>
          </a:prstGeom>
          <a:noFill/>
          <a:ln w="9525">
            <a:noFill/>
            <a:round/>
            <a:headEnd/>
            <a:tailEnd/>
          </a:ln>
          <a:effectLst/>
        </p:spPr>
        <p:txBody>
          <a:bodyPr lIns="90000" tIns="46800" rIns="90000" bIns="46800">
            <a:spAutoFit/>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b="0">
                <a:solidFill>
                  <a:srgbClr val="4D4D4D"/>
                </a:solidFill>
              </a:rPr>
              <a:t> </a:t>
            </a:r>
            <a:r>
              <a:rPr lang="en-US" b="0">
                <a:solidFill>
                  <a:srgbClr val="4D4D4D"/>
                </a:solidFill>
                <a:latin typeface="Tahoma" charset="0"/>
              </a:rPr>
              <a:t>FACULTY OF MECHANICAL ENGINEERING</a:t>
            </a:r>
          </a:p>
        </p:txBody>
      </p:sp>
      <p:sp>
        <p:nvSpPr>
          <p:cNvPr id="4099" name="Text Box 3"/>
          <p:cNvSpPr txBox="1">
            <a:spLocks noChangeArrowheads="1"/>
          </p:cNvSpPr>
          <p:nvPr/>
        </p:nvSpPr>
        <p:spPr bwMode="auto">
          <a:xfrm>
            <a:off x="1981200" y="6172200"/>
            <a:ext cx="5462587" cy="460375"/>
          </a:xfrm>
          <a:prstGeom prst="rect">
            <a:avLst/>
          </a:prstGeom>
          <a:noFill/>
          <a:ln w="9525">
            <a:noFill/>
            <a:round/>
            <a:headEnd/>
            <a:tailEnd/>
          </a:ln>
          <a:effectLst/>
        </p:spPr>
        <p:txBody>
          <a:bodyPr wrap="none" lIns="90000" tIns="46800" rIns="90000" bIns="46800">
            <a:spAutoFit/>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b="0">
                <a:solidFill>
                  <a:srgbClr val="00264C"/>
                </a:solidFill>
                <a:latin typeface="Tahoma" charset="0"/>
              </a:rPr>
              <a:t>UNIVERSITI TEKNOLOGI MALAYSIA</a:t>
            </a:r>
          </a:p>
        </p:txBody>
      </p:sp>
      <p:sp>
        <p:nvSpPr>
          <p:cNvPr id="4100" name="Text Box 4"/>
          <p:cNvSpPr txBox="1">
            <a:spLocks noChangeArrowheads="1"/>
          </p:cNvSpPr>
          <p:nvPr/>
        </p:nvSpPr>
        <p:spPr bwMode="auto">
          <a:xfrm>
            <a:off x="971550" y="333375"/>
            <a:ext cx="7772400" cy="1143000"/>
          </a:xfrm>
          <a:prstGeom prst="rect">
            <a:avLst/>
          </a:prstGeom>
          <a:noFill/>
          <a:ln w="9525">
            <a:noFill/>
            <a:round/>
            <a:headEnd/>
            <a:tailEnd/>
          </a:ln>
          <a:effectLst/>
        </p:spPr>
        <p:txBody>
          <a:bodyPr anchor="b"/>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pPr>
            <a:r>
              <a:rPr lang="en-US" sz="4400" b="0">
                <a:solidFill>
                  <a:srgbClr val="333333"/>
                </a:solidFill>
              </a:rPr>
              <a:t>	</a:t>
            </a:r>
          </a:p>
        </p:txBody>
      </p:sp>
      <p:sp>
        <p:nvSpPr>
          <p:cNvPr id="4101" name="Rectangle 5"/>
          <p:cNvSpPr>
            <a:spLocks noChangeArrowheads="1"/>
          </p:cNvSpPr>
          <p:nvPr/>
        </p:nvSpPr>
        <p:spPr bwMode="auto">
          <a:xfrm>
            <a:off x="484188" y="1549400"/>
            <a:ext cx="8158162" cy="1689100"/>
          </a:xfrm>
          <a:prstGeom prst="rect">
            <a:avLst/>
          </a:prstGeom>
          <a:blipFill dpi="0" rotWithShape="0">
            <a:blip r:embed="rId3">
              <a:alphaModFix amt="50000"/>
            </a:blip>
            <a:srcRect/>
            <a:tile tx="0" ty="0" sx="100000" sy="100000" flip="none" algn="tl"/>
          </a:blipFill>
          <a:ln w="9525">
            <a:noFill/>
            <a:round/>
            <a:headEnd/>
            <a:tailEnd/>
          </a:ln>
          <a:effectLst/>
        </p:spPr>
        <p:txBody>
          <a:bodyPr wrap="none" anchor="ctr"/>
          <a:lstStyle/>
          <a:p>
            <a:endParaRPr lang="en-US"/>
          </a:p>
        </p:txBody>
      </p:sp>
      <p:sp>
        <p:nvSpPr>
          <p:cNvPr id="4102" name="AutoShape 6"/>
          <p:cNvSpPr>
            <a:spLocks noChangeArrowheads="1"/>
          </p:cNvSpPr>
          <p:nvPr/>
        </p:nvSpPr>
        <p:spPr bwMode="auto">
          <a:xfrm>
            <a:off x="228600" y="3206750"/>
            <a:ext cx="8686800" cy="77788"/>
          </a:xfrm>
          <a:prstGeom prst="roundRect">
            <a:avLst>
              <a:gd name="adj" fmla="val 50000"/>
            </a:avLst>
          </a:prstGeom>
          <a:solidFill>
            <a:srgbClr val="333333"/>
          </a:solidFill>
          <a:ln w="9525">
            <a:noFill/>
            <a:round/>
            <a:headEnd/>
            <a:tailEnd/>
          </a:ln>
          <a:effectLst/>
        </p:spPr>
        <p:txBody>
          <a:bodyPr wrap="none" anchor="ctr"/>
          <a:lstStyle/>
          <a:p>
            <a:endParaRPr lang="en-US"/>
          </a:p>
        </p:txBody>
      </p:sp>
      <p:sp>
        <p:nvSpPr>
          <p:cNvPr id="4103" name="AutoShape 7"/>
          <p:cNvSpPr>
            <a:spLocks noChangeArrowheads="1"/>
          </p:cNvSpPr>
          <p:nvPr/>
        </p:nvSpPr>
        <p:spPr bwMode="auto">
          <a:xfrm>
            <a:off x="228600" y="1482725"/>
            <a:ext cx="8686800" cy="77788"/>
          </a:xfrm>
          <a:prstGeom prst="roundRect">
            <a:avLst>
              <a:gd name="adj" fmla="val 50000"/>
            </a:avLst>
          </a:prstGeom>
          <a:solidFill>
            <a:srgbClr val="333333"/>
          </a:solidFill>
          <a:ln w="9525">
            <a:noFill/>
            <a:round/>
            <a:headEnd/>
            <a:tailEnd/>
          </a:ln>
          <a:effectLst/>
        </p:spPr>
        <p:txBody>
          <a:bodyPr wrap="none" anchor="ctr"/>
          <a:lstStyle/>
          <a:p>
            <a:endParaRPr lang="en-US"/>
          </a:p>
        </p:txBody>
      </p:sp>
      <p:sp>
        <p:nvSpPr>
          <p:cNvPr id="4104" name="AutoShape 8"/>
          <p:cNvSpPr>
            <a:spLocks noChangeArrowheads="1"/>
          </p:cNvSpPr>
          <p:nvPr/>
        </p:nvSpPr>
        <p:spPr bwMode="auto">
          <a:xfrm>
            <a:off x="8623300" y="1246188"/>
            <a:ext cx="77788" cy="2235200"/>
          </a:xfrm>
          <a:prstGeom prst="roundRect">
            <a:avLst>
              <a:gd name="adj" fmla="val 50000"/>
            </a:avLst>
          </a:prstGeom>
          <a:solidFill>
            <a:srgbClr val="333333"/>
          </a:solidFill>
          <a:ln w="9525">
            <a:noFill/>
            <a:round/>
            <a:headEnd/>
            <a:tailEnd/>
          </a:ln>
          <a:effectLst/>
        </p:spPr>
        <p:txBody>
          <a:bodyPr wrap="none" anchor="ctr"/>
          <a:lstStyle/>
          <a:p>
            <a:endParaRPr lang="en-US"/>
          </a:p>
        </p:txBody>
      </p:sp>
      <p:sp>
        <p:nvSpPr>
          <p:cNvPr id="4105" name="AutoShape 9"/>
          <p:cNvSpPr>
            <a:spLocks noChangeArrowheads="1"/>
          </p:cNvSpPr>
          <p:nvPr/>
        </p:nvSpPr>
        <p:spPr bwMode="auto">
          <a:xfrm>
            <a:off x="434975" y="1252538"/>
            <a:ext cx="77788" cy="2235200"/>
          </a:xfrm>
          <a:prstGeom prst="roundRect">
            <a:avLst>
              <a:gd name="adj" fmla="val 50000"/>
            </a:avLst>
          </a:prstGeom>
          <a:solidFill>
            <a:srgbClr val="333333"/>
          </a:solidFill>
          <a:ln w="9525">
            <a:noFill/>
            <a:round/>
            <a:headEnd/>
            <a:tailEnd/>
          </a:ln>
          <a:effectLst/>
        </p:spPr>
        <p:txBody>
          <a:bodyPr wrap="none" anchor="ctr"/>
          <a:lstStyle/>
          <a:p>
            <a:endParaRPr lang="en-US"/>
          </a:p>
        </p:txBody>
      </p:sp>
      <p:sp>
        <p:nvSpPr>
          <p:cNvPr id="4106" name="AutoShape 10"/>
          <p:cNvSpPr>
            <a:spLocks noChangeArrowheads="1"/>
          </p:cNvSpPr>
          <p:nvPr/>
        </p:nvSpPr>
        <p:spPr bwMode="auto">
          <a:xfrm>
            <a:off x="2831306" y="6094413"/>
            <a:ext cx="3481387" cy="77787"/>
          </a:xfrm>
          <a:prstGeom prst="roundRect">
            <a:avLst>
              <a:gd name="adj" fmla="val 50000"/>
            </a:avLst>
          </a:prstGeom>
          <a:solidFill>
            <a:srgbClr val="333333"/>
          </a:solidFill>
          <a:ln w="9525">
            <a:noFill/>
            <a:round/>
            <a:headEnd/>
            <a:tailEnd/>
          </a:ln>
          <a:effectLst/>
        </p:spPr>
        <p:txBody>
          <a:bodyPr wrap="none" anchor="ctr"/>
          <a:lstStyle/>
          <a:p>
            <a:endParaRPr lang="en-US"/>
          </a:p>
        </p:txBody>
      </p:sp>
      <p:sp>
        <p:nvSpPr>
          <p:cNvPr id="4107" name="Rectangle 11"/>
          <p:cNvSpPr>
            <a:spLocks noChangeArrowheads="1"/>
          </p:cNvSpPr>
          <p:nvPr/>
        </p:nvSpPr>
        <p:spPr bwMode="auto">
          <a:xfrm>
            <a:off x="4135315" y="5957093"/>
            <a:ext cx="949325" cy="176213"/>
          </a:xfrm>
          <a:prstGeom prst="rect">
            <a:avLst/>
          </a:prstGeom>
          <a:blipFill dpi="0" rotWithShape="0">
            <a:blip r:embed="rId3"/>
            <a:srcRect/>
            <a:tile tx="0" ty="0" sx="100000" sy="100000" flip="none" algn="tl"/>
          </a:blipFill>
          <a:ln w="9525">
            <a:noFill/>
            <a:round/>
            <a:headEnd/>
            <a:tailEnd/>
          </a:ln>
          <a:effectLst/>
        </p:spPr>
        <p:txBody>
          <a:bodyPr wrap="none" anchor="ctr"/>
          <a:lstStyle/>
          <a:p>
            <a:endParaRPr lang="en-US"/>
          </a:p>
        </p:txBody>
      </p:sp>
      <p:sp>
        <p:nvSpPr>
          <p:cNvPr id="4108" name="Rectangle 12"/>
          <p:cNvSpPr>
            <a:spLocks noChangeArrowheads="1"/>
          </p:cNvSpPr>
          <p:nvPr/>
        </p:nvSpPr>
        <p:spPr bwMode="auto">
          <a:xfrm>
            <a:off x="684213" y="1844675"/>
            <a:ext cx="7772400" cy="1143000"/>
          </a:xfrm>
          <a:prstGeom prst="rect">
            <a:avLst/>
          </a:prstGeom>
          <a:blipFill dpi="0" rotWithShape="0">
            <a:blip r:embed="rId3"/>
            <a:srcRect/>
            <a:tile tx="0" ty="0" sx="100000" sy="100000" flip="none" algn="tl"/>
          </a:blipFill>
          <a:ln w="9525">
            <a:noFill/>
            <a:round/>
            <a:headEnd/>
            <a:tailEnd/>
          </a:ln>
          <a:effectLst/>
        </p:spPr>
        <p:txBody>
          <a:bodyPr lIns="90000" tIns="46800" rIns="90000" bIns="46800" anchor="ct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b="1" dirty="0" err="1" smtClean="0">
                <a:solidFill>
                  <a:srgbClr val="FF0000"/>
                </a:solidFill>
              </a:rPr>
              <a:t>SKMM</a:t>
            </a:r>
            <a:r>
              <a:rPr lang="en-US" b="1" dirty="0" smtClean="0">
                <a:solidFill>
                  <a:srgbClr val="FF0000"/>
                </a:solidFill>
              </a:rPr>
              <a:t> </a:t>
            </a:r>
            <a:r>
              <a:rPr lang="en-US" b="1" dirty="0">
                <a:solidFill>
                  <a:srgbClr val="FF0000"/>
                </a:solidFill>
              </a:rPr>
              <a:t>1912 EXPERIMENTAL METHODS  </a:t>
            </a:r>
          </a:p>
        </p:txBody>
      </p:sp>
      <p:sp>
        <p:nvSpPr>
          <p:cNvPr id="2" name="Rectangle 1"/>
          <p:cNvSpPr/>
          <p:nvPr/>
        </p:nvSpPr>
        <p:spPr>
          <a:xfrm>
            <a:off x="869950" y="3352800"/>
            <a:ext cx="7772400" cy="2585323"/>
          </a:xfrm>
          <a:prstGeom prst="rect">
            <a:avLst/>
          </a:prstGeom>
        </p:spPr>
        <p:txBody>
          <a:bodyPr wrap="square">
            <a:spAutoFit/>
          </a:bodyPr>
          <a:lstStyle/>
          <a:p>
            <a:pPr eaLnBrk="1" hangingPunct="1"/>
            <a:r>
              <a:rPr lang="en-US" sz="1800" b="1" dirty="0" err="1">
                <a:latin typeface="Cambria" pitchFamily="18" charset="0"/>
                <a:cs typeface="Aharoni" pitchFamily="2" charset="-79"/>
              </a:rPr>
              <a:t>Norazila</a:t>
            </a:r>
            <a:r>
              <a:rPr lang="en-US" sz="1800" b="1" dirty="0">
                <a:latin typeface="Cambria" pitchFamily="18" charset="0"/>
                <a:cs typeface="Aharoni" pitchFamily="2" charset="-79"/>
              </a:rPr>
              <a:t> </a:t>
            </a:r>
            <a:r>
              <a:rPr lang="en-US" sz="1800" b="1" dirty="0" err="1">
                <a:latin typeface="Cambria" pitchFamily="18" charset="0"/>
                <a:cs typeface="Aharoni" pitchFamily="2" charset="-79"/>
              </a:rPr>
              <a:t>Binti</a:t>
            </a:r>
            <a:r>
              <a:rPr lang="en-US" sz="1800" b="1" dirty="0">
                <a:latin typeface="Cambria" pitchFamily="18" charset="0"/>
                <a:cs typeface="Aharoni" pitchFamily="2" charset="-79"/>
              </a:rPr>
              <a:t> Othman, Dr.</a:t>
            </a:r>
            <a:endParaRPr lang="en-US" sz="1800" b="1" dirty="0">
              <a:latin typeface="Cambria" pitchFamily="18" charset="0"/>
            </a:endParaRPr>
          </a:p>
          <a:p>
            <a:pPr eaLnBrk="1" hangingPunct="1"/>
            <a:r>
              <a:rPr lang="en-US" sz="1800" b="1" dirty="0">
                <a:latin typeface="Cambria" pitchFamily="18" charset="0"/>
              </a:rPr>
              <a:t>Department of Aeronautics, Automotive &amp; Ocean Engineering, </a:t>
            </a:r>
          </a:p>
          <a:p>
            <a:pPr eaLnBrk="1" hangingPunct="1"/>
            <a:r>
              <a:rPr lang="en-US" sz="1800" b="1" dirty="0">
                <a:latin typeface="Cambria" pitchFamily="18" charset="0"/>
              </a:rPr>
              <a:t>Faculty of Mechanical Engineering</a:t>
            </a:r>
            <a:endParaRPr lang="en-MY" sz="1800" b="1" dirty="0">
              <a:latin typeface="Cambria" pitchFamily="18" charset="0"/>
            </a:endParaRPr>
          </a:p>
          <a:p>
            <a:pPr eaLnBrk="1" hangingPunct="1"/>
            <a:r>
              <a:rPr lang="en-US" sz="1800" b="1" dirty="0" err="1">
                <a:latin typeface="Cambria" pitchFamily="18" charset="0"/>
              </a:rPr>
              <a:t>Universiti</a:t>
            </a:r>
            <a:r>
              <a:rPr lang="en-US" sz="1800" b="1" dirty="0">
                <a:latin typeface="Cambria" pitchFamily="18" charset="0"/>
              </a:rPr>
              <a:t> </a:t>
            </a:r>
            <a:r>
              <a:rPr lang="en-US" sz="1800" b="1" dirty="0" err="1">
                <a:latin typeface="Cambria" pitchFamily="18" charset="0"/>
              </a:rPr>
              <a:t>Teknologi</a:t>
            </a:r>
            <a:r>
              <a:rPr lang="en-US" sz="1800" b="1" dirty="0">
                <a:latin typeface="Cambria" pitchFamily="18" charset="0"/>
              </a:rPr>
              <a:t> Malaysia, </a:t>
            </a:r>
          </a:p>
          <a:p>
            <a:pPr eaLnBrk="1" hangingPunct="1"/>
            <a:endParaRPr lang="en-US" sz="1800" b="1" dirty="0">
              <a:latin typeface="Cambria" pitchFamily="18" charset="0"/>
            </a:endParaRPr>
          </a:p>
          <a:p>
            <a:pPr eaLnBrk="1" hangingPunct="1"/>
            <a:r>
              <a:rPr lang="en-US" sz="1800" b="1" dirty="0" err="1">
                <a:latin typeface="Cambria" pitchFamily="18" charset="0"/>
              </a:rPr>
              <a:t>Email:norazila@mail.fkm.utm.my</a:t>
            </a:r>
            <a:endParaRPr lang="en-US" sz="1800" b="1" dirty="0">
              <a:latin typeface="Cambria" pitchFamily="18" charset="0"/>
            </a:endParaRPr>
          </a:p>
          <a:p>
            <a:pPr eaLnBrk="1" hangingPunct="1"/>
            <a:r>
              <a:rPr lang="en-US" sz="1800" b="1" dirty="0" err="1">
                <a:latin typeface="Cambria" pitchFamily="18" charset="0"/>
              </a:rPr>
              <a:t>Web:mech.utm.my</a:t>
            </a:r>
            <a:r>
              <a:rPr lang="en-US" sz="1800" b="1" dirty="0">
                <a:latin typeface="Cambria" pitchFamily="18" charset="0"/>
              </a:rPr>
              <a:t>/</a:t>
            </a:r>
            <a:r>
              <a:rPr lang="en-US" sz="1800" b="1" dirty="0" err="1">
                <a:latin typeface="Cambria" pitchFamily="18" charset="0"/>
              </a:rPr>
              <a:t>norazila</a:t>
            </a:r>
            <a:endParaRPr lang="en-US" sz="1800" b="1" dirty="0">
              <a:latin typeface="Cambria" pitchFamily="18" charset="0"/>
            </a:endParaRPr>
          </a:p>
          <a:p>
            <a:pPr eaLnBrk="1" hangingPunct="1"/>
            <a:r>
              <a:rPr lang="en-US" sz="1800" b="1" dirty="0">
                <a:latin typeface="Cambria" pitchFamily="18" charset="0"/>
              </a:rPr>
              <a:t>Contact no: 07-5534604</a:t>
            </a:r>
          </a:p>
          <a:p>
            <a:pPr eaLnBrk="1" hangingPunct="1"/>
            <a:r>
              <a:rPr lang="en-US" sz="1800" b="1" dirty="0">
                <a:latin typeface="Cambria" pitchFamily="18" charset="0"/>
              </a:rPr>
              <a:t>HP no: 0127136944</a:t>
            </a:r>
            <a:endParaRPr lang="en-MY" sz="1800" b="1" dirty="0">
              <a:latin typeface="Cambria" pitchFamily="18" charset="0"/>
            </a:endParaRPr>
          </a:p>
        </p:txBody>
      </p:sp>
    </p:spTree>
  </p:cSld>
  <p:clrMapOvr>
    <a:masterClrMapping/>
  </p:clrMapOvr>
  <p:transition spd="med">
    <p:split orient="vert"/>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9409" name="Text Box 17"/>
          <p:cNvSpPr txBox="1">
            <a:spLocks noChangeArrowheads="1"/>
          </p:cNvSpPr>
          <p:nvPr/>
        </p:nvSpPr>
        <p:spPr bwMode="auto">
          <a:xfrm>
            <a:off x="8610600" y="6400800"/>
            <a:ext cx="533400" cy="457200"/>
          </a:xfrm>
          <a:prstGeom prst="rect">
            <a:avLst/>
          </a:prstGeom>
          <a:noFill/>
          <a:ln w="9525">
            <a:noFill/>
            <a:miter lim="800000"/>
            <a:headEnd/>
            <a:tailEnd/>
          </a:ln>
          <a:effectLst/>
        </p:spPr>
        <p:txBody>
          <a:bodyPr>
            <a:spAutoFit/>
          </a:bodyPr>
          <a:lstStyle/>
          <a:p>
            <a:pPr algn="l">
              <a:spcBef>
                <a:spcPct val="50000"/>
              </a:spcBef>
            </a:pPr>
            <a:r>
              <a:rPr lang="en-US"/>
              <a:t>7</a:t>
            </a:r>
          </a:p>
        </p:txBody>
      </p:sp>
      <p:sp>
        <p:nvSpPr>
          <p:cNvPr id="59410" name="Rectangle 18"/>
          <p:cNvSpPr>
            <a:spLocks noChangeArrowheads="1"/>
          </p:cNvSpPr>
          <p:nvPr/>
        </p:nvSpPr>
        <p:spPr bwMode="auto">
          <a:xfrm>
            <a:off x="152400" y="0"/>
            <a:ext cx="7772400" cy="396875"/>
          </a:xfrm>
          <a:prstGeom prst="rect">
            <a:avLst/>
          </a:prstGeom>
          <a:noFill/>
          <a:ln w="9525">
            <a:noFill/>
            <a:miter lim="800000"/>
            <a:headEnd/>
            <a:tailEnd/>
          </a:ln>
          <a:effectLst/>
        </p:spPr>
        <p:txBody>
          <a:bodyPr>
            <a:spAutoFit/>
          </a:bodyPr>
          <a:lstStyle/>
          <a:p>
            <a:pPr algn="l">
              <a:spcBef>
                <a:spcPct val="50000"/>
              </a:spcBef>
            </a:pPr>
            <a:r>
              <a:rPr lang="en-US" sz="2000" b="1">
                <a:solidFill>
                  <a:schemeClr val="bg1"/>
                </a:solidFill>
                <a:effectLst>
                  <a:outerShdw blurRad="38100" dist="38100" dir="2700000" algn="tl">
                    <a:srgbClr val="C0C0C0"/>
                  </a:outerShdw>
                </a:effectLst>
                <a:latin typeface="Tahoma" pitchFamily="34" charset="0"/>
              </a:rPr>
              <a:t>EXPERIMENTAL RECORD AND LOG BOOK</a:t>
            </a:r>
          </a:p>
        </p:txBody>
      </p:sp>
      <p:sp>
        <p:nvSpPr>
          <p:cNvPr id="59411" name="Rectangle 19"/>
          <p:cNvSpPr>
            <a:spLocks noChangeArrowheads="1"/>
          </p:cNvSpPr>
          <p:nvPr/>
        </p:nvSpPr>
        <p:spPr bwMode="auto">
          <a:xfrm>
            <a:off x="0" y="838200"/>
            <a:ext cx="9144000" cy="4267200"/>
          </a:xfrm>
          <a:prstGeom prst="rect">
            <a:avLst/>
          </a:prstGeom>
          <a:noFill/>
          <a:ln w="9525">
            <a:noFill/>
            <a:miter lim="800000"/>
            <a:headEnd/>
            <a:tailEnd/>
          </a:ln>
          <a:effectLst/>
        </p:spPr>
        <p:txBody>
          <a:bodyPr/>
          <a:lstStyle/>
          <a:p>
            <a:pPr marL="342900" indent="-342900" algn="l" eaLnBrk="1" hangingPunct="1">
              <a:lnSpc>
                <a:spcPct val="80000"/>
              </a:lnSpc>
              <a:spcBef>
                <a:spcPct val="20000"/>
              </a:spcBef>
            </a:pPr>
            <a:r>
              <a:rPr lang="en-US" sz="2000" b="1" dirty="0">
                <a:solidFill>
                  <a:srgbClr val="660066"/>
                </a:solidFill>
              </a:rPr>
              <a:t>Every experiment will have slight variation, thus, students or </a:t>
            </a:r>
            <a:r>
              <a:rPr lang="en-US" sz="2000" b="1" dirty="0" smtClean="0">
                <a:solidFill>
                  <a:srgbClr val="660066"/>
                </a:solidFill>
              </a:rPr>
              <a:t>researchers</a:t>
            </a:r>
            <a:endParaRPr lang="en-US" sz="2000" b="1" dirty="0">
              <a:solidFill>
                <a:srgbClr val="660066"/>
              </a:solidFill>
            </a:endParaRPr>
          </a:p>
          <a:p>
            <a:pPr marL="342900" indent="-342900" algn="l" eaLnBrk="1" hangingPunct="1">
              <a:lnSpc>
                <a:spcPct val="80000"/>
              </a:lnSpc>
              <a:spcBef>
                <a:spcPct val="20000"/>
              </a:spcBef>
            </a:pPr>
            <a:r>
              <a:rPr lang="en-US" sz="2000" b="1" dirty="0">
                <a:solidFill>
                  <a:srgbClr val="660066"/>
                </a:solidFill>
              </a:rPr>
              <a:t>must have a proper, organized recording method for further analysis</a:t>
            </a:r>
          </a:p>
          <a:p>
            <a:pPr marL="342900" indent="-342900" algn="l" eaLnBrk="1" hangingPunct="1">
              <a:lnSpc>
                <a:spcPct val="80000"/>
              </a:lnSpc>
              <a:spcBef>
                <a:spcPct val="20000"/>
              </a:spcBef>
            </a:pPr>
            <a:r>
              <a:rPr lang="en-US" sz="2000" b="1" dirty="0">
                <a:solidFill>
                  <a:srgbClr val="660066"/>
                </a:solidFill>
              </a:rPr>
              <a:t>purposes.</a:t>
            </a:r>
          </a:p>
          <a:p>
            <a:pPr marL="342900" indent="-342900" algn="l" eaLnBrk="1" hangingPunct="1">
              <a:lnSpc>
                <a:spcPct val="80000"/>
              </a:lnSpc>
              <a:spcBef>
                <a:spcPct val="20000"/>
              </a:spcBef>
            </a:pPr>
            <a:endParaRPr lang="en-US" sz="2000" b="1" dirty="0">
              <a:solidFill>
                <a:srgbClr val="660066"/>
              </a:solidFill>
            </a:endParaRPr>
          </a:p>
          <a:p>
            <a:pPr marL="342900" indent="-342900" algn="l" eaLnBrk="1" hangingPunct="1">
              <a:lnSpc>
                <a:spcPct val="80000"/>
              </a:lnSpc>
              <a:spcBef>
                <a:spcPct val="20000"/>
              </a:spcBef>
            </a:pPr>
            <a:r>
              <a:rPr lang="en-US" sz="2000" b="1" dirty="0">
                <a:solidFill>
                  <a:srgbClr val="660066"/>
                </a:solidFill>
              </a:rPr>
              <a:t>Some experiment might take minutes, hours, days, weeks or even</a:t>
            </a:r>
          </a:p>
          <a:p>
            <a:pPr marL="342900" indent="-342900" algn="l" eaLnBrk="1" hangingPunct="1">
              <a:lnSpc>
                <a:spcPct val="80000"/>
              </a:lnSpc>
              <a:spcBef>
                <a:spcPct val="20000"/>
              </a:spcBef>
            </a:pPr>
            <a:r>
              <a:rPr lang="en-US" sz="2000" b="1" dirty="0">
                <a:solidFill>
                  <a:srgbClr val="660066"/>
                </a:solidFill>
              </a:rPr>
              <a:t>months, and each and every new experiment taken place might be an</a:t>
            </a:r>
          </a:p>
          <a:p>
            <a:pPr marL="342900" indent="-342900" algn="l" eaLnBrk="1" hangingPunct="1">
              <a:lnSpc>
                <a:spcPct val="80000"/>
              </a:lnSpc>
              <a:spcBef>
                <a:spcPct val="20000"/>
              </a:spcBef>
            </a:pPr>
            <a:r>
              <a:rPr lang="en-US" sz="2000" b="1" dirty="0">
                <a:solidFill>
                  <a:srgbClr val="660066"/>
                </a:solidFill>
              </a:rPr>
              <a:t>improved version from the previous one with the intention of getting</a:t>
            </a:r>
          </a:p>
          <a:p>
            <a:pPr marL="342900" indent="-342900" algn="l" eaLnBrk="1" hangingPunct="1">
              <a:lnSpc>
                <a:spcPct val="80000"/>
              </a:lnSpc>
              <a:spcBef>
                <a:spcPct val="20000"/>
              </a:spcBef>
            </a:pPr>
            <a:r>
              <a:rPr lang="en-US" sz="2000" b="1" dirty="0">
                <a:solidFill>
                  <a:srgbClr val="660066"/>
                </a:solidFill>
              </a:rPr>
              <a:t>better result.</a:t>
            </a:r>
          </a:p>
          <a:p>
            <a:pPr marL="342900" indent="-342900" algn="l" eaLnBrk="1" hangingPunct="1">
              <a:lnSpc>
                <a:spcPct val="80000"/>
              </a:lnSpc>
              <a:spcBef>
                <a:spcPct val="20000"/>
              </a:spcBef>
            </a:pPr>
            <a:endParaRPr lang="en-US" sz="2000" b="1" dirty="0">
              <a:solidFill>
                <a:srgbClr val="660066"/>
              </a:solidFill>
            </a:endParaRPr>
          </a:p>
          <a:p>
            <a:pPr marL="342900" indent="-342900" algn="l" eaLnBrk="1" hangingPunct="1">
              <a:lnSpc>
                <a:spcPct val="80000"/>
              </a:lnSpc>
              <a:spcBef>
                <a:spcPct val="20000"/>
              </a:spcBef>
            </a:pPr>
            <a:r>
              <a:rPr lang="en-US" sz="2000" b="1" dirty="0">
                <a:solidFill>
                  <a:srgbClr val="660066"/>
                </a:solidFill>
              </a:rPr>
              <a:t>Thus, keeping track of all the activities happened since the beginning</a:t>
            </a:r>
          </a:p>
          <a:p>
            <a:pPr marL="342900" indent="-342900" algn="l" eaLnBrk="1" hangingPunct="1">
              <a:lnSpc>
                <a:spcPct val="80000"/>
              </a:lnSpc>
              <a:spcBef>
                <a:spcPct val="20000"/>
              </a:spcBef>
            </a:pPr>
            <a:r>
              <a:rPr lang="en-US" sz="2000" b="1" dirty="0">
                <a:solidFill>
                  <a:srgbClr val="660066"/>
                </a:solidFill>
              </a:rPr>
              <a:t>until the end is essential in order to avoid data lost, or mess up! If it is</a:t>
            </a:r>
          </a:p>
          <a:p>
            <a:pPr marL="342900" indent="-342900" algn="l" eaLnBrk="1" hangingPunct="1">
              <a:lnSpc>
                <a:spcPct val="80000"/>
              </a:lnSpc>
              <a:spcBef>
                <a:spcPct val="20000"/>
              </a:spcBef>
            </a:pPr>
            <a:r>
              <a:rPr lang="en-US" sz="2000" b="1" dirty="0">
                <a:solidFill>
                  <a:srgbClr val="660066"/>
                </a:solidFill>
              </a:rPr>
              <a:t>being done the proper way, then it will ease the report writing and</a:t>
            </a:r>
          </a:p>
          <a:p>
            <a:pPr marL="342900" indent="-342900" algn="l" eaLnBrk="1" hangingPunct="1">
              <a:lnSpc>
                <a:spcPct val="80000"/>
              </a:lnSpc>
              <a:spcBef>
                <a:spcPct val="20000"/>
              </a:spcBef>
            </a:pPr>
            <a:r>
              <a:rPr lang="en-US" sz="2000" b="1" dirty="0">
                <a:solidFill>
                  <a:srgbClr val="660066"/>
                </a:solidFill>
              </a:rPr>
              <a:t>presentation process.</a:t>
            </a:r>
          </a:p>
        </p:txBody>
      </p:sp>
    </p:spTree>
  </p:cSld>
  <p:clrMapOvr>
    <a:masterClrMapping/>
  </p:clrMapOvr>
  <p:transition spd="med">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8377" name="Text Box 9"/>
          <p:cNvSpPr txBox="1">
            <a:spLocks noChangeArrowheads="1"/>
          </p:cNvSpPr>
          <p:nvPr/>
        </p:nvSpPr>
        <p:spPr bwMode="auto">
          <a:xfrm>
            <a:off x="2286000" y="533400"/>
            <a:ext cx="3505200" cy="457200"/>
          </a:xfrm>
          <a:prstGeom prst="rect">
            <a:avLst/>
          </a:prstGeom>
          <a:noFill/>
          <a:ln w="9525">
            <a:noFill/>
            <a:miter lim="800000"/>
            <a:headEnd/>
            <a:tailEnd/>
          </a:ln>
          <a:effectLst/>
        </p:spPr>
        <p:txBody>
          <a:bodyPr>
            <a:spAutoFit/>
          </a:bodyPr>
          <a:lstStyle/>
          <a:p>
            <a:pPr algn="l">
              <a:spcBef>
                <a:spcPct val="50000"/>
              </a:spcBef>
            </a:pPr>
            <a:endParaRPr lang="en-US"/>
          </a:p>
        </p:txBody>
      </p:sp>
      <p:sp>
        <p:nvSpPr>
          <p:cNvPr id="58387" name="Text Box 19"/>
          <p:cNvSpPr txBox="1">
            <a:spLocks noChangeArrowheads="1"/>
          </p:cNvSpPr>
          <p:nvPr/>
        </p:nvSpPr>
        <p:spPr bwMode="auto">
          <a:xfrm>
            <a:off x="8610600" y="6400800"/>
            <a:ext cx="533400" cy="457200"/>
          </a:xfrm>
          <a:prstGeom prst="rect">
            <a:avLst/>
          </a:prstGeom>
          <a:noFill/>
          <a:ln w="9525">
            <a:noFill/>
            <a:miter lim="800000"/>
            <a:headEnd/>
            <a:tailEnd/>
          </a:ln>
          <a:effectLst/>
        </p:spPr>
        <p:txBody>
          <a:bodyPr>
            <a:spAutoFit/>
          </a:bodyPr>
          <a:lstStyle/>
          <a:p>
            <a:pPr algn="l">
              <a:spcBef>
                <a:spcPct val="50000"/>
              </a:spcBef>
            </a:pPr>
            <a:r>
              <a:rPr lang="en-US"/>
              <a:t>8</a:t>
            </a:r>
          </a:p>
        </p:txBody>
      </p:sp>
      <p:sp>
        <p:nvSpPr>
          <p:cNvPr id="58388" name="Rectangle 20"/>
          <p:cNvSpPr>
            <a:spLocks noChangeArrowheads="1"/>
          </p:cNvSpPr>
          <p:nvPr/>
        </p:nvSpPr>
        <p:spPr bwMode="auto">
          <a:xfrm>
            <a:off x="152400" y="0"/>
            <a:ext cx="7772400" cy="396875"/>
          </a:xfrm>
          <a:prstGeom prst="rect">
            <a:avLst/>
          </a:prstGeom>
          <a:noFill/>
          <a:ln w="9525">
            <a:noFill/>
            <a:miter lim="800000"/>
            <a:headEnd/>
            <a:tailEnd/>
          </a:ln>
          <a:effectLst/>
        </p:spPr>
        <p:txBody>
          <a:bodyPr>
            <a:spAutoFit/>
          </a:bodyPr>
          <a:lstStyle/>
          <a:p>
            <a:pPr algn="l">
              <a:spcBef>
                <a:spcPct val="50000"/>
              </a:spcBef>
            </a:pPr>
            <a:r>
              <a:rPr lang="en-US" sz="2000" b="1">
                <a:solidFill>
                  <a:schemeClr val="bg1"/>
                </a:solidFill>
                <a:effectLst>
                  <a:outerShdw blurRad="38100" dist="38100" dir="2700000" algn="tl">
                    <a:srgbClr val="C0C0C0"/>
                  </a:outerShdw>
                </a:effectLst>
                <a:latin typeface="Tahoma" pitchFamily="34" charset="0"/>
              </a:rPr>
              <a:t>EXPERIMENTAL RECORD AND LOG BOOK (CON’T)</a:t>
            </a:r>
          </a:p>
        </p:txBody>
      </p:sp>
      <p:sp>
        <p:nvSpPr>
          <p:cNvPr id="58389" name="Rectangle 21"/>
          <p:cNvSpPr>
            <a:spLocks noChangeArrowheads="1"/>
          </p:cNvSpPr>
          <p:nvPr/>
        </p:nvSpPr>
        <p:spPr bwMode="auto">
          <a:xfrm>
            <a:off x="0" y="762000"/>
            <a:ext cx="9144000" cy="5105400"/>
          </a:xfrm>
          <a:prstGeom prst="rect">
            <a:avLst/>
          </a:prstGeom>
          <a:noFill/>
          <a:ln w="9525">
            <a:noFill/>
            <a:miter lim="800000"/>
            <a:headEnd/>
            <a:tailEnd/>
          </a:ln>
          <a:effectLst/>
        </p:spPr>
        <p:txBody>
          <a:bodyPr/>
          <a:lstStyle/>
          <a:p>
            <a:pPr marL="342900" indent="-342900" algn="l" eaLnBrk="1" hangingPunct="1">
              <a:lnSpc>
                <a:spcPct val="80000"/>
              </a:lnSpc>
              <a:spcBef>
                <a:spcPct val="20000"/>
              </a:spcBef>
            </a:pPr>
            <a:r>
              <a:rPr lang="en-US" sz="2000" b="1" u="sng" dirty="0">
                <a:solidFill>
                  <a:srgbClr val="660066"/>
                </a:solidFill>
              </a:rPr>
              <a:t>LOG BOOK</a:t>
            </a:r>
          </a:p>
          <a:p>
            <a:pPr marL="342900" indent="-342900" algn="l" eaLnBrk="1" hangingPunct="1">
              <a:lnSpc>
                <a:spcPct val="80000"/>
              </a:lnSpc>
              <a:spcBef>
                <a:spcPct val="20000"/>
              </a:spcBef>
            </a:pPr>
            <a:endParaRPr lang="en-US" sz="2000" b="1" dirty="0">
              <a:solidFill>
                <a:srgbClr val="660066"/>
              </a:solidFill>
            </a:endParaRPr>
          </a:p>
          <a:p>
            <a:pPr marL="342900" indent="-342900" algn="l" eaLnBrk="1" hangingPunct="1">
              <a:lnSpc>
                <a:spcPct val="80000"/>
              </a:lnSpc>
              <a:spcBef>
                <a:spcPct val="20000"/>
              </a:spcBef>
            </a:pPr>
            <a:r>
              <a:rPr lang="en-US" sz="2000" b="1" dirty="0">
                <a:solidFill>
                  <a:srgbClr val="660066"/>
                </a:solidFill>
              </a:rPr>
              <a:t>Log book, or laboratory Journal, is a record book used to note down the</a:t>
            </a:r>
          </a:p>
          <a:p>
            <a:pPr marL="342900" indent="-342900" algn="l" eaLnBrk="1" hangingPunct="1">
              <a:lnSpc>
                <a:spcPct val="80000"/>
              </a:lnSpc>
              <a:spcBef>
                <a:spcPct val="20000"/>
              </a:spcBef>
            </a:pPr>
            <a:r>
              <a:rPr lang="en-US" sz="2000" b="1" dirty="0">
                <a:solidFill>
                  <a:srgbClr val="660066"/>
                </a:solidFill>
              </a:rPr>
              <a:t>experiment processes, activities, remarks, results of experiment and etc</a:t>
            </a:r>
          </a:p>
          <a:p>
            <a:pPr marL="342900" indent="-342900" algn="l" eaLnBrk="1" hangingPunct="1">
              <a:lnSpc>
                <a:spcPct val="80000"/>
              </a:lnSpc>
              <a:spcBef>
                <a:spcPct val="20000"/>
              </a:spcBef>
            </a:pPr>
            <a:r>
              <a:rPr lang="en-US" sz="2000" b="1" dirty="0">
                <a:solidFill>
                  <a:srgbClr val="660066"/>
                </a:solidFill>
              </a:rPr>
              <a:t>during or after the experiment. It also has the role </a:t>
            </a:r>
            <a:r>
              <a:rPr lang="en-US" sz="2000" b="1" dirty="0" smtClean="0">
                <a:solidFill>
                  <a:srgbClr val="660066"/>
                </a:solidFill>
              </a:rPr>
              <a:t>of:</a:t>
            </a:r>
            <a:endParaRPr lang="en-US" sz="2000" b="1" dirty="0">
              <a:solidFill>
                <a:srgbClr val="660066"/>
              </a:solidFill>
            </a:endParaRPr>
          </a:p>
          <a:p>
            <a:pPr marL="342900" indent="-342900" algn="l" eaLnBrk="1" hangingPunct="1">
              <a:lnSpc>
                <a:spcPct val="80000"/>
              </a:lnSpc>
              <a:spcBef>
                <a:spcPct val="20000"/>
              </a:spcBef>
            </a:pPr>
            <a:endParaRPr lang="en-US" sz="2000" b="1" dirty="0">
              <a:solidFill>
                <a:srgbClr val="660066"/>
              </a:solidFill>
            </a:endParaRPr>
          </a:p>
          <a:p>
            <a:pPr marL="342900" indent="-342900" algn="l" eaLnBrk="1" hangingPunct="1">
              <a:lnSpc>
                <a:spcPct val="80000"/>
              </a:lnSpc>
              <a:spcBef>
                <a:spcPct val="20000"/>
              </a:spcBef>
              <a:buFontTx/>
              <a:buBlip>
                <a:blip r:embed="rId3"/>
              </a:buBlip>
            </a:pPr>
            <a:r>
              <a:rPr lang="en-US" sz="2000" b="1" dirty="0">
                <a:solidFill>
                  <a:srgbClr val="660066"/>
                </a:solidFill>
              </a:rPr>
              <a:t>As a record for patent law.</a:t>
            </a:r>
          </a:p>
          <a:p>
            <a:pPr marL="342900" indent="-342900" algn="l" eaLnBrk="1" hangingPunct="1">
              <a:lnSpc>
                <a:spcPct val="80000"/>
              </a:lnSpc>
              <a:spcBef>
                <a:spcPct val="20000"/>
              </a:spcBef>
              <a:buFontTx/>
              <a:buBlip>
                <a:blip r:embed="rId3"/>
              </a:buBlip>
            </a:pPr>
            <a:r>
              <a:rPr lang="en-US" sz="2000" b="1" dirty="0">
                <a:solidFill>
                  <a:srgbClr val="660066"/>
                </a:solidFill>
              </a:rPr>
              <a:t>Keeping accurate and complete record for experiment progress.</a:t>
            </a:r>
          </a:p>
          <a:p>
            <a:pPr marL="342900" indent="-342900" algn="l" eaLnBrk="1" hangingPunct="1">
              <a:lnSpc>
                <a:spcPct val="80000"/>
              </a:lnSpc>
              <a:spcBef>
                <a:spcPct val="20000"/>
              </a:spcBef>
              <a:buFontTx/>
              <a:buBlip>
                <a:blip r:embed="rId3"/>
              </a:buBlip>
            </a:pPr>
            <a:r>
              <a:rPr lang="en-US" sz="2000" b="1" dirty="0">
                <a:solidFill>
                  <a:srgbClr val="660066"/>
                </a:solidFill>
              </a:rPr>
              <a:t>Organized recording for new finding, information hard to obtain elsewhere, new finding, etc.</a:t>
            </a:r>
          </a:p>
          <a:p>
            <a:pPr marL="342900" indent="-342900" algn="l" eaLnBrk="1" hangingPunct="1">
              <a:lnSpc>
                <a:spcPct val="80000"/>
              </a:lnSpc>
              <a:spcBef>
                <a:spcPct val="20000"/>
              </a:spcBef>
              <a:buFontTx/>
              <a:buBlip>
                <a:blip r:embed="rId3"/>
              </a:buBlip>
            </a:pPr>
            <a:r>
              <a:rPr lang="en-US" sz="2000" b="1" dirty="0">
                <a:solidFill>
                  <a:srgbClr val="660066"/>
                </a:solidFill>
              </a:rPr>
              <a:t>As a tool for arranging, and to concentrate during report writing.</a:t>
            </a:r>
          </a:p>
          <a:p>
            <a:pPr marL="342900" indent="-342900" algn="l" eaLnBrk="1" hangingPunct="1">
              <a:lnSpc>
                <a:spcPct val="80000"/>
              </a:lnSpc>
              <a:spcBef>
                <a:spcPct val="20000"/>
              </a:spcBef>
            </a:pPr>
            <a:endParaRPr lang="en-US" sz="2000" b="1" dirty="0">
              <a:solidFill>
                <a:srgbClr val="660066"/>
              </a:solidFill>
            </a:endParaRPr>
          </a:p>
        </p:txBody>
      </p:sp>
    </p:spTree>
  </p:cSld>
  <p:clrMapOvr>
    <a:masterClrMapping/>
  </p:clrMapOvr>
  <p:transition spd="med">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3503" name="Text Box 15"/>
          <p:cNvSpPr txBox="1">
            <a:spLocks noChangeArrowheads="1"/>
          </p:cNvSpPr>
          <p:nvPr/>
        </p:nvSpPr>
        <p:spPr bwMode="auto">
          <a:xfrm>
            <a:off x="8610600" y="6400800"/>
            <a:ext cx="533400" cy="457200"/>
          </a:xfrm>
          <a:prstGeom prst="rect">
            <a:avLst/>
          </a:prstGeom>
          <a:noFill/>
          <a:ln w="9525">
            <a:noFill/>
            <a:miter lim="800000"/>
            <a:headEnd/>
            <a:tailEnd/>
          </a:ln>
          <a:effectLst/>
        </p:spPr>
        <p:txBody>
          <a:bodyPr>
            <a:spAutoFit/>
          </a:bodyPr>
          <a:lstStyle/>
          <a:p>
            <a:pPr algn="l">
              <a:spcBef>
                <a:spcPct val="50000"/>
              </a:spcBef>
            </a:pPr>
            <a:r>
              <a:rPr lang="en-US"/>
              <a:t>9</a:t>
            </a:r>
          </a:p>
        </p:txBody>
      </p:sp>
      <p:sp>
        <p:nvSpPr>
          <p:cNvPr id="63504" name="Rectangle 16"/>
          <p:cNvSpPr>
            <a:spLocks noChangeArrowheads="1"/>
          </p:cNvSpPr>
          <p:nvPr/>
        </p:nvSpPr>
        <p:spPr bwMode="auto">
          <a:xfrm>
            <a:off x="152400" y="0"/>
            <a:ext cx="7772400" cy="396875"/>
          </a:xfrm>
          <a:prstGeom prst="rect">
            <a:avLst/>
          </a:prstGeom>
          <a:noFill/>
          <a:ln w="9525">
            <a:noFill/>
            <a:miter lim="800000"/>
            <a:headEnd/>
            <a:tailEnd/>
          </a:ln>
          <a:effectLst/>
        </p:spPr>
        <p:txBody>
          <a:bodyPr>
            <a:spAutoFit/>
          </a:bodyPr>
          <a:lstStyle/>
          <a:p>
            <a:pPr algn="l">
              <a:spcBef>
                <a:spcPct val="50000"/>
              </a:spcBef>
            </a:pPr>
            <a:r>
              <a:rPr lang="en-US" sz="2000" b="1">
                <a:solidFill>
                  <a:schemeClr val="bg1"/>
                </a:solidFill>
                <a:effectLst>
                  <a:outerShdw blurRad="38100" dist="38100" dir="2700000" algn="tl">
                    <a:srgbClr val="C0C0C0"/>
                  </a:outerShdw>
                </a:effectLst>
                <a:latin typeface="Tahoma" pitchFamily="34" charset="0"/>
              </a:rPr>
              <a:t>EXPERIMENTAL RECORD AND LOG BOOK (CON’T)</a:t>
            </a:r>
          </a:p>
        </p:txBody>
      </p:sp>
      <p:sp>
        <p:nvSpPr>
          <p:cNvPr id="63505" name="Rectangle 17"/>
          <p:cNvSpPr>
            <a:spLocks noChangeArrowheads="1"/>
          </p:cNvSpPr>
          <p:nvPr/>
        </p:nvSpPr>
        <p:spPr bwMode="auto">
          <a:xfrm>
            <a:off x="76200" y="685800"/>
            <a:ext cx="9144000" cy="4724400"/>
          </a:xfrm>
          <a:prstGeom prst="rect">
            <a:avLst/>
          </a:prstGeom>
          <a:noFill/>
          <a:ln w="9525">
            <a:noFill/>
            <a:miter lim="800000"/>
            <a:headEnd/>
            <a:tailEnd/>
          </a:ln>
          <a:effectLst/>
        </p:spPr>
        <p:txBody>
          <a:bodyPr/>
          <a:lstStyle/>
          <a:p>
            <a:pPr marL="342900" indent="-342900" algn="l" eaLnBrk="1" hangingPunct="1">
              <a:lnSpc>
                <a:spcPct val="80000"/>
              </a:lnSpc>
              <a:spcBef>
                <a:spcPct val="20000"/>
              </a:spcBef>
            </a:pPr>
            <a:r>
              <a:rPr lang="en-US" sz="2000" b="1" u="sng" dirty="0">
                <a:solidFill>
                  <a:srgbClr val="660066"/>
                </a:solidFill>
              </a:rPr>
              <a:t>LOG BOOK</a:t>
            </a:r>
          </a:p>
          <a:p>
            <a:pPr marL="342900" indent="-342900" algn="l" eaLnBrk="1" hangingPunct="1">
              <a:lnSpc>
                <a:spcPct val="80000"/>
              </a:lnSpc>
              <a:spcBef>
                <a:spcPct val="20000"/>
              </a:spcBef>
            </a:pPr>
            <a:endParaRPr lang="en-US" sz="2000" b="1" dirty="0">
              <a:solidFill>
                <a:srgbClr val="660066"/>
              </a:solidFill>
            </a:endParaRPr>
          </a:p>
          <a:p>
            <a:pPr marL="342900" indent="-342900" algn="l" eaLnBrk="1" hangingPunct="1">
              <a:lnSpc>
                <a:spcPct val="80000"/>
              </a:lnSpc>
              <a:spcBef>
                <a:spcPct val="20000"/>
              </a:spcBef>
            </a:pPr>
            <a:r>
              <a:rPr lang="en-US" sz="2000" b="1" dirty="0">
                <a:solidFill>
                  <a:srgbClr val="660066"/>
                </a:solidFill>
              </a:rPr>
              <a:t>Information recorded in the log book must at least contain information</a:t>
            </a:r>
          </a:p>
          <a:p>
            <a:pPr marL="342900" indent="-342900" algn="l" eaLnBrk="1" hangingPunct="1">
              <a:lnSpc>
                <a:spcPct val="80000"/>
              </a:lnSpc>
              <a:spcBef>
                <a:spcPct val="20000"/>
              </a:spcBef>
            </a:pPr>
            <a:r>
              <a:rPr lang="en-US" sz="2000" b="1" dirty="0">
                <a:solidFill>
                  <a:srgbClr val="660066"/>
                </a:solidFill>
              </a:rPr>
              <a:t>such </a:t>
            </a:r>
            <a:r>
              <a:rPr lang="en-US" sz="2000" b="1" dirty="0" smtClean="0">
                <a:solidFill>
                  <a:srgbClr val="660066"/>
                </a:solidFill>
              </a:rPr>
              <a:t>as:</a:t>
            </a:r>
            <a:endParaRPr lang="en-US" sz="2000" b="1" dirty="0">
              <a:solidFill>
                <a:srgbClr val="660066"/>
              </a:solidFill>
            </a:endParaRPr>
          </a:p>
          <a:p>
            <a:pPr marL="342900" indent="-342900" algn="l" eaLnBrk="1" hangingPunct="1">
              <a:lnSpc>
                <a:spcPct val="80000"/>
              </a:lnSpc>
              <a:spcBef>
                <a:spcPct val="20000"/>
              </a:spcBef>
            </a:pPr>
            <a:endParaRPr lang="en-US" sz="800" b="1" dirty="0">
              <a:solidFill>
                <a:srgbClr val="660066"/>
              </a:solidFill>
            </a:endParaRPr>
          </a:p>
          <a:p>
            <a:pPr marL="342900" indent="-342900" algn="l" eaLnBrk="1" hangingPunct="1">
              <a:lnSpc>
                <a:spcPct val="80000"/>
              </a:lnSpc>
              <a:spcBef>
                <a:spcPct val="20000"/>
              </a:spcBef>
              <a:buFontTx/>
              <a:buBlip>
                <a:blip r:embed="rId3"/>
              </a:buBlip>
            </a:pPr>
            <a:r>
              <a:rPr lang="en-US" sz="2000" b="1" dirty="0">
                <a:solidFill>
                  <a:srgbClr val="660066"/>
                </a:solidFill>
              </a:rPr>
              <a:t>Designing concept, date, name.</a:t>
            </a:r>
          </a:p>
          <a:p>
            <a:pPr marL="342900" indent="-342900" algn="l" eaLnBrk="1" hangingPunct="1">
              <a:lnSpc>
                <a:spcPct val="80000"/>
              </a:lnSpc>
              <a:spcBef>
                <a:spcPct val="20000"/>
              </a:spcBef>
              <a:buFontTx/>
              <a:buBlip>
                <a:blip r:embed="rId3"/>
              </a:buBlip>
            </a:pPr>
            <a:r>
              <a:rPr lang="en-US" sz="2000" b="1" dirty="0">
                <a:solidFill>
                  <a:srgbClr val="660066"/>
                </a:solidFill>
              </a:rPr>
              <a:t>Initial sketches/drawing.</a:t>
            </a:r>
          </a:p>
          <a:p>
            <a:pPr marL="342900" indent="-342900" algn="l" eaLnBrk="1" hangingPunct="1">
              <a:lnSpc>
                <a:spcPct val="80000"/>
              </a:lnSpc>
              <a:spcBef>
                <a:spcPct val="20000"/>
              </a:spcBef>
              <a:buFontTx/>
              <a:buBlip>
                <a:blip r:embed="rId3"/>
              </a:buBlip>
            </a:pPr>
            <a:r>
              <a:rPr lang="en-US" sz="2000" b="1" dirty="0">
                <a:solidFill>
                  <a:srgbClr val="660066"/>
                </a:solidFill>
              </a:rPr>
              <a:t>Initial written explanation.</a:t>
            </a:r>
          </a:p>
          <a:p>
            <a:pPr marL="342900" indent="-342900" algn="l" eaLnBrk="1" hangingPunct="1">
              <a:lnSpc>
                <a:spcPct val="80000"/>
              </a:lnSpc>
              <a:spcBef>
                <a:spcPct val="20000"/>
              </a:spcBef>
              <a:buFontTx/>
              <a:buBlip>
                <a:blip r:embed="rId3"/>
              </a:buBlip>
            </a:pPr>
            <a:r>
              <a:rPr lang="en-US" sz="2000" b="1" dirty="0">
                <a:solidFill>
                  <a:srgbClr val="660066"/>
                </a:solidFill>
              </a:rPr>
              <a:t>Information about first announcement to outsider.</a:t>
            </a:r>
          </a:p>
          <a:p>
            <a:pPr marL="342900" indent="-342900" algn="l" eaLnBrk="1" hangingPunct="1">
              <a:lnSpc>
                <a:spcPct val="80000"/>
              </a:lnSpc>
              <a:spcBef>
                <a:spcPct val="20000"/>
              </a:spcBef>
              <a:buFontTx/>
              <a:buBlip>
                <a:blip r:embed="rId3"/>
              </a:buBlip>
            </a:pPr>
            <a:r>
              <a:rPr lang="en-US" sz="2000" b="1" dirty="0">
                <a:solidFill>
                  <a:srgbClr val="660066"/>
                </a:solidFill>
              </a:rPr>
              <a:t>Initial designing experiment.</a:t>
            </a:r>
          </a:p>
          <a:p>
            <a:pPr marL="342900" indent="-342900" algn="l" eaLnBrk="1" hangingPunct="1">
              <a:lnSpc>
                <a:spcPct val="80000"/>
              </a:lnSpc>
              <a:spcBef>
                <a:spcPct val="20000"/>
              </a:spcBef>
            </a:pPr>
            <a:endParaRPr lang="en-US" sz="2000" b="1" dirty="0">
              <a:solidFill>
                <a:srgbClr val="660066"/>
              </a:solidFill>
            </a:endParaRPr>
          </a:p>
          <a:p>
            <a:pPr marL="342900" indent="-342900" algn="l" eaLnBrk="1" hangingPunct="1">
              <a:lnSpc>
                <a:spcPct val="80000"/>
              </a:lnSpc>
              <a:spcBef>
                <a:spcPct val="20000"/>
              </a:spcBef>
            </a:pPr>
            <a:r>
              <a:rPr lang="en-US" sz="2000" b="1" dirty="0">
                <a:solidFill>
                  <a:srgbClr val="660066"/>
                </a:solidFill>
              </a:rPr>
              <a:t>Always remember to use </a:t>
            </a:r>
            <a:r>
              <a:rPr lang="en-US" sz="2000" b="1" dirty="0" err="1">
                <a:solidFill>
                  <a:srgbClr val="660066"/>
                </a:solidFill>
              </a:rPr>
              <a:t>binded</a:t>
            </a:r>
            <a:r>
              <a:rPr lang="en-US" sz="2000" b="1" dirty="0">
                <a:solidFill>
                  <a:srgbClr val="660066"/>
                </a:solidFill>
              </a:rPr>
              <a:t>, with book cover’s type of log book.</a:t>
            </a:r>
          </a:p>
          <a:p>
            <a:pPr marL="342900" indent="-342900" algn="l" eaLnBrk="1" hangingPunct="1">
              <a:lnSpc>
                <a:spcPct val="80000"/>
              </a:lnSpc>
              <a:spcBef>
                <a:spcPct val="20000"/>
              </a:spcBef>
            </a:pPr>
            <a:r>
              <a:rPr lang="en-US" sz="2000" b="1" dirty="0">
                <a:solidFill>
                  <a:srgbClr val="660066"/>
                </a:solidFill>
              </a:rPr>
              <a:t>Making sure that each </a:t>
            </a:r>
            <a:r>
              <a:rPr lang="en-US" sz="2000" b="1" dirty="0" smtClean="0">
                <a:solidFill>
                  <a:srgbClr val="660066"/>
                </a:solidFill>
              </a:rPr>
              <a:t>page </a:t>
            </a:r>
            <a:r>
              <a:rPr lang="en-US" sz="2000" b="1" dirty="0">
                <a:solidFill>
                  <a:srgbClr val="660066"/>
                </a:solidFill>
              </a:rPr>
              <a:t>is </a:t>
            </a:r>
            <a:r>
              <a:rPr lang="en-US" sz="2000" b="1" dirty="0" smtClean="0">
                <a:solidFill>
                  <a:srgbClr val="660066"/>
                </a:solidFill>
              </a:rPr>
              <a:t>numbered </a:t>
            </a:r>
            <a:r>
              <a:rPr lang="en-US" sz="2000" b="1" dirty="0">
                <a:solidFill>
                  <a:srgbClr val="660066"/>
                </a:solidFill>
              </a:rPr>
              <a:t>properly, and lose </a:t>
            </a:r>
            <a:r>
              <a:rPr lang="en-US" sz="2000" b="1" dirty="0" smtClean="0">
                <a:solidFill>
                  <a:srgbClr val="660066"/>
                </a:solidFill>
              </a:rPr>
              <a:t>page </a:t>
            </a:r>
            <a:r>
              <a:rPr lang="en-US" sz="2000" b="1" dirty="0">
                <a:solidFill>
                  <a:srgbClr val="660066"/>
                </a:solidFill>
              </a:rPr>
              <a:t>is</a:t>
            </a:r>
          </a:p>
          <a:p>
            <a:pPr marL="342900" indent="-342900" algn="l" eaLnBrk="1" hangingPunct="1">
              <a:lnSpc>
                <a:spcPct val="80000"/>
              </a:lnSpc>
              <a:spcBef>
                <a:spcPct val="20000"/>
              </a:spcBef>
            </a:pPr>
            <a:r>
              <a:rPr lang="en-US" sz="2000" b="1" dirty="0">
                <a:solidFill>
                  <a:srgbClr val="660066"/>
                </a:solidFill>
              </a:rPr>
              <a:t>strongly not recommended. </a:t>
            </a:r>
          </a:p>
        </p:txBody>
      </p:sp>
    </p:spTree>
  </p:cSld>
  <p:clrMapOvr>
    <a:masterClrMapping/>
  </p:clrMapOvr>
  <p:transition spd="med">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1148" name="Text Box 12"/>
          <p:cNvSpPr txBox="1">
            <a:spLocks noChangeArrowheads="1"/>
          </p:cNvSpPr>
          <p:nvPr/>
        </p:nvSpPr>
        <p:spPr bwMode="auto">
          <a:xfrm>
            <a:off x="8610600" y="6400800"/>
            <a:ext cx="533400" cy="457200"/>
          </a:xfrm>
          <a:prstGeom prst="rect">
            <a:avLst/>
          </a:prstGeom>
          <a:noFill/>
          <a:ln w="9525">
            <a:noFill/>
            <a:miter lim="800000"/>
            <a:headEnd/>
            <a:tailEnd/>
          </a:ln>
          <a:effectLst/>
        </p:spPr>
        <p:txBody>
          <a:bodyPr>
            <a:spAutoFit/>
          </a:bodyPr>
          <a:lstStyle/>
          <a:p>
            <a:pPr algn="l">
              <a:spcBef>
                <a:spcPct val="50000"/>
              </a:spcBef>
            </a:pPr>
            <a:r>
              <a:rPr lang="en-US"/>
              <a:t>10</a:t>
            </a:r>
          </a:p>
        </p:txBody>
      </p:sp>
      <p:sp>
        <p:nvSpPr>
          <p:cNvPr id="91149" name="Rectangle 13"/>
          <p:cNvSpPr>
            <a:spLocks noChangeArrowheads="1"/>
          </p:cNvSpPr>
          <p:nvPr/>
        </p:nvSpPr>
        <p:spPr bwMode="auto">
          <a:xfrm>
            <a:off x="152400" y="0"/>
            <a:ext cx="7772400" cy="396875"/>
          </a:xfrm>
          <a:prstGeom prst="rect">
            <a:avLst/>
          </a:prstGeom>
          <a:noFill/>
          <a:ln w="9525">
            <a:noFill/>
            <a:miter lim="800000"/>
            <a:headEnd/>
            <a:tailEnd/>
          </a:ln>
          <a:effectLst/>
        </p:spPr>
        <p:txBody>
          <a:bodyPr>
            <a:spAutoFit/>
          </a:bodyPr>
          <a:lstStyle/>
          <a:p>
            <a:pPr algn="l">
              <a:spcBef>
                <a:spcPct val="50000"/>
              </a:spcBef>
            </a:pPr>
            <a:r>
              <a:rPr lang="en-US" sz="2000" b="1">
                <a:solidFill>
                  <a:schemeClr val="bg1"/>
                </a:solidFill>
                <a:effectLst>
                  <a:outerShdw blurRad="38100" dist="38100" dir="2700000" algn="tl">
                    <a:srgbClr val="C0C0C0"/>
                  </a:outerShdw>
                </a:effectLst>
                <a:latin typeface="Tahoma" pitchFamily="34" charset="0"/>
              </a:rPr>
              <a:t>LOG BOOK FOR ENGINEERING STUDENT</a:t>
            </a:r>
          </a:p>
        </p:txBody>
      </p:sp>
      <p:sp>
        <p:nvSpPr>
          <p:cNvPr id="91150" name="Rectangle 14"/>
          <p:cNvSpPr>
            <a:spLocks noChangeArrowheads="1"/>
          </p:cNvSpPr>
          <p:nvPr/>
        </p:nvSpPr>
        <p:spPr bwMode="auto">
          <a:xfrm>
            <a:off x="76200" y="685800"/>
            <a:ext cx="9144000" cy="4343400"/>
          </a:xfrm>
          <a:prstGeom prst="rect">
            <a:avLst/>
          </a:prstGeom>
          <a:noFill/>
          <a:ln w="9525">
            <a:noFill/>
            <a:miter lim="800000"/>
            <a:headEnd/>
            <a:tailEnd/>
          </a:ln>
          <a:effectLst/>
        </p:spPr>
        <p:txBody>
          <a:bodyPr/>
          <a:lstStyle/>
          <a:p>
            <a:pPr marL="342900" indent="-342900" algn="l" eaLnBrk="1" hangingPunct="1">
              <a:lnSpc>
                <a:spcPct val="80000"/>
              </a:lnSpc>
              <a:spcBef>
                <a:spcPct val="20000"/>
              </a:spcBef>
            </a:pPr>
            <a:r>
              <a:rPr lang="en-US" sz="2000" b="1" dirty="0">
                <a:solidFill>
                  <a:srgbClr val="660066"/>
                </a:solidFill>
              </a:rPr>
              <a:t>It is very hard just to depend on memory to remember all the data</a:t>
            </a:r>
          </a:p>
          <a:p>
            <a:pPr marL="342900" indent="-342900" algn="l" eaLnBrk="1" hangingPunct="1">
              <a:lnSpc>
                <a:spcPct val="80000"/>
              </a:lnSpc>
              <a:spcBef>
                <a:spcPct val="20000"/>
              </a:spcBef>
            </a:pPr>
            <a:r>
              <a:rPr lang="en-US" sz="2000" b="1" dirty="0">
                <a:solidFill>
                  <a:srgbClr val="660066"/>
                </a:solidFill>
              </a:rPr>
              <a:t>obtained from experiment, because some data might take days, weeks</a:t>
            </a:r>
          </a:p>
          <a:p>
            <a:pPr marL="342900" indent="-342900" algn="l" eaLnBrk="1" hangingPunct="1">
              <a:lnSpc>
                <a:spcPct val="80000"/>
              </a:lnSpc>
              <a:spcBef>
                <a:spcPct val="20000"/>
              </a:spcBef>
            </a:pPr>
            <a:r>
              <a:rPr lang="en-US" sz="2000" b="1" dirty="0">
                <a:solidFill>
                  <a:srgbClr val="660066"/>
                </a:solidFill>
              </a:rPr>
              <a:t>or months to gather from the experiment. Thus, organized entry of data </a:t>
            </a:r>
          </a:p>
          <a:p>
            <a:pPr marL="342900" indent="-342900" algn="l" eaLnBrk="1" hangingPunct="1">
              <a:lnSpc>
                <a:spcPct val="80000"/>
              </a:lnSpc>
              <a:spcBef>
                <a:spcPct val="20000"/>
              </a:spcBef>
            </a:pPr>
            <a:r>
              <a:rPr lang="en-US" sz="2000" b="1" dirty="0">
                <a:solidFill>
                  <a:srgbClr val="660066"/>
                </a:solidFill>
              </a:rPr>
              <a:t>into the log book is essential. An engineering student normally would do </a:t>
            </a:r>
          </a:p>
          <a:p>
            <a:pPr marL="342900" indent="-342900" algn="l" eaLnBrk="1" hangingPunct="1">
              <a:lnSpc>
                <a:spcPct val="80000"/>
              </a:lnSpc>
              <a:spcBef>
                <a:spcPct val="20000"/>
              </a:spcBef>
            </a:pPr>
            <a:r>
              <a:rPr lang="en-US" sz="2000" b="1" dirty="0" smtClean="0">
                <a:solidFill>
                  <a:srgbClr val="660066"/>
                </a:solidFill>
              </a:rPr>
              <a:t>experiment:</a:t>
            </a:r>
            <a:endParaRPr lang="en-US" sz="2000" b="1" dirty="0">
              <a:solidFill>
                <a:srgbClr val="660066"/>
              </a:solidFill>
            </a:endParaRPr>
          </a:p>
          <a:p>
            <a:pPr marL="342900" indent="-342900" algn="l" eaLnBrk="1" hangingPunct="1">
              <a:lnSpc>
                <a:spcPct val="80000"/>
              </a:lnSpc>
              <a:spcBef>
                <a:spcPct val="20000"/>
              </a:spcBef>
            </a:pPr>
            <a:endParaRPr lang="en-US" sz="800" b="1" dirty="0">
              <a:solidFill>
                <a:srgbClr val="660066"/>
              </a:solidFill>
            </a:endParaRPr>
          </a:p>
          <a:p>
            <a:pPr marL="342900" indent="-342900" algn="l" eaLnBrk="1" hangingPunct="1">
              <a:lnSpc>
                <a:spcPct val="80000"/>
              </a:lnSpc>
              <a:spcBef>
                <a:spcPct val="20000"/>
              </a:spcBef>
            </a:pPr>
            <a:endParaRPr lang="en-US" sz="800" b="1" dirty="0">
              <a:solidFill>
                <a:srgbClr val="660066"/>
              </a:solidFill>
            </a:endParaRPr>
          </a:p>
          <a:p>
            <a:pPr marL="342900" indent="-342900" algn="l" eaLnBrk="1" hangingPunct="1">
              <a:lnSpc>
                <a:spcPct val="80000"/>
              </a:lnSpc>
              <a:spcBef>
                <a:spcPct val="20000"/>
              </a:spcBef>
              <a:buFontTx/>
              <a:buBlip>
                <a:blip r:embed="rId3"/>
              </a:buBlip>
            </a:pPr>
            <a:r>
              <a:rPr lang="en-US" sz="2000" b="1" dirty="0">
                <a:solidFill>
                  <a:srgbClr val="660066"/>
                </a:solidFill>
              </a:rPr>
              <a:t>To justify some theory in the </a:t>
            </a:r>
            <a:r>
              <a:rPr lang="en-US" sz="2000" b="1" dirty="0" smtClean="0">
                <a:solidFill>
                  <a:srgbClr val="660066"/>
                </a:solidFill>
              </a:rPr>
              <a:t>textbook</a:t>
            </a:r>
            <a:endParaRPr lang="en-US" sz="2000" b="1" dirty="0">
              <a:solidFill>
                <a:srgbClr val="660066"/>
              </a:solidFill>
            </a:endParaRPr>
          </a:p>
          <a:p>
            <a:pPr marL="342900" indent="-342900" algn="l" eaLnBrk="1" hangingPunct="1">
              <a:lnSpc>
                <a:spcPct val="80000"/>
              </a:lnSpc>
              <a:spcBef>
                <a:spcPct val="20000"/>
              </a:spcBef>
              <a:buFontTx/>
              <a:buBlip>
                <a:blip r:embed="rId3"/>
              </a:buBlip>
            </a:pPr>
            <a:r>
              <a:rPr lang="en-US" sz="2000" b="1" dirty="0">
                <a:solidFill>
                  <a:srgbClr val="660066"/>
                </a:solidFill>
              </a:rPr>
              <a:t>To perform standard </a:t>
            </a:r>
            <a:r>
              <a:rPr lang="en-US" sz="2000" b="1" dirty="0" smtClean="0">
                <a:solidFill>
                  <a:srgbClr val="660066"/>
                </a:solidFill>
              </a:rPr>
              <a:t>experiments</a:t>
            </a:r>
            <a:endParaRPr lang="en-US" sz="2000" b="1" dirty="0">
              <a:solidFill>
                <a:srgbClr val="660066"/>
              </a:solidFill>
            </a:endParaRPr>
          </a:p>
          <a:p>
            <a:pPr marL="342900" indent="-342900" algn="l" eaLnBrk="1" hangingPunct="1">
              <a:lnSpc>
                <a:spcPct val="80000"/>
              </a:lnSpc>
              <a:spcBef>
                <a:spcPct val="20000"/>
              </a:spcBef>
              <a:buFontTx/>
              <a:buBlip>
                <a:blip r:embed="rId3"/>
              </a:buBlip>
            </a:pPr>
            <a:r>
              <a:rPr lang="en-US" sz="2000" b="1" dirty="0">
                <a:solidFill>
                  <a:srgbClr val="660066"/>
                </a:solidFill>
              </a:rPr>
              <a:t>To determine the performance of some </a:t>
            </a:r>
            <a:r>
              <a:rPr lang="en-US" sz="2000" b="1" dirty="0" smtClean="0">
                <a:solidFill>
                  <a:srgbClr val="660066"/>
                </a:solidFill>
              </a:rPr>
              <a:t>machine</a:t>
            </a:r>
            <a:endParaRPr lang="en-US" sz="2000" b="1" dirty="0">
              <a:solidFill>
                <a:srgbClr val="660066"/>
              </a:solidFill>
            </a:endParaRPr>
          </a:p>
          <a:p>
            <a:pPr marL="342900" indent="-342900" algn="l" eaLnBrk="1" hangingPunct="1">
              <a:lnSpc>
                <a:spcPct val="80000"/>
              </a:lnSpc>
              <a:spcBef>
                <a:spcPct val="20000"/>
              </a:spcBef>
              <a:buFontTx/>
              <a:buBlip>
                <a:blip r:embed="rId3"/>
              </a:buBlip>
            </a:pPr>
            <a:r>
              <a:rPr lang="en-US" sz="2000" b="1" dirty="0">
                <a:solidFill>
                  <a:srgbClr val="660066"/>
                </a:solidFill>
              </a:rPr>
              <a:t>To determine some physical </a:t>
            </a:r>
            <a:r>
              <a:rPr lang="en-US" sz="2000" b="1" dirty="0" smtClean="0">
                <a:solidFill>
                  <a:srgbClr val="660066"/>
                </a:solidFill>
              </a:rPr>
              <a:t>constant</a:t>
            </a:r>
            <a:endParaRPr lang="en-US" sz="2000" b="1" dirty="0">
              <a:solidFill>
                <a:srgbClr val="660066"/>
              </a:solidFill>
            </a:endParaRPr>
          </a:p>
          <a:p>
            <a:pPr marL="342900" indent="-342900" algn="l" eaLnBrk="1" hangingPunct="1">
              <a:lnSpc>
                <a:spcPct val="80000"/>
              </a:lnSpc>
              <a:spcBef>
                <a:spcPct val="20000"/>
              </a:spcBef>
            </a:pPr>
            <a:endParaRPr lang="en-US" sz="800" b="1" dirty="0">
              <a:solidFill>
                <a:srgbClr val="660066"/>
              </a:solidFill>
            </a:endParaRPr>
          </a:p>
          <a:p>
            <a:pPr marL="342900" indent="-342900" algn="l" eaLnBrk="1" hangingPunct="1">
              <a:lnSpc>
                <a:spcPct val="80000"/>
              </a:lnSpc>
              <a:spcBef>
                <a:spcPct val="20000"/>
              </a:spcBef>
            </a:pPr>
            <a:endParaRPr lang="en-US" sz="800" b="1" dirty="0">
              <a:solidFill>
                <a:srgbClr val="660066"/>
              </a:solidFill>
            </a:endParaRPr>
          </a:p>
          <a:p>
            <a:pPr marL="342900" indent="-342900" algn="l" eaLnBrk="1" hangingPunct="1">
              <a:lnSpc>
                <a:spcPct val="80000"/>
              </a:lnSpc>
              <a:spcBef>
                <a:spcPct val="20000"/>
              </a:spcBef>
            </a:pPr>
            <a:r>
              <a:rPr lang="en-US" sz="2000" b="1" dirty="0">
                <a:solidFill>
                  <a:srgbClr val="660066"/>
                </a:solidFill>
              </a:rPr>
              <a:t>i</a:t>
            </a:r>
            <a:r>
              <a:rPr lang="en-US" sz="2000" b="1" dirty="0" smtClean="0">
                <a:solidFill>
                  <a:srgbClr val="660066"/>
                </a:solidFill>
              </a:rPr>
              <a:t>n </a:t>
            </a:r>
            <a:r>
              <a:rPr lang="en-US" sz="2000" b="1" dirty="0">
                <a:solidFill>
                  <a:srgbClr val="660066"/>
                </a:solidFill>
              </a:rPr>
              <a:t>order to train student in a practical way about the techniques required </a:t>
            </a:r>
          </a:p>
          <a:p>
            <a:pPr marL="342900" indent="-342900" algn="l" eaLnBrk="1" hangingPunct="1">
              <a:lnSpc>
                <a:spcPct val="80000"/>
              </a:lnSpc>
              <a:spcBef>
                <a:spcPct val="20000"/>
              </a:spcBef>
            </a:pPr>
            <a:r>
              <a:rPr lang="en-US" sz="2000" b="1" dirty="0">
                <a:solidFill>
                  <a:srgbClr val="660066"/>
                </a:solidFill>
              </a:rPr>
              <a:t>to carry out engineering experiment. </a:t>
            </a:r>
          </a:p>
        </p:txBody>
      </p:sp>
    </p:spTree>
  </p:cSld>
  <p:clrMapOvr>
    <a:masterClrMapping/>
  </p:clrMapOvr>
  <p:transition spd="med">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2954" name="Rectangle 10"/>
          <p:cNvSpPr>
            <a:spLocks noGrp="1" noChangeArrowheads="1"/>
          </p:cNvSpPr>
          <p:nvPr>
            <p:ph type="body" idx="1"/>
          </p:nvPr>
        </p:nvSpPr>
        <p:spPr bwMode="auto">
          <a:xfrm>
            <a:off x="457200" y="1143000"/>
            <a:ext cx="8153400" cy="4114800"/>
          </a:xfrm>
          <a:noFill/>
          <a:ln>
            <a:miter lim="800000"/>
            <a:headEnd/>
            <a:tailEnd/>
          </a:ln>
        </p:spPr>
        <p:txBody>
          <a:bodyPr vert="horz" wrap="square" lIns="91440" tIns="45720" rIns="91440" bIns="45720" numCol="1" anchor="t" anchorCtr="0" compatLnSpc="1">
            <a:prstTxWarp prst="textNoShape">
              <a:avLst/>
            </a:prstTxWarp>
          </a:bodyPr>
          <a:lstStyle/>
          <a:p>
            <a:pPr eaLnBrk="0" hangingPunct="0">
              <a:spcBef>
                <a:spcPct val="50000"/>
              </a:spcBef>
              <a:buFontTx/>
              <a:buNone/>
            </a:pPr>
            <a:r>
              <a:rPr lang="en-US">
                <a:solidFill>
                  <a:srgbClr val="0099FF"/>
                </a:solidFill>
                <a:latin typeface="Tahoma" pitchFamily="34" charset="0"/>
              </a:rPr>
              <a:t>	</a:t>
            </a:r>
            <a:endParaRPr lang="en-US" sz="3600" b="1">
              <a:latin typeface="Tahoma" pitchFamily="34" charset="0"/>
            </a:endParaRPr>
          </a:p>
        </p:txBody>
      </p:sp>
      <p:sp>
        <p:nvSpPr>
          <p:cNvPr id="82957" name="Text Box 13"/>
          <p:cNvSpPr txBox="1">
            <a:spLocks noChangeArrowheads="1"/>
          </p:cNvSpPr>
          <p:nvPr/>
        </p:nvSpPr>
        <p:spPr bwMode="auto">
          <a:xfrm>
            <a:off x="8610600" y="6400800"/>
            <a:ext cx="533400" cy="457200"/>
          </a:xfrm>
          <a:prstGeom prst="rect">
            <a:avLst/>
          </a:prstGeom>
          <a:noFill/>
          <a:ln w="9525">
            <a:noFill/>
            <a:miter lim="800000"/>
            <a:headEnd/>
            <a:tailEnd/>
          </a:ln>
          <a:effectLst/>
        </p:spPr>
        <p:txBody>
          <a:bodyPr>
            <a:spAutoFit/>
          </a:bodyPr>
          <a:lstStyle/>
          <a:p>
            <a:pPr algn="l">
              <a:spcBef>
                <a:spcPct val="50000"/>
              </a:spcBef>
            </a:pPr>
            <a:r>
              <a:rPr lang="en-US"/>
              <a:t>11</a:t>
            </a:r>
          </a:p>
        </p:txBody>
      </p:sp>
      <p:sp>
        <p:nvSpPr>
          <p:cNvPr id="82958" name="Rectangle 14"/>
          <p:cNvSpPr>
            <a:spLocks noChangeArrowheads="1"/>
          </p:cNvSpPr>
          <p:nvPr/>
        </p:nvSpPr>
        <p:spPr bwMode="auto">
          <a:xfrm>
            <a:off x="152400" y="0"/>
            <a:ext cx="7772400" cy="396875"/>
          </a:xfrm>
          <a:prstGeom prst="rect">
            <a:avLst/>
          </a:prstGeom>
          <a:noFill/>
          <a:ln w="9525">
            <a:noFill/>
            <a:miter lim="800000"/>
            <a:headEnd/>
            <a:tailEnd/>
          </a:ln>
          <a:effectLst/>
        </p:spPr>
        <p:txBody>
          <a:bodyPr>
            <a:spAutoFit/>
          </a:bodyPr>
          <a:lstStyle/>
          <a:p>
            <a:pPr algn="l">
              <a:spcBef>
                <a:spcPct val="50000"/>
              </a:spcBef>
            </a:pPr>
            <a:r>
              <a:rPr lang="en-US" sz="2000" b="1">
                <a:solidFill>
                  <a:schemeClr val="bg1"/>
                </a:solidFill>
                <a:effectLst>
                  <a:outerShdw blurRad="38100" dist="38100" dir="2700000" algn="tl">
                    <a:srgbClr val="C0C0C0"/>
                  </a:outerShdw>
                </a:effectLst>
                <a:latin typeface="Tahoma" pitchFamily="34" charset="0"/>
              </a:rPr>
              <a:t>LOG BOOK FOR ENGINEERING STUDENT (CON’T)</a:t>
            </a:r>
          </a:p>
        </p:txBody>
      </p:sp>
      <p:sp>
        <p:nvSpPr>
          <p:cNvPr id="82959" name="Rectangle 15"/>
          <p:cNvSpPr>
            <a:spLocks noChangeArrowheads="1"/>
          </p:cNvSpPr>
          <p:nvPr/>
        </p:nvSpPr>
        <p:spPr bwMode="auto">
          <a:xfrm>
            <a:off x="76200" y="685800"/>
            <a:ext cx="9144000" cy="4343400"/>
          </a:xfrm>
          <a:prstGeom prst="rect">
            <a:avLst/>
          </a:prstGeom>
          <a:noFill/>
          <a:ln w="9525">
            <a:noFill/>
            <a:miter lim="800000"/>
            <a:headEnd/>
            <a:tailEnd/>
          </a:ln>
          <a:effectLst/>
        </p:spPr>
        <p:txBody>
          <a:bodyPr/>
          <a:lstStyle/>
          <a:p>
            <a:pPr marL="342900" indent="-342900" algn="l" eaLnBrk="1" hangingPunct="1">
              <a:lnSpc>
                <a:spcPct val="80000"/>
              </a:lnSpc>
              <a:spcBef>
                <a:spcPct val="20000"/>
              </a:spcBef>
            </a:pPr>
            <a:r>
              <a:rPr lang="en-US" sz="2000" b="1" dirty="0">
                <a:solidFill>
                  <a:srgbClr val="660066"/>
                </a:solidFill>
              </a:rPr>
              <a:t>Log book of a student should at least </a:t>
            </a:r>
            <a:r>
              <a:rPr lang="en-US" sz="2000" b="1" dirty="0" smtClean="0">
                <a:solidFill>
                  <a:srgbClr val="660066"/>
                </a:solidFill>
              </a:rPr>
              <a:t>include:</a:t>
            </a:r>
            <a:endParaRPr lang="en-US" sz="2000" b="1" dirty="0">
              <a:solidFill>
                <a:srgbClr val="660066"/>
              </a:solidFill>
            </a:endParaRPr>
          </a:p>
          <a:p>
            <a:pPr marL="342900" indent="-342900" algn="l" eaLnBrk="1" hangingPunct="1">
              <a:lnSpc>
                <a:spcPct val="80000"/>
              </a:lnSpc>
              <a:spcBef>
                <a:spcPct val="20000"/>
              </a:spcBef>
            </a:pPr>
            <a:endParaRPr lang="en-US" sz="800" b="1" dirty="0">
              <a:solidFill>
                <a:srgbClr val="660066"/>
              </a:solidFill>
            </a:endParaRPr>
          </a:p>
          <a:p>
            <a:pPr marL="342900" indent="-342900" algn="l" eaLnBrk="1" hangingPunct="1">
              <a:lnSpc>
                <a:spcPct val="80000"/>
              </a:lnSpc>
              <a:spcBef>
                <a:spcPct val="20000"/>
              </a:spcBef>
            </a:pPr>
            <a:endParaRPr lang="en-US" sz="800" b="1" dirty="0">
              <a:solidFill>
                <a:srgbClr val="660066"/>
              </a:solidFill>
            </a:endParaRPr>
          </a:p>
          <a:p>
            <a:pPr marL="342900" indent="-342900" algn="l" eaLnBrk="1" hangingPunct="1">
              <a:lnSpc>
                <a:spcPct val="80000"/>
              </a:lnSpc>
              <a:spcBef>
                <a:spcPct val="20000"/>
              </a:spcBef>
              <a:buFontTx/>
              <a:buBlip>
                <a:blip r:embed="rId3"/>
              </a:buBlip>
            </a:pPr>
            <a:r>
              <a:rPr lang="en-US" sz="2000" b="1" dirty="0">
                <a:solidFill>
                  <a:srgbClr val="660066"/>
                </a:solidFill>
              </a:rPr>
              <a:t>Record for the experiment date.</a:t>
            </a:r>
          </a:p>
          <a:p>
            <a:pPr marL="342900" indent="-342900" algn="l" eaLnBrk="1" hangingPunct="1">
              <a:lnSpc>
                <a:spcPct val="80000"/>
              </a:lnSpc>
              <a:spcBef>
                <a:spcPct val="20000"/>
              </a:spcBef>
              <a:buFontTx/>
              <a:buBlip>
                <a:blip r:embed="rId3"/>
              </a:buBlip>
            </a:pPr>
            <a:r>
              <a:rPr lang="en-US" sz="2000" b="1" dirty="0">
                <a:solidFill>
                  <a:srgbClr val="660066"/>
                </a:solidFill>
              </a:rPr>
              <a:t>Objective of the experiment.</a:t>
            </a:r>
          </a:p>
          <a:p>
            <a:pPr marL="342900" indent="-342900" algn="l" eaLnBrk="1" hangingPunct="1">
              <a:lnSpc>
                <a:spcPct val="80000"/>
              </a:lnSpc>
              <a:spcBef>
                <a:spcPct val="20000"/>
              </a:spcBef>
              <a:buFontTx/>
              <a:buBlip>
                <a:blip r:embed="rId3"/>
              </a:buBlip>
            </a:pPr>
            <a:r>
              <a:rPr lang="en-US" sz="2000" b="1" dirty="0">
                <a:solidFill>
                  <a:srgbClr val="660066"/>
                </a:solidFill>
              </a:rPr>
              <a:t>List of apparatus prepared and notes on how to use those tools. Also record down the apparatus setup and arrangement, and if there is any difficulties in using it.</a:t>
            </a:r>
          </a:p>
          <a:p>
            <a:pPr marL="342900" indent="-342900" algn="l" eaLnBrk="1" hangingPunct="1">
              <a:lnSpc>
                <a:spcPct val="80000"/>
              </a:lnSpc>
              <a:spcBef>
                <a:spcPct val="20000"/>
              </a:spcBef>
              <a:buFontTx/>
              <a:buBlip>
                <a:blip r:embed="rId3"/>
              </a:buBlip>
            </a:pPr>
            <a:r>
              <a:rPr lang="en-US" sz="2000" b="1" dirty="0">
                <a:solidFill>
                  <a:srgbClr val="660066"/>
                </a:solidFill>
              </a:rPr>
              <a:t>List and make proper table to record down results obtained.</a:t>
            </a:r>
          </a:p>
          <a:p>
            <a:pPr marL="342900" indent="-342900" algn="l" eaLnBrk="1" hangingPunct="1">
              <a:lnSpc>
                <a:spcPct val="80000"/>
              </a:lnSpc>
              <a:spcBef>
                <a:spcPct val="20000"/>
              </a:spcBef>
              <a:buFontTx/>
              <a:buBlip>
                <a:blip r:embed="rId3"/>
              </a:buBlip>
            </a:pPr>
            <a:r>
              <a:rPr lang="en-US" sz="2000" b="1" dirty="0">
                <a:solidFill>
                  <a:srgbClr val="660066"/>
                </a:solidFill>
              </a:rPr>
              <a:t>Record all the required information so to obtain the overall  experimental errors.</a:t>
            </a:r>
          </a:p>
          <a:p>
            <a:pPr marL="342900" indent="-342900" algn="l" eaLnBrk="1" hangingPunct="1">
              <a:lnSpc>
                <a:spcPct val="80000"/>
              </a:lnSpc>
              <a:spcBef>
                <a:spcPct val="20000"/>
              </a:spcBef>
              <a:buFontTx/>
              <a:buBlip>
                <a:blip r:embed="rId3"/>
              </a:buBlip>
            </a:pPr>
            <a:r>
              <a:rPr lang="en-US" sz="2000" b="1" dirty="0">
                <a:solidFill>
                  <a:srgbClr val="660066"/>
                </a:solidFill>
              </a:rPr>
              <a:t>Obtain sufficient results to evaluate the effectiveness and level of success for the experiment.</a:t>
            </a:r>
          </a:p>
          <a:p>
            <a:pPr marL="342900" indent="-342900" algn="l" eaLnBrk="1" hangingPunct="1">
              <a:lnSpc>
                <a:spcPct val="80000"/>
              </a:lnSpc>
              <a:spcBef>
                <a:spcPct val="20000"/>
              </a:spcBef>
              <a:buFontTx/>
              <a:buBlip>
                <a:blip r:embed="rId3"/>
              </a:buBlip>
            </a:pPr>
            <a:r>
              <a:rPr lang="en-US" sz="2000" b="1" dirty="0">
                <a:solidFill>
                  <a:srgbClr val="660066"/>
                </a:solidFill>
              </a:rPr>
              <a:t>Gives commentary regarding the experiment and discuss the critical result obtained.</a:t>
            </a:r>
            <a:endParaRPr lang="en-US" sz="800" b="1" dirty="0">
              <a:solidFill>
                <a:srgbClr val="660066"/>
              </a:solidFill>
            </a:endParaRPr>
          </a:p>
        </p:txBody>
      </p:sp>
    </p:spTree>
  </p:cSld>
  <p:clrMapOvr>
    <a:masterClrMapping/>
  </p:clrMapOvr>
  <p:transition spd="med">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3977" name="Text Box 9"/>
          <p:cNvSpPr txBox="1">
            <a:spLocks noChangeArrowheads="1"/>
          </p:cNvSpPr>
          <p:nvPr/>
        </p:nvSpPr>
        <p:spPr bwMode="auto">
          <a:xfrm>
            <a:off x="8610600" y="6400800"/>
            <a:ext cx="533400" cy="457200"/>
          </a:xfrm>
          <a:prstGeom prst="rect">
            <a:avLst/>
          </a:prstGeom>
          <a:noFill/>
          <a:ln w="9525">
            <a:noFill/>
            <a:miter lim="800000"/>
            <a:headEnd/>
            <a:tailEnd/>
          </a:ln>
          <a:effectLst/>
        </p:spPr>
        <p:txBody>
          <a:bodyPr>
            <a:spAutoFit/>
          </a:bodyPr>
          <a:lstStyle/>
          <a:p>
            <a:pPr algn="l">
              <a:spcBef>
                <a:spcPct val="50000"/>
              </a:spcBef>
            </a:pPr>
            <a:r>
              <a:rPr lang="en-US"/>
              <a:t>12</a:t>
            </a:r>
          </a:p>
        </p:txBody>
      </p:sp>
      <p:sp>
        <p:nvSpPr>
          <p:cNvPr id="83978" name="Rectangle 10"/>
          <p:cNvSpPr>
            <a:spLocks noChangeArrowheads="1"/>
          </p:cNvSpPr>
          <p:nvPr/>
        </p:nvSpPr>
        <p:spPr bwMode="auto">
          <a:xfrm>
            <a:off x="152400" y="0"/>
            <a:ext cx="7772400" cy="396875"/>
          </a:xfrm>
          <a:prstGeom prst="rect">
            <a:avLst/>
          </a:prstGeom>
          <a:noFill/>
          <a:ln w="9525">
            <a:noFill/>
            <a:miter lim="800000"/>
            <a:headEnd/>
            <a:tailEnd/>
          </a:ln>
          <a:effectLst/>
        </p:spPr>
        <p:txBody>
          <a:bodyPr>
            <a:spAutoFit/>
          </a:bodyPr>
          <a:lstStyle/>
          <a:p>
            <a:pPr algn="l">
              <a:spcBef>
                <a:spcPct val="50000"/>
              </a:spcBef>
            </a:pPr>
            <a:r>
              <a:rPr lang="en-US" sz="2000" b="1" dirty="0" smtClean="0">
                <a:solidFill>
                  <a:schemeClr val="bg1"/>
                </a:solidFill>
                <a:effectLst>
                  <a:outerShdw blurRad="38100" dist="38100" dir="2700000" algn="tl">
                    <a:srgbClr val="C0C0C0"/>
                  </a:outerShdw>
                </a:effectLst>
                <a:latin typeface="Tahoma" pitchFamily="34" charset="0"/>
              </a:rPr>
              <a:t>Summary</a:t>
            </a:r>
            <a:endParaRPr lang="en-US" sz="2000" b="1" dirty="0">
              <a:solidFill>
                <a:schemeClr val="bg1"/>
              </a:solidFill>
              <a:effectLst>
                <a:outerShdw blurRad="38100" dist="38100" dir="2700000" algn="tl">
                  <a:srgbClr val="C0C0C0"/>
                </a:outerShdw>
              </a:effectLst>
              <a:latin typeface="Tahoma" pitchFamily="34" charset="0"/>
            </a:endParaRPr>
          </a:p>
        </p:txBody>
      </p:sp>
      <p:sp>
        <p:nvSpPr>
          <p:cNvPr id="83979" name="Rectangle 11"/>
          <p:cNvSpPr>
            <a:spLocks noChangeArrowheads="1"/>
          </p:cNvSpPr>
          <p:nvPr/>
        </p:nvSpPr>
        <p:spPr bwMode="auto">
          <a:xfrm>
            <a:off x="76200" y="685800"/>
            <a:ext cx="9144000" cy="4343400"/>
          </a:xfrm>
          <a:prstGeom prst="rect">
            <a:avLst/>
          </a:prstGeom>
          <a:noFill/>
          <a:ln w="9525">
            <a:noFill/>
            <a:miter lim="800000"/>
            <a:headEnd/>
            <a:tailEnd/>
          </a:ln>
          <a:effectLst/>
        </p:spPr>
        <p:txBody>
          <a:bodyPr/>
          <a:lstStyle/>
          <a:p>
            <a:pPr marL="342900" indent="-342900" algn="l" eaLnBrk="1" hangingPunct="1">
              <a:lnSpc>
                <a:spcPct val="80000"/>
              </a:lnSpc>
              <a:spcBef>
                <a:spcPct val="20000"/>
              </a:spcBef>
            </a:pPr>
            <a:r>
              <a:rPr lang="en-US" sz="2000" b="1" dirty="0">
                <a:solidFill>
                  <a:srgbClr val="660066"/>
                </a:solidFill>
              </a:rPr>
              <a:t>The design of experiment can be summarized as </a:t>
            </a:r>
            <a:r>
              <a:rPr lang="en-US" sz="2000" b="1" dirty="0" smtClean="0">
                <a:solidFill>
                  <a:srgbClr val="660066"/>
                </a:solidFill>
              </a:rPr>
              <a:t>follow:</a:t>
            </a:r>
            <a:endParaRPr lang="en-US" sz="2000" b="1" dirty="0">
              <a:solidFill>
                <a:srgbClr val="660066"/>
              </a:solidFill>
            </a:endParaRPr>
          </a:p>
          <a:p>
            <a:pPr marL="342900" indent="-342900" algn="l" eaLnBrk="1" hangingPunct="1">
              <a:lnSpc>
                <a:spcPct val="80000"/>
              </a:lnSpc>
              <a:spcBef>
                <a:spcPct val="20000"/>
              </a:spcBef>
            </a:pPr>
            <a:endParaRPr lang="en-US" sz="800" b="1" dirty="0">
              <a:solidFill>
                <a:srgbClr val="660066"/>
              </a:solidFill>
            </a:endParaRPr>
          </a:p>
          <a:p>
            <a:pPr marL="342900" indent="-342900" algn="l" eaLnBrk="1" hangingPunct="1">
              <a:lnSpc>
                <a:spcPct val="80000"/>
              </a:lnSpc>
              <a:spcBef>
                <a:spcPct val="20000"/>
              </a:spcBef>
            </a:pPr>
            <a:endParaRPr lang="en-US" sz="800" b="1" dirty="0">
              <a:solidFill>
                <a:srgbClr val="660066"/>
              </a:solidFill>
            </a:endParaRPr>
          </a:p>
          <a:p>
            <a:pPr marL="342900" indent="-342900" algn="l" eaLnBrk="1" hangingPunct="1">
              <a:lnSpc>
                <a:spcPct val="80000"/>
              </a:lnSpc>
              <a:spcBef>
                <a:spcPct val="20000"/>
              </a:spcBef>
              <a:buFontTx/>
              <a:buBlip>
                <a:blip r:embed="rId3"/>
              </a:buBlip>
            </a:pPr>
            <a:r>
              <a:rPr lang="en-US" sz="2000" b="1" dirty="0">
                <a:solidFill>
                  <a:srgbClr val="660066"/>
                </a:solidFill>
              </a:rPr>
              <a:t>Objective.</a:t>
            </a:r>
          </a:p>
          <a:p>
            <a:pPr marL="342900" indent="-342900" algn="l" eaLnBrk="1" hangingPunct="1">
              <a:lnSpc>
                <a:spcPct val="80000"/>
              </a:lnSpc>
              <a:spcBef>
                <a:spcPct val="20000"/>
              </a:spcBef>
              <a:buFontTx/>
              <a:buBlip>
                <a:blip r:embed="rId3"/>
              </a:buBlip>
            </a:pPr>
            <a:r>
              <a:rPr lang="en-US" sz="2000" b="1" dirty="0">
                <a:solidFill>
                  <a:srgbClr val="660066"/>
                </a:solidFill>
              </a:rPr>
              <a:t>Planning.</a:t>
            </a:r>
          </a:p>
          <a:p>
            <a:pPr marL="342900" indent="-342900" algn="l" eaLnBrk="1" hangingPunct="1">
              <a:lnSpc>
                <a:spcPct val="80000"/>
              </a:lnSpc>
              <a:spcBef>
                <a:spcPct val="20000"/>
              </a:spcBef>
              <a:buFontTx/>
              <a:buBlip>
                <a:blip r:embed="rId3"/>
              </a:buBlip>
            </a:pPr>
            <a:r>
              <a:rPr lang="en-US" sz="2000" b="1" dirty="0">
                <a:solidFill>
                  <a:srgbClr val="660066"/>
                </a:solidFill>
              </a:rPr>
              <a:t>Method Valuation.</a:t>
            </a:r>
          </a:p>
          <a:p>
            <a:pPr marL="342900" indent="-342900" algn="l" eaLnBrk="1" hangingPunct="1">
              <a:lnSpc>
                <a:spcPct val="80000"/>
              </a:lnSpc>
              <a:spcBef>
                <a:spcPct val="20000"/>
              </a:spcBef>
              <a:buFontTx/>
              <a:buBlip>
                <a:blip r:embed="rId3"/>
              </a:buBlip>
            </a:pPr>
            <a:r>
              <a:rPr lang="en-US" sz="2000" b="1" dirty="0">
                <a:solidFill>
                  <a:srgbClr val="660066"/>
                </a:solidFill>
              </a:rPr>
              <a:t>Uncertainty analysis.</a:t>
            </a:r>
          </a:p>
          <a:p>
            <a:pPr marL="342900" indent="-342900" algn="l" eaLnBrk="1" hangingPunct="1">
              <a:lnSpc>
                <a:spcPct val="80000"/>
              </a:lnSpc>
              <a:spcBef>
                <a:spcPct val="20000"/>
              </a:spcBef>
              <a:buFontTx/>
              <a:buBlip>
                <a:blip r:embed="rId3"/>
              </a:buBlip>
            </a:pPr>
            <a:r>
              <a:rPr lang="en-US" sz="2000" b="1" dirty="0">
                <a:solidFill>
                  <a:srgbClr val="660066"/>
                </a:solidFill>
              </a:rPr>
              <a:t>Cost.</a:t>
            </a:r>
          </a:p>
          <a:p>
            <a:pPr marL="342900" indent="-342900" algn="l" eaLnBrk="1" hangingPunct="1">
              <a:lnSpc>
                <a:spcPct val="80000"/>
              </a:lnSpc>
              <a:spcBef>
                <a:spcPct val="20000"/>
              </a:spcBef>
              <a:buFontTx/>
              <a:buBlip>
                <a:blip r:embed="rId3"/>
              </a:buBlip>
            </a:pPr>
            <a:r>
              <a:rPr lang="en-US" sz="2000" b="1" dirty="0">
                <a:solidFill>
                  <a:srgbClr val="660066"/>
                </a:solidFill>
              </a:rPr>
              <a:t>Calibration.</a:t>
            </a:r>
          </a:p>
          <a:p>
            <a:pPr marL="342900" indent="-342900" algn="l" eaLnBrk="1" hangingPunct="1">
              <a:lnSpc>
                <a:spcPct val="80000"/>
              </a:lnSpc>
              <a:spcBef>
                <a:spcPct val="20000"/>
              </a:spcBef>
              <a:buFontTx/>
              <a:buBlip>
                <a:blip r:embed="rId3"/>
              </a:buBlip>
            </a:pPr>
            <a:r>
              <a:rPr lang="en-US" sz="2000" b="1" dirty="0">
                <a:solidFill>
                  <a:srgbClr val="660066"/>
                </a:solidFill>
              </a:rPr>
              <a:t>Data gathering.</a:t>
            </a:r>
          </a:p>
          <a:p>
            <a:pPr marL="342900" indent="-342900" algn="l" eaLnBrk="1" hangingPunct="1">
              <a:lnSpc>
                <a:spcPct val="80000"/>
              </a:lnSpc>
              <a:spcBef>
                <a:spcPct val="20000"/>
              </a:spcBef>
              <a:buFontTx/>
              <a:buBlip>
                <a:blip r:embed="rId3"/>
              </a:buBlip>
            </a:pPr>
            <a:r>
              <a:rPr lang="en-US" sz="2000" b="1" dirty="0">
                <a:solidFill>
                  <a:srgbClr val="660066"/>
                </a:solidFill>
              </a:rPr>
              <a:t>Data reduction.</a:t>
            </a:r>
            <a:endParaRPr lang="en-US" sz="800" b="1" dirty="0">
              <a:solidFill>
                <a:srgbClr val="660066"/>
              </a:solidFill>
            </a:endParaRPr>
          </a:p>
        </p:txBody>
      </p:sp>
    </p:spTree>
  </p:cSld>
  <p:clrMapOvr>
    <a:masterClrMapping/>
  </p:clrMapOvr>
  <p:transition spd="med">
    <p:split orient="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ctrTitle"/>
          </p:nvPr>
        </p:nvSpPr>
        <p:spPr bwMode="auto">
          <a:xfrm>
            <a:off x="1403350" y="2133600"/>
            <a:ext cx="6400800" cy="2273300"/>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a:t>PRESENTATION AND TECHNICAL REPORT WRITING</a:t>
            </a:r>
          </a:p>
        </p:txBody>
      </p:sp>
    </p:spTree>
  </p:cSld>
  <p:clrMapOvr>
    <a:masterClrMapping/>
  </p:clrMapOvr>
  <p:transition spd="med">
    <p:split orient="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bwMode="auto">
          <a:xfrm>
            <a:off x="1295400" y="381000"/>
            <a:ext cx="7696200" cy="592137"/>
          </a:xfrm>
          <a:solidFill>
            <a:srgbClr val="FFFFFF"/>
          </a:solidFill>
          <a:ln>
            <a:noFill/>
            <a:miter lim="800000"/>
            <a:headEnd/>
            <a:tailEnd/>
          </a:ln>
        </p:spPr>
        <p:txBody>
          <a:bodyPr vert="horz" wrap="square" lIns="91440" tIns="45720" rIns="91440" bIns="45720" numCol="1" anchor="t" anchorCtr="0" compatLnSpc="1">
            <a:prstTxWarp prst="textNoShape">
              <a:avLst/>
            </a:prstTxWarp>
          </a:bodyPr>
          <a:lstStyle/>
          <a:p>
            <a:pPr algn="l"/>
            <a:r>
              <a:rPr lang="en-US" dirty="0"/>
              <a:t>Introduction </a:t>
            </a:r>
          </a:p>
        </p:txBody>
      </p:sp>
      <p:sp>
        <p:nvSpPr>
          <p:cNvPr id="154627" name="Rectangle 3"/>
          <p:cNvSpPr>
            <a:spLocks noGrp="1" noChangeArrowheads="1"/>
          </p:cNvSpPr>
          <p:nvPr>
            <p:ph type="body" idx="1"/>
          </p:nvPr>
        </p:nvSpPr>
        <p:spPr bwMode="auto">
          <a:xfrm>
            <a:off x="1295400" y="1219200"/>
            <a:ext cx="7696200" cy="4752975"/>
          </a:xfrm>
          <a:solidFill>
            <a:srgbClr val="FFFFFF"/>
          </a:solidFill>
          <a:ln>
            <a:noFill/>
            <a:miter lim="800000"/>
            <a:headEnd/>
            <a:tailEnd/>
          </a:ln>
        </p:spPr>
        <p:txBody>
          <a:bodyPr vert="horz" wrap="square" lIns="91440" tIns="45720" rIns="91440" bIns="45720" numCol="1" anchor="t" anchorCtr="0" compatLnSpc="1">
            <a:prstTxWarp prst="textNoShape">
              <a:avLst/>
            </a:prstTxWarp>
          </a:bodyPr>
          <a:lstStyle/>
          <a:p>
            <a:r>
              <a:rPr lang="en-US" sz="2800" dirty="0"/>
              <a:t>Report writing is an essential skill for engineering students. </a:t>
            </a:r>
          </a:p>
          <a:p>
            <a:r>
              <a:rPr lang="en-US" sz="2800" dirty="0"/>
              <a:t>Engineering reports analyze data, present results and conclusions, and make recommendations in a logical, and precise manner.</a:t>
            </a:r>
          </a:p>
          <a:p>
            <a:r>
              <a:rPr lang="en-US" sz="2800" dirty="0"/>
              <a:t>The technical information are presented and convey through combination usage of numbers, symbols, tables, graphs, diagrams and words.</a:t>
            </a:r>
          </a:p>
        </p:txBody>
      </p:sp>
    </p:spTree>
  </p:cSld>
  <p:clrMapOvr>
    <a:masterClrMapping/>
  </p:clrMapOvr>
  <p:transition spd="med">
    <p:split orient="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body" idx="1"/>
          </p:nvPr>
        </p:nvSpPr>
        <p:spPr bwMode="auto">
          <a:xfrm>
            <a:off x="1219200" y="1066800"/>
            <a:ext cx="7840662" cy="4391025"/>
          </a:xfrm>
          <a:noFill/>
          <a:ln>
            <a:noFill/>
            <a:miter lim="800000"/>
            <a:headEnd/>
            <a:tailEnd/>
          </a:ln>
        </p:spPr>
        <p:txBody>
          <a:bodyPr vert="horz" wrap="square" lIns="91440" tIns="45720" rIns="91440" bIns="45720" numCol="1" anchor="t" anchorCtr="0" compatLnSpc="1">
            <a:prstTxWarp prst="textNoShape">
              <a:avLst/>
            </a:prstTxWarp>
          </a:bodyPr>
          <a:lstStyle/>
          <a:p>
            <a:r>
              <a:rPr lang="en-US" sz="2800" dirty="0"/>
              <a:t>Report writing process typically consist of planning, writing and revising stages that need to be improved to achieve a quality document. </a:t>
            </a:r>
          </a:p>
          <a:p>
            <a:r>
              <a:rPr lang="en-US" sz="2800" dirty="0"/>
              <a:t>A reports must be presented in a well structured, and visually attractive manner; the competent use of technical language, and accurate referencing of all sources is also a requirement.</a:t>
            </a:r>
          </a:p>
        </p:txBody>
      </p:sp>
    </p:spTree>
  </p:cSld>
  <p:clrMapOvr>
    <a:masterClrMapping/>
  </p:clrMapOvr>
  <p:transition spd="med">
    <p:split orient="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bwMode="auto">
          <a:xfrm>
            <a:off x="1301750" y="333375"/>
            <a:ext cx="7613650" cy="828675"/>
          </a:xfrm>
          <a:solidFill>
            <a:schemeClr val="bg1">
              <a:alpha val="53000"/>
            </a:schemeClr>
          </a:solidFill>
          <a:ln>
            <a:noFill/>
            <a:miter lim="800000"/>
            <a:headEnd/>
            <a:tailEnd/>
          </a:ln>
        </p:spPr>
        <p:txBody>
          <a:bodyPr vert="horz" wrap="square" lIns="91440" tIns="45720" rIns="91440" bIns="45720" numCol="1" anchor="t" anchorCtr="0" compatLnSpc="1">
            <a:prstTxWarp prst="textNoShape">
              <a:avLst/>
            </a:prstTxWarp>
          </a:bodyPr>
          <a:lstStyle/>
          <a:p>
            <a:pPr algn="l"/>
            <a:r>
              <a:rPr lang="en-US"/>
              <a:t>Technical report layout</a:t>
            </a:r>
          </a:p>
        </p:txBody>
      </p:sp>
      <p:sp>
        <p:nvSpPr>
          <p:cNvPr id="156675" name="Rectangle 3"/>
          <p:cNvSpPr>
            <a:spLocks noGrp="1" noChangeArrowheads="1"/>
          </p:cNvSpPr>
          <p:nvPr>
            <p:ph type="body" idx="1"/>
          </p:nvPr>
        </p:nvSpPr>
        <p:spPr bwMode="auto">
          <a:xfrm>
            <a:off x="1328737" y="1412875"/>
            <a:ext cx="7815263" cy="4433888"/>
          </a:xfrm>
          <a:solidFill>
            <a:schemeClr val="bg1">
              <a:alpha val="56000"/>
            </a:schemeClr>
          </a:solidFill>
          <a:ln>
            <a:noFill/>
            <a:miter lim="800000"/>
            <a:headEnd/>
            <a:tailEnd/>
          </a:ln>
        </p:spPr>
        <p:txBody>
          <a:bodyPr vert="horz" wrap="square" lIns="91440" tIns="45720" rIns="91440" bIns="45720" numCol="1" anchor="t" anchorCtr="0" compatLnSpc="1">
            <a:prstTxWarp prst="textNoShape">
              <a:avLst/>
            </a:prstTxWarp>
          </a:bodyPr>
          <a:lstStyle/>
          <a:p>
            <a:r>
              <a:rPr lang="en-US" sz="2800"/>
              <a:t>All experiment reports should be written in A4 size papers and bound with the provided front cover.</a:t>
            </a:r>
          </a:p>
          <a:p>
            <a:r>
              <a:rPr lang="en-US" sz="2800"/>
              <a:t>Students should be aware about the target group to whom the report will be read: – </a:t>
            </a:r>
          </a:p>
          <a:p>
            <a:pPr lvl="2"/>
            <a:r>
              <a:rPr lang="en-US" sz="2800"/>
              <a:t>Supervisor, Lecturer or project assessor</a:t>
            </a:r>
          </a:p>
          <a:p>
            <a:pPr lvl="2"/>
            <a:endParaRPr lang="en-US" sz="2000"/>
          </a:p>
          <a:p>
            <a:r>
              <a:rPr lang="en-US" sz="2800"/>
              <a:t>To logically structure a report, students should understand the purpose of each component. </a:t>
            </a:r>
          </a:p>
        </p:txBody>
      </p:sp>
    </p:spTree>
  </p:cSld>
  <p:clrMapOvr>
    <a:masterClrMapping/>
  </p:clrMapOvr>
  <p:transition spd="med">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2062" name="Picture 14" descr="18280tlt"/>
          <p:cNvPicPr>
            <a:picLocks noChangeAspect="1" noChangeArrowheads="1"/>
          </p:cNvPicPr>
          <p:nvPr/>
        </p:nvPicPr>
        <p:blipFill>
          <a:blip r:embed="rId4"/>
          <a:srcRect/>
          <a:stretch>
            <a:fillRect/>
          </a:stretch>
        </p:blipFill>
        <p:spPr bwMode="auto">
          <a:xfrm>
            <a:off x="304800" y="228600"/>
            <a:ext cx="1371600" cy="993775"/>
          </a:xfrm>
          <a:prstGeom prst="rect">
            <a:avLst/>
          </a:prstGeom>
          <a:noFill/>
          <a:ln w="38100">
            <a:solidFill>
              <a:srgbClr val="99CC00"/>
            </a:solidFill>
            <a:miter lim="800000"/>
            <a:headEnd/>
            <a:tailEnd/>
          </a:ln>
        </p:spPr>
      </p:pic>
      <p:pic>
        <p:nvPicPr>
          <p:cNvPr id="2063" name="Picture 15" descr="u18371741"/>
          <p:cNvPicPr>
            <a:picLocks noChangeAspect="1" noChangeArrowheads="1"/>
          </p:cNvPicPr>
          <p:nvPr/>
        </p:nvPicPr>
        <p:blipFill>
          <a:blip r:embed="rId5"/>
          <a:srcRect/>
          <a:stretch>
            <a:fillRect/>
          </a:stretch>
        </p:blipFill>
        <p:spPr bwMode="auto">
          <a:xfrm>
            <a:off x="1752600" y="1295400"/>
            <a:ext cx="1371600" cy="990600"/>
          </a:xfrm>
          <a:prstGeom prst="rect">
            <a:avLst/>
          </a:prstGeom>
          <a:noFill/>
          <a:ln w="38100">
            <a:solidFill>
              <a:srgbClr val="99CC00"/>
            </a:solidFill>
            <a:miter lim="800000"/>
            <a:headEnd/>
            <a:tailEnd/>
          </a:ln>
        </p:spPr>
      </p:pic>
      <p:pic>
        <p:nvPicPr>
          <p:cNvPr id="2064" name="Picture 16" descr="u11362766"/>
          <p:cNvPicPr>
            <a:picLocks noChangeAspect="1" noChangeArrowheads="1"/>
          </p:cNvPicPr>
          <p:nvPr/>
        </p:nvPicPr>
        <p:blipFill>
          <a:blip r:embed="rId6"/>
          <a:srcRect/>
          <a:stretch>
            <a:fillRect/>
          </a:stretch>
        </p:blipFill>
        <p:spPr bwMode="auto">
          <a:xfrm>
            <a:off x="3200400" y="2362200"/>
            <a:ext cx="1447800" cy="990600"/>
          </a:xfrm>
          <a:prstGeom prst="rect">
            <a:avLst/>
          </a:prstGeom>
          <a:noFill/>
          <a:ln w="28575">
            <a:solidFill>
              <a:srgbClr val="00FF00"/>
            </a:solidFill>
            <a:miter lim="800000"/>
            <a:headEnd/>
            <a:tailEnd/>
          </a:ln>
        </p:spPr>
      </p:pic>
      <p:pic>
        <p:nvPicPr>
          <p:cNvPr id="2065" name="Picture 17" descr="CSL2078"/>
          <p:cNvPicPr>
            <a:picLocks noChangeAspect="1" noChangeArrowheads="1"/>
          </p:cNvPicPr>
          <p:nvPr/>
        </p:nvPicPr>
        <p:blipFill>
          <a:blip r:embed="rId7"/>
          <a:srcRect/>
          <a:stretch>
            <a:fillRect/>
          </a:stretch>
        </p:blipFill>
        <p:spPr bwMode="auto">
          <a:xfrm>
            <a:off x="1752600" y="3429000"/>
            <a:ext cx="1371600" cy="990600"/>
          </a:xfrm>
          <a:prstGeom prst="rect">
            <a:avLst/>
          </a:prstGeom>
          <a:noFill/>
          <a:ln w="38100">
            <a:solidFill>
              <a:srgbClr val="00FF00"/>
            </a:solidFill>
            <a:miter lim="800000"/>
            <a:headEnd/>
            <a:tailEnd/>
          </a:ln>
        </p:spPr>
      </p:pic>
      <p:pic>
        <p:nvPicPr>
          <p:cNvPr id="2066" name="Picture 18" descr="147031"/>
          <p:cNvPicPr>
            <a:picLocks noChangeAspect="1" noChangeArrowheads="1"/>
          </p:cNvPicPr>
          <p:nvPr/>
        </p:nvPicPr>
        <p:blipFill>
          <a:blip r:embed="rId8"/>
          <a:srcRect/>
          <a:stretch>
            <a:fillRect/>
          </a:stretch>
        </p:blipFill>
        <p:spPr bwMode="auto">
          <a:xfrm>
            <a:off x="304800" y="4495800"/>
            <a:ext cx="1371600" cy="990600"/>
          </a:xfrm>
          <a:prstGeom prst="rect">
            <a:avLst/>
          </a:prstGeom>
          <a:noFill/>
          <a:ln w="38100">
            <a:solidFill>
              <a:srgbClr val="00FF00"/>
            </a:solidFill>
            <a:miter lim="800000"/>
            <a:headEnd/>
            <a:tailEnd/>
          </a:ln>
        </p:spPr>
      </p:pic>
      <p:pic>
        <p:nvPicPr>
          <p:cNvPr id="2067" name="Picture 19" descr="G50-263977"/>
          <p:cNvPicPr>
            <a:picLocks noChangeAspect="1" noChangeArrowheads="1"/>
          </p:cNvPicPr>
          <p:nvPr/>
        </p:nvPicPr>
        <p:blipFill>
          <a:blip r:embed="rId9"/>
          <a:srcRect/>
          <a:stretch>
            <a:fillRect/>
          </a:stretch>
        </p:blipFill>
        <p:spPr bwMode="auto">
          <a:xfrm>
            <a:off x="304800" y="2362200"/>
            <a:ext cx="1371600" cy="990600"/>
          </a:xfrm>
          <a:prstGeom prst="rect">
            <a:avLst/>
          </a:prstGeom>
          <a:noFill/>
          <a:ln w="38100">
            <a:solidFill>
              <a:srgbClr val="00FF00"/>
            </a:solidFill>
            <a:miter lim="800000"/>
            <a:headEnd/>
            <a:tailEnd/>
          </a:ln>
        </p:spPr>
      </p:pic>
      <p:pic>
        <p:nvPicPr>
          <p:cNvPr id="2068" name="Picture 20" descr="42-15355749"/>
          <p:cNvPicPr>
            <a:picLocks noChangeAspect="1" noChangeArrowheads="1"/>
          </p:cNvPicPr>
          <p:nvPr/>
        </p:nvPicPr>
        <p:blipFill>
          <a:blip r:embed="rId10"/>
          <a:srcRect/>
          <a:stretch>
            <a:fillRect/>
          </a:stretch>
        </p:blipFill>
        <p:spPr bwMode="auto">
          <a:xfrm>
            <a:off x="1752600" y="5562600"/>
            <a:ext cx="1371600" cy="990600"/>
          </a:xfrm>
          <a:prstGeom prst="rect">
            <a:avLst/>
          </a:prstGeom>
          <a:noFill/>
          <a:ln w="38100">
            <a:solidFill>
              <a:srgbClr val="00FF00"/>
            </a:solidFill>
            <a:miter lim="800000"/>
            <a:headEnd/>
            <a:tailEnd/>
          </a:ln>
        </p:spPr>
      </p:pic>
      <p:pic>
        <p:nvPicPr>
          <p:cNvPr id="2069" name="Picture 21" descr="116186H"/>
          <p:cNvPicPr>
            <a:picLocks noChangeAspect="1" noChangeArrowheads="1"/>
          </p:cNvPicPr>
          <p:nvPr/>
        </p:nvPicPr>
        <p:blipFill>
          <a:blip r:embed="rId11">
            <a:lum contrast="-6000"/>
          </a:blip>
          <a:srcRect/>
          <a:stretch>
            <a:fillRect/>
          </a:stretch>
        </p:blipFill>
        <p:spPr bwMode="auto">
          <a:xfrm>
            <a:off x="3200400" y="4495800"/>
            <a:ext cx="1447800" cy="990600"/>
          </a:xfrm>
          <a:prstGeom prst="rect">
            <a:avLst/>
          </a:prstGeom>
          <a:noFill/>
          <a:ln w="38100">
            <a:solidFill>
              <a:srgbClr val="00FF00"/>
            </a:solidFill>
            <a:miter lim="800000"/>
            <a:headEnd/>
            <a:tailEnd/>
          </a:ln>
        </p:spPr>
      </p:pic>
      <p:pic>
        <p:nvPicPr>
          <p:cNvPr id="2070" name="Picture 22" descr="OEPRF021"/>
          <p:cNvPicPr>
            <a:picLocks noChangeAspect="1" noChangeArrowheads="1"/>
          </p:cNvPicPr>
          <p:nvPr/>
        </p:nvPicPr>
        <p:blipFill>
          <a:blip r:embed="rId12"/>
          <a:srcRect/>
          <a:stretch>
            <a:fillRect/>
          </a:stretch>
        </p:blipFill>
        <p:spPr bwMode="auto">
          <a:xfrm>
            <a:off x="3200400" y="228600"/>
            <a:ext cx="1447800" cy="990600"/>
          </a:xfrm>
          <a:prstGeom prst="rect">
            <a:avLst/>
          </a:prstGeom>
          <a:noFill/>
          <a:ln w="38100">
            <a:solidFill>
              <a:srgbClr val="00FF00"/>
            </a:solidFill>
            <a:miter lim="800000"/>
            <a:headEnd/>
            <a:tailEnd/>
          </a:ln>
        </p:spPr>
      </p:pic>
      <p:sp>
        <p:nvSpPr>
          <p:cNvPr id="14" name="Rectangle 1032"/>
          <p:cNvSpPr txBox="1">
            <a:spLocks noChangeArrowheads="1"/>
          </p:cNvSpPr>
          <p:nvPr/>
        </p:nvSpPr>
        <p:spPr bwMode="auto">
          <a:xfrm>
            <a:off x="4343400" y="3124200"/>
            <a:ext cx="5029200" cy="26670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lvl="0" eaLnBrk="1" hangingPunct="1">
              <a:lnSpc>
                <a:spcPct val="90000"/>
              </a:lnSpc>
              <a:spcBef>
                <a:spcPct val="20000"/>
              </a:spcBef>
            </a:pPr>
            <a:r>
              <a:rPr lang="en-US" sz="2000" b="1" i="1" dirty="0" smtClean="0">
                <a:solidFill>
                  <a:srgbClr val="FF0000"/>
                </a:solidFill>
              </a:rPr>
              <a:t>I'll not say I failed 1000 times, </a:t>
            </a:r>
          </a:p>
          <a:p>
            <a:pPr lvl="0" eaLnBrk="1" hangingPunct="1">
              <a:lnSpc>
                <a:spcPct val="90000"/>
              </a:lnSpc>
              <a:spcBef>
                <a:spcPct val="20000"/>
              </a:spcBef>
            </a:pPr>
            <a:r>
              <a:rPr lang="en-US" sz="2000" b="1" i="1" dirty="0" smtClean="0">
                <a:solidFill>
                  <a:srgbClr val="FF0000"/>
                </a:solidFill>
              </a:rPr>
              <a:t>I will say that I discovered 1000 ways that can cause failure“</a:t>
            </a:r>
          </a:p>
          <a:p>
            <a:pPr lvl="0" eaLnBrk="1" hangingPunct="1">
              <a:lnSpc>
                <a:spcPct val="90000"/>
              </a:lnSpc>
              <a:spcBef>
                <a:spcPct val="20000"/>
              </a:spcBef>
            </a:pPr>
            <a:r>
              <a:rPr lang="en-US" sz="2000" b="1" i="1" dirty="0" smtClean="0">
                <a:solidFill>
                  <a:srgbClr val="FF0000"/>
                </a:solidFill>
              </a:rPr>
              <a:t>..Thomas Edison</a:t>
            </a:r>
            <a:r>
              <a:rPr lang="en-US" sz="2000" dirty="0" smtClean="0">
                <a:solidFill>
                  <a:srgbClr val="FF0000"/>
                </a:solidFill>
              </a:rPr>
              <a:t/>
            </a:r>
            <a:br>
              <a:rPr lang="en-US" sz="2000" dirty="0" smtClean="0">
                <a:solidFill>
                  <a:srgbClr val="FF0000"/>
                </a:solidFill>
              </a:rPr>
            </a:br>
            <a:r>
              <a:rPr lang="en-US" sz="2000" dirty="0" smtClean="0">
                <a:solidFill>
                  <a:srgbClr val="FF0000"/>
                </a:solidFill>
              </a:rPr>
              <a:t/>
            </a:r>
            <a:br>
              <a:rPr lang="en-US" sz="2000" dirty="0" smtClean="0">
                <a:solidFill>
                  <a:srgbClr val="FF0000"/>
                </a:solidFill>
              </a:rPr>
            </a:br>
            <a:endParaRPr kumimoji="0" lang="en-US" sz="2000" b="0" i="0" u="none" strike="noStrike" kern="0" cap="none" spc="0" normalizeH="0" baseline="0" noProof="0" dirty="0">
              <a:ln>
                <a:noFill/>
              </a:ln>
              <a:solidFill>
                <a:srgbClr val="FF0000"/>
              </a:solidFill>
              <a:effectLst/>
              <a:uLnTx/>
              <a:uFillTx/>
              <a:latin typeface="+mn-lt"/>
              <a:ea typeface="+mn-ea"/>
              <a:cs typeface="+mn-cs"/>
            </a:endParaRPr>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062"/>
                                        </p:tgtEl>
                                        <p:attrNameLst>
                                          <p:attrName>style.visibility</p:attrName>
                                        </p:attrNameLst>
                                      </p:cBhvr>
                                      <p:to>
                                        <p:strVal val="visible"/>
                                      </p:to>
                                    </p:set>
                                    <p:animEffect transition="in" filter="dissolve">
                                      <p:cBhvr>
                                        <p:cTn id="7" dur="500"/>
                                        <p:tgtEl>
                                          <p:spTgt spid="2062"/>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063"/>
                                        </p:tgtEl>
                                        <p:attrNameLst>
                                          <p:attrName>style.visibility</p:attrName>
                                        </p:attrNameLst>
                                      </p:cBhvr>
                                      <p:to>
                                        <p:strVal val="visible"/>
                                      </p:to>
                                    </p:set>
                                    <p:animEffect transition="in" filter="dissolve">
                                      <p:cBhvr>
                                        <p:cTn id="11" dur="500"/>
                                        <p:tgtEl>
                                          <p:spTgt spid="2063"/>
                                        </p:tgtEl>
                                      </p:cBhvr>
                                    </p:animEffect>
                                  </p:childTnLst>
                                </p:cTn>
                              </p:par>
                            </p:childTnLst>
                          </p:cTn>
                        </p:par>
                        <p:par>
                          <p:cTn id="12" fill="hold">
                            <p:stCondLst>
                              <p:cond delay="1000"/>
                            </p:stCondLst>
                            <p:childTnLst>
                              <p:par>
                                <p:cTn id="13" presetID="19" presetClass="entr" presetSubtype="10" fill="hold" nodeType="afterEffect">
                                  <p:stCondLst>
                                    <p:cond delay="0"/>
                                  </p:stCondLst>
                                  <p:childTnLst>
                                    <p:set>
                                      <p:cBhvr>
                                        <p:cTn id="14" dur="1" fill="hold">
                                          <p:stCondLst>
                                            <p:cond delay="0"/>
                                          </p:stCondLst>
                                        </p:cTn>
                                        <p:tgtEl>
                                          <p:spTgt spid="2064"/>
                                        </p:tgtEl>
                                        <p:attrNameLst>
                                          <p:attrName>style.visibility</p:attrName>
                                        </p:attrNameLst>
                                      </p:cBhvr>
                                      <p:to>
                                        <p:strVal val="visible"/>
                                      </p:to>
                                    </p:set>
                                    <p:anim calcmode="lin" valueType="num">
                                      <p:cBhvr>
                                        <p:cTn id="15" dur="5000" fill="hold"/>
                                        <p:tgtEl>
                                          <p:spTgt spid="2064"/>
                                        </p:tgtEl>
                                        <p:attrNameLst>
                                          <p:attrName>ppt_w</p:attrName>
                                        </p:attrNameLst>
                                      </p:cBhvr>
                                      <p:tavLst>
                                        <p:tav tm="0" fmla="#ppt_w*sin(2.5*pi*$)">
                                          <p:val>
                                            <p:fltVal val="0"/>
                                          </p:val>
                                        </p:tav>
                                        <p:tav tm="100000">
                                          <p:val>
                                            <p:fltVal val="1"/>
                                          </p:val>
                                        </p:tav>
                                      </p:tavLst>
                                    </p:anim>
                                    <p:anim calcmode="lin" valueType="num">
                                      <p:cBhvr>
                                        <p:cTn id="16" dur="5000" fill="hold"/>
                                        <p:tgtEl>
                                          <p:spTgt spid="2064"/>
                                        </p:tgtEl>
                                        <p:attrNameLst>
                                          <p:attrName>ppt_h</p:attrName>
                                        </p:attrNameLst>
                                      </p:cBhvr>
                                      <p:tavLst>
                                        <p:tav tm="0">
                                          <p:val>
                                            <p:strVal val="#ppt_h"/>
                                          </p:val>
                                        </p:tav>
                                        <p:tav tm="100000">
                                          <p:val>
                                            <p:strVal val="#ppt_h"/>
                                          </p:val>
                                        </p:tav>
                                      </p:tavLst>
                                    </p:anim>
                                  </p:childTnLst>
                                </p:cTn>
                              </p:par>
                            </p:childTnLst>
                          </p:cTn>
                        </p:par>
                        <p:par>
                          <p:cTn id="17" fill="hold">
                            <p:stCondLst>
                              <p:cond delay="6000"/>
                            </p:stCondLst>
                            <p:childTnLst>
                              <p:par>
                                <p:cTn id="18" presetID="9" presetClass="entr" presetSubtype="0" fill="hold" nodeType="afterEffect">
                                  <p:stCondLst>
                                    <p:cond delay="0"/>
                                  </p:stCondLst>
                                  <p:childTnLst>
                                    <p:set>
                                      <p:cBhvr>
                                        <p:cTn id="19" dur="1" fill="hold">
                                          <p:stCondLst>
                                            <p:cond delay="0"/>
                                          </p:stCondLst>
                                        </p:cTn>
                                        <p:tgtEl>
                                          <p:spTgt spid="2065"/>
                                        </p:tgtEl>
                                        <p:attrNameLst>
                                          <p:attrName>style.visibility</p:attrName>
                                        </p:attrNameLst>
                                      </p:cBhvr>
                                      <p:to>
                                        <p:strVal val="visible"/>
                                      </p:to>
                                    </p:set>
                                    <p:animEffect transition="in" filter="dissolve">
                                      <p:cBhvr>
                                        <p:cTn id="20" dur="500"/>
                                        <p:tgtEl>
                                          <p:spTgt spid="2065"/>
                                        </p:tgtEl>
                                      </p:cBhvr>
                                    </p:animEffect>
                                  </p:childTnLst>
                                </p:cTn>
                              </p:par>
                            </p:childTnLst>
                          </p:cTn>
                        </p:par>
                        <p:par>
                          <p:cTn id="21" fill="hold">
                            <p:stCondLst>
                              <p:cond delay="6500"/>
                            </p:stCondLst>
                            <p:childTnLst>
                              <p:par>
                                <p:cTn id="22" presetID="9" presetClass="entr" presetSubtype="0" fill="hold" nodeType="afterEffect">
                                  <p:stCondLst>
                                    <p:cond delay="0"/>
                                  </p:stCondLst>
                                  <p:childTnLst>
                                    <p:set>
                                      <p:cBhvr>
                                        <p:cTn id="23" dur="1" fill="hold">
                                          <p:stCondLst>
                                            <p:cond delay="0"/>
                                          </p:stCondLst>
                                        </p:cTn>
                                        <p:tgtEl>
                                          <p:spTgt spid="2066"/>
                                        </p:tgtEl>
                                        <p:attrNameLst>
                                          <p:attrName>style.visibility</p:attrName>
                                        </p:attrNameLst>
                                      </p:cBhvr>
                                      <p:to>
                                        <p:strVal val="visible"/>
                                      </p:to>
                                    </p:set>
                                    <p:animEffect transition="in" filter="dissolve">
                                      <p:cBhvr>
                                        <p:cTn id="24" dur="500"/>
                                        <p:tgtEl>
                                          <p:spTgt spid="2066"/>
                                        </p:tgtEl>
                                      </p:cBhvr>
                                    </p:animEffect>
                                  </p:childTnLst>
                                </p:cTn>
                              </p:par>
                            </p:childTnLst>
                          </p:cTn>
                        </p:par>
                        <p:par>
                          <p:cTn id="25" fill="hold">
                            <p:stCondLst>
                              <p:cond delay="7000"/>
                            </p:stCondLst>
                            <p:childTnLst>
                              <p:par>
                                <p:cTn id="26" presetID="19" presetClass="entr" presetSubtype="10" fill="hold" nodeType="afterEffect">
                                  <p:stCondLst>
                                    <p:cond delay="0"/>
                                  </p:stCondLst>
                                  <p:childTnLst>
                                    <p:set>
                                      <p:cBhvr>
                                        <p:cTn id="27" dur="1" fill="hold">
                                          <p:stCondLst>
                                            <p:cond delay="0"/>
                                          </p:stCondLst>
                                        </p:cTn>
                                        <p:tgtEl>
                                          <p:spTgt spid="2067"/>
                                        </p:tgtEl>
                                        <p:attrNameLst>
                                          <p:attrName>style.visibility</p:attrName>
                                        </p:attrNameLst>
                                      </p:cBhvr>
                                      <p:to>
                                        <p:strVal val="visible"/>
                                      </p:to>
                                    </p:set>
                                    <p:anim calcmode="lin" valueType="num">
                                      <p:cBhvr>
                                        <p:cTn id="28" dur="5000" fill="hold"/>
                                        <p:tgtEl>
                                          <p:spTgt spid="2067"/>
                                        </p:tgtEl>
                                        <p:attrNameLst>
                                          <p:attrName>ppt_w</p:attrName>
                                        </p:attrNameLst>
                                      </p:cBhvr>
                                      <p:tavLst>
                                        <p:tav tm="0" fmla="#ppt_w*sin(2.5*pi*$)">
                                          <p:val>
                                            <p:fltVal val="0"/>
                                          </p:val>
                                        </p:tav>
                                        <p:tav tm="100000">
                                          <p:val>
                                            <p:fltVal val="1"/>
                                          </p:val>
                                        </p:tav>
                                      </p:tavLst>
                                    </p:anim>
                                    <p:anim calcmode="lin" valueType="num">
                                      <p:cBhvr>
                                        <p:cTn id="29" dur="5000" fill="hold"/>
                                        <p:tgtEl>
                                          <p:spTgt spid="2067"/>
                                        </p:tgtEl>
                                        <p:attrNameLst>
                                          <p:attrName>ppt_h</p:attrName>
                                        </p:attrNameLst>
                                      </p:cBhvr>
                                      <p:tavLst>
                                        <p:tav tm="0">
                                          <p:val>
                                            <p:strVal val="#ppt_h"/>
                                          </p:val>
                                        </p:tav>
                                        <p:tav tm="100000">
                                          <p:val>
                                            <p:strVal val="#ppt_h"/>
                                          </p:val>
                                        </p:tav>
                                      </p:tavLst>
                                    </p:anim>
                                  </p:childTnLst>
                                </p:cTn>
                              </p:par>
                            </p:childTnLst>
                          </p:cTn>
                        </p:par>
                        <p:par>
                          <p:cTn id="30" fill="hold">
                            <p:stCondLst>
                              <p:cond delay="12000"/>
                            </p:stCondLst>
                            <p:childTnLst>
                              <p:par>
                                <p:cTn id="31" presetID="19" presetClass="entr" presetSubtype="10" fill="hold" nodeType="afterEffect">
                                  <p:stCondLst>
                                    <p:cond delay="0"/>
                                  </p:stCondLst>
                                  <p:childTnLst>
                                    <p:set>
                                      <p:cBhvr>
                                        <p:cTn id="32" dur="1" fill="hold">
                                          <p:stCondLst>
                                            <p:cond delay="0"/>
                                          </p:stCondLst>
                                        </p:cTn>
                                        <p:tgtEl>
                                          <p:spTgt spid="2068"/>
                                        </p:tgtEl>
                                        <p:attrNameLst>
                                          <p:attrName>style.visibility</p:attrName>
                                        </p:attrNameLst>
                                      </p:cBhvr>
                                      <p:to>
                                        <p:strVal val="visible"/>
                                      </p:to>
                                    </p:set>
                                    <p:anim calcmode="lin" valueType="num">
                                      <p:cBhvr>
                                        <p:cTn id="33" dur="5000" fill="hold"/>
                                        <p:tgtEl>
                                          <p:spTgt spid="2068"/>
                                        </p:tgtEl>
                                        <p:attrNameLst>
                                          <p:attrName>ppt_w</p:attrName>
                                        </p:attrNameLst>
                                      </p:cBhvr>
                                      <p:tavLst>
                                        <p:tav tm="0" fmla="#ppt_w*sin(2.5*pi*$)">
                                          <p:val>
                                            <p:fltVal val="0"/>
                                          </p:val>
                                        </p:tav>
                                        <p:tav tm="100000">
                                          <p:val>
                                            <p:fltVal val="1"/>
                                          </p:val>
                                        </p:tav>
                                      </p:tavLst>
                                    </p:anim>
                                    <p:anim calcmode="lin" valueType="num">
                                      <p:cBhvr>
                                        <p:cTn id="34" dur="5000" fill="hold"/>
                                        <p:tgtEl>
                                          <p:spTgt spid="2068"/>
                                        </p:tgtEl>
                                        <p:attrNameLst>
                                          <p:attrName>ppt_h</p:attrName>
                                        </p:attrNameLst>
                                      </p:cBhvr>
                                      <p:tavLst>
                                        <p:tav tm="0">
                                          <p:val>
                                            <p:strVal val="#ppt_h"/>
                                          </p:val>
                                        </p:tav>
                                        <p:tav tm="100000">
                                          <p:val>
                                            <p:strVal val="#ppt_h"/>
                                          </p:val>
                                        </p:tav>
                                      </p:tavLst>
                                    </p:anim>
                                  </p:childTnLst>
                                </p:cTn>
                              </p:par>
                            </p:childTnLst>
                          </p:cTn>
                        </p:par>
                        <p:par>
                          <p:cTn id="35" fill="hold">
                            <p:stCondLst>
                              <p:cond delay="17000"/>
                            </p:stCondLst>
                            <p:childTnLst>
                              <p:par>
                                <p:cTn id="36" presetID="9" presetClass="entr" presetSubtype="0" fill="hold" nodeType="afterEffect">
                                  <p:stCondLst>
                                    <p:cond delay="0"/>
                                  </p:stCondLst>
                                  <p:childTnLst>
                                    <p:set>
                                      <p:cBhvr>
                                        <p:cTn id="37" dur="1" fill="hold">
                                          <p:stCondLst>
                                            <p:cond delay="0"/>
                                          </p:stCondLst>
                                        </p:cTn>
                                        <p:tgtEl>
                                          <p:spTgt spid="2069"/>
                                        </p:tgtEl>
                                        <p:attrNameLst>
                                          <p:attrName>style.visibility</p:attrName>
                                        </p:attrNameLst>
                                      </p:cBhvr>
                                      <p:to>
                                        <p:strVal val="visible"/>
                                      </p:to>
                                    </p:set>
                                    <p:animEffect transition="in" filter="dissolve">
                                      <p:cBhvr>
                                        <p:cTn id="38" dur="500"/>
                                        <p:tgtEl>
                                          <p:spTgt spid="2069"/>
                                        </p:tgtEl>
                                      </p:cBhvr>
                                    </p:animEffect>
                                  </p:childTnLst>
                                </p:cTn>
                              </p:par>
                            </p:childTnLst>
                          </p:cTn>
                        </p:par>
                        <p:par>
                          <p:cTn id="39" fill="hold">
                            <p:stCondLst>
                              <p:cond delay="17500"/>
                            </p:stCondLst>
                            <p:childTnLst>
                              <p:par>
                                <p:cTn id="40" presetID="9" presetClass="entr" presetSubtype="0" fill="hold" nodeType="afterEffect">
                                  <p:stCondLst>
                                    <p:cond delay="0"/>
                                  </p:stCondLst>
                                  <p:childTnLst>
                                    <p:set>
                                      <p:cBhvr>
                                        <p:cTn id="41" dur="1" fill="hold">
                                          <p:stCondLst>
                                            <p:cond delay="0"/>
                                          </p:stCondLst>
                                        </p:cTn>
                                        <p:tgtEl>
                                          <p:spTgt spid="2070"/>
                                        </p:tgtEl>
                                        <p:attrNameLst>
                                          <p:attrName>style.visibility</p:attrName>
                                        </p:attrNameLst>
                                      </p:cBhvr>
                                      <p:to>
                                        <p:strVal val="visible"/>
                                      </p:to>
                                    </p:set>
                                    <p:animEffect transition="in" filter="dissolve">
                                      <p:cBhvr>
                                        <p:cTn id="42" dur="500"/>
                                        <p:tgtEl>
                                          <p:spTgt spid="20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bwMode="auto">
          <a:xfrm>
            <a:off x="1295400" y="228600"/>
            <a:ext cx="7620000" cy="828675"/>
          </a:xfrm>
          <a:solidFill>
            <a:schemeClr val="bg1">
              <a:alpha val="64000"/>
            </a:schemeClr>
          </a:solidFill>
          <a:ln>
            <a:noFill/>
            <a:miter lim="800000"/>
            <a:headEnd/>
            <a:tailEnd/>
          </a:ln>
        </p:spPr>
        <p:txBody>
          <a:bodyPr vert="horz" wrap="square" lIns="91440" tIns="45720" rIns="91440" bIns="45720" numCol="1" anchor="t" anchorCtr="0" compatLnSpc="1">
            <a:prstTxWarp prst="textNoShape">
              <a:avLst/>
            </a:prstTxWarp>
          </a:bodyPr>
          <a:lstStyle/>
          <a:p>
            <a:pPr algn="l"/>
            <a:r>
              <a:rPr lang="en-US" dirty="0"/>
              <a:t>The layout of complete report</a:t>
            </a:r>
          </a:p>
        </p:txBody>
      </p:sp>
      <p:sp>
        <p:nvSpPr>
          <p:cNvPr id="160771" name="Rectangle 3"/>
          <p:cNvSpPr>
            <a:spLocks noGrp="1" noChangeArrowheads="1"/>
          </p:cNvSpPr>
          <p:nvPr>
            <p:ph type="body" idx="1"/>
          </p:nvPr>
        </p:nvSpPr>
        <p:spPr bwMode="auto">
          <a:xfrm>
            <a:off x="1295400" y="1125538"/>
            <a:ext cx="7769225" cy="4967287"/>
          </a:xfrm>
          <a:solidFill>
            <a:srgbClr val="FFFFFF"/>
          </a:solidFill>
          <a:ln>
            <a:noFill/>
            <a:miter lim="800000"/>
            <a:headEnd/>
            <a:tailEnd/>
          </a:ln>
        </p:spPr>
        <p:txBody>
          <a:bodyPr vert="horz" wrap="square" lIns="91440" tIns="45720" rIns="91440" bIns="45720" numCol="1" anchor="t" anchorCtr="0" compatLnSpc="1">
            <a:prstTxWarp prst="textNoShape">
              <a:avLst/>
            </a:prstTxWarp>
          </a:bodyPr>
          <a:lstStyle/>
          <a:p>
            <a:pPr marL="609600" indent="-609600">
              <a:buFontTx/>
              <a:buAutoNum type="arabicPeriod"/>
            </a:pPr>
            <a:r>
              <a:rPr lang="en-US"/>
              <a:t>Title</a:t>
            </a:r>
          </a:p>
          <a:p>
            <a:pPr marL="609600" indent="-609600">
              <a:buFontTx/>
              <a:buAutoNum type="arabicPeriod"/>
            </a:pPr>
            <a:r>
              <a:rPr lang="en-US"/>
              <a:t>Abstract</a:t>
            </a:r>
          </a:p>
          <a:p>
            <a:pPr marL="609600" indent="-609600">
              <a:buFontTx/>
              <a:buAutoNum type="arabicPeriod"/>
            </a:pPr>
            <a:r>
              <a:rPr lang="en-US"/>
              <a:t>Preliminary pages</a:t>
            </a:r>
          </a:p>
          <a:p>
            <a:pPr marL="990600" lvl="1" indent="-533400">
              <a:buFontTx/>
              <a:buAutoNum type="alphaLcParenR"/>
            </a:pPr>
            <a:r>
              <a:rPr lang="en-US"/>
              <a:t>Content</a:t>
            </a:r>
          </a:p>
          <a:p>
            <a:pPr marL="990600" lvl="1" indent="-533400">
              <a:buFontTx/>
              <a:buAutoNum type="alphaLcParenR"/>
            </a:pPr>
            <a:r>
              <a:rPr lang="en-US"/>
              <a:t>List of Diagram</a:t>
            </a:r>
          </a:p>
          <a:p>
            <a:pPr marL="990600" lvl="1" indent="-533400">
              <a:buFontTx/>
              <a:buAutoNum type="alphaLcParenR"/>
            </a:pPr>
            <a:r>
              <a:rPr lang="en-US"/>
              <a:t>List of Tables</a:t>
            </a:r>
          </a:p>
          <a:p>
            <a:pPr marL="990600" lvl="1" indent="-533400">
              <a:buFontTx/>
              <a:buAutoNum type="alphaLcParenR"/>
            </a:pPr>
            <a:r>
              <a:rPr lang="en-US"/>
              <a:t>Symbol</a:t>
            </a:r>
          </a:p>
          <a:p>
            <a:pPr marL="609600" indent="-609600">
              <a:buFontTx/>
              <a:buAutoNum type="arabicPeriod"/>
            </a:pPr>
            <a:r>
              <a:rPr lang="en-US"/>
              <a:t>Introduction</a:t>
            </a:r>
          </a:p>
        </p:txBody>
      </p:sp>
    </p:spTree>
  </p:cSld>
  <p:clrMapOvr>
    <a:masterClrMapping/>
  </p:clrMapOvr>
  <p:transition spd="med">
    <p:split orient="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body" idx="1"/>
          </p:nvPr>
        </p:nvSpPr>
        <p:spPr bwMode="auto">
          <a:xfrm>
            <a:off x="1692275" y="404813"/>
            <a:ext cx="6694488" cy="5688012"/>
          </a:xfrm>
          <a:solidFill>
            <a:srgbClr val="FFFFFF"/>
          </a:solidFill>
          <a:ln>
            <a:noFill/>
            <a:miter lim="800000"/>
            <a:headEnd/>
            <a:tailEnd/>
          </a:ln>
        </p:spPr>
        <p:txBody>
          <a:bodyPr vert="horz" wrap="square" lIns="91440" tIns="45720" rIns="91440" bIns="45720" numCol="1" anchor="t" anchorCtr="0" compatLnSpc="1">
            <a:prstTxWarp prst="textNoShape">
              <a:avLst/>
            </a:prstTxWarp>
          </a:bodyPr>
          <a:lstStyle/>
          <a:p>
            <a:pPr marL="609600" indent="-609600">
              <a:buFontTx/>
              <a:buAutoNum type="arabicPeriod" startAt="5"/>
            </a:pPr>
            <a:r>
              <a:rPr lang="en-US" dirty="0"/>
              <a:t>Theory</a:t>
            </a:r>
          </a:p>
          <a:p>
            <a:pPr marL="609600" indent="-609600">
              <a:buFontTx/>
              <a:buAutoNum type="arabicPeriod" startAt="5"/>
            </a:pPr>
            <a:r>
              <a:rPr lang="en-US" dirty="0"/>
              <a:t>Experimental procedures</a:t>
            </a:r>
          </a:p>
          <a:p>
            <a:pPr marL="990600" lvl="1" indent="-361950">
              <a:buFontTx/>
              <a:buAutoNum type="alphaLcParenR"/>
            </a:pPr>
            <a:r>
              <a:rPr lang="en-US" dirty="0"/>
              <a:t>Equipments</a:t>
            </a:r>
          </a:p>
          <a:p>
            <a:pPr marL="990600" lvl="1" indent="-361950">
              <a:buFontTx/>
              <a:buAutoNum type="alphaLcParenR"/>
            </a:pPr>
            <a:r>
              <a:rPr lang="en-US" dirty="0"/>
              <a:t>Methods</a:t>
            </a:r>
          </a:p>
          <a:p>
            <a:pPr marL="990600" lvl="1" indent="-361950">
              <a:buFontTx/>
              <a:buAutoNum type="alphaLcParenR"/>
            </a:pPr>
            <a:r>
              <a:rPr lang="en-US" dirty="0"/>
              <a:t>Observations and results</a:t>
            </a:r>
          </a:p>
          <a:p>
            <a:pPr marL="990600" lvl="1" indent="-361950">
              <a:buFontTx/>
              <a:buAutoNum type="alphaLcParenR"/>
            </a:pPr>
            <a:r>
              <a:rPr lang="en-US" dirty="0"/>
              <a:t>Experimental error assessment</a:t>
            </a:r>
          </a:p>
          <a:p>
            <a:pPr marL="609600" indent="-609600">
              <a:buFontTx/>
              <a:buAutoNum type="arabicPeriod" startAt="5"/>
            </a:pPr>
            <a:r>
              <a:rPr lang="en-US" dirty="0"/>
              <a:t>Discussion</a:t>
            </a:r>
          </a:p>
          <a:p>
            <a:pPr marL="609600" indent="-609600">
              <a:buFontTx/>
              <a:buAutoNum type="arabicPeriod" startAt="5"/>
            </a:pPr>
            <a:r>
              <a:rPr lang="en-US" dirty="0"/>
              <a:t>Conclusion</a:t>
            </a:r>
          </a:p>
          <a:p>
            <a:pPr marL="609600" indent="-609600">
              <a:buFontTx/>
              <a:buAutoNum type="arabicPeriod" startAt="5"/>
            </a:pPr>
            <a:r>
              <a:rPr lang="en-US" dirty="0"/>
              <a:t>References</a:t>
            </a:r>
          </a:p>
          <a:p>
            <a:pPr marL="609600" indent="-609600">
              <a:buFontTx/>
              <a:buAutoNum type="arabicPeriod" startAt="5"/>
            </a:pPr>
            <a:r>
              <a:rPr lang="en-US" dirty="0"/>
              <a:t>Appendices</a:t>
            </a:r>
          </a:p>
        </p:txBody>
      </p:sp>
    </p:spTree>
  </p:cSld>
  <p:clrMapOvr>
    <a:masterClrMapping/>
  </p:clrMapOvr>
  <p:transition spd="med">
    <p:split orient="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body" idx="1"/>
          </p:nvPr>
        </p:nvSpPr>
        <p:spPr bwMode="auto">
          <a:xfrm>
            <a:off x="1295400" y="762000"/>
            <a:ext cx="7696200" cy="5329238"/>
          </a:xfrm>
          <a:solidFill>
            <a:srgbClr val="FFFFFF"/>
          </a:solidFill>
          <a:ln>
            <a:noFill/>
            <a:miter lim="800000"/>
            <a:headEnd/>
            <a:tailEnd/>
          </a:ln>
        </p:spPr>
        <p:txBody>
          <a:bodyPr vert="horz" wrap="square" lIns="91440" tIns="45720" rIns="91440" bIns="45720" numCol="1" anchor="t" anchorCtr="0" compatLnSpc="1">
            <a:prstTxWarp prst="textNoShape">
              <a:avLst/>
            </a:prstTxWarp>
          </a:bodyPr>
          <a:lstStyle/>
          <a:p>
            <a:r>
              <a:rPr lang="en-US" sz="2800"/>
              <a:t>Generally, there is no fix number of pages one is required to write a quality report.</a:t>
            </a:r>
          </a:p>
          <a:p>
            <a:r>
              <a:rPr lang="en-US" sz="2800"/>
              <a:t>It is all depend on the content of the report.</a:t>
            </a:r>
          </a:p>
          <a:p>
            <a:r>
              <a:rPr lang="en-US" sz="2800"/>
              <a:t>Short and precise report is much preferred than a long and less precise one.</a:t>
            </a:r>
          </a:p>
          <a:p>
            <a:r>
              <a:rPr lang="en-US" sz="2800"/>
              <a:t>Typically for a long formal report, the number of pages are not more than 15 pages and for the short report not more than 7 pages</a:t>
            </a:r>
          </a:p>
          <a:p>
            <a:pPr>
              <a:buFontTx/>
              <a:buNone/>
            </a:pPr>
            <a:endParaRPr lang="en-US" sz="2800"/>
          </a:p>
        </p:txBody>
      </p:sp>
    </p:spTree>
  </p:cSld>
  <p:clrMapOvr>
    <a:masterClrMapping/>
  </p:clrMapOvr>
  <p:transition spd="med">
    <p:split orient="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bwMode="auto">
          <a:xfrm>
            <a:off x="1295400" y="274638"/>
            <a:ext cx="7696200" cy="539750"/>
          </a:xfrm>
          <a:solidFill>
            <a:srgbClr val="FFFFFF"/>
          </a:solidFill>
          <a:ln>
            <a:noFill/>
            <a:miter lim="800000"/>
            <a:headEnd/>
            <a:tailEnd/>
          </a:ln>
        </p:spPr>
        <p:txBody>
          <a:bodyPr vert="horz" wrap="square" lIns="91440" tIns="45720" rIns="91440" bIns="45720" numCol="1" anchor="t" anchorCtr="0" compatLnSpc="1">
            <a:prstTxWarp prst="textNoShape">
              <a:avLst/>
            </a:prstTxWarp>
          </a:bodyPr>
          <a:lstStyle/>
          <a:p>
            <a:pPr algn="l"/>
            <a:r>
              <a:rPr lang="en-US"/>
              <a:t>What  to report?</a:t>
            </a:r>
          </a:p>
        </p:txBody>
      </p:sp>
      <p:sp>
        <p:nvSpPr>
          <p:cNvPr id="197635" name="Rectangle 3"/>
          <p:cNvSpPr>
            <a:spLocks noGrp="1" noChangeArrowheads="1"/>
          </p:cNvSpPr>
          <p:nvPr>
            <p:ph type="body" idx="1"/>
          </p:nvPr>
        </p:nvSpPr>
        <p:spPr bwMode="auto">
          <a:xfrm>
            <a:off x="1295400" y="981075"/>
            <a:ext cx="7696200" cy="5184775"/>
          </a:xfrm>
          <a:solidFill>
            <a:srgbClr val="FFFFFF"/>
          </a:solidFill>
          <a:ln>
            <a:noFill/>
            <a:miter lim="800000"/>
            <a:headEnd/>
            <a:tailEnd/>
          </a:ln>
        </p:spPr>
        <p:txBody>
          <a:bodyPr vert="horz" wrap="square" lIns="91440" tIns="45720" rIns="91440" bIns="45720" numCol="1" anchor="t" anchorCtr="0" compatLnSpc="1">
            <a:prstTxWarp prst="textNoShape">
              <a:avLst/>
            </a:prstTxWarp>
          </a:bodyPr>
          <a:lstStyle/>
          <a:p>
            <a:r>
              <a:rPr lang="en-US" dirty="0"/>
              <a:t>Engineering students will be required to write a variety of reports while at university, such as:</a:t>
            </a:r>
          </a:p>
          <a:p>
            <a:pPr lvl="1"/>
            <a:r>
              <a:rPr lang="en-US" dirty="0"/>
              <a:t>laboratory / practical reports</a:t>
            </a:r>
          </a:p>
          <a:p>
            <a:pPr lvl="1"/>
            <a:r>
              <a:rPr lang="en-US" dirty="0"/>
              <a:t>field reports</a:t>
            </a:r>
          </a:p>
          <a:p>
            <a:pPr lvl="1"/>
            <a:r>
              <a:rPr lang="en-US" dirty="0"/>
              <a:t>industrial experience </a:t>
            </a:r>
          </a:p>
          <a:p>
            <a:pPr lvl="1"/>
            <a:r>
              <a:rPr lang="en-US" dirty="0"/>
              <a:t>vacation reports.</a:t>
            </a:r>
          </a:p>
          <a:p>
            <a:r>
              <a:rPr lang="en-US" dirty="0"/>
              <a:t> Postgraduate students will also have to produce a thesis.</a:t>
            </a:r>
          </a:p>
        </p:txBody>
      </p:sp>
    </p:spTree>
  </p:cSld>
  <p:clrMapOvr>
    <a:masterClrMapping/>
  </p:clrMapOvr>
  <p:transition spd="med">
    <p:split orient="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body" idx="1"/>
          </p:nvPr>
        </p:nvSpPr>
        <p:spPr bwMode="auto">
          <a:xfrm>
            <a:off x="1295400" y="692150"/>
            <a:ext cx="7696200" cy="5329238"/>
          </a:xfrm>
          <a:solidFill>
            <a:srgbClr val="FFFFFF"/>
          </a:solidFill>
          <a:ln>
            <a:noFill/>
            <a:miter lim="800000"/>
            <a:headEnd/>
            <a:tailEnd/>
          </a:ln>
        </p:spPr>
        <p:txBody>
          <a:bodyPr vert="horz" wrap="square" lIns="91440" tIns="45720" rIns="91440" bIns="45720" numCol="1" anchor="t" anchorCtr="0" compatLnSpc="1">
            <a:prstTxWarp prst="textNoShape">
              <a:avLst/>
            </a:prstTxWarp>
          </a:bodyPr>
          <a:lstStyle/>
          <a:p>
            <a:r>
              <a:rPr lang="en-US" dirty="0"/>
              <a:t>Report Title or </a:t>
            </a:r>
            <a:r>
              <a:rPr lang="en-US" dirty="0" smtClean="0"/>
              <a:t>Heading</a:t>
            </a:r>
            <a:endParaRPr lang="en-US" dirty="0"/>
          </a:p>
          <a:p>
            <a:pPr lvl="1"/>
            <a:r>
              <a:rPr lang="en-US" dirty="0"/>
              <a:t>The report title or heading should at least contain:</a:t>
            </a:r>
          </a:p>
          <a:p>
            <a:pPr lvl="2"/>
            <a:r>
              <a:rPr lang="en-US" dirty="0"/>
              <a:t>Experiment title</a:t>
            </a:r>
          </a:p>
          <a:p>
            <a:pPr lvl="2"/>
            <a:r>
              <a:rPr lang="en-US" dirty="0"/>
              <a:t>Names of student or reporter</a:t>
            </a:r>
          </a:p>
          <a:p>
            <a:pPr lvl="2"/>
            <a:r>
              <a:rPr lang="en-US" dirty="0"/>
              <a:t>The date of experiment.</a:t>
            </a:r>
          </a:p>
          <a:p>
            <a:pPr lvl="1"/>
            <a:r>
              <a:rPr lang="en-US" dirty="0"/>
              <a:t>Note that:</a:t>
            </a:r>
          </a:p>
          <a:p>
            <a:pPr lvl="2"/>
            <a:r>
              <a:rPr lang="en-US" dirty="0"/>
              <a:t>Experiment title should be brief but informative.</a:t>
            </a:r>
          </a:p>
        </p:txBody>
      </p:sp>
    </p:spTree>
  </p:cSld>
  <p:clrMapOvr>
    <a:masterClrMapping/>
  </p:clrMapOvr>
  <p:transition spd="med">
    <p:split orient="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body" idx="1"/>
          </p:nvPr>
        </p:nvSpPr>
        <p:spPr bwMode="auto">
          <a:xfrm>
            <a:off x="1295400" y="692150"/>
            <a:ext cx="7696200" cy="5329238"/>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a:t>Abstract</a:t>
            </a:r>
          </a:p>
          <a:p>
            <a:pPr lvl="1"/>
            <a:r>
              <a:rPr lang="en-US" sz="2400"/>
              <a:t>The abstract is also known as an overview, synopsis or summary. </a:t>
            </a:r>
          </a:p>
          <a:p>
            <a:pPr lvl="1"/>
            <a:r>
              <a:rPr lang="en-US" sz="2400"/>
              <a:t>The abstract is often written last as its purpose is to provide a summary of the report’s essential information. </a:t>
            </a:r>
          </a:p>
          <a:p>
            <a:pPr lvl="1"/>
            <a:r>
              <a:rPr lang="en-US" sz="2400"/>
              <a:t>All material in the abstract will also be in the report, particularly the Introduction. </a:t>
            </a:r>
          </a:p>
          <a:p>
            <a:pPr lvl="1"/>
            <a:r>
              <a:rPr lang="en-US" sz="2400"/>
              <a:t>The abstract should appear on a separate page after the title page, and it is usually about 100–200 words in length. </a:t>
            </a:r>
          </a:p>
        </p:txBody>
      </p:sp>
    </p:spTree>
  </p:cSld>
  <p:clrMapOvr>
    <a:masterClrMapping/>
  </p:clrMapOvr>
  <p:transition spd="med">
    <p:split orient="ver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body" idx="1"/>
          </p:nvPr>
        </p:nvSpPr>
        <p:spPr bwMode="auto">
          <a:xfrm>
            <a:off x="395288" y="692150"/>
            <a:ext cx="7986712" cy="5329238"/>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lvl="1"/>
            <a:r>
              <a:rPr lang="en-US"/>
              <a:t>The abstract should include the following elements:</a:t>
            </a:r>
          </a:p>
          <a:p>
            <a:pPr lvl="1"/>
            <a:r>
              <a:rPr lang="en-US"/>
              <a:t>• why? 	    </a:t>
            </a:r>
            <a:r>
              <a:rPr lang="en-US" i="1"/>
              <a:t>background </a:t>
            </a:r>
            <a:r>
              <a:rPr lang="en-US"/>
              <a:t>problem and     </a:t>
            </a:r>
          </a:p>
          <a:p>
            <a:pPr lvl="1">
              <a:buFontTx/>
              <a:buNone/>
            </a:pPr>
            <a:r>
              <a:rPr lang="en-US" i="1"/>
              <a:t>                          purpose </a:t>
            </a:r>
            <a:r>
              <a:rPr lang="en-US"/>
              <a:t>of the report</a:t>
            </a:r>
          </a:p>
          <a:p>
            <a:pPr lvl="1"/>
            <a:r>
              <a:rPr lang="en-US"/>
              <a:t>• how? 	    brief details of the </a:t>
            </a:r>
          </a:p>
          <a:p>
            <a:pPr lvl="1">
              <a:buFontTx/>
              <a:buNone/>
            </a:pPr>
            <a:r>
              <a:rPr lang="en-US"/>
              <a:t>                          approach / procedure /   </a:t>
            </a:r>
          </a:p>
          <a:p>
            <a:pPr lvl="1">
              <a:buFontTx/>
              <a:buNone/>
            </a:pPr>
            <a:r>
              <a:rPr lang="en-US" i="1"/>
              <a:t>                          methods</a:t>
            </a:r>
          </a:p>
          <a:p>
            <a:pPr lvl="1"/>
            <a:r>
              <a:rPr lang="en-US"/>
              <a:t>• what?           important </a:t>
            </a:r>
            <a:r>
              <a:rPr lang="en-US" i="1"/>
              <a:t>results </a:t>
            </a:r>
            <a:r>
              <a:rPr lang="en-US"/>
              <a:t>/ findings</a:t>
            </a:r>
          </a:p>
          <a:p>
            <a:pPr lvl="1"/>
            <a:r>
              <a:rPr lang="en-US"/>
              <a:t>• so what?       major </a:t>
            </a:r>
            <a:r>
              <a:rPr lang="en-US" i="1"/>
              <a:t>conclusion(s) </a:t>
            </a:r>
            <a:r>
              <a:rPr lang="en-US"/>
              <a:t>and </a:t>
            </a:r>
          </a:p>
          <a:p>
            <a:pPr lvl="1">
              <a:buFontTx/>
              <a:buNone/>
            </a:pPr>
            <a:r>
              <a:rPr lang="en-US"/>
              <a:t>                          recommendation(s)</a:t>
            </a:r>
          </a:p>
        </p:txBody>
      </p:sp>
    </p:spTree>
  </p:cSld>
  <p:clrMapOvr>
    <a:masterClrMapping/>
  </p:clrMapOvr>
  <p:transition spd="med">
    <p:split orient="ver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body" idx="1"/>
          </p:nvPr>
        </p:nvSpPr>
        <p:spPr bwMode="auto">
          <a:xfrm>
            <a:off x="395288" y="738188"/>
            <a:ext cx="8208962" cy="4419600"/>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609600" indent="-609600" eaLnBrk="0" hangingPunct="0">
              <a:spcBef>
                <a:spcPct val="0"/>
              </a:spcBef>
            </a:pPr>
            <a:r>
              <a:rPr lang="en-US"/>
              <a:t>Preliminary pages </a:t>
            </a:r>
          </a:p>
          <a:p>
            <a:pPr marL="609600" indent="-609600" eaLnBrk="0" hangingPunct="0">
              <a:spcBef>
                <a:spcPct val="0"/>
              </a:spcBef>
            </a:pPr>
            <a:r>
              <a:rPr lang="en-US" sz="2800"/>
              <a:t>Contents</a:t>
            </a:r>
          </a:p>
          <a:p>
            <a:pPr marL="990600" lvl="1" indent="-533400"/>
            <a:r>
              <a:rPr lang="en-US"/>
              <a:t>The heading for the list of contents is </a:t>
            </a:r>
            <a:r>
              <a:rPr lang="en-US" i="1"/>
              <a:t>Contents. </a:t>
            </a:r>
            <a:r>
              <a:rPr lang="en-US"/>
              <a:t>The list should clearly include:</a:t>
            </a:r>
          </a:p>
          <a:p>
            <a:pPr marL="1371600" lvl="2" indent="-457200"/>
            <a:r>
              <a:rPr lang="en-US"/>
              <a:t>all major section / subdivision headings; numbered and worded exactly as in the text of the report (minor headings are optional)</a:t>
            </a:r>
          </a:p>
          <a:p>
            <a:pPr marL="1371600" lvl="2" indent="-457200"/>
            <a:r>
              <a:rPr lang="en-US"/>
              <a:t>page numbers for each section/subsection</a:t>
            </a:r>
          </a:p>
        </p:txBody>
      </p:sp>
    </p:spTree>
  </p:cSld>
  <p:clrMapOvr>
    <a:masterClrMapping/>
  </p:clrMapOvr>
  <p:transition spd="med">
    <p:split orient="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body" idx="1"/>
          </p:nvPr>
        </p:nvSpPr>
        <p:spPr bwMode="auto">
          <a:xfrm>
            <a:off x="395288" y="620713"/>
            <a:ext cx="8208962" cy="5111750"/>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990600" lvl="1" indent="-533400">
              <a:lnSpc>
                <a:spcPct val="90000"/>
              </a:lnSpc>
            </a:pPr>
            <a:r>
              <a:rPr lang="en-US"/>
              <a:t>Some students choose to include the preliminary pages on the contents list.</a:t>
            </a:r>
          </a:p>
          <a:p>
            <a:pPr marL="990600" lvl="1" indent="-533400">
              <a:lnSpc>
                <a:spcPct val="90000"/>
              </a:lnSpc>
            </a:pPr>
            <a:r>
              <a:rPr lang="en-US"/>
              <a:t> However the title page should be excluded. </a:t>
            </a:r>
          </a:p>
          <a:p>
            <a:pPr marL="990600" lvl="1" indent="-533400">
              <a:lnSpc>
                <a:spcPct val="90000"/>
              </a:lnSpc>
            </a:pPr>
            <a:r>
              <a:rPr lang="en-US"/>
              <a:t>The contents page may be set out with each level of subheading indented by a tab space. This allows the reader to understand at a glance the structure of the report, and to differentiate between important and less significant information.</a:t>
            </a:r>
          </a:p>
          <a:p>
            <a:pPr marL="990600" lvl="1" indent="-533400">
              <a:lnSpc>
                <a:spcPct val="90000"/>
              </a:lnSpc>
            </a:pPr>
            <a:r>
              <a:rPr lang="en-US"/>
              <a:t>Figure below gives a possible format for a contents list. </a:t>
            </a:r>
          </a:p>
        </p:txBody>
      </p:sp>
    </p:spTree>
  </p:cSld>
  <p:clrMapOvr>
    <a:masterClrMapping/>
  </p:clrMapOvr>
  <p:transition spd="med">
    <p:split orient="ver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9986" name="Picture 2"/>
          <p:cNvPicPr>
            <a:picLocks noGrp="1" noChangeAspect="1" noChangeArrowheads="1"/>
          </p:cNvPicPr>
          <p:nvPr>
            <p:ph type="body" idx="1"/>
          </p:nvPr>
        </p:nvPicPr>
        <p:blipFill>
          <a:blip r:embed="rId2"/>
          <a:srcRect/>
          <a:stretch>
            <a:fillRect/>
          </a:stretch>
        </p:blipFill>
        <p:spPr bwMode="auto">
          <a:xfrm>
            <a:off x="1239838" y="620713"/>
            <a:ext cx="8208962" cy="5111750"/>
          </a:xfrm>
          <a:noFill/>
        </p:spPr>
      </p:pic>
    </p:spTree>
  </p:cSld>
  <p:clrMapOvr>
    <a:masterClrMapping/>
  </p:clrMapOvr>
  <p:transition spd="med">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61" name="Text Box 13"/>
          <p:cNvSpPr txBox="1">
            <a:spLocks noChangeArrowheads="1"/>
          </p:cNvSpPr>
          <p:nvPr/>
        </p:nvSpPr>
        <p:spPr bwMode="auto">
          <a:xfrm>
            <a:off x="8610600" y="6400800"/>
            <a:ext cx="533400" cy="457200"/>
          </a:xfrm>
          <a:prstGeom prst="rect">
            <a:avLst/>
          </a:prstGeom>
          <a:noFill/>
          <a:ln w="9525">
            <a:noFill/>
            <a:miter lim="800000"/>
            <a:headEnd/>
            <a:tailEnd/>
          </a:ln>
          <a:effectLst/>
        </p:spPr>
        <p:txBody>
          <a:bodyPr>
            <a:spAutoFit/>
          </a:bodyPr>
          <a:lstStyle/>
          <a:p>
            <a:pPr algn="l">
              <a:spcBef>
                <a:spcPct val="50000"/>
              </a:spcBef>
            </a:pPr>
            <a:r>
              <a:rPr lang="en-US"/>
              <a:t>1</a:t>
            </a:r>
          </a:p>
        </p:txBody>
      </p:sp>
      <p:pic>
        <p:nvPicPr>
          <p:cNvPr id="2062" name="Picture 14" descr="18280tlt"/>
          <p:cNvPicPr>
            <a:picLocks noChangeAspect="1" noChangeArrowheads="1"/>
          </p:cNvPicPr>
          <p:nvPr/>
        </p:nvPicPr>
        <p:blipFill>
          <a:blip r:embed="rId4"/>
          <a:srcRect/>
          <a:stretch>
            <a:fillRect/>
          </a:stretch>
        </p:blipFill>
        <p:spPr bwMode="auto">
          <a:xfrm>
            <a:off x="304800" y="228600"/>
            <a:ext cx="1371600" cy="993775"/>
          </a:xfrm>
          <a:prstGeom prst="rect">
            <a:avLst/>
          </a:prstGeom>
          <a:noFill/>
          <a:ln w="38100">
            <a:solidFill>
              <a:srgbClr val="99CC00"/>
            </a:solidFill>
            <a:miter lim="800000"/>
            <a:headEnd/>
            <a:tailEnd/>
          </a:ln>
        </p:spPr>
      </p:pic>
      <p:pic>
        <p:nvPicPr>
          <p:cNvPr id="2063" name="Picture 15" descr="u18371741"/>
          <p:cNvPicPr>
            <a:picLocks noChangeAspect="1" noChangeArrowheads="1"/>
          </p:cNvPicPr>
          <p:nvPr/>
        </p:nvPicPr>
        <p:blipFill>
          <a:blip r:embed="rId5"/>
          <a:srcRect/>
          <a:stretch>
            <a:fillRect/>
          </a:stretch>
        </p:blipFill>
        <p:spPr bwMode="auto">
          <a:xfrm>
            <a:off x="1752600" y="1295400"/>
            <a:ext cx="1371600" cy="990600"/>
          </a:xfrm>
          <a:prstGeom prst="rect">
            <a:avLst/>
          </a:prstGeom>
          <a:noFill/>
          <a:ln w="38100">
            <a:solidFill>
              <a:srgbClr val="99CC00"/>
            </a:solidFill>
            <a:miter lim="800000"/>
            <a:headEnd/>
            <a:tailEnd/>
          </a:ln>
        </p:spPr>
      </p:pic>
      <p:pic>
        <p:nvPicPr>
          <p:cNvPr id="2067" name="Picture 19" descr="G50-263977"/>
          <p:cNvPicPr>
            <a:picLocks noChangeAspect="1" noChangeArrowheads="1"/>
          </p:cNvPicPr>
          <p:nvPr/>
        </p:nvPicPr>
        <p:blipFill>
          <a:blip r:embed="rId6"/>
          <a:srcRect/>
          <a:stretch>
            <a:fillRect/>
          </a:stretch>
        </p:blipFill>
        <p:spPr bwMode="auto">
          <a:xfrm>
            <a:off x="304800" y="2362200"/>
            <a:ext cx="1371600" cy="990600"/>
          </a:xfrm>
          <a:prstGeom prst="rect">
            <a:avLst/>
          </a:prstGeom>
          <a:noFill/>
          <a:ln w="38100">
            <a:solidFill>
              <a:srgbClr val="00FF00"/>
            </a:solidFill>
            <a:miter lim="800000"/>
            <a:headEnd/>
            <a:tailEnd/>
          </a:ln>
        </p:spPr>
      </p:pic>
      <p:pic>
        <p:nvPicPr>
          <p:cNvPr id="2070" name="Picture 22" descr="OEPRF021"/>
          <p:cNvPicPr>
            <a:picLocks noChangeAspect="1" noChangeArrowheads="1"/>
          </p:cNvPicPr>
          <p:nvPr/>
        </p:nvPicPr>
        <p:blipFill>
          <a:blip r:embed="rId7"/>
          <a:srcRect/>
          <a:stretch>
            <a:fillRect/>
          </a:stretch>
        </p:blipFill>
        <p:spPr bwMode="auto">
          <a:xfrm>
            <a:off x="3200400" y="228600"/>
            <a:ext cx="1447800" cy="990600"/>
          </a:xfrm>
          <a:prstGeom prst="rect">
            <a:avLst/>
          </a:prstGeom>
          <a:noFill/>
          <a:ln w="38100">
            <a:solidFill>
              <a:srgbClr val="00FF00"/>
            </a:solidFill>
            <a:miter lim="800000"/>
            <a:headEnd/>
            <a:tailEnd/>
          </a:ln>
        </p:spPr>
      </p:pic>
      <p:sp>
        <p:nvSpPr>
          <p:cNvPr id="14" name="Rectangle 1032"/>
          <p:cNvSpPr txBox="1">
            <a:spLocks noChangeArrowheads="1"/>
          </p:cNvSpPr>
          <p:nvPr/>
        </p:nvSpPr>
        <p:spPr bwMode="auto">
          <a:xfrm>
            <a:off x="4076540" y="990600"/>
            <a:ext cx="5296060" cy="26670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lvl="0" eaLnBrk="1" hangingPunct="1">
              <a:lnSpc>
                <a:spcPct val="90000"/>
              </a:lnSpc>
              <a:spcBef>
                <a:spcPct val="20000"/>
              </a:spcBef>
            </a:pPr>
            <a:r>
              <a:rPr lang="en-US" sz="2000" b="1" i="1" dirty="0" smtClean="0">
                <a:solidFill>
                  <a:srgbClr val="FF0000"/>
                </a:solidFill>
              </a:rPr>
              <a:t>Why need experiment?</a:t>
            </a:r>
          </a:p>
          <a:p>
            <a:pPr lvl="0" eaLnBrk="1" hangingPunct="1">
              <a:lnSpc>
                <a:spcPct val="90000"/>
              </a:lnSpc>
              <a:spcBef>
                <a:spcPct val="20000"/>
              </a:spcBef>
            </a:pPr>
            <a:r>
              <a:rPr lang="en-US" sz="2000" b="1" i="1" dirty="0" smtClean="0">
                <a:solidFill>
                  <a:srgbClr val="FF0000"/>
                </a:solidFill>
              </a:rPr>
              <a:t>What is the job of an engineer?</a:t>
            </a:r>
          </a:p>
          <a:p>
            <a:pPr lvl="0" eaLnBrk="1" hangingPunct="1">
              <a:lnSpc>
                <a:spcPct val="90000"/>
              </a:lnSpc>
              <a:spcBef>
                <a:spcPct val="20000"/>
              </a:spcBef>
            </a:pPr>
            <a:endParaRPr lang="en-US" sz="2000" b="1" i="1" dirty="0" smtClean="0">
              <a:solidFill>
                <a:srgbClr val="FF0000"/>
              </a:solidFill>
            </a:endParaRPr>
          </a:p>
          <a:p>
            <a:pPr lvl="0" eaLnBrk="1" hangingPunct="1">
              <a:lnSpc>
                <a:spcPct val="90000"/>
              </a:lnSpc>
              <a:spcBef>
                <a:spcPct val="20000"/>
              </a:spcBef>
            </a:pPr>
            <a:r>
              <a:rPr lang="en-US" sz="2000" b="1" i="1" dirty="0" smtClean="0">
                <a:solidFill>
                  <a:srgbClr val="FF0000"/>
                </a:solidFill>
              </a:rPr>
              <a:t>The best amongst you is the one who benefits others the most...</a:t>
            </a:r>
            <a:r>
              <a:rPr lang="en-US" sz="2000" dirty="0" smtClean="0">
                <a:solidFill>
                  <a:srgbClr val="FF0000"/>
                </a:solidFill>
              </a:rPr>
              <a:t>saying of the prophet Muhammad SAW</a:t>
            </a:r>
            <a:br>
              <a:rPr lang="en-US" sz="2000" dirty="0" smtClean="0">
                <a:solidFill>
                  <a:srgbClr val="FF0000"/>
                </a:solidFill>
              </a:rPr>
            </a:br>
            <a:endParaRPr kumimoji="0" lang="en-US" sz="2000" b="0" i="0" u="none" strike="noStrike" kern="0" cap="none" spc="0" normalizeH="0" baseline="0" noProof="0" dirty="0">
              <a:ln>
                <a:noFill/>
              </a:ln>
              <a:solidFill>
                <a:srgbClr val="FF0000"/>
              </a:solidFill>
              <a:effectLst/>
              <a:uLnTx/>
              <a:uFillTx/>
              <a:latin typeface="+mn-lt"/>
              <a:ea typeface="+mn-ea"/>
              <a:cs typeface="+mn-cs"/>
            </a:endParaRPr>
          </a:p>
        </p:txBody>
      </p:sp>
      <p:pic>
        <p:nvPicPr>
          <p:cNvPr id="2" name="Picture 1"/>
          <p:cNvPicPr>
            <a:picLocks noChangeAspect="1"/>
          </p:cNvPicPr>
          <p:nvPr/>
        </p:nvPicPr>
        <p:blipFill>
          <a:blip r:embed="rId8"/>
          <a:stretch>
            <a:fillRect/>
          </a:stretch>
        </p:blipFill>
        <p:spPr>
          <a:xfrm>
            <a:off x="4876482" y="3048000"/>
            <a:ext cx="3657917" cy="3657917"/>
          </a:xfrm>
          <a:prstGeom prst="rect">
            <a:avLst/>
          </a:prstGeom>
        </p:spPr>
      </p:pic>
    </p:spTree>
    <p:extLst>
      <p:ext uri="{BB962C8B-B14F-4D97-AF65-F5344CB8AC3E}">
        <p14:creationId xmlns:p14="http://schemas.microsoft.com/office/powerpoint/2010/main" val="2958739852"/>
      </p:ext>
    </p:extLst>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062"/>
                                        </p:tgtEl>
                                        <p:attrNameLst>
                                          <p:attrName>style.visibility</p:attrName>
                                        </p:attrNameLst>
                                      </p:cBhvr>
                                      <p:to>
                                        <p:strVal val="visible"/>
                                      </p:to>
                                    </p:set>
                                    <p:animEffect transition="in" filter="dissolve">
                                      <p:cBhvr>
                                        <p:cTn id="7" dur="500"/>
                                        <p:tgtEl>
                                          <p:spTgt spid="2062"/>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063"/>
                                        </p:tgtEl>
                                        <p:attrNameLst>
                                          <p:attrName>style.visibility</p:attrName>
                                        </p:attrNameLst>
                                      </p:cBhvr>
                                      <p:to>
                                        <p:strVal val="visible"/>
                                      </p:to>
                                    </p:set>
                                    <p:animEffect transition="in" filter="dissolve">
                                      <p:cBhvr>
                                        <p:cTn id="11" dur="500"/>
                                        <p:tgtEl>
                                          <p:spTgt spid="2063"/>
                                        </p:tgtEl>
                                      </p:cBhvr>
                                    </p:animEffect>
                                  </p:childTnLst>
                                </p:cTn>
                              </p:par>
                            </p:childTnLst>
                          </p:cTn>
                        </p:par>
                        <p:par>
                          <p:cTn id="12" fill="hold">
                            <p:stCondLst>
                              <p:cond delay="1000"/>
                            </p:stCondLst>
                            <p:childTnLst>
                              <p:par>
                                <p:cTn id="13" presetID="19" presetClass="entr" presetSubtype="10" fill="hold" nodeType="afterEffect">
                                  <p:stCondLst>
                                    <p:cond delay="0"/>
                                  </p:stCondLst>
                                  <p:childTnLst>
                                    <p:set>
                                      <p:cBhvr>
                                        <p:cTn id="14" dur="1" fill="hold">
                                          <p:stCondLst>
                                            <p:cond delay="0"/>
                                          </p:stCondLst>
                                        </p:cTn>
                                        <p:tgtEl>
                                          <p:spTgt spid="2067"/>
                                        </p:tgtEl>
                                        <p:attrNameLst>
                                          <p:attrName>style.visibility</p:attrName>
                                        </p:attrNameLst>
                                      </p:cBhvr>
                                      <p:to>
                                        <p:strVal val="visible"/>
                                      </p:to>
                                    </p:set>
                                    <p:anim calcmode="lin" valueType="num">
                                      <p:cBhvr>
                                        <p:cTn id="15" dur="5000" fill="hold"/>
                                        <p:tgtEl>
                                          <p:spTgt spid="2067"/>
                                        </p:tgtEl>
                                        <p:attrNameLst>
                                          <p:attrName>ppt_w</p:attrName>
                                        </p:attrNameLst>
                                      </p:cBhvr>
                                      <p:tavLst>
                                        <p:tav tm="0" fmla="#ppt_w*sin(2.5*pi*$)">
                                          <p:val>
                                            <p:fltVal val="0"/>
                                          </p:val>
                                        </p:tav>
                                        <p:tav tm="100000">
                                          <p:val>
                                            <p:fltVal val="1"/>
                                          </p:val>
                                        </p:tav>
                                      </p:tavLst>
                                    </p:anim>
                                    <p:anim calcmode="lin" valueType="num">
                                      <p:cBhvr>
                                        <p:cTn id="16" dur="5000" fill="hold"/>
                                        <p:tgtEl>
                                          <p:spTgt spid="2067"/>
                                        </p:tgtEl>
                                        <p:attrNameLst>
                                          <p:attrName>ppt_h</p:attrName>
                                        </p:attrNameLst>
                                      </p:cBhvr>
                                      <p:tavLst>
                                        <p:tav tm="0">
                                          <p:val>
                                            <p:strVal val="#ppt_h"/>
                                          </p:val>
                                        </p:tav>
                                        <p:tav tm="100000">
                                          <p:val>
                                            <p:strVal val="#ppt_h"/>
                                          </p:val>
                                        </p:tav>
                                      </p:tavLst>
                                    </p:anim>
                                  </p:childTnLst>
                                </p:cTn>
                              </p:par>
                            </p:childTnLst>
                          </p:cTn>
                        </p:par>
                        <p:par>
                          <p:cTn id="17" fill="hold">
                            <p:stCondLst>
                              <p:cond delay="6000"/>
                            </p:stCondLst>
                            <p:childTnLst>
                              <p:par>
                                <p:cTn id="18" presetID="9" presetClass="entr" presetSubtype="0" fill="hold" nodeType="afterEffect">
                                  <p:stCondLst>
                                    <p:cond delay="0"/>
                                  </p:stCondLst>
                                  <p:childTnLst>
                                    <p:set>
                                      <p:cBhvr>
                                        <p:cTn id="19" dur="1" fill="hold">
                                          <p:stCondLst>
                                            <p:cond delay="0"/>
                                          </p:stCondLst>
                                        </p:cTn>
                                        <p:tgtEl>
                                          <p:spTgt spid="2070"/>
                                        </p:tgtEl>
                                        <p:attrNameLst>
                                          <p:attrName>style.visibility</p:attrName>
                                        </p:attrNameLst>
                                      </p:cBhvr>
                                      <p:to>
                                        <p:strVal val="visible"/>
                                      </p:to>
                                    </p:set>
                                    <p:animEffect transition="in" filter="dissolve">
                                      <p:cBhvr>
                                        <p:cTn id="20" dur="500"/>
                                        <p:tgtEl>
                                          <p:spTgt spid="20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body" idx="1"/>
          </p:nvPr>
        </p:nvSpPr>
        <p:spPr bwMode="auto">
          <a:xfrm>
            <a:off x="1181100" y="1557338"/>
            <a:ext cx="7962900" cy="3671887"/>
          </a:xfrm>
          <a:solidFill>
            <a:schemeClr val="bg1">
              <a:alpha val="67999"/>
            </a:schemeClr>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800" dirty="0"/>
              <a:t>Figures</a:t>
            </a:r>
          </a:p>
          <a:p>
            <a:pPr lvl="1"/>
            <a:r>
              <a:rPr lang="en-US" dirty="0"/>
              <a:t>The heading for the list of figures is </a:t>
            </a:r>
            <a:r>
              <a:rPr lang="en-US" i="1" dirty="0"/>
              <a:t>Figures. </a:t>
            </a:r>
          </a:p>
          <a:p>
            <a:pPr lvl="1"/>
            <a:r>
              <a:rPr lang="en-US" dirty="0"/>
              <a:t>The list is only necessary if more than a few figures appear in the main text of the report. </a:t>
            </a:r>
          </a:p>
          <a:p>
            <a:pPr lvl="1"/>
            <a:r>
              <a:rPr lang="en-US" dirty="0"/>
              <a:t>The list includes the figure number, caption, and page number, ordered as in the text.</a:t>
            </a:r>
          </a:p>
        </p:txBody>
      </p:sp>
    </p:spTree>
  </p:cSld>
  <p:clrMapOvr>
    <a:masterClrMapping/>
  </p:clrMapOvr>
  <p:transition spd="med">
    <p:split orient="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2034" name="Picture 2"/>
          <p:cNvPicPr>
            <a:picLocks noGrp="1" noChangeAspect="1" noChangeArrowheads="1"/>
          </p:cNvPicPr>
          <p:nvPr>
            <p:ph type="body" idx="1"/>
          </p:nvPr>
        </p:nvPicPr>
        <p:blipFill>
          <a:blip r:embed="rId2"/>
          <a:srcRect/>
          <a:stretch>
            <a:fillRect/>
          </a:stretch>
        </p:blipFill>
        <p:spPr bwMode="auto">
          <a:xfrm>
            <a:off x="1295400" y="765175"/>
            <a:ext cx="7696200" cy="5040313"/>
          </a:xfrm>
          <a:noFill/>
        </p:spPr>
      </p:pic>
    </p:spTree>
  </p:cSld>
  <p:clrMapOvr>
    <a:masterClrMapping/>
  </p:clrMapOvr>
  <p:transition spd="med">
    <p:split orient="ver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body" idx="1"/>
          </p:nvPr>
        </p:nvSpPr>
        <p:spPr bwMode="auto">
          <a:xfrm>
            <a:off x="1222375" y="333375"/>
            <a:ext cx="7769225" cy="2735263"/>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800" b="1"/>
              <a:t>Tables</a:t>
            </a:r>
          </a:p>
          <a:p>
            <a:pPr lvl="1"/>
            <a:r>
              <a:rPr lang="en-US" sz="2400"/>
              <a:t>The heading for the list of tables is </a:t>
            </a:r>
            <a:r>
              <a:rPr lang="en-US" sz="2400" i="1"/>
              <a:t>Tables. </a:t>
            </a:r>
          </a:p>
          <a:p>
            <a:pPr lvl="1"/>
            <a:r>
              <a:rPr lang="en-US" sz="2400"/>
              <a:t>The list is only necessary if more than a few tables appear in the main text of the report. </a:t>
            </a:r>
          </a:p>
          <a:p>
            <a:pPr lvl="1"/>
            <a:r>
              <a:rPr lang="en-US" sz="2400"/>
              <a:t>The list includes the table number, caption, and page number, ordered as in the text.</a:t>
            </a:r>
          </a:p>
          <a:p>
            <a:endParaRPr lang="en-US" sz="2800"/>
          </a:p>
        </p:txBody>
      </p:sp>
      <p:pic>
        <p:nvPicPr>
          <p:cNvPr id="173059" name="Picture 3"/>
          <p:cNvPicPr>
            <a:picLocks noChangeAspect="1" noChangeArrowheads="1"/>
          </p:cNvPicPr>
          <p:nvPr/>
        </p:nvPicPr>
        <p:blipFill>
          <a:blip r:embed="rId2"/>
          <a:srcRect/>
          <a:stretch>
            <a:fillRect/>
          </a:stretch>
        </p:blipFill>
        <p:spPr bwMode="auto">
          <a:xfrm>
            <a:off x="1331913" y="3213100"/>
            <a:ext cx="6791325" cy="2857500"/>
          </a:xfrm>
          <a:prstGeom prst="rect">
            <a:avLst/>
          </a:prstGeom>
          <a:noFill/>
          <a:ln w="9525">
            <a:noFill/>
            <a:miter lim="800000"/>
            <a:headEnd/>
            <a:tailEnd/>
          </a:ln>
          <a:effectLst/>
        </p:spPr>
      </p:pic>
    </p:spTree>
  </p:cSld>
  <p:clrMapOvr>
    <a:masterClrMapping/>
  </p:clrMapOvr>
  <p:transition spd="med">
    <p:split orient="ver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body" idx="1"/>
          </p:nvPr>
        </p:nvSpPr>
        <p:spPr bwMode="auto">
          <a:xfrm>
            <a:off x="1219200" y="549275"/>
            <a:ext cx="7696200" cy="5616575"/>
          </a:xfrm>
          <a:solidFill>
            <a:schemeClr val="bg1">
              <a:alpha val="70000"/>
            </a:schemeClr>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US" sz="2800"/>
              <a:t>Symbols</a:t>
            </a:r>
          </a:p>
          <a:p>
            <a:pPr lvl="1">
              <a:lnSpc>
                <a:spcPct val="90000"/>
              </a:lnSpc>
            </a:pPr>
            <a:r>
              <a:rPr lang="en-US" sz="2400"/>
              <a:t>Where symbols are used extensively (typically more than 10 symbols are used), a list of definitions should appear at the beginning of the report. </a:t>
            </a:r>
          </a:p>
          <a:p>
            <a:pPr lvl="1">
              <a:lnSpc>
                <a:spcPct val="90000"/>
              </a:lnSpc>
            </a:pPr>
            <a:r>
              <a:rPr lang="en-US" sz="2400"/>
              <a:t>If there is no list, symbols should be defined in the text when first used. </a:t>
            </a:r>
          </a:p>
          <a:p>
            <a:pPr lvl="1">
              <a:lnSpc>
                <a:spcPct val="90000"/>
              </a:lnSpc>
            </a:pPr>
            <a:r>
              <a:rPr lang="en-US" sz="2400"/>
              <a:t>The heading for the list is </a:t>
            </a:r>
            <a:r>
              <a:rPr lang="en-US" sz="2400" i="1"/>
              <a:t>Symbols. </a:t>
            </a:r>
          </a:p>
          <a:p>
            <a:pPr lvl="1">
              <a:lnSpc>
                <a:spcPct val="90000"/>
              </a:lnSpc>
            </a:pPr>
            <a:r>
              <a:rPr lang="en-US" sz="2400"/>
              <a:t>The list of symbols should include appropriate information such as the symbol, definition, quantity to which the symbol refers, and the unit of measurement.</a:t>
            </a:r>
          </a:p>
          <a:p>
            <a:pPr lvl="1">
              <a:lnSpc>
                <a:spcPct val="90000"/>
              </a:lnSpc>
            </a:pPr>
            <a:r>
              <a:rPr lang="en-US" sz="2400"/>
              <a:t>Use an appropriate number of significant figures or level of accuracy when presenting measurements.</a:t>
            </a:r>
          </a:p>
        </p:txBody>
      </p:sp>
    </p:spTree>
  </p:cSld>
  <p:clrMapOvr>
    <a:masterClrMapping/>
  </p:clrMapOvr>
  <p:transition spd="med">
    <p:split orient="ver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body" sz="half" idx="1"/>
          </p:nvPr>
        </p:nvSpPr>
        <p:spPr bwMode="auto">
          <a:xfrm>
            <a:off x="1295400" y="188913"/>
            <a:ext cx="7772400" cy="2087562"/>
          </a:xfrm>
          <a:solidFill>
            <a:schemeClr val="bg1">
              <a:alpha val="71001"/>
            </a:schemeClr>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400"/>
              <a:t>The symbols are normally group and arrange in the following order:</a:t>
            </a:r>
          </a:p>
          <a:p>
            <a:pPr lvl="1"/>
            <a:r>
              <a:rPr lang="en-US" sz="2000"/>
              <a:t>Roman alphabets </a:t>
            </a:r>
          </a:p>
          <a:p>
            <a:pPr lvl="1"/>
            <a:r>
              <a:rPr lang="en-US" sz="2000"/>
              <a:t>Greek alphabets</a:t>
            </a:r>
          </a:p>
          <a:p>
            <a:pPr lvl="1"/>
            <a:r>
              <a:rPr lang="en-US" sz="2000"/>
              <a:t>Subscripts</a:t>
            </a:r>
          </a:p>
        </p:txBody>
      </p:sp>
      <p:sp>
        <p:nvSpPr>
          <p:cNvPr id="175107" name="Rectangle 3"/>
          <p:cNvSpPr>
            <a:spLocks noChangeArrowheads="1"/>
          </p:cNvSpPr>
          <p:nvPr/>
        </p:nvSpPr>
        <p:spPr bwMode="auto">
          <a:xfrm>
            <a:off x="1066800" y="2263775"/>
            <a:ext cx="7696200" cy="2232025"/>
          </a:xfrm>
          <a:prstGeom prst="rect">
            <a:avLst/>
          </a:prstGeom>
          <a:noFill/>
          <a:ln w="9525">
            <a:noFill/>
            <a:miter lim="800000"/>
            <a:headEnd/>
            <a:tailEnd/>
          </a:ln>
        </p:spPr>
        <p:txBody>
          <a:bodyPr/>
          <a:lstStyle/>
          <a:p>
            <a:pPr marL="342900" indent="-342900" algn="l" eaLnBrk="1" hangingPunct="1">
              <a:spcBef>
                <a:spcPct val="20000"/>
              </a:spcBef>
              <a:buFontTx/>
              <a:buChar char="•"/>
            </a:pPr>
            <a:r>
              <a:rPr lang="en-US" sz="2000"/>
              <a:t>All units of measurement should be in the metric form given by the International System of Units (SI: Système  International d’Unités). </a:t>
            </a:r>
          </a:p>
          <a:p>
            <a:pPr marL="342900" indent="-342900" algn="l" eaLnBrk="1" hangingPunct="1">
              <a:spcBef>
                <a:spcPct val="20000"/>
              </a:spcBef>
              <a:buFontTx/>
              <a:buChar char="•"/>
            </a:pPr>
            <a:r>
              <a:rPr lang="en-US" sz="2000"/>
              <a:t>If you are using another system of units, convert these into SI units.</a:t>
            </a:r>
          </a:p>
          <a:p>
            <a:pPr marL="342900" indent="-342900" algn="l" eaLnBrk="1" hangingPunct="1">
              <a:spcBef>
                <a:spcPct val="20000"/>
              </a:spcBef>
              <a:buFontTx/>
              <a:buChar char="•"/>
            </a:pPr>
            <a:r>
              <a:rPr lang="en-US" sz="2000"/>
              <a:t>Base SI units</a:t>
            </a:r>
          </a:p>
        </p:txBody>
      </p:sp>
      <p:pic>
        <p:nvPicPr>
          <p:cNvPr id="175108" name="Picture 4"/>
          <p:cNvPicPr>
            <a:picLocks noChangeAspect="1" noChangeArrowheads="1"/>
          </p:cNvPicPr>
          <p:nvPr/>
        </p:nvPicPr>
        <p:blipFill>
          <a:blip r:embed="rId2"/>
          <a:srcRect/>
          <a:stretch>
            <a:fillRect/>
          </a:stretch>
        </p:blipFill>
        <p:spPr bwMode="auto">
          <a:xfrm>
            <a:off x="1331913" y="4264025"/>
            <a:ext cx="6913562" cy="2593975"/>
          </a:xfrm>
          <a:prstGeom prst="rect">
            <a:avLst/>
          </a:prstGeom>
          <a:noFill/>
          <a:ln w="9525">
            <a:noFill/>
            <a:miter lim="800000"/>
            <a:headEnd/>
            <a:tailEnd/>
          </a:ln>
          <a:effectLst/>
        </p:spPr>
      </p:pic>
    </p:spTree>
  </p:cSld>
  <p:clrMapOvr>
    <a:masterClrMapping/>
  </p:clrMapOvr>
  <p:transition spd="med">
    <p:split orient="ver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body" idx="1"/>
          </p:nvPr>
        </p:nvSpPr>
        <p:spPr bwMode="auto">
          <a:xfrm>
            <a:off x="1219201" y="404813"/>
            <a:ext cx="7924800" cy="5400675"/>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en-US" sz="2800" b="1" dirty="0"/>
              <a:t>Introduction</a:t>
            </a:r>
          </a:p>
          <a:p>
            <a:pPr>
              <a:lnSpc>
                <a:spcPct val="80000"/>
              </a:lnSpc>
            </a:pPr>
            <a:r>
              <a:rPr lang="en-US" sz="2800" dirty="0"/>
              <a:t>The Introduction gives the reader the necessary background information. </a:t>
            </a:r>
          </a:p>
          <a:p>
            <a:pPr>
              <a:lnSpc>
                <a:spcPct val="80000"/>
              </a:lnSpc>
            </a:pPr>
            <a:r>
              <a:rPr lang="en-US" sz="2800" dirty="0"/>
              <a:t>It can include:</a:t>
            </a:r>
          </a:p>
          <a:p>
            <a:pPr lvl="1">
              <a:lnSpc>
                <a:spcPct val="80000"/>
              </a:lnSpc>
            </a:pPr>
            <a:r>
              <a:rPr lang="en-US" sz="2400" dirty="0"/>
              <a:t>a description of purpose(s) and objective(s) / topic(s)</a:t>
            </a:r>
          </a:p>
          <a:p>
            <a:pPr lvl="1">
              <a:lnSpc>
                <a:spcPct val="80000"/>
              </a:lnSpc>
            </a:pPr>
            <a:r>
              <a:rPr lang="en-US" sz="2400" dirty="0"/>
              <a:t> a statement of the problem(s)</a:t>
            </a:r>
          </a:p>
          <a:p>
            <a:pPr lvl="1">
              <a:lnSpc>
                <a:spcPct val="80000"/>
              </a:lnSpc>
            </a:pPr>
            <a:r>
              <a:rPr lang="en-US" sz="2400" dirty="0"/>
              <a:t> a survey of background information</a:t>
            </a:r>
          </a:p>
          <a:p>
            <a:pPr lvl="1">
              <a:lnSpc>
                <a:spcPct val="80000"/>
              </a:lnSpc>
            </a:pPr>
            <a:r>
              <a:rPr lang="en-US" sz="2400" dirty="0"/>
              <a:t>a review of previous work/research and the relationship to the current project the method(s) of approach</a:t>
            </a:r>
          </a:p>
          <a:p>
            <a:pPr lvl="1">
              <a:lnSpc>
                <a:spcPct val="80000"/>
              </a:lnSpc>
            </a:pPr>
            <a:r>
              <a:rPr lang="en-US" sz="2400" dirty="0"/>
              <a:t> an indication of the scope and limitations of study</a:t>
            </a:r>
          </a:p>
          <a:p>
            <a:pPr lvl="1">
              <a:lnSpc>
                <a:spcPct val="80000"/>
              </a:lnSpc>
            </a:pPr>
            <a:r>
              <a:rPr lang="en-US" sz="2400" dirty="0"/>
              <a:t>an outline of material presented in the rest of the report</a:t>
            </a:r>
          </a:p>
        </p:txBody>
      </p:sp>
    </p:spTree>
  </p:cSld>
  <p:clrMapOvr>
    <a:masterClrMapping/>
  </p:clrMapOvr>
  <p:transition spd="med">
    <p:split orient="ver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body" idx="1"/>
          </p:nvPr>
        </p:nvSpPr>
        <p:spPr bwMode="auto">
          <a:xfrm>
            <a:off x="1295401" y="404813"/>
            <a:ext cx="7848600" cy="4968875"/>
          </a:xfrm>
          <a:solidFill>
            <a:schemeClr val="bg1">
              <a:alpha val="69000"/>
            </a:schemeClr>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US" dirty="0"/>
              <a:t>Theory</a:t>
            </a:r>
          </a:p>
          <a:p>
            <a:pPr lvl="1">
              <a:lnSpc>
                <a:spcPct val="90000"/>
              </a:lnSpc>
            </a:pPr>
            <a:r>
              <a:rPr lang="en-US" dirty="0"/>
              <a:t>A theory written in a report can be quickly understood when it is written using a set of familiar symbols used in corresponding field of study.</a:t>
            </a:r>
          </a:p>
          <a:p>
            <a:pPr lvl="1">
              <a:lnSpc>
                <a:spcPct val="90000"/>
              </a:lnSpc>
            </a:pPr>
            <a:r>
              <a:rPr lang="en-US" dirty="0"/>
              <a:t>In every engineering field there will be a set of symbols that is used to describe  theories.</a:t>
            </a:r>
          </a:p>
          <a:p>
            <a:pPr lvl="1">
              <a:lnSpc>
                <a:spcPct val="90000"/>
              </a:lnSpc>
            </a:pPr>
            <a:r>
              <a:rPr lang="en-US" dirty="0"/>
              <a:t>The usage of symbols in the theory must be consistent to avoid confusion and wrong interpretation.</a:t>
            </a:r>
          </a:p>
        </p:txBody>
      </p:sp>
    </p:spTree>
  </p:cSld>
  <p:clrMapOvr>
    <a:masterClrMapping/>
  </p:clrMapOvr>
  <p:transition spd="med">
    <p:split orient="ver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body" sz="half" idx="1"/>
          </p:nvPr>
        </p:nvSpPr>
        <p:spPr bwMode="auto">
          <a:xfrm>
            <a:off x="1295400" y="404813"/>
            <a:ext cx="7848600" cy="1439862"/>
          </a:xfrm>
          <a:solidFill>
            <a:schemeClr val="bg1">
              <a:alpha val="61000"/>
            </a:schemeClr>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800" dirty="0"/>
              <a:t>In a mathematical analysis, all equations must be written clearly and on separate line and numbered.</a:t>
            </a:r>
          </a:p>
        </p:txBody>
      </p:sp>
      <p:graphicFrame>
        <p:nvGraphicFramePr>
          <p:cNvPr id="178179" name="Object 3"/>
          <p:cNvGraphicFramePr>
            <a:graphicFrameLocks noGrp="1" noChangeAspect="1"/>
          </p:cNvGraphicFramePr>
          <p:nvPr>
            <p:ph sz="half" idx="2"/>
            <p:extLst>
              <p:ext uri="{D42A27DB-BD31-4B8C-83A1-F6EECF244321}">
                <p14:modId xmlns:p14="http://schemas.microsoft.com/office/powerpoint/2010/main" val="4202306751"/>
              </p:ext>
            </p:extLst>
          </p:nvPr>
        </p:nvGraphicFramePr>
        <p:xfrm>
          <a:off x="1752600" y="2057400"/>
          <a:ext cx="6623050" cy="622300"/>
        </p:xfrm>
        <a:graphic>
          <a:graphicData uri="http://schemas.openxmlformats.org/presentationml/2006/ole">
            <mc:AlternateContent xmlns:mc="http://schemas.openxmlformats.org/markup-compatibility/2006">
              <mc:Choice xmlns:v="urn:schemas-microsoft-com:vml" Requires="v">
                <p:oleObj spid="_x0000_s178192" name="Equation" r:id="rId3" imgW="2476440" imgH="203040" progId="Equation.3">
                  <p:embed/>
                </p:oleObj>
              </mc:Choice>
              <mc:Fallback>
                <p:oleObj name="Equation" r:id="rId3" imgW="2476440" imgH="20304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2057400"/>
                        <a:ext cx="6623050" cy="622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8180" name="Text Box 4"/>
          <p:cNvSpPr txBox="1">
            <a:spLocks noChangeArrowheads="1"/>
          </p:cNvSpPr>
          <p:nvPr/>
        </p:nvSpPr>
        <p:spPr bwMode="auto">
          <a:xfrm>
            <a:off x="1295400" y="2852738"/>
            <a:ext cx="7848600" cy="3722687"/>
          </a:xfrm>
          <a:prstGeom prst="rect">
            <a:avLst/>
          </a:prstGeom>
          <a:solidFill>
            <a:schemeClr val="bg1">
              <a:alpha val="61000"/>
            </a:schemeClr>
          </a:solidFill>
          <a:ln w="9525">
            <a:noFill/>
            <a:miter lim="800000"/>
            <a:headEnd/>
            <a:tailEnd/>
          </a:ln>
          <a:effectLst/>
        </p:spPr>
        <p:txBody>
          <a:bodyPr wrap="square">
            <a:spAutoFit/>
          </a:bodyPr>
          <a:lstStyle/>
          <a:p>
            <a:pPr marL="449263" indent="-449263" algn="l">
              <a:spcBef>
                <a:spcPct val="50000"/>
              </a:spcBef>
              <a:buFontTx/>
              <a:buChar char="•"/>
            </a:pPr>
            <a:r>
              <a:rPr lang="en-US" sz="2800" dirty="0">
                <a:latin typeface="Comic Sans MS" pitchFamily="66" charset="0"/>
              </a:rPr>
              <a:t>In the report the equation is referred to by the number given to it e.g.  “Equation (6.1)  is used………”</a:t>
            </a:r>
          </a:p>
          <a:p>
            <a:pPr marL="449263" indent="-449263" algn="l">
              <a:spcBef>
                <a:spcPct val="50000"/>
              </a:spcBef>
              <a:buFontTx/>
              <a:buChar char="•"/>
            </a:pPr>
            <a:r>
              <a:rPr lang="en-US" sz="2800" dirty="0">
                <a:latin typeface="Comic Sans MS" pitchFamily="66" charset="0"/>
              </a:rPr>
              <a:t>Theories are inherently speculative and approximate and experiments are not done to validate anything that is well established, understood and proven beyond any doubt it is correct.</a:t>
            </a:r>
          </a:p>
        </p:txBody>
      </p:sp>
    </p:spTree>
  </p:cSld>
  <p:clrMapOvr>
    <a:masterClrMapping/>
  </p:clrMapOvr>
  <p:transition spd="med">
    <p:split orient="ver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body" idx="1"/>
          </p:nvPr>
        </p:nvSpPr>
        <p:spPr bwMode="auto">
          <a:xfrm>
            <a:off x="1295400" y="404813"/>
            <a:ext cx="7824787" cy="5759450"/>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800" dirty="0"/>
              <a:t>Assumptions made in the theories must be firstly questioned if the experimental did not confirm the predicted results</a:t>
            </a:r>
          </a:p>
          <a:p>
            <a:r>
              <a:rPr lang="en-US" sz="2800" dirty="0"/>
              <a:t>Any conclusion resulted from that assumption must be reexamined in detail.</a:t>
            </a:r>
          </a:p>
          <a:p>
            <a:r>
              <a:rPr lang="en-US" sz="2800" dirty="0"/>
              <a:t>For presentation purposes, the main theory statement must be highlighted but the detail mathematical development is better to be placed in appendices. </a:t>
            </a:r>
          </a:p>
        </p:txBody>
      </p:sp>
    </p:spTree>
  </p:cSld>
  <p:clrMapOvr>
    <a:masterClrMapping/>
  </p:clrMapOvr>
  <p:transition spd="med">
    <p:split orient="ver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body" idx="1"/>
          </p:nvPr>
        </p:nvSpPr>
        <p:spPr bwMode="auto">
          <a:xfrm>
            <a:off x="1295400" y="404813"/>
            <a:ext cx="7848600" cy="5759450"/>
          </a:xfrm>
          <a:solidFill>
            <a:schemeClr val="bg1">
              <a:alpha val="50000"/>
            </a:schemeClr>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dirty="0"/>
              <a:t>Experiment procedure and Result</a:t>
            </a:r>
          </a:p>
          <a:p>
            <a:pPr lvl="1"/>
            <a:r>
              <a:rPr lang="en-US" dirty="0"/>
              <a:t>Students must describe and explain clearly and detail all the experimental procedure to the extend that a reader can repeat the experiment without requiring further study.</a:t>
            </a:r>
          </a:p>
          <a:p>
            <a:pPr lvl="1"/>
            <a:r>
              <a:rPr lang="en-US" dirty="0"/>
              <a:t>The operating principles of an experiment apparatus should be described clearly. It is recommended that when describing an apparatus it is better to include a clear diagram or photograph of it. (as the saying: a picture worth a thousand words)</a:t>
            </a:r>
          </a:p>
        </p:txBody>
      </p:sp>
    </p:spTree>
  </p:cSld>
  <p:clrMapOvr>
    <a:masterClrMapping/>
  </p:clrMapOvr>
  <p:transition spd="med">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1080" name="Rectangle 1032"/>
          <p:cNvSpPr>
            <a:spLocks noGrp="1" noChangeArrowheads="1"/>
          </p:cNvSpPr>
          <p:nvPr>
            <p:ph type="body" sz="half" idx="1"/>
          </p:nvPr>
        </p:nvSpPr>
        <p:spPr bwMode="auto">
          <a:xfrm>
            <a:off x="152400" y="2743200"/>
            <a:ext cx="8610600" cy="2133600"/>
          </a:xfrm>
          <a:noFill/>
          <a:ln>
            <a:miter lim="800000"/>
            <a:headEnd/>
            <a:tailEnd/>
          </a:ln>
        </p:spPr>
        <p:txBody>
          <a:bodyPr vert="horz" wrap="square" lIns="91440" tIns="45720" rIns="91440" bIns="45720" numCol="1" anchor="t" anchorCtr="0" compatLnSpc="1">
            <a:prstTxWarp prst="textNoShape">
              <a:avLst/>
            </a:prstTxWarp>
          </a:bodyPr>
          <a:lstStyle/>
          <a:p>
            <a:pPr algn="ctr">
              <a:lnSpc>
                <a:spcPct val="90000"/>
              </a:lnSpc>
              <a:buFontTx/>
              <a:buNone/>
            </a:pPr>
            <a:endParaRPr lang="en-US" sz="2000" b="1" dirty="0">
              <a:solidFill>
                <a:srgbClr val="FF3300"/>
              </a:solidFill>
            </a:endParaRPr>
          </a:p>
          <a:p>
            <a:pPr>
              <a:lnSpc>
                <a:spcPct val="90000"/>
              </a:lnSpc>
              <a:buFontTx/>
              <a:buBlip>
                <a:blip r:embed="rId3"/>
              </a:buBlip>
            </a:pPr>
            <a:r>
              <a:rPr lang="en-US" sz="2000" dirty="0">
                <a:solidFill>
                  <a:srgbClr val="FF0000"/>
                </a:solidFill>
              </a:rPr>
              <a:t>Problem solving</a:t>
            </a:r>
            <a:r>
              <a:rPr lang="en-US" sz="2000" dirty="0"/>
              <a:t> in engineering can generally be solved by using two methods.</a:t>
            </a:r>
            <a:endParaRPr lang="en-US" sz="2000" dirty="0">
              <a:solidFill>
                <a:srgbClr val="FF0066"/>
              </a:solidFill>
            </a:endParaRPr>
          </a:p>
          <a:p>
            <a:pPr algn="just">
              <a:lnSpc>
                <a:spcPct val="90000"/>
              </a:lnSpc>
              <a:buClr>
                <a:srgbClr val="CC3300"/>
              </a:buClr>
              <a:buFontTx/>
              <a:buBlip>
                <a:blip r:embed="rId3"/>
              </a:buBlip>
            </a:pPr>
            <a:r>
              <a:rPr lang="en-US" sz="2000" dirty="0">
                <a:solidFill>
                  <a:srgbClr val="FF0000"/>
                </a:solidFill>
              </a:rPr>
              <a:t>A theoretician</a:t>
            </a:r>
            <a:r>
              <a:rPr lang="en-US" sz="2000" dirty="0"/>
              <a:t> analyzes or predicts results based on analytical model.</a:t>
            </a:r>
            <a:endParaRPr lang="en-US" sz="2000" b="1" dirty="0">
              <a:solidFill>
                <a:srgbClr val="FF0066"/>
              </a:solidFill>
            </a:endParaRPr>
          </a:p>
          <a:p>
            <a:pPr algn="just">
              <a:lnSpc>
                <a:spcPct val="90000"/>
              </a:lnSpc>
              <a:buFontTx/>
              <a:buBlip>
                <a:blip r:embed="rId3"/>
              </a:buBlip>
            </a:pPr>
            <a:r>
              <a:rPr lang="en-US" sz="2000" dirty="0">
                <a:solidFill>
                  <a:srgbClr val="FF0000"/>
                </a:solidFill>
              </a:rPr>
              <a:t>An experimentalist</a:t>
            </a:r>
            <a:r>
              <a:rPr lang="en-US" sz="2000" dirty="0"/>
              <a:t> runs experiment based on theory.</a:t>
            </a:r>
            <a:endParaRPr lang="en-US" sz="2000" b="1" dirty="0">
              <a:solidFill>
                <a:srgbClr val="FF0066"/>
              </a:solidFill>
            </a:endParaRPr>
          </a:p>
          <a:p>
            <a:pPr algn="just">
              <a:lnSpc>
                <a:spcPct val="90000"/>
              </a:lnSpc>
              <a:buFontTx/>
              <a:buBlip>
                <a:blip r:embed="rId3"/>
              </a:buBlip>
            </a:pPr>
            <a:r>
              <a:rPr lang="en-US" sz="2000" dirty="0">
                <a:solidFill>
                  <a:srgbClr val="FF0000"/>
                </a:solidFill>
              </a:rPr>
              <a:t>Research</a:t>
            </a:r>
            <a:r>
              <a:rPr lang="en-US" sz="2000" dirty="0"/>
              <a:t> is the bridge that joins both theory and experiment together.</a:t>
            </a:r>
          </a:p>
        </p:txBody>
      </p:sp>
      <p:sp>
        <p:nvSpPr>
          <p:cNvPr id="131081" name="Text Box 1033"/>
          <p:cNvSpPr txBox="1">
            <a:spLocks noChangeArrowheads="1"/>
          </p:cNvSpPr>
          <p:nvPr/>
        </p:nvSpPr>
        <p:spPr bwMode="auto">
          <a:xfrm>
            <a:off x="8610600" y="6400800"/>
            <a:ext cx="533400" cy="457200"/>
          </a:xfrm>
          <a:prstGeom prst="rect">
            <a:avLst/>
          </a:prstGeom>
          <a:noFill/>
          <a:ln w="9525">
            <a:noFill/>
            <a:miter lim="800000"/>
            <a:headEnd/>
            <a:tailEnd/>
          </a:ln>
          <a:effectLst/>
        </p:spPr>
        <p:txBody>
          <a:bodyPr>
            <a:spAutoFit/>
          </a:bodyPr>
          <a:lstStyle/>
          <a:p>
            <a:pPr algn="l">
              <a:spcBef>
                <a:spcPct val="50000"/>
              </a:spcBef>
            </a:pPr>
            <a:r>
              <a:rPr lang="en-US"/>
              <a:t>2</a:t>
            </a:r>
          </a:p>
        </p:txBody>
      </p:sp>
      <p:sp>
        <p:nvSpPr>
          <p:cNvPr id="131083" name="Rectangle 1035"/>
          <p:cNvSpPr>
            <a:spLocks noChangeArrowheads="1"/>
          </p:cNvSpPr>
          <p:nvPr/>
        </p:nvSpPr>
        <p:spPr bwMode="auto">
          <a:xfrm>
            <a:off x="304800" y="609600"/>
            <a:ext cx="1600200" cy="838200"/>
          </a:xfrm>
          <a:prstGeom prst="rect">
            <a:avLst/>
          </a:prstGeom>
          <a:solidFill>
            <a:srgbClr val="FF99CC"/>
          </a:solidFill>
          <a:ln w="38100">
            <a:solidFill>
              <a:srgbClr val="FF0000"/>
            </a:solidFill>
            <a:miter lim="800000"/>
            <a:headEnd/>
            <a:tailEnd/>
          </a:ln>
          <a:effectLst/>
        </p:spPr>
        <p:txBody>
          <a:bodyPr wrap="none" anchor="ctr"/>
          <a:lstStyle/>
          <a:p>
            <a:r>
              <a:rPr lang="en-US"/>
              <a:t>Problem</a:t>
            </a:r>
          </a:p>
          <a:p>
            <a:r>
              <a:rPr lang="en-US"/>
              <a:t>Solving</a:t>
            </a:r>
          </a:p>
        </p:txBody>
      </p:sp>
      <p:sp>
        <p:nvSpPr>
          <p:cNvPr id="131084" name="Rectangle 1036"/>
          <p:cNvSpPr>
            <a:spLocks noChangeArrowheads="1"/>
          </p:cNvSpPr>
          <p:nvPr/>
        </p:nvSpPr>
        <p:spPr bwMode="auto">
          <a:xfrm>
            <a:off x="2590800" y="609600"/>
            <a:ext cx="3124200" cy="533400"/>
          </a:xfrm>
          <a:prstGeom prst="rect">
            <a:avLst/>
          </a:prstGeom>
          <a:solidFill>
            <a:srgbClr val="FF99CC"/>
          </a:solidFill>
          <a:ln w="38100">
            <a:solidFill>
              <a:srgbClr val="FF0000"/>
            </a:solidFill>
            <a:miter lim="800000"/>
            <a:headEnd/>
            <a:tailEnd/>
          </a:ln>
          <a:effectLst/>
        </p:spPr>
        <p:txBody>
          <a:bodyPr wrap="none" anchor="ctr"/>
          <a:lstStyle/>
          <a:p>
            <a:pPr algn="l">
              <a:buFontTx/>
              <a:buBlip>
                <a:blip r:embed="rId3"/>
              </a:buBlip>
            </a:pPr>
            <a:r>
              <a:rPr lang="en-US"/>
              <a:t>Theoretical</a:t>
            </a:r>
          </a:p>
        </p:txBody>
      </p:sp>
      <p:sp>
        <p:nvSpPr>
          <p:cNvPr id="131086" name="AutoShape 1038"/>
          <p:cNvSpPr>
            <a:spLocks noChangeArrowheads="1"/>
          </p:cNvSpPr>
          <p:nvPr/>
        </p:nvSpPr>
        <p:spPr bwMode="auto">
          <a:xfrm>
            <a:off x="1828800" y="838200"/>
            <a:ext cx="914400" cy="304800"/>
          </a:xfrm>
          <a:prstGeom prst="notchedRightArrow">
            <a:avLst>
              <a:gd name="adj1" fmla="val 50000"/>
              <a:gd name="adj2" fmla="val 75000"/>
            </a:avLst>
          </a:prstGeom>
          <a:gradFill rotWithShape="1">
            <a:gsLst>
              <a:gs pos="0">
                <a:srgbClr val="FFFF00"/>
              </a:gs>
              <a:gs pos="100000">
                <a:srgbClr val="FF0066"/>
              </a:gs>
            </a:gsLst>
            <a:lin ang="2700000" scaled="1"/>
          </a:gradFill>
          <a:ln w="9525">
            <a:solidFill>
              <a:schemeClr val="tx1"/>
            </a:solidFill>
            <a:miter lim="800000"/>
            <a:headEnd/>
            <a:tailEnd/>
          </a:ln>
          <a:effectLst/>
        </p:spPr>
        <p:txBody>
          <a:bodyPr wrap="none" anchor="ctr"/>
          <a:lstStyle/>
          <a:p>
            <a:endParaRPr lang="en-US"/>
          </a:p>
        </p:txBody>
      </p:sp>
      <p:sp>
        <p:nvSpPr>
          <p:cNvPr id="131087" name="Rectangle 1039"/>
          <p:cNvSpPr>
            <a:spLocks noChangeArrowheads="1"/>
          </p:cNvSpPr>
          <p:nvPr/>
        </p:nvSpPr>
        <p:spPr bwMode="auto">
          <a:xfrm>
            <a:off x="2590800" y="2133600"/>
            <a:ext cx="3124200" cy="533400"/>
          </a:xfrm>
          <a:prstGeom prst="rect">
            <a:avLst/>
          </a:prstGeom>
          <a:solidFill>
            <a:srgbClr val="FF99CC"/>
          </a:solidFill>
          <a:ln w="38100">
            <a:solidFill>
              <a:srgbClr val="FF0000"/>
            </a:solidFill>
            <a:miter lim="800000"/>
            <a:headEnd/>
            <a:tailEnd/>
          </a:ln>
          <a:effectLst/>
        </p:spPr>
        <p:txBody>
          <a:bodyPr wrap="none" anchor="ctr"/>
          <a:lstStyle/>
          <a:p>
            <a:pPr algn="l">
              <a:buFontTx/>
              <a:buBlip>
                <a:blip r:embed="rId3"/>
              </a:buBlip>
            </a:pPr>
            <a:r>
              <a:rPr lang="en-US"/>
              <a:t>Experimental</a:t>
            </a:r>
          </a:p>
        </p:txBody>
      </p:sp>
      <p:sp>
        <p:nvSpPr>
          <p:cNvPr id="131088" name="AutoShape 1040"/>
          <p:cNvSpPr>
            <a:spLocks noChangeArrowheads="1"/>
          </p:cNvSpPr>
          <p:nvPr/>
        </p:nvSpPr>
        <p:spPr bwMode="auto">
          <a:xfrm rot="2598919">
            <a:off x="1600200" y="1676400"/>
            <a:ext cx="1295400" cy="304800"/>
          </a:xfrm>
          <a:prstGeom prst="notchedRightArrow">
            <a:avLst>
              <a:gd name="adj1" fmla="val 50000"/>
              <a:gd name="adj2" fmla="val 106250"/>
            </a:avLst>
          </a:prstGeom>
          <a:gradFill rotWithShape="1">
            <a:gsLst>
              <a:gs pos="0">
                <a:srgbClr val="FFFF00"/>
              </a:gs>
              <a:gs pos="100000">
                <a:srgbClr val="FF0066"/>
              </a:gs>
            </a:gsLst>
            <a:lin ang="2700000" scaled="1"/>
          </a:gradFill>
          <a:ln w="9525">
            <a:solidFill>
              <a:schemeClr val="tx1"/>
            </a:solidFill>
            <a:miter lim="800000"/>
            <a:headEnd/>
            <a:tailEnd/>
          </a:ln>
          <a:effectLst/>
        </p:spPr>
        <p:txBody>
          <a:bodyPr wrap="none" anchor="ctr"/>
          <a:lstStyle/>
          <a:p>
            <a:endParaRPr lang="en-US"/>
          </a:p>
        </p:txBody>
      </p:sp>
      <p:sp>
        <p:nvSpPr>
          <p:cNvPr id="131089" name="AutoShape 1041"/>
          <p:cNvSpPr>
            <a:spLocks noChangeArrowheads="1"/>
          </p:cNvSpPr>
          <p:nvPr/>
        </p:nvSpPr>
        <p:spPr bwMode="auto">
          <a:xfrm>
            <a:off x="3657600" y="1066800"/>
            <a:ext cx="457200" cy="1143000"/>
          </a:xfrm>
          <a:prstGeom prst="upDownArrow">
            <a:avLst>
              <a:gd name="adj1" fmla="val 50000"/>
              <a:gd name="adj2" fmla="val 50000"/>
            </a:avLst>
          </a:prstGeom>
          <a:gradFill rotWithShape="1">
            <a:gsLst>
              <a:gs pos="0">
                <a:srgbClr val="FFFF00"/>
              </a:gs>
              <a:gs pos="100000">
                <a:srgbClr val="FF6600"/>
              </a:gs>
            </a:gsLst>
            <a:lin ang="2700000" scaled="1"/>
          </a:gradFill>
          <a:ln w="6350">
            <a:solidFill>
              <a:schemeClr val="tx1"/>
            </a:solidFill>
            <a:miter lim="800000"/>
            <a:headEnd/>
            <a:tailEnd/>
          </a:ln>
          <a:effectLst/>
        </p:spPr>
        <p:txBody>
          <a:bodyPr vert="eaVert" wrap="none" anchor="ctr"/>
          <a:lstStyle/>
          <a:p>
            <a:endParaRPr lang="en-US"/>
          </a:p>
        </p:txBody>
      </p:sp>
      <p:sp>
        <p:nvSpPr>
          <p:cNvPr id="131091" name="WordArt 1043"/>
          <p:cNvSpPr>
            <a:spLocks noChangeArrowheads="1" noChangeShapeType="1" noTextEdit="1"/>
          </p:cNvSpPr>
          <p:nvPr/>
        </p:nvSpPr>
        <p:spPr bwMode="auto">
          <a:xfrm>
            <a:off x="4267200" y="1295400"/>
            <a:ext cx="2790825" cy="647700"/>
          </a:xfrm>
          <a:prstGeom prst="rect">
            <a:avLst/>
          </a:prstGeom>
        </p:spPr>
        <p:txBody>
          <a:bodyPr wrap="none" fromWordArt="1">
            <a:prstTxWarp prst="textPlain">
              <a:avLst>
                <a:gd name="adj" fmla="val 50000"/>
              </a:avLst>
            </a:prstTxWarp>
            <a:scene3d>
              <a:camera prst="legacyPerspectiveBottomRight">
                <a:rot lat="0" lon="21239999" rev="0"/>
              </a:camera>
              <a:lightRig rig="legacyHarsh3" dir="l"/>
            </a:scene3d>
            <a:sp3d extrusionH="430200" prstMaterial="legacyMatte">
              <a:extrusionClr>
                <a:srgbClr val="C0C0C0"/>
              </a:extrusionClr>
            </a:sp3d>
          </a:bodyPr>
          <a:lstStyle/>
          <a:p>
            <a:r>
              <a:rPr lang="en-US" sz="3600" kern="10">
                <a:ln w="9525">
                  <a:round/>
                  <a:headEnd/>
                  <a:tailEnd/>
                </a:ln>
                <a:gradFill rotWithShape="0">
                  <a:gsLst>
                    <a:gs pos="0">
                      <a:srgbClr val="FF6600"/>
                    </a:gs>
                    <a:gs pos="100000">
                      <a:srgbClr val="FFFF00"/>
                    </a:gs>
                  </a:gsLst>
                  <a:lin ang="2700000" scaled="1"/>
                </a:gradFill>
                <a:latin typeface="Comic Sans MS"/>
              </a:rPr>
              <a:t>RESEARCH</a:t>
            </a:r>
          </a:p>
        </p:txBody>
      </p:sp>
      <p:sp>
        <p:nvSpPr>
          <p:cNvPr id="131092" name="Rectangle 1044"/>
          <p:cNvSpPr>
            <a:spLocks noChangeArrowheads="1"/>
          </p:cNvSpPr>
          <p:nvPr/>
        </p:nvSpPr>
        <p:spPr bwMode="auto">
          <a:xfrm>
            <a:off x="76200" y="60325"/>
            <a:ext cx="7772400" cy="396875"/>
          </a:xfrm>
          <a:prstGeom prst="rect">
            <a:avLst/>
          </a:prstGeom>
          <a:noFill/>
          <a:ln w="9525">
            <a:noFill/>
            <a:miter lim="800000"/>
            <a:headEnd/>
            <a:tailEnd/>
          </a:ln>
          <a:effectLst/>
        </p:spPr>
        <p:txBody>
          <a:bodyPr>
            <a:spAutoFit/>
          </a:bodyPr>
          <a:lstStyle/>
          <a:p>
            <a:pPr algn="l">
              <a:spcBef>
                <a:spcPct val="50000"/>
              </a:spcBef>
            </a:pPr>
            <a:r>
              <a:rPr lang="en-US" sz="2000" b="1">
                <a:solidFill>
                  <a:schemeClr val="bg1"/>
                </a:solidFill>
                <a:effectLst>
                  <a:outerShdw blurRad="38100" dist="38100" dir="2700000" algn="tl">
                    <a:srgbClr val="C0C0C0"/>
                  </a:outerShdw>
                </a:effectLst>
                <a:latin typeface="Tahoma" pitchFamily="34" charset="0"/>
              </a:rPr>
              <a:t>CHAPTER 1: ENGINEERING EXPERIMENT</a:t>
            </a:r>
          </a:p>
        </p:txBody>
      </p:sp>
    </p:spTree>
  </p:cSld>
  <p:clrMapOvr>
    <a:masterClrMapping/>
  </p:clrMapOvr>
  <p:transition spd="med">
    <p:split orient="ver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body" idx="1"/>
          </p:nvPr>
        </p:nvSpPr>
        <p:spPr bwMode="auto">
          <a:xfrm>
            <a:off x="1306512" y="476250"/>
            <a:ext cx="7837488" cy="5761038"/>
          </a:xfrm>
          <a:solidFill>
            <a:schemeClr val="bg1">
              <a:alpha val="50000"/>
            </a:schemeClr>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800"/>
              <a:t>e.g. (describing an apparatus)</a:t>
            </a:r>
          </a:p>
          <a:p>
            <a:pPr lvl="1"/>
            <a:r>
              <a:rPr lang="en-US" sz="2400"/>
              <a:t>“Diagram 5.8 shows the principle operation of Doppler ultrasonic flow meter. It consist of a piezoelectric transmitter A and a piezoelectric receiver B. Transmitter A transmit a small vibration on to a block of wage E ……”</a:t>
            </a:r>
          </a:p>
          <a:p>
            <a:pPr lvl="1"/>
            <a:r>
              <a:rPr lang="en-US" sz="2400"/>
              <a:t>Do not describe an apparatus by merely giving the physical appearances/dimensions such as:</a:t>
            </a:r>
          </a:p>
          <a:p>
            <a:pPr lvl="1">
              <a:buFontTx/>
              <a:buNone/>
            </a:pPr>
            <a:r>
              <a:rPr lang="en-US" sz="2400"/>
              <a:t>   “ …… 18 mm diameter relieve valve is placed at the outlet of a 3.5 m</a:t>
            </a:r>
            <a:r>
              <a:rPr lang="en-US" sz="2400" baseline="30000"/>
              <a:t>3</a:t>
            </a:r>
            <a:r>
              <a:rPr lang="en-US" sz="2400"/>
              <a:t> capacity tank….”</a:t>
            </a:r>
          </a:p>
          <a:p>
            <a:r>
              <a:rPr lang="en-US" sz="2800"/>
              <a:t>Simple and well known laboratory apparatus do not need further description such as stop watch, mercury thermometer etc.</a:t>
            </a:r>
          </a:p>
        </p:txBody>
      </p:sp>
    </p:spTree>
  </p:cSld>
  <p:clrMapOvr>
    <a:masterClrMapping/>
  </p:clrMapOvr>
  <p:transition spd="med">
    <p:split orient="ver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body" idx="1"/>
          </p:nvPr>
        </p:nvSpPr>
        <p:spPr bwMode="auto">
          <a:xfrm>
            <a:off x="1295400" y="260350"/>
            <a:ext cx="7696200" cy="5761038"/>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800" dirty="0"/>
              <a:t>For a special function apparatus, a special subsection describing the functionality of the apparatus can be written.</a:t>
            </a:r>
          </a:p>
          <a:p>
            <a:pPr lvl="1"/>
            <a:r>
              <a:rPr lang="en-US" sz="2400" dirty="0"/>
              <a:t>E.g. </a:t>
            </a:r>
          </a:p>
          <a:p>
            <a:pPr lvl="1">
              <a:buFontTx/>
              <a:buNone/>
            </a:pPr>
            <a:r>
              <a:rPr lang="en-US" sz="2400" dirty="0"/>
              <a:t>         ………</a:t>
            </a:r>
          </a:p>
          <a:p>
            <a:pPr lvl="1">
              <a:buFontTx/>
              <a:buNone/>
            </a:pPr>
            <a:r>
              <a:rPr lang="en-US" sz="2400" dirty="0"/>
              <a:t>         5.1 Apparatus</a:t>
            </a:r>
          </a:p>
          <a:p>
            <a:pPr lvl="1">
              <a:buFontTx/>
              <a:buNone/>
            </a:pPr>
            <a:r>
              <a:rPr lang="en-US" sz="2400" dirty="0"/>
              <a:t>         ………</a:t>
            </a:r>
          </a:p>
          <a:p>
            <a:pPr lvl="1">
              <a:buFontTx/>
              <a:buNone/>
            </a:pPr>
            <a:r>
              <a:rPr lang="en-US" sz="2400" dirty="0"/>
              <a:t>         5.1.1 Doppler Ultrasonic Flow Meter</a:t>
            </a:r>
          </a:p>
          <a:p>
            <a:pPr lvl="1">
              <a:buFontTx/>
              <a:buNone/>
            </a:pPr>
            <a:r>
              <a:rPr lang="en-US" sz="2400" dirty="0"/>
              <a:t>         ………</a:t>
            </a:r>
          </a:p>
          <a:p>
            <a:pPr lvl="1"/>
            <a:r>
              <a:rPr lang="en-US" sz="2400" dirty="0"/>
              <a:t>If an apparatus description is too long, it can be placed in an appendix.</a:t>
            </a:r>
          </a:p>
        </p:txBody>
      </p:sp>
    </p:spTree>
  </p:cSld>
  <p:clrMapOvr>
    <a:masterClrMapping/>
  </p:clrMapOvr>
  <p:transition spd="med">
    <p:split orient="ver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body" idx="1"/>
          </p:nvPr>
        </p:nvSpPr>
        <p:spPr bwMode="auto">
          <a:xfrm>
            <a:off x="1295400" y="260350"/>
            <a:ext cx="7696200" cy="6264275"/>
          </a:xfrm>
          <a:solidFill>
            <a:schemeClr val="bg1">
              <a:alpha val="50000"/>
            </a:schemeClr>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US" sz="2800"/>
              <a:t>Experiment procedure</a:t>
            </a:r>
          </a:p>
          <a:p>
            <a:pPr lvl="1">
              <a:lnSpc>
                <a:spcPct val="90000"/>
              </a:lnSpc>
            </a:pPr>
            <a:r>
              <a:rPr lang="en-US" sz="2400"/>
              <a:t>All experimental steps and procedure must be described clearly and arranged in a logical order.</a:t>
            </a:r>
          </a:p>
          <a:p>
            <a:pPr lvl="1">
              <a:lnSpc>
                <a:spcPct val="90000"/>
              </a:lnSpc>
            </a:pPr>
            <a:r>
              <a:rPr lang="en-US" sz="2400"/>
              <a:t>Any precautionary step taken has to be described clearly and given the reason on why it is necessary.</a:t>
            </a:r>
          </a:p>
          <a:p>
            <a:pPr>
              <a:lnSpc>
                <a:spcPct val="90000"/>
              </a:lnSpc>
            </a:pPr>
            <a:r>
              <a:rPr lang="en-US" sz="2800"/>
              <a:t>Observation and Result</a:t>
            </a:r>
          </a:p>
          <a:p>
            <a:pPr lvl="1">
              <a:lnSpc>
                <a:spcPct val="90000"/>
              </a:lnSpc>
            </a:pPr>
            <a:r>
              <a:rPr lang="en-US" sz="2400"/>
              <a:t>Experimental observation means:</a:t>
            </a:r>
          </a:p>
          <a:p>
            <a:pPr lvl="2">
              <a:lnSpc>
                <a:spcPct val="90000"/>
              </a:lnSpc>
            </a:pPr>
            <a:r>
              <a:rPr lang="en-US" sz="2000"/>
              <a:t>Recording data such as: pressure, Temperature, Speed etc.</a:t>
            </a:r>
          </a:p>
          <a:p>
            <a:pPr lvl="2">
              <a:lnSpc>
                <a:spcPct val="90000"/>
              </a:lnSpc>
            </a:pPr>
            <a:r>
              <a:rPr lang="en-US" sz="2000"/>
              <a:t>The difficulty in operating the apparatus</a:t>
            </a:r>
          </a:p>
          <a:p>
            <a:pPr lvl="1">
              <a:lnSpc>
                <a:spcPct val="90000"/>
              </a:lnSpc>
            </a:pPr>
            <a:r>
              <a:rPr lang="en-US" sz="2400"/>
              <a:t>All generic results and raw data must be neatly arranged in table. </a:t>
            </a:r>
          </a:p>
          <a:p>
            <a:pPr lvl="1">
              <a:lnSpc>
                <a:spcPct val="90000"/>
              </a:lnSpc>
            </a:pPr>
            <a:r>
              <a:rPr lang="en-US" sz="2400"/>
              <a:t>Each measurement dimension must be stated clearly and the layout of the table should relay the differences between generic result and raw data.</a:t>
            </a:r>
          </a:p>
        </p:txBody>
      </p:sp>
    </p:spTree>
  </p:cSld>
  <p:clrMapOvr>
    <a:masterClrMapping/>
  </p:clrMapOvr>
  <p:transition spd="med">
    <p:split orient="ver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body" idx="1"/>
          </p:nvPr>
        </p:nvSpPr>
        <p:spPr bwMode="auto">
          <a:xfrm>
            <a:off x="1295400" y="260350"/>
            <a:ext cx="7696200" cy="6264275"/>
          </a:xfrm>
          <a:solidFill>
            <a:schemeClr val="bg1">
              <a:alpha val="50000"/>
            </a:schemeClr>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lvl="1">
              <a:lnSpc>
                <a:spcPct val="90000"/>
              </a:lnSpc>
            </a:pPr>
            <a:r>
              <a:rPr lang="en-US" sz="2400"/>
              <a:t>All table must be labeled and numbered.</a:t>
            </a:r>
          </a:p>
          <a:p>
            <a:pPr lvl="1">
              <a:lnSpc>
                <a:spcPct val="90000"/>
              </a:lnSpc>
            </a:pPr>
            <a:r>
              <a:rPr lang="en-US" sz="2400"/>
              <a:t>A sample of specific calculation must be written in the report.</a:t>
            </a:r>
          </a:p>
          <a:p>
            <a:pPr lvl="1">
              <a:lnSpc>
                <a:spcPct val="90000"/>
              </a:lnSpc>
            </a:pPr>
            <a:r>
              <a:rPr lang="en-US" sz="2400"/>
              <a:t>A typical calculation carried out during reducing the raw data into generic result such as averaging and calculating dimensionless parameter should be written in log book only.</a:t>
            </a:r>
          </a:p>
          <a:p>
            <a:pPr lvl="1">
              <a:lnSpc>
                <a:spcPct val="90000"/>
              </a:lnSpc>
            </a:pPr>
            <a:r>
              <a:rPr lang="en-US" sz="2400"/>
              <a:t>If for some reasons, the author is compelled to show the calculation in detail, it can be referred from the main text through appendix that contains the calculation in great detail.</a:t>
            </a:r>
          </a:p>
          <a:p>
            <a:pPr>
              <a:lnSpc>
                <a:spcPct val="90000"/>
              </a:lnSpc>
            </a:pPr>
            <a:r>
              <a:rPr lang="en-US" sz="2800"/>
              <a:t>Assessing the experimental error.</a:t>
            </a:r>
          </a:p>
          <a:p>
            <a:pPr lvl="1">
              <a:lnSpc>
                <a:spcPct val="90000"/>
              </a:lnSpc>
            </a:pPr>
            <a:r>
              <a:rPr lang="en-US" sz="2400"/>
              <a:t>All experimental results should include the range of accuracy they are subjected to.</a:t>
            </a:r>
          </a:p>
          <a:p>
            <a:pPr lvl="1">
              <a:lnSpc>
                <a:spcPct val="90000"/>
              </a:lnSpc>
            </a:pPr>
            <a:r>
              <a:rPr lang="en-US" sz="2400"/>
              <a:t>The accuracy given should corresponded with the accuracy of the apparatus etc.</a:t>
            </a:r>
          </a:p>
        </p:txBody>
      </p:sp>
    </p:spTree>
  </p:cSld>
  <p:clrMapOvr>
    <a:masterClrMapping/>
  </p:clrMapOvr>
  <p:transition spd="med">
    <p:split orient="ver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body" idx="1"/>
          </p:nvPr>
        </p:nvSpPr>
        <p:spPr bwMode="auto">
          <a:xfrm>
            <a:off x="1219200" y="260350"/>
            <a:ext cx="7696200" cy="6264275"/>
          </a:xfrm>
          <a:solidFill>
            <a:schemeClr val="bg1">
              <a:alpha val="50000"/>
            </a:schemeClr>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800" dirty="0"/>
              <a:t>Discussion</a:t>
            </a:r>
          </a:p>
          <a:p>
            <a:pPr lvl="1"/>
            <a:r>
              <a:rPr lang="en-US" sz="2400" dirty="0"/>
              <a:t>All results/finding are explained typically through graphs, diagrams etc.</a:t>
            </a:r>
          </a:p>
          <a:p>
            <a:pPr lvl="1"/>
            <a:r>
              <a:rPr lang="en-US" sz="2400" dirty="0"/>
              <a:t>Consideration should be given as to whether the data is better communicated to the reader by a table or a figure. </a:t>
            </a:r>
          </a:p>
          <a:p>
            <a:pPr lvl="1"/>
            <a:r>
              <a:rPr lang="en-US" sz="2400" dirty="0"/>
              <a:t>Using tables or bulleted lists will focus the reader on relevant and needed information. </a:t>
            </a:r>
          </a:p>
          <a:p>
            <a:pPr lvl="1"/>
            <a:r>
              <a:rPr lang="en-US" sz="2400" dirty="0"/>
              <a:t>This technique is easier for the reader than reading another paragraph. </a:t>
            </a:r>
          </a:p>
          <a:p>
            <a:pPr lvl="1"/>
            <a:r>
              <a:rPr lang="en-US" sz="2400" dirty="0"/>
              <a:t>For example, write an introductory comment and then list advantages and disadvantages of two types of dwellings in a table.</a:t>
            </a:r>
          </a:p>
        </p:txBody>
      </p:sp>
    </p:spTree>
  </p:cSld>
  <p:clrMapOvr>
    <a:masterClrMapping/>
  </p:clrMapOvr>
  <p:transition spd="med">
    <p:split orient="ver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body" idx="1"/>
          </p:nvPr>
        </p:nvSpPr>
        <p:spPr bwMode="auto">
          <a:xfrm>
            <a:off x="858837" y="260350"/>
            <a:ext cx="8208963" cy="1728788"/>
          </a:xfrm>
          <a:solidFill>
            <a:schemeClr val="bg1">
              <a:alpha val="50000"/>
            </a:schemeClr>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lvl="1"/>
            <a:r>
              <a:rPr lang="en-US" sz="2000"/>
              <a:t>Also consider that sometimes a figure will demonstrate a numerical trend more effectively than a table. </a:t>
            </a:r>
          </a:p>
          <a:p>
            <a:pPr lvl="1"/>
            <a:r>
              <a:rPr lang="en-US" sz="2000"/>
              <a:t>In the following example, the significance of the data in Table 4 may be more clearly presented in the form of a graph, as can be seen in Figures 5 and 6.</a:t>
            </a:r>
          </a:p>
          <a:p>
            <a:pPr lvl="1"/>
            <a:endParaRPr lang="en-US" sz="2000"/>
          </a:p>
        </p:txBody>
      </p:sp>
      <p:pic>
        <p:nvPicPr>
          <p:cNvPr id="186371" name="Picture 3"/>
          <p:cNvPicPr>
            <a:picLocks noChangeAspect="1" noChangeArrowheads="1"/>
          </p:cNvPicPr>
          <p:nvPr/>
        </p:nvPicPr>
        <p:blipFill>
          <a:blip r:embed="rId2"/>
          <a:srcRect/>
          <a:stretch>
            <a:fillRect/>
          </a:stretch>
        </p:blipFill>
        <p:spPr bwMode="auto">
          <a:xfrm>
            <a:off x="468313" y="2060575"/>
            <a:ext cx="8353425" cy="4581525"/>
          </a:xfrm>
          <a:prstGeom prst="rect">
            <a:avLst/>
          </a:prstGeom>
          <a:noFill/>
          <a:ln w="9525">
            <a:noFill/>
            <a:miter lim="800000"/>
            <a:headEnd/>
            <a:tailEnd/>
          </a:ln>
          <a:effectLst/>
        </p:spPr>
      </p:pic>
    </p:spTree>
  </p:cSld>
  <p:clrMapOvr>
    <a:masterClrMapping/>
  </p:clrMapOvr>
  <p:transition spd="med">
    <p:split orient="ver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body" idx="1"/>
          </p:nvPr>
        </p:nvSpPr>
        <p:spPr bwMode="auto">
          <a:xfrm>
            <a:off x="1295400" y="1125538"/>
            <a:ext cx="7772400" cy="4248150"/>
          </a:xfrm>
          <a:solidFill>
            <a:schemeClr val="bg1">
              <a:alpha val="50000"/>
            </a:schemeClr>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lvl="1"/>
            <a:r>
              <a:rPr lang="en-US" sz="2400" dirty="0"/>
              <a:t>If the raw data have intrinsic significance on the experiment other than their influence on the calculated result then two graphs; one for raw data and the other for the calculated result, should be presented.</a:t>
            </a:r>
          </a:p>
          <a:p>
            <a:pPr lvl="1"/>
            <a:r>
              <a:rPr lang="en-US" sz="2400" dirty="0"/>
              <a:t>Do not include any graph without giving any explanation or describing its trend.</a:t>
            </a:r>
          </a:p>
          <a:p>
            <a:pPr lvl="1"/>
            <a:r>
              <a:rPr lang="en-US" sz="2400" dirty="0"/>
              <a:t>All result must be discussed in detail and interpreted with the aids of existing relevant theory.</a:t>
            </a:r>
          </a:p>
        </p:txBody>
      </p:sp>
    </p:spTree>
  </p:cSld>
  <p:clrMapOvr>
    <a:masterClrMapping/>
  </p:clrMapOvr>
  <p:transition spd="med">
    <p:split orient="vert"/>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body" idx="1"/>
          </p:nvPr>
        </p:nvSpPr>
        <p:spPr bwMode="auto">
          <a:xfrm>
            <a:off x="1222375" y="333375"/>
            <a:ext cx="7921625" cy="5903913"/>
          </a:xfrm>
          <a:solidFill>
            <a:schemeClr val="bg1">
              <a:alpha val="50000"/>
            </a:schemeClr>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US"/>
              <a:t>Conclusion</a:t>
            </a:r>
          </a:p>
          <a:p>
            <a:pPr lvl="1">
              <a:lnSpc>
                <a:spcPct val="90000"/>
              </a:lnSpc>
            </a:pPr>
            <a:r>
              <a:rPr lang="en-US" sz="2400"/>
              <a:t>The conclusion(s) of a report must be related to, and resulting from, the material which appears in the report. </a:t>
            </a:r>
          </a:p>
          <a:p>
            <a:pPr lvl="1">
              <a:lnSpc>
                <a:spcPct val="90000"/>
              </a:lnSpc>
            </a:pPr>
            <a:r>
              <a:rPr lang="en-US" sz="2400"/>
              <a:t>The content of the Conclusion will be linked to the Introduction. </a:t>
            </a:r>
          </a:p>
          <a:p>
            <a:pPr lvl="1">
              <a:lnSpc>
                <a:spcPct val="90000"/>
              </a:lnSpc>
            </a:pPr>
            <a:r>
              <a:rPr lang="en-US" sz="2400"/>
              <a:t>The Conclusion places findings in perspective without introducing any new material, and it may include:</a:t>
            </a:r>
          </a:p>
          <a:p>
            <a:pPr lvl="2">
              <a:lnSpc>
                <a:spcPct val="90000"/>
              </a:lnSpc>
            </a:pPr>
            <a:r>
              <a:rPr lang="en-US" sz="2000"/>
              <a:t>a clear and concise summary of the main points</a:t>
            </a:r>
          </a:p>
          <a:p>
            <a:pPr lvl="2">
              <a:lnSpc>
                <a:spcPct val="90000"/>
              </a:lnSpc>
            </a:pPr>
            <a:r>
              <a:rPr lang="en-US" sz="2000"/>
              <a:t>the context and significance of the information</a:t>
            </a:r>
          </a:p>
          <a:p>
            <a:pPr lvl="2">
              <a:lnSpc>
                <a:spcPct val="90000"/>
              </a:lnSpc>
            </a:pPr>
            <a:r>
              <a:rPr lang="en-US" sz="2000"/>
              <a:t>a reference to the original aim(s) / purpose(s) of the report</a:t>
            </a:r>
          </a:p>
          <a:p>
            <a:pPr lvl="2">
              <a:lnSpc>
                <a:spcPct val="90000"/>
              </a:lnSpc>
            </a:pPr>
            <a:r>
              <a:rPr lang="en-US" sz="2000"/>
              <a:t>the application(s) of the results</a:t>
            </a:r>
          </a:p>
          <a:p>
            <a:pPr lvl="2">
              <a:lnSpc>
                <a:spcPct val="90000"/>
              </a:lnSpc>
            </a:pPr>
            <a:r>
              <a:rPr lang="en-US" sz="2000"/>
              <a:t>the limitations and advantages of the findings</a:t>
            </a:r>
          </a:p>
          <a:p>
            <a:pPr lvl="2">
              <a:lnSpc>
                <a:spcPct val="90000"/>
              </a:lnSpc>
            </a:pPr>
            <a:r>
              <a:rPr lang="en-US" sz="2000"/>
              <a:t>the student’s judgment/evaluation</a:t>
            </a:r>
          </a:p>
          <a:p>
            <a:pPr lvl="1">
              <a:lnSpc>
                <a:spcPct val="90000"/>
              </a:lnSpc>
              <a:buFontTx/>
              <a:buNone/>
            </a:pPr>
            <a:endParaRPr lang="en-US" sz="2000"/>
          </a:p>
        </p:txBody>
      </p:sp>
    </p:spTree>
  </p:cSld>
  <p:clrMapOvr>
    <a:masterClrMapping/>
  </p:clrMapOvr>
  <p:transition spd="med">
    <p:split orient="ver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body" idx="1"/>
          </p:nvPr>
        </p:nvSpPr>
        <p:spPr bwMode="auto">
          <a:xfrm>
            <a:off x="1295401" y="333375"/>
            <a:ext cx="7848600" cy="6191250"/>
          </a:xfrm>
          <a:solidFill>
            <a:schemeClr val="bg1">
              <a:alpha val="50000"/>
            </a:schemeClr>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a:lnSpc>
                <a:spcPct val="90000"/>
              </a:lnSpc>
            </a:pPr>
            <a:r>
              <a:rPr lang="en-US" sz="4000" dirty="0"/>
              <a:t>Recommendations</a:t>
            </a:r>
          </a:p>
          <a:p>
            <a:pPr lvl="1">
              <a:lnSpc>
                <a:spcPct val="90000"/>
              </a:lnSpc>
            </a:pPr>
            <a:r>
              <a:rPr lang="en-US" sz="2400" dirty="0"/>
              <a:t>Not all reports include recommendations, but if they are required recommendations should emerge from the conclusions of the report. </a:t>
            </a:r>
          </a:p>
          <a:p>
            <a:pPr lvl="1">
              <a:lnSpc>
                <a:spcPct val="90000"/>
              </a:lnSpc>
            </a:pPr>
            <a:r>
              <a:rPr lang="en-US" sz="2400" dirty="0"/>
              <a:t>This section is important to those who must act on the findings. </a:t>
            </a:r>
          </a:p>
          <a:p>
            <a:pPr lvl="1">
              <a:lnSpc>
                <a:spcPct val="90000"/>
              </a:lnSpc>
            </a:pPr>
            <a:r>
              <a:rPr lang="en-US" sz="2400" dirty="0"/>
              <a:t>Student may include a brief, persuasive statement before presenting the recommendations clearly listed in numbered or bullet points. </a:t>
            </a:r>
          </a:p>
          <a:p>
            <a:pPr lvl="1">
              <a:lnSpc>
                <a:spcPct val="90000"/>
              </a:lnSpc>
            </a:pPr>
            <a:r>
              <a:rPr lang="en-US" sz="2400" dirty="0"/>
              <a:t>A series of recommendations may be worded in instructional language; for example, each beginning with a verb.</a:t>
            </a:r>
          </a:p>
          <a:p>
            <a:pPr lvl="1">
              <a:lnSpc>
                <a:spcPct val="90000"/>
              </a:lnSpc>
            </a:pPr>
            <a:r>
              <a:rPr lang="en-US" sz="2400" dirty="0"/>
              <a:t>Recommendations may involve:</a:t>
            </a:r>
          </a:p>
          <a:p>
            <a:pPr lvl="2">
              <a:lnSpc>
                <a:spcPct val="90000"/>
              </a:lnSpc>
            </a:pPr>
            <a:r>
              <a:rPr lang="en-US" sz="2000" dirty="0"/>
              <a:t>strategies, procedures or techniques for solving the problem(s) </a:t>
            </a:r>
          </a:p>
          <a:p>
            <a:pPr lvl="2">
              <a:lnSpc>
                <a:spcPct val="90000"/>
              </a:lnSpc>
            </a:pPr>
            <a:r>
              <a:rPr lang="en-US" sz="2000" dirty="0"/>
              <a:t>an indication of further work which needs to be completed</a:t>
            </a:r>
            <a:endParaRPr lang="en-US" sz="1800" dirty="0"/>
          </a:p>
        </p:txBody>
      </p:sp>
    </p:spTree>
  </p:cSld>
  <p:clrMapOvr>
    <a:masterClrMapping/>
  </p:clrMapOvr>
  <p:transition spd="med">
    <p:split orient="vert"/>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body" idx="1"/>
          </p:nvPr>
        </p:nvSpPr>
        <p:spPr bwMode="auto">
          <a:xfrm>
            <a:off x="1295400" y="333375"/>
            <a:ext cx="7848600" cy="6191250"/>
          </a:xfrm>
          <a:solidFill>
            <a:schemeClr val="bg1">
              <a:alpha val="50000"/>
            </a:schemeClr>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en-US" sz="4400" dirty="0" smtClean="0"/>
              <a:t>References</a:t>
            </a:r>
          </a:p>
          <a:p>
            <a:pPr>
              <a:lnSpc>
                <a:spcPct val="80000"/>
              </a:lnSpc>
            </a:pPr>
            <a:endParaRPr lang="en-US" sz="4400" dirty="0"/>
          </a:p>
          <a:p>
            <a:pPr lvl="1" algn="just">
              <a:lnSpc>
                <a:spcPct val="80000"/>
              </a:lnSpc>
            </a:pPr>
            <a:r>
              <a:rPr lang="en-US" sz="3200" dirty="0"/>
              <a:t>A reference list (not to be confused with a bibliography) must appear at the end of a report, listing all sources that have been referred to in the text. </a:t>
            </a:r>
            <a:endParaRPr lang="en-US" sz="3200" dirty="0" smtClean="0"/>
          </a:p>
          <a:p>
            <a:pPr lvl="1" algn="just">
              <a:lnSpc>
                <a:spcPct val="80000"/>
              </a:lnSpc>
            </a:pPr>
            <a:endParaRPr lang="en-US" sz="3200" dirty="0"/>
          </a:p>
          <a:p>
            <a:pPr lvl="1" algn="just">
              <a:lnSpc>
                <a:spcPct val="80000"/>
              </a:lnSpc>
            </a:pPr>
            <a:r>
              <a:rPr lang="en-US" sz="3200" dirty="0"/>
              <a:t>The heading for this list will be </a:t>
            </a:r>
            <a:r>
              <a:rPr lang="en-US" sz="3200" i="1" dirty="0"/>
              <a:t>References. </a:t>
            </a:r>
            <a:r>
              <a:rPr lang="en-US" sz="3200" dirty="0"/>
              <a:t>(Students should ensure that all sources are referenced in the text as well as in the reference list at the end of the report.)</a:t>
            </a:r>
          </a:p>
        </p:txBody>
      </p:sp>
    </p:spTree>
  </p:cSld>
  <p:clrMapOvr>
    <a:masterClrMapping/>
  </p:clrMapOvr>
  <p:transition spd="med">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grpSp>
        <p:nvGrpSpPr>
          <p:cNvPr id="135182" name="Group 14"/>
          <p:cNvGrpSpPr>
            <a:grpSpLocks/>
          </p:cNvGrpSpPr>
          <p:nvPr/>
        </p:nvGrpSpPr>
        <p:grpSpPr bwMode="auto">
          <a:xfrm>
            <a:off x="7162800" y="5410200"/>
            <a:ext cx="1371600" cy="1244600"/>
            <a:chOff x="4704" y="816"/>
            <a:chExt cx="864" cy="784"/>
          </a:xfrm>
        </p:grpSpPr>
        <p:sp>
          <p:nvSpPr>
            <p:cNvPr id="135177" name="Freeform 9"/>
            <p:cNvSpPr>
              <a:spLocks/>
            </p:cNvSpPr>
            <p:nvPr/>
          </p:nvSpPr>
          <p:spPr bwMode="auto">
            <a:xfrm>
              <a:off x="4951" y="950"/>
              <a:ext cx="369" cy="524"/>
            </a:xfrm>
            <a:custGeom>
              <a:avLst/>
              <a:gdLst/>
              <a:ahLst/>
              <a:cxnLst>
                <a:cxn ang="0">
                  <a:pos x="252" y="283"/>
                </a:cxn>
                <a:cxn ang="0">
                  <a:pos x="325" y="212"/>
                </a:cxn>
                <a:cxn ang="0">
                  <a:pos x="457" y="256"/>
                </a:cxn>
                <a:cxn ang="0">
                  <a:pos x="445" y="374"/>
                </a:cxn>
                <a:cxn ang="0">
                  <a:pos x="287" y="466"/>
                </a:cxn>
                <a:cxn ang="0">
                  <a:pos x="258" y="726"/>
                </a:cxn>
                <a:cxn ang="0">
                  <a:pos x="287" y="807"/>
                </a:cxn>
                <a:cxn ang="0">
                  <a:pos x="234" y="897"/>
                </a:cxn>
                <a:cxn ang="0">
                  <a:pos x="246" y="989"/>
                </a:cxn>
                <a:cxn ang="0">
                  <a:pos x="358" y="1047"/>
                </a:cxn>
                <a:cxn ang="0">
                  <a:pos x="503" y="1005"/>
                </a:cxn>
                <a:cxn ang="0">
                  <a:pos x="550" y="897"/>
                </a:cxn>
                <a:cxn ang="0">
                  <a:pos x="492" y="795"/>
                </a:cxn>
                <a:cxn ang="0">
                  <a:pos x="556" y="736"/>
                </a:cxn>
                <a:cxn ang="0">
                  <a:pos x="556" y="593"/>
                </a:cxn>
                <a:cxn ang="0">
                  <a:pos x="720" y="472"/>
                </a:cxn>
                <a:cxn ang="0">
                  <a:pos x="738" y="288"/>
                </a:cxn>
                <a:cxn ang="0">
                  <a:pos x="631" y="90"/>
                </a:cxn>
                <a:cxn ang="0">
                  <a:pos x="422" y="0"/>
                </a:cxn>
                <a:cxn ang="0">
                  <a:pos x="188" y="58"/>
                </a:cxn>
                <a:cxn ang="0">
                  <a:pos x="52" y="177"/>
                </a:cxn>
                <a:cxn ang="0">
                  <a:pos x="0" y="359"/>
                </a:cxn>
                <a:cxn ang="0">
                  <a:pos x="6" y="466"/>
                </a:cxn>
                <a:cxn ang="0">
                  <a:pos x="246" y="454"/>
                </a:cxn>
                <a:cxn ang="0">
                  <a:pos x="252" y="283"/>
                </a:cxn>
              </a:cxnLst>
              <a:rect l="0" t="0" r="r" b="b"/>
              <a:pathLst>
                <a:path w="738" h="1047">
                  <a:moveTo>
                    <a:pt x="252" y="283"/>
                  </a:moveTo>
                  <a:lnTo>
                    <a:pt x="325" y="212"/>
                  </a:lnTo>
                  <a:lnTo>
                    <a:pt x="457" y="256"/>
                  </a:lnTo>
                  <a:lnTo>
                    <a:pt x="445" y="374"/>
                  </a:lnTo>
                  <a:lnTo>
                    <a:pt x="287" y="466"/>
                  </a:lnTo>
                  <a:lnTo>
                    <a:pt x="258" y="726"/>
                  </a:lnTo>
                  <a:lnTo>
                    <a:pt x="287" y="807"/>
                  </a:lnTo>
                  <a:lnTo>
                    <a:pt x="234" y="897"/>
                  </a:lnTo>
                  <a:lnTo>
                    <a:pt x="246" y="989"/>
                  </a:lnTo>
                  <a:lnTo>
                    <a:pt x="358" y="1047"/>
                  </a:lnTo>
                  <a:lnTo>
                    <a:pt x="503" y="1005"/>
                  </a:lnTo>
                  <a:lnTo>
                    <a:pt x="550" y="897"/>
                  </a:lnTo>
                  <a:lnTo>
                    <a:pt x="492" y="795"/>
                  </a:lnTo>
                  <a:lnTo>
                    <a:pt x="556" y="736"/>
                  </a:lnTo>
                  <a:lnTo>
                    <a:pt x="556" y="593"/>
                  </a:lnTo>
                  <a:lnTo>
                    <a:pt x="720" y="472"/>
                  </a:lnTo>
                  <a:lnTo>
                    <a:pt x="738" y="288"/>
                  </a:lnTo>
                  <a:lnTo>
                    <a:pt x="631" y="90"/>
                  </a:lnTo>
                  <a:lnTo>
                    <a:pt x="422" y="0"/>
                  </a:lnTo>
                  <a:lnTo>
                    <a:pt x="188" y="58"/>
                  </a:lnTo>
                  <a:lnTo>
                    <a:pt x="52" y="177"/>
                  </a:lnTo>
                  <a:lnTo>
                    <a:pt x="0" y="359"/>
                  </a:lnTo>
                  <a:lnTo>
                    <a:pt x="6" y="466"/>
                  </a:lnTo>
                  <a:lnTo>
                    <a:pt x="246" y="454"/>
                  </a:lnTo>
                  <a:lnTo>
                    <a:pt x="252" y="283"/>
                  </a:lnTo>
                  <a:close/>
                </a:path>
              </a:pathLst>
            </a:custGeom>
            <a:solidFill>
              <a:srgbClr val="000000"/>
            </a:solidFill>
            <a:ln w="9525">
              <a:noFill/>
              <a:round/>
              <a:headEnd/>
              <a:tailEnd/>
            </a:ln>
          </p:spPr>
          <p:txBody>
            <a:bodyPr/>
            <a:lstStyle/>
            <a:p>
              <a:endParaRPr lang="en-US"/>
            </a:p>
          </p:txBody>
        </p:sp>
        <p:sp>
          <p:nvSpPr>
            <p:cNvPr id="135178" name="Freeform 10"/>
            <p:cNvSpPr>
              <a:spLocks/>
            </p:cNvSpPr>
            <p:nvPr/>
          </p:nvSpPr>
          <p:spPr bwMode="auto">
            <a:xfrm>
              <a:off x="4972" y="972"/>
              <a:ext cx="328" cy="365"/>
            </a:xfrm>
            <a:custGeom>
              <a:avLst/>
              <a:gdLst/>
              <a:ahLst/>
              <a:cxnLst>
                <a:cxn ang="0">
                  <a:pos x="0" y="369"/>
                </a:cxn>
                <a:cxn ang="0">
                  <a:pos x="95" y="354"/>
                </a:cxn>
                <a:cxn ang="0">
                  <a:pos x="149" y="369"/>
                </a:cxn>
                <a:cxn ang="0">
                  <a:pos x="145" y="269"/>
                </a:cxn>
                <a:cxn ang="0">
                  <a:pos x="186" y="156"/>
                </a:cxn>
                <a:cxn ang="0">
                  <a:pos x="344" y="113"/>
                </a:cxn>
                <a:cxn ang="0">
                  <a:pos x="420" y="161"/>
                </a:cxn>
                <a:cxn ang="0">
                  <a:pos x="501" y="235"/>
                </a:cxn>
                <a:cxn ang="0">
                  <a:pos x="478" y="364"/>
                </a:cxn>
                <a:cxn ang="0">
                  <a:pos x="327" y="424"/>
                </a:cxn>
                <a:cxn ang="0">
                  <a:pos x="286" y="514"/>
                </a:cxn>
                <a:cxn ang="0">
                  <a:pos x="298" y="606"/>
                </a:cxn>
                <a:cxn ang="0">
                  <a:pos x="278" y="732"/>
                </a:cxn>
                <a:cxn ang="0">
                  <a:pos x="429" y="732"/>
                </a:cxn>
                <a:cxn ang="0">
                  <a:pos x="449" y="638"/>
                </a:cxn>
                <a:cxn ang="0">
                  <a:pos x="437" y="530"/>
                </a:cxn>
                <a:cxn ang="0">
                  <a:pos x="530" y="472"/>
                </a:cxn>
                <a:cxn ang="0">
                  <a:pos x="600" y="440"/>
                </a:cxn>
                <a:cxn ang="0">
                  <a:pos x="654" y="301"/>
                </a:cxn>
                <a:cxn ang="0">
                  <a:pos x="606" y="150"/>
                </a:cxn>
                <a:cxn ang="0">
                  <a:pos x="443" y="0"/>
                </a:cxn>
                <a:cxn ang="0">
                  <a:pos x="244" y="13"/>
                </a:cxn>
                <a:cxn ang="0">
                  <a:pos x="85" y="103"/>
                </a:cxn>
                <a:cxn ang="0">
                  <a:pos x="15" y="216"/>
                </a:cxn>
                <a:cxn ang="0">
                  <a:pos x="0" y="369"/>
                </a:cxn>
              </a:cxnLst>
              <a:rect l="0" t="0" r="r" b="b"/>
              <a:pathLst>
                <a:path w="654" h="732">
                  <a:moveTo>
                    <a:pt x="0" y="369"/>
                  </a:moveTo>
                  <a:lnTo>
                    <a:pt x="95" y="354"/>
                  </a:lnTo>
                  <a:lnTo>
                    <a:pt x="149" y="369"/>
                  </a:lnTo>
                  <a:lnTo>
                    <a:pt x="145" y="269"/>
                  </a:lnTo>
                  <a:lnTo>
                    <a:pt x="186" y="156"/>
                  </a:lnTo>
                  <a:lnTo>
                    <a:pt x="344" y="113"/>
                  </a:lnTo>
                  <a:lnTo>
                    <a:pt x="420" y="161"/>
                  </a:lnTo>
                  <a:lnTo>
                    <a:pt x="501" y="235"/>
                  </a:lnTo>
                  <a:lnTo>
                    <a:pt x="478" y="364"/>
                  </a:lnTo>
                  <a:lnTo>
                    <a:pt x="327" y="424"/>
                  </a:lnTo>
                  <a:lnTo>
                    <a:pt x="286" y="514"/>
                  </a:lnTo>
                  <a:lnTo>
                    <a:pt x="298" y="606"/>
                  </a:lnTo>
                  <a:lnTo>
                    <a:pt x="278" y="732"/>
                  </a:lnTo>
                  <a:lnTo>
                    <a:pt x="429" y="732"/>
                  </a:lnTo>
                  <a:lnTo>
                    <a:pt x="449" y="638"/>
                  </a:lnTo>
                  <a:lnTo>
                    <a:pt x="437" y="530"/>
                  </a:lnTo>
                  <a:lnTo>
                    <a:pt x="530" y="472"/>
                  </a:lnTo>
                  <a:lnTo>
                    <a:pt x="600" y="440"/>
                  </a:lnTo>
                  <a:lnTo>
                    <a:pt x="654" y="301"/>
                  </a:lnTo>
                  <a:lnTo>
                    <a:pt x="606" y="150"/>
                  </a:lnTo>
                  <a:lnTo>
                    <a:pt x="443" y="0"/>
                  </a:lnTo>
                  <a:lnTo>
                    <a:pt x="244" y="13"/>
                  </a:lnTo>
                  <a:lnTo>
                    <a:pt x="85" y="103"/>
                  </a:lnTo>
                  <a:lnTo>
                    <a:pt x="15" y="216"/>
                  </a:lnTo>
                  <a:lnTo>
                    <a:pt x="0" y="369"/>
                  </a:lnTo>
                  <a:close/>
                </a:path>
              </a:pathLst>
            </a:custGeom>
            <a:solidFill>
              <a:srgbClr val="FF00FF"/>
            </a:solidFill>
            <a:ln w="9525">
              <a:noFill/>
              <a:round/>
              <a:headEnd/>
              <a:tailEnd/>
            </a:ln>
          </p:spPr>
          <p:txBody>
            <a:bodyPr/>
            <a:lstStyle/>
            <a:p>
              <a:endParaRPr lang="en-US"/>
            </a:p>
          </p:txBody>
        </p:sp>
        <p:sp>
          <p:nvSpPr>
            <p:cNvPr id="135179" name="Freeform 11"/>
            <p:cNvSpPr>
              <a:spLocks/>
            </p:cNvSpPr>
            <p:nvPr/>
          </p:nvSpPr>
          <p:spPr bwMode="auto">
            <a:xfrm>
              <a:off x="5091" y="1365"/>
              <a:ext cx="106" cy="83"/>
            </a:xfrm>
            <a:custGeom>
              <a:avLst/>
              <a:gdLst/>
              <a:ahLst/>
              <a:cxnLst>
                <a:cxn ang="0">
                  <a:pos x="75" y="0"/>
                </a:cxn>
                <a:cxn ang="0">
                  <a:pos x="15" y="30"/>
                </a:cxn>
                <a:cxn ang="0">
                  <a:pos x="0" y="112"/>
                </a:cxn>
                <a:cxn ang="0">
                  <a:pos x="46" y="166"/>
                </a:cxn>
                <a:cxn ang="0">
                  <a:pos x="164" y="166"/>
                </a:cxn>
                <a:cxn ang="0">
                  <a:pos x="211" y="101"/>
                </a:cxn>
                <a:cxn ang="0">
                  <a:pos x="170" y="22"/>
                </a:cxn>
                <a:cxn ang="0">
                  <a:pos x="75" y="0"/>
                </a:cxn>
              </a:cxnLst>
              <a:rect l="0" t="0" r="r" b="b"/>
              <a:pathLst>
                <a:path w="211" h="166">
                  <a:moveTo>
                    <a:pt x="75" y="0"/>
                  </a:moveTo>
                  <a:lnTo>
                    <a:pt x="15" y="30"/>
                  </a:lnTo>
                  <a:lnTo>
                    <a:pt x="0" y="112"/>
                  </a:lnTo>
                  <a:lnTo>
                    <a:pt x="46" y="166"/>
                  </a:lnTo>
                  <a:lnTo>
                    <a:pt x="164" y="166"/>
                  </a:lnTo>
                  <a:lnTo>
                    <a:pt x="211" y="101"/>
                  </a:lnTo>
                  <a:lnTo>
                    <a:pt x="170" y="22"/>
                  </a:lnTo>
                  <a:lnTo>
                    <a:pt x="75" y="0"/>
                  </a:lnTo>
                  <a:close/>
                </a:path>
              </a:pathLst>
            </a:custGeom>
            <a:solidFill>
              <a:srgbClr val="FF00FF"/>
            </a:solidFill>
            <a:ln w="9525">
              <a:noFill/>
              <a:round/>
              <a:headEnd/>
              <a:tailEnd/>
            </a:ln>
          </p:spPr>
          <p:txBody>
            <a:bodyPr/>
            <a:lstStyle/>
            <a:p>
              <a:endParaRPr lang="en-US"/>
            </a:p>
          </p:txBody>
        </p:sp>
        <p:sp>
          <p:nvSpPr>
            <p:cNvPr id="135180" name="Freeform 12"/>
            <p:cNvSpPr>
              <a:spLocks/>
            </p:cNvSpPr>
            <p:nvPr/>
          </p:nvSpPr>
          <p:spPr bwMode="auto">
            <a:xfrm>
              <a:off x="4704" y="816"/>
              <a:ext cx="864" cy="784"/>
            </a:xfrm>
            <a:custGeom>
              <a:avLst/>
              <a:gdLst/>
              <a:ahLst/>
              <a:cxnLst>
                <a:cxn ang="0">
                  <a:pos x="934" y="114"/>
                </a:cxn>
                <a:cxn ang="0">
                  <a:pos x="734" y="114"/>
                </a:cxn>
                <a:cxn ang="0">
                  <a:pos x="442" y="220"/>
                </a:cxn>
                <a:cxn ang="0">
                  <a:pos x="260" y="403"/>
                </a:cxn>
                <a:cxn ang="0">
                  <a:pos x="171" y="638"/>
                </a:cxn>
                <a:cxn ang="0">
                  <a:pos x="118" y="831"/>
                </a:cxn>
                <a:cxn ang="0">
                  <a:pos x="237" y="1129"/>
                </a:cxn>
                <a:cxn ang="0">
                  <a:pos x="376" y="1235"/>
                </a:cxn>
                <a:cxn ang="0">
                  <a:pos x="471" y="1348"/>
                </a:cxn>
                <a:cxn ang="0">
                  <a:pos x="688" y="1413"/>
                </a:cxn>
                <a:cxn ang="0">
                  <a:pos x="893" y="1456"/>
                </a:cxn>
                <a:cxn ang="0">
                  <a:pos x="1290" y="1332"/>
                </a:cxn>
                <a:cxn ang="0">
                  <a:pos x="1524" y="1119"/>
                </a:cxn>
                <a:cxn ang="0">
                  <a:pos x="1613" y="825"/>
                </a:cxn>
                <a:cxn ang="0">
                  <a:pos x="1613" y="580"/>
                </a:cxn>
                <a:cxn ang="0">
                  <a:pos x="1501" y="414"/>
                </a:cxn>
                <a:cxn ang="0">
                  <a:pos x="1344" y="232"/>
                </a:cxn>
                <a:cxn ang="0">
                  <a:pos x="934" y="114"/>
                </a:cxn>
                <a:cxn ang="0">
                  <a:pos x="914" y="0"/>
                </a:cxn>
                <a:cxn ang="0">
                  <a:pos x="1100" y="27"/>
                </a:cxn>
                <a:cxn ang="0">
                  <a:pos x="1350" y="92"/>
                </a:cxn>
                <a:cxn ang="0">
                  <a:pos x="1478" y="228"/>
                </a:cxn>
                <a:cxn ang="0">
                  <a:pos x="1642" y="380"/>
                </a:cxn>
                <a:cxn ang="0">
                  <a:pos x="1727" y="712"/>
                </a:cxn>
                <a:cxn ang="0">
                  <a:pos x="1712" y="952"/>
                </a:cxn>
                <a:cxn ang="0">
                  <a:pos x="1602" y="1166"/>
                </a:cxn>
                <a:cxn ang="0">
                  <a:pos x="1443" y="1353"/>
                </a:cxn>
                <a:cxn ang="0">
                  <a:pos x="1096" y="1519"/>
                </a:cxn>
                <a:cxn ang="0">
                  <a:pos x="821" y="1567"/>
                </a:cxn>
                <a:cxn ang="0">
                  <a:pos x="523" y="1502"/>
                </a:cxn>
                <a:cxn ang="0">
                  <a:pos x="200" y="1253"/>
                </a:cxn>
                <a:cxn ang="0">
                  <a:pos x="0" y="836"/>
                </a:cxn>
                <a:cxn ang="0">
                  <a:pos x="78" y="575"/>
                </a:cxn>
                <a:cxn ang="0">
                  <a:pos x="130" y="338"/>
                </a:cxn>
                <a:cxn ang="0">
                  <a:pos x="333" y="172"/>
                </a:cxn>
                <a:cxn ang="0">
                  <a:pos x="560" y="53"/>
                </a:cxn>
                <a:cxn ang="0">
                  <a:pos x="914" y="0"/>
                </a:cxn>
                <a:cxn ang="0">
                  <a:pos x="934" y="114"/>
                </a:cxn>
              </a:cxnLst>
              <a:rect l="0" t="0" r="r" b="b"/>
              <a:pathLst>
                <a:path w="1727" h="1567">
                  <a:moveTo>
                    <a:pt x="934" y="114"/>
                  </a:moveTo>
                  <a:lnTo>
                    <a:pt x="734" y="114"/>
                  </a:lnTo>
                  <a:lnTo>
                    <a:pt x="442" y="220"/>
                  </a:lnTo>
                  <a:lnTo>
                    <a:pt x="260" y="403"/>
                  </a:lnTo>
                  <a:lnTo>
                    <a:pt x="171" y="638"/>
                  </a:lnTo>
                  <a:lnTo>
                    <a:pt x="118" y="831"/>
                  </a:lnTo>
                  <a:lnTo>
                    <a:pt x="237" y="1129"/>
                  </a:lnTo>
                  <a:lnTo>
                    <a:pt x="376" y="1235"/>
                  </a:lnTo>
                  <a:lnTo>
                    <a:pt x="471" y="1348"/>
                  </a:lnTo>
                  <a:lnTo>
                    <a:pt x="688" y="1413"/>
                  </a:lnTo>
                  <a:lnTo>
                    <a:pt x="893" y="1456"/>
                  </a:lnTo>
                  <a:lnTo>
                    <a:pt x="1290" y="1332"/>
                  </a:lnTo>
                  <a:lnTo>
                    <a:pt x="1524" y="1119"/>
                  </a:lnTo>
                  <a:lnTo>
                    <a:pt x="1613" y="825"/>
                  </a:lnTo>
                  <a:lnTo>
                    <a:pt x="1613" y="580"/>
                  </a:lnTo>
                  <a:lnTo>
                    <a:pt x="1501" y="414"/>
                  </a:lnTo>
                  <a:lnTo>
                    <a:pt x="1344" y="232"/>
                  </a:lnTo>
                  <a:lnTo>
                    <a:pt x="934" y="114"/>
                  </a:lnTo>
                  <a:lnTo>
                    <a:pt x="914" y="0"/>
                  </a:lnTo>
                  <a:lnTo>
                    <a:pt x="1100" y="27"/>
                  </a:lnTo>
                  <a:lnTo>
                    <a:pt x="1350" y="92"/>
                  </a:lnTo>
                  <a:lnTo>
                    <a:pt x="1478" y="228"/>
                  </a:lnTo>
                  <a:lnTo>
                    <a:pt x="1642" y="380"/>
                  </a:lnTo>
                  <a:lnTo>
                    <a:pt x="1727" y="712"/>
                  </a:lnTo>
                  <a:lnTo>
                    <a:pt x="1712" y="952"/>
                  </a:lnTo>
                  <a:lnTo>
                    <a:pt x="1602" y="1166"/>
                  </a:lnTo>
                  <a:lnTo>
                    <a:pt x="1443" y="1353"/>
                  </a:lnTo>
                  <a:lnTo>
                    <a:pt x="1096" y="1519"/>
                  </a:lnTo>
                  <a:lnTo>
                    <a:pt x="821" y="1567"/>
                  </a:lnTo>
                  <a:lnTo>
                    <a:pt x="523" y="1502"/>
                  </a:lnTo>
                  <a:lnTo>
                    <a:pt x="200" y="1253"/>
                  </a:lnTo>
                  <a:lnTo>
                    <a:pt x="0" y="836"/>
                  </a:lnTo>
                  <a:lnTo>
                    <a:pt x="78" y="575"/>
                  </a:lnTo>
                  <a:lnTo>
                    <a:pt x="130" y="338"/>
                  </a:lnTo>
                  <a:lnTo>
                    <a:pt x="333" y="172"/>
                  </a:lnTo>
                  <a:lnTo>
                    <a:pt x="560" y="53"/>
                  </a:lnTo>
                  <a:lnTo>
                    <a:pt x="914" y="0"/>
                  </a:lnTo>
                  <a:lnTo>
                    <a:pt x="934" y="114"/>
                  </a:lnTo>
                  <a:close/>
                </a:path>
              </a:pathLst>
            </a:custGeom>
            <a:solidFill>
              <a:srgbClr val="00CCFF"/>
            </a:solidFill>
            <a:ln w="9525">
              <a:noFill/>
              <a:round/>
              <a:headEnd/>
              <a:tailEnd/>
            </a:ln>
          </p:spPr>
          <p:txBody>
            <a:bodyPr/>
            <a:lstStyle/>
            <a:p>
              <a:endParaRPr lang="en-US"/>
            </a:p>
          </p:txBody>
        </p:sp>
      </p:grpSp>
      <p:sp>
        <p:nvSpPr>
          <p:cNvPr id="135181" name="Text Box 13"/>
          <p:cNvSpPr txBox="1">
            <a:spLocks noChangeArrowheads="1"/>
          </p:cNvSpPr>
          <p:nvPr/>
        </p:nvSpPr>
        <p:spPr bwMode="auto">
          <a:xfrm>
            <a:off x="8610600" y="6400800"/>
            <a:ext cx="533400" cy="457200"/>
          </a:xfrm>
          <a:prstGeom prst="rect">
            <a:avLst/>
          </a:prstGeom>
          <a:noFill/>
          <a:ln w="9525">
            <a:noFill/>
            <a:miter lim="800000"/>
            <a:headEnd/>
            <a:tailEnd/>
          </a:ln>
          <a:effectLst/>
        </p:spPr>
        <p:txBody>
          <a:bodyPr>
            <a:spAutoFit/>
          </a:bodyPr>
          <a:lstStyle/>
          <a:p>
            <a:pPr algn="l">
              <a:spcBef>
                <a:spcPct val="50000"/>
              </a:spcBef>
            </a:pPr>
            <a:r>
              <a:rPr lang="en-US"/>
              <a:t>3</a:t>
            </a:r>
          </a:p>
        </p:txBody>
      </p:sp>
      <p:sp>
        <p:nvSpPr>
          <p:cNvPr id="135183" name="Rectangle 15"/>
          <p:cNvSpPr>
            <a:spLocks noGrp="1" noChangeArrowheads="1"/>
          </p:cNvSpPr>
          <p:nvPr>
            <p:ph type="body" sz="half" idx="1"/>
          </p:nvPr>
        </p:nvSpPr>
        <p:spPr bwMode="auto">
          <a:xfrm>
            <a:off x="152400" y="1066800"/>
            <a:ext cx="8610600" cy="3429000"/>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buFontTx/>
              <a:buBlip>
                <a:blip r:embed="rId3"/>
              </a:buBlip>
            </a:pPr>
            <a:endParaRPr lang="en-US" sz="2000" dirty="0"/>
          </a:p>
          <a:p>
            <a:pPr>
              <a:lnSpc>
                <a:spcPct val="80000"/>
              </a:lnSpc>
              <a:buFontTx/>
              <a:buBlip>
                <a:blip r:embed="rId3"/>
              </a:buBlip>
            </a:pPr>
            <a:r>
              <a:rPr lang="en-US" sz="2400" i="1" dirty="0"/>
              <a:t>Determination of Material Properties and Object </a:t>
            </a:r>
            <a:r>
              <a:rPr lang="en-US" sz="2400" i="1" dirty="0" smtClean="0"/>
              <a:t>Dimensions</a:t>
            </a:r>
            <a:endParaRPr lang="en-US" sz="2400" dirty="0"/>
          </a:p>
          <a:p>
            <a:pPr>
              <a:lnSpc>
                <a:spcPct val="80000"/>
              </a:lnSpc>
              <a:buFontTx/>
              <a:buBlip>
                <a:blip r:embed="rId3"/>
              </a:buBlip>
            </a:pPr>
            <a:r>
              <a:rPr lang="en-US" sz="2400" i="1" dirty="0"/>
              <a:t>Determination of Component Parameters, Variables and Performance </a:t>
            </a:r>
            <a:r>
              <a:rPr lang="en-US" sz="2400" i="1" dirty="0" smtClean="0"/>
              <a:t>Indices</a:t>
            </a:r>
            <a:endParaRPr lang="en-US" sz="2400" b="1" dirty="0"/>
          </a:p>
          <a:p>
            <a:pPr algn="just">
              <a:lnSpc>
                <a:spcPct val="80000"/>
              </a:lnSpc>
              <a:buFontTx/>
              <a:buBlip>
                <a:blip r:embed="rId3"/>
              </a:buBlip>
            </a:pPr>
            <a:r>
              <a:rPr lang="en-US" sz="2400" i="1" dirty="0"/>
              <a:t>Determination of System Parameters, Variables and </a:t>
            </a:r>
            <a:r>
              <a:rPr lang="en-US" sz="2400" i="1" dirty="0" smtClean="0"/>
              <a:t>Performance Indices</a:t>
            </a:r>
            <a:endParaRPr lang="en-US" sz="2400" dirty="0"/>
          </a:p>
          <a:p>
            <a:pPr algn="just">
              <a:lnSpc>
                <a:spcPct val="80000"/>
              </a:lnSpc>
              <a:buFontTx/>
              <a:buBlip>
                <a:blip r:embed="rId3"/>
              </a:buBlip>
            </a:pPr>
            <a:r>
              <a:rPr lang="en-US" sz="2400" i="1" dirty="0"/>
              <a:t>Evaluation and Improvement of Theoretical Methods</a:t>
            </a:r>
            <a:r>
              <a:rPr lang="en-US" sz="2400" dirty="0"/>
              <a:t> </a:t>
            </a:r>
          </a:p>
          <a:p>
            <a:pPr algn="just">
              <a:lnSpc>
                <a:spcPct val="80000"/>
              </a:lnSpc>
              <a:buFontTx/>
              <a:buBlip>
                <a:blip r:embed="rId3"/>
              </a:buBlip>
            </a:pPr>
            <a:r>
              <a:rPr lang="en-US" sz="2400" i="1" dirty="0"/>
              <a:t>Product and/or Process Improvement by Testing</a:t>
            </a:r>
            <a:r>
              <a:rPr lang="en-US" sz="2400" dirty="0"/>
              <a:t> </a:t>
            </a:r>
            <a:r>
              <a:rPr lang="en-US" sz="2400" i="1" dirty="0"/>
              <a:t>Exploratory Experimentation</a:t>
            </a:r>
            <a:r>
              <a:rPr lang="en-US" sz="2400" dirty="0"/>
              <a:t> </a:t>
            </a:r>
          </a:p>
          <a:p>
            <a:pPr algn="just">
              <a:lnSpc>
                <a:spcPct val="80000"/>
              </a:lnSpc>
              <a:buFontTx/>
              <a:buBlip>
                <a:blip r:embed="rId3"/>
              </a:buBlip>
            </a:pPr>
            <a:r>
              <a:rPr lang="en-US" sz="2400" i="1" dirty="0"/>
              <a:t>Acceptance </a:t>
            </a:r>
            <a:r>
              <a:rPr lang="en-US" sz="2400" i="1" dirty="0" smtClean="0"/>
              <a:t>Testing</a:t>
            </a:r>
            <a:r>
              <a:rPr lang="en-US" sz="2400" dirty="0" smtClean="0"/>
              <a:t>.</a:t>
            </a:r>
            <a:endParaRPr lang="en-US" sz="2400" dirty="0"/>
          </a:p>
          <a:p>
            <a:pPr>
              <a:lnSpc>
                <a:spcPct val="80000"/>
              </a:lnSpc>
              <a:buFontTx/>
              <a:buBlip>
                <a:blip r:embed="rId3"/>
              </a:buBlip>
            </a:pPr>
            <a:r>
              <a:rPr lang="en-US" sz="2400" i="1" dirty="0"/>
              <a:t>Use of physical models and analogue</a:t>
            </a:r>
            <a:r>
              <a:rPr lang="en-US" sz="2400" dirty="0"/>
              <a:t> </a:t>
            </a:r>
          </a:p>
          <a:p>
            <a:pPr>
              <a:lnSpc>
                <a:spcPct val="80000"/>
              </a:lnSpc>
              <a:buFontTx/>
              <a:buBlip>
                <a:blip r:embed="rId3"/>
              </a:buBlip>
            </a:pPr>
            <a:r>
              <a:rPr lang="en-US" sz="2400" i="1" dirty="0"/>
              <a:t>Teaching and Learning Through Experimentation</a:t>
            </a:r>
            <a:r>
              <a:rPr lang="en-US" sz="2400" dirty="0"/>
              <a:t> </a:t>
            </a:r>
          </a:p>
        </p:txBody>
      </p:sp>
      <p:sp>
        <p:nvSpPr>
          <p:cNvPr id="135184" name="Rectangle 16"/>
          <p:cNvSpPr>
            <a:spLocks noChangeArrowheads="1"/>
          </p:cNvSpPr>
          <p:nvPr/>
        </p:nvSpPr>
        <p:spPr bwMode="auto">
          <a:xfrm>
            <a:off x="152400" y="533400"/>
            <a:ext cx="8610600" cy="457200"/>
          </a:xfrm>
          <a:prstGeom prst="rect">
            <a:avLst/>
          </a:prstGeom>
          <a:noFill/>
          <a:ln w="9525">
            <a:noFill/>
            <a:miter lim="800000"/>
            <a:headEnd/>
            <a:tailEnd/>
          </a:ln>
          <a:effectLst/>
        </p:spPr>
        <p:txBody>
          <a:bodyPr/>
          <a:lstStyle/>
          <a:p>
            <a:pPr algn="l" eaLnBrk="1" hangingPunct="1">
              <a:lnSpc>
                <a:spcPct val="80000"/>
              </a:lnSpc>
              <a:spcBef>
                <a:spcPct val="20000"/>
              </a:spcBef>
            </a:pPr>
            <a:r>
              <a:rPr lang="en-US" b="1" dirty="0">
                <a:solidFill>
                  <a:srgbClr val="660066"/>
                </a:solidFill>
              </a:rPr>
              <a:t>Experiment used in engineering can be categorized </a:t>
            </a:r>
            <a:r>
              <a:rPr lang="en-US" b="1" dirty="0" smtClean="0">
                <a:solidFill>
                  <a:srgbClr val="660066"/>
                </a:solidFill>
              </a:rPr>
              <a:t>as shown </a:t>
            </a:r>
            <a:r>
              <a:rPr lang="en-US" b="1" dirty="0">
                <a:solidFill>
                  <a:srgbClr val="660066"/>
                </a:solidFill>
              </a:rPr>
              <a:t>below:</a:t>
            </a:r>
            <a:endParaRPr lang="en-US" dirty="0">
              <a:solidFill>
                <a:srgbClr val="660066"/>
              </a:solidFill>
            </a:endParaRPr>
          </a:p>
        </p:txBody>
      </p:sp>
      <p:sp>
        <p:nvSpPr>
          <p:cNvPr id="135187" name="Rectangle 19"/>
          <p:cNvSpPr>
            <a:spLocks noChangeArrowheads="1"/>
          </p:cNvSpPr>
          <p:nvPr/>
        </p:nvSpPr>
        <p:spPr bwMode="auto">
          <a:xfrm>
            <a:off x="76200" y="60325"/>
            <a:ext cx="7772400" cy="457200"/>
          </a:xfrm>
          <a:prstGeom prst="rect">
            <a:avLst/>
          </a:prstGeom>
          <a:noFill/>
          <a:ln w="9525">
            <a:noFill/>
            <a:miter lim="800000"/>
            <a:headEnd/>
            <a:tailEnd/>
          </a:ln>
          <a:effectLst/>
        </p:spPr>
        <p:txBody>
          <a:bodyPr>
            <a:spAutoFit/>
          </a:bodyPr>
          <a:lstStyle/>
          <a:p>
            <a:pPr algn="l">
              <a:spcBef>
                <a:spcPct val="50000"/>
              </a:spcBef>
            </a:pPr>
            <a:r>
              <a:rPr lang="en-US" b="1">
                <a:solidFill>
                  <a:schemeClr val="bg1"/>
                </a:solidFill>
                <a:effectLst>
                  <a:outerShdw blurRad="38100" dist="38100" dir="2700000" algn="tl">
                    <a:srgbClr val="C0C0C0"/>
                  </a:outerShdw>
                </a:effectLst>
                <a:latin typeface="Tahoma" pitchFamily="34" charset="0"/>
              </a:rPr>
              <a:t>CATEGORIES OF EXPERIMENT</a:t>
            </a:r>
          </a:p>
        </p:txBody>
      </p:sp>
    </p:spTree>
  </p:cSld>
  <p:clrMapOvr>
    <a:masterClrMapping/>
  </p:clrMapOvr>
  <p:transition spd="med">
    <p:split orient="ver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body" idx="1"/>
          </p:nvPr>
        </p:nvSpPr>
        <p:spPr bwMode="auto">
          <a:xfrm>
            <a:off x="1295400" y="908050"/>
            <a:ext cx="7848600" cy="4752975"/>
          </a:xfrm>
          <a:solidFill>
            <a:schemeClr val="bg1">
              <a:alpha val="50000"/>
            </a:schemeClr>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lvl="1"/>
            <a:r>
              <a:rPr lang="en-US"/>
              <a:t>The format of the reference list will depend on the system of referencing chosen for the report. </a:t>
            </a:r>
          </a:p>
          <a:p>
            <a:pPr lvl="1"/>
            <a:r>
              <a:rPr lang="en-US"/>
              <a:t>There are two different types of reference lists used in engineering:</a:t>
            </a:r>
          </a:p>
          <a:p>
            <a:pPr lvl="2"/>
            <a:r>
              <a:rPr lang="en-US"/>
              <a:t>alphabetical reference list according to author – used with the author-date (Harvard) system </a:t>
            </a:r>
          </a:p>
          <a:p>
            <a:pPr lvl="2"/>
            <a:r>
              <a:rPr lang="en-US"/>
              <a:t> numbered reference list in order of their appearance in the text – used with the numerical (endnote) system </a:t>
            </a:r>
            <a:endParaRPr lang="en-US" sz="2000"/>
          </a:p>
        </p:txBody>
      </p:sp>
    </p:spTree>
  </p:cSld>
  <p:clrMapOvr>
    <a:masterClrMapping/>
  </p:clrMapOvr>
  <p:transition spd="med">
    <p:split orient="vert"/>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2515" name="Picture 3"/>
          <p:cNvPicPr>
            <a:picLocks noGrp="1" noChangeAspect="1" noChangeArrowheads="1"/>
          </p:cNvPicPr>
          <p:nvPr>
            <p:ph type="body" idx="1"/>
          </p:nvPr>
        </p:nvPicPr>
        <p:blipFill>
          <a:blip r:embed="rId2"/>
          <a:srcRect/>
          <a:stretch>
            <a:fillRect/>
          </a:stretch>
        </p:blipFill>
        <p:spPr bwMode="auto">
          <a:xfrm>
            <a:off x="250825" y="549275"/>
            <a:ext cx="8642350" cy="5832475"/>
          </a:xfrm>
          <a:noFill/>
        </p:spPr>
      </p:pic>
    </p:spTree>
  </p:cSld>
  <p:clrMapOvr>
    <a:masterClrMapping/>
  </p:clrMapOvr>
  <p:transition spd="med">
    <p:split orient="vert"/>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pic>
        <p:nvPicPr>
          <p:cNvPr id="193539" name="Picture 3"/>
          <p:cNvPicPr>
            <a:picLocks noGrp="1" noChangeAspect="1" noChangeArrowheads="1"/>
          </p:cNvPicPr>
          <p:nvPr>
            <p:ph type="body" idx="1"/>
          </p:nvPr>
        </p:nvPicPr>
        <p:blipFill>
          <a:blip r:embed="rId2"/>
          <a:srcRect/>
          <a:stretch>
            <a:fillRect/>
          </a:stretch>
        </p:blipFill>
        <p:spPr bwMode="auto">
          <a:xfrm>
            <a:off x="323850" y="260350"/>
            <a:ext cx="8569325" cy="6408738"/>
          </a:xfrm>
          <a:noFill/>
        </p:spPr>
      </p:pic>
    </p:spTree>
  </p:cSld>
  <p:clrMapOvr>
    <a:masterClrMapping/>
  </p:clrMapOvr>
  <p:transition spd="med">
    <p:split orient="vert"/>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bwMode="auto">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pic>
        <p:nvPicPr>
          <p:cNvPr id="194563" name="Picture 3"/>
          <p:cNvPicPr>
            <a:picLocks noGrp="1" noChangeAspect="1" noChangeArrowheads="1"/>
          </p:cNvPicPr>
          <p:nvPr>
            <p:ph type="body" idx="1"/>
          </p:nvPr>
        </p:nvPicPr>
        <p:blipFill>
          <a:blip r:embed="rId2"/>
          <a:srcRect/>
          <a:stretch>
            <a:fillRect/>
          </a:stretch>
        </p:blipFill>
        <p:spPr bwMode="auto">
          <a:xfrm>
            <a:off x="250825" y="0"/>
            <a:ext cx="8893175" cy="2735263"/>
          </a:xfrm>
          <a:noFill/>
        </p:spPr>
      </p:pic>
      <p:pic>
        <p:nvPicPr>
          <p:cNvPr id="194564" name="Picture 4"/>
          <p:cNvPicPr>
            <a:picLocks noChangeAspect="1" noChangeArrowheads="1"/>
          </p:cNvPicPr>
          <p:nvPr/>
        </p:nvPicPr>
        <p:blipFill>
          <a:blip r:embed="rId3"/>
          <a:srcRect/>
          <a:stretch>
            <a:fillRect/>
          </a:stretch>
        </p:blipFill>
        <p:spPr bwMode="auto">
          <a:xfrm>
            <a:off x="0" y="2781300"/>
            <a:ext cx="9144000" cy="1727200"/>
          </a:xfrm>
          <a:prstGeom prst="rect">
            <a:avLst/>
          </a:prstGeom>
          <a:noFill/>
          <a:ln w="9525">
            <a:noFill/>
            <a:miter lim="800000"/>
            <a:headEnd/>
            <a:tailEnd/>
          </a:ln>
          <a:effectLst/>
        </p:spPr>
      </p:pic>
      <p:sp>
        <p:nvSpPr>
          <p:cNvPr id="194565" name="Rectangle 5"/>
          <p:cNvSpPr>
            <a:spLocks noChangeArrowheads="1"/>
          </p:cNvSpPr>
          <p:nvPr/>
        </p:nvSpPr>
        <p:spPr bwMode="auto">
          <a:xfrm>
            <a:off x="2195513" y="2205038"/>
            <a:ext cx="1296987" cy="431800"/>
          </a:xfrm>
          <a:prstGeom prst="rect">
            <a:avLst/>
          </a:prstGeom>
          <a:solidFill>
            <a:schemeClr val="bg1"/>
          </a:solidFill>
          <a:ln w="9525">
            <a:noFill/>
            <a:miter lim="800000"/>
            <a:headEnd/>
            <a:tailEnd/>
          </a:ln>
          <a:effectLst/>
        </p:spPr>
        <p:txBody>
          <a:bodyPr wrap="none" anchor="ctr"/>
          <a:lstStyle/>
          <a:p>
            <a:endParaRPr lang="en-US"/>
          </a:p>
        </p:txBody>
      </p:sp>
      <p:pic>
        <p:nvPicPr>
          <p:cNvPr id="194566" name="Picture 6"/>
          <p:cNvPicPr>
            <a:picLocks noChangeAspect="1" noChangeArrowheads="1"/>
          </p:cNvPicPr>
          <p:nvPr/>
        </p:nvPicPr>
        <p:blipFill>
          <a:blip r:embed="rId4"/>
          <a:srcRect/>
          <a:stretch>
            <a:fillRect/>
          </a:stretch>
        </p:blipFill>
        <p:spPr bwMode="auto">
          <a:xfrm>
            <a:off x="250825" y="4437063"/>
            <a:ext cx="8893175" cy="1403350"/>
          </a:xfrm>
          <a:prstGeom prst="rect">
            <a:avLst/>
          </a:prstGeom>
          <a:noFill/>
          <a:ln w="9525">
            <a:noFill/>
            <a:miter lim="800000"/>
            <a:headEnd/>
            <a:tailEnd/>
          </a:ln>
          <a:effectLst/>
        </p:spPr>
      </p:pic>
      <p:sp>
        <p:nvSpPr>
          <p:cNvPr id="194567" name="Rectangle 7"/>
          <p:cNvSpPr>
            <a:spLocks noChangeArrowheads="1"/>
          </p:cNvSpPr>
          <p:nvPr/>
        </p:nvSpPr>
        <p:spPr bwMode="auto">
          <a:xfrm>
            <a:off x="1187450" y="5516563"/>
            <a:ext cx="1368425" cy="360362"/>
          </a:xfrm>
          <a:prstGeom prst="rect">
            <a:avLst/>
          </a:prstGeom>
          <a:noFill/>
          <a:ln w="9525">
            <a:noFill/>
            <a:miter lim="800000"/>
            <a:headEnd/>
            <a:tailEnd/>
          </a:ln>
          <a:effectLst/>
        </p:spPr>
        <p:txBody>
          <a:bodyPr wrap="none" anchor="ctr"/>
          <a:lstStyle/>
          <a:p>
            <a:endParaRPr lang="en-US"/>
          </a:p>
        </p:txBody>
      </p:sp>
      <p:sp>
        <p:nvSpPr>
          <p:cNvPr id="194568" name="Rectangle 8"/>
          <p:cNvSpPr>
            <a:spLocks noChangeArrowheads="1"/>
          </p:cNvSpPr>
          <p:nvPr/>
        </p:nvSpPr>
        <p:spPr bwMode="auto">
          <a:xfrm>
            <a:off x="1116013" y="5516563"/>
            <a:ext cx="1439862" cy="360362"/>
          </a:xfrm>
          <a:prstGeom prst="rect">
            <a:avLst/>
          </a:prstGeom>
          <a:solidFill>
            <a:schemeClr val="bg1"/>
          </a:solidFill>
          <a:ln w="9525">
            <a:noFill/>
            <a:miter lim="800000"/>
            <a:headEnd/>
            <a:tailEnd/>
          </a:ln>
          <a:effectLst/>
        </p:spPr>
        <p:txBody>
          <a:bodyPr wrap="none" anchor="ctr"/>
          <a:lstStyle/>
          <a:p>
            <a:endParaRPr lang="en-US"/>
          </a:p>
        </p:txBody>
      </p:sp>
    </p:spTree>
  </p:cSld>
  <p:clrMapOvr>
    <a:masterClrMapping/>
  </p:clrMapOvr>
  <p:transition spd="med">
    <p:split orient="vert"/>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body" idx="1"/>
          </p:nvPr>
        </p:nvSpPr>
        <p:spPr bwMode="auto">
          <a:xfrm>
            <a:off x="1295401" y="1052513"/>
            <a:ext cx="7848600" cy="4537075"/>
          </a:xfrm>
          <a:solidFill>
            <a:schemeClr val="bg1">
              <a:alpha val="50000"/>
            </a:schemeClr>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800" dirty="0"/>
              <a:t>The reference list </a:t>
            </a:r>
            <a:r>
              <a:rPr lang="en-US" sz="2800" i="1" dirty="0"/>
              <a:t>only </a:t>
            </a:r>
            <a:r>
              <a:rPr lang="en-US" sz="2800" dirty="0"/>
              <a:t>includes the sources referred to in the report. </a:t>
            </a:r>
          </a:p>
          <a:p>
            <a:r>
              <a:rPr lang="en-US" sz="2800" dirty="0"/>
              <a:t>A bibliography is a wider list of all texts that have been read in preparation for writing. </a:t>
            </a:r>
          </a:p>
          <a:p>
            <a:r>
              <a:rPr lang="en-US" sz="2800" dirty="0"/>
              <a:t>A bibliography is not usually included in an engineering </a:t>
            </a:r>
            <a:r>
              <a:rPr lang="en-US" sz="2800" dirty="0" smtClean="0"/>
              <a:t>report</a:t>
            </a:r>
          </a:p>
          <a:p>
            <a:pPr marL="0" indent="0">
              <a:buNone/>
            </a:pPr>
            <a:endParaRPr lang="en-US" sz="2800" dirty="0" smtClean="0"/>
          </a:p>
          <a:p>
            <a:pPr marL="0" indent="0">
              <a:buNone/>
            </a:pPr>
            <a:r>
              <a:rPr lang="en-US" sz="2800" dirty="0" smtClean="0"/>
              <a:t>Appendices?</a:t>
            </a:r>
            <a:endParaRPr lang="en-US" sz="2800" dirty="0"/>
          </a:p>
        </p:txBody>
      </p:sp>
    </p:spTree>
  </p:cSld>
  <p:clrMapOvr>
    <a:masterClrMapping/>
  </p:clrMapOvr>
  <p:transition spd="med">
    <p:split orient="vert"/>
  </p:transition>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7049" name="Text Box 9"/>
          <p:cNvSpPr txBox="1">
            <a:spLocks noChangeArrowheads="1"/>
          </p:cNvSpPr>
          <p:nvPr/>
        </p:nvSpPr>
        <p:spPr bwMode="auto">
          <a:xfrm>
            <a:off x="8610600" y="6400800"/>
            <a:ext cx="533400" cy="457200"/>
          </a:xfrm>
          <a:prstGeom prst="rect">
            <a:avLst/>
          </a:prstGeom>
          <a:noFill/>
          <a:ln w="9525">
            <a:noFill/>
            <a:miter lim="800000"/>
            <a:headEnd/>
            <a:tailEnd/>
          </a:ln>
          <a:effectLst/>
        </p:spPr>
        <p:txBody>
          <a:bodyPr>
            <a:spAutoFit/>
          </a:bodyPr>
          <a:lstStyle/>
          <a:p>
            <a:pPr algn="l">
              <a:spcBef>
                <a:spcPct val="50000"/>
              </a:spcBef>
            </a:pPr>
            <a:r>
              <a:rPr lang="en-US"/>
              <a:t>14</a:t>
            </a:r>
          </a:p>
        </p:txBody>
      </p:sp>
      <p:sp>
        <p:nvSpPr>
          <p:cNvPr id="87051" name="Rectangle 11"/>
          <p:cNvSpPr>
            <a:spLocks noGrp="1" noChangeArrowheads="1"/>
          </p:cNvSpPr>
          <p:nvPr>
            <p:ph type="body" idx="1"/>
          </p:nvPr>
        </p:nvSpPr>
        <p:spPr bwMode="auto">
          <a:xfrm>
            <a:off x="3200400" y="1371600"/>
            <a:ext cx="2667000" cy="2057400"/>
          </a:xfrm>
          <a:solidFill>
            <a:srgbClr val="00B0F0">
              <a:alpha val="50000"/>
            </a:srgbClr>
          </a:solidFill>
          <a:ln>
            <a:noFill/>
            <a:miter lim="800000"/>
            <a:headEnd/>
            <a:tailEnd/>
          </a:ln>
          <a:scene3d>
            <a:camera prst="orthographicFront"/>
            <a:lightRig rig="threePt" dir="t"/>
          </a:scene3d>
          <a:sp3d>
            <a:bevelT/>
            <a:bevelB/>
          </a:sp3d>
        </p:spPr>
        <p:txBody>
          <a:bodyPr vert="horz" wrap="square" lIns="91440" tIns="45720" rIns="91440" bIns="45720" numCol="1" anchor="t" anchorCtr="0" compatLnSpc="1">
            <a:prstTxWarp prst="textNoShape">
              <a:avLst/>
            </a:prstTxWarp>
          </a:bodyPr>
          <a:lstStyle/>
          <a:p>
            <a:pPr algn="ctr">
              <a:buFontTx/>
              <a:buNone/>
            </a:pPr>
            <a:endParaRPr lang="en-US" b="1" dirty="0" smtClean="0">
              <a:latin typeface="Algerian" pitchFamily="82" charset="0"/>
            </a:endParaRPr>
          </a:p>
          <a:p>
            <a:pPr algn="ctr">
              <a:buFontTx/>
              <a:buNone/>
            </a:pPr>
            <a:r>
              <a:rPr lang="en-US" b="1" dirty="0" smtClean="0">
                <a:latin typeface="Algerian" pitchFamily="82" charset="0"/>
              </a:rPr>
              <a:t>The </a:t>
            </a:r>
            <a:r>
              <a:rPr lang="en-US" b="1" dirty="0">
                <a:latin typeface="Algerian" pitchFamily="82" charset="0"/>
              </a:rPr>
              <a:t>End</a:t>
            </a:r>
            <a:r>
              <a:rPr lang="en-US" dirty="0">
                <a:latin typeface="Algerian" pitchFamily="82" charset="0"/>
              </a:rPr>
              <a:t> </a:t>
            </a:r>
          </a:p>
        </p:txBody>
      </p:sp>
      <p:sp>
        <p:nvSpPr>
          <p:cNvPr id="4" name="Smiley Face 3"/>
          <p:cNvSpPr/>
          <p:nvPr/>
        </p:nvSpPr>
        <p:spPr bwMode="auto">
          <a:xfrm>
            <a:off x="3657600" y="3733800"/>
            <a:ext cx="1600200" cy="1066800"/>
          </a:xfrm>
          <a:prstGeom prst="smileyFac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en-US" sz="2400" b="1" i="0" u="none" strike="noStrike" cap="none" normalizeH="0" baseline="0" smtClean="0">
              <a:ln>
                <a:noFill/>
              </a:ln>
              <a:solidFill>
                <a:schemeClr val="bg1"/>
              </a:solidFill>
              <a:effectLst/>
              <a:latin typeface="Times New Roman" pitchFamily="16" charset="0"/>
              <a:cs typeface="Times New Roman" pitchFamily="16" charset="0"/>
            </a:endParaRPr>
          </a:p>
        </p:txBody>
      </p:sp>
    </p:spTree>
  </p:cSld>
  <p:clrMapOvr>
    <a:masterClrMapping/>
  </p:clrMapOvr>
  <p:transition spd="med">
    <p:split orient="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6610" name="Group 2"/>
          <p:cNvGrpSpPr>
            <a:grpSpLocks/>
          </p:cNvGrpSpPr>
          <p:nvPr/>
        </p:nvGrpSpPr>
        <p:grpSpPr bwMode="auto">
          <a:xfrm>
            <a:off x="7162800" y="5410200"/>
            <a:ext cx="1371600" cy="1244600"/>
            <a:chOff x="4704" y="816"/>
            <a:chExt cx="864" cy="784"/>
          </a:xfrm>
        </p:grpSpPr>
        <p:sp>
          <p:nvSpPr>
            <p:cNvPr id="196611" name="Freeform 3"/>
            <p:cNvSpPr>
              <a:spLocks/>
            </p:cNvSpPr>
            <p:nvPr/>
          </p:nvSpPr>
          <p:spPr bwMode="auto">
            <a:xfrm>
              <a:off x="4951" y="950"/>
              <a:ext cx="369" cy="524"/>
            </a:xfrm>
            <a:custGeom>
              <a:avLst/>
              <a:gdLst/>
              <a:ahLst/>
              <a:cxnLst>
                <a:cxn ang="0">
                  <a:pos x="252" y="283"/>
                </a:cxn>
                <a:cxn ang="0">
                  <a:pos x="325" y="212"/>
                </a:cxn>
                <a:cxn ang="0">
                  <a:pos x="457" y="256"/>
                </a:cxn>
                <a:cxn ang="0">
                  <a:pos x="445" y="374"/>
                </a:cxn>
                <a:cxn ang="0">
                  <a:pos x="287" y="466"/>
                </a:cxn>
                <a:cxn ang="0">
                  <a:pos x="258" y="726"/>
                </a:cxn>
                <a:cxn ang="0">
                  <a:pos x="287" y="807"/>
                </a:cxn>
                <a:cxn ang="0">
                  <a:pos x="234" y="897"/>
                </a:cxn>
                <a:cxn ang="0">
                  <a:pos x="246" y="989"/>
                </a:cxn>
                <a:cxn ang="0">
                  <a:pos x="358" y="1047"/>
                </a:cxn>
                <a:cxn ang="0">
                  <a:pos x="503" y="1005"/>
                </a:cxn>
                <a:cxn ang="0">
                  <a:pos x="550" y="897"/>
                </a:cxn>
                <a:cxn ang="0">
                  <a:pos x="492" y="795"/>
                </a:cxn>
                <a:cxn ang="0">
                  <a:pos x="556" y="736"/>
                </a:cxn>
                <a:cxn ang="0">
                  <a:pos x="556" y="593"/>
                </a:cxn>
                <a:cxn ang="0">
                  <a:pos x="720" y="472"/>
                </a:cxn>
                <a:cxn ang="0">
                  <a:pos x="738" y="288"/>
                </a:cxn>
                <a:cxn ang="0">
                  <a:pos x="631" y="90"/>
                </a:cxn>
                <a:cxn ang="0">
                  <a:pos x="422" y="0"/>
                </a:cxn>
                <a:cxn ang="0">
                  <a:pos x="188" y="58"/>
                </a:cxn>
                <a:cxn ang="0">
                  <a:pos x="52" y="177"/>
                </a:cxn>
                <a:cxn ang="0">
                  <a:pos x="0" y="359"/>
                </a:cxn>
                <a:cxn ang="0">
                  <a:pos x="6" y="466"/>
                </a:cxn>
                <a:cxn ang="0">
                  <a:pos x="246" y="454"/>
                </a:cxn>
                <a:cxn ang="0">
                  <a:pos x="252" y="283"/>
                </a:cxn>
              </a:cxnLst>
              <a:rect l="0" t="0" r="r" b="b"/>
              <a:pathLst>
                <a:path w="738" h="1047">
                  <a:moveTo>
                    <a:pt x="252" y="283"/>
                  </a:moveTo>
                  <a:lnTo>
                    <a:pt x="325" y="212"/>
                  </a:lnTo>
                  <a:lnTo>
                    <a:pt x="457" y="256"/>
                  </a:lnTo>
                  <a:lnTo>
                    <a:pt x="445" y="374"/>
                  </a:lnTo>
                  <a:lnTo>
                    <a:pt x="287" y="466"/>
                  </a:lnTo>
                  <a:lnTo>
                    <a:pt x="258" y="726"/>
                  </a:lnTo>
                  <a:lnTo>
                    <a:pt x="287" y="807"/>
                  </a:lnTo>
                  <a:lnTo>
                    <a:pt x="234" y="897"/>
                  </a:lnTo>
                  <a:lnTo>
                    <a:pt x="246" y="989"/>
                  </a:lnTo>
                  <a:lnTo>
                    <a:pt x="358" y="1047"/>
                  </a:lnTo>
                  <a:lnTo>
                    <a:pt x="503" y="1005"/>
                  </a:lnTo>
                  <a:lnTo>
                    <a:pt x="550" y="897"/>
                  </a:lnTo>
                  <a:lnTo>
                    <a:pt x="492" y="795"/>
                  </a:lnTo>
                  <a:lnTo>
                    <a:pt x="556" y="736"/>
                  </a:lnTo>
                  <a:lnTo>
                    <a:pt x="556" y="593"/>
                  </a:lnTo>
                  <a:lnTo>
                    <a:pt x="720" y="472"/>
                  </a:lnTo>
                  <a:lnTo>
                    <a:pt x="738" y="288"/>
                  </a:lnTo>
                  <a:lnTo>
                    <a:pt x="631" y="90"/>
                  </a:lnTo>
                  <a:lnTo>
                    <a:pt x="422" y="0"/>
                  </a:lnTo>
                  <a:lnTo>
                    <a:pt x="188" y="58"/>
                  </a:lnTo>
                  <a:lnTo>
                    <a:pt x="52" y="177"/>
                  </a:lnTo>
                  <a:lnTo>
                    <a:pt x="0" y="359"/>
                  </a:lnTo>
                  <a:lnTo>
                    <a:pt x="6" y="466"/>
                  </a:lnTo>
                  <a:lnTo>
                    <a:pt x="246" y="454"/>
                  </a:lnTo>
                  <a:lnTo>
                    <a:pt x="252" y="283"/>
                  </a:lnTo>
                  <a:close/>
                </a:path>
              </a:pathLst>
            </a:custGeom>
            <a:solidFill>
              <a:srgbClr val="000000"/>
            </a:solidFill>
            <a:ln w="9525">
              <a:noFill/>
              <a:round/>
              <a:headEnd/>
              <a:tailEnd/>
            </a:ln>
          </p:spPr>
          <p:txBody>
            <a:bodyPr/>
            <a:lstStyle/>
            <a:p>
              <a:endParaRPr lang="en-US"/>
            </a:p>
          </p:txBody>
        </p:sp>
        <p:sp>
          <p:nvSpPr>
            <p:cNvPr id="196612" name="Freeform 4"/>
            <p:cNvSpPr>
              <a:spLocks/>
            </p:cNvSpPr>
            <p:nvPr/>
          </p:nvSpPr>
          <p:spPr bwMode="auto">
            <a:xfrm>
              <a:off x="4972" y="972"/>
              <a:ext cx="328" cy="365"/>
            </a:xfrm>
            <a:custGeom>
              <a:avLst/>
              <a:gdLst/>
              <a:ahLst/>
              <a:cxnLst>
                <a:cxn ang="0">
                  <a:pos x="0" y="369"/>
                </a:cxn>
                <a:cxn ang="0">
                  <a:pos x="95" y="354"/>
                </a:cxn>
                <a:cxn ang="0">
                  <a:pos x="149" y="369"/>
                </a:cxn>
                <a:cxn ang="0">
                  <a:pos x="145" y="269"/>
                </a:cxn>
                <a:cxn ang="0">
                  <a:pos x="186" y="156"/>
                </a:cxn>
                <a:cxn ang="0">
                  <a:pos x="344" y="113"/>
                </a:cxn>
                <a:cxn ang="0">
                  <a:pos x="420" y="161"/>
                </a:cxn>
                <a:cxn ang="0">
                  <a:pos x="501" y="235"/>
                </a:cxn>
                <a:cxn ang="0">
                  <a:pos x="478" y="364"/>
                </a:cxn>
                <a:cxn ang="0">
                  <a:pos x="327" y="424"/>
                </a:cxn>
                <a:cxn ang="0">
                  <a:pos x="286" y="514"/>
                </a:cxn>
                <a:cxn ang="0">
                  <a:pos x="298" y="606"/>
                </a:cxn>
                <a:cxn ang="0">
                  <a:pos x="278" y="732"/>
                </a:cxn>
                <a:cxn ang="0">
                  <a:pos x="429" y="732"/>
                </a:cxn>
                <a:cxn ang="0">
                  <a:pos x="449" y="638"/>
                </a:cxn>
                <a:cxn ang="0">
                  <a:pos x="437" y="530"/>
                </a:cxn>
                <a:cxn ang="0">
                  <a:pos x="530" y="472"/>
                </a:cxn>
                <a:cxn ang="0">
                  <a:pos x="600" y="440"/>
                </a:cxn>
                <a:cxn ang="0">
                  <a:pos x="654" y="301"/>
                </a:cxn>
                <a:cxn ang="0">
                  <a:pos x="606" y="150"/>
                </a:cxn>
                <a:cxn ang="0">
                  <a:pos x="443" y="0"/>
                </a:cxn>
                <a:cxn ang="0">
                  <a:pos x="244" y="13"/>
                </a:cxn>
                <a:cxn ang="0">
                  <a:pos x="85" y="103"/>
                </a:cxn>
                <a:cxn ang="0">
                  <a:pos x="15" y="216"/>
                </a:cxn>
                <a:cxn ang="0">
                  <a:pos x="0" y="369"/>
                </a:cxn>
              </a:cxnLst>
              <a:rect l="0" t="0" r="r" b="b"/>
              <a:pathLst>
                <a:path w="654" h="732">
                  <a:moveTo>
                    <a:pt x="0" y="369"/>
                  </a:moveTo>
                  <a:lnTo>
                    <a:pt x="95" y="354"/>
                  </a:lnTo>
                  <a:lnTo>
                    <a:pt x="149" y="369"/>
                  </a:lnTo>
                  <a:lnTo>
                    <a:pt x="145" y="269"/>
                  </a:lnTo>
                  <a:lnTo>
                    <a:pt x="186" y="156"/>
                  </a:lnTo>
                  <a:lnTo>
                    <a:pt x="344" y="113"/>
                  </a:lnTo>
                  <a:lnTo>
                    <a:pt x="420" y="161"/>
                  </a:lnTo>
                  <a:lnTo>
                    <a:pt x="501" y="235"/>
                  </a:lnTo>
                  <a:lnTo>
                    <a:pt x="478" y="364"/>
                  </a:lnTo>
                  <a:lnTo>
                    <a:pt x="327" y="424"/>
                  </a:lnTo>
                  <a:lnTo>
                    <a:pt x="286" y="514"/>
                  </a:lnTo>
                  <a:lnTo>
                    <a:pt x="298" y="606"/>
                  </a:lnTo>
                  <a:lnTo>
                    <a:pt x="278" y="732"/>
                  </a:lnTo>
                  <a:lnTo>
                    <a:pt x="429" y="732"/>
                  </a:lnTo>
                  <a:lnTo>
                    <a:pt x="449" y="638"/>
                  </a:lnTo>
                  <a:lnTo>
                    <a:pt x="437" y="530"/>
                  </a:lnTo>
                  <a:lnTo>
                    <a:pt x="530" y="472"/>
                  </a:lnTo>
                  <a:lnTo>
                    <a:pt x="600" y="440"/>
                  </a:lnTo>
                  <a:lnTo>
                    <a:pt x="654" y="301"/>
                  </a:lnTo>
                  <a:lnTo>
                    <a:pt x="606" y="150"/>
                  </a:lnTo>
                  <a:lnTo>
                    <a:pt x="443" y="0"/>
                  </a:lnTo>
                  <a:lnTo>
                    <a:pt x="244" y="13"/>
                  </a:lnTo>
                  <a:lnTo>
                    <a:pt x="85" y="103"/>
                  </a:lnTo>
                  <a:lnTo>
                    <a:pt x="15" y="216"/>
                  </a:lnTo>
                  <a:lnTo>
                    <a:pt x="0" y="369"/>
                  </a:lnTo>
                  <a:close/>
                </a:path>
              </a:pathLst>
            </a:custGeom>
            <a:solidFill>
              <a:srgbClr val="FF00FF"/>
            </a:solidFill>
            <a:ln w="9525">
              <a:noFill/>
              <a:round/>
              <a:headEnd/>
              <a:tailEnd/>
            </a:ln>
          </p:spPr>
          <p:txBody>
            <a:bodyPr/>
            <a:lstStyle/>
            <a:p>
              <a:endParaRPr lang="en-US"/>
            </a:p>
          </p:txBody>
        </p:sp>
        <p:sp>
          <p:nvSpPr>
            <p:cNvPr id="196613" name="Freeform 5"/>
            <p:cNvSpPr>
              <a:spLocks/>
            </p:cNvSpPr>
            <p:nvPr/>
          </p:nvSpPr>
          <p:spPr bwMode="auto">
            <a:xfrm>
              <a:off x="5091" y="1365"/>
              <a:ext cx="106" cy="83"/>
            </a:xfrm>
            <a:custGeom>
              <a:avLst/>
              <a:gdLst/>
              <a:ahLst/>
              <a:cxnLst>
                <a:cxn ang="0">
                  <a:pos x="75" y="0"/>
                </a:cxn>
                <a:cxn ang="0">
                  <a:pos x="15" y="30"/>
                </a:cxn>
                <a:cxn ang="0">
                  <a:pos x="0" y="112"/>
                </a:cxn>
                <a:cxn ang="0">
                  <a:pos x="46" y="166"/>
                </a:cxn>
                <a:cxn ang="0">
                  <a:pos x="164" y="166"/>
                </a:cxn>
                <a:cxn ang="0">
                  <a:pos x="211" y="101"/>
                </a:cxn>
                <a:cxn ang="0">
                  <a:pos x="170" y="22"/>
                </a:cxn>
                <a:cxn ang="0">
                  <a:pos x="75" y="0"/>
                </a:cxn>
              </a:cxnLst>
              <a:rect l="0" t="0" r="r" b="b"/>
              <a:pathLst>
                <a:path w="211" h="166">
                  <a:moveTo>
                    <a:pt x="75" y="0"/>
                  </a:moveTo>
                  <a:lnTo>
                    <a:pt x="15" y="30"/>
                  </a:lnTo>
                  <a:lnTo>
                    <a:pt x="0" y="112"/>
                  </a:lnTo>
                  <a:lnTo>
                    <a:pt x="46" y="166"/>
                  </a:lnTo>
                  <a:lnTo>
                    <a:pt x="164" y="166"/>
                  </a:lnTo>
                  <a:lnTo>
                    <a:pt x="211" y="101"/>
                  </a:lnTo>
                  <a:lnTo>
                    <a:pt x="170" y="22"/>
                  </a:lnTo>
                  <a:lnTo>
                    <a:pt x="75" y="0"/>
                  </a:lnTo>
                  <a:close/>
                </a:path>
              </a:pathLst>
            </a:custGeom>
            <a:solidFill>
              <a:srgbClr val="FF00FF"/>
            </a:solidFill>
            <a:ln w="9525">
              <a:noFill/>
              <a:round/>
              <a:headEnd/>
              <a:tailEnd/>
            </a:ln>
          </p:spPr>
          <p:txBody>
            <a:bodyPr/>
            <a:lstStyle/>
            <a:p>
              <a:endParaRPr lang="en-US"/>
            </a:p>
          </p:txBody>
        </p:sp>
        <p:sp>
          <p:nvSpPr>
            <p:cNvPr id="196614" name="Freeform 6"/>
            <p:cNvSpPr>
              <a:spLocks/>
            </p:cNvSpPr>
            <p:nvPr/>
          </p:nvSpPr>
          <p:spPr bwMode="auto">
            <a:xfrm>
              <a:off x="4704" y="816"/>
              <a:ext cx="864" cy="784"/>
            </a:xfrm>
            <a:custGeom>
              <a:avLst/>
              <a:gdLst/>
              <a:ahLst/>
              <a:cxnLst>
                <a:cxn ang="0">
                  <a:pos x="934" y="114"/>
                </a:cxn>
                <a:cxn ang="0">
                  <a:pos x="734" y="114"/>
                </a:cxn>
                <a:cxn ang="0">
                  <a:pos x="442" y="220"/>
                </a:cxn>
                <a:cxn ang="0">
                  <a:pos x="260" y="403"/>
                </a:cxn>
                <a:cxn ang="0">
                  <a:pos x="171" y="638"/>
                </a:cxn>
                <a:cxn ang="0">
                  <a:pos x="118" y="831"/>
                </a:cxn>
                <a:cxn ang="0">
                  <a:pos x="237" y="1129"/>
                </a:cxn>
                <a:cxn ang="0">
                  <a:pos x="376" y="1235"/>
                </a:cxn>
                <a:cxn ang="0">
                  <a:pos x="471" y="1348"/>
                </a:cxn>
                <a:cxn ang="0">
                  <a:pos x="688" y="1413"/>
                </a:cxn>
                <a:cxn ang="0">
                  <a:pos x="893" y="1456"/>
                </a:cxn>
                <a:cxn ang="0">
                  <a:pos x="1290" y="1332"/>
                </a:cxn>
                <a:cxn ang="0">
                  <a:pos x="1524" y="1119"/>
                </a:cxn>
                <a:cxn ang="0">
                  <a:pos x="1613" y="825"/>
                </a:cxn>
                <a:cxn ang="0">
                  <a:pos x="1613" y="580"/>
                </a:cxn>
                <a:cxn ang="0">
                  <a:pos x="1501" y="414"/>
                </a:cxn>
                <a:cxn ang="0">
                  <a:pos x="1344" y="232"/>
                </a:cxn>
                <a:cxn ang="0">
                  <a:pos x="934" y="114"/>
                </a:cxn>
                <a:cxn ang="0">
                  <a:pos x="914" y="0"/>
                </a:cxn>
                <a:cxn ang="0">
                  <a:pos x="1100" y="27"/>
                </a:cxn>
                <a:cxn ang="0">
                  <a:pos x="1350" y="92"/>
                </a:cxn>
                <a:cxn ang="0">
                  <a:pos x="1478" y="228"/>
                </a:cxn>
                <a:cxn ang="0">
                  <a:pos x="1642" y="380"/>
                </a:cxn>
                <a:cxn ang="0">
                  <a:pos x="1727" y="712"/>
                </a:cxn>
                <a:cxn ang="0">
                  <a:pos x="1712" y="952"/>
                </a:cxn>
                <a:cxn ang="0">
                  <a:pos x="1602" y="1166"/>
                </a:cxn>
                <a:cxn ang="0">
                  <a:pos x="1443" y="1353"/>
                </a:cxn>
                <a:cxn ang="0">
                  <a:pos x="1096" y="1519"/>
                </a:cxn>
                <a:cxn ang="0">
                  <a:pos x="821" y="1567"/>
                </a:cxn>
                <a:cxn ang="0">
                  <a:pos x="523" y="1502"/>
                </a:cxn>
                <a:cxn ang="0">
                  <a:pos x="200" y="1253"/>
                </a:cxn>
                <a:cxn ang="0">
                  <a:pos x="0" y="836"/>
                </a:cxn>
                <a:cxn ang="0">
                  <a:pos x="78" y="575"/>
                </a:cxn>
                <a:cxn ang="0">
                  <a:pos x="130" y="338"/>
                </a:cxn>
                <a:cxn ang="0">
                  <a:pos x="333" y="172"/>
                </a:cxn>
                <a:cxn ang="0">
                  <a:pos x="560" y="53"/>
                </a:cxn>
                <a:cxn ang="0">
                  <a:pos x="914" y="0"/>
                </a:cxn>
                <a:cxn ang="0">
                  <a:pos x="934" y="114"/>
                </a:cxn>
              </a:cxnLst>
              <a:rect l="0" t="0" r="r" b="b"/>
              <a:pathLst>
                <a:path w="1727" h="1567">
                  <a:moveTo>
                    <a:pt x="934" y="114"/>
                  </a:moveTo>
                  <a:lnTo>
                    <a:pt x="734" y="114"/>
                  </a:lnTo>
                  <a:lnTo>
                    <a:pt x="442" y="220"/>
                  </a:lnTo>
                  <a:lnTo>
                    <a:pt x="260" y="403"/>
                  </a:lnTo>
                  <a:lnTo>
                    <a:pt x="171" y="638"/>
                  </a:lnTo>
                  <a:lnTo>
                    <a:pt x="118" y="831"/>
                  </a:lnTo>
                  <a:lnTo>
                    <a:pt x="237" y="1129"/>
                  </a:lnTo>
                  <a:lnTo>
                    <a:pt x="376" y="1235"/>
                  </a:lnTo>
                  <a:lnTo>
                    <a:pt x="471" y="1348"/>
                  </a:lnTo>
                  <a:lnTo>
                    <a:pt x="688" y="1413"/>
                  </a:lnTo>
                  <a:lnTo>
                    <a:pt x="893" y="1456"/>
                  </a:lnTo>
                  <a:lnTo>
                    <a:pt x="1290" y="1332"/>
                  </a:lnTo>
                  <a:lnTo>
                    <a:pt x="1524" y="1119"/>
                  </a:lnTo>
                  <a:lnTo>
                    <a:pt x="1613" y="825"/>
                  </a:lnTo>
                  <a:lnTo>
                    <a:pt x="1613" y="580"/>
                  </a:lnTo>
                  <a:lnTo>
                    <a:pt x="1501" y="414"/>
                  </a:lnTo>
                  <a:lnTo>
                    <a:pt x="1344" y="232"/>
                  </a:lnTo>
                  <a:lnTo>
                    <a:pt x="934" y="114"/>
                  </a:lnTo>
                  <a:lnTo>
                    <a:pt x="914" y="0"/>
                  </a:lnTo>
                  <a:lnTo>
                    <a:pt x="1100" y="27"/>
                  </a:lnTo>
                  <a:lnTo>
                    <a:pt x="1350" y="92"/>
                  </a:lnTo>
                  <a:lnTo>
                    <a:pt x="1478" y="228"/>
                  </a:lnTo>
                  <a:lnTo>
                    <a:pt x="1642" y="380"/>
                  </a:lnTo>
                  <a:lnTo>
                    <a:pt x="1727" y="712"/>
                  </a:lnTo>
                  <a:lnTo>
                    <a:pt x="1712" y="952"/>
                  </a:lnTo>
                  <a:lnTo>
                    <a:pt x="1602" y="1166"/>
                  </a:lnTo>
                  <a:lnTo>
                    <a:pt x="1443" y="1353"/>
                  </a:lnTo>
                  <a:lnTo>
                    <a:pt x="1096" y="1519"/>
                  </a:lnTo>
                  <a:lnTo>
                    <a:pt x="821" y="1567"/>
                  </a:lnTo>
                  <a:lnTo>
                    <a:pt x="523" y="1502"/>
                  </a:lnTo>
                  <a:lnTo>
                    <a:pt x="200" y="1253"/>
                  </a:lnTo>
                  <a:lnTo>
                    <a:pt x="0" y="836"/>
                  </a:lnTo>
                  <a:lnTo>
                    <a:pt x="78" y="575"/>
                  </a:lnTo>
                  <a:lnTo>
                    <a:pt x="130" y="338"/>
                  </a:lnTo>
                  <a:lnTo>
                    <a:pt x="333" y="172"/>
                  </a:lnTo>
                  <a:lnTo>
                    <a:pt x="560" y="53"/>
                  </a:lnTo>
                  <a:lnTo>
                    <a:pt x="914" y="0"/>
                  </a:lnTo>
                  <a:lnTo>
                    <a:pt x="934" y="114"/>
                  </a:lnTo>
                  <a:close/>
                </a:path>
              </a:pathLst>
            </a:custGeom>
            <a:solidFill>
              <a:srgbClr val="00CCFF"/>
            </a:solidFill>
            <a:ln w="9525">
              <a:noFill/>
              <a:round/>
              <a:headEnd/>
              <a:tailEnd/>
            </a:ln>
          </p:spPr>
          <p:txBody>
            <a:bodyPr/>
            <a:lstStyle/>
            <a:p>
              <a:endParaRPr lang="en-US"/>
            </a:p>
          </p:txBody>
        </p:sp>
      </p:grpSp>
      <p:sp>
        <p:nvSpPr>
          <p:cNvPr id="196615" name="Text Box 7"/>
          <p:cNvSpPr txBox="1">
            <a:spLocks noChangeArrowheads="1"/>
          </p:cNvSpPr>
          <p:nvPr/>
        </p:nvSpPr>
        <p:spPr bwMode="auto">
          <a:xfrm>
            <a:off x="8610600" y="6400800"/>
            <a:ext cx="533400" cy="457200"/>
          </a:xfrm>
          <a:prstGeom prst="rect">
            <a:avLst/>
          </a:prstGeom>
          <a:noFill/>
          <a:ln w="9525">
            <a:noFill/>
            <a:miter lim="800000"/>
            <a:headEnd/>
            <a:tailEnd/>
          </a:ln>
          <a:effectLst/>
        </p:spPr>
        <p:txBody>
          <a:bodyPr>
            <a:spAutoFit/>
          </a:bodyPr>
          <a:lstStyle/>
          <a:p>
            <a:pPr algn="l">
              <a:spcBef>
                <a:spcPct val="50000"/>
              </a:spcBef>
            </a:pPr>
            <a:r>
              <a:rPr lang="en-US"/>
              <a:t>3</a:t>
            </a:r>
          </a:p>
        </p:txBody>
      </p:sp>
      <p:sp>
        <p:nvSpPr>
          <p:cNvPr id="196618" name="Rectangle 10"/>
          <p:cNvSpPr>
            <a:spLocks noChangeArrowheads="1"/>
          </p:cNvSpPr>
          <p:nvPr/>
        </p:nvSpPr>
        <p:spPr bwMode="auto">
          <a:xfrm>
            <a:off x="1371600" y="228600"/>
            <a:ext cx="7543800" cy="1066800"/>
          </a:xfrm>
          <a:prstGeom prst="rect">
            <a:avLst/>
          </a:prstGeom>
          <a:noFill/>
          <a:ln w="9525">
            <a:noFill/>
            <a:miter lim="800000"/>
            <a:headEnd/>
            <a:tailEnd/>
          </a:ln>
          <a:effectLst/>
        </p:spPr>
        <p:txBody>
          <a:bodyPr/>
          <a:lstStyle/>
          <a:p>
            <a:pPr algn="l" eaLnBrk="1" hangingPunct="1">
              <a:lnSpc>
                <a:spcPct val="80000"/>
              </a:lnSpc>
              <a:spcBef>
                <a:spcPct val="20000"/>
              </a:spcBef>
            </a:pPr>
            <a:r>
              <a:rPr lang="en-US" b="1" dirty="0">
                <a:solidFill>
                  <a:srgbClr val="660066"/>
                </a:solidFill>
              </a:rPr>
              <a:t>It doesn’t matter if it’s a student or an experienced researcher, </a:t>
            </a:r>
            <a:r>
              <a:rPr lang="en-US" b="1" dirty="0" smtClean="0">
                <a:solidFill>
                  <a:srgbClr val="660066"/>
                </a:solidFill>
              </a:rPr>
              <a:t>scientific </a:t>
            </a:r>
            <a:r>
              <a:rPr lang="en-US" b="1" dirty="0">
                <a:solidFill>
                  <a:srgbClr val="660066"/>
                </a:solidFill>
              </a:rPr>
              <a:t>method used are </a:t>
            </a:r>
            <a:r>
              <a:rPr lang="en-US" b="1" dirty="0" smtClean="0">
                <a:solidFill>
                  <a:srgbClr val="660066"/>
                </a:solidFill>
              </a:rPr>
              <a:t>normally:</a:t>
            </a:r>
            <a:endParaRPr lang="en-US" b="1" dirty="0">
              <a:solidFill>
                <a:srgbClr val="660066"/>
              </a:solidFill>
            </a:endParaRPr>
          </a:p>
        </p:txBody>
      </p:sp>
      <p:sp>
        <p:nvSpPr>
          <p:cNvPr id="196619" name="Rectangle 11"/>
          <p:cNvSpPr>
            <a:spLocks noChangeArrowheads="1"/>
          </p:cNvSpPr>
          <p:nvPr/>
        </p:nvSpPr>
        <p:spPr bwMode="auto">
          <a:xfrm>
            <a:off x="1676400" y="2133600"/>
            <a:ext cx="7239000" cy="1828800"/>
          </a:xfrm>
          <a:prstGeom prst="rect">
            <a:avLst/>
          </a:prstGeom>
          <a:noFill/>
          <a:ln w="9525">
            <a:noFill/>
            <a:miter lim="800000"/>
            <a:headEnd/>
            <a:tailEnd/>
          </a:ln>
          <a:effectLst/>
        </p:spPr>
        <p:txBody>
          <a:bodyPr/>
          <a:lstStyle/>
          <a:p>
            <a:pPr marL="342900" indent="-342900" algn="l" eaLnBrk="1" hangingPunct="1">
              <a:spcBef>
                <a:spcPct val="20000"/>
              </a:spcBef>
              <a:buFontTx/>
              <a:buBlip>
                <a:blip r:embed="rId2"/>
              </a:buBlip>
            </a:pPr>
            <a:r>
              <a:rPr lang="en-US" sz="2000"/>
              <a:t>Change only one variable at a time.</a:t>
            </a:r>
          </a:p>
          <a:p>
            <a:pPr marL="342900" indent="-342900" algn="l" eaLnBrk="1" hangingPunct="1">
              <a:spcBef>
                <a:spcPct val="20000"/>
              </a:spcBef>
              <a:buFontTx/>
              <a:buBlip>
                <a:blip r:embed="rId2"/>
              </a:buBlip>
            </a:pPr>
            <a:r>
              <a:rPr lang="en-US" sz="2000"/>
              <a:t>Examine on one experimental method to verify it is usable.</a:t>
            </a:r>
            <a:endParaRPr lang="en-US" sz="2000" b="1"/>
          </a:p>
          <a:p>
            <a:pPr marL="342900" indent="-342900" algn="l" eaLnBrk="1" hangingPunct="1">
              <a:spcBef>
                <a:spcPct val="20000"/>
              </a:spcBef>
              <a:buFontTx/>
              <a:buBlip>
                <a:blip r:embed="rId2"/>
              </a:buBlip>
            </a:pPr>
            <a:r>
              <a:rPr lang="en-US" sz="2000"/>
              <a:t>Examine the believability of experiment with the ability to repeat.</a:t>
            </a:r>
            <a:endParaRPr lang="en-US" sz="2000" b="1"/>
          </a:p>
        </p:txBody>
      </p:sp>
    </p:spTree>
  </p:cSld>
  <p:clrMapOvr>
    <a:masterClrMapping/>
  </p:clrMapOvr>
  <p:transition spd="med">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7772" name="Text Box 12"/>
          <p:cNvSpPr txBox="1">
            <a:spLocks noChangeArrowheads="1"/>
          </p:cNvSpPr>
          <p:nvPr/>
        </p:nvSpPr>
        <p:spPr bwMode="auto">
          <a:xfrm>
            <a:off x="8610600" y="6400800"/>
            <a:ext cx="533400" cy="457200"/>
          </a:xfrm>
          <a:prstGeom prst="rect">
            <a:avLst/>
          </a:prstGeom>
          <a:noFill/>
          <a:ln w="9525">
            <a:noFill/>
            <a:miter lim="800000"/>
            <a:headEnd/>
            <a:tailEnd/>
          </a:ln>
          <a:effectLst/>
        </p:spPr>
        <p:txBody>
          <a:bodyPr>
            <a:spAutoFit/>
          </a:bodyPr>
          <a:lstStyle/>
          <a:p>
            <a:pPr algn="l">
              <a:spcBef>
                <a:spcPct val="50000"/>
              </a:spcBef>
            </a:pPr>
            <a:r>
              <a:rPr lang="en-US"/>
              <a:t>4</a:t>
            </a:r>
          </a:p>
        </p:txBody>
      </p:sp>
      <p:sp>
        <p:nvSpPr>
          <p:cNvPr id="117773" name="Rectangle 13"/>
          <p:cNvSpPr>
            <a:spLocks noGrp="1" noChangeArrowheads="1"/>
          </p:cNvSpPr>
          <p:nvPr>
            <p:ph type="body" sz="half" idx="1"/>
          </p:nvPr>
        </p:nvSpPr>
        <p:spPr bwMode="auto">
          <a:xfrm>
            <a:off x="0" y="1676400"/>
            <a:ext cx="8915400" cy="3581400"/>
          </a:xfrm>
          <a:noFill/>
          <a:ln>
            <a:miter lim="800000"/>
            <a:headEnd/>
            <a:tailEnd/>
          </a:ln>
        </p:spPr>
        <p:txBody>
          <a:bodyPr vert="horz" wrap="square" lIns="91440" tIns="45720" rIns="91440" bIns="45720" numCol="1" anchor="t" anchorCtr="0" compatLnSpc="1">
            <a:prstTxWarp prst="textNoShape">
              <a:avLst/>
            </a:prstTxWarp>
          </a:bodyPr>
          <a:lstStyle/>
          <a:p>
            <a:pPr>
              <a:buFontTx/>
              <a:buBlip>
                <a:blip r:embed="rId3"/>
              </a:buBlip>
            </a:pPr>
            <a:r>
              <a:rPr lang="en-US" sz="2000" dirty="0"/>
              <a:t>Conveying basic concepts through practical application.</a:t>
            </a:r>
          </a:p>
          <a:p>
            <a:pPr>
              <a:buFontTx/>
              <a:buBlip>
                <a:blip r:embed="rId3"/>
              </a:buBlip>
            </a:pPr>
            <a:r>
              <a:rPr lang="en-US" sz="2000" dirty="0"/>
              <a:t>Teaches the procedures, usage and limitation of the measuring equipment.</a:t>
            </a:r>
          </a:p>
          <a:p>
            <a:pPr>
              <a:buFontTx/>
              <a:buBlip>
                <a:blip r:embed="rId3"/>
              </a:buBlip>
            </a:pPr>
            <a:r>
              <a:rPr lang="en-US" sz="2000" dirty="0"/>
              <a:t>Implant good practices in data taking and magnitude level.</a:t>
            </a:r>
          </a:p>
          <a:p>
            <a:pPr>
              <a:buFontTx/>
              <a:buBlip>
                <a:blip r:embed="rId3"/>
              </a:buBlip>
            </a:pPr>
            <a:r>
              <a:rPr lang="en-US" sz="2000" dirty="0"/>
              <a:t>Teaches communication manners</a:t>
            </a:r>
          </a:p>
          <a:p>
            <a:pPr lvl="1">
              <a:buFontTx/>
              <a:buBlip>
                <a:blip r:embed="rId4"/>
              </a:buBlip>
            </a:pPr>
            <a:r>
              <a:rPr lang="en-US" sz="1800" dirty="0"/>
              <a:t>With own self – inserting records into log book.</a:t>
            </a:r>
          </a:p>
          <a:p>
            <a:pPr lvl="1">
              <a:buFontTx/>
              <a:buBlip>
                <a:blip r:embed="rId4"/>
              </a:buBlip>
            </a:pPr>
            <a:r>
              <a:rPr lang="en-US" sz="1800" dirty="0"/>
              <a:t>With others – technical report </a:t>
            </a:r>
            <a:r>
              <a:rPr lang="en-US" sz="1800" dirty="0" smtClean="0"/>
              <a:t> writing</a:t>
            </a:r>
            <a:r>
              <a:rPr lang="en-US" sz="1800" dirty="0"/>
              <a:t>.</a:t>
            </a:r>
          </a:p>
          <a:p>
            <a:pPr>
              <a:buFontTx/>
              <a:buBlip>
                <a:blip r:embed="rId3"/>
              </a:buBlip>
            </a:pPr>
            <a:r>
              <a:rPr lang="en-US" sz="2000" dirty="0"/>
              <a:t>Teaches experimental techniques</a:t>
            </a:r>
          </a:p>
          <a:p>
            <a:pPr>
              <a:buFontTx/>
              <a:buBlip>
                <a:blip r:embed="rId3"/>
              </a:buBlip>
            </a:pPr>
            <a:r>
              <a:rPr lang="en-US" sz="2000" dirty="0"/>
              <a:t>Build-up student’s potential to analyze and evaluate experimental result critically.</a:t>
            </a:r>
            <a:endParaRPr lang="en-US" sz="2000" b="1" dirty="0"/>
          </a:p>
        </p:txBody>
      </p:sp>
      <p:sp>
        <p:nvSpPr>
          <p:cNvPr id="117775" name="Rectangle 15"/>
          <p:cNvSpPr>
            <a:spLocks noChangeArrowheads="1"/>
          </p:cNvSpPr>
          <p:nvPr/>
        </p:nvSpPr>
        <p:spPr bwMode="auto">
          <a:xfrm>
            <a:off x="0" y="609600"/>
            <a:ext cx="9144000" cy="381000"/>
          </a:xfrm>
          <a:prstGeom prst="rect">
            <a:avLst/>
          </a:prstGeom>
          <a:noFill/>
          <a:ln w="9525">
            <a:noFill/>
            <a:miter lim="800000"/>
            <a:headEnd/>
            <a:tailEnd/>
          </a:ln>
          <a:effectLst/>
        </p:spPr>
        <p:txBody>
          <a:bodyPr/>
          <a:lstStyle/>
          <a:p>
            <a:pPr marL="342900" indent="-342900" algn="l" eaLnBrk="1" hangingPunct="1">
              <a:lnSpc>
                <a:spcPct val="80000"/>
              </a:lnSpc>
              <a:spcBef>
                <a:spcPct val="20000"/>
              </a:spcBef>
            </a:pPr>
            <a:r>
              <a:rPr lang="en-US" sz="2000" b="1" dirty="0">
                <a:solidFill>
                  <a:srgbClr val="660066"/>
                </a:solidFill>
              </a:rPr>
              <a:t>This module allows you to carry out </a:t>
            </a:r>
            <a:r>
              <a:rPr lang="en-US" sz="2000" b="1" dirty="0" smtClean="0">
                <a:solidFill>
                  <a:srgbClr val="660066"/>
                </a:solidFill>
              </a:rPr>
              <a:t>guided </a:t>
            </a:r>
            <a:r>
              <a:rPr lang="en-US" sz="2000" b="1" dirty="0">
                <a:solidFill>
                  <a:srgbClr val="660066"/>
                </a:solidFill>
              </a:rPr>
              <a:t>experiment.</a:t>
            </a:r>
          </a:p>
          <a:p>
            <a:pPr marL="342900" indent="-342900" algn="l" eaLnBrk="1" hangingPunct="1">
              <a:lnSpc>
                <a:spcPct val="80000"/>
              </a:lnSpc>
              <a:spcBef>
                <a:spcPct val="20000"/>
              </a:spcBef>
            </a:pPr>
            <a:r>
              <a:rPr lang="en-US" sz="2000" b="1" dirty="0">
                <a:solidFill>
                  <a:srgbClr val="660066"/>
                </a:solidFill>
              </a:rPr>
              <a:t>Guided experiment contain instructions for student to carry out. It helps</a:t>
            </a:r>
          </a:p>
          <a:p>
            <a:pPr marL="342900" indent="-342900" algn="l" eaLnBrk="1" hangingPunct="1">
              <a:lnSpc>
                <a:spcPct val="80000"/>
              </a:lnSpc>
              <a:spcBef>
                <a:spcPct val="20000"/>
              </a:spcBef>
            </a:pPr>
            <a:r>
              <a:rPr lang="en-US" sz="2000" b="1" dirty="0" smtClean="0">
                <a:solidFill>
                  <a:srgbClr val="660066"/>
                </a:solidFill>
              </a:rPr>
              <a:t>in:</a:t>
            </a:r>
            <a:endParaRPr lang="en-US" sz="2000" b="1" dirty="0">
              <a:solidFill>
                <a:srgbClr val="660066"/>
              </a:solidFill>
            </a:endParaRPr>
          </a:p>
        </p:txBody>
      </p:sp>
      <p:sp>
        <p:nvSpPr>
          <p:cNvPr id="117776" name="Rectangle 16"/>
          <p:cNvSpPr>
            <a:spLocks noChangeArrowheads="1"/>
          </p:cNvSpPr>
          <p:nvPr/>
        </p:nvSpPr>
        <p:spPr bwMode="auto">
          <a:xfrm>
            <a:off x="76200" y="60325"/>
            <a:ext cx="7772400" cy="396875"/>
          </a:xfrm>
          <a:prstGeom prst="rect">
            <a:avLst/>
          </a:prstGeom>
          <a:noFill/>
          <a:ln w="9525">
            <a:noFill/>
            <a:miter lim="800000"/>
            <a:headEnd/>
            <a:tailEnd/>
          </a:ln>
          <a:effectLst/>
        </p:spPr>
        <p:txBody>
          <a:bodyPr>
            <a:spAutoFit/>
          </a:bodyPr>
          <a:lstStyle/>
          <a:p>
            <a:pPr algn="l">
              <a:spcBef>
                <a:spcPct val="50000"/>
              </a:spcBef>
            </a:pPr>
            <a:r>
              <a:rPr lang="en-US" sz="2000" b="1">
                <a:solidFill>
                  <a:schemeClr val="bg1"/>
                </a:solidFill>
                <a:effectLst>
                  <a:outerShdw blurRad="38100" dist="38100" dir="2700000" algn="tl">
                    <a:srgbClr val="C0C0C0"/>
                  </a:outerShdw>
                </a:effectLst>
                <a:latin typeface="Tahoma" pitchFamily="34" charset="0"/>
              </a:rPr>
              <a:t>TEACHING/STUDY EXPERIMENTS</a:t>
            </a:r>
          </a:p>
        </p:txBody>
      </p:sp>
    </p:spTree>
  </p:cSld>
  <p:clrMapOvr>
    <a:masterClrMapping/>
  </p:clrMapOvr>
  <p:transition spd="med">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26" name="Rectangle 6"/>
          <p:cNvSpPr>
            <a:spLocks noChangeArrowheads="1"/>
          </p:cNvSpPr>
          <p:nvPr/>
        </p:nvSpPr>
        <p:spPr bwMode="auto">
          <a:xfrm>
            <a:off x="4229100" y="3243263"/>
            <a:ext cx="9144000" cy="0"/>
          </a:xfrm>
          <a:prstGeom prst="rect">
            <a:avLst/>
          </a:prstGeom>
          <a:noFill/>
          <a:ln w="9525">
            <a:noFill/>
            <a:miter lim="800000"/>
            <a:headEnd/>
            <a:tailEnd/>
          </a:ln>
          <a:effectLst/>
        </p:spPr>
        <p:txBody>
          <a:bodyPr>
            <a:spAutoFit/>
          </a:bodyPr>
          <a:lstStyle/>
          <a:p>
            <a:endParaRPr lang="en-US"/>
          </a:p>
        </p:txBody>
      </p:sp>
      <p:sp>
        <p:nvSpPr>
          <p:cNvPr id="30733" name="Text Box 13"/>
          <p:cNvSpPr txBox="1">
            <a:spLocks noChangeArrowheads="1"/>
          </p:cNvSpPr>
          <p:nvPr/>
        </p:nvSpPr>
        <p:spPr bwMode="auto">
          <a:xfrm>
            <a:off x="8610600" y="6400800"/>
            <a:ext cx="533400" cy="457200"/>
          </a:xfrm>
          <a:prstGeom prst="rect">
            <a:avLst/>
          </a:prstGeom>
          <a:noFill/>
          <a:ln w="9525">
            <a:noFill/>
            <a:miter lim="800000"/>
            <a:headEnd/>
            <a:tailEnd/>
          </a:ln>
          <a:effectLst/>
        </p:spPr>
        <p:txBody>
          <a:bodyPr>
            <a:spAutoFit/>
          </a:bodyPr>
          <a:lstStyle/>
          <a:p>
            <a:pPr algn="l">
              <a:spcBef>
                <a:spcPct val="50000"/>
              </a:spcBef>
            </a:pPr>
            <a:r>
              <a:rPr lang="en-US"/>
              <a:t>5</a:t>
            </a:r>
          </a:p>
        </p:txBody>
      </p:sp>
      <p:sp>
        <p:nvSpPr>
          <p:cNvPr id="30735" name="Rectangle 15"/>
          <p:cNvSpPr>
            <a:spLocks noGrp="1" noChangeArrowheads="1"/>
          </p:cNvSpPr>
          <p:nvPr>
            <p:ph type="body" sz="half" idx="1"/>
          </p:nvPr>
        </p:nvSpPr>
        <p:spPr bwMode="auto">
          <a:xfrm>
            <a:off x="0" y="1295400"/>
            <a:ext cx="9144000" cy="3581400"/>
          </a:xfrm>
          <a:noFill/>
          <a:ln>
            <a:miter lim="800000"/>
            <a:headEnd/>
            <a:tailEnd/>
          </a:ln>
        </p:spPr>
        <p:txBody>
          <a:bodyPr vert="horz" wrap="square" lIns="91440" tIns="45720" rIns="91440" bIns="45720" numCol="1" anchor="t" anchorCtr="0" compatLnSpc="1">
            <a:prstTxWarp prst="textNoShape">
              <a:avLst/>
            </a:prstTxWarp>
          </a:bodyPr>
          <a:lstStyle/>
          <a:p>
            <a:pPr>
              <a:lnSpc>
                <a:spcPct val="90000"/>
              </a:lnSpc>
              <a:buFontTx/>
              <a:buBlip>
                <a:blip r:embed="rId3"/>
              </a:buBlip>
            </a:pPr>
            <a:r>
              <a:rPr lang="en-US" sz="2000" dirty="0"/>
              <a:t>Choose one suitable problem with the existing facilities in the allocated time.</a:t>
            </a:r>
          </a:p>
          <a:p>
            <a:pPr>
              <a:lnSpc>
                <a:spcPct val="90000"/>
              </a:lnSpc>
              <a:buFontTx/>
              <a:buBlip>
                <a:blip r:embed="rId3"/>
              </a:buBlip>
            </a:pPr>
            <a:r>
              <a:rPr lang="en-US" sz="2000" dirty="0"/>
              <a:t>Plan overall method to solve the selected problem.</a:t>
            </a:r>
          </a:p>
          <a:p>
            <a:pPr>
              <a:lnSpc>
                <a:spcPct val="90000"/>
              </a:lnSpc>
              <a:buFontTx/>
              <a:buBlip>
                <a:blip r:embed="rId3"/>
              </a:buBlip>
            </a:pPr>
            <a:r>
              <a:rPr lang="en-US" sz="2000" dirty="0"/>
              <a:t>Design the measuring system required.</a:t>
            </a:r>
          </a:p>
          <a:p>
            <a:pPr>
              <a:lnSpc>
                <a:spcPct val="90000"/>
              </a:lnSpc>
              <a:buFontTx/>
              <a:buBlip>
                <a:blip r:embed="rId3"/>
              </a:buBlip>
            </a:pPr>
            <a:r>
              <a:rPr lang="en-US" sz="2000" dirty="0"/>
              <a:t>Develop the experimental equipment.</a:t>
            </a:r>
          </a:p>
          <a:p>
            <a:pPr>
              <a:lnSpc>
                <a:spcPct val="90000"/>
              </a:lnSpc>
              <a:buFontTx/>
              <a:buBlip>
                <a:blip r:embed="rId3"/>
              </a:buBlip>
            </a:pPr>
            <a:r>
              <a:rPr lang="en-US" sz="2000" dirty="0"/>
              <a:t>Make proper adjustment on equipment and measuring system.</a:t>
            </a:r>
          </a:p>
          <a:p>
            <a:pPr>
              <a:lnSpc>
                <a:spcPct val="90000"/>
              </a:lnSpc>
              <a:buFontTx/>
              <a:buBlip>
                <a:blip r:embed="rId3"/>
              </a:buBlip>
            </a:pPr>
            <a:r>
              <a:rPr lang="en-US" sz="2000" dirty="0"/>
              <a:t>Carry out experiment.</a:t>
            </a:r>
          </a:p>
          <a:p>
            <a:pPr>
              <a:lnSpc>
                <a:spcPct val="90000"/>
              </a:lnSpc>
              <a:buFontTx/>
              <a:buBlip>
                <a:blip r:embed="rId3"/>
              </a:buBlip>
            </a:pPr>
            <a:r>
              <a:rPr lang="en-US" sz="2000" dirty="0" smtClean="0"/>
              <a:t>Data </a:t>
            </a:r>
            <a:r>
              <a:rPr lang="en-US" sz="2000" dirty="0"/>
              <a:t>gathering and processing.</a:t>
            </a:r>
          </a:p>
          <a:p>
            <a:pPr>
              <a:lnSpc>
                <a:spcPct val="90000"/>
              </a:lnSpc>
              <a:buFontTx/>
              <a:buBlip>
                <a:blip r:embed="rId3"/>
              </a:buBlip>
            </a:pPr>
            <a:r>
              <a:rPr lang="en-US" sz="2000" dirty="0"/>
              <a:t>Result analysis.</a:t>
            </a:r>
          </a:p>
          <a:p>
            <a:pPr>
              <a:lnSpc>
                <a:spcPct val="90000"/>
              </a:lnSpc>
              <a:buFontTx/>
              <a:buBlip>
                <a:blip r:embed="rId3"/>
              </a:buBlip>
            </a:pPr>
            <a:r>
              <a:rPr lang="en-US" sz="2000" dirty="0"/>
              <a:t>Prepare and </a:t>
            </a:r>
            <a:r>
              <a:rPr lang="en-US" sz="2000" dirty="0" smtClean="0"/>
              <a:t>present </a:t>
            </a:r>
            <a:r>
              <a:rPr lang="en-US" sz="2000" dirty="0"/>
              <a:t>verbal/written report.</a:t>
            </a:r>
          </a:p>
        </p:txBody>
      </p:sp>
      <p:sp>
        <p:nvSpPr>
          <p:cNvPr id="30736" name="Rectangle 16"/>
          <p:cNvSpPr>
            <a:spLocks noChangeArrowheads="1"/>
          </p:cNvSpPr>
          <p:nvPr/>
        </p:nvSpPr>
        <p:spPr bwMode="auto">
          <a:xfrm>
            <a:off x="0" y="609600"/>
            <a:ext cx="9144000" cy="381000"/>
          </a:xfrm>
          <a:prstGeom prst="rect">
            <a:avLst/>
          </a:prstGeom>
          <a:noFill/>
          <a:ln w="9525">
            <a:noFill/>
            <a:miter lim="800000"/>
            <a:headEnd/>
            <a:tailEnd/>
          </a:ln>
          <a:effectLst/>
        </p:spPr>
        <p:txBody>
          <a:bodyPr/>
          <a:lstStyle/>
          <a:p>
            <a:pPr marL="342900" indent="-342900" algn="l" eaLnBrk="1" hangingPunct="1">
              <a:lnSpc>
                <a:spcPct val="80000"/>
              </a:lnSpc>
              <a:spcBef>
                <a:spcPct val="20000"/>
              </a:spcBef>
            </a:pPr>
            <a:r>
              <a:rPr lang="en-US" sz="2000" b="1">
                <a:solidFill>
                  <a:srgbClr val="660066"/>
                </a:solidFill>
              </a:rPr>
              <a:t>In the end of your study in UTM, you should be able to;</a:t>
            </a:r>
          </a:p>
        </p:txBody>
      </p:sp>
      <p:sp>
        <p:nvSpPr>
          <p:cNvPr id="30737" name="Rectangle 17"/>
          <p:cNvSpPr>
            <a:spLocks noChangeArrowheads="1"/>
          </p:cNvSpPr>
          <p:nvPr/>
        </p:nvSpPr>
        <p:spPr bwMode="auto">
          <a:xfrm>
            <a:off x="76200" y="60325"/>
            <a:ext cx="7772400" cy="396875"/>
          </a:xfrm>
          <a:prstGeom prst="rect">
            <a:avLst/>
          </a:prstGeom>
          <a:noFill/>
          <a:ln w="9525">
            <a:noFill/>
            <a:miter lim="800000"/>
            <a:headEnd/>
            <a:tailEnd/>
          </a:ln>
          <a:effectLst/>
        </p:spPr>
        <p:txBody>
          <a:bodyPr>
            <a:spAutoFit/>
          </a:bodyPr>
          <a:lstStyle/>
          <a:p>
            <a:pPr algn="l">
              <a:spcBef>
                <a:spcPct val="50000"/>
              </a:spcBef>
            </a:pPr>
            <a:r>
              <a:rPr lang="en-US" sz="2000" b="1">
                <a:solidFill>
                  <a:schemeClr val="bg1"/>
                </a:solidFill>
                <a:effectLst>
                  <a:outerShdw blurRad="38100" dist="38100" dir="2700000" algn="tl">
                    <a:srgbClr val="C0C0C0"/>
                  </a:outerShdw>
                </a:effectLst>
                <a:latin typeface="Tahoma" pitchFamily="34" charset="0"/>
              </a:rPr>
              <a:t>TEACHING/STUDY EXPERIMENTS (CON’T)</a:t>
            </a:r>
          </a:p>
        </p:txBody>
      </p:sp>
    </p:spTree>
  </p:cSld>
  <p:clrMapOvr>
    <a:masterClrMapping/>
  </p:clrMapOvr>
  <p:transition spd="med">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6639" name="Rectangle 15"/>
          <p:cNvSpPr>
            <a:spLocks noChangeArrowheads="1"/>
          </p:cNvSpPr>
          <p:nvPr/>
        </p:nvSpPr>
        <p:spPr bwMode="auto">
          <a:xfrm>
            <a:off x="3309938" y="2457450"/>
            <a:ext cx="9144000" cy="0"/>
          </a:xfrm>
          <a:prstGeom prst="rect">
            <a:avLst/>
          </a:prstGeom>
          <a:noFill/>
          <a:ln w="9525">
            <a:noFill/>
            <a:miter lim="800000"/>
            <a:headEnd/>
            <a:tailEnd/>
          </a:ln>
          <a:effectLst/>
        </p:spPr>
        <p:txBody>
          <a:bodyPr>
            <a:spAutoFit/>
          </a:bodyPr>
          <a:lstStyle/>
          <a:p>
            <a:endParaRPr lang="en-US"/>
          </a:p>
        </p:txBody>
      </p:sp>
      <p:sp>
        <p:nvSpPr>
          <p:cNvPr id="26644" name="Rectangle 20"/>
          <p:cNvSpPr>
            <a:spLocks noChangeArrowheads="1"/>
          </p:cNvSpPr>
          <p:nvPr/>
        </p:nvSpPr>
        <p:spPr bwMode="auto">
          <a:xfrm>
            <a:off x="152400" y="0"/>
            <a:ext cx="7772400" cy="396875"/>
          </a:xfrm>
          <a:prstGeom prst="rect">
            <a:avLst/>
          </a:prstGeom>
          <a:noFill/>
          <a:ln w="9525">
            <a:noFill/>
            <a:miter lim="800000"/>
            <a:headEnd/>
            <a:tailEnd/>
          </a:ln>
          <a:effectLst/>
        </p:spPr>
        <p:txBody>
          <a:bodyPr>
            <a:spAutoFit/>
          </a:bodyPr>
          <a:lstStyle/>
          <a:p>
            <a:pPr algn="l">
              <a:spcBef>
                <a:spcPct val="50000"/>
              </a:spcBef>
            </a:pPr>
            <a:r>
              <a:rPr lang="en-US" sz="2000" b="1">
                <a:solidFill>
                  <a:schemeClr val="bg1"/>
                </a:solidFill>
                <a:effectLst>
                  <a:outerShdw blurRad="38100" dist="38100" dir="2700000" algn="tl">
                    <a:srgbClr val="C0C0C0"/>
                  </a:outerShdw>
                </a:effectLst>
                <a:latin typeface="Tahoma" pitchFamily="34" charset="0"/>
              </a:rPr>
              <a:t>STAGES OF AN EXPERIMENT</a:t>
            </a:r>
          </a:p>
        </p:txBody>
      </p:sp>
      <p:sp>
        <p:nvSpPr>
          <p:cNvPr id="26652" name="Text Box 28"/>
          <p:cNvSpPr txBox="1">
            <a:spLocks noChangeArrowheads="1"/>
          </p:cNvSpPr>
          <p:nvPr/>
        </p:nvSpPr>
        <p:spPr bwMode="auto">
          <a:xfrm>
            <a:off x="8610600" y="6400800"/>
            <a:ext cx="533400" cy="457200"/>
          </a:xfrm>
          <a:prstGeom prst="rect">
            <a:avLst/>
          </a:prstGeom>
          <a:noFill/>
          <a:ln w="9525">
            <a:noFill/>
            <a:miter lim="800000"/>
            <a:headEnd/>
            <a:tailEnd/>
          </a:ln>
          <a:effectLst/>
        </p:spPr>
        <p:txBody>
          <a:bodyPr>
            <a:spAutoFit/>
          </a:bodyPr>
          <a:lstStyle/>
          <a:p>
            <a:pPr algn="l">
              <a:spcBef>
                <a:spcPct val="50000"/>
              </a:spcBef>
            </a:pPr>
            <a:r>
              <a:rPr lang="en-US"/>
              <a:t>6</a:t>
            </a:r>
          </a:p>
        </p:txBody>
      </p:sp>
      <p:sp>
        <p:nvSpPr>
          <p:cNvPr id="26653" name="Rectangle 29"/>
          <p:cNvSpPr>
            <a:spLocks noChangeArrowheads="1"/>
          </p:cNvSpPr>
          <p:nvPr/>
        </p:nvSpPr>
        <p:spPr bwMode="auto">
          <a:xfrm>
            <a:off x="0" y="609600"/>
            <a:ext cx="9144000" cy="381000"/>
          </a:xfrm>
          <a:prstGeom prst="rect">
            <a:avLst/>
          </a:prstGeom>
          <a:noFill/>
          <a:ln w="9525">
            <a:noFill/>
            <a:miter lim="800000"/>
            <a:headEnd/>
            <a:tailEnd/>
          </a:ln>
          <a:effectLst/>
        </p:spPr>
        <p:txBody>
          <a:bodyPr/>
          <a:lstStyle/>
          <a:p>
            <a:pPr marL="342900" indent="-342900" algn="l" eaLnBrk="1" hangingPunct="1">
              <a:lnSpc>
                <a:spcPct val="80000"/>
              </a:lnSpc>
              <a:spcBef>
                <a:spcPct val="20000"/>
              </a:spcBef>
            </a:pPr>
            <a:r>
              <a:rPr lang="en-US" sz="2000" b="1" dirty="0">
                <a:solidFill>
                  <a:srgbClr val="660066"/>
                </a:solidFill>
              </a:rPr>
              <a:t>In order to carry out an experiment systematically, it has to be divided</a:t>
            </a:r>
          </a:p>
          <a:p>
            <a:pPr marL="342900" indent="-342900" algn="l" eaLnBrk="1" hangingPunct="1">
              <a:lnSpc>
                <a:spcPct val="80000"/>
              </a:lnSpc>
              <a:spcBef>
                <a:spcPct val="20000"/>
              </a:spcBef>
            </a:pPr>
            <a:r>
              <a:rPr lang="en-US" sz="2000" b="1" dirty="0">
                <a:solidFill>
                  <a:srgbClr val="660066"/>
                </a:solidFill>
              </a:rPr>
              <a:t>into various </a:t>
            </a:r>
            <a:r>
              <a:rPr lang="en-US" sz="2000" b="1" dirty="0" smtClean="0">
                <a:solidFill>
                  <a:srgbClr val="660066"/>
                </a:solidFill>
              </a:rPr>
              <a:t>stages:</a:t>
            </a:r>
            <a:endParaRPr lang="en-US" sz="2000" b="1" dirty="0">
              <a:solidFill>
                <a:srgbClr val="660066"/>
              </a:solidFill>
            </a:endParaRPr>
          </a:p>
        </p:txBody>
      </p:sp>
      <p:sp>
        <p:nvSpPr>
          <p:cNvPr id="26654" name="Rectangle 30"/>
          <p:cNvSpPr>
            <a:spLocks noGrp="1" noChangeArrowheads="1"/>
          </p:cNvSpPr>
          <p:nvPr>
            <p:ph type="body" sz="half" idx="1"/>
          </p:nvPr>
        </p:nvSpPr>
        <p:spPr bwMode="auto">
          <a:xfrm>
            <a:off x="0" y="1447800"/>
            <a:ext cx="9144000" cy="3581400"/>
          </a:xfrm>
          <a:noFill/>
          <a:ln>
            <a:miter lim="800000"/>
            <a:headEnd/>
            <a:tailEnd/>
          </a:ln>
        </p:spPr>
        <p:txBody>
          <a:bodyPr vert="horz" wrap="square" lIns="91440" tIns="45720" rIns="91440" bIns="45720" numCol="1" anchor="t" anchorCtr="0" compatLnSpc="1">
            <a:prstTxWarp prst="textNoShape">
              <a:avLst/>
            </a:prstTxWarp>
          </a:bodyPr>
          <a:lstStyle/>
          <a:p>
            <a:pPr>
              <a:buFontTx/>
              <a:buBlip>
                <a:blip r:embed="rId3"/>
              </a:buBlip>
            </a:pPr>
            <a:r>
              <a:rPr lang="en-US" sz="2000"/>
              <a:t>Clearly stated the experiment objective.</a:t>
            </a:r>
          </a:p>
          <a:p>
            <a:pPr>
              <a:buFontTx/>
              <a:buBlip>
                <a:blip r:embed="rId3"/>
              </a:buBlip>
            </a:pPr>
            <a:r>
              <a:rPr lang="en-US" sz="2000"/>
              <a:t>Proper preparation and planning.</a:t>
            </a:r>
          </a:p>
          <a:p>
            <a:pPr>
              <a:buFontTx/>
              <a:buBlip>
                <a:blip r:embed="rId3"/>
              </a:buBlip>
            </a:pPr>
            <a:r>
              <a:rPr lang="en-US" sz="2000"/>
              <a:t>Preliminary experiment.</a:t>
            </a:r>
          </a:p>
          <a:p>
            <a:pPr>
              <a:buFontTx/>
              <a:buBlip>
                <a:blip r:embed="rId3"/>
              </a:buBlip>
            </a:pPr>
            <a:r>
              <a:rPr lang="en-US" sz="2000"/>
              <a:t>Experiment and measurement execution.</a:t>
            </a:r>
          </a:p>
          <a:p>
            <a:pPr>
              <a:buFontTx/>
              <a:buBlip>
                <a:blip r:embed="rId3"/>
              </a:buBlip>
            </a:pPr>
            <a:r>
              <a:rPr lang="en-US" sz="2000"/>
              <a:t>Repeatability and repetition of experiment.</a:t>
            </a:r>
          </a:p>
          <a:p>
            <a:pPr>
              <a:buFontTx/>
              <a:buBlip>
                <a:blip r:embed="rId3"/>
              </a:buBlip>
            </a:pPr>
            <a:r>
              <a:rPr lang="en-US" sz="2000"/>
              <a:t>Data Analysis.</a:t>
            </a:r>
          </a:p>
          <a:p>
            <a:pPr>
              <a:buFontTx/>
              <a:buBlip>
                <a:blip r:embed="rId3"/>
              </a:buBlip>
            </a:pPr>
            <a:r>
              <a:rPr lang="en-US" sz="2000"/>
              <a:t>Report writing.</a:t>
            </a:r>
          </a:p>
        </p:txBody>
      </p:sp>
    </p:spTree>
  </p:cSld>
  <p:clrMapOvr>
    <a:masterClrMapping/>
  </p:clrMapOvr>
  <p:transition spd="med">
    <p:split orient="vert"/>
  </p:transition>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n w="9525" cap="flat" cmpd="sng" algn="ctr">
          <a:noFill/>
          <a:prstDash val="solid"/>
          <a:round/>
          <a:headEnd type="none" w="med" len="med"/>
          <a:tailEnd type="none" w="med" len="med"/>
        </a:ln>
        <a:effectLst/>
        <a:scene3d>
          <a:camera prst="legacyPerspectiveBottomRight">
            <a:rot lat="0" lon="21239999" rev="0"/>
          </a:camera>
          <a:lightRig rig="legacyHarsh3" dir="l"/>
        </a:scene3d>
        <a:sp3d extrusionH="430200" prstMaterial="legacyMatte">
          <a:bevelT w="13500" h="13500" prst="angle"/>
          <a:bevelB w="13500" h="13500" prst="angle"/>
          <a:extrusionClr>
            <a:srgbClr val="C0C0C0"/>
          </a:extrusionClr>
        </a:sp3d>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gradFill rotWithShape="0">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ln w="9525" cap="flat" cmpd="sng" algn="ctr">
          <a:noFill/>
          <a:prstDash val="solid"/>
          <a:round/>
          <a:headEnd type="none" w="med" len="med"/>
          <a:tailEnd type="none" w="med" len="med"/>
        </a:ln>
        <a:effectLst/>
        <a:scene3d>
          <a:camera prst="legacyPerspectiveBottomRight">
            <a:rot lat="0" lon="21239999" rev="0"/>
          </a:camera>
          <a:lightRig rig="legacyHarsh3" dir="l"/>
        </a:scene3d>
        <a:sp3d extrusionH="430200" prstMaterial="legacyMatte">
          <a:bevelT w="13500" h="13500" prst="angle"/>
          <a:bevelB w="13500" h="13500" prst="angle"/>
          <a:extrusionClr>
            <a:srgbClr val="C0C0C0"/>
          </a:extrusionClr>
        </a:sp3d>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6143</TotalTime>
  <Words>3326</Words>
  <Application>Microsoft Office PowerPoint</Application>
  <PresentationFormat>On-screen Show (4:3)</PresentationFormat>
  <Paragraphs>367</Paragraphs>
  <Slides>55</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57" baseType="lpstr">
      <vt:lpstr>Blank Presentation</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PRESENTATION AND TECHNICAL REPORT WRITING</vt:lpstr>
      <vt:lpstr>Introduction </vt:lpstr>
      <vt:lpstr>PowerPoint Presentation</vt:lpstr>
      <vt:lpstr>Technical report layout</vt:lpstr>
      <vt:lpstr>The layout of complete report</vt:lpstr>
      <vt:lpstr>PowerPoint Presentation</vt:lpstr>
      <vt:lpstr>PowerPoint Presentation</vt:lpstr>
      <vt:lpstr>What  to report?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Todd Jackson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Todd Jackson</dc:creator>
  <cp:lastModifiedBy>0wner</cp:lastModifiedBy>
  <cp:revision>292</cp:revision>
  <dcterms:created xsi:type="dcterms:W3CDTF">2006-03-01T04:27:22Z</dcterms:created>
  <dcterms:modified xsi:type="dcterms:W3CDTF">2017-02-16T03:49:29Z</dcterms:modified>
</cp:coreProperties>
</file>