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9"/>
  </p:notesMasterIdLst>
  <p:sldIdLst>
    <p:sldId id="257" r:id="rId2"/>
    <p:sldId id="256" r:id="rId3"/>
    <p:sldId id="258" r:id="rId4"/>
    <p:sldId id="276" r:id="rId5"/>
    <p:sldId id="273" r:id="rId6"/>
    <p:sldId id="267" r:id="rId7"/>
    <p:sldId id="272" r:id="rId8"/>
    <p:sldId id="260" r:id="rId9"/>
    <p:sldId id="268" r:id="rId10"/>
    <p:sldId id="282" r:id="rId11"/>
    <p:sldId id="277" r:id="rId12"/>
    <p:sldId id="280" r:id="rId13"/>
    <p:sldId id="275" r:id="rId14"/>
    <p:sldId id="274" r:id="rId15"/>
    <p:sldId id="278" r:id="rId16"/>
    <p:sldId id="279"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p:restoredTop sz="95827"/>
  </p:normalViewPr>
  <p:slideViewPr>
    <p:cSldViewPr snapToGrid="0" snapToObjects="1">
      <p:cViewPr>
        <p:scale>
          <a:sx n="135" d="100"/>
          <a:sy n="135" d="100"/>
        </p:scale>
        <p:origin x="1020" y="7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F2D73-3696-AF4D-91BE-2CE9FFFA1F05}" type="datetimeFigureOut">
              <a:rPr lang="en-US" smtClean="0"/>
              <a:t>10/4/2020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2174E-3600-5141-84ED-260EABF0A7D7}" type="slidenum">
              <a:rPr lang="en-US" smtClean="0"/>
              <a:t>‹#›</a:t>
            </a:fld>
            <a:endParaRPr lang="en-US"/>
          </a:p>
        </p:txBody>
      </p:sp>
    </p:spTree>
    <p:extLst>
      <p:ext uri="{BB962C8B-B14F-4D97-AF65-F5344CB8AC3E}">
        <p14:creationId xmlns:p14="http://schemas.microsoft.com/office/powerpoint/2010/main" val="89771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Malaysian industry is one of the fastest growing industries amongst the developing countries. </a:t>
            </a:r>
          </a:p>
        </p:txBody>
      </p:sp>
      <p:sp>
        <p:nvSpPr>
          <p:cNvPr id="4" name="Slide Number Placeholder 3"/>
          <p:cNvSpPr>
            <a:spLocks noGrp="1"/>
          </p:cNvSpPr>
          <p:nvPr>
            <p:ph type="sldNum" sz="quarter" idx="10"/>
          </p:nvPr>
        </p:nvSpPr>
        <p:spPr/>
        <p:txBody>
          <a:bodyPr/>
          <a:lstStyle/>
          <a:p>
            <a:fld id="{6B22174E-3600-5141-84ED-260EABF0A7D7}" type="slidenum">
              <a:rPr lang="en-US" smtClean="0"/>
              <a:t>3</a:t>
            </a:fld>
            <a:endParaRPr lang="en-US"/>
          </a:p>
        </p:txBody>
      </p:sp>
    </p:spTree>
    <p:extLst>
      <p:ext uri="{BB962C8B-B14F-4D97-AF65-F5344CB8AC3E}">
        <p14:creationId xmlns:p14="http://schemas.microsoft.com/office/powerpoint/2010/main" val="187279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are</a:t>
            </a:r>
            <a:r>
              <a:rPr lang="en-US" baseline="0" dirty="0"/>
              <a:t> the 10 chapters for the book based on the three main topics </a:t>
            </a:r>
            <a:r>
              <a:rPr lang="en-US" baseline="0" dirty="0" err="1"/>
              <a:t>Ive</a:t>
            </a:r>
            <a:r>
              <a:rPr lang="en-US" baseline="0" dirty="0"/>
              <a:t> described earlier.</a:t>
            </a:r>
          </a:p>
          <a:p>
            <a:pPr marL="171450" indent="-171450">
              <a:buFont typeface="Arial" charset="0"/>
              <a:buChar char="•"/>
            </a:pPr>
            <a:r>
              <a:rPr lang="en-US" baseline="0" dirty="0"/>
              <a:t>The first 3 chapters relates to the introduction and background and assessments of the current practices and outlook from the viewpoint of industries in Malaysia. Specifically on mathematical usage at industries, demand for numerical/analytical human capital at industries and statistical literacy at industries.</a:t>
            </a:r>
          </a:p>
          <a:p>
            <a:pPr marL="171450" indent="-171450">
              <a:buFont typeface="Arial" charset="0"/>
              <a:buChar char="•"/>
            </a:pPr>
            <a:r>
              <a:rPr lang="en-US" baseline="0" dirty="0"/>
              <a:t>The next 2 chapters relates to the platform in which the Malaysia academics and the Malaysian industry can work together to meet the Demand and supply of human capital AND sit together to discuss solve pressing problems.</a:t>
            </a:r>
          </a:p>
          <a:p>
            <a:pPr marL="171450" indent="-171450">
              <a:buFont typeface="Arial" charset="0"/>
              <a:buChar char="•"/>
            </a:pPr>
            <a:r>
              <a:rPr lang="en-US" baseline="0" dirty="0"/>
              <a:t>the last part of the chapters discusses on the real case studies that has been applied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17</a:t>
            </a:fld>
            <a:endParaRPr lang="en-US"/>
          </a:p>
        </p:txBody>
      </p:sp>
    </p:spTree>
    <p:extLst>
      <p:ext uri="{BB962C8B-B14F-4D97-AF65-F5344CB8AC3E}">
        <p14:creationId xmlns:p14="http://schemas.microsoft.com/office/powerpoint/2010/main" val="59649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 common character running through industries in developing countries is the goal to be more competitive globally through effective solutions to gain a higher productivity. </a:t>
            </a:r>
          </a:p>
        </p:txBody>
      </p:sp>
      <p:sp>
        <p:nvSpPr>
          <p:cNvPr id="4" name="Slide Number Placeholder 3"/>
          <p:cNvSpPr>
            <a:spLocks noGrp="1"/>
          </p:cNvSpPr>
          <p:nvPr>
            <p:ph type="sldNum" sz="quarter" idx="10"/>
          </p:nvPr>
        </p:nvSpPr>
        <p:spPr/>
        <p:txBody>
          <a:bodyPr/>
          <a:lstStyle/>
          <a:p>
            <a:fld id="{6B22174E-3600-5141-84ED-260EABF0A7D7}" type="slidenum">
              <a:rPr lang="en-US" smtClean="0"/>
              <a:t>4</a:t>
            </a:fld>
            <a:endParaRPr lang="en-US"/>
          </a:p>
        </p:txBody>
      </p:sp>
    </p:spTree>
    <p:extLst>
      <p:ext uri="{BB962C8B-B14F-4D97-AF65-F5344CB8AC3E}">
        <p14:creationId xmlns:p14="http://schemas.microsoft.com/office/powerpoint/2010/main" val="57233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many books</a:t>
            </a:r>
            <a:r>
              <a:rPr lang="en-US" sz="1200" b="0" i="0" kern="1200" baseline="0" dirty="0">
                <a:solidFill>
                  <a:schemeClr val="tx1"/>
                </a:solidFill>
                <a:effectLst/>
                <a:latin typeface="+mn-lt"/>
                <a:ea typeface="+mn-ea"/>
                <a:cs typeface="+mn-cs"/>
              </a:rPr>
              <a:t> that talk about application of mathematics at industries but </a:t>
            </a:r>
          </a:p>
          <a:p>
            <a:r>
              <a:rPr lang="en-US" sz="1200" b="0" i="0" kern="1200" baseline="0" dirty="0">
                <a:solidFill>
                  <a:schemeClr val="tx1"/>
                </a:solidFill>
                <a:effectLst/>
                <a:latin typeface="+mn-lt"/>
                <a:ea typeface="+mn-ea"/>
                <a:cs typeface="+mn-cs"/>
              </a:rPr>
              <a:t>-  none has discussed from the viewpoint of Malaysian Industries</a:t>
            </a:r>
          </a:p>
          <a:p>
            <a:pPr marL="171450" indent="-171450">
              <a:buFontTx/>
              <a:buChar char="-"/>
            </a:pPr>
            <a:r>
              <a:rPr lang="en-US" sz="1200" b="0" i="0" kern="1200" dirty="0">
                <a:solidFill>
                  <a:schemeClr val="tx1"/>
                </a:solidFill>
                <a:effectLst/>
                <a:latin typeface="+mn-lt"/>
                <a:ea typeface="+mn-ea"/>
                <a:cs typeface="+mn-cs"/>
              </a:rPr>
              <a:t>none has included assessment on</a:t>
            </a:r>
            <a:r>
              <a:rPr lang="en-US" sz="1200" b="0" i="0" kern="1200" baseline="0" dirty="0">
                <a:solidFill>
                  <a:schemeClr val="tx1"/>
                </a:solidFill>
                <a:effectLst/>
                <a:latin typeface="+mn-lt"/>
                <a:ea typeface="+mn-ea"/>
                <a:cs typeface="+mn-cs"/>
              </a:rPr>
              <a:t> how Malaysian industries are adopting this mathematical approach</a:t>
            </a:r>
          </a:p>
          <a:p>
            <a:pPr marL="171450" indent="-171450">
              <a:buFontTx/>
              <a:buChar char="-"/>
            </a:pPr>
            <a:r>
              <a:rPr lang="en-US" sz="1200" b="0" i="0" kern="1200" baseline="0" dirty="0">
                <a:solidFill>
                  <a:schemeClr val="tx1"/>
                </a:solidFill>
                <a:effectLst/>
                <a:latin typeface="+mn-lt"/>
                <a:ea typeface="+mn-ea"/>
                <a:cs typeface="+mn-cs"/>
              </a:rPr>
              <a:t>none has included real case studies of Malaysian industries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Mathematics is an essential factor in the industrial creation of value and a driving force for innovations, but often its contributions are invisible in the final industrial products.</a:t>
            </a: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5</a:t>
            </a:fld>
            <a:endParaRPr lang="en-US"/>
          </a:p>
        </p:txBody>
      </p:sp>
    </p:spTree>
    <p:extLst>
      <p:ext uri="{BB962C8B-B14F-4D97-AF65-F5344CB8AC3E}">
        <p14:creationId xmlns:p14="http://schemas.microsoft.com/office/powerpoint/2010/main" val="160868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are</a:t>
            </a:r>
            <a:r>
              <a:rPr lang="en-US" baseline="0" dirty="0"/>
              <a:t> the 10 chapters for the book based on the three main topics </a:t>
            </a:r>
            <a:r>
              <a:rPr lang="en-US" baseline="0" dirty="0" err="1"/>
              <a:t>Ive</a:t>
            </a:r>
            <a:r>
              <a:rPr lang="en-US" baseline="0" dirty="0"/>
              <a:t> described earlier.</a:t>
            </a:r>
          </a:p>
          <a:p>
            <a:pPr marL="171450" indent="-171450">
              <a:buFont typeface="Arial" charset="0"/>
              <a:buChar char="•"/>
            </a:pPr>
            <a:r>
              <a:rPr lang="en-US" baseline="0" dirty="0"/>
              <a:t>The first 3 chapters relates to the introduction and background and assessments of the current practices and outlook from the viewpoint of industries in Malaysia. Specifically on mathematical usage at industries, demand for numerical/analytical human capital at industries and statistical literacy at industries.</a:t>
            </a:r>
          </a:p>
          <a:p>
            <a:pPr marL="171450" indent="-171450">
              <a:buFont typeface="Arial" charset="0"/>
              <a:buChar char="•"/>
            </a:pPr>
            <a:r>
              <a:rPr lang="en-US" baseline="0" dirty="0"/>
              <a:t>The next 2 chapters relates to the platform in which the Malaysia academics and the Malaysian industry can work together to meet the Demand and supply of human capital AND sit together to discuss solve pressing problems.</a:t>
            </a:r>
          </a:p>
          <a:p>
            <a:pPr marL="171450" indent="-171450">
              <a:buFont typeface="Arial" charset="0"/>
              <a:buChar char="•"/>
            </a:pPr>
            <a:r>
              <a:rPr lang="en-US" baseline="0" dirty="0"/>
              <a:t>the last part of the chapters discusses on the real case studies that has been applied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6</a:t>
            </a:fld>
            <a:endParaRPr lang="en-US"/>
          </a:p>
        </p:txBody>
      </p:sp>
    </p:spTree>
    <p:extLst>
      <p:ext uri="{BB962C8B-B14F-4D97-AF65-F5344CB8AC3E}">
        <p14:creationId xmlns:p14="http://schemas.microsoft.com/office/powerpoint/2010/main" val="4784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selected three reviewers for the book. Reviewers are selected based on the expertise on the related field,</a:t>
            </a:r>
          </a:p>
          <a:p>
            <a:r>
              <a:rPr lang="en-US" sz="1200" dirty="0"/>
              <a:t>Each reviewer will review 3-4 chapters.</a:t>
            </a: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7</a:t>
            </a:fld>
            <a:endParaRPr lang="en-US"/>
          </a:p>
        </p:txBody>
      </p:sp>
    </p:spTree>
    <p:extLst>
      <p:ext uri="{BB962C8B-B14F-4D97-AF65-F5344CB8AC3E}">
        <p14:creationId xmlns:p14="http://schemas.microsoft.com/office/powerpoint/2010/main" val="61381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are</a:t>
            </a:r>
            <a:r>
              <a:rPr lang="en-US" baseline="0" dirty="0"/>
              <a:t> the 10 chapters for the book based on the three main topics </a:t>
            </a:r>
            <a:r>
              <a:rPr lang="en-US" baseline="0" dirty="0" err="1"/>
              <a:t>Ive</a:t>
            </a:r>
            <a:r>
              <a:rPr lang="en-US" baseline="0" dirty="0"/>
              <a:t> described earlier.</a:t>
            </a:r>
          </a:p>
          <a:p>
            <a:pPr marL="171450" indent="-171450">
              <a:buFont typeface="Arial" charset="0"/>
              <a:buChar char="•"/>
            </a:pPr>
            <a:r>
              <a:rPr lang="en-US" baseline="0" dirty="0"/>
              <a:t>The first 3 chapters relates to the introduction and background and assessments of the current practices and outlook from the viewpoint of industries in Malaysia. Specifically on mathematical usage at industries, demand for numerical/analytical human capital at industries and statistical literacy at industries.</a:t>
            </a:r>
          </a:p>
          <a:p>
            <a:pPr marL="171450" indent="-171450">
              <a:buFont typeface="Arial" charset="0"/>
              <a:buChar char="•"/>
            </a:pPr>
            <a:r>
              <a:rPr lang="en-US" baseline="0" dirty="0"/>
              <a:t>The next 2 chapters relates to the platform in which the Malaysia academics and the Malaysian industry can work together to meet the Demand and supply of human capital AND sit together to discuss solve pressing problems.</a:t>
            </a:r>
          </a:p>
          <a:p>
            <a:pPr marL="171450" indent="-171450">
              <a:buFont typeface="Arial" charset="0"/>
              <a:buChar char="•"/>
            </a:pPr>
            <a:r>
              <a:rPr lang="en-US" baseline="0" dirty="0"/>
              <a:t>the last part of the chapters discusses on the real case studies that has been applied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12</a:t>
            </a:fld>
            <a:endParaRPr lang="en-US"/>
          </a:p>
        </p:txBody>
      </p:sp>
    </p:spTree>
    <p:extLst>
      <p:ext uri="{BB962C8B-B14F-4D97-AF65-F5344CB8AC3E}">
        <p14:creationId xmlns:p14="http://schemas.microsoft.com/office/powerpoint/2010/main" val="173409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selected three reviewers for the book. Reviewers are selected based on the expertise on the related field,</a:t>
            </a:r>
          </a:p>
          <a:p>
            <a:r>
              <a:rPr lang="en-US" sz="1200" dirty="0"/>
              <a:t>Each reviewer will review 3-4 chapters.</a:t>
            </a: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14</a:t>
            </a:fld>
            <a:endParaRPr lang="en-US"/>
          </a:p>
        </p:txBody>
      </p:sp>
    </p:spTree>
    <p:extLst>
      <p:ext uri="{BB962C8B-B14F-4D97-AF65-F5344CB8AC3E}">
        <p14:creationId xmlns:p14="http://schemas.microsoft.com/office/powerpoint/2010/main" val="164663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are</a:t>
            </a:r>
            <a:r>
              <a:rPr lang="en-US" baseline="0" dirty="0"/>
              <a:t> the 10 chapters for the book based on the three main topics </a:t>
            </a:r>
            <a:r>
              <a:rPr lang="en-US" baseline="0" dirty="0" err="1"/>
              <a:t>Ive</a:t>
            </a:r>
            <a:r>
              <a:rPr lang="en-US" baseline="0" dirty="0"/>
              <a:t> described earlier.</a:t>
            </a:r>
          </a:p>
          <a:p>
            <a:pPr marL="171450" indent="-171450">
              <a:buFont typeface="Arial" charset="0"/>
              <a:buChar char="•"/>
            </a:pPr>
            <a:r>
              <a:rPr lang="en-US" baseline="0" dirty="0"/>
              <a:t>The first 3 chapters relates to the introduction and background and assessments of the current practices and outlook from the viewpoint of industries in Malaysia. Specifically on mathematical usage at industries, demand for numerical/analytical human capital at industries and statistical literacy at industries.</a:t>
            </a:r>
          </a:p>
          <a:p>
            <a:pPr marL="171450" indent="-171450">
              <a:buFont typeface="Arial" charset="0"/>
              <a:buChar char="•"/>
            </a:pPr>
            <a:r>
              <a:rPr lang="en-US" baseline="0" dirty="0"/>
              <a:t>The next 2 chapters relates to the platform in which the Malaysia academics and the Malaysian industry can work together to meet the Demand and supply of human capital AND sit together to discuss solve pressing problems.</a:t>
            </a:r>
          </a:p>
          <a:p>
            <a:pPr marL="171450" indent="-171450">
              <a:buFont typeface="Arial" charset="0"/>
              <a:buChar char="•"/>
            </a:pPr>
            <a:r>
              <a:rPr lang="en-US" baseline="0" dirty="0"/>
              <a:t>the last part of the chapters discusses on the real case studies that has been applied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15</a:t>
            </a:fld>
            <a:endParaRPr lang="en-US"/>
          </a:p>
        </p:txBody>
      </p:sp>
    </p:spTree>
    <p:extLst>
      <p:ext uri="{BB962C8B-B14F-4D97-AF65-F5344CB8AC3E}">
        <p14:creationId xmlns:p14="http://schemas.microsoft.com/office/powerpoint/2010/main" val="148831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are</a:t>
            </a:r>
            <a:r>
              <a:rPr lang="en-US" baseline="0" dirty="0"/>
              <a:t> the 10 chapters for the book based on the three main topics </a:t>
            </a:r>
            <a:r>
              <a:rPr lang="en-US" baseline="0" dirty="0" err="1"/>
              <a:t>Ive</a:t>
            </a:r>
            <a:r>
              <a:rPr lang="en-US" baseline="0" dirty="0"/>
              <a:t> described earlier.</a:t>
            </a:r>
          </a:p>
          <a:p>
            <a:pPr marL="171450" indent="-171450">
              <a:buFont typeface="Arial" charset="0"/>
              <a:buChar char="•"/>
            </a:pPr>
            <a:r>
              <a:rPr lang="en-US" baseline="0" dirty="0"/>
              <a:t>The first 3 chapters relates to the introduction and background and assessments of the current practices and outlook from the viewpoint of industries in Malaysia. Specifically on mathematical usage at industries, demand for numerical/analytical human capital at industries and statistical literacy at industries.</a:t>
            </a:r>
          </a:p>
          <a:p>
            <a:pPr marL="171450" indent="-171450">
              <a:buFont typeface="Arial" charset="0"/>
              <a:buChar char="•"/>
            </a:pPr>
            <a:r>
              <a:rPr lang="en-US" baseline="0" dirty="0"/>
              <a:t>The next 2 chapters relates to the platform in which the Malaysia academics and the Malaysian industry can work together to meet the Demand and supply of human capital AND sit together to discuss solve pressing problems.</a:t>
            </a:r>
          </a:p>
          <a:p>
            <a:pPr marL="171450" indent="-171450">
              <a:buFont typeface="Arial" charset="0"/>
              <a:buChar char="•"/>
            </a:pPr>
            <a:r>
              <a:rPr lang="en-US" baseline="0" dirty="0"/>
              <a:t>the last part of the chapters discusses on the real case studies that has been applied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B22174E-3600-5141-84ED-260EABF0A7D7}" type="slidenum">
              <a:rPr lang="en-US" smtClean="0"/>
              <a:t>16</a:t>
            </a:fld>
            <a:endParaRPr lang="en-US"/>
          </a:p>
        </p:txBody>
      </p:sp>
    </p:spTree>
    <p:extLst>
      <p:ext uri="{BB962C8B-B14F-4D97-AF65-F5344CB8AC3E}">
        <p14:creationId xmlns:p14="http://schemas.microsoft.com/office/powerpoint/2010/main" val="102117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34089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94775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02289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75904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1651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75291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98101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27269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39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2233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65E39FD-0FEC-1B4D-A557-2B05FED45B98}" type="datetimeFigureOut">
              <a:rPr lang="en-US" smtClean="0"/>
              <a:t>10/4/2020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B59836E-D860-A241-85F3-8EFA3CC951DE}" type="slidenum">
              <a:rPr lang="en-US" smtClean="0"/>
              <a:t>‹#›</a:t>
            </a:fld>
            <a:endParaRPr lang="en-US"/>
          </a:p>
        </p:txBody>
      </p:sp>
    </p:spTree>
    <p:extLst>
      <p:ext uri="{BB962C8B-B14F-4D97-AF65-F5344CB8AC3E}">
        <p14:creationId xmlns:p14="http://schemas.microsoft.com/office/powerpoint/2010/main" val="18749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FF823A3-3BB1-854B-95A5-E7F2C449BA43}" type="datetimeFigureOut">
              <a:rPr lang="en-US" altLang="en-US"/>
              <a:pPr/>
              <a:t>10/4/2020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59836E-D860-A241-85F3-8EFA3CC951DE}" type="slidenum">
              <a:rPr lang="en-US" smtClean="0"/>
              <a:t>‹#›</a:t>
            </a:fld>
            <a:endParaRPr lang="en-US"/>
          </a:p>
        </p:txBody>
      </p:sp>
      <p:pic>
        <p:nvPicPr>
          <p:cNvPr id="103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77088" y="257175"/>
            <a:ext cx="1716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24163" y="6400800"/>
            <a:ext cx="34956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0"/>
            <a:ext cx="9144000" cy="246221"/>
          </a:xfrm>
          <a:prstGeom prst="rect">
            <a:avLst/>
          </a:prstGeom>
          <a:noFill/>
        </p:spPr>
        <p:txBody>
          <a:bodyPr wrap="square" rtlCol="0">
            <a:spAutoFit/>
          </a:bodyPr>
          <a:lstStyle/>
          <a:p>
            <a:pPr algn="r"/>
            <a:r>
              <a:rPr lang="en-US" sz="1000" b="1" baseline="0" dirty="0"/>
              <a:t>UTM 2020 © Dr. Norhaiza Ahmad</a:t>
            </a:r>
            <a:endParaRPr lang="en-US" sz="1000" b="1" dirty="0"/>
          </a:p>
        </p:txBody>
      </p:sp>
    </p:spTree>
    <p:extLst>
      <p:ext uri="{BB962C8B-B14F-4D97-AF65-F5344CB8AC3E}">
        <p14:creationId xmlns:p14="http://schemas.microsoft.com/office/powerpoint/2010/main" val="13229153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3" y="783772"/>
            <a:ext cx="5317672" cy="566057"/>
          </a:xfrm>
        </p:spPr>
        <p:txBody>
          <a:bodyPr/>
          <a:lstStyle/>
          <a:p>
            <a:pPr algn="l"/>
            <a:r>
              <a:rPr lang="en-US" sz="2000" dirty="0" err="1">
                <a:solidFill>
                  <a:srgbClr val="C00000"/>
                </a:solidFill>
              </a:rPr>
              <a:t>Mesyuarat</a:t>
            </a:r>
            <a:r>
              <a:rPr lang="en-US" sz="2000" dirty="0">
                <a:solidFill>
                  <a:srgbClr val="C00000"/>
                </a:solidFill>
              </a:rPr>
              <a:t> </a:t>
            </a:r>
            <a:r>
              <a:rPr lang="en-US" sz="2000" dirty="0" err="1">
                <a:solidFill>
                  <a:srgbClr val="C00000"/>
                </a:solidFill>
              </a:rPr>
              <a:t>Penilaian</a:t>
            </a:r>
            <a:r>
              <a:rPr lang="en-US" sz="2000" dirty="0">
                <a:solidFill>
                  <a:srgbClr val="C00000"/>
                </a:solidFill>
              </a:rPr>
              <a:t> </a:t>
            </a:r>
            <a:r>
              <a:rPr lang="en-US" sz="2000" dirty="0" err="1">
                <a:solidFill>
                  <a:srgbClr val="C00000"/>
                </a:solidFill>
              </a:rPr>
              <a:t>Permohonan</a:t>
            </a:r>
            <a:r>
              <a:rPr lang="en-US" sz="2000" dirty="0">
                <a:solidFill>
                  <a:srgbClr val="C00000"/>
                </a:solidFill>
              </a:rPr>
              <a:t> </a:t>
            </a:r>
            <a:r>
              <a:rPr lang="en-US" sz="2000" i="1" dirty="0">
                <a:solidFill>
                  <a:srgbClr val="C00000"/>
                </a:solidFill>
              </a:rPr>
              <a:t>Edited Books. </a:t>
            </a:r>
            <a:br>
              <a:rPr lang="en-US" sz="2000" i="1" dirty="0">
                <a:solidFill>
                  <a:srgbClr val="C00000"/>
                </a:solidFill>
              </a:rPr>
            </a:br>
            <a:r>
              <a:rPr lang="en-US" sz="2000" i="1" dirty="0" err="1">
                <a:solidFill>
                  <a:srgbClr val="C00000"/>
                </a:solidFill>
              </a:rPr>
              <a:t>Bil</a:t>
            </a:r>
            <a:r>
              <a:rPr lang="en-US" sz="2000" i="1" dirty="0">
                <a:solidFill>
                  <a:srgbClr val="C00000"/>
                </a:solidFill>
              </a:rPr>
              <a:t>. 1/2020</a:t>
            </a:r>
            <a:br>
              <a:rPr lang="en-US" sz="2000" i="1" dirty="0">
                <a:solidFill>
                  <a:srgbClr val="C00000"/>
                </a:solidFill>
              </a:rPr>
            </a:br>
            <a:r>
              <a:rPr lang="en-US" sz="2000" i="1" dirty="0" err="1">
                <a:solidFill>
                  <a:srgbClr val="C00000"/>
                </a:solidFill>
              </a:rPr>
              <a:t>Penerbit</a:t>
            </a:r>
            <a:r>
              <a:rPr lang="en-US" sz="2000" dirty="0">
                <a:solidFill>
                  <a:srgbClr val="C00000"/>
                </a:solidFill>
              </a:rPr>
              <a:t> UTM</a:t>
            </a:r>
            <a:br>
              <a:rPr lang="en-US" sz="2000" dirty="0">
                <a:solidFill>
                  <a:srgbClr val="C00000"/>
                </a:solidFill>
              </a:rPr>
            </a:br>
            <a:endParaRPr lang="en-US" sz="2000" dirty="0">
              <a:solidFill>
                <a:srgbClr val="C00000"/>
              </a:solidFill>
            </a:endParaRPr>
          </a:p>
        </p:txBody>
      </p:sp>
      <p:sp>
        <p:nvSpPr>
          <p:cNvPr id="5" name="Subtitle 4"/>
          <p:cNvSpPr>
            <a:spLocks noGrp="1"/>
          </p:cNvSpPr>
          <p:nvPr>
            <p:ph type="subTitle" idx="1"/>
          </p:nvPr>
        </p:nvSpPr>
        <p:spPr>
          <a:xfrm>
            <a:off x="217713" y="2329544"/>
            <a:ext cx="8577943" cy="1752600"/>
          </a:xfrm>
        </p:spPr>
        <p:txBody>
          <a:bodyPr/>
          <a:lstStyle/>
          <a:p>
            <a:r>
              <a:rPr lang="en-US" b="1" dirty="0" err="1">
                <a:solidFill>
                  <a:srgbClr val="C00000"/>
                </a:solidFill>
              </a:rPr>
              <a:t>Permohonan</a:t>
            </a:r>
            <a:r>
              <a:rPr lang="en-US" b="1" dirty="0">
                <a:solidFill>
                  <a:srgbClr val="C00000"/>
                </a:solidFill>
              </a:rPr>
              <a:t> </a:t>
            </a:r>
            <a:r>
              <a:rPr lang="en-US" b="1" i="1" dirty="0">
                <a:solidFill>
                  <a:srgbClr val="C00000"/>
                </a:solidFill>
              </a:rPr>
              <a:t>Edited Book</a:t>
            </a:r>
            <a:r>
              <a:rPr lang="en-US" b="1" dirty="0">
                <a:solidFill>
                  <a:srgbClr val="C00000"/>
                </a:solidFill>
              </a:rPr>
              <a:t>:</a:t>
            </a:r>
          </a:p>
          <a:p>
            <a:r>
              <a:rPr lang="en-US" sz="4400" b="1" dirty="0">
                <a:solidFill>
                  <a:srgbClr val="0432FF"/>
                </a:solidFill>
              </a:rPr>
              <a:t>Mathematics Matters in </a:t>
            </a:r>
          </a:p>
          <a:p>
            <a:r>
              <a:rPr lang="en-US" sz="4400" b="1" dirty="0">
                <a:solidFill>
                  <a:srgbClr val="0432FF"/>
                </a:solidFill>
              </a:rPr>
              <a:t>Malaysian Industries</a:t>
            </a:r>
          </a:p>
        </p:txBody>
      </p:sp>
      <p:sp>
        <p:nvSpPr>
          <p:cNvPr id="6" name="TextBox 5"/>
          <p:cNvSpPr txBox="1"/>
          <p:nvPr/>
        </p:nvSpPr>
        <p:spPr>
          <a:xfrm>
            <a:off x="6237515" y="5279573"/>
            <a:ext cx="2732314" cy="954107"/>
          </a:xfrm>
          <a:prstGeom prst="rect">
            <a:avLst/>
          </a:prstGeom>
          <a:noFill/>
        </p:spPr>
        <p:txBody>
          <a:bodyPr wrap="square" rtlCol="0">
            <a:spAutoFit/>
          </a:bodyPr>
          <a:lstStyle/>
          <a:p>
            <a:pPr algn="r"/>
            <a:r>
              <a:rPr lang="en-US" sz="1400" b="1" i="1" dirty="0" err="1"/>
              <a:t>Disediakan</a:t>
            </a:r>
            <a:r>
              <a:rPr lang="en-US" sz="1400" b="1" i="1" dirty="0"/>
              <a:t> </a:t>
            </a:r>
            <a:r>
              <a:rPr lang="en-US" sz="1400" b="1" i="1" dirty="0" err="1"/>
              <a:t>oleh</a:t>
            </a:r>
            <a:r>
              <a:rPr lang="en-US" sz="1400" b="1" i="1" dirty="0"/>
              <a:t>:</a:t>
            </a:r>
          </a:p>
          <a:p>
            <a:pPr algn="r"/>
            <a:r>
              <a:rPr lang="en-US" sz="1400" b="1" i="1" dirty="0" err="1"/>
              <a:t>Norhaiza</a:t>
            </a:r>
            <a:r>
              <a:rPr lang="en-US" sz="1400" b="1" i="1" dirty="0"/>
              <a:t> Ahmad</a:t>
            </a:r>
          </a:p>
          <a:p>
            <a:pPr algn="r"/>
            <a:r>
              <a:rPr lang="en-US" sz="1400" b="1" i="1" dirty="0" err="1"/>
              <a:t>Jabatan</a:t>
            </a:r>
            <a:r>
              <a:rPr lang="en-US" sz="1400" b="1" i="1" dirty="0"/>
              <a:t> </a:t>
            </a:r>
            <a:r>
              <a:rPr lang="en-US" sz="1400" b="1" i="1" dirty="0" err="1"/>
              <a:t>Sains</a:t>
            </a:r>
            <a:r>
              <a:rPr lang="en-US" sz="1400" b="1" i="1" dirty="0"/>
              <a:t> </a:t>
            </a:r>
            <a:r>
              <a:rPr lang="en-US" sz="1400" b="1" i="1" dirty="0" err="1"/>
              <a:t>Matematik</a:t>
            </a:r>
            <a:r>
              <a:rPr lang="en-US" sz="1400" b="1" i="1" dirty="0"/>
              <a:t>, </a:t>
            </a:r>
          </a:p>
          <a:p>
            <a:pPr algn="r"/>
            <a:r>
              <a:rPr lang="en-US" sz="1400" b="1" i="1" dirty="0" err="1"/>
              <a:t>Fakulti</a:t>
            </a:r>
            <a:r>
              <a:rPr lang="en-US" sz="1400" b="1" i="1" dirty="0"/>
              <a:t> </a:t>
            </a:r>
            <a:r>
              <a:rPr lang="en-US" sz="1400" b="1" i="1" dirty="0" err="1"/>
              <a:t>Sains</a:t>
            </a:r>
            <a:r>
              <a:rPr lang="en-US" sz="1400" b="1" i="1" dirty="0"/>
              <a:t> UTM</a:t>
            </a:r>
          </a:p>
        </p:txBody>
      </p:sp>
      <p:sp>
        <p:nvSpPr>
          <p:cNvPr id="3" name="TextBox 2"/>
          <p:cNvSpPr txBox="1"/>
          <p:nvPr/>
        </p:nvSpPr>
        <p:spPr>
          <a:xfrm>
            <a:off x="2326511" y="4791919"/>
            <a:ext cx="4398380" cy="830997"/>
          </a:xfrm>
          <a:prstGeom prst="rect">
            <a:avLst/>
          </a:prstGeom>
          <a:noFill/>
        </p:spPr>
        <p:txBody>
          <a:bodyPr wrap="square" rtlCol="0">
            <a:spAutoFit/>
          </a:bodyPr>
          <a:lstStyle/>
          <a:p>
            <a:pPr algn="ctr"/>
            <a:r>
              <a:rPr lang="en-US" sz="1600" dirty="0" err="1">
                <a:solidFill>
                  <a:schemeClr val="bg1">
                    <a:lumMod val="50000"/>
                  </a:schemeClr>
                </a:solidFill>
                <a:latin typeface="Arial Hebrew" charset="-79"/>
                <a:ea typeface="Arial Hebrew" charset="-79"/>
                <a:cs typeface="Arial Hebrew" charset="-79"/>
              </a:rPr>
              <a:t>Bilik</a:t>
            </a:r>
            <a:r>
              <a:rPr lang="en-US" sz="1600" dirty="0">
                <a:solidFill>
                  <a:schemeClr val="bg1">
                    <a:lumMod val="50000"/>
                  </a:schemeClr>
                </a:solidFill>
                <a:latin typeface="Arial Hebrew" charset="-79"/>
                <a:ea typeface="Arial Hebrew" charset="-79"/>
                <a:cs typeface="Arial Hebrew" charset="-79"/>
              </a:rPr>
              <a:t> </a:t>
            </a:r>
            <a:r>
              <a:rPr lang="en-US" sz="1600" dirty="0" err="1">
                <a:solidFill>
                  <a:schemeClr val="bg1">
                    <a:lumMod val="50000"/>
                  </a:schemeClr>
                </a:solidFill>
                <a:latin typeface="Arial Hebrew" charset="-79"/>
                <a:ea typeface="Arial Hebrew" charset="-79"/>
                <a:cs typeface="Arial Hebrew" charset="-79"/>
              </a:rPr>
              <a:t>Mesyuarat</a:t>
            </a:r>
            <a:r>
              <a:rPr lang="en-US" sz="1600" dirty="0">
                <a:solidFill>
                  <a:schemeClr val="bg1">
                    <a:lumMod val="50000"/>
                  </a:schemeClr>
                </a:solidFill>
                <a:latin typeface="Arial Hebrew" charset="-79"/>
                <a:ea typeface="Arial Hebrew" charset="-79"/>
                <a:cs typeface="Arial Hebrew" charset="-79"/>
              </a:rPr>
              <a:t> </a:t>
            </a:r>
            <a:r>
              <a:rPr lang="en-US" sz="1600" dirty="0" err="1">
                <a:solidFill>
                  <a:schemeClr val="bg1">
                    <a:lumMod val="50000"/>
                  </a:schemeClr>
                </a:solidFill>
                <a:latin typeface="Arial Hebrew" charset="-79"/>
                <a:ea typeface="Arial Hebrew" charset="-79"/>
                <a:cs typeface="Arial Hebrew" charset="-79"/>
              </a:rPr>
              <a:t>Pra-Siswazah</a:t>
            </a:r>
            <a:endParaRPr lang="en-US" sz="1600" dirty="0">
              <a:solidFill>
                <a:schemeClr val="bg1">
                  <a:lumMod val="50000"/>
                </a:schemeClr>
              </a:solidFill>
              <a:latin typeface="Arial Hebrew" charset="-79"/>
              <a:ea typeface="Arial Hebrew" charset="-79"/>
              <a:cs typeface="Arial Hebrew" charset="-79"/>
            </a:endParaRPr>
          </a:p>
          <a:p>
            <a:pPr algn="ctr"/>
            <a:r>
              <a:rPr lang="en-US" sz="1600" dirty="0" err="1">
                <a:solidFill>
                  <a:schemeClr val="bg1">
                    <a:lumMod val="50000"/>
                  </a:schemeClr>
                </a:solidFill>
                <a:latin typeface="Arial Hebrew" charset="-79"/>
                <a:ea typeface="Arial Hebrew" charset="-79"/>
                <a:cs typeface="Arial Hebrew" charset="-79"/>
              </a:rPr>
              <a:t>Penerbit</a:t>
            </a:r>
            <a:r>
              <a:rPr lang="en-US" sz="1600" dirty="0">
                <a:solidFill>
                  <a:schemeClr val="bg1">
                    <a:lumMod val="50000"/>
                  </a:schemeClr>
                </a:solidFill>
                <a:latin typeface="Arial Hebrew" charset="-79"/>
                <a:ea typeface="Arial Hebrew" charset="-79"/>
                <a:cs typeface="Arial Hebrew" charset="-79"/>
              </a:rPr>
              <a:t> UTM</a:t>
            </a:r>
          </a:p>
          <a:p>
            <a:pPr algn="ctr"/>
            <a:r>
              <a:rPr lang="en-US" sz="1600" dirty="0">
                <a:solidFill>
                  <a:schemeClr val="bg1">
                    <a:lumMod val="50000"/>
                  </a:schemeClr>
                </a:solidFill>
                <a:latin typeface="Arial Hebrew" charset="-79"/>
                <a:ea typeface="Arial Hebrew" charset="-79"/>
                <a:cs typeface="Arial Hebrew" charset="-79"/>
              </a:rPr>
              <a:t>13 </a:t>
            </a:r>
            <a:r>
              <a:rPr lang="en-US" sz="1600" dirty="0" err="1">
                <a:solidFill>
                  <a:schemeClr val="bg1">
                    <a:lumMod val="50000"/>
                  </a:schemeClr>
                </a:solidFill>
                <a:latin typeface="Arial Hebrew" charset="-79"/>
                <a:ea typeface="Arial Hebrew" charset="-79"/>
                <a:cs typeface="Arial Hebrew" charset="-79"/>
              </a:rPr>
              <a:t>Julai</a:t>
            </a:r>
            <a:r>
              <a:rPr lang="en-US" sz="1600" dirty="0">
                <a:solidFill>
                  <a:schemeClr val="bg1">
                    <a:lumMod val="50000"/>
                  </a:schemeClr>
                </a:solidFill>
                <a:latin typeface="Arial Hebrew" charset="-79"/>
                <a:ea typeface="Arial Hebrew" charset="-79"/>
                <a:cs typeface="Arial Hebrew" charset="-79"/>
              </a:rPr>
              <a:t> 2020</a:t>
            </a:r>
          </a:p>
        </p:txBody>
      </p:sp>
    </p:spTree>
    <p:extLst>
      <p:ext uri="{BB962C8B-B14F-4D97-AF65-F5344CB8AC3E}">
        <p14:creationId xmlns:p14="http://schemas.microsoft.com/office/powerpoint/2010/main" val="66038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A988-C192-4D33-9881-9481543A3C91}"/>
              </a:ext>
            </a:extLst>
          </p:cNvPr>
          <p:cNvSpPr>
            <a:spLocks noGrp="1"/>
          </p:cNvSpPr>
          <p:nvPr>
            <p:ph type="title"/>
          </p:nvPr>
        </p:nvSpPr>
        <p:spPr/>
        <p:txBody>
          <a:bodyPr/>
          <a:lstStyle/>
          <a:p>
            <a:r>
              <a:rPr lang="en-MY" dirty="0"/>
              <a:t>End of Presentation</a:t>
            </a:r>
          </a:p>
        </p:txBody>
      </p:sp>
      <p:sp>
        <p:nvSpPr>
          <p:cNvPr id="3" name="Content Placeholder 2">
            <a:extLst>
              <a:ext uri="{FF2B5EF4-FFF2-40B4-BE49-F238E27FC236}">
                <a16:creationId xmlns:a16="http://schemas.microsoft.com/office/drawing/2014/main" id="{C6903CCB-E89F-4DEE-A792-FE336976EB9E}"/>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328763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t>
            </a:r>
            <a:br>
              <a:rPr lang="en-US" dirty="0"/>
            </a:br>
            <a:r>
              <a:rPr lang="en-US" sz="2400" dirty="0"/>
              <a:t>(based on Panel’s comments)</a:t>
            </a:r>
            <a:br>
              <a:rPr lang="en-US" sz="2400" dirty="0"/>
            </a:br>
            <a:endParaRPr lang="en-US" sz="2400" dirty="0"/>
          </a:p>
        </p:txBody>
      </p:sp>
      <p:sp>
        <p:nvSpPr>
          <p:cNvPr id="3" name="Content Placeholder 2"/>
          <p:cNvSpPr>
            <a:spLocks noGrp="1"/>
          </p:cNvSpPr>
          <p:nvPr>
            <p:ph idx="1"/>
          </p:nvPr>
        </p:nvSpPr>
        <p:spPr/>
        <p:txBody>
          <a:bodyPr/>
          <a:lstStyle/>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Introduction </a:t>
            </a:r>
            <a:r>
              <a:rPr lang="mr-IN" sz="2400" dirty="0"/>
              <a:t>–</a:t>
            </a:r>
            <a:r>
              <a:rPr lang="en-US" sz="2400" dirty="0"/>
              <a:t> </a:t>
            </a:r>
            <a:r>
              <a:rPr lang="en-US" sz="2400" dirty="0" err="1"/>
              <a:t>ditulis</a:t>
            </a:r>
            <a:r>
              <a:rPr lang="en-US" sz="2400" dirty="0"/>
              <a:t> </a:t>
            </a:r>
            <a:r>
              <a:rPr lang="en-US" sz="2400" dirty="0" err="1"/>
              <a:t>oleh</a:t>
            </a:r>
            <a:r>
              <a:rPr lang="en-US" sz="2400" dirty="0"/>
              <a:t> </a:t>
            </a:r>
            <a:r>
              <a:rPr lang="en-US" sz="2400" dirty="0" err="1"/>
              <a:t>kesemua</a:t>
            </a:r>
            <a:r>
              <a:rPr lang="en-US" sz="2400" dirty="0"/>
              <a:t> editor</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 Min 10 </a:t>
            </a:r>
            <a:r>
              <a:rPr lang="en-US" sz="2400" dirty="0" err="1"/>
              <a:t>bab.</a:t>
            </a:r>
            <a:r>
              <a:rPr lang="en-US" sz="2400" dirty="0"/>
              <a:t> </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err="1"/>
              <a:t>Penulis</a:t>
            </a:r>
            <a:r>
              <a:rPr lang="en-US" sz="2400" dirty="0"/>
              <a:t> </a:t>
            </a:r>
            <a:r>
              <a:rPr lang="en-US" sz="2400" dirty="0" err="1"/>
              <a:t>tidak</a:t>
            </a:r>
            <a:r>
              <a:rPr lang="en-US" sz="2400" dirty="0"/>
              <a:t> </a:t>
            </a:r>
            <a:r>
              <a:rPr lang="en-US" sz="2400" dirty="0" err="1"/>
              <a:t>boleh</a:t>
            </a:r>
            <a:r>
              <a:rPr lang="en-US" sz="2400" dirty="0"/>
              <a:t> </a:t>
            </a:r>
            <a:r>
              <a:rPr lang="en-US" sz="2400" dirty="0" err="1"/>
              <a:t>menulis</a:t>
            </a:r>
            <a:r>
              <a:rPr lang="en-US" sz="2400" dirty="0"/>
              <a:t> LEBIH </a:t>
            </a:r>
            <a:r>
              <a:rPr lang="en-US" sz="2400" dirty="0" err="1"/>
              <a:t>daripada</a:t>
            </a:r>
            <a:r>
              <a:rPr lang="en-US" sz="2400" dirty="0"/>
              <a:t> 2 </a:t>
            </a:r>
            <a:r>
              <a:rPr lang="en-US" sz="2400" dirty="0" err="1"/>
              <a:t>bab</a:t>
            </a:r>
            <a:endParaRPr lang="en-US" sz="2400" dirty="0"/>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Editors – max 3 </a:t>
            </a:r>
            <a:r>
              <a:rPr lang="en-US" sz="2400" dirty="0" err="1"/>
              <a:t>bab</a:t>
            </a:r>
            <a:r>
              <a:rPr lang="en-US" sz="2400" dirty="0"/>
              <a:t> (including </a:t>
            </a:r>
            <a:r>
              <a:rPr lang="en-US" sz="2400" dirty="0" err="1"/>
              <a:t>bab</a:t>
            </a:r>
            <a:r>
              <a:rPr lang="en-US" sz="2400" dirty="0"/>
              <a:t> 1 intro)</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Bab </a:t>
            </a:r>
            <a:r>
              <a:rPr lang="en-US" sz="2400" dirty="0" err="1"/>
              <a:t>perlu</a:t>
            </a:r>
            <a:r>
              <a:rPr lang="en-US" sz="2400" dirty="0"/>
              <a:t> </a:t>
            </a:r>
            <a:r>
              <a:rPr lang="en-US" sz="2400" dirty="0" err="1"/>
              <a:t>diedit</a:t>
            </a:r>
            <a:r>
              <a:rPr lang="en-US" sz="2400" dirty="0"/>
              <a:t> </a:t>
            </a:r>
            <a:r>
              <a:rPr lang="en-US" sz="2400" dirty="0" err="1"/>
              <a:t>oleh</a:t>
            </a:r>
            <a:r>
              <a:rPr lang="en-US" sz="2400" dirty="0"/>
              <a:t> editor </a:t>
            </a:r>
            <a:r>
              <a:rPr lang="mr-IN" sz="2400" dirty="0"/>
              <a:t>–</a:t>
            </a:r>
            <a:r>
              <a:rPr lang="en-US" sz="2400" dirty="0"/>
              <a:t> to make a complete book</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Introduction </a:t>
            </a:r>
            <a:r>
              <a:rPr lang="en-US" sz="2400" dirty="0" err="1"/>
              <a:t>perlu</a:t>
            </a:r>
            <a:r>
              <a:rPr lang="en-US" sz="2400" dirty="0"/>
              <a:t> </a:t>
            </a:r>
            <a:r>
              <a:rPr lang="en-US" sz="2400" dirty="0" err="1"/>
              <a:t>ada</a:t>
            </a:r>
            <a:r>
              <a:rPr lang="en-US" sz="2400" dirty="0"/>
              <a:t> </a:t>
            </a:r>
            <a:r>
              <a:rPr lang="en-US" sz="2400" dirty="0" err="1"/>
              <a:t>Tajuk</a:t>
            </a:r>
            <a:r>
              <a:rPr lang="en-US" sz="2400" dirty="0"/>
              <a:t> </a:t>
            </a:r>
            <a:r>
              <a:rPr lang="en-US" sz="2400" dirty="0" err="1"/>
              <a:t>khas</a:t>
            </a:r>
            <a:r>
              <a:rPr lang="en-US" sz="2400" dirty="0"/>
              <a:t>- overview all chapters- importance</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r>
              <a:rPr lang="en-US" sz="2400" dirty="0"/>
              <a:t>Authors- should be mix (</a:t>
            </a:r>
            <a:r>
              <a:rPr lang="en-US" sz="2400" dirty="0" err="1"/>
              <a:t>luar</a:t>
            </a:r>
            <a:r>
              <a:rPr lang="en-US" sz="2400" dirty="0"/>
              <a:t> UTM is good)</a:t>
            </a:r>
          </a:p>
          <a:p>
            <a:pPr marL="514350" indent="-514350" fontAlgn="auto">
              <a:spcBef>
                <a:spcPts val="0"/>
              </a:spcBef>
              <a:spcAft>
                <a:spcPts val="0"/>
              </a:spcAft>
              <a:buFontTx/>
              <a:buAutoNum type="arabicParenBoth"/>
            </a:pPr>
            <a:r>
              <a:rPr lang="en-US" sz="2400" dirty="0"/>
              <a:t>Reviewers- </a:t>
            </a:r>
            <a:r>
              <a:rPr lang="en-US" sz="2400" dirty="0" err="1"/>
              <a:t>pelbagai</a:t>
            </a:r>
            <a:r>
              <a:rPr lang="en-US" sz="2400" dirty="0"/>
              <a:t> affiliations</a:t>
            </a:r>
          </a:p>
          <a:p>
            <a:pPr marL="514350" marR="0" lvl="0" indent="-514350" defTabSz="914400" eaLnBrk="1" fontAlgn="auto" latinLnBrk="0" hangingPunct="1">
              <a:lnSpc>
                <a:spcPct val="100000"/>
              </a:lnSpc>
              <a:spcBef>
                <a:spcPts val="0"/>
              </a:spcBef>
              <a:spcAft>
                <a:spcPts val="0"/>
              </a:spcAft>
              <a:buClrTx/>
              <a:buSzTx/>
              <a:buFontTx/>
              <a:buAutoNum type="arabicParenBoth"/>
              <a:tabLst/>
              <a:defRPr/>
            </a:pPr>
            <a:endParaRPr lang="en-US" sz="2400" dirty="0"/>
          </a:p>
        </p:txBody>
      </p:sp>
    </p:spTree>
    <p:extLst>
      <p:ext uri="{BB962C8B-B14F-4D97-AF65-F5344CB8AC3E}">
        <p14:creationId xmlns:p14="http://schemas.microsoft.com/office/powerpoint/2010/main" val="170013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6" y="0"/>
            <a:ext cx="6866326" cy="340765"/>
          </a:xfrm>
        </p:spPr>
        <p:txBody>
          <a:bodyPr/>
          <a:lstStyle/>
          <a:p>
            <a:pPr algn="l"/>
            <a:r>
              <a:rPr lang="en-US" sz="1800" b="1" dirty="0" err="1">
                <a:solidFill>
                  <a:srgbClr val="C00000"/>
                </a:solidFill>
                <a:latin typeface="Arial" charset="0"/>
              </a:rPr>
              <a:t>Cadangan</a:t>
            </a:r>
            <a:r>
              <a:rPr lang="en-US" sz="1800" b="1" dirty="0">
                <a:solidFill>
                  <a:srgbClr val="C00000"/>
                </a:solidFill>
                <a:latin typeface="Arial" charset="0"/>
              </a:rPr>
              <a:t> </a:t>
            </a:r>
            <a:r>
              <a:rPr lang="en-US" sz="1800" b="1" dirty="0" err="1">
                <a:solidFill>
                  <a:srgbClr val="C00000"/>
                </a:solidFill>
                <a:latin typeface="Arial" charset="0"/>
              </a:rPr>
              <a:t>perubahan</a:t>
            </a:r>
            <a:r>
              <a:rPr lang="en-US" sz="1800" b="1" dirty="0">
                <a:solidFill>
                  <a:srgbClr val="C00000"/>
                </a:solidFill>
                <a:latin typeface="Arial" charset="0"/>
              </a:rPr>
              <a:t> </a:t>
            </a:r>
            <a:r>
              <a:rPr lang="en-US" sz="1800" b="1" dirty="0" err="1">
                <a:solidFill>
                  <a:srgbClr val="C00000"/>
                </a:solidFill>
                <a:latin typeface="Arial" charset="0"/>
              </a:rPr>
              <a:t>tajuk</a:t>
            </a:r>
            <a:r>
              <a:rPr lang="en-US" sz="1800" b="1" dirty="0">
                <a:solidFill>
                  <a:srgbClr val="C00000"/>
                </a:solidFill>
                <a:latin typeface="Arial" charset="0"/>
              </a:rPr>
              <a:t>, </a:t>
            </a:r>
            <a:r>
              <a:rPr lang="en-US" sz="1800" b="1" dirty="0" err="1">
                <a:solidFill>
                  <a:srgbClr val="C00000"/>
                </a:solidFill>
                <a:latin typeface="Arial" charset="0"/>
              </a:rPr>
              <a:t>penulis</a:t>
            </a:r>
            <a:r>
              <a:rPr lang="en-US" sz="1800" b="1" dirty="0">
                <a:solidFill>
                  <a:srgbClr val="C00000"/>
                </a:solidFill>
                <a:latin typeface="Arial" charset="0"/>
              </a:rPr>
              <a:t> </a:t>
            </a:r>
            <a:r>
              <a:rPr lang="en-US" sz="1800" b="1" dirty="0" err="1">
                <a:solidFill>
                  <a:srgbClr val="C00000"/>
                </a:solidFill>
                <a:latin typeface="Arial" charset="0"/>
              </a:rPr>
              <a:t>dan</a:t>
            </a:r>
            <a:r>
              <a:rPr lang="en-US" sz="1800" b="1" dirty="0">
                <a:solidFill>
                  <a:srgbClr val="C00000"/>
                </a:solidFill>
                <a:latin typeface="Arial" charset="0"/>
              </a:rPr>
              <a:t> </a:t>
            </a:r>
            <a:r>
              <a:rPr lang="en-US" sz="1800" b="1" dirty="0" err="1">
                <a:solidFill>
                  <a:srgbClr val="C00000"/>
                </a:solidFill>
                <a:latin typeface="Arial" charset="0"/>
              </a:rPr>
              <a:t>aturan</a:t>
            </a:r>
            <a:r>
              <a:rPr lang="en-US" sz="1800" b="1" dirty="0">
                <a:solidFill>
                  <a:srgbClr val="C00000"/>
                </a:solidFill>
                <a:latin typeface="Arial" charset="0"/>
              </a:rPr>
              <a:t> </a:t>
            </a:r>
            <a:r>
              <a:rPr lang="en-US" sz="1800" b="1" dirty="0" err="1">
                <a:solidFill>
                  <a:srgbClr val="C00000"/>
                </a:solidFill>
                <a:latin typeface="Arial" charset="0"/>
              </a:rPr>
              <a:t>bab</a:t>
            </a:r>
            <a:endParaRPr lang="en-US" sz="1800" b="1" dirty="0">
              <a:solidFill>
                <a:srgbClr val="C00000"/>
              </a:solidFill>
            </a:endParaRPr>
          </a:p>
        </p:txBody>
      </p:sp>
      <p:sp>
        <p:nvSpPr>
          <p:cNvPr id="5" name="Subtitle 4"/>
          <p:cNvSpPr txBox="1">
            <a:spLocks/>
          </p:cNvSpPr>
          <p:nvPr/>
        </p:nvSpPr>
        <p:spPr bwMode="auto">
          <a:xfrm>
            <a:off x="136356" y="277816"/>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err="1">
                <a:solidFill>
                  <a:srgbClr val="C00000"/>
                </a:solidFill>
              </a:rPr>
              <a:t>Buku</a:t>
            </a:r>
            <a:r>
              <a:rPr lang="en-US" sz="1600" b="1" dirty="0">
                <a:solidFill>
                  <a:srgbClr val="C00000"/>
                </a:solidFill>
              </a:rPr>
              <a:t>: </a:t>
            </a:r>
            <a:r>
              <a:rPr lang="en-US" sz="16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1403868247"/>
              </p:ext>
            </p:extLst>
          </p:nvPr>
        </p:nvGraphicFramePr>
        <p:xfrm>
          <a:off x="136356" y="639121"/>
          <a:ext cx="8795770" cy="5822902"/>
        </p:xfrm>
        <a:graphic>
          <a:graphicData uri="http://schemas.openxmlformats.org/drawingml/2006/table">
            <a:tbl>
              <a:tblPr firstRow="1" bandRow="1">
                <a:tableStyleId>{5C22544A-7EE6-4342-B048-85BDC9FD1C3A}</a:tableStyleId>
              </a:tblPr>
              <a:tblGrid>
                <a:gridCol w="771486">
                  <a:extLst>
                    <a:ext uri="{9D8B030D-6E8A-4147-A177-3AD203B41FA5}">
                      <a16:colId xmlns:a16="http://schemas.microsoft.com/office/drawing/2014/main" val="20000"/>
                    </a:ext>
                  </a:extLst>
                </a:gridCol>
                <a:gridCol w="1077075">
                  <a:extLst>
                    <a:ext uri="{9D8B030D-6E8A-4147-A177-3AD203B41FA5}">
                      <a16:colId xmlns:a16="http://schemas.microsoft.com/office/drawing/2014/main" val="20001"/>
                    </a:ext>
                  </a:extLst>
                </a:gridCol>
                <a:gridCol w="527155">
                  <a:extLst>
                    <a:ext uri="{9D8B030D-6E8A-4147-A177-3AD203B41FA5}">
                      <a16:colId xmlns:a16="http://schemas.microsoft.com/office/drawing/2014/main" val="20002"/>
                    </a:ext>
                  </a:extLst>
                </a:gridCol>
                <a:gridCol w="1780289">
                  <a:extLst>
                    <a:ext uri="{9D8B030D-6E8A-4147-A177-3AD203B41FA5}">
                      <a16:colId xmlns:a16="http://schemas.microsoft.com/office/drawing/2014/main" val="20003"/>
                    </a:ext>
                  </a:extLst>
                </a:gridCol>
                <a:gridCol w="1718146">
                  <a:extLst>
                    <a:ext uri="{9D8B030D-6E8A-4147-A177-3AD203B41FA5}">
                      <a16:colId xmlns:a16="http://schemas.microsoft.com/office/drawing/2014/main" val="20004"/>
                    </a:ext>
                  </a:extLst>
                </a:gridCol>
                <a:gridCol w="1424062">
                  <a:extLst>
                    <a:ext uri="{9D8B030D-6E8A-4147-A177-3AD203B41FA5}">
                      <a16:colId xmlns:a16="http://schemas.microsoft.com/office/drawing/2014/main" val="20005"/>
                    </a:ext>
                  </a:extLst>
                </a:gridCol>
                <a:gridCol w="1497557">
                  <a:extLst>
                    <a:ext uri="{9D8B030D-6E8A-4147-A177-3AD203B41FA5}">
                      <a16:colId xmlns:a16="http://schemas.microsoft.com/office/drawing/2014/main" val="20006"/>
                    </a:ext>
                  </a:extLst>
                </a:gridCol>
              </a:tblGrid>
              <a:tr h="329248">
                <a:tc>
                  <a:txBody>
                    <a:bodyPr/>
                    <a:lstStyle/>
                    <a:p>
                      <a:pPr algn="l"/>
                      <a:r>
                        <a:rPr lang="en-US" sz="800" dirty="0">
                          <a:latin typeface="Arial" charset="0"/>
                          <a:ea typeface="Arial" charset="0"/>
                          <a:cs typeface="Arial" charset="0"/>
                        </a:rPr>
                        <a:t>Category</a:t>
                      </a:r>
                    </a:p>
                  </a:txBody>
                  <a:tcPr/>
                </a:tc>
                <a:tc gridSpan="2">
                  <a:txBody>
                    <a:bodyPr/>
                    <a:lstStyle/>
                    <a:p>
                      <a:pPr algn="l"/>
                      <a:r>
                        <a:rPr lang="en-US" sz="8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Title (Previous)</a:t>
                      </a:r>
                    </a:p>
                  </a:txBody>
                  <a:tcPr>
                    <a:solidFill>
                      <a:schemeClr val="tx2">
                        <a:lumMod val="60000"/>
                        <a:lumOff val="40000"/>
                      </a:schemeClr>
                    </a:solidFill>
                  </a:tcPr>
                </a:tc>
                <a:tc>
                  <a:txBody>
                    <a:bodyPr/>
                    <a:lstStyle/>
                    <a:p>
                      <a:pPr algn="ctr"/>
                      <a:r>
                        <a:rPr lang="en-US" sz="800" dirty="0">
                          <a:latin typeface="Arial" charset="0"/>
                          <a:ea typeface="Arial" charset="0"/>
                          <a:cs typeface="Arial" charset="0"/>
                        </a:rPr>
                        <a:t>Title (NEW)</a:t>
                      </a:r>
                    </a:p>
                  </a:txBody>
                  <a:tcPr>
                    <a:solidFill>
                      <a:srgbClr val="0432FF"/>
                    </a:solidFill>
                  </a:tcPr>
                </a:tc>
                <a:tc>
                  <a:txBody>
                    <a:bodyPr/>
                    <a:lstStyle/>
                    <a:p>
                      <a:pPr algn="l"/>
                      <a:r>
                        <a:rPr lang="en-US" sz="800" dirty="0">
                          <a:latin typeface="Arial" charset="0"/>
                          <a:ea typeface="Arial" charset="0"/>
                          <a:cs typeface="Arial" charset="0"/>
                        </a:rPr>
                        <a:t>Authors (18)</a:t>
                      </a:r>
                    </a:p>
                    <a:p>
                      <a:pPr algn="l"/>
                      <a:r>
                        <a:rPr lang="en-US" sz="800" dirty="0">
                          <a:latin typeface="Arial" charset="0"/>
                          <a:ea typeface="Arial" charset="0"/>
                          <a:cs typeface="Arial" charset="0"/>
                        </a:rPr>
                        <a:t>max</a:t>
                      </a:r>
                      <a:r>
                        <a:rPr lang="en-US" sz="800" baseline="0" dirty="0">
                          <a:latin typeface="Arial" charset="0"/>
                          <a:ea typeface="Arial" charset="0"/>
                          <a:cs typeface="Arial" charset="0"/>
                        </a:rPr>
                        <a:t> 4 authors</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800" b="1" kern="1200" dirty="0">
                          <a:solidFill>
                            <a:schemeClr val="lt1"/>
                          </a:solidFill>
                          <a:latin typeface="Arial" charset="0"/>
                          <a:ea typeface="Arial" charset="0"/>
                          <a:cs typeface="Arial" charset="0"/>
                        </a:rPr>
                        <a:t>Authors (17)</a:t>
                      </a:r>
                    </a:p>
                    <a:p>
                      <a:pPr marL="0" algn="ctr" defTabSz="914400" rtl="0" eaLnBrk="1" latinLnBrk="0" hangingPunct="1"/>
                      <a:r>
                        <a:rPr lang="en-US" sz="800" b="1" kern="1200" dirty="0">
                          <a:solidFill>
                            <a:schemeClr val="lt1"/>
                          </a:solidFill>
                          <a:latin typeface="Arial" charset="0"/>
                          <a:ea typeface="Arial" charset="0"/>
                          <a:cs typeface="Arial" charset="0"/>
                        </a:rPr>
                        <a:t>max 4 authors</a:t>
                      </a:r>
                    </a:p>
                  </a:txBody>
                  <a:tcPr>
                    <a:solidFill>
                      <a:srgbClr val="0432FF"/>
                    </a:solidFill>
                  </a:tcPr>
                </a:tc>
                <a:extLst>
                  <a:ext uri="{0D108BD9-81ED-4DB2-BD59-A6C34878D82A}">
                    <a16:rowId xmlns:a16="http://schemas.microsoft.com/office/drawing/2014/main" val="10000"/>
                  </a:ext>
                </a:extLst>
              </a:tr>
              <a:tr h="322847">
                <a:tc>
                  <a:txBody>
                    <a:bodyPr/>
                    <a:lstStyle/>
                    <a:p>
                      <a:pPr algn="l"/>
                      <a:endParaRPr lang="en-US" sz="800" dirty="0">
                        <a:solidFill>
                          <a:srgbClr val="0432FF"/>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Introduction</a:t>
                      </a:r>
                    </a:p>
                    <a:p>
                      <a:pPr algn="l"/>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1</a:t>
                      </a:r>
                    </a:p>
                  </a:txBody>
                  <a:tcPr/>
                </a:tc>
                <a:tc>
                  <a:txBody>
                    <a:bodyPr/>
                    <a:lstStyle/>
                    <a:p>
                      <a:pPr algn="l"/>
                      <a:r>
                        <a:rPr lang="en-US" sz="800" dirty="0">
                          <a:solidFill>
                            <a:schemeClr val="tx1"/>
                          </a:solidFill>
                          <a:latin typeface="Arial" charset="0"/>
                          <a:ea typeface="Arial" charset="0"/>
                          <a:cs typeface="Arial" charset="0"/>
                        </a:rPr>
                        <a:t>Gearing Malaysian Industries with Ready-skills Industrial Mathematicians</a:t>
                      </a:r>
                    </a:p>
                  </a:txBody>
                  <a:tcPr>
                    <a:solidFill>
                      <a:schemeClr val="accent1">
                        <a:lumMod val="40000"/>
                        <a:lumOff val="60000"/>
                      </a:schemeClr>
                    </a:solidFill>
                  </a:tcPr>
                </a:tc>
                <a:tc>
                  <a:txBody>
                    <a:bodyPr/>
                    <a:lstStyle/>
                    <a:p>
                      <a:pPr algn="l"/>
                      <a:r>
                        <a:rPr lang="en-US" sz="800" dirty="0">
                          <a:solidFill>
                            <a:schemeClr val="bg1"/>
                          </a:solidFill>
                          <a:latin typeface="Arial" charset="0"/>
                          <a:ea typeface="Arial" charset="0"/>
                          <a:cs typeface="Arial" charset="0"/>
                        </a:rPr>
                        <a:t>Gearing Malaysian Industries with Industrial Mathematics </a:t>
                      </a:r>
                    </a:p>
                  </a:txBody>
                  <a:tcPr>
                    <a:solidFill>
                      <a:schemeClr val="tx2">
                        <a:lumMod val="60000"/>
                        <a:lumOff val="40000"/>
                      </a:schemeClr>
                    </a:solidFill>
                  </a:tcPr>
                </a:tc>
                <a:tc>
                  <a:txBody>
                    <a:bodyPr/>
                    <a:lstStyle/>
                    <a:p>
                      <a:pPr algn="l">
                        <a:spcAft>
                          <a:spcPts val="0"/>
                        </a:spcAft>
                      </a:pPr>
                      <a:r>
                        <a:rPr lang="en-MY" sz="700" dirty="0" err="1">
                          <a:effectLst/>
                          <a:latin typeface="Arial" charset="0"/>
                          <a:ea typeface="Arial" charset="0"/>
                          <a:cs typeface="Arial" charset="0"/>
                        </a:rPr>
                        <a:t>Dr.</a:t>
                      </a:r>
                      <a:r>
                        <a:rPr lang="en-MY" sz="700" dirty="0">
                          <a:effectLst/>
                          <a:latin typeface="Arial" charset="0"/>
                          <a:ea typeface="Arial" charset="0"/>
                          <a:cs typeface="Arial" charset="0"/>
                        </a:rPr>
                        <a:t> </a:t>
                      </a:r>
                      <a:r>
                        <a:rPr lang="en-MY" sz="700" dirty="0" err="1">
                          <a:effectLst/>
                          <a:latin typeface="Arial" charset="0"/>
                          <a:ea typeface="Arial" charset="0"/>
                          <a:cs typeface="Arial" charset="0"/>
                        </a:rPr>
                        <a:t>Norhaiza</a:t>
                      </a:r>
                      <a:r>
                        <a:rPr lang="en-MY" sz="700" dirty="0">
                          <a:effectLst/>
                          <a:latin typeface="Arial" charset="0"/>
                          <a:ea typeface="Arial" charset="0"/>
                          <a:cs typeface="Arial" charset="0"/>
                        </a:rPr>
                        <a:t> Ahmad</a:t>
                      </a:r>
                      <a:endParaRPr lang="en-GB" sz="700" dirty="0">
                        <a:effectLst/>
                        <a:latin typeface="Arial" charset="0"/>
                        <a:ea typeface="Arial" charset="0"/>
                        <a:cs typeface="Arial" charset="0"/>
                      </a:endParaRPr>
                    </a:p>
                  </a:txBody>
                  <a:tcPr marL="68580" marR="68580" marT="0" marB="0"/>
                </a:tc>
                <a:tc>
                  <a:txBody>
                    <a:bodyPr/>
                    <a:lstStyle/>
                    <a:p>
                      <a:pPr algn="l">
                        <a:spcAft>
                          <a:spcPts val="0"/>
                        </a:spcAft>
                      </a:pPr>
                      <a:r>
                        <a:rPr lang="en-MY" sz="700" b="1" dirty="0" err="1">
                          <a:solidFill>
                            <a:srgbClr val="FFFF00"/>
                          </a:solidFill>
                          <a:effectLst/>
                          <a:latin typeface="Arial" charset="0"/>
                          <a:ea typeface="Arial" charset="0"/>
                          <a:cs typeface="Arial" charset="0"/>
                        </a:rPr>
                        <a:t>Dr.</a:t>
                      </a:r>
                      <a:r>
                        <a:rPr lang="en-MY" sz="700" b="1" dirty="0">
                          <a:solidFill>
                            <a:srgbClr val="FFFF00"/>
                          </a:solidFill>
                          <a:effectLst/>
                          <a:latin typeface="Arial" charset="0"/>
                          <a:ea typeface="Arial" charset="0"/>
                          <a:cs typeface="Arial" charset="0"/>
                        </a:rPr>
                        <a:t> </a:t>
                      </a:r>
                      <a:r>
                        <a:rPr lang="en-MY" sz="700" b="1" dirty="0" err="1">
                          <a:solidFill>
                            <a:srgbClr val="FFFF00"/>
                          </a:solidFill>
                          <a:effectLst/>
                          <a:latin typeface="Arial" charset="0"/>
                          <a:ea typeface="Arial" charset="0"/>
                          <a:cs typeface="Arial" charset="0"/>
                        </a:rPr>
                        <a:t>Norhaiza</a:t>
                      </a:r>
                      <a:r>
                        <a:rPr lang="en-MY" sz="700" b="1" dirty="0">
                          <a:solidFill>
                            <a:srgbClr val="FFFF00"/>
                          </a:solidFill>
                          <a:effectLst/>
                          <a:latin typeface="Arial" charset="0"/>
                          <a:ea typeface="Arial" charset="0"/>
                          <a:cs typeface="Arial" charset="0"/>
                        </a:rPr>
                        <a:t> Ahmad </a:t>
                      </a:r>
                    </a:p>
                    <a:p>
                      <a:pPr algn="l">
                        <a:spcAft>
                          <a:spcPts val="0"/>
                        </a:spcAft>
                      </a:pPr>
                      <a:r>
                        <a:rPr lang="en-MY" sz="700" b="1" dirty="0" err="1">
                          <a:solidFill>
                            <a:srgbClr val="FFFF00"/>
                          </a:solidFill>
                          <a:effectLst/>
                          <a:latin typeface="Arial" charset="0"/>
                          <a:ea typeface="Arial" charset="0"/>
                          <a:cs typeface="Arial" charset="0"/>
                        </a:rPr>
                        <a:t>Prof.</a:t>
                      </a:r>
                      <a:r>
                        <a:rPr lang="en-MY" sz="700" b="1" dirty="0">
                          <a:solidFill>
                            <a:srgbClr val="FFFF00"/>
                          </a:solidFill>
                          <a:effectLst/>
                          <a:latin typeface="Arial" charset="0"/>
                          <a:ea typeface="Arial" charset="0"/>
                          <a:cs typeface="Arial" charset="0"/>
                        </a:rPr>
                        <a:t> </a:t>
                      </a:r>
                      <a:r>
                        <a:rPr lang="en-MY" sz="700" b="1" dirty="0" err="1">
                          <a:solidFill>
                            <a:srgbClr val="FFFF00"/>
                          </a:solidFill>
                          <a:effectLst/>
                          <a:latin typeface="Arial" charset="0"/>
                          <a:ea typeface="Arial" charset="0"/>
                          <a:cs typeface="Arial" charset="0"/>
                        </a:rPr>
                        <a:t>Dr.</a:t>
                      </a:r>
                      <a:r>
                        <a:rPr lang="en-MY" sz="700" b="1" dirty="0">
                          <a:solidFill>
                            <a:srgbClr val="FFFF00"/>
                          </a:solidFill>
                          <a:effectLst/>
                          <a:latin typeface="Arial" charset="0"/>
                          <a:ea typeface="Arial" charset="0"/>
                          <a:cs typeface="Arial" charset="0"/>
                        </a:rPr>
                        <a:t> Zainal Abdul</a:t>
                      </a:r>
                      <a:r>
                        <a:rPr lang="en-MY" sz="700" b="1" baseline="0" dirty="0">
                          <a:solidFill>
                            <a:srgbClr val="FFFF00"/>
                          </a:solidFill>
                          <a:effectLst/>
                          <a:latin typeface="Arial" charset="0"/>
                          <a:ea typeface="Arial" charset="0"/>
                          <a:cs typeface="Arial" charset="0"/>
                        </a:rPr>
                        <a:t> Aziz</a:t>
                      </a:r>
                      <a:r>
                        <a:rPr lang="en-MY" sz="700" b="1" dirty="0">
                          <a:solidFill>
                            <a:srgbClr val="FFFF00"/>
                          </a:solidFill>
                          <a:effectLst/>
                          <a:latin typeface="Arial" charset="0"/>
                          <a:ea typeface="Arial" charset="0"/>
                          <a:cs typeface="Arial" charset="0"/>
                        </a:rPr>
                        <a:t> </a:t>
                      </a:r>
                      <a:endParaRPr lang="en-GB" sz="700" b="1" dirty="0">
                        <a:solidFill>
                          <a:srgbClr val="FFFF00"/>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5906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432FF"/>
                          </a:solidFill>
                          <a:latin typeface="Arial" charset="0"/>
                          <a:ea typeface="Arial" charset="0"/>
                          <a:cs typeface="Arial" charset="0"/>
                        </a:rPr>
                        <a:t>1. Issues &amp; Current Practices/Outlook Mathematics vs Malaysian Industries: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Current usage </a:t>
                      </a:r>
                      <a:r>
                        <a:rPr lang="en-US" sz="800" baseline="0" dirty="0">
                          <a:latin typeface="Arial" charset="0"/>
                          <a:ea typeface="Arial" charset="0"/>
                          <a:cs typeface="Arial" charset="0"/>
                        </a:rPr>
                        <a:t>o</a:t>
                      </a:r>
                      <a:r>
                        <a:rPr lang="en-US" sz="800" dirty="0">
                          <a:latin typeface="Arial" charset="0"/>
                          <a:ea typeface="Arial" charset="0"/>
                          <a:cs typeface="Arial" charset="0"/>
                        </a:rPr>
                        <a:t>f</a:t>
                      </a:r>
                      <a:r>
                        <a:rPr lang="en-US" sz="800" baseline="0" dirty="0">
                          <a:latin typeface="Arial" charset="0"/>
                          <a:ea typeface="Arial" charset="0"/>
                          <a:cs typeface="Arial" charset="0"/>
                        </a:rPr>
                        <a:t> Mathematics sciences research</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800" kern="1200" dirty="0">
                          <a:solidFill>
                            <a:schemeClr val="dk1"/>
                          </a:solidFill>
                          <a:latin typeface="Arial" charset="0"/>
                          <a:ea typeface="Arial" charset="0"/>
                          <a:cs typeface="Arial" charset="0"/>
                        </a:rPr>
                        <a:t>2</a:t>
                      </a:r>
                    </a:p>
                  </a:txBody>
                  <a:tcPr/>
                </a:tc>
                <a:tc>
                  <a:txBody>
                    <a:bodyPr/>
                    <a:lstStyle/>
                    <a:p>
                      <a:pPr algn="l">
                        <a:spcAft>
                          <a:spcPts val="0"/>
                        </a:spcAft>
                      </a:pPr>
                      <a:r>
                        <a:rPr lang="en-GB" sz="800" dirty="0">
                          <a:effectLst/>
                          <a:latin typeface="Arial" charset="0"/>
                          <a:ea typeface="Arial" charset="0"/>
                          <a:cs typeface="Arial" charset="0"/>
                        </a:rPr>
                        <a:t>Preliminary Study of Mathematical Sciences Research for Industries in Malaysia</a:t>
                      </a:r>
                    </a:p>
                  </a:txBody>
                  <a:tcPr marL="68580" marR="68580" marT="0" marB="0">
                    <a:solidFill>
                      <a:schemeClr val="accent1">
                        <a:lumMod val="40000"/>
                        <a:lumOff val="60000"/>
                      </a:schemeClr>
                    </a:solidFill>
                  </a:tcPr>
                </a:tc>
                <a:tc>
                  <a:txBody>
                    <a:bodyPr/>
                    <a:lstStyle/>
                    <a:p>
                      <a:pPr algn="l">
                        <a:spcAft>
                          <a:spcPts val="0"/>
                        </a:spcAft>
                      </a:pPr>
                      <a:r>
                        <a:rPr lang="en-MY" sz="800" dirty="0">
                          <a:solidFill>
                            <a:schemeClr val="bg1"/>
                          </a:solidFill>
                          <a:effectLst/>
                          <a:latin typeface="Arial" charset="0"/>
                          <a:ea typeface="Arial" charset="0"/>
                          <a:cs typeface="Arial" charset="0"/>
                        </a:rPr>
                        <a:t>Mathematical</a:t>
                      </a:r>
                      <a:r>
                        <a:rPr lang="en-MY" sz="800" baseline="0" dirty="0">
                          <a:solidFill>
                            <a:schemeClr val="bg1"/>
                          </a:solidFill>
                          <a:effectLst/>
                          <a:latin typeface="Arial" charset="0"/>
                          <a:ea typeface="Arial" charset="0"/>
                          <a:cs typeface="Arial" charset="0"/>
                        </a:rPr>
                        <a:t> Sciences </a:t>
                      </a:r>
                      <a:r>
                        <a:rPr lang="en-MY" sz="800" dirty="0">
                          <a:solidFill>
                            <a:schemeClr val="bg1"/>
                          </a:solidFill>
                          <a:effectLst/>
                          <a:latin typeface="Arial" charset="0"/>
                          <a:ea typeface="Arial" charset="0"/>
                          <a:cs typeface="Arial" charset="0"/>
                        </a:rPr>
                        <a:t>Research for Industries</a:t>
                      </a:r>
                      <a:r>
                        <a:rPr lang="en-MY" sz="800" baseline="0" dirty="0">
                          <a:solidFill>
                            <a:schemeClr val="bg1"/>
                          </a:solidFill>
                          <a:effectLst/>
                          <a:latin typeface="Arial" charset="0"/>
                          <a:ea typeface="Arial" charset="0"/>
                          <a:cs typeface="Arial" charset="0"/>
                        </a:rPr>
                        <a:t> in Malaysia.</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700" kern="1200" dirty="0">
                          <a:solidFill>
                            <a:schemeClr val="dk1"/>
                          </a:solidFill>
                          <a:effectLst/>
                          <a:latin typeface="Arial" charset="0"/>
                          <a:ea typeface="Arial" charset="0"/>
                          <a:cs typeface="Arial" charset="0"/>
                        </a:rPr>
                        <a:t>Dr. Nur </a:t>
                      </a:r>
                      <a:r>
                        <a:rPr lang="ms-MY" sz="700" kern="1200" dirty="0" err="1">
                          <a:solidFill>
                            <a:schemeClr val="dk1"/>
                          </a:solidFill>
                          <a:effectLst/>
                          <a:latin typeface="Arial" charset="0"/>
                          <a:ea typeface="Arial" charset="0"/>
                          <a:cs typeface="Arial" charset="0"/>
                        </a:rPr>
                        <a:t>Arina</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Bazilah</a:t>
                      </a:r>
                      <a:r>
                        <a:rPr lang="ms-MY" sz="700" kern="1200" dirty="0">
                          <a:solidFill>
                            <a:schemeClr val="dk1"/>
                          </a:solidFill>
                          <a:effectLst/>
                          <a:latin typeface="Arial" charset="0"/>
                          <a:ea typeface="Arial" charset="0"/>
                          <a:cs typeface="Arial" charset="0"/>
                        </a:rPr>
                        <a:t> Aziz</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p>
                    <a:p>
                      <a:pPr lvl="0" algn="l"/>
                      <a:r>
                        <a:rPr lang="en-US" sz="700" kern="1200" dirty="0">
                          <a:solidFill>
                            <a:schemeClr val="dk1"/>
                          </a:solidFill>
                          <a:effectLst/>
                          <a:latin typeface="Arial" charset="0"/>
                          <a:ea typeface="Arial" charset="0"/>
                          <a:cs typeface="Arial" charset="0"/>
                        </a:rPr>
                        <a:t>Dr. </a:t>
                      </a:r>
                      <a:r>
                        <a:rPr lang="en-US" sz="700" kern="1200" dirty="0" err="1">
                          <a:solidFill>
                            <a:schemeClr val="dk1"/>
                          </a:solidFill>
                          <a:effectLst/>
                          <a:latin typeface="Arial" charset="0"/>
                          <a:ea typeface="Arial" charset="0"/>
                          <a:cs typeface="Arial" charset="0"/>
                        </a:rPr>
                        <a:t>Shariffah</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Suhaila</a:t>
                      </a:r>
                      <a:endParaRPr lang="en-GB" sz="700" dirty="0">
                        <a:effectLst/>
                        <a:latin typeface="Arial" charset="0"/>
                        <a:ea typeface="Arial" charset="0"/>
                        <a:cs typeface="Arial" charset="0"/>
                      </a:endParaRPr>
                    </a:p>
                  </a:txBody>
                  <a:tcPr marL="68580" marR="68580" marT="0" marB="0"/>
                </a:tc>
                <a:tc>
                  <a:txBody>
                    <a:bodyPr/>
                    <a:lstStyle/>
                    <a:p>
                      <a:pPr lvl="0" algn="l"/>
                      <a:r>
                        <a:rPr lang="ms-MY" sz="700" kern="1200" dirty="0">
                          <a:solidFill>
                            <a:schemeClr val="dk1"/>
                          </a:solidFill>
                          <a:effectLst/>
                          <a:latin typeface="Arial" charset="0"/>
                          <a:ea typeface="Arial" charset="0"/>
                          <a:cs typeface="Arial" charset="0"/>
                        </a:rPr>
                        <a:t>Dr. Nur </a:t>
                      </a:r>
                      <a:r>
                        <a:rPr lang="ms-MY" sz="700" kern="1200" dirty="0" err="1">
                          <a:solidFill>
                            <a:schemeClr val="dk1"/>
                          </a:solidFill>
                          <a:effectLst/>
                          <a:latin typeface="Arial" charset="0"/>
                          <a:ea typeface="Arial" charset="0"/>
                          <a:cs typeface="Arial" charset="0"/>
                        </a:rPr>
                        <a:t>Arina</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Bazilah</a:t>
                      </a:r>
                      <a:r>
                        <a:rPr lang="ms-MY" sz="700" kern="1200" dirty="0">
                          <a:solidFill>
                            <a:schemeClr val="dk1"/>
                          </a:solidFill>
                          <a:effectLst/>
                          <a:latin typeface="Arial" charset="0"/>
                          <a:ea typeface="Arial" charset="0"/>
                          <a:cs typeface="Arial" charset="0"/>
                        </a:rPr>
                        <a:t> Aziz</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p>
                    <a:p>
                      <a:pPr lvl="0" algn="l"/>
                      <a:r>
                        <a:rPr lang="en-US" sz="700" kern="1200" dirty="0">
                          <a:solidFill>
                            <a:schemeClr val="dk1"/>
                          </a:solidFill>
                          <a:effectLst/>
                          <a:latin typeface="Arial" charset="0"/>
                          <a:ea typeface="Arial" charset="0"/>
                          <a:cs typeface="Arial" charset="0"/>
                        </a:rPr>
                        <a:t>Dr. </a:t>
                      </a:r>
                      <a:r>
                        <a:rPr lang="en-US" sz="700" kern="1200" dirty="0" err="1">
                          <a:solidFill>
                            <a:schemeClr val="dk1"/>
                          </a:solidFill>
                          <a:effectLst/>
                          <a:latin typeface="Arial" charset="0"/>
                          <a:ea typeface="Arial" charset="0"/>
                          <a:cs typeface="Arial" charset="0"/>
                        </a:rPr>
                        <a:t>Shariffah</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Suhaila</a:t>
                      </a:r>
                      <a:endParaRPr lang="en-GB" sz="7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2"/>
                  </a:ext>
                </a:extLst>
              </a:tr>
              <a:tr h="8324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(1)Relationship  between academia</a:t>
                      </a:r>
                      <a:r>
                        <a:rPr lang="en-US" sz="800" baseline="0" dirty="0">
                          <a:latin typeface="Arial" charset="0"/>
                          <a:ea typeface="Arial" charset="0"/>
                          <a:cs typeface="Arial" charset="0"/>
                        </a:rPr>
                        <a:t> &amp; Malaysian Industries</a:t>
                      </a:r>
                      <a:endParaRPr lang="en-US" sz="800" dirty="0">
                        <a:latin typeface="Arial" charset="0"/>
                        <a:ea typeface="Arial" charset="0"/>
                        <a:cs typeface="Arial" charset="0"/>
                      </a:endParaRPr>
                    </a:p>
                    <a:p>
                      <a:pPr algn="l"/>
                      <a:r>
                        <a:rPr lang="en-US" sz="800" dirty="0">
                          <a:latin typeface="Arial" charset="0"/>
                          <a:ea typeface="Arial" charset="0"/>
                          <a:cs typeface="Arial" charset="0"/>
                        </a:rPr>
                        <a:t>(2) problem-solving platforms</a:t>
                      </a:r>
                    </a:p>
                  </a:txBody>
                  <a:tcPr/>
                </a:tc>
                <a:tc>
                  <a:txBody>
                    <a:bodyPr/>
                    <a:lstStyle/>
                    <a:p>
                      <a:pPr algn="ctr"/>
                      <a:r>
                        <a:rPr lang="en-US" sz="800" dirty="0">
                          <a:latin typeface="Arial" charset="0"/>
                          <a:ea typeface="Arial" charset="0"/>
                          <a:cs typeface="Arial" charset="0"/>
                        </a:rPr>
                        <a:t>3</a:t>
                      </a:r>
                    </a:p>
                    <a:p>
                      <a:pPr algn="ctr"/>
                      <a:r>
                        <a:rPr lang="en-US" sz="800" dirty="0">
                          <a:latin typeface="Arial" charset="0"/>
                          <a:ea typeface="Arial" charset="0"/>
                          <a:cs typeface="Arial" charset="0"/>
                        </a:rPr>
                        <a:t>(</a:t>
                      </a:r>
                      <a:r>
                        <a:rPr lang="en-US" sz="800" dirty="0" err="1">
                          <a:latin typeface="Arial" charset="0"/>
                          <a:ea typeface="Arial" charset="0"/>
                          <a:cs typeface="Arial" charset="0"/>
                        </a:rPr>
                        <a:t>prev</a:t>
                      </a:r>
                      <a:r>
                        <a:rPr lang="en-US" sz="800" dirty="0">
                          <a:latin typeface="Arial" charset="0"/>
                          <a:ea typeface="Arial" charset="0"/>
                          <a:cs typeface="Arial" charset="0"/>
                        </a:rPr>
                        <a:t> chap</a:t>
                      </a:r>
                      <a:r>
                        <a:rPr lang="en-US" sz="800" baseline="0" dirty="0">
                          <a:latin typeface="Arial" charset="0"/>
                          <a:ea typeface="Arial" charset="0"/>
                          <a:cs typeface="Arial" charset="0"/>
                        </a:rPr>
                        <a:t> 5)</a:t>
                      </a:r>
                      <a:endParaRPr lang="en-US" sz="800" dirty="0">
                        <a:latin typeface="Arial" charset="0"/>
                        <a:ea typeface="Arial" charset="0"/>
                        <a:cs typeface="Arial"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charset="0"/>
                          <a:ea typeface="Arial" charset="0"/>
                          <a:cs typeface="Arial" charset="0"/>
                        </a:rPr>
                        <a:t>Mathematical Modelling – Academia and Industrial Perspectives</a:t>
                      </a:r>
                    </a:p>
                    <a:p>
                      <a:pPr algn="l">
                        <a:lnSpc>
                          <a:spcPct val="115000"/>
                        </a:lnSpc>
                        <a:spcAft>
                          <a:spcPts val="0"/>
                        </a:spcAft>
                      </a:pPr>
                      <a:endParaRPr lang="en-GB" sz="800" dirty="0">
                        <a:solidFill>
                          <a:schemeClr val="bg1"/>
                        </a:solidFill>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Academia</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and</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Local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Industrial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Perspectives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on</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Mathematical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Modelling</a:t>
                      </a:r>
                      <a:r>
                        <a:rPr lang="ms-MY" sz="800" dirty="0">
                          <a:solidFill>
                            <a:schemeClr val="bg1"/>
                          </a:solidFill>
                          <a:effectLst/>
                          <a:latin typeface="Arial" charset="0"/>
                          <a:ea typeface="Arial" charset="0"/>
                          <a:cs typeface="Arial" charset="0"/>
                        </a:rPr>
                        <a:t>  </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Taufiq</a:t>
                      </a:r>
                      <a:r>
                        <a:rPr lang="ms-MY" sz="700" kern="1200" dirty="0">
                          <a:solidFill>
                            <a:schemeClr val="dk1"/>
                          </a:solidFill>
                          <a:effectLst/>
                          <a:latin typeface="Arial" charset="0"/>
                          <a:ea typeface="Arial" charset="0"/>
                          <a:cs typeface="Arial" charset="0"/>
                        </a:rPr>
                        <a:t> Khairi </a:t>
                      </a:r>
                    </a:p>
                    <a:p>
                      <a:pPr lvl="0"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Arifah</a:t>
                      </a:r>
                      <a:r>
                        <a:rPr lang="ms-MY" sz="700" kern="1200" dirty="0">
                          <a:solidFill>
                            <a:schemeClr val="dk1"/>
                          </a:solidFill>
                          <a:effectLst/>
                          <a:latin typeface="Arial" charset="0"/>
                          <a:ea typeface="Arial" charset="0"/>
                          <a:cs typeface="Arial" charset="0"/>
                        </a:rPr>
                        <a:t> Bahar</a:t>
                      </a:r>
                    </a:p>
                    <a:p>
                      <a:pPr lvl="0" algn="l"/>
                      <a:r>
                        <a:rPr lang="ms-MY" sz="700" kern="1200" dirty="0">
                          <a:solidFill>
                            <a:schemeClr val="dk1"/>
                          </a:solidFill>
                          <a:effectLst/>
                          <a:latin typeface="Arial" charset="0"/>
                          <a:ea typeface="Arial" charset="0"/>
                          <a:cs typeface="Arial" charset="0"/>
                        </a:rPr>
                        <a:t>Dr. Mohd </a:t>
                      </a:r>
                      <a:r>
                        <a:rPr lang="ms-MY" sz="700" kern="1200" dirty="0" err="1">
                          <a:solidFill>
                            <a:schemeClr val="dk1"/>
                          </a:solidFill>
                          <a:effectLst/>
                          <a:latin typeface="Arial" charset="0"/>
                          <a:ea typeface="Arial" charset="0"/>
                          <a:cs typeface="Arial" charset="0"/>
                        </a:rPr>
                        <a:t>Ridza</a:t>
                      </a:r>
                      <a:r>
                        <a:rPr lang="ms-MY" sz="700" kern="1200" dirty="0">
                          <a:solidFill>
                            <a:schemeClr val="dk1"/>
                          </a:solidFill>
                          <a:effectLst/>
                          <a:latin typeface="Arial" charset="0"/>
                          <a:ea typeface="Arial" charset="0"/>
                          <a:cs typeface="Arial" charset="0"/>
                        </a:rPr>
                        <a:t> Mohd </a:t>
                      </a:r>
                      <a:r>
                        <a:rPr lang="ms-MY" sz="700" kern="1200" dirty="0" err="1">
                          <a:solidFill>
                            <a:schemeClr val="dk1"/>
                          </a:solidFill>
                          <a:effectLst/>
                          <a:latin typeface="Arial" charset="0"/>
                          <a:ea typeface="Arial" charset="0"/>
                          <a:cs typeface="Arial" charset="0"/>
                        </a:rPr>
                        <a:t>Haniffah</a:t>
                      </a:r>
                      <a:r>
                        <a:rPr lang="en-GB" sz="700" dirty="0">
                          <a:effectLst/>
                          <a:latin typeface="Arial" charset="0"/>
                          <a:ea typeface="Arial" charset="0"/>
                          <a:cs typeface="Arial" charset="0"/>
                        </a:rPr>
                        <a:t> </a:t>
                      </a:r>
                    </a:p>
                  </a:txBody>
                  <a:tcPr marL="68580" marR="68580" marT="0" marB="0"/>
                </a:tc>
                <a:tc>
                  <a:txBody>
                    <a:bodyPr/>
                    <a:lstStyle/>
                    <a:p>
                      <a:pPr lvl="0" algn="l"/>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Taufiq</a:t>
                      </a:r>
                      <a:r>
                        <a:rPr lang="ms-MY" sz="700" kern="1200" dirty="0">
                          <a:solidFill>
                            <a:schemeClr val="dk1"/>
                          </a:solidFill>
                          <a:effectLst/>
                          <a:latin typeface="Arial" charset="0"/>
                          <a:ea typeface="Arial" charset="0"/>
                          <a:cs typeface="Arial" charset="0"/>
                        </a:rPr>
                        <a:t> Khairi </a:t>
                      </a:r>
                    </a:p>
                    <a:p>
                      <a:pPr lvl="0"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Arifah</a:t>
                      </a:r>
                      <a:r>
                        <a:rPr lang="ms-MY" sz="700" kern="1200" dirty="0">
                          <a:solidFill>
                            <a:schemeClr val="dk1"/>
                          </a:solidFill>
                          <a:effectLst/>
                          <a:latin typeface="Arial" charset="0"/>
                          <a:ea typeface="Arial" charset="0"/>
                          <a:cs typeface="Arial" charset="0"/>
                        </a:rPr>
                        <a:t> Bahar</a:t>
                      </a:r>
                    </a:p>
                    <a:p>
                      <a:pPr lvl="0" algn="l"/>
                      <a:r>
                        <a:rPr lang="ms-MY" sz="700" kern="1200" dirty="0">
                          <a:solidFill>
                            <a:schemeClr val="dk1"/>
                          </a:solidFill>
                          <a:effectLst/>
                          <a:latin typeface="Arial" charset="0"/>
                          <a:ea typeface="Arial" charset="0"/>
                          <a:cs typeface="Arial" charset="0"/>
                        </a:rPr>
                        <a:t>Dr. Mohd </a:t>
                      </a:r>
                      <a:r>
                        <a:rPr lang="ms-MY" sz="700" kern="1200" dirty="0" err="1">
                          <a:solidFill>
                            <a:schemeClr val="dk1"/>
                          </a:solidFill>
                          <a:effectLst/>
                          <a:latin typeface="Arial" charset="0"/>
                          <a:ea typeface="Arial" charset="0"/>
                          <a:cs typeface="Arial" charset="0"/>
                        </a:rPr>
                        <a:t>Ridza</a:t>
                      </a:r>
                      <a:r>
                        <a:rPr lang="ms-MY" sz="700" kern="1200" dirty="0">
                          <a:solidFill>
                            <a:schemeClr val="dk1"/>
                          </a:solidFill>
                          <a:effectLst/>
                          <a:latin typeface="Arial" charset="0"/>
                          <a:ea typeface="Arial" charset="0"/>
                          <a:cs typeface="Arial" charset="0"/>
                        </a:rPr>
                        <a:t> Mohd </a:t>
                      </a:r>
                      <a:r>
                        <a:rPr lang="ms-MY" sz="700" kern="1200" dirty="0" err="1">
                          <a:solidFill>
                            <a:schemeClr val="dk1"/>
                          </a:solidFill>
                          <a:effectLst/>
                          <a:latin typeface="Arial" charset="0"/>
                          <a:ea typeface="Arial" charset="0"/>
                          <a:cs typeface="Arial" charset="0"/>
                        </a:rPr>
                        <a:t>Haniffah</a:t>
                      </a:r>
                      <a:r>
                        <a:rPr lang="en-GB" sz="7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3"/>
                  </a:ext>
                </a:extLst>
              </a:tr>
              <a:tr h="505360">
                <a:tc rowSpan="4">
                  <a:txBody>
                    <a:bodyPr/>
                    <a:lstStyle/>
                    <a:p>
                      <a:pPr algn="l"/>
                      <a:r>
                        <a:rPr lang="en-US" sz="800" b="0" dirty="0">
                          <a:solidFill>
                            <a:schemeClr val="accent3">
                              <a:lumMod val="75000"/>
                            </a:schemeClr>
                          </a:solidFill>
                          <a:latin typeface="Arial" charset="0"/>
                          <a:ea typeface="Arial" charset="0"/>
                          <a:cs typeface="Arial" charset="0"/>
                        </a:rPr>
                        <a:t>2. Presentations of solved local case studies at various industries</a:t>
                      </a:r>
                    </a:p>
                  </a:txBody>
                  <a:tcPr/>
                </a:tc>
                <a:tc rowSpan="4">
                  <a:txBody>
                    <a:bodyPr/>
                    <a:lstStyle/>
                    <a:p>
                      <a:pPr algn="l"/>
                      <a:r>
                        <a:rPr lang="en-US" sz="800" dirty="0">
                          <a:latin typeface="Arial" charset="0"/>
                          <a:ea typeface="Arial" charset="0"/>
                          <a:cs typeface="Arial" charset="0"/>
                        </a:rPr>
                        <a:t>how </a:t>
                      </a:r>
                      <a:r>
                        <a:rPr lang="en-US" sz="800" dirty="0" err="1">
                          <a:latin typeface="Arial" charset="0"/>
                          <a:ea typeface="Arial" charset="0"/>
                          <a:cs typeface="Arial" charset="0"/>
                        </a:rPr>
                        <a:t>maths</a:t>
                      </a:r>
                      <a:r>
                        <a:rPr lang="en-US" sz="800" dirty="0">
                          <a:latin typeface="Arial" charset="0"/>
                          <a:ea typeface="Arial" charset="0"/>
                          <a:cs typeface="Arial" charset="0"/>
                        </a:rPr>
                        <a:t> has been applied at various</a:t>
                      </a:r>
                      <a:r>
                        <a:rPr lang="en-US" sz="800" baseline="0" dirty="0">
                          <a:latin typeface="Arial" charset="0"/>
                          <a:ea typeface="Arial" charset="0"/>
                          <a:cs typeface="Arial" charset="0"/>
                        </a:rPr>
                        <a:t> Malaysian industries: services, </a:t>
                      </a:r>
                      <a:r>
                        <a:rPr lang="en-US" sz="800" baseline="0" dirty="0" err="1">
                          <a:latin typeface="Arial" charset="0"/>
                          <a:ea typeface="Arial" charset="0"/>
                          <a:cs typeface="Arial" charset="0"/>
                        </a:rPr>
                        <a:t>aggriculture</a:t>
                      </a:r>
                      <a:r>
                        <a:rPr lang="en-US" sz="800" baseline="0" dirty="0">
                          <a:latin typeface="Arial" charset="0"/>
                          <a:ea typeface="Arial" charset="0"/>
                          <a:cs typeface="Arial" charset="0"/>
                        </a:rPr>
                        <a:t>, medical </a:t>
                      </a:r>
                      <a:r>
                        <a:rPr lang="en-US" sz="800" baseline="0" dirty="0" err="1">
                          <a:latin typeface="Arial" charset="0"/>
                          <a:ea typeface="Arial" charset="0"/>
                          <a:cs typeface="Arial" charset="0"/>
                        </a:rPr>
                        <a:t>etc</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4</a:t>
                      </a:r>
                    </a:p>
                  </a:txBody>
                  <a:tcPr/>
                </a:tc>
                <a:tc>
                  <a:txBody>
                    <a:bodyPr/>
                    <a:lstStyle/>
                    <a:p>
                      <a:pPr marR="228600" algn="l">
                        <a:spcBef>
                          <a:spcPts val="600"/>
                        </a:spcBef>
                        <a:spcAft>
                          <a:spcPts val="0"/>
                        </a:spcAft>
                        <a:tabLst>
                          <a:tab pos="4572000" algn="r"/>
                        </a:tabLst>
                      </a:pPr>
                      <a:r>
                        <a:rPr lang="en-GB" sz="800" dirty="0">
                          <a:effectLst/>
                          <a:latin typeface="Arial" charset="0"/>
                          <a:ea typeface="Arial" charset="0"/>
                          <a:cs typeface="Arial" charset="0"/>
                        </a:rPr>
                        <a:t>Solving a Surface Decontamination Model using Laplace Transform and Finite Difference Method</a:t>
                      </a:r>
                    </a:p>
                  </a:txBody>
                  <a:tcPr marL="68580" marR="68580" marT="0" marB="0">
                    <a:solidFill>
                      <a:schemeClr val="accent1">
                        <a:lumMod val="40000"/>
                        <a:lumOff val="60000"/>
                      </a:schemeClr>
                    </a:solidFill>
                  </a:tcPr>
                </a:tc>
                <a:tc>
                  <a:txBody>
                    <a:bodyPr/>
                    <a:lstStyle/>
                    <a:p>
                      <a:pPr marR="228600" algn="l">
                        <a:spcBef>
                          <a:spcPts val="600"/>
                        </a:spcBef>
                        <a:spcAft>
                          <a:spcPts val="0"/>
                        </a:spcAft>
                        <a:tabLst>
                          <a:tab pos="4572000" algn="r"/>
                        </a:tabLst>
                      </a:pPr>
                      <a:r>
                        <a:rPr lang="en-US" sz="800" dirty="0">
                          <a:solidFill>
                            <a:schemeClr val="bg1"/>
                          </a:solidFill>
                          <a:effectLst/>
                          <a:latin typeface="Arial" charset="0"/>
                          <a:ea typeface="Arial" charset="0"/>
                          <a:cs typeface="Arial" charset="0"/>
                        </a:rPr>
                        <a:t>Surface Decontamination Model for Contamination Control</a:t>
                      </a:r>
                      <a:r>
                        <a:rPr lang="en-US" sz="800" baseline="0" dirty="0">
                          <a:solidFill>
                            <a:schemeClr val="bg1"/>
                          </a:solidFill>
                          <a:effectLst/>
                          <a:latin typeface="Arial" charset="0"/>
                          <a:ea typeface="Arial" charset="0"/>
                          <a:cs typeface="Arial" charset="0"/>
                        </a:rPr>
                        <a:t> Industries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700" kern="1200" dirty="0">
                          <a:solidFill>
                            <a:schemeClr val="dk1"/>
                          </a:solidFill>
                          <a:effectLst/>
                          <a:latin typeface="Arial" charset="0"/>
                          <a:ea typeface="Arial" charset="0"/>
                          <a:cs typeface="Arial" charset="0"/>
                        </a:rPr>
                        <a:t>Prof. Dr. Ali Hassan </a:t>
                      </a:r>
                    </a:p>
                    <a:p>
                      <a:pPr lvl="0" algn="l"/>
                      <a:r>
                        <a:rPr lang="ms-MY" sz="700" kern="1200" dirty="0">
                          <a:solidFill>
                            <a:schemeClr val="dk1"/>
                          </a:solidFill>
                          <a:effectLst/>
                          <a:latin typeface="Arial" charset="0"/>
                          <a:ea typeface="Arial" charset="0"/>
                          <a:cs typeface="Arial" charset="0"/>
                        </a:rPr>
                        <a:t>Dr. Amir </a:t>
                      </a:r>
                      <a:r>
                        <a:rPr lang="ms-MY" sz="700" kern="1200" dirty="0" err="1">
                          <a:solidFill>
                            <a:schemeClr val="dk1"/>
                          </a:solidFill>
                          <a:effectLst/>
                          <a:latin typeface="Arial" charset="0"/>
                          <a:ea typeface="Arial" charset="0"/>
                          <a:cs typeface="Arial" charset="0"/>
                        </a:rPr>
                        <a:t>Syafiq</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Syamin</a:t>
                      </a:r>
                      <a:r>
                        <a:rPr lang="ms-MY" sz="700" kern="1200" dirty="0">
                          <a:solidFill>
                            <a:schemeClr val="dk1"/>
                          </a:solidFill>
                          <a:effectLst/>
                          <a:latin typeface="Arial" charset="0"/>
                          <a:ea typeface="Arial" charset="0"/>
                          <a:cs typeface="Arial" charset="0"/>
                        </a:rPr>
                        <a:t> Syah</a:t>
                      </a:r>
                      <a:endParaRPr lang="en-GB" sz="700" kern="1200" dirty="0">
                        <a:solidFill>
                          <a:schemeClr val="dk1"/>
                        </a:solidFill>
                        <a:effectLst/>
                        <a:latin typeface="Arial" charset="0"/>
                        <a:ea typeface="Arial" charset="0"/>
                        <a:cs typeface="Arial" charset="0"/>
                      </a:endParaRPr>
                    </a:p>
                    <a:p>
                      <a:pPr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Yeak</a:t>
                      </a:r>
                      <a:r>
                        <a:rPr lang="ms-MY" sz="700" kern="1200" dirty="0">
                          <a:solidFill>
                            <a:schemeClr val="dk1"/>
                          </a:solidFill>
                          <a:effectLst/>
                          <a:latin typeface="Arial" charset="0"/>
                          <a:ea typeface="Arial" charset="0"/>
                          <a:cs typeface="Arial" charset="0"/>
                        </a:rPr>
                        <a:t> Su </a:t>
                      </a:r>
                      <a:r>
                        <a:rPr lang="ms-MY" sz="700" kern="1200" dirty="0" err="1">
                          <a:solidFill>
                            <a:schemeClr val="dk1"/>
                          </a:solidFill>
                          <a:effectLst/>
                          <a:latin typeface="Arial" charset="0"/>
                          <a:ea typeface="Arial" charset="0"/>
                          <a:cs typeface="Arial" charset="0"/>
                        </a:rPr>
                        <a:t>Hoe</a:t>
                      </a:r>
                      <a:r>
                        <a:rPr lang="en-GB" sz="700" dirty="0">
                          <a:effectLst/>
                          <a:latin typeface="Arial" charset="0"/>
                          <a:ea typeface="Arial" charset="0"/>
                          <a:cs typeface="Arial" charset="0"/>
                        </a:rPr>
                        <a:t> </a:t>
                      </a:r>
                    </a:p>
                  </a:txBody>
                  <a:tcPr marL="68580" marR="68580" marT="0" marB="0"/>
                </a:tc>
                <a:tc>
                  <a:txBody>
                    <a:bodyPr/>
                    <a:lstStyle/>
                    <a:p>
                      <a:pPr lvl="0" algn="l"/>
                      <a:r>
                        <a:rPr lang="ms-MY" sz="700" kern="1200" dirty="0">
                          <a:solidFill>
                            <a:schemeClr val="dk1"/>
                          </a:solidFill>
                          <a:effectLst/>
                          <a:latin typeface="Arial" charset="0"/>
                          <a:ea typeface="Arial" charset="0"/>
                          <a:cs typeface="Arial" charset="0"/>
                        </a:rPr>
                        <a:t>Prof. Dr. Ali Hassan</a:t>
                      </a:r>
                      <a:endParaRPr lang="en-GB" sz="700" kern="1200" baseline="0" dirty="0">
                        <a:solidFill>
                          <a:schemeClr val="dk1"/>
                        </a:solidFill>
                        <a:effectLst/>
                        <a:latin typeface="Arial" charset="0"/>
                        <a:ea typeface="Arial" charset="0"/>
                        <a:cs typeface="Arial" charset="0"/>
                      </a:endParaRPr>
                    </a:p>
                    <a:p>
                      <a:pPr lvl="0" algn="l"/>
                      <a:r>
                        <a:rPr lang="ms-MY" sz="700" kern="1200" dirty="0">
                          <a:solidFill>
                            <a:schemeClr val="dk1"/>
                          </a:solidFill>
                          <a:effectLst/>
                          <a:latin typeface="Arial" charset="0"/>
                          <a:ea typeface="Arial" charset="0"/>
                          <a:cs typeface="Arial" charset="0"/>
                        </a:rPr>
                        <a:t>Dr. Amir </a:t>
                      </a:r>
                      <a:r>
                        <a:rPr lang="ms-MY" sz="700" kern="1200" dirty="0" err="1">
                          <a:solidFill>
                            <a:schemeClr val="dk1"/>
                          </a:solidFill>
                          <a:effectLst/>
                          <a:latin typeface="Arial" charset="0"/>
                          <a:ea typeface="Arial" charset="0"/>
                          <a:cs typeface="Arial" charset="0"/>
                        </a:rPr>
                        <a:t>Syafiq</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Syamin</a:t>
                      </a:r>
                      <a:r>
                        <a:rPr lang="ms-MY" sz="700" kern="1200" dirty="0">
                          <a:solidFill>
                            <a:schemeClr val="dk1"/>
                          </a:solidFill>
                          <a:effectLst/>
                          <a:latin typeface="Arial" charset="0"/>
                          <a:ea typeface="Arial" charset="0"/>
                          <a:cs typeface="Arial" charset="0"/>
                        </a:rPr>
                        <a:t> Syah </a:t>
                      </a:r>
                    </a:p>
                    <a:p>
                      <a:pPr lvl="0"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Yeak</a:t>
                      </a:r>
                      <a:r>
                        <a:rPr lang="ms-MY" sz="700" kern="1200" dirty="0">
                          <a:solidFill>
                            <a:schemeClr val="dk1"/>
                          </a:solidFill>
                          <a:effectLst/>
                          <a:latin typeface="Arial" charset="0"/>
                          <a:ea typeface="Arial" charset="0"/>
                          <a:cs typeface="Arial" charset="0"/>
                        </a:rPr>
                        <a:t> Su </a:t>
                      </a:r>
                      <a:r>
                        <a:rPr lang="ms-MY" sz="700" kern="1200" dirty="0" err="1">
                          <a:solidFill>
                            <a:schemeClr val="dk1"/>
                          </a:solidFill>
                          <a:effectLst/>
                          <a:latin typeface="Arial" charset="0"/>
                          <a:ea typeface="Arial" charset="0"/>
                          <a:cs typeface="Arial" charset="0"/>
                        </a:rPr>
                        <a:t>Hoe</a:t>
                      </a:r>
                      <a:r>
                        <a:rPr lang="en-GB" sz="7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4"/>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5</a:t>
                      </a:r>
                    </a:p>
                  </a:txBody>
                  <a:tcPr/>
                </a:tc>
                <a:tc>
                  <a:txBody>
                    <a:bodyPr/>
                    <a:lstStyle/>
                    <a:p>
                      <a:pPr algn="l">
                        <a:spcAft>
                          <a:spcPts val="0"/>
                        </a:spcAft>
                      </a:pPr>
                      <a:r>
                        <a:rPr lang="en-GB" sz="800" dirty="0">
                          <a:effectLst/>
                          <a:latin typeface="Arial" charset="0"/>
                          <a:ea typeface="Arial" charset="0"/>
                          <a:cs typeface="Arial" charset="0"/>
                        </a:rPr>
                        <a:t>Quality Control in Livestock Semen Production</a:t>
                      </a:r>
                    </a:p>
                  </a:txBody>
                  <a:tcPr marL="68580" marR="68580" marT="0" marB="0">
                    <a:solidFill>
                      <a:schemeClr val="accent1">
                        <a:lumMod val="40000"/>
                        <a:lumOff val="60000"/>
                      </a:schemeClr>
                    </a:solidFill>
                  </a:tcPr>
                </a:tc>
                <a:tc>
                  <a:txBody>
                    <a:bodyPr/>
                    <a:lstStyle/>
                    <a:p>
                      <a:pPr algn="l">
                        <a:spcAft>
                          <a:spcPts val="0"/>
                        </a:spcAft>
                      </a:pPr>
                      <a:r>
                        <a:rPr lang="en-MY" sz="800" dirty="0">
                          <a:solidFill>
                            <a:schemeClr val="bg1"/>
                          </a:solidFill>
                          <a:effectLst/>
                          <a:latin typeface="Arial" charset="0"/>
                          <a:ea typeface="Arial" charset="0"/>
                          <a:cs typeface="Arial" charset="0"/>
                        </a:rPr>
                        <a:t>Quality Control in Livestock Semen Production</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Zaitul</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Marlizawati</a:t>
                      </a:r>
                      <a:r>
                        <a:rPr lang="ms-MY" sz="700" kern="1200" dirty="0">
                          <a:solidFill>
                            <a:schemeClr val="dk1"/>
                          </a:solidFill>
                          <a:effectLst/>
                          <a:latin typeface="Arial" charset="0"/>
                          <a:ea typeface="Arial" charset="0"/>
                          <a:cs typeface="Arial" charset="0"/>
                        </a:rPr>
                        <a:t> </a:t>
                      </a:r>
                    </a:p>
                    <a:p>
                      <a:pPr algn="l"/>
                      <a:r>
                        <a:rPr lang="en-US" sz="700" dirty="0">
                          <a:effectLst/>
                          <a:latin typeface="Arial" charset="0"/>
                          <a:ea typeface="Arial" charset="0"/>
                          <a:cs typeface="Arial" charset="0"/>
                        </a:rPr>
                        <a:t>Prof. Dr. Zainal </a:t>
                      </a:r>
                      <a:r>
                        <a:rPr lang="en-US" sz="700" dirty="0" err="1">
                          <a:effectLst/>
                          <a:latin typeface="Arial" charset="0"/>
                          <a:ea typeface="Arial" charset="0"/>
                          <a:cs typeface="Arial" charset="0"/>
                        </a:rPr>
                        <a:t>Abd</a:t>
                      </a:r>
                      <a:r>
                        <a:rPr lang="en-US" sz="700" dirty="0">
                          <a:effectLst/>
                          <a:latin typeface="Arial" charset="0"/>
                          <a:ea typeface="Arial" charset="0"/>
                          <a:cs typeface="Arial" charset="0"/>
                        </a:rPr>
                        <a:t> Aziz</a:t>
                      </a:r>
                    </a:p>
                    <a:p>
                      <a:pPr algn="l"/>
                      <a:endParaRPr lang="en-GB" sz="700" dirty="0">
                        <a:effectLst/>
                        <a:latin typeface="Arial" charset="0"/>
                        <a:ea typeface="Arial" charset="0"/>
                        <a:cs typeface="Arial" charset="0"/>
                      </a:endParaRPr>
                    </a:p>
                  </a:txBody>
                  <a:tcPr marL="68580" marR="68580" marT="0" marB="0"/>
                </a:tc>
                <a:tc>
                  <a:txBody>
                    <a:bodyPr/>
                    <a:lstStyle/>
                    <a:p>
                      <a:pPr algn="l"/>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Zaitul</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Marlizawati</a:t>
                      </a:r>
                      <a:endParaRPr lang="ms-MY" sz="700" kern="1200" dirty="0">
                        <a:solidFill>
                          <a:schemeClr val="dk1"/>
                        </a:solidFill>
                        <a:effectLst/>
                        <a:latin typeface="Arial" charset="0"/>
                        <a:ea typeface="Arial" charset="0"/>
                        <a:cs typeface="Arial" charset="0"/>
                      </a:endParaRPr>
                    </a:p>
                    <a:p>
                      <a:pPr algn="l"/>
                      <a:r>
                        <a:rPr lang="en-US" sz="700" b="1" dirty="0">
                          <a:solidFill>
                            <a:srgbClr val="FFFF00"/>
                          </a:solidFill>
                          <a:effectLst/>
                          <a:latin typeface="Arial" charset="0"/>
                          <a:ea typeface="Arial" charset="0"/>
                          <a:cs typeface="Arial" charset="0"/>
                        </a:rPr>
                        <a:t>Prof. Dr. Zainal </a:t>
                      </a:r>
                      <a:r>
                        <a:rPr lang="en-US" sz="700" b="1" dirty="0" err="1">
                          <a:solidFill>
                            <a:srgbClr val="FFFF00"/>
                          </a:solidFill>
                          <a:effectLst/>
                          <a:latin typeface="Arial" charset="0"/>
                          <a:ea typeface="Arial" charset="0"/>
                          <a:cs typeface="Arial" charset="0"/>
                        </a:rPr>
                        <a:t>Abd</a:t>
                      </a:r>
                      <a:r>
                        <a:rPr lang="en-US" sz="700" b="1" dirty="0">
                          <a:solidFill>
                            <a:srgbClr val="FFFF00"/>
                          </a:solidFill>
                          <a:effectLst/>
                          <a:latin typeface="Arial" charset="0"/>
                          <a:ea typeface="Arial" charset="0"/>
                          <a:cs typeface="Arial" charset="0"/>
                        </a:rPr>
                        <a:t> Aziz</a:t>
                      </a:r>
                    </a:p>
                    <a:p>
                      <a:pPr algn="l"/>
                      <a:endParaRPr lang="en-GB" sz="7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5"/>
                  </a:ext>
                </a:extLst>
              </a:tr>
              <a:tr h="416689">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6</a:t>
                      </a:r>
                    </a:p>
                  </a:txBody>
                  <a:tcPr/>
                </a:tc>
                <a:tc>
                  <a:txBody>
                    <a:bodyPr/>
                    <a:lstStyle/>
                    <a:p>
                      <a:pPr algn="l">
                        <a:spcAft>
                          <a:spcPts val="0"/>
                        </a:spcAft>
                      </a:pPr>
                      <a:r>
                        <a:rPr lang="en-GB" sz="800" dirty="0">
                          <a:effectLst/>
                          <a:latin typeface="Arial" charset="0"/>
                          <a:ea typeface="Arial" charset="0"/>
                          <a:cs typeface="Arial" charset="0"/>
                        </a:rPr>
                        <a:t>Mathematics Application in Medical Services</a:t>
                      </a:r>
                    </a:p>
                  </a:txBody>
                  <a:tcPr marL="68580" marR="68580" marT="0" marB="0">
                    <a:solidFill>
                      <a:schemeClr val="accent1">
                        <a:lumMod val="40000"/>
                        <a:lumOff val="60000"/>
                      </a:schemeClr>
                    </a:solidFill>
                  </a:tcPr>
                </a:tc>
                <a:tc>
                  <a:txBody>
                    <a:bodyPr/>
                    <a:lstStyle/>
                    <a:p>
                      <a:pPr algn="l">
                        <a:spcAft>
                          <a:spcPts val="0"/>
                        </a:spcAft>
                      </a:pPr>
                      <a:r>
                        <a:rPr lang="en-MY" sz="800" dirty="0">
                          <a:solidFill>
                            <a:schemeClr val="bg1"/>
                          </a:solidFill>
                          <a:effectLst/>
                          <a:latin typeface="Arial" charset="0"/>
                          <a:ea typeface="Arial" charset="0"/>
                          <a:cs typeface="Arial" charset="0"/>
                        </a:rPr>
                        <a:t>Behaviour of Fluid Flow</a:t>
                      </a:r>
                      <a:r>
                        <a:rPr lang="en-MY" sz="800" baseline="0" dirty="0">
                          <a:solidFill>
                            <a:schemeClr val="bg1"/>
                          </a:solidFill>
                          <a:effectLst/>
                          <a:latin typeface="Arial" charset="0"/>
                          <a:ea typeface="Arial" charset="0"/>
                          <a:cs typeface="Arial" charset="0"/>
                        </a:rPr>
                        <a:t> </a:t>
                      </a:r>
                      <a:r>
                        <a:rPr lang="en-MY" sz="800" dirty="0">
                          <a:solidFill>
                            <a:schemeClr val="bg1"/>
                          </a:solidFill>
                          <a:effectLst/>
                          <a:latin typeface="Arial" charset="0"/>
                          <a:ea typeface="Arial" charset="0"/>
                          <a:cs typeface="Arial" charset="0"/>
                        </a:rPr>
                        <a:t>in Human</a:t>
                      </a:r>
                      <a:r>
                        <a:rPr lang="en-MY" sz="800" baseline="0" dirty="0">
                          <a:solidFill>
                            <a:schemeClr val="bg1"/>
                          </a:solidFill>
                          <a:effectLst/>
                          <a:latin typeface="Arial" charset="0"/>
                          <a:ea typeface="Arial" charset="0"/>
                          <a:cs typeface="Arial" charset="0"/>
                        </a:rPr>
                        <a:t> Eye using Mathematical </a:t>
                      </a:r>
                      <a:r>
                        <a:rPr lang="en-MY" sz="800" baseline="0" dirty="0" err="1">
                          <a:solidFill>
                            <a:schemeClr val="bg1"/>
                          </a:solidFill>
                          <a:effectLst/>
                          <a:latin typeface="Arial" charset="0"/>
                          <a:ea typeface="Arial" charset="0"/>
                          <a:cs typeface="Arial" charset="0"/>
                        </a:rPr>
                        <a:t>Modeling</a:t>
                      </a:r>
                      <a:r>
                        <a:rPr lang="en-MY" sz="800" baseline="0" dirty="0">
                          <a:solidFill>
                            <a:schemeClr val="bg1"/>
                          </a:solidFill>
                          <a:effectLst/>
                          <a:latin typeface="Arial" charset="0"/>
                          <a:ea typeface="Arial" charset="0"/>
                          <a:cs typeface="Arial" charset="0"/>
                        </a:rPr>
                        <a:t>.</a:t>
                      </a:r>
                    </a:p>
                    <a:p>
                      <a:pPr algn="l">
                        <a:spcAft>
                          <a:spcPts val="0"/>
                        </a:spcAft>
                      </a:pP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Zuhaila</a:t>
                      </a:r>
                      <a:r>
                        <a:rPr lang="ms-MY" sz="700" kern="1200" dirty="0">
                          <a:solidFill>
                            <a:schemeClr val="dk1"/>
                          </a:solidFill>
                          <a:effectLst/>
                          <a:latin typeface="Arial" charset="0"/>
                          <a:ea typeface="Arial" charset="0"/>
                          <a:cs typeface="Arial" charset="0"/>
                        </a:rPr>
                        <a:t> Ismail</a:t>
                      </a:r>
                      <a:endParaRPr lang="en-GB" sz="700" kern="1200" dirty="0">
                        <a:solidFill>
                          <a:schemeClr val="dk1"/>
                        </a:solidFill>
                        <a:effectLst/>
                        <a:latin typeface="Arial" charset="0"/>
                        <a:ea typeface="Arial" charset="0"/>
                        <a:cs typeface="Arial" charset="0"/>
                      </a:endParaRPr>
                    </a:p>
                    <a:p>
                      <a:pPr lvl="0" algn="l"/>
                      <a:r>
                        <a:rPr lang="ms-MY" sz="700" kern="1200" dirty="0" err="1">
                          <a:solidFill>
                            <a:schemeClr val="dk1"/>
                          </a:solidFill>
                          <a:effectLst/>
                          <a:latin typeface="Arial" charset="0"/>
                          <a:ea typeface="Arial" charset="0"/>
                          <a:cs typeface="Arial" charset="0"/>
                        </a:rPr>
                        <a:t>Woon</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Woan</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Jen</a:t>
                      </a:r>
                      <a:r>
                        <a:rPr lang="ms-MY" sz="700" kern="1200" dirty="0">
                          <a:solidFill>
                            <a:schemeClr val="dk1"/>
                          </a:solidFill>
                          <a:effectLst/>
                          <a:latin typeface="Arial" charset="0"/>
                          <a:ea typeface="Arial" charset="0"/>
                          <a:cs typeface="Arial" charset="0"/>
                        </a:rPr>
                        <a:t>  </a:t>
                      </a:r>
                      <a:endParaRPr lang="en-GB" sz="700" kern="1200" dirty="0">
                        <a:solidFill>
                          <a:schemeClr val="dk1"/>
                        </a:solidFill>
                        <a:effectLst/>
                        <a:latin typeface="Arial" charset="0"/>
                        <a:ea typeface="Arial" charset="0"/>
                        <a:cs typeface="Arial" charset="0"/>
                      </a:endParaRPr>
                    </a:p>
                    <a:p>
                      <a:pPr lvl="0" algn="l"/>
                      <a:r>
                        <a:rPr lang="ms-MY" sz="700" kern="1200" dirty="0">
                          <a:solidFill>
                            <a:schemeClr val="dk1"/>
                          </a:solidFill>
                          <a:effectLst/>
                          <a:latin typeface="Arial" charset="0"/>
                          <a:ea typeface="Arial" charset="0"/>
                          <a:cs typeface="Arial" charset="0"/>
                        </a:rPr>
                        <a:t>Prof. Dr. </a:t>
                      </a:r>
                      <a:r>
                        <a:rPr lang="ms-MY" sz="700" kern="1200" dirty="0" err="1">
                          <a:solidFill>
                            <a:schemeClr val="dk1"/>
                          </a:solidFill>
                          <a:effectLst/>
                          <a:latin typeface="Arial" charset="0"/>
                          <a:ea typeface="Arial" charset="0"/>
                          <a:cs typeface="Arial" charset="0"/>
                        </a:rPr>
                        <a:t>Alistair</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Fitt</a:t>
                      </a:r>
                      <a:endParaRPr lang="en-GB" sz="7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700" kern="1200" dirty="0">
                          <a:solidFill>
                            <a:schemeClr val="bg1"/>
                          </a:solidFill>
                          <a:effectLst/>
                          <a:latin typeface="Arial" charset="0"/>
                          <a:ea typeface="Arial" charset="0"/>
                          <a:cs typeface="Arial" charset="0"/>
                        </a:rPr>
                        <a:t>Dr. </a:t>
                      </a:r>
                      <a:r>
                        <a:rPr lang="ms-MY" sz="700" kern="1200" dirty="0" err="1">
                          <a:solidFill>
                            <a:schemeClr val="bg1"/>
                          </a:solidFill>
                          <a:effectLst/>
                          <a:latin typeface="Arial" charset="0"/>
                          <a:ea typeface="Arial" charset="0"/>
                          <a:cs typeface="Arial" charset="0"/>
                        </a:rPr>
                        <a:t>Zuhaila</a:t>
                      </a:r>
                      <a:r>
                        <a:rPr lang="ms-MY" sz="700" kern="1200" dirty="0">
                          <a:solidFill>
                            <a:schemeClr val="bg1"/>
                          </a:solidFill>
                          <a:effectLst/>
                          <a:latin typeface="Arial" charset="0"/>
                          <a:ea typeface="Arial" charset="0"/>
                          <a:cs typeface="Arial" charset="0"/>
                        </a:rPr>
                        <a:t> Ismail</a:t>
                      </a:r>
                      <a:endParaRPr lang="en-GB" sz="700" kern="1200" dirty="0">
                        <a:solidFill>
                          <a:schemeClr val="bg1"/>
                        </a:solidFill>
                        <a:effectLst/>
                        <a:latin typeface="Arial" charset="0"/>
                        <a:ea typeface="Arial" charset="0"/>
                        <a:cs typeface="Arial" charset="0"/>
                      </a:endParaRPr>
                    </a:p>
                    <a:p>
                      <a:pPr lvl="0" algn="l"/>
                      <a:r>
                        <a:rPr lang="ms-MY" sz="700" kern="1200" dirty="0">
                          <a:solidFill>
                            <a:schemeClr val="bg1"/>
                          </a:solidFill>
                          <a:effectLst/>
                          <a:latin typeface="Arial" charset="0"/>
                          <a:ea typeface="Arial" charset="0"/>
                          <a:cs typeface="Arial" charset="0"/>
                        </a:rPr>
                        <a:t>Prof. Dr. </a:t>
                      </a:r>
                      <a:r>
                        <a:rPr lang="ms-MY" sz="700" kern="1200" dirty="0" err="1">
                          <a:solidFill>
                            <a:schemeClr val="bg1"/>
                          </a:solidFill>
                          <a:effectLst/>
                          <a:latin typeface="Arial" charset="0"/>
                          <a:ea typeface="Arial" charset="0"/>
                          <a:cs typeface="Arial" charset="0"/>
                        </a:rPr>
                        <a:t>Alistair</a:t>
                      </a:r>
                      <a:r>
                        <a:rPr lang="ms-MY" sz="700" kern="1200" dirty="0">
                          <a:solidFill>
                            <a:schemeClr val="bg1"/>
                          </a:solidFill>
                          <a:effectLst/>
                          <a:latin typeface="Arial" charset="0"/>
                          <a:ea typeface="Arial" charset="0"/>
                          <a:cs typeface="Arial" charset="0"/>
                        </a:rPr>
                        <a:t> </a:t>
                      </a:r>
                      <a:r>
                        <a:rPr lang="ms-MY" sz="700" kern="1200" dirty="0" err="1">
                          <a:solidFill>
                            <a:schemeClr val="bg1"/>
                          </a:solidFill>
                          <a:effectLst/>
                          <a:latin typeface="Arial" charset="0"/>
                          <a:ea typeface="Arial" charset="0"/>
                          <a:cs typeface="Arial" charset="0"/>
                        </a:rPr>
                        <a:t>Fitt</a:t>
                      </a:r>
                      <a:endParaRPr lang="en-GB" sz="700" kern="12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6"/>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7</a:t>
                      </a:r>
                    </a:p>
                  </a:txBody>
                  <a:tcPr/>
                </a:tc>
                <a:tc>
                  <a:txBody>
                    <a:bodyPr/>
                    <a:lstStyle/>
                    <a:p>
                      <a:pPr algn="l">
                        <a:lnSpc>
                          <a:spcPct val="115000"/>
                        </a:lnSpc>
                        <a:spcAft>
                          <a:spcPts val="0"/>
                        </a:spcAft>
                      </a:pPr>
                      <a:r>
                        <a:rPr lang="en-GB" sz="800" dirty="0">
                          <a:effectLst/>
                          <a:latin typeface="Arial" charset="0"/>
                          <a:ea typeface="Arial" charset="0"/>
                          <a:cs typeface="Arial" charset="0"/>
                        </a:rPr>
                        <a:t>Modelling And Simulation of Subsea Cable with Buoyancy Module</a:t>
                      </a:r>
                    </a:p>
                  </a:txBody>
                  <a:tcPr marL="68580" marR="68580" marT="0" marB="0">
                    <a:solidFill>
                      <a:schemeClr val="accent1">
                        <a:lumMod val="40000"/>
                        <a:lumOff val="60000"/>
                      </a:schemeClr>
                    </a:solidFill>
                  </a:tcPr>
                </a:tc>
                <a:tc>
                  <a:txBody>
                    <a:bodyPr/>
                    <a:lstStyle/>
                    <a:p>
                      <a:pPr algn="l">
                        <a:lnSpc>
                          <a:spcPct val="115000"/>
                        </a:lnSpc>
                        <a:spcAft>
                          <a:spcPts val="0"/>
                        </a:spcAft>
                      </a:pPr>
                      <a:r>
                        <a:rPr lang="ms-MY" sz="800" dirty="0" err="1">
                          <a:effectLst/>
                          <a:latin typeface="Arial" charset="0"/>
                          <a:ea typeface="Arial" charset="0"/>
                          <a:cs typeface="Arial" charset="0"/>
                        </a:rPr>
                        <a:t>Modelling</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And</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Simulation</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of</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Subsea</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Cable</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with</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Buoyancy</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Module</a:t>
                      </a:r>
                      <a:endParaRPr lang="en-GB" sz="800" dirty="0">
                        <a:effectLst/>
                        <a:latin typeface="Arial" charset="0"/>
                        <a:ea typeface="Arial" charset="0"/>
                        <a:cs typeface="Arial" charset="0"/>
                      </a:endParaRPr>
                    </a:p>
                  </a:txBody>
                  <a:tcPr marL="68580" marR="68580" marT="0" marB="0"/>
                </a:tc>
                <a:tc>
                  <a:txBody>
                    <a:bodyPr/>
                    <a:lstStyle/>
                    <a:p>
                      <a:pPr lvl="0" algn="l"/>
                      <a:r>
                        <a:rPr lang="ms-MY" sz="700" kern="1200" dirty="0">
                          <a:solidFill>
                            <a:schemeClr val="dk1"/>
                          </a:solidFill>
                          <a:effectLst/>
                          <a:latin typeface="Arial" charset="0"/>
                          <a:ea typeface="Arial" charset="0"/>
                          <a:cs typeface="Arial" charset="0"/>
                        </a:rPr>
                        <a:t>Dr. Ahmad </a:t>
                      </a:r>
                      <a:r>
                        <a:rPr lang="ms-MY" sz="700" kern="1200" dirty="0" err="1">
                          <a:solidFill>
                            <a:schemeClr val="dk1"/>
                          </a:solidFill>
                          <a:effectLst/>
                          <a:latin typeface="Arial" charset="0"/>
                          <a:ea typeface="Arial" charset="0"/>
                          <a:cs typeface="Arial" charset="0"/>
                        </a:rPr>
                        <a:t>Razin</a:t>
                      </a:r>
                      <a:r>
                        <a:rPr lang="ms-MY" sz="700" kern="1200" dirty="0">
                          <a:solidFill>
                            <a:schemeClr val="dk1"/>
                          </a:solidFill>
                          <a:effectLst/>
                          <a:latin typeface="Arial" charset="0"/>
                          <a:ea typeface="Arial" charset="0"/>
                          <a:cs typeface="Arial" charset="0"/>
                        </a:rPr>
                        <a:t> Zainal Abidin</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Yeak</a:t>
                      </a:r>
                      <a:r>
                        <a:rPr lang="ms-MY" sz="700" kern="1200" dirty="0">
                          <a:solidFill>
                            <a:schemeClr val="dk1"/>
                          </a:solidFill>
                          <a:effectLst/>
                          <a:latin typeface="Arial" charset="0"/>
                          <a:ea typeface="Arial" charset="0"/>
                          <a:cs typeface="Arial" charset="0"/>
                        </a:rPr>
                        <a:t> Su </a:t>
                      </a:r>
                      <a:r>
                        <a:rPr lang="ms-MY" sz="700" kern="1200" dirty="0" err="1">
                          <a:solidFill>
                            <a:schemeClr val="dk1"/>
                          </a:solidFill>
                          <a:effectLst/>
                          <a:latin typeface="Arial" charset="0"/>
                          <a:ea typeface="Arial" charset="0"/>
                          <a:cs typeface="Arial" charset="0"/>
                        </a:rPr>
                        <a:t>Hoe</a:t>
                      </a:r>
                      <a:r>
                        <a:rPr lang="ms-MY"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Nur</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Adlin</a:t>
                      </a:r>
                      <a:r>
                        <a:rPr lang="en-US" sz="700" kern="1200" dirty="0">
                          <a:solidFill>
                            <a:schemeClr val="dk1"/>
                          </a:solidFill>
                          <a:effectLst/>
                          <a:latin typeface="Arial" charset="0"/>
                          <a:ea typeface="Arial" charset="0"/>
                          <a:cs typeface="Arial" charset="0"/>
                        </a:rPr>
                        <a:t> Lina </a:t>
                      </a:r>
                      <a:r>
                        <a:rPr lang="en-US" sz="700" kern="1200" dirty="0" err="1">
                          <a:solidFill>
                            <a:schemeClr val="dk1"/>
                          </a:solidFill>
                          <a:effectLst/>
                          <a:latin typeface="Arial" charset="0"/>
                          <a:ea typeface="Arial" charset="0"/>
                          <a:cs typeface="Arial" charset="0"/>
                        </a:rPr>
                        <a:t>Normisyidi</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Nur</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Azira</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Jasman</a:t>
                      </a:r>
                      <a:r>
                        <a:rPr lang="en-GB" sz="700" dirty="0">
                          <a:effectLst/>
                          <a:latin typeface="Arial" charset="0"/>
                          <a:ea typeface="Arial" charset="0"/>
                          <a:cs typeface="Arial" charset="0"/>
                        </a:rPr>
                        <a:t> </a:t>
                      </a:r>
                    </a:p>
                  </a:txBody>
                  <a:tcPr marL="68580" marR="68580" marT="0" marB="0"/>
                </a:tc>
                <a:tc>
                  <a:txBody>
                    <a:bodyPr/>
                    <a:lstStyle/>
                    <a:p>
                      <a:pPr lvl="0" algn="l"/>
                      <a:r>
                        <a:rPr lang="ms-MY" sz="700" kern="1200" dirty="0">
                          <a:solidFill>
                            <a:schemeClr val="dk1"/>
                          </a:solidFill>
                          <a:effectLst/>
                          <a:latin typeface="Arial" charset="0"/>
                          <a:ea typeface="Arial" charset="0"/>
                          <a:cs typeface="Arial" charset="0"/>
                        </a:rPr>
                        <a:t>Dr. Ahmad </a:t>
                      </a:r>
                      <a:r>
                        <a:rPr lang="ms-MY" sz="700" kern="1200" dirty="0" err="1">
                          <a:solidFill>
                            <a:schemeClr val="dk1"/>
                          </a:solidFill>
                          <a:effectLst/>
                          <a:latin typeface="Arial" charset="0"/>
                          <a:ea typeface="Arial" charset="0"/>
                          <a:cs typeface="Arial" charset="0"/>
                        </a:rPr>
                        <a:t>Razin</a:t>
                      </a:r>
                      <a:r>
                        <a:rPr lang="ms-MY" sz="700" kern="1200" dirty="0">
                          <a:solidFill>
                            <a:schemeClr val="dk1"/>
                          </a:solidFill>
                          <a:effectLst/>
                          <a:latin typeface="Arial" charset="0"/>
                          <a:ea typeface="Arial" charset="0"/>
                          <a:cs typeface="Arial" charset="0"/>
                        </a:rPr>
                        <a:t> Zainal Abidin</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Yeak</a:t>
                      </a:r>
                      <a:r>
                        <a:rPr lang="ms-MY" sz="700" kern="1200" dirty="0">
                          <a:solidFill>
                            <a:schemeClr val="dk1"/>
                          </a:solidFill>
                          <a:effectLst/>
                          <a:latin typeface="Arial" charset="0"/>
                          <a:ea typeface="Arial" charset="0"/>
                          <a:cs typeface="Arial" charset="0"/>
                        </a:rPr>
                        <a:t> Su </a:t>
                      </a:r>
                      <a:r>
                        <a:rPr lang="ms-MY" sz="700" kern="1200" dirty="0" err="1">
                          <a:solidFill>
                            <a:schemeClr val="dk1"/>
                          </a:solidFill>
                          <a:effectLst/>
                          <a:latin typeface="Arial" charset="0"/>
                          <a:ea typeface="Arial" charset="0"/>
                          <a:cs typeface="Arial" charset="0"/>
                        </a:rPr>
                        <a:t>Hoe</a:t>
                      </a:r>
                      <a:r>
                        <a:rPr lang="ms-MY"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Nur</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Adlin</a:t>
                      </a:r>
                      <a:r>
                        <a:rPr lang="en-US" sz="700" kern="1200" dirty="0">
                          <a:solidFill>
                            <a:schemeClr val="dk1"/>
                          </a:solidFill>
                          <a:effectLst/>
                          <a:latin typeface="Arial" charset="0"/>
                          <a:ea typeface="Arial" charset="0"/>
                          <a:cs typeface="Arial" charset="0"/>
                        </a:rPr>
                        <a:t> Lina </a:t>
                      </a:r>
                      <a:r>
                        <a:rPr lang="en-US" sz="700" kern="1200" dirty="0" err="1">
                          <a:solidFill>
                            <a:schemeClr val="dk1"/>
                          </a:solidFill>
                          <a:effectLst/>
                          <a:latin typeface="Arial" charset="0"/>
                          <a:ea typeface="Arial" charset="0"/>
                          <a:cs typeface="Arial" charset="0"/>
                        </a:rPr>
                        <a:t>Normisyidi</a:t>
                      </a:r>
                      <a:r>
                        <a:rPr lang="en-GB" sz="700" kern="1200" dirty="0">
                          <a:solidFill>
                            <a:schemeClr val="dk1"/>
                          </a:solidFill>
                          <a:effectLst/>
                          <a:latin typeface="Arial" charset="0"/>
                          <a:ea typeface="Arial" charset="0"/>
                          <a:cs typeface="Arial" charset="0"/>
                        </a:rPr>
                        <a:t>,</a:t>
                      </a:r>
                      <a:r>
                        <a:rPr lang="en-GB" sz="700" kern="1200" baseline="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Nur</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Azira</a:t>
                      </a:r>
                      <a:r>
                        <a:rPr lang="en-US" sz="700" kern="1200" dirty="0">
                          <a:solidFill>
                            <a:schemeClr val="dk1"/>
                          </a:solidFill>
                          <a:effectLst/>
                          <a:latin typeface="Arial" charset="0"/>
                          <a:ea typeface="Arial" charset="0"/>
                          <a:cs typeface="Arial" charset="0"/>
                        </a:rPr>
                        <a:t> </a:t>
                      </a:r>
                      <a:r>
                        <a:rPr lang="en-US" sz="700" kern="1200" dirty="0" err="1">
                          <a:solidFill>
                            <a:schemeClr val="dk1"/>
                          </a:solidFill>
                          <a:effectLst/>
                          <a:latin typeface="Arial" charset="0"/>
                          <a:ea typeface="Arial" charset="0"/>
                          <a:cs typeface="Arial" charset="0"/>
                        </a:rPr>
                        <a:t>Jasman</a:t>
                      </a:r>
                      <a:r>
                        <a:rPr lang="en-GB" sz="7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7"/>
                  </a:ext>
                </a:extLst>
              </a:tr>
              <a:tr h="387752">
                <a:tc rowSpan="2">
                  <a:txBody>
                    <a:bodyPr/>
                    <a:lstStyle/>
                    <a:p>
                      <a:pPr algn="l"/>
                      <a:r>
                        <a:rPr lang="en-US" sz="800" dirty="0">
                          <a:solidFill>
                            <a:schemeClr val="accent1">
                              <a:lumMod val="75000"/>
                            </a:schemeClr>
                          </a:solidFill>
                          <a:latin typeface="Arial" charset="0"/>
                          <a:ea typeface="Arial" charset="0"/>
                          <a:cs typeface="Arial" charset="0"/>
                        </a:rPr>
                        <a:t>3) Assessment &amp; Empowerment</a:t>
                      </a:r>
                      <a:r>
                        <a:rPr lang="en-US" sz="800" baseline="0" dirty="0">
                          <a:solidFill>
                            <a:schemeClr val="accent1">
                              <a:lumMod val="75000"/>
                            </a:schemeClr>
                          </a:solidFill>
                          <a:latin typeface="Arial" charset="0"/>
                          <a:ea typeface="Arial" charset="0"/>
                          <a:cs typeface="Arial" charset="0"/>
                        </a:rPr>
                        <a:t> </a:t>
                      </a:r>
                      <a:r>
                        <a:rPr lang="en-US" sz="800" dirty="0">
                          <a:solidFill>
                            <a:schemeClr val="accent1">
                              <a:lumMod val="75000"/>
                            </a:schemeClr>
                          </a:solidFill>
                          <a:latin typeface="Arial" charset="0"/>
                          <a:ea typeface="Arial" charset="0"/>
                          <a:cs typeface="Arial" charset="0"/>
                        </a:rPr>
                        <a:t>Human Capital in</a:t>
                      </a:r>
                      <a:r>
                        <a:rPr lang="en-US" sz="800" baseline="0" dirty="0">
                          <a:solidFill>
                            <a:schemeClr val="accent1">
                              <a:lumMod val="75000"/>
                            </a:schemeClr>
                          </a:solidFill>
                          <a:latin typeface="Arial" charset="0"/>
                          <a:ea typeface="Arial" charset="0"/>
                          <a:cs typeface="Arial" charset="0"/>
                        </a:rPr>
                        <a:t> Using Mathematics in Industries</a:t>
                      </a:r>
                      <a:endParaRPr lang="en-US" sz="800" dirty="0">
                        <a:solidFill>
                          <a:schemeClr val="accent1">
                            <a:lumMod val="75000"/>
                          </a:schemeClr>
                        </a:solidFill>
                        <a:latin typeface="Arial" charset="0"/>
                        <a:ea typeface="Arial" charset="0"/>
                        <a:cs typeface="Arial" charset="0"/>
                      </a:endParaRPr>
                    </a:p>
                  </a:txBody>
                  <a:tcPr/>
                </a:tc>
                <a:tc rowSpan="2">
                  <a:txBody>
                    <a:bodyPr/>
                    <a:lstStyle/>
                    <a:p>
                      <a:pPr algn="l"/>
                      <a:r>
                        <a:rPr lang="en-US" sz="800" dirty="0">
                          <a:latin typeface="Arial" charset="0"/>
                          <a:ea typeface="Arial" charset="0"/>
                          <a:cs typeface="Arial" charset="0"/>
                        </a:rPr>
                        <a:t>Investment</a:t>
                      </a:r>
                      <a:r>
                        <a:rPr lang="en-US" sz="800" baseline="0" dirty="0">
                          <a:latin typeface="Arial" charset="0"/>
                          <a:ea typeface="Arial" charset="0"/>
                          <a:cs typeface="Arial" charset="0"/>
                        </a:rPr>
                        <a:t> of human capital</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8</a:t>
                      </a:r>
                    </a:p>
                    <a:p>
                      <a:pPr algn="ctr"/>
                      <a:r>
                        <a:rPr lang="en-US" sz="800" dirty="0">
                          <a:latin typeface="Arial" charset="0"/>
                          <a:ea typeface="Arial" charset="0"/>
                          <a:cs typeface="Arial" charset="0"/>
                        </a:rPr>
                        <a:t>(</a:t>
                      </a:r>
                      <a:r>
                        <a:rPr lang="en-US" sz="800" dirty="0" err="1">
                          <a:latin typeface="Arial" charset="0"/>
                          <a:ea typeface="Arial" charset="0"/>
                          <a:cs typeface="Arial" charset="0"/>
                        </a:rPr>
                        <a:t>prev</a:t>
                      </a:r>
                      <a:r>
                        <a:rPr lang="en-US" sz="800" dirty="0">
                          <a:latin typeface="Arial" charset="0"/>
                          <a:ea typeface="Arial" charset="0"/>
                          <a:cs typeface="Arial" charset="0"/>
                        </a:rPr>
                        <a:t> chap 3)</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charset="0"/>
                          <a:ea typeface="Arial" charset="0"/>
                          <a:cs typeface="Arial" charset="0"/>
                        </a:rPr>
                        <a:t>Case study on statistical literacy of Small Medium Enterprises industries</a:t>
                      </a:r>
                    </a:p>
                    <a:p>
                      <a:pPr algn="l">
                        <a:lnSpc>
                          <a:spcPct val="115000"/>
                        </a:lnSpc>
                        <a:spcAft>
                          <a:spcPts val="0"/>
                        </a:spcAft>
                      </a:pPr>
                      <a:endParaRPr lang="en-GB" sz="800" dirty="0">
                        <a:solidFill>
                          <a:schemeClr val="bg1"/>
                        </a:solidFill>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Empowering</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Small</a:t>
                      </a:r>
                      <a:r>
                        <a:rPr lang="ms-MY" sz="800" dirty="0">
                          <a:solidFill>
                            <a:schemeClr val="bg1"/>
                          </a:solidFill>
                          <a:effectLst/>
                          <a:latin typeface="Arial" charset="0"/>
                          <a:ea typeface="Arial" charset="0"/>
                          <a:cs typeface="Arial" charset="0"/>
                        </a:rPr>
                        <a:t> Medium </a:t>
                      </a:r>
                      <a:r>
                        <a:rPr lang="ms-MY" sz="800" dirty="0" err="1">
                          <a:solidFill>
                            <a:schemeClr val="bg1"/>
                          </a:solidFill>
                          <a:effectLst/>
                          <a:latin typeface="Arial" charset="0"/>
                          <a:ea typeface="Arial" charset="0"/>
                          <a:cs typeface="Arial" charset="0"/>
                        </a:rPr>
                        <a:t>Enterprises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with</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Statistical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Literacy</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Prof. Madya Dr. </a:t>
                      </a:r>
                      <a:r>
                        <a:rPr lang="ms-MY" sz="700" kern="1200" dirty="0" err="1">
                          <a:solidFill>
                            <a:schemeClr val="dk1"/>
                          </a:solidFill>
                          <a:effectLst/>
                          <a:latin typeface="Arial" charset="0"/>
                          <a:ea typeface="Arial" charset="0"/>
                          <a:cs typeface="Arial" charset="0"/>
                        </a:rPr>
                        <a:t>Arifah</a:t>
                      </a:r>
                      <a:r>
                        <a:rPr lang="ms-MY" sz="700" kern="1200" dirty="0">
                          <a:solidFill>
                            <a:schemeClr val="dk1"/>
                          </a:solidFill>
                          <a:effectLst/>
                          <a:latin typeface="Arial" charset="0"/>
                          <a:ea typeface="Arial" charset="0"/>
                          <a:cs typeface="Arial" charset="0"/>
                        </a:rPr>
                        <a:t> Bahar</a:t>
                      </a:r>
                      <a:endParaRPr lang="en-GB" sz="7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Prof. Madya Dr. </a:t>
                      </a:r>
                      <a:r>
                        <a:rPr lang="ms-MY" sz="700" kern="1200" dirty="0" err="1">
                          <a:solidFill>
                            <a:schemeClr val="dk1"/>
                          </a:solidFill>
                          <a:effectLst/>
                          <a:latin typeface="Arial" charset="0"/>
                          <a:ea typeface="Arial" charset="0"/>
                          <a:cs typeface="Arial" charset="0"/>
                        </a:rPr>
                        <a:t>Zaitul</a:t>
                      </a:r>
                      <a:r>
                        <a:rPr lang="ms-MY" sz="700" kern="1200" dirty="0">
                          <a:solidFill>
                            <a:schemeClr val="dk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Norhaiza</a:t>
                      </a:r>
                      <a:r>
                        <a:rPr lang="ms-MY" sz="700" kern="1200" dirty="0">
                          <a:solidFill>
                            <a:schemeClr val="dk1"/>
                          </a:solidFill>
                          <a:effectLst/>
                          <a:latin typeface="Arial" charset="0"/>
                          <a:ea typeface="Arial" charset="0"/>
                          <a:cs typeface="Arial" charset="0"/>
                        </a:rPr>
                        <a:t> Ahmad</a:t>
                      </a:r>
                      <a:endParaRPr lang="en-GB" sz="7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Haliza</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Abd</a:t>
                      </a:r>
                      <a:r>
                        <a:rPr lang="ms-MY" sz="700" kern="1200" dirty="0">
                          <a:solidFill>
                            <a:schemeClr val="dk1"/>
                          </a:solidFill>
                          <a:effectLst/>
                          <a:latin typeface="Arial" charset="0"/>
                          <a:ea typeface="Arial" charset="0"/>
                          <a:cs typeface="Arial" charset="0"/>
                        </a:rPr>
                        <a:t> Rahman</a:t>
                      </a:r>
                      <a:endParaRPr lang="en-GB" sz="7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700" kern="1200" dirty="0">
                          <a:solidFill>
                            <a:schemeClr val="bg1"/>
                          </a:solidFill>
                          <a:effectLst/>
                          <a:latin typeface="Arial" charset="0"/>
                          <a:ea typeface="Arial" charset="0"/>
                          <a:cs typeface="Arial" charset="0"/>
                        </a:rPr>
                        <a:t>PM Dr. </a:t>
                      </a:r>
                      <a:r>
                        <a:rPr lang="ms-MY" sz="700" kern="1200" dirty="0" err="1">
                          <a:solidFill>
                            <a:schemeClr val="bg1"/>
                          </a:solidFill>
                          <a:effectLst/>
                          <a:latin typeface="Arial" charset="0"/>
                          <a:ea typeface="Arial" charset="0"/>
                          <a:cs typeface="Arial" charset="0"/>
                        </a:rPr>
                        <a:t>Arifah</a:t>
                      </a:r>
                      <a:r>
                        <a:rPr lang="ms-MY" sz="700" kern="1200" dirty="0">
                          <a:solidFill>
                            <a:schemeClr val="bg1"/>
                          </a:solidFill>
                          <a:effectLst/>
                          <a:latin typeface="Arial" charset="0"/>
                          <a:ea typeface="Arial" charset="0"/>
                          <a:cs typeface="Arial" charset="0"/>
                        </a:rPr>
                        <a:t> Bahar</a:t>
                      </a:r>
                      <a:r>
                        <a:rPr lang="en-GB" sz="700" kern="1200" dirty="0">
                          <a:solidFill>
                            <a:schemeClr val="bg1"/>
                          </a:solidFill>
                          <a:effectLst/>
                          <a:latin typeface="Arial" charset="0"/>
                          <a:ea typeface="Arial" charset="0"/>
                          <a:cs typeface="Arial" charset="0"/>
                        </a:rPr>
                        <a:t>,</a:t>
                      </a:r>
                      <a:r>
                        <a:rPr lang="en-GB" sz="700" kern="1200" baseline="0" dirty="0">
                          <a:solidFill>
                            <a:schemeClr val="bg1"/>
                          </a:solidFill>
                          <a:effectLst/>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700" b="1" kern="1200" dirty="0">
                          <a:solidFill>
                            <a:srgbClr val="FFFF00"/>
                          </a:solidFill>
                          <a:effectLst/>
                          <a:latin typeface="Arial" charset="0"/>
                          <a:ea typeface="Arial" charset="0"/>
                          <a:cs typeface="Arial" charset="0"/>
                        </a:rPr>
                        <a:t>Dr. </a:t>
                      </a:r>
                      <a:r>
                        <a:rPr lang="ms-MY" sz="700" b="1" kern="1200" dirty="0" err="1">
                          <a:solidFill>
                            <a:srgbClr val="FFFF00"/>
                          </a:solidFill>
                          <a:effectLst/>
                          <a:latin typeface="Arial" charset="0"/>
                          <a:ea typeface="Arial" charset="0"/>
                          <a:cs typeface="Arial" charset="0"/>
                        </a:rPr>
                        <a:t>Norhaiza</a:t>
                      </a:r>
                      <a:r>
                        <a:rPr lang="ms-MY" sz="700" b="1" kern="1200" dirty="0">
                          <a:solidFill>
                            <a:srgbClr val="FFFF00"/>
                          </a:solidFill>
                          <a:effectLst/>
                          <a:latin typeface="Arial" charset="0"/>
                          <a:ea typeface="Arial" charset="0"/>
                          <a:cs typeface="Arial" charset="0"/>
                        </a:rPr>
                        <a:t> Ahmad</a:t>
                      </a:r>
                      <a:endParaRPr lang="en-GB" sz="700" b="1" kern="1200" dirty="0">
                        <a:solidFill>
                          <a:srgbClr val="FFFF00"/>
                        </a:solidFill>
                        <a:effectLst/>
                        <a:latin typeface="Arial" charset="0"/>
                        <a:ea typeface="Arial" charset="0"/>
                        <a:cs typeface="Arial" charset="0"/>
                      </a:endParaRPr>
                    </a:p>
                    <a:p>
                      <a:pPr lvl="0" algn="l"/>
                      <a:r>
                        <a:rPr lang="ms-MY" sz="700" kern="1200" dirty="0">
                          <a:solidFill>
                            <a:schemeClr val="bg1"/>
                          </a:solidFill>
                          <a:effectLst/>
                          <a:latin typeface="Arial" charset="0"/>
                          <a:ea typeface="Arial" charset="0"/>
                          <a:cs typeface="Arial" charset="0"/>
                        </a:rPr>
                        <a:t>Dr. </a:t>
                      </a:r>
                      <a:r>
                        <a:rPr lang="ms-MY" sz="700" kern="1200" dirty="0" err="1">
                          <a:solidFill>
                            <a:schemeClr val="bg1"/>
                          </a:solidFill>
                          <a:effectLst/>
                          <a:latin typeface="Arial" charset="0"/>
                          <a:ea typeface="Arial" charset="0"/>
                          <a:cs typeface="Arial" charset="0"/>
                        </a:rPr>
                        <a:t>Haliza</a:t>
                      </a:r>
                      <a:r>
                        <a:rPr lang="ms-MY" sz="700" kern="1200" dirty="0">
                          <a:solidFill>
                            <a:schemeClr val="bg1"/>
                          </a:solidFill>
                          <a:effectLst/>
                          <a:latin typeface="Arial" charset="0"/>
                          <a:ea typeface="Arial" charset="0"/>
                          <a:cs typeface="Arial" charset="0"/>
                        </a:rPr>
                        <a:t> </a:t>
                      </a:r>
                      <a:r>
                        <a:rPr lang="ms-MY" sz="700" kern="1200" dirty="0" err="1">
                          <a:solidFill>
                            <a:schemeClr val="bg1"/>
                          </a:solidFill>
                          <a:effectLst/>
                          <a:latin typeface="Arial" charset="0"/>
                          <a:ea typeface="Arial" charset="0"/>
                          <a:cs typeface="Arial" charset="0"/>
                        </a:rPr>
                        <a:t>Abd</a:t>
                      </a:r>
                      <a:r>
                        <a:rPr lang="ms-MY" sz="700" kern="1200" dirty="0">
                          <a:solidFill>
                            <a:schemeClr val="bg1"/>
                          </a:solidFill>
                          <a:effectLst/>
                          <a:latin typeface="Arial" charset="0"/>
                          <a:ea typeface="Arial" charset="0"/>
                          <a:cs typeface="Arial" charset="0"/>
                        </a:rPr>
                        <a:t> Rahman</a:t>
                      </a:r>
                      <a:r>
                        <a:rPr lang="en-GB" sz="7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8"/>
                  </a:ext>
                </a:extLst>
              </a:tr>
              <a:tr h="387752">
                <a:tc vMerge="1">
                  <a:txBody>
                    <a:bodyPr/>
                    <a:lstStyle/>
                    <a:p>
                      <a:pPr algn="l"/>
                      <a:endParaRPr lang="en-US" sz="800" dirty="0">
                        <a:solidFill>
                          <a:schemeClr val="accent1">
                            <a:lumMod val="75000"/>
                          </a:schemeClr>
                        </a:solidFill>
                        <a:latin typeface="Arial" charset="0"/>
                        <a:ea typeface="Arial" charset="0"/>
                        <a:cs typeface="Arial" charset="0"/>
                      </a:endParaRPr>
                    </a:p>
                  </a:txBody>
                  <a:tcPr/>
                </a:tc>
                <a:tc vMerge="1">
                  <a:txBody>
                    <a:bodyPr/>
                    <a:lstStyle/>
                    <a:p>
                      <a:pPr algn="ct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9</a:t>
                      </a:r>
                    </a:p>
                    <a:p>
                      <a:pPr algn="ctr"/>
                      <a:r>
                        <a:rPr lang="en-US" sz="800" dirty="0">
                          <a:latin typeface="Arial" charset="0"/>
                          <a:ea typeface="Arial" charset="0"/>
                          <a:cs typeface="Arial" charset="0"/>
                        </a:rPr>
                        <a:t>(</a:t>
                      </a:r>
                      <a:r>
                        <a:rPr lang="en-US" sz="800" dirty="0" err="1">
                          <a:latin typeface="Arial" charset="0"/>
                          <a:ea typeface="Arial" charset="0"/>
                          <a:cs typeface="Arial" charset="0"/>
                        </a:rPr>
                        <a:t>prev</a:t>
                      </a:r>
                      <a:r>
                        <a:rPr lang="en-US" sz="800" dirty="0">
                          <a:latin typeface="Arial" charset="0"/>
                          <a:ea typeface="Arial" charset="0"/>
                          <a:cs typeface="Arial" charset="0"/>
                        </a:rPr>
                        <a:t> chap4)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 charset="0"/>
                          <a:ea typeface="Arial" charset="0"/>
                          <a:cs typeface="Arial" charset="0"/>
                        </a:rPr>
                        <a:t>Generic Skills Assessment on Critical Thinking and Problem Solving Skills among UTM Undergraduate Students towards Industry-Ready Graduates</a:t>
                      </a:r>
                    </a:p>
                    <a:p>
                      <a:pPr algn="l">
                        <a:spcAft>
                          <a:spcPts val="0"/>
                        </a:spcAft>
                      </a:pPr>
                      <a:endParaRPr lang="en-GB" sz="800" dirty="0">
                        <a:solidFill>
                          <a:schemeClr val="bg1"/>
                        </a:solidFill>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spcAft>
                          <a:spcPts val="0"/>
                        </a:spcAft>
                      </a:pPr>
                      <a:r>
                        <a:rPr lang="en-MY" sz="800" dirty="0">
                          <a:solidFill>
                            <a:schemeClr val="bg1"/>
                          </a:solidFill>
                          <a:effectLst/>
                          <a:latin typeface="Arial" charset="0"/>
                          <a:ea typeface="Arial" charset="0"/>
                          <a:cs typeface="Arial" charset="0"/>
                        </a:rPr>
                        <a:t>Critical Thinking and Problem Solving Skills Assessment towards Industry-Ready Graduates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PM Dr. </a:t>
                      </a:r>
                      <a:r>
                        <a:rPr lang="ms-MY" sz="700" kern="1200" dirty="0" err="1">
                          <a:solidFill>
                            <a:schemeClr val="dk1"/>
                          </a:solidFill>
                          <a:effectLst/>
                          <a:latin typeface="Arial" charset="0"/>
                          <a:ea typeface="Arial" charset="0"/>
                          <a:cs typeface="Arial" charset="0"/>
                        </a:rPr>
                        <a:t>Zaitul</a:t>
                      </a:r>
                      <a:r>
                        <a:rPr lang="ms-MY" sz="700" kern="1200" dirty="0">
                          <a:solidFill>
                            <a:schemeClr val="dk1"/>
                          </a:solidFill>
                          <a:effectLst/>
                          <a:latin typeface="Arial" charset="0"/>
                          <a:ea typeface="Arial" charset="0"/>
                          <a:cs typeface="Arial" charset="0"/>
                        </a:rPr>
                        <a:t> </a:t>
                      </a:r>
                      <a:r>
                        <a:rPr lang="ms-MY" sz="700" kern="1200" dirty="0" err="1">
                          <a:solidFill>
                            <a:schemeClr val="dk1"/>
                          </a:solidFill>
                          <a:effectLst/>
                          <a:latin typeface="Arial" charset="0"/>
                          <a:ea typeface="Arial" charset="0"/>
                          <a:cs typeface="Arial" charset="0"/>
                        </a:rPr>
                        <a:t>Marlizawati</a:t>
                      </a:r>
                      <a:r>
                        <a:rPr lang="ms-MY" sz="700" kern="1200" dirty="0">
                          <a:solidFill>
                            <a:schemeClr val="dk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Prof. Dr. Zainal </a:t>
                      </a:r>
                      <a:r>
                        <a:rPr lang="ms-MY" sz="700" kern="1200" dirty="0" err="1">
                          <a:solidFill>
                            <a:schemeClr val="dk1"/>
                          </a:solidFill>
                          <a:effectLst/>
                          <a:latin typeface="Arial" charset="0"/>
                          <a:ea typeface="Arial" charset="0"/>
                          <a:cs typeface="Arial" charset="0"/>
                        </a:rPr>
                        <a:t>Abd</a:t>
                      </a:r>
                      <a:r>
                        <a:rPr lang="ms-MY" sz="700" kern="1200" dirty="0">
                          <a:solidFill>
                            <a:schemeClr val="dk1"/>
                          </a:solidFill>
                          <a:effectLst/>
                          <a:latin typeface="Arial" charset="0"/>
                          <a:ea typeface="Arial" charset="0"/>
                          <a:cs typeface="Arial" charset="0"/>
                        </a:rPr>
                        <a:t> Aziz</a:t>
                      </a:r>
                      <a:endParaRPr lang="en-GB" sz="7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Norazlina</a:t>
                      </a:r>
                      <a:r>
                        <a:rPr lang="ms-MY" sz="700" kern="1200" dirty="0">
                          <a:solidFill>
                            <a:schemeClr val="dk1"/>
                          </a:solidFill>
                          <a:effectLst/>
                          <a:latin typeface="Arial" charset="0"/>
                          <a:ea typeface="Arial" charset="0"/>
                          <a:cs typeface="Arial" charset="0"/>
                        </a:rPr>
                        <a:t> Ismail</a:t>
                      </a:r>
                      <a:r>
                        <a:rPr lang="en-GB" sz="700" kern="1200" dirty="0">
                          <a:solidFill>
                            <a:schemeClr val="dk1"/>
                          </a:solidFill>
                          <a:effectLst/>
                          <a:latin typeface="Arial" charset="0"/>
                          <a:ea typeface="Arial" charset="0"/>
                          <a:cs typeface="Arial" charset="0"/>
                        </a:rPr>
                        <a:t> </a:t>
                      </a:r>
                    </a:p>
                  </a:txBody>
                  <a:tcPr marL="68580" marR="68580" marT="0" marB="0"/>
                </a:tc>
                <a:tc>
                  <a:txBody>
                    <a:bodyPr/>
                    <a:lstStyle/>
                    <a:p>
                      <a:pPr marL="0" lvl="0" indent="0" algn="l" defTabSz="914400" rtl="0" eaLnBrk="1" latinLnBrk="0" hangingPunct="1">
                        <a:lnSpc>
                          <a:spcPct val="115000"/>
                        </a:lnSpc>
                        <a:spcAft>
                          <a:spcPts val="0"/>
                        </a:spcAft>
                        <a:buFont typeface="Wingdings" charset="2"/>
                        <a:buNone/>
                      </a:pPr>
                      <a:r>
                        <a:rPr lang="ms-MY" sz="700" kern="1200" dirty="0">
                          <a:solidFill>
                            <a:schemeClr val="bg1"/>
                          </a:solidFill>
                          <a:effectLst/>
                          <a:latin typeface="Arial" charset="0"/>
                          <a:ea typeface="Arial" charset="0"/>
                          <a:cs typeface="Arial" charset="0"/>
                        </a:rPr>
                        <a:t>PM Dr. </a:t>
                      </a:r>
                      <a:r>
                        <a:rPr lang="ms-MY" sz="700" kern="1200" dirty="0" err="1">
                          <a:solidFill>
                            <a:schemeClr val="bg1"/>
                          </a:solidFill>
                          <a:effectLst/>
                          <a:latin typeface="Arial" charset="0"/>
                          <a:ea typeface="Arial" charset="0"/>
                          <a:cs typeface="Arial" charset="0"/>
                        </a:rPr>
                        <a:t>Zaitul</a:t>
                      </a:r>
                      <a:r>
                        <a:rPr lang="ms-MY" sz="700" kern="1200" dirty="0">
                          <a:solidFill>
                            <a:schemeClr val="bg1"/>
                          </a:solidFill>
                          <a:effectLst/>
                          <a:latin typeface="Arial" charset="0"/>
                          <a:ea typeface="Arial" charset="0"/>
                          <a:cs typeface="Arial" charset="0"/>
                        </a:rPr>
                        <a:t> </a:t>
                      </a:r>
                      <a:r>
                        <a:rPr lang="ms-MY" sz="700" kern="1200" dirty="0" err="1">
                          <a:solidFill>
                            <a:schemeClr val="bg1"/>
                          </a:solidFill>
                          <a:effectLst/>
                          <a:latin typeface="Arial" charset="0"/>
                          <a:ea typeface="Arial" charset="0"/>
                          <a:cs typeface="Arial" charset="0"/>
                        </a:rPr>
                        <a:t>Marlizawati</a:t>
                      </a:r>
                      <a:r>
                        <a:rPr lang="ms-MY" sz="700" kern="1200" dirty="0">
                          <a:solidFill>
                            <a:schemeClr val="bg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700" kern="1200" dirty="0">
                          <a:solidFill>
                            <a:schemeClr val="bg1"/>
                          </a:solidFill>
                          <a:effectLst/>
                          <a:latin typeface="Arial" charset="0"/>
                          <a:ea typeface="Arial" charset="0"/>
                          <a:cs typeface="Arial" charset="0"/>
                        </a:rPr>
                        <a:t>Dr. </a:t>
                      </a:r>
                      <a:r>
                        <a:rPr lang="ms-MY" sz="700" kern="1200" dirty="0" err="1">
                          <a:solidFill>
                            <a:schemeClr val="bg1"/>
                          </a:solidFill>
                          <a:effectLst/>
                          <a:latin typeface="Arial" charset="0"/>
                          <a:ea typeface="Arial" charset="0"/>
                          <a:cs typeface="Arial" charset="0"/>
                        </a:rPr>
                        <a:t>Norazlina</a:t>
                      </a:r>
                      <a:r>
                        <a:rPr lang="ms-MY" sz="700" kern="1200" dirty="0">
                          <a:solidFill>
                            <a:schemeClr val="bg1"/>
                          </a:solidFill>
                          <a:effectLst/>
                          <a:latin typeface="Arial" charset="0"/>
                          <a:ea typeface="Arial" charset="0"/>
                          <a:cs typeface="Arial" charset="0"/>
                        </a:rPr>
                        <a:t> Ismail</a:t>
                      </a:r>
                      <a:r>
                        <a:rPr lang="en-GB" sz="700" kern="12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9"/>
                  </a:ext>
                </a:extLst>
              </a:tr>
              <a:tr h="387752">
                <a:tc>
                  <a:txBody>
                    <a:bodyPr/>
                    <a:lstStyle/>
                    <a:p>
                      <a:pPr algn="l"/>
                      <a:r>
                        <a:rPr lang="en-US" sz="800" dirty="0">
                          <a:solidFill>
                            <a:schemeClr val="accent1">
                              <a:lumMod val="75000"/>
                            </a:schemeClr>
                          </a:solidFill>
                          <a:latin typeface="Arial" charset="0"/>
                          <a:ea typeface="Arial" charset="0"/>
                          <a:cs typeface="Arial" charset="0"/>
                        </a:rPr>
                        <a:t>4. The way forward for Malaysian industries:</a:t>
                      </a:r>
                    </a:p>
                  </a:txBody>
                  <a:tcPr/>
                </a:tc>
                <a:tc>
                  <a:txBody>
                    <a:bodyPr/>
                    <a:lstStyle/>
                    <a:p>
                      <a:pPr algn="l"/>
                      <a:r>
                        <a:rPr lang="en-US" sz="800" dirty="0">
                          <a:latin typeface="Arial" charset="0"/>
                          <a:ea typeface="Arial" charset="0"/>
                          <a:cs typeface="Arial" charset="0"/>
                        </a:rPr>
                        <a:t>Conclusions</a:t>
                      </a:r>
                    </a:p>
                  </a:txBody>
                  <a:tcPr/>
                </a:tc>
                <a:tc>
                  <a:txBody>
                    <a:bodyPr/>
                    <a:lstStyle/>
                    <a:p>
                      <a:pPr algn="ctr"/>
                      <a:r>
                        <a:rPr lang="en-US" sz="800" dirty="0">
                          <a:latin typeface="Arial" charset="0"/>
                          <a:ea typeface="Arial" charset="0"/>
                          <a:cs typeface="Arial" charset="0"/>
                        </a:rPr>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 charset="0"/>
                          <a:ea typeface="Arial" charset="0"/>
                          <a:cs typeface="Arial" charset="0"/>
                        </a:rPr>
                        <a:t>Industrial Mathematics Global Success Stories</a:t>
                      </a:r>
                    </a:p>
                    <a:p>
                      <a:pPr algn="l">
                        <a:spcAft>
                          <a:spcPts val="0"/>
                        </a:spcAft>
                      </a:pPr>
                      <a:endParaRPr lang="en-GB" sz="800" dirty="0">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spcAft>
                          <a:spcPts val="0"/>
                        </a:spcAft>
                      </a:pPr>
                      <a:r>
                        <a:rPr lang="en-MY" sz="800" dirty="0">
                          <a:effectLst/>
                          <a:latin typeface="Arial" charset="0"/>
                          <a:ea typeface="Arial" charset="0"/>
                          <a:cs typeface="Arial" charset="0"/>
                        </a:rPr>
                        <a:t>Industrial Mathematics Global Success Stories               </a:t>
                      </a:r>
                      <a:endParaRPr lang="en-GB" sz="800" dirty="0">
                        <a:effectLst/>
                        <a:latin typeface="Arial" charset="0"/>
                        <a:ea typeface="Arial" charset="0"/>
                        <a:cs typeface="Arial" charset="0"/>
                      </a:endParaRPr>
                    </a:p>
                  </a:txBody>
                  <a:tcPr marL="68580" marR="68580" marT="0" marB="0"/>
                </a:tc>
                <a:tc>
                  <a:txBody>
                    <a:bodyPr/>
                    <a:lstStyle/>
                    <a:p>
                      <a:pPr algn="l"/>
                      <a:r>
                        <a:rPr lang="ms-MY" sz="700" kern="1200" dirty="0">
                          <a:solidFill>
                            <a:schemeClr val="dk1"/>
                          </a:solidFill>
                          <a:effectLst/>
                          <a:latin typeface="Arial" charset="0"/>
                          <a:ea typeface="Arial" charset="0"/>
                          <a:cs typeface="Arial" charset="0"/>
                        </a:rPr>
                        <a:t>Dr. </a:t>
                      </a:r>
                      <a:r>
                        <a:rPr lang="ms-MY" sz="700" kern="1200" dirty="0" err="1">
                          <a:solidFill>
                            <a:schemeClr val="dk1"/>
                          </a:solidFill>
                          <a:effectLst/>
                          <a:latin typeface="Arial" charset="0"/>
                          <a:ea typeface="Arial" charset="0"/>
                          <a:cs typeface="Arial" charset="0"/>
                        </a:rPr>
                        <a:t>Norhaiza</a:t>
                      </a:r>
                      <a:r>
                        <a:rPr lang="ms-MY" sz="700" kern="1200" dirty="0">
                          <a:solidFill>
                            <a:schemeClr val="dk1"/>
                          </a:solidFill>
                          <a:effectLst/>
                          <a:latin typeface="Arial" charset="0"/>
                          <a:ea typeface="Arial" charset="0"/>
                          <a:cs typeface="Arial" charset="0"/>
                        </a:rPr>
                        <a:t> Ahmad</a:t>
                      </a:r>
                    </a:p>
                    <a:p>
                      <a:pPr algn="l"/>
                      <a:r>
                        <a:rPr lang="ms-MY" sz="700" kern="1200" dirty="0">
                          <a:solidFill>
                            <a:schemeClr val="dk1"/>
                          </a:solidFill>
                          <a:effectLst/>
                          <a:latin typeface="Arial" charset="0"/>
                          <a:ea typeface="Arial" charset="0"/>
                          <a:cs typeface="Arial" charset="0"/>
                        </a:rPr>
                        <a:t>Prof. Dr. Zainal </a:t>
                      </a:r>
                      <a:r>
                        <a:rPr lang="ms-MY" sz="700" kern="1200" dirty="0" err="1">
                          <a:solidFill>
                            <a:schemeClr val="dk1"/>
                          </a:solidFill>
                          <a:effectLst/>
                          <a:latin typeface="Arial" charset="0"/>
                          <a:ea typeface="Arial" charset="0"/>
                          <a:cs typeface="Arial" charset="0"/>
                        </a:rPr>
                        <a:t>Abd</a:t>
                      </a:r>
                      <a:r>
                        <a:rPr lang="ms-MY" sz="700" kern="1200" dirty="0">
                          <a:solidFill>
                            <a:schemeClr val="dk1"/>
                          </a:solidFill>
                          <a:effectLst/>
                          <a:latin typeface="Arial" charset="0"/>
                          <a:ea typeface="Arial" charset="0"/>
                          <a:cs typeface="Arial" charset="0"/>
                        </a:rPr>
                        <a:t> Aziz</a:t>
                      </a:r>
                      <a:r>
                        <a:rPr lang="en-GB" sz="700" dirty="0">
                          <a:effectLst/>
                          <a:latin typeface="Arial" charset="0"/>
                          <a:ea typeface="Arial" charset="0"/>
                          <a:cs typeface="Arial" charset="0"/>
                        </a:rPr>
                        <a:t> </a:t>
                      </a:r>
                    </a:p>
                  </a:txBody>
                  <a:tcPr marL="68580" marR="68580" marT="0" marB="0"/>
                </a:tc>
                <a:tc>
                  <a:txBody>
                    <a:bodyPr/>
                    <a:lstStyle/>
                    <a:p>
                      <a:pPr algn="l"/>
                      <a:r>
                        <a:rPr lang="ms-MY" sz="700" b="1" kern="1200" dirty="0">
                          <a:solidFill>
                            <a:srgbClr val="FFFF00"/>
                          </a:solidFill>
                          <a:effectLst/>
                          <a:latin typeface="Arial" charset="0"/>
                          <a:ea typeface="Arial" charset="0"/>
                          <a:cs typeface="Arial" charset="0"/>
                        </a:rPr>
                        <a:t>Prof. Dr. Zainal </a:t>
                      </a:r>
                      <a:r>
                        <a:rPr lang="ms-MY" sz="700" b="1" kern="1200" dirty="0" err="1">
                          <a:solidFill>
                            <a:srgbClr val="FFFF00"/>
                          </a:solidFill>
                          <a:effectLst/>
                          <a:latin typeface="Arial" charset="0"/>
                          <a:ea typeface="Arial" charset="0"/>
                          <a:cs typeface="Arial" charset="0"/>
                        </a:rPr>
                        <a:t>Abd</a:t>
                      </a:r>
                      <a:r>
                        <a:rPr lang="ms-MY" sz="700" b="1" kern="1200" dirty="0">
                          <a:solidFill>
                            <a:srgbClr val="FFFF00"/>
                          </a:solidFill>
                          <a:effectLst/>
                          <a:latin typeface="Arial" charset="0"/>
                          <a:ea typeface="Arial" charset="0"/>
                          <a:cs typeface="Arial" charset="0"/>
                        </a:rPr>
                        <a:t> Aziz</a:t>
                      </a:r>
                      <a:r>
                        <a:rPr lang="en-GB" sz="700" b="1" dirty="0">
                          <a:solidFill>
                            <a:srgbClr val="FFFF00"/>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9521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0"/>
            <a:ext cx="5943600" cy="767672"/>
          </a:xfrm>
        </p:spPr>
        <p:txBody>
          <a:bodyPr/>
          <a:lstStyle/>
          <a:p>
            <a:pPr algn="l"/>
            <a:r>
              <a:rPr lang="en-US" sz="3600" b="1" dirty="0">
                <a:solidFill>
                  <a:srgbClr val="C00000"/>
                </a:solidFill>
                <a:latin typeface="Arial" charset="0"/>
              </a:rPr>
              <a:t>Strength of Book</a:t>
            </a:r>
            <a:endParaRPr lang="en-US" sz="3600" b="1" dirty="0">
              <a:solidFill>
                <a:srgbClr val="C00000"/>
              </a:solidFill>
            </a:endParaRPr>
          </a:p>
        </p:txBody>
      </p:sp>
      <p:sp>
        <p:nvSpPr>
          <p:cNvPr id="5" name="Subtitle 4"/>
          <p:cNvSpPr txBox="1">
            <a:spLocks/>
          </p:cNvSpPr>
          <p:nvPr/>
        </p:nvSpPr>
        <p:spPr bwMode="auto">
          <a:xfrm>
            <a:off x="136358" y="767672"/>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err="1">
                <a:solidFill>
                  <a:srgbClr val="C00000"/>
                </a:solidFill>
              </a:rPr>
              <a:t>Buku</a:t>
            </a:r>
            <a:r>
              <a:rPr lang="en-US" sz="2000" b="1" dirty="0">
                <a:solidFill>
                  <a:srgbClr val="C00000"/>
                </a:solidFill>
              </a:rPr>
              <a:t>: </a:t>
            </a:r>
            <a:r>
              <a:rPr lang="en-US" sz="2000" b="1" i="1" dirty="0">
                <a:solidFill>
                  <a:srgbClr val="0432FF"/>
                </a:solidFill>
              </a:rPr>
              <a:t>Mathematics Matters in Malaysian Industries</a:t>
            </a:r>
          </a:p>
        </p:txBody>
      </p:sp>
      <p:pic>
        <p:nvPicPr>
          <p:cNvPr id="4" name="Picture 3"/>
          <p:cNvPicPr>
            <a:picLocks noChangeAspect="1"/>
          </p:cNvPicPr>
          <p:nvPr/>
        </p:nvPicPr>
        <p:blipFill>
          <a:blip r:embed="rId3"/>
          <a:stretch>
            <a:fillRect/>
          </a:stretch>
        </p:blipFill>
        <p:spPr>
          <a:xfrm>
            <a:off x="984361" y="3580108"/>
            <a:ext cx="2029305" cy="2885268"/>
          </a:xfrm>
          <a:prstGeom prst="rect">
            <a:avLst/>
          </a:prstGeom>
        </p:spPr>
      </p:pic>
      <p:pic>
        <p:nvPicPr>
          <p:cNvPr id="7" name="Picture 6"/>
          <p:cNvPicPr>
            <a:picLocks noChangeAspect="1"/>
          </p:cNvPicPr>
          <p:nvPr/>
        </p:nvPicPr>
        <p:blipFill>
          <a:blip r:embed="rId4"/>
          <a:stretch>
            <a:fillRect/>
          </a:stretch>
        </p:blipFill>
        <p:spPr>
          <a:xfrm>
            <a:off x="3242258" y="3580108"/>
            <a:ext cx="1952365" cy="2885268"/>
          </a:xfrm>
          <a:prstGeom prst="rect">
            <a:avLst/>
          </a:prstGeom>
        </p:spPr>
      </p:pic>
    </p:spTree>
    <p:extLst>
      <p:ext uri="{BB962C8B-B14F-4D97-AF65-F5344CB8AC3E}">
        <p14:creationId xmlns:p14="http://schemas.microsoft.com/office/powerpoint/2010/main" val="198530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7" y="158533"/>
            <a:ext cx="6866326" cy="340765"/>
          </a:xfrm>
        </p:spPr>
        <p:txBody>
          <a:bodyPr/>
          <a:lstStyle/>
          <a:p>
            <a:pPr algn="l"/>
            <a:r>
              <a:rPr lang="en-US" sz="1800" b="1" dirty="0" err="1">
                <a:solidFill>
                  <a:srgbClr val="C00000"/>
                </a:solidFill>
                <a:latin typeface="Arial" charset="0"/>
              </a:rPr>
              <a:t>Cadangan</a:t>
            </a:r>
            <a:r>
              <a:rPr lang="en-US" sz="1800" b="1" dirty="0">
                <a:solidFill>
                  <a:srgbClr val="C00000"/>
                </a:solidFill>
                <a:latin typeface="Arial" charset="0"/>
              </a:rPr>
              <a:t> </a:t>
            </a:r>
            <a:r>
              <a:rPr lang="en-US" sz="1800" b="1" dirty="0" err="1">
                <a:solidFill>
                  <a:srgbClr val="C00000"/>
                </a:solidFill>
                <a:latin typeface="Arial" charset="0"/>
              </a:rPr>
              <a:t>perubahan</a:t>
            </a:r>
            <a:r>
              <a:rPr lang="en-US" sz="1800" b="1" dirty="0">
                <a:solidFill>
                  <a:srgbClr val="C00000"/>
                </a:solidFill>
                <a:latin typeface="Arial" charset="0"/>
              </a:rPr>
              <a:t> </a:t>
            </a:r>
            <a:r>
              <a:rPr lang="en-US" sz="1800" b="1" dirty="0" err="1">
                <a:solidFill>
                  <a:srgbClr val="C00000"/>
                </a:solidFill>
                <a:latin typeface="Arial" charset="0"/>
              </a:rPr>
              <a:t>tajuk</a:t>
            </a:r>
            <a:r>
              <a:rPr lang="en-US" sz="1800" b="1" dirty="0">
                <a:solidFill>
                  <a:srgbClr val="C00000"/>
                </a:solidFill>
                <a:latin typeface="Arial" charset="0"/>
              </a:rPr>
              <a:t> </a:t>
            </a:r>
            <a:r>
              <a:rPr lang="en-US" sz="1800" b="1" dirty="0" err="1">
                <a:solidFill>
                  <a:srgbClr val="C00000"/>
                </a:solidFill>
                <a:latin typeface="Arial" charset="0"/>
              </a:rPr>
              <a:t>dan</a:t>
            </a:r>
            <a:r>
              <a:rPr lang="en-US" sz="1800" b="1" dirty="0">
                <a:solidFill>
                  <a:srgbClr val="C00000"/>
                </a:solidFill>
                <a:latin typeface="Arial" charset="0"/>
              </a:rPr>
              <a:t> </a:t>
            </a:r>
            <a:r>
              <a:rPr lang="en-US" sz="1800" b="1" dirty="0" err="1">
                <a:solidFill>
                  <a:srgbClr val="C00000"/>
                </a:solidFill>
                <a:latin typeface="Arial" charset="0"/>
              </a:rPr>
              <a:t>penulis</a:t>
            </a:r>
            <a:endParaRPr lang="en-US" sz="1800" b="1" dirty="0">
              <a:solidFill>
                <a:srgbClr val="C00000"/>
              </a:solidFill>
            </a:endParaRPr>
          </a:p>
        </p:txBody>
      </p:sp>
      <p:sp>
        <p:nvSpPr>
          <p:cNvPr id="5" name="Subtitle 4"/>
          <p:cNvSpPr txBox="1">
            <a:spLocks/>
          </p:cNvSpPr>
          <p:nvPr/>
        </p:nvSpPr>
        <p:spPr bwMode="auto">
          <a:xfrm>
            <a:off x="136358" y="444687"/>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err="1">
                <a:solidFill>
                  <a:srgbClr val="C00000"/>
                </a:solidFill>
              </a:rPr>
              <a:t>Buku</a:t>
            </a:r>
            <a:r>
              <a:rPr lang="en-US" sz="1600" b="1" dirty="0">
                <a:solidFill>
                  <a:srgbClr val="C00000"/>
                </a:solidFill>
              </a:rPr>
              <a:t>: </a:t>
            </a:r>
            <a:r>
              <a:rPr lang="en-US" sz="16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453827218"/>
              </p:ext>
            </p:extLst>
          </p:nvPr>
        </p:nvGraphicFramePr>
        <p:xfrm>
          <a:off x="136357" y="767672"/>
          <a:ext cx="8724178" cy="6171763"/>
        </p:xfrm>
        <a:graphic>
          <a:graphicData uri="http://schemas.openxmlformats.org/drawingml/2006/table">
            <a:tbl>
              <a:tblPr firstRow="1" bandRow="1">
                <a:tableStyleId>{5C22544A-7EE6-4342-B048-85BDC9FD1C3A}</a:tableStyleId>
              </a:tblPr>
              <a:tblGrid>
                <a:gridCol w="820256">
                  <a:extLst>
                    <a:ext uri="{9D8B030D-6E8A-4147-A177-3AD203B41FA5}">
                      <a16:colId xmlns:a16="http://schemas.microsoft.com/office/drawing/2014/main" val="20000"/>
                    </a:ext>
                  </a:extLst>
                </a:gridCol>
                <a:gridCol w="837211">
                  <a:extLst>
                    <a:ext uri="{9D8B030D-6E8A-4147-A177-3AD203B41FA5}">
                      <a16:colId xmlns:a16="http://schemas.microsoft.com/office/drawing/2014/main" val="20001"/>
                    </a:ext>
                  </a:extLst>
                </a:gridCol>
                <a:gridCol w="537896">
                  <a:extLst>
                    <a:ext uri="{9D8B030D-6E8A-4147-A177-3AD203B41FA5}">
                      <a16:colId xmlns:a16="http://schemas.microsoft.com/office/drawing/2014/main" val="20002"/>
                    </a:ext>
                  </a:extLst>
                </a:gridCol>
                <a:gridCol w="1654126">
                  <a:extLst>
                    <a:ext uri="{9D8B030D-6E8A-4147-A177-3AD203B41FA5}">
                      <a16:colId xmlns:a16="http://schemas.microsoft.com/office/drawing/2014/main" val="20003"/>
                    </a:ext>
                  </a:extLst>
                </a:gridCol>
                <a:gridCol w="1570892">
                  <a:extLst>
                    <a:ext uri="{9D8B030D-6E8A-4147-A177-3AD203B41FA5}">
                      <a16:colId xmlns:a16="http://schemas.microsoft.com/office/drawing/2014/main" val="20004"/>
                    </a:ext>
                  </a:extLst>
                </a:gridCol>
                <a:gridCol w="1711570">
                  <a:extLst>
                    <a:ext uri="{9D8B030D-6E8A-4147-A177-3AD203B41FA5}">
                      <a16:colId xmlns:a16="http://schemas.microsoft.com/office/drawing/2014/main" val="20005"/>
                    </a:ext>
                  </a:extLst>
                </a:gridCol>
                <a:gridCol w="1592227">
                  <a:extLst>
                    <a:ext uri="{9D8B030D-6E8A-4147-A177-3AD203B41FA5}">
                      <a16:colId xmlns:a16="http://schemas.microsoft.com/office/drawing/2014/main" val="20006"/>
                    </a:ext>
                  </a:extLst>
                </a:gridCol>
              </a:tblGrid>
              <a:tr h="329248">
                <a:tc>
                  <a:txBody>
                    <a:bodyPr/>
                    <a:lstStyle/>
                    <a:p>
                      <a:pPr algn="l"/>
                      <a:r>
                        <a:rPr lang="en-US" sz="800" dirty="0">
                          <a:latin typeface="Arial" charset="0"/>
                          <a:ea typeface="Arial" charset="0"/>
                          <a:cs typeface="Arial" charset="0"/>
                        </a:rPr>
                        <a:t>Category</a:t>
                      </a:r>
                    </a:p>
                  </a:txBody>
                  <a:tcPr/>
                </a:tc>
                <a:tc gridSpan="2">
                  <a:txBody>
                    <a:bodyPr/>
                    <a:lstStyle/>
                    <a:p>
                      <a:pPr algn="l"/>
                      <a:r>
                        <a:rPr lang="en-US" sz="8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ctr"/>
                      <a:r>
                        <a:rPr lang="en-US" sz="1000" dirty="0">
                          <a:latin typeface="Arial" charset="0"/>
                          <a:ea typeface="Arial" charset="0"/>
                          <a:cs typeface="Arial" charset="0"/>
                        </a:rPr>
                        <a:t>Title (Previous)</a:t>
                      </a:r>
                    </a:p>
                  </a:txBody>
                  <a:tcPr/>
                </a:tc>
                <a:tc>
                  <a:txBody>
                    <a:bodyPr/>
                    <a:lstStyle/>
                    <a:p>
                      <a:pPr algn="ctr"/>
                      <a:r>
                        <a:rPr lang="en-US" sz="1100" dirty="0">
                          <a:latin typeface="Arial" charset="0"/>
                          <a:ea typeface="Arial" charset="0"/>
                          <a:cs typeface="Arial" charset="0"/>
                        </a:rPr>
                        <a:t>Title (NEW)</a:t>
                      </a:r>
                    </a:p>
                  </a:txBody>
                  <a:tcPr>
                    <a:solidFill>
                      <a:srgbClr val="0432FF"/>
                    </a:solidFill>
                  </a:tcPr>
                </a:tc>
                <a:tc>
                  <a:txBody>
                    <a:bodyPr/>
                    <a:lstStyle/>
                    <a:p>
                      <a:pPr algn="l"/>
                      <a:r>
                        <a:rPr lang="en-US" sz="800" dirty="0">
                          <a:latin typeface="Arial" charset="0"/>
                          <a:ea typeface="Arial" charset="0"/>
                          <a:cs typeface="Arial" charset="0"/>
                        </a:rPr>
                        <a:t>Authors (18)</a:t>
                      </a:r>
                    </a:p>
                    <a:p>
                      <a:pPr algn="l"/>
                      <a:r>
                        <a:rPr lang="en-US" sz="800" dirty="0">
                          <a:latin typeface="Arial" charset="0"/>
                          <a:ea typeface="Arial" charset="0"/>
                          <a:cs typeface="Arial" charset="0"/>
                        </a:rPr>
                        <a:t>max</a:t>
                      </a:r>
                      <a:r>
                        <a:rPr lang="en-US" sz="800" baseline="0" dirty="0">
                          <a:latin typeface="Arial" charset="0"/>
                          <a:ea typeface="Arial" charset="0"/>
                          <a:cs typeface="Arial" charset="0"/>
                        </a:rPr>
                        <a:t> 4 authors</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1100" b="1" kern="1200" dirty="0">
                          <a:solidFill>
                            <a:schemeClr val="lt1"/>
                          </a:solidFill>
                          <a:latin typeface="Arial" charset="0"/>
                          <a:ea typeface="Arial" charset="0"/>
                          <a:cs typeface="Arial" charset="0"/>
                        </a:rPr>
                        <a:t>Authors (17)</a:t>
                      </a:r>
                    </a:p>
                    <a:p>
                      <a:pPr marL="0" algn="ctr" defTabSz="914400" rtl="0" eaLnBrk="1" latinLnBrk="0" hangingPunct="1"/>
                      <a:r>
                        <a:rPr lang="en-US" sz="1100" b="1" kern="1200" dirty="0">
                          <a:solidFill>
                            <a:schemeClr val="lt1"/>
                          </a:solidFill>
                          <a:latin typeface="Arial" charset="0"/>
                          <a:ea typeface="Arial" charset="0"/>
                          <a:cs typeface="Arial" charset="0"/>
                        </a:rPr>
                        <a:t>max 4 authors</a:t>
                      </a:r>
                    </a:p>
                  </a:txBody>
                  <a:tcPr>
                    <a:solidFill>
                      <a:srgbClr val="0432FF"/>
                    </a:solidFill>
                  </a:tcPr>
                </a:tc>
                <a:extLst>
                  <a:ext uri="{0D108BD9-81ED-4DB2-BD59-A6C34878D82A}">
                    <a16:rowId xmlns:a16="http://schemas.microsoft.com/office/drawing/2014/main" val="10000"/>
                  </a:ext>
                </a:extLst>
              </a:tr>
              <a:tr h="322847">
                <a:tc>
                  <a:txBody>
                    <a:bodyPr/>
                    <a:lstStyle/>
                    <a:p>
                      <a:pPr algn="l"/>
                      <a:endParaRPr lang="en-US" sz="800" dirty="0">
                        <a:solidFill>
                          <a:srgbClr val="0432FF"/>
                        </a:solidFill>
                        <a:latin typeface="Arial" charset="0"/>
                        <a:ea typeface="Arial" charset="0"/>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Introduction</a:t>
                      </a:r>
                    </a:p>
                    <a:p>
                      <a:pPr algn="ct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1</a:t>
                      </a:r>
                    </a:p>
                  </a:txBody>
                  <a:tcPr/>
                </a:tc>
                <a:tc>
                  <a:txBody>
                    <a:bodyPr/>
                    <a:lstStyle/>
                    <a:p>
                      <a:pPr algn="l"/>
                      <a:r>
                        <a:rPr lang="en-US" sz="800" dirty="0">
                          <a:solidFill>
                            <a:schemeClr val="tx1"/>
                          </a:solidFill>
                          <a:latin typeface="Arial" charset="0"/>
                          <a:ea typeface="Arial" charset="0"/>
                          <a:cs typeface="Arial" charset="0"/>
                        </a:rPr>
                        <a:t>Gearing Malaysian Industries with Ready-skills Industrial Mathematicians</a:t>
                      </a:r>
                    </a:p>
                  </a:txBody>
                  <a:tcPr/>
                </a:tc>
                <a:tc>
                  <a:txBody>
                    <a:bodyPr/>
                    <a:lstStyle/>
                    <a:p>
                      <a:pPr algn="l"/>
                      <a:r>
                        <a:rPr lang="en-US" sz="800" dirty="0">
                          <a:solidFill>
                            <a:schemeClr val="bg1"/>
                          </a:solidFill>
                          <a:latin typeface="Arial" charset="0"/>
                          <a:ea typeface="Arial" charset="0"/>
                          <a:cs typeface="Arial" charset="0"/>
                        </a:rPr>
                        <a:t>Gearing Malaysian Industries with Industrial Mathematics </a:t>
                      </a:r>
                    </a:p>
                  </a:txBody>
                  <a:tcPr>
                    <a:solidFill>
                      <a:schemeClr val="tx2">
                        <a:lumMod val="60000"/>
                        <a:lumOff val="40000"/>
                      </a:schemeClr>
                    </a:solidFill>
                  </a:tcPr>
                </a:tc>
                <a:tc>
                  <a:txBody>
                    <a:bodyPr/>
                    <a:lstStyle/>
                    <a:p>
                      <a:pPr algn="l">
                        <a:spcAft>
                          <a:spcPts val="0"/>
                        </a:spcAft>
                      </a:pPr>
                      <a:r>
                        <a:rPr lang="en-MY" sz="800" dirty="0" err="1">
                          <a:effectLst/>
                          <a:latin typeface="Arial" charset="0"/>
                          <a:ea typeface="Arial" charset="0"/>
                          <a:cs typeface="Arial" charset="0"/>
                        </a:rPr>
                        <a:t>Dr.</a:t>
                      </a:r>
                      <a:r>
                        <a:rPr lang="en-MY" sz="800" dirty="0">
                          <a:effectLst/>
                          <a:latin typeface="Arial" charset="0"/>
                          <a:ea typeface="Arial" charset="0"/>
                          <a:cs typeface="Arial" charset="0"/>
                        </a:rPr>
                        <a:t> </a:t>
                      </a:r>
                      <a:r>
                        <a:rPr lang="en-MY" sz="800" dirty="0" err="1">
                          <a:effectLst/>
                          <a:latin typeface="Arial" charset="0"/>
                          <a:ea typeface="Arial" charset="0"/>
                          <a:cs typeface="Arial" charset="0"/>
                        </a:rPr>
                        <a:t>Norhaiza</a:t>
                      </a:r>
                      <a:r>
                        <a:rPr lang="en-MY" sz="800" dirty="0">
                          <a:effectLst/>
                          <a:latin typeface="Arial" charset="0"/>
                          <a:ea typeface="Arial" charset="0"/>
                          <a:cs typeface="Arial" charset="0"/>
                        </a:rPr>
                        <a:t> Ahmad</a:t>
                      </a:r>
                      <a:endParaRPr lang="en-GB" sz="800" dirty="0">
                        <a:effectLst/>
                        <a:latin typeface="Arial" charset="0"/>
                        <a:ea typeface="Arial" charset="0"/>
                        <a:cs typeface="Arial" charset="0"/>
                      </a:endParaRPr>
                    </a:p>
                  </a:txBody>
                  <a:tcPr marL="68580" marR="68580" marT="0" marB="0"/>
                </a:tc>
                <a:tc>
                  <a:txBody>
                    <a:bodyPr/>
                    <a:lstStyle/>
                    <a:p>
                      <a:pPr algn="l">
                        <a:spcAft>
                          <a:spcPts val="0"/>
                        </a:spcAft>
                      </a:pP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Norhaiza</a:t>
                      </a:r>
                      <a:r>
                        <a:rPr lang="en-MY" sz="800" b="1" dirty="0">
                          <a:solidFill>
                            <a:srgbClr val="FFFF00"/>
                          </a:solidFill>
                          <a:effectLst/>
                          <a:latin typeface="Arial" charset="0"/>
                          <a:ea typeface="Arial" charset="0"/>
                          <a:cs typeface="Arial" charset="0"/>
                        </a:rPr>
                        <a:t> Ahmad </a:t>
                      </a:r>
                    </a:p>
                    <a:p>
                      <a:pPr algn="l">
                        <a:spcAft>
                          <a:spcPts val="0"/>
                        </a:spcAft>
                      </a:pPr>
                      <a:r>
                        <a:rPr lang="en-MY" sz="800" b="1" dirty="0" err="1">
                          <a:solidFill>
                            <a:srgbClr val="FFFF00"/>
                          </a:solidFill>
                          <a:effectLst/>
                          <a:latin typeface="Arial" charset="0"/>
                          <a:ea typeface="Arial" charset="0"/>
                          <a:cs typeface="Arial" charset="0"/>
                        </a:rPr>
                        <a:t>Prof.</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Zainal Abdul</a:t>
                      </a:r>
                      <a:r>
                        <a:rPr lang="en-MY" sz="800" b="1" baseline="0" dirty="0">
                          <a:solidFill>
                            <a:srgbClr val="FFFF00"/>
                          </a:solidFill>
                          <a:effectLst/>
                          <a:latin typeface="Arial" charset="0"/>
                          <a:ea typeface="Arial" charset="0"/>
                          <a:cs typeface="Arial" charset="0"/>
                        </a:rPr>
                        <a:t> Aziz</a:t>
                      </a:r>
                      <a:r>
                        <a:rPr lang="en-MY" sz="800" b="1" dirty="0">
                          <a:solidFill>
                            <a:srgbClr val="FFFF00"/>
                          </a:solidFill>
                          <a:effectLst/>
                          <a:latin typeface="Arial" charset="0"/>
                          <a:ea typeface="Arial" charset="0"/>
                          <a:cs typeface="Arial" charset="0"/>
                        </a:rPr>
                        <a:t> </a:t>
                      </a:r>
                      <a:endParaRPr lang="en-GB" sz="800" b="1" dirty="0">
                        <a:solidFill>
                          <a:srgbClr val="FFFF00"/>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5906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432FF"/>
                          </a:solidFill>
                          <a:latin typeface="Arial" charset="0"/>
                          <a:ea typeface="Arial" charset="0"/>
                          <a:cs typeface="Arial" charset="0"/>
                        </a:rPr>
                        <a:t>1. Issues &amp; Assessment of Current Practices/Outlook at Malaysian Industries: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Current usage </a:t>
                      </a:r>
                      <a:r>
                        <a:rPr lang="en-US" sz="800" baseline="0" dirty="0">
                          <a:latin typeface="Arial" charset="0"/>
                          <a:ea typeface="Arial" charset="0"/>
                          <a:cs typeface="Arial" charset="0"/>
                        </a:rPr>
                        <a:t>o</a:t>
                      </a:r>
                      <a:r>
                        <a:rPr lang="en-US" sz="800" dirty="0">
                          <a:latin typeface="Arial" charset="0"/>
                          <a:ea typeface="Arial" charset="0"/>
                          <a:cs typeface="Arial" charset="0"/>
                        </a:rPr>
                        <a:t>f</a:t>
                      </a:r>
                      <a:r>
                        <a:rPr lang="en-US" sz="800" baseline="0" dirty="0">
                          <a:latin typeface="Arial" charset="0"/>
                          <a:ea typeface="Arial" charset="0"/>
                          <a:cs typeface="Arial" charset="0"/>
                        </a:rPr>
                        <a:t> Mathematics sciences research</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3 </a:t>
                      </a:r>
                    </a:p>
                    <a:p>
                      <a:pPr algn="ctr"/>
                      <a:r>
                        <a:rPr lang="en-US" sz="800" dirty="0">
                          <a:latin typeface="Arial" charset="0"/>
                          <a:ea typeface="Arial" charset="0"/>
                          <a:cs typeface="Arial" charset="0"/>
                        </a:rPr>
                        <a:t>(prev.</a:t>
                      </a:r>
                      <a:r>
                        <a:rPr lang="en-US" sz="800" baseline="0" dirty="0">
                          <a:latin typeface="Arial" charset="0"/>
                          <a:ea typeface="Arial" charset="0"/>
                          <a:cs typeface="Arial" charset="0"/>
                        </a:rPr>
                        <a:t> </a:t>
                      </a:r>
                      <a:r>
                        <a:rPr lang="en-US" sz="800" baseline="0" dirty="0" err="1">
                          <a:latin typeface="Arial" charset="0"/>
                          <a:ea typeface="Arial" charset="0"/>
                          <a:cs typeface="Arial" charset="0"/>
                        </a:rPr>
                        <a:t>chp</a:t>
                      </a:r>
                      <a:r>
                        <a:rPr lang="en-US" sz="800" dirty="0">
                          <a:latin typeface="Arial" charset="0"/>
                          <a:ea typeface="Arial" charset="0"/>
                          <a:cs typeface="Arial" charset="0"/>
                        </a:rPr>
                        <a:t> 2) </a:t>
                      </a:r>
                    </a:p>
                  </a:txBody>
                  <a:tcPr/>
                </a:tc>
                <a:tc>
                  <a:txBody>
                    <a:bodyPr/>
                    <a:lstStyle/>
                    <a:p>
                      <a:pPr algn="l">
                        <a:spcAft>
                          <a:spcPts val="0"/>
                        </a:spcAft>
                      </a:pPr>
                      <a:r>
                        <a:rPr lang="en-GB" sz="800" dirty="0">
                          <a:effectLst/>
                          <a:latin typeface="Arial" charset="0"/>
                          <a:ea typeface="Arial" charset="0"/>
                          <a:cs typeface="Arial" charset="0"/>
                        </a:rPr>
                        <a:t>Preliminary Study of Mathematical Sciences Research for Industries in Malaysia</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Mathematical</a:t>
                      </a:r>
                      <a:r>
                        <a:rPr lang="en-MY" sz="800" baseline="0" dirty="0">
                          <a:solidFill>
                            <a:schemeClr val="bg1"/>
                          </a:solidFill>
                          <a:effectLst/>
                          <a:latin typeface="Arial" charset="0"/>
                          <a:ea typeface="Arial" charset="0"/>
                          <a:cs typeface="Arial" charset="0"/>
                        </a:rPr>
                        <a:t> Sciences </a:t>
                      </a:r>
                      <a:r>
                        <a:rPr lang="en-MY" sz="800" dirty="0">
                          <a:solidFill>
                            <a:schemeClr val="bg1"/>
                          </a:solidFill>
                          <a:effectLst/>
                          <a:latin typeface="Arial" charset="0"/>
                          <a:ea typeface="Arial" charset="0"/>
                          <a:cs typeface="Arial" charset="0"/>
                        </a:rPr>
                        <a:t>Research for Industries</a:t>
                      </a:r>
                      <a:r>
                        <a:rPr lang="en-MY" sz="800" baseline="0" dirty="0">
                          <a:solidFill>
                            <a:schemeClr val="bg1"/>
                          </a:solidFill>
                          <a:effectLst/>
                          <a:latin typeface="Arial" charset="0"/>
                          <a:ea typeface="Arial" charset="0"/>
                          <a:cs typeface="Arial" charset="0"/>
                        </a:rPr>
                        <a:t> in Malaysia.</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2"/>
                  </a:ext>
                </a:extLst>
              </a:tr>
              <a:tr h="587803">
                <a:tc vMerge="1">
                  <a:txBody>
                    <a:bodyPr/>
                    <a:lstStyle/>
                    <a:p>
                      <a:pPr algn="l"/>
                      <a:endParaRPr lang="en-US" sz="9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Current Literacy</a:t>
                      </a:r>
                      <a:r>
                        <a:rPr lang="en-US" sz="800" baseline="0" dirty="0">
                          <a:latin typeface="Arial" charset="0"/>
                          <a:ea typeface="Arial" charset="0"/>
                          <a:cs typeface="Arial" charset="0"/>
                        </a:rPr>
                        <a:t> Status at Industry</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3</a:t>
                      </a:r>
                    </a:p>
                  </a:txBody>
                  <a:tcPr/>
                </a:tc>
                <a:tc>
                  <a:txBody>
                    <a:bodyPr/>
                    <a:lstStyle/>
                    <a:p>
                      <a:pPr algn="l">
                        <a:lnSpc>
                          <a:spcPct val="115000"/>
                        </a:lnSpc>
                        <a:spcAft>
                          <a:spcPts val="0"/>
                        </a:spcAft>
                      </a:pPr>
                      <a:r>
                        <a:rPr lang="en-GB" sz="800" dirty="0">
                          <a:effectLst/>
                          <a:latin typeface="Arial" charset="0"/>
                          <a:ea typeface="Arial" charset="0"/>
                          <a:cs typeface="Arial" charset="0"/>
                        </a:rPr>
                        <a:t>Mathematical Modelling – Academia and Industrial Perspectives</a:t>
                      </a:r>
                    </a:p>
                  </a:txBody>
                  <a:tcPr marL="68580" marR="68580" marT="0" marB="0"/>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Academia</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and</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Local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Industrial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Perspectives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on</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Mathematical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Modelling</a:t>
                      </a:r>
                      <a:r>
                        <a:rPr lang="ms-MY" sz="800" dirty="0">
                          <a:solidFill>
                            <a:schemeClr val="bg1"/>
                          </a:solidFill>
                          <a:effectLst/>
                          <a:latin typeface="Arial" charset="0"/>
                          <a:ea typeface="Arial" charset="0"/>
                          <a:cs typeface="Arial" charset="0"/>
                        </a:rPr>
                        <a:t>  </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Haliza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Rahman</a:t>
                      </a:r>
                      <a:endParaRPr lang="en-GB" sz="800" kern="1200" dirty="0">
                        <a:solidFill>
                          <a:schemeClr val="dk1"/>
                        </a:solidFill>
                        <a:effectLst/>
                        <a:latin typeface="Arial" charset="0"/>
                        <a:ea typeface="Arial" charset="0"/>
                        <a:cs typeface="Arial" charset="0"/>
                      </a:endParaRPr>
                    </a:p>
                  </a:txBody>
                  <a:tcPr marL="68580" marR="68580" marT="0" marB="0">
                    <a:solidFill>
                      <a:schemeClr val="tx2">
                        <a:lumMod val="20000"/>
                        <a:lumOff val="80000"/>
                      </a:schemeClr>
                    </a:solidFill>
                  </a:tcPr>
                </a:tc>
                <a:tc>
                  <a:txBody>
                    <a:bodyPr/>
                    <a:lstStyle/>
                    <a:p>
                      <a:pPr lvl="0" algn="l"/>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Arifah</a:t>
                      </a:r>
                      <a:r>
                        <a:rPr lang="ms-MY" sz="800" kern="1200" dirty="0">
                          <a:solidFill>
                            <a:schemeClr val="bg1"/>
                          </a:solidFill>
                          <a:effectLst/>
                          <a:latin typeface="Arial" charset="0"/>
                          <a:ea typeface="Arial" charset="0"/>
                          <a:cs typeface="Arial" charset="0"/>
                        </a:rPr>
                        <a:t> Bahar</a:t>
                      </a:r>
                      <a:r>
                        <a:rPr lang="en-GB" sz="800" kern="1200" dirty="0">
                          <a:solidFill>
                            <a:schemeClr val="bg1"/>
                          </a:solidFill>
                          <a:effectLst/>
                          <a:latin typeface="Arial" charset="0"/>
                          <a:ea typeface="Arial" charset="0"/>
                          <a:cs typeface="Arial" charset="0"/>
                        </a:rPr>
                        <a:t>,</a:t>
                      </a:r>
                      <a:r>
                        <a:rPr lang="en-GB" sz="800" kern="1200" baseline="0" dirty="0">
                          <a:solidFill>
                            <a:schemeClr val="bg1"/>
                          </a:solidFill>
                          <a:effectLst/>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800" b="1" kern="1200" dirty="0">
                          <a:solidFill>
                            <a:srgbClr val="FFFF00"/>
                          </a:solidFill>
                          <a:effectLst/>
                          <a:latin typeface="Arial" charset="0"/>
                          <a:ea typeface="Arial" charset="0"/>
                          <a:cs typeface="Arial" charset="0"/>
                        </a:rPr>
                        <a:t>Dr. </a:t>
                      </a:r>
                      <a:r>
                        <a:rPr lang="ms-MY" sz="800" b="1" kern="1200" dirty="0" err="1">
                          <a:solidFill>
                            <a:srgbClr val="FFFF00"/>
                          </a:solidFill>
                          <a:effectLst/>
                          <a:latin typeface="Arial" charset="0"/>
                          <a:ea typeface="Arial" charset="0"/>
                          <a:cs typeface="Arial" charset="0"/>
                        </a:rPr>
                        <a:t>Norhaiza</a:t>
                      </a:r>
                      <a:r>
                        <a:rPr lang="ms-MY" sz="800" b="1" kern="1200" dirty="0">
                          <a:solidFill>
                            <a:srgbClr val="FFFF00"/>
                          </a:solidFill>
                          <a:effectLst/>
                          <a:latin typeface="Arial" charset="0"/>
                          <a:ea typeface="Arial" charset="0"/>
                          <a:cs typeface="Arial" charset="0"/>
                        </a:rPr>
                        <a:t> Ahmad</a:t>
                      </a:r>
                      <a:endParaRPr lang="en-GB" sz="800" b="1" kern="1200" dirty="0">
                        <a:solidFill>
                          <a:srgbClr val="FFFF00"/>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Haliza</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Abd</a:t>
                      </a:r>
                      <a:r>
                        <a:rPr lang="ms-MY" sz="800" kern="1200" dirty="0">
                          <a:solidFill>
                            <a:schemeClr val="bg1"/>
                          </a:solidFill>
                          <a:effectLst/>
                          <a:latin typeface="Arial" charset="0"/>
                          <a:ea typeface="Arial" charset="0"/>
                          <a:cs typeface="Arial" charset="0"/>
                        </a:rPr>
                        <a:t> Rahman</a:t>
                      </a:r>
                      <a:r>
                        <a:rPr lang="en-GB" sz="8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3"/>
                  </a:ext>
                </a:extLst>
              </a:tr>
              <a:tr h="380233">
                <a:tc rowSpan="2">
                  <a:txBody>
                    <a:bodyPr/>
                    <a:lstStyle/>
                    <a:p>
                      <a:pPr algn="l"/>
                      <a:r>
                        <a:rPr lang="en-US" sz="800" b="0" dirty="0">
                          <a:solidFill>
                            <a:srgbClr val="C00000"/>
                          </a:solidFill>
                          <a:latin typeface="Arial" charset="0"/>
                          <a:ea typeface="Arial" charset="0"/>
                          <a:cs typeface="Arial" charset="0"/>
                        </a:rPr>
                        <a:t> 2.Link between Malaysian Academia vs Industry Partners:</a:t>
                      </a:r>
                    </a:p>
                  </a:txBody>
                  <a:tcPr/>
                </a:tc>
                <a:tc>
                  <a:txBody>
                    <a:bodyPr/>
                    <a:lstStyle/>
                    <a:p>
                      <a:pPr algn="ctr"/>
                      <a:r>
                        <a:rPr lang="en-US" sz="800" dirty="0">
                          <a:latin typeface="Arial" charset="0"/>
                          <a:ea typeface="Arial" charset="0"/>
                          <a:cs typeface="Arial" charset="0"/>
                        </a:rPr>
                        <a:t>human capital</a:t>
                      </a:r>
                    </a:p>
                  </a:txBody>
                  <a:tcPr/>
                </a:tc>
                <a:tc>
                  <a:txBody>
                    <a:bodyPr/>
                    <a:lstStyle/>
                    <a:p>
                      <a:pPr algn="ctr"/>
                      <a:r>
                        <a:rPr lang="en-US" sz="800" dirty="0">
                          <a:latin typeface="Arial" charset="0"/>
                          <a:ea typeface="Arial" charset="0"/>
                          <a:cs typeface="Arial" charset="0"/>
                        </a:rPr>
                        <a:t>4</a:t>
                      </a:r>
                    </a:p>
                  </a:txBody>
                  <a:tcPr/>
                </a:tc>
                <a:tc>
                  <a:txBody>
                    <a:bodyPr/>
                    <a:lstStyle/>
                    <a:p>
                      <a:pPr marR="228600" algn="l">
                        <a:spcBef>
                          <a:spcPts val="600"/>
                        </a:spcBef>
                        <a:spcAft>
                          <a:spcPts val="0"/>
                        </a:spcAft>
                        <a:tabLst>
                          <a:tab pos="4572000" algn="r"/>
                        </a:tabLst>
                      </a:pPr>
                      <a:r>
                        <a:rPr lang="en-GB" sz="800" dirty="0">
                          <a:effectLst/>
                          <a:latin typeface="Arial" charset="0"/>
                          <a:ea typeface="Arial" charset="0"/>
                          <a:cs typeface="Arial" charset="0"/>
                        </a:rPr>
                        <a:t>Solving a Surface Decontamination Model using Laplace Transform and Finite Difference Method</a:t>
                      </a:r>
                    </a:p>
                  </a:txBody>
                  <a:tcPr marL="68580" marR="68580" marT="0" marB="0"/>
                </a:tc>
                <a:tc>
                  <a:txBody>
                    <a:bodyPr/>
                    <a:lstStyle/>
                    <a:p>
                      <a:pPr marR="228600" algn="l">
                        <a:spcBef>
                          <a:spcPts val="600"/>
                        </a:spcBef>
                        <a:spcAft>
                          <a:spcPts val="0"/>
                        </a:spcAft>
                        <a:tabLst>
                          <a:tab pos="4572000" algn="r"/>
                        </a:tabLst>
                      </a:pPr>
                      <a:r>
                        <a:rPr lang="en-US" sz="800" dirty="0">
                          <a:solidFill>
                            <a:schemeClr val="bg1"/>
                          </a:solidFill>
                          <a:effectLst/>
                          <a:latin typeface="Arial" charset="0"/>
                          <a:ea typeface="Arial" charset="0"/>
                          <a:cs typeface="Arial" charset="0"/>
                        </a:rPr>
                        <a:t>Surface Decontamination Model for Contamination Control</a:t>
                      </a:r>
                      <a:r>
                        <a:rPr lang="en-US" sz="800" baseline="0" dirty="0">
                          <a:solidFill>
                            <a:schemeClr val="bg1"/>
                          </a:solidFill>
                          <a:effectLst/>
                          <a:latin typeface="Arial" charset="0"/>
                          <a:ea typeface="Arial" charset="0"/>
                          <a:cs typeface="Arial" charset="0"/>
                        </a:rPr>
                        <a:t> Industries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en-GB" sz="800" kern="1200" dirty="0">
                          <a:solidFill>
                            <a:schemeClr val="dk1"/>
                          </a:solidFill>
                          <a:effectLst/>
                          <a:latin typeface="Arial" charset="0"/>
                          <a:ea typeface="Arial" charset="0"/>
                          <a:cs typeface="Arial" charset="0"/>
                        </a:rPr>
                        <a:t>, </a:t>
                      </a:r>
                    </a:p>
                    <a:p>
                      <a:pPr marL="0" marR="0" lvl="0" indent="0" algn="l" defTabSz="914400" rtl="0" eaLnBrk="1" fontAlgn="auto" latinLnBrk="0" hangingPunct="1">
                        <a:lnSpc>
                          <a:spcPct val="115000"/>
                        </a:lnSpc>
                        <a:spcBef>
                          <a:spcPts val="0"/>
                        </a:spcBef>
                        <a:spcAft>
                          <a:spcPts val="0"/>
                        </a:spcAft>
                        <a:buClrTx/>
                        <a:buSzTx/>
                        <a:buFont typeface="Wingdings" charset="2"/>
                        <a:buNone/>
                        <a:tabLst/>
                        <a:defRPr/>
                      </a:pPr>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Norazlina</a:t>
                      </a:r>
                      <a:r>
                        <a:rPr lang="ms-MY" sz="800" kern="1200" dirty="0">
                          <a:solidFill>
                            <a:schemeClr val="dk1"/>
                          </a:solidFill>
                          <a:effectLst/>
                          <a:latin typeface="Arial" charset="0"/>
                          <a:ea typeface="Arial" charset="0"/>
                          <a:cs typeface="Arial" charset="0"/>
                        </a:rPr>
                        <a:t> Ismail</a:t>
                      </a:r>
                      <a:r>
                        <a:rPr lang="en-GB" sz="800" kern="1200" dirty="0">
                          <a:solidFill>
                            <a:schemeClr val="dk1"/>
                          </a:solidFill>
                          <a:effectLst/>
                          <a:latin typeface="Arial" charset="0"/>
                          <a:ea typeface="Arial" charset="0"/>
                          <a:cs typeface="Arial" charset="0"/>
                        </a:rPr>
                        <a:t> </a:t>
                      </a:r>
                    </a:p>
                  </a:txBody>
                  <a:tcPr marL="68580" marR="68580" marT="0" marB="0"/>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Zaitul</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Marlizawati</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Zainuddin</a:t>
                      </a:r>
                      <a:r>
                        <a:rPr lang="en-GB" sz="800" kern="1200" dirty="0">
                          <a:solidFill>
                            <a:schemeClr val="bg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Norazlina</a:t>
                      </a:r>
                      <a:r>
                        <a:rPr lang="ms-MY" sz="800" kern="1200" dirty="0">
                          <a:solidFill>
                            <a:schemeClr val="bg1"/>
                          </a:solidFill>
                          <a:effectLst/>
                          <a:latin typeface="Arial" charset="0"/>
                          <a:ea typeface="Arial" charset="0"/>
                          <a:cs typeface="Arial" charset="0"/>
                        </a:rPr>
                        <a:t> Ismail</a:t>
                      </a:r>
                      <a:r>
                        <a:rPr lang="en-GB" sz="800" kern="12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4"/>
                  </a:ext>
                </a:extLst>
              </a:tr>
              <a:tr h="3935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problem-solving platforms</a:t>
                      </a:r>
                    </a:p>
                  </a:txBody>
                  <a:tcPr/>
                </a:tc>
                <a:tc>
                  <a:txBody>
                    <a:bodyPr/>
                    <a:lstStyle/>
                    <a:p>
                      <a:pPr algn="ctr"/>
                      <a:r>
                        <a:rPr lang="en-US" sz="800" dirty="0">
                          <a:latin typeface="Arial" charset="0"/>
                          <a:ea typeface="Arial" charset="0"/>
                          <a:cs typeface="Arial" charset="0"/>
                        </a:rPr>
                        <a:t>2 </a:t>
                      </a:r>
                    </a:p>
                    <a:p>
                      <a:pPr algn="ctr"/>
                      <a:r>
                        <a:rPr lang="en-US" sz="800" dirty="0">
                          <a:latin typeface="Arial" charset="0"/>
                          <a:ea typeface="Arial" charset="0"/>
                          <a:cs typeface="Arial" charset="0"/>
                        </a:rPr>
                        <a:t>(</a:t>
                      </a:r>
                      <a:r>
                        <a:rPr lang="en-US" sz="800" dirty="0" err="1">
                          <a:latin typeface="Arial" charset="0"/>
                          <a:ea typeface="Arial" charset="0"/>
                          <a:cs typeface="Arial" charset="0"/>
                        </a:rPr>
                        <a:t>prev</a:t>
                      </a:r>
                      <a:r>
                        <a:rPr lang="en-US" sz="800" dirty="0">
                          <a:latin typeface="Arial" charset="0"/>
                          <a:ea typeface="Arial" charset="0"/>
                          <a:cs typeface="Arial" charset="0"/>
                        </a:rPr>
                        <a:t> </a:t>
                      </a:r>
                      <a:r>
                        <a:rPr lang="en-US" sz="800" dirty="0" err="1">
                          <a:latin typeface="Arial" charset="0"/>
                          <a:ea typeface="Arial" charset="0"/>
                          <a:cs typeface="Arial" charset="0"/>
                        </a:rPr>
                        <a:t>chp</a:t>
                      </a:r>
                      <a:r>
                        <a:rPr lang="en-US" sz="800" dirty="0">
                          <a:latin typeface="Arial" charset="0"/>
                          <a:ea typeface="Arial" charset="0"/>
                          <a:cs typeface="Arial" charset="0"/>
                        </a:rPr>
                        <a:t> 5)</a:t>
                      </a:r>
                    </a:p>
                  </a:txBody>
                  <a:tcPr/>
                </a:tc>
                <a:tc>
                  <a:txBody>
                    <a:bodyPr/>
                    <a:lstStyle/>
                    <a:p>
                      <a:pPr algn="l">
                        <a:spcAft>
                          <a:spcPts val="0"/>
                        </a:spcAft>
                      </a:pPr>
                      <a:r>
                        <a:rPr lang="en-GB" sz="800" dirty="0">
                          <a:effectLst/>
                          <a:latin typeface="Arial" charset="0"/>
                          <a:ea typeface="Arial" charset="0"/>
                          <a:cs typeface="Arial" charset="0"/>
                        </a:rPr>
                        <a:t>Quality Control in Livestock Semen Production</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Quality Control in Livestock Semen Production</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5"/>
                  </a:ext>
                </a:extLst>
              </a:tr>
              <a:tr h="505360">
                <a:tc rowSpan="4">
                  <a:txBody>
                    <a:bodyPr/>
                    <a:lstStyle/>
                    <a:p>
                      <a:pPr algn="l"/>
                      <a:r>
                        <a:rPr lang="en-US" sz="800" b="0" dirty="0">
                          <a:solidFill>
                            <a:schemeClr val="accent3">
                              <a:lumMod val="75000"/>
                            </a:schemeClr>
                          </a:solidFill>
                          <a:latin typeface="Arial" charset="0"/>
                          <a:ea typeface="Arial" charset="0"/>
                          <a:cs typeface="Arial" charset="0"/>
                        </a:rPr>
                        <a:t>3. Presentations of solved local case studies at various industries</a:t>
                      </a:r>
                    </a:p>
                  </a:txBody>
                  <a:tcPr/>
                </a:tc>
                <a:tc rowSpan="4">
                  <a:txBody>
                    <a:bodyPr/>
                    <a:lstStyle/>
                    <a:p>
                      <a:pPr algn="ctr"/>
                      <a:r>
                        <a:rPr lang="en-US" sz="800" dirty="0">
                          <a:latin typeface="Arial" charset="0"/>
                          <a:ea typeface="Arial" charset="0"/>
                          <a:cs typeface="Arial" charset="0"/>
                        </a:rPr>
                        <a:t>how </a:t>
                      </a:r>
                      <a:r>
                        <a:rPr lang="en-US" sz="800" dirty="0" err="1">
                          <a:latin typeface="Arial" charset="0"/>
                          <a:ea typeface="Arial" charset="0"/>
                          <a:cs typeface="Arial" charset="0"/>
                        </a:rPr>
                        <a:t>maths</a:t>
                      </a:r>
                      <a:r>
                        <a:rPr lang="en-US" sz="800" dirty="0">
                          <a:latin typeface="Arial" charset="0"/>
                          <a:ea typeface="Arial" charset="0"/>
                          <a:cs typeface="Arial" charset="0"/>
                        </a:rPr>
                        <a:t> has been applied at various</a:t>
                      </a:r>
                      <a:r>
                        <a:rPr lang="en-US" sz="800" baseline="0" dirty="0">
                          <a:latin typeface="Arial" charset="0"/>
                          <a:ea typeface="Arial" charset="0"/>
                          <a:cs typeface="Arial" charset="0"/>
                        </a:rPr>
                        <a:t> Malaysian industries: services, </a:t>
                      </a:r>
                      <a:r>
                        <a:rPr lang="en-US" sz="800" baseline="0" dirty="0" err="1">
                          <a:latin typeface="Arial" charset="0"/>
                          <a:ea typeface="Arial" charset="0"/>
                          <a:cs typeface="Arial" charset="0"/>
                        </a:rPr>
                        <a:t>aggriculture</a:t>
                      </a:r>
                      <a:r>
                        <a:rPr lang="en-US" sz="800" baseline="0" dirty="0">
                          <a:latin typeface="Arial" charset="0"/>
                          <a:ea typeface="Arial" charset="0"/>
                          <a:cs typeface="Arial" charset="0"/>
                        </a:rPr>
                        <a:t>, medical </a:t>
                      </a:r>
                      <a:r>
                        <a:rPr lang="en-US" sz="800" baseline="0" dirty="0" err="1">
                          <a:latin typeface="Arial" charset="0"/>
                          <a:ea typeface="Arial" charset="0"/>
                          <a:cs typeface="Arial" charset="0"/>
                        </a:rPr>
                        <a:t>etc</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6</a:t>
                      </a:r>
                    </a:p>
                  </a:txBody>
                  <a:tcPr/>
                </a:tc>
                <a:tc>
                  <a:txBody>
                    <a:bodyPr/>
                    <a:lstStyle/>
                    <a:p>
                      <a:pPr algn="l">
                        <a:spcAft>
                          <a:spcPts val="0"/>
                        </a:spcAft>
                      </a:pPr>
                      <a:r>
                        <a:rPr lang="en-GB" sz="800" dirty="0">
                          <a:effectLst/>
                          <a:latin typeface="Arial" charset="0"/>
                          <a:ea typeface="Arial" charset="0"/>
                          <a:cs typeface="Arial" charset="0"/>
                        </a:rPr>
                        <a:t>Mathematics Application in Medical Services</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Behaviour of Fluid Flow</a:t>
                      </a:r>
                      <a:r>
                        <a:rPr lang="en-MY" sz="800" baseline="0" dirty="0">
                          <a:solidFill>
                            <a:schemeClr val="bg1"/>
                          </a:solidFill>
                          <a:effectLst/>
                          <a:latin typeface="Arial" charset="0"/>
                          <a:ea typeface="Arial" charset="0"/>
                          <a:cs typeface="Arial" charset="0"/>
                        </a:rPr>
                        <a:t> </a:t>
                      </a:r>
                      <a:r>
                        <a:rPr lang="en-MY" sz="800" dirty="0">
                          <a:solidFill>
                            <a:schemeClr val="bg1"/>
                          </a:solidFill>
                          <a:effectLst/>
                          <a:latin typeface="Arial" charset="0"/>
                          <a:ea typeface="Arial" charset="0"/>
                          <a:cs typeface="Arial" charset="0"/>
                        </a:rPr>
                        <a:t>in Human</a:t>
                      </a:r>
                      <a:r>
                        <a:rPr lang="en-MY" sz="800" baseline="0" dirty="0">
                          <a:solidFill>
                            <a:schemeClr val="bg1"/>
                          </a:solidFill>
                          <a:effectLst/>
                          <a:latin typeface="Arial" charset="0"/>
                          <a:ea typeface="Arial" charset="0"/>
                          <a:cs typeface="Arial" charset="0"/>
                        </a:rPr>
                        <a:t> Eye using Mathematical Modelling.</a:t>
                      </a: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Prof. Dr. Ali Hassan Mohamed Murid</a:t>
                      </a:r>
                      <a:r>
                        <a:rPr lang="en-GB" sz="800" kern="1200" baseline="0" dirty="0">
                          <a:solidFill>
                            <a:schemeClr val="dk1"/>
                          </a:solidFill>
                          <a:effectLst/>
                          <a:latin typeface="Arial" charset="0"/>
                          <a:ea typeface="Arial" charset="0"/>
                          <a:cs typeface="Arial" charset="0"/>
                        </a:rPr>
                        <a:t>,</a:t>
                      </a:r>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Prof. Dr. Ali Hassan Mohamed Murid</a:t>
                      </a:r>
                      <a:r>
                        <a:rPr lang="en-GB" sz="800" kern="1200" baseline="0" dirty="0">
                          <a:solidFill>
                            <a:schemeClr val="dk1"/>
                          </a:solidFill>
                          <a:effectLst/>
                          <a:latin typeface="Arial" charset="0"/>
                          <a:ea typeface="Arial" charset="0"/>
                          <a:cs typeface="Arial" charset="0"/>
                        </a:rPr>
                        <a:t>,</a:t>
                      </a:r>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6"/>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7</a:t>
                      </a:r>
                    </a:p>
                  </a:txBody>
                  <a:tcPr/>
                </a:tc>
                <a:tc>
                  <a:txBody>
                    <a:bodyPr/>
                    <a:lstStyle/>
                    <a:p>
                      <a:pPr algn="l">
                        <a:lnSpc>
                          <a:spcPct val="115000"/>
                        </a:lnSpc>
                        <a:spcAft>
                          <a:spcPts val="0"/>
                        </a:spcAft>
                      </a:pPr>
                      <a:r>
                        <a:rPr lang="en-GB" sz="800" dirty="0">
                          <a:effectLst/>
                          <a:latin typeface="Arial" charset="0"/>
                          <a:ea typeface="Arial" charset="0"/>
                          <a:cs typeface="Arial" charset="0"/>
                        </a:rPr>
                        <a:t>Modelling And Simulation of Subsea Cable with Buoyancy Module</a:t>
                      </a:r>
                    </a:p>
                  </a:txBody>
                  <a:tcPr marL="68580" marR="68580" marT="0" marB="0"/>
                </a:tc>
                <a:tc>
                  <a:txBody>
                    <a:bodyPr/>
                    <a:lstStyle/>
                    <a:p>
                      <a:pPr algn="l">
                        <a:lnSpc>
                          <a:spcPct val="115000"/>
                        </a:lnSpc>
                        <a:spcAft>
                          <a:spcPts val="0"/>
                        </a:spcAft>
                      </a:pPr>
                      <a:r>
                        <a:rPr lang="ms-MY" sz="800" dirty="0" err="1">
                          <a:effectLst/>
                          <a:latin typeface="Arial" charset="0"/>
                          <a:ea typeface="Arial" charset="0"/>
                          <a:cs typeface="Arial" charset="0"/>
                        </a:rPr>
                        <a:t>Modelling</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And</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Simulation</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of</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Subsea</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Cable</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with</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Buoyancy</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Module</a:t>
                      </a:r>
                      <a:endParaRPr lang="en-GB" sz="800" dirty="0">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p>
                    <a:p>
                      <a:pPr algn="l"/>
                      <a:r>
                        <a:rPr lang="en-US" sz="800" dirty="0">
                          <a:effectLst/>
                          <a:latin typeface="Arial" charset="0"/>
                          <a:ea typeface="Arial" charset="0"/>
                          <a:cs typeface="Arial" charset="0"/>
                        </a:rPr>
                        <a:t>Prof. Dr. Zainal </a:t>
                      </a:r>
                      <a:r>
                        <a:rPr lang="en-US" sz="800" dirty="0" err="1">
                          <a:effectLst/>
                          <a:latin typeface="Arial" charset="0"/>
                          <a:ea typeface="Arial" charset="0"/>
                          <a:cs typeface="Arial" charset="0"/>
                        </a:rPr>
                        <a:t>Abd</a:t>
                      </a:r>
                      <a:r>
                        <a:rPr lang="en-US" sz="800" dirty="0">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ms-MY" sz="800" kern="1200" dirty="0">
                          <a:solidFill>
                            <a:schemeClr val="dk1"/>
                          </a:solidFill>
                          <a:effectLst/>
                          <a:latin typeface="Arial" charset="0"/>
                          <a:ea typeface="Arial" charset="0"/>
                          <a:cs typeface="Arial" charset="0"/>
                        </a:rPr>
                        <a:t> </a:t>
                      </a:r>
                    </a:p>
                    <a:p>
                      <a:pPr algn="l"/>
                      <a:r>
                        <a:rPr lang="en-US" sz="800" b="1" dirty="0">
                          <a:solidFill>
                            <a:srgbClr val="FFFF00"/>
                          </a:solidFill>
                          <a:effectLst/>
                          <a:latin typeface="Arial" charset="0"/>
                          <a:ea typeface="Arial" charset="0"/>
                          <a:cs typeface="Arial" charset="0"/>
                        </a:rPr>
                        <a:t>Prof. Dr. Zainal </a:t>
                      </a:r>
                      <a:r>
                        <a:rPr lang="en-US" sz="800" b="1" dirty="0" err="1">
                          <a:solidFill>
                            <a:srgbClr val="FFFF00"/>
                          </a:solidFill>
                          <a:effectLst/>
                          <a:latin typeface="Arial" charset="0"/>
                          <a:ea typeface="Arial" charset="0"/>
                          <a:cs typeface="Arial" charset="0"/>
                        </a:rPr>
                        <a:t>Abd</a:t>
                      </a:r>
                      <a:r>
                        <a:rPr lang="en-US" sz="800" b="1" dirty="0">
                          <a:solidFill>
                            <a:srgbClr val="FFFF00"/>
                          </a:solidFill>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7"/>
                  </a:ext>
                </a:extLst>
              </a:tr>
              <a:tr h="50025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8</a:t>
                      </a:r>
                    </a:p>
                  </a:txBody>
                  <a:tcPr/>
                </a:tc>
                <a:tc>
                  <a:txBody>
                    <a:bodyPr/>
                    <a:lstStyle/>
                    <a:p>
                      <a:pPr marL="0" algn="l" defTabSz="914400" rtl="0" eaLnBrk="1" latinLnBrk="0" hangingPunct="1">
                        <a:spcAft>
                          <a:spcPts val="0"/>
                        </a:spcAft>
                      </a:pPr>
                      <a:r>
                        <a:rPr lang="en-US" sz="800" kern="1200" dirty="0">
                          <a:solidFill>
                            <a:schemeClr val="dk1"/>
                          </a:solidFill>
                          <a:effectLst/>
                          <a:latin typeface="Arial" charset="0"/>
                          <a:ea typeface="Arial" charset="0"/>
                          <a:cs typeface="Arial" charset="0"/>
                        </a:rPr>
                        <a:t>Case study on statistical literacy of Small Medium Enterprises industries</a:t>
                      </a:r>
                    </a:p>
                  </a:txBody>
                  <a:tcPr marL="68580" marR="68580" marT="0" marB="0"/>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Empowering</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Small</a:t>
                      </a:r>
                      <a:r>
                        <a:rPr lang="ms-MY" sz="800" dirty="0">
                          <a:solidFill>
                            <a:schemeClr val="bg1"/>
                          </a:solidFill>
                          <a:effectLst/>
                          <a:latin typeface="Arial" charset="0"/>
                          <a:ea typeface="Arial" charset="0"/>
                          <a:cs typeface="Arial" charset="0"/>
                        </a:rPr>
                        <a:t> Medium </a:t>
                      </a:r>
                      <a:r>
                        <a:rPr lang="ms-MY" sz="800" dirty="0" err="1">
                          <a:solidFill>
                            <a:schemeClr val="bg1"/>
                          </a:solidFill>
                          <a:effectLst/>
                          <a:latin typeface="Arial" charset="0"/>
                          <a:ea typeface="Arial" charset="0"/>
                          <a:cs typeface="Arial" charset="0"/>
                        </a:rPr>
                        <a:t>Enterprises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with</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Statistical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Literacy</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Zuhaila</a:t>
                      </a:r>
                      <a:r>
                        <a:rPr lang="ms-MY" sz="800" kern="1200" dirty="0">
                          <a:solidFill>
                            <a:schemeClr val="dk1"/>
                          </a:solidFill>
                          <a:effectLst/>
                          <a:latin typeface="Arial" charset="0"/>
                          <a:ea typeface="Arial" charset="0"/>
                          <a:cs typeface="Arial" charset="0"/>
                        </a:rPr>
                        <a:t> Ismail</a:t>
                      </a:r>
                      <a:endParaRPr lang="en-GB" sz="800" kern="1200" dirty="0">
                        <a:solidFill>
                          <a:schemeClr val="dk1"/>
                        </a:solidFill>
                        <a:effectLst/>
                        <a:latin typeface="Arial" charset="0"/>
                        <a:ea typeface="Arial" charset="0"/>
                        <a:cs typeface="Arial" charset="0"/>
                      </a:endParaRPr>
                    </a:p>
                    <a:p>
                      <a:pPr lvl="0" algn="l"/>
                      <a:r>
                        <a:rPr lang="ms-MY" sz="800" kern="1200" dirty="0" err="1">
                          <a:solidFill>
                            <a:schemeClr val="dk1"/>
                          </a:solidFill>
                          <a:effectLst/>
                          <a:latin typeface="Arial" charset="0"/>
                          <a:ea typeface="Arial" charset="0"/>
                          <a:cs typeface="Arial" charset="0"/>
                        </a:rPr>
                        <a:t>Woon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Woan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Jen</a:t>
                      </a:r>
                      <a:r>
                        <a:rPr lang="ms-MY" sz="800" kern="1200" dirty="0">
                          <a:solidFill>
                            <a:schemeClr val="dk1"/>
                          </a:solidFill>
                          <a:effectLst/>
                          <a:latin typeface="Arial" charset="0"/>
                          <a:ea typeface="Arial" charset="0"/>
                          <a:cs typeface="Arial" charset="0"/>
                        </a:rPr>
                        <a:t>  </a:t>
                      </a:r>
                      <a:endParaRPr lang="en-GB" sz="800" kern="1200" dirty="0">
                        <a:solidFill>
                          <a:schemeClr val="dk1"/>
                        </a:solidFill>
                        <a:effectLst/>
                        <a:latin typeface="Arial" charset="0"/>
                        <a:ea typeface="Arial" charset="0"/>
                        <a:cs typeface="Arial" charset="0"/>
                      </a:endParaRPr>
                    </a:p>
                    <a:p>
                      <a:pPr lvl="0" algn="l"/>
                      <a:r>
                        <a:rPr lang="ms-MY" sz="800" kern="1200" dirty="0">
                          <a:solidFill>
                            <a:schemeClr val="dk1"/>
                          </a:solidFill>
                          <a:effectLst/>
                          <a:latin typeface="Arial" charset="0"/>
                          <a:ea typeface="Arial" charset="0"/>
                          <a:cs typeface="Arial" charset="0"/>
                        </a:rPr>
                        <a:t>Prof. Dr. </a:t>
                      </a:r>
                      <a:r>
                        <a:rPr lang="ms-MY" sz="800" kern="1200" dirty="0" err="1">
                          <a:solidFill>
                            <a:schemeClr val="dk1"/>
                          </a:solidFill>
                          <a:effectLst/>
                          <a:latin typeface="Arial" charset="0"/>
                          <a:ea typeface="Arial" charset="0"/>
                          <a:cs typeface="Arial" charset="0"/>
                        </a:rPr>
                        <a:t>Alistair</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Fitt</a:t>
                      </a:r>
                      <a:endParaRPr lang="en-GB" sz="8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Zuhaila</a:t>
                      </a:r>
                      <a:r>
                        <a:rPr lang="ms-MY" sz="800" kern="1200" dirty="0">
                          <a:solidFill>
                            <a:schemeClr val="bg1"/>
                          </a:solidFill>
                          <a:effectLst/>
                          <a:latin typeface="Arial" charset="0"/>
                          <a:ea typeface="Arial" charset="0"/>
                          <a:cs typeface="Arial" charset="0"/>
                        </a:rPr>
                        <a:t> Ismail</a:t>
                      </a:r>
                      <a:endParaRPr lang="en-GB" sz="800" kern="1200" dirty="0">
                        <a:solidFill>
                          <a:schemeClr val="bg1"/>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Prof. Dr. </a:t>
                      </a:r>
                      <a:r>
                        <a:rPr lang="ms-MY" sz="800" kern="1200" dirty="0" err="1">
                          <a:solidFill>
                            <a:schemeClr val="bg1"/>
                          </a:solidFill>
                          <a:effectLst/>
                          <a:latin typeface="Arial" charset="0"/>
                          <a:ea typeface="Arial" charset="0"/>
                          <a:cs typeface="Arial" charset="0"/>
                        </a:rPr>
                        <a:t>Alistair</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Fitt</a:t>
                      </a:r>
                      <a:endParaRPr lang="en-GB" sz="800" kern="12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8"/>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9</a:t>
                      </a:r>
                    </a:p>
                  </a:txBody>
                  <a:tcPr/>
                </a:tc>
                <a:tc>
                  <a:txBody>
                    <a:bodyPr/>
                    <a:lstStyle/>
                    <a:p>
                      <a:pPr marL="0" algn="l" defTabSz="914400" rtl="0" eaLnBrk="1" latinLnBrk="0" hangingPunct="1">
                        <a:lnSpc>
                          <a:spcPct val="115000"/>
                        </a:lnSpc>
                        <a:spcAft>
                          <a:spcPts val="0"/>
                        </a:spcAft>
                      </a:pPr>
                      <a:r>
                        <a:rPr lang="en-US" sz="800" kern="1200" dirty="0">
                          <a:solidFill>
                            <a:schemeClr val="dk1"/>
                          </a:solidFill>
                          <a:effectLst/>
                          <a:latin typeface="Arial" charset="0"/>
                          <a:ea typeface="Arial" charset="0"/>
                          <a:cs typeface="Arial" charset="0"/>
                        </a:rPr>
                        <a:t>Generic Skills Assessment on Critical Thinking and Problem Solving Skills among UTM Undergraduate Students towards Industry-Ready Graduates</a:t>
                      </a:r>
                    </a:p>
                    <a:p>
                      <a:pPr marL="0" algn="l" defTabSz="914400" rtl="0" eaLnBrk="1" latinLnBrk="0" hangingPunct="1">
                        <a:lnSpc>
                          <a:spcPct val="115000"/>
                        </a:lnSpc>
                        <a:spcAft>
                          <a:spcPts val="0"/>
                        </a:spcAft>
                      </a:pPr>
                      <a:endParaRPr lang="en-US" sz="800" kern="1200" dirty="0">
                        <a:solidFill>
                          <a:schemeClr val="dk1"/>
                        </a:solidFill>
                        <a:effectLst/>
                        <a:latin typeface="Arial" charset="0"/>
                        <a:ea typeface="Arial" charset="0"/>
                        <a:cs typeface="Arial" charset="0"/>
                      </a:endParaRP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Critical Thinking and Problem Solving Skills Assessment towards Industry-Ready Graduates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9"/>
                  </a:ext>
                </a:extLst>
              </a:tr>
              <a:tr h="387752">
                <a:tc>
                  <a:txBody>
                    <a:bodyPr/>
                    <a:lstStyle/>
                    <a:p>
                      <a:pPr algn="l"/>
                      <a:r>
                        <a:rPr lang="en-US" sz="800" dirty="0">
                          <a:solidFill>
                            <a:schemeClr val="accent1">
                              <a:lumMod val="75000"/>
                            </a:schemeClr>
                          </a:solidFill>
                          <a:latin typeface="Arial" charset="0"/>
                          <a:ea typeface="Arial" charset="0"/>
                          <a:cs typeface="Arial" charset="0"/>
                        </a:rPr>
                        <a:t>4. The way forward for Malaysian industries:</a:t>
                      </a:r>
                    </a:p>
                  </a:txBody>
                  <a:tcPr/>
                </a:tc>
                <a:tc>
                  <a:txBody>
                    <a:bodyPr/>
                    <a:lstStyle/>
                    <a:p>
                      <a:pPr algn="ctr"/>
                      <a:r>
                        <a:rPr lang="en-US" sz="800" dirty="0">
                          <a:latin typeface="Arial" charset="0"/>
                          <a:ea typeface="Arial" charset="0"/>
                          <a:cs typeface="Arial" charset="0"/>
                        </a:rPr>
                        <a:t>Conclusions</a:t>
                      </a:r>
                    </a:p>
                  </a:txBody>
                  <a:tcPr/>
                </a:tc>
                <a:tc>
                  <a:txBody>
                    <a:bodyPr/>
                    <a:lstStyle/>
                    <a:p>
                      <a:pPr algn="ctr"/>
                      <a:r>
                        <a:rPr lang="en-US" sz="800" dirty="0">
                          <a:latin typeface="Arial" charset="0"/>
                          <a:ea typeface="Arial" charset="0"/>
                          <a:cs typeface="Arial" charset="0"/>
                        </a:rPr>
                        <a:t>10</a:t>
                      </a:r>
                    </a:p>
                  </a:txBody>
                  <a:tcPr/>
                </a:tc>
                <a:tc>
                  <a:txBody>
                    <a:bodyPr/>
                    <a:lstStyle/>
                    <a:p>
                      <a:pPr algn="l">
                        <a:spcAft>
                          <a:spcPts val="0"/>
                        </a:spcAft>
                      </a:pPr>
                      <a:r>
                        <a:rPr lang="en-GB" sz="800" dirty="0">
                          <a:effectLst/>
                          <a:latin typeface="Arial" charset="0"/>
                          <a:ea typeface="Arial" charset="0"/>
                          <a:cs typeface="Arial" charset="0"/>
                        </a:rPr>
                        <a:t>Industrial Mathematics Global Success Stories</a:t>
                      </a:r>
                    </a:p>
                  </a:txBody>
                  <a:tcPr marL="68580" marR="68580" marT="0" marB="0"/>
                </a:tc>
                <a:tc>
                  <a:txBody>
                    <a:bodyPr/>
                    <a:lstStyle/>
                    <a:p>
                      <a:pPr algn="l">
                        <a:spcAft>
                          <a:spcPts val="0"/>
                        </a:spcAft>
                      </a:pPr>
                      <a:r>
                        <a:rPr lang="en-MY" sz="800" dirty="0">
                          <a:effectLst/>
                          <a:latin typeface="Arial" charset="0"/>
                          <a:ea typeface="Arial" charset="0"/>
                          <a:cs typeface="Arial" charset="0"/>
                        </a:rPr>
                        <a:t>Industrial Mathematics Global Success Stories               </a:t>
                      </a:r>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p>
                    <a:p>
                      <a:pPr algn="l"/>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r>
                        <a:rPr lang="en-GB" sz="800" dirty="0">
                          <a:effectLst/>
                          <a:latin typeface="Arial" charset="0"/>
                          <a:ea typeface="Arial" charset="0"/>
                          <a:cs typeface="Arial" charset="0"/>
                        </a:rPr>
                        <a:t> </a:t>
                      </a:r>
                    </a:p>
                  </a:txBody>
                  <a:tcPr marL="68580" marR="68580" marT="0" marB="0"/>
                </a:tc>
                <a:tc>
                  <a:txBody>
                    <a:bodyPr/>
                    <a:lstStyle/>
                    <a:p>
                      <a:pPr algn="l"/>
                      <a:r>
                        <a:rPr lang="ms-MY" sz="800" b="1" kern="1200" dirty="0">
                          <a:solidFill>
                            <a:srgbClr val="FFFF00"/>
                          </a:solidFill>
                          <a:effectLst/>
                          <a:latin typeface="Arial" charset="0"/>
                          <a:ea typeface="Arial" charset="0"/>
                          <a:cs typeface="Arial" charset="0"/>
                        </a:rPr>
                        <a:t>Prof. Dr. Zainal </a:t>
                      </a:r>
                      <a:r>
                        <a:rPr lang="ms-MY" sz="800" b="1" kern="1200" dirty="0" err="1">
                          <a:solidFill>
                            <a:srgbClr val="FFFF00"/>
                          </a:solidFill>
                          <a:effectLst/>
                          <a:latin typeface="Arial" charset="0"/>
                          <a:ea typeface="Arial" charset="0"/>
                          <a:cs typeface="Arial" charset="0"/>
                        </a:rPr>
                        <a:t>Abd</a:t>
                      </a:r>
                      <a:r>
                        <a:rPr lang="ms-MY" sz="800" b="1" kern="1200" dirty="0">
                          <a:solidFill>
                            <a:srgbClr val="FFFF00"/>
                          </a:solidFill>
                          <a:effectLst/>
                          <a:latin typeface="Arial" charset="0"/>
                          <a:ea typeface="Arial" charset="0"/>
                          <a:cs typeface="Arial" charset="0"/>
                        </a:rPr>
                        <a:t> Aziz</a:t>
                      </a:r>
                      <a:r>
                        <a:rPr lang="en-GB" sz="800" b="1" dirty="0">
                          <a:solidFill>
                            <a:srgbClr val="FFFF00"/>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930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7" y="158533"/>
            <a:ext cx="6866326" cy="340765"/>
          </a:xfrm>
        </p:spPr>
        <p:txBody>
          <a:bodyPr/>
          <a:lstStyle/>
          <a:p>
            <a:pPr algn="l"/>
            <a:r>
              <a:rPr lang="en-US" sz="1800" b="1" dirty="0" err="1">
                <a:solidFill>
                  <a:srgbClr val="C00000"/>
                </a:solidFill>
                <a:latin typeface="Arial" charset="0"/>
              </a:rPr>
              <a:t>Cadangan</a:t>
            </a:r>
            <a:r>
              <a:rPr lang="en-US" sz="1800" b="1" dirty="0">
                <a:solidFill>
                  <a:srgbClr val="C00000"/>
                </a:solidFill>
                <a:latin typeface="Arial" charset="0"/>
              </a:rPr>
              <a:t> </a:t>
            </a:r>
            <a:r>
              <a:rPr lang="en-US" sz="1800" b="1" dirty="0" err="1">
                <a:solidFill>
                  <a:srgbClr val="C00000"/>
                </a:solidFill>
                <a:latin typeface="Arial" charset="0"/>
              </a:rPr>
              <a:t>perubahan</a:t>
            </a:r>
            <a:r>
              <a:rPr lang="en-US" sz="1800" b="1" dirty="0">
                <a:solidFill>
                  <a:srgbClr val="C00000"/>
                </a:solidFill>
                <a:latin typeface="Arial" charset="0"/>
              </a:rPr>
              <a:t> </a:t>
            </a:r>
            <a:r>
              <a:rPr lang="en-US" sz="1800" b="1" dirty="0" err="1">
                <a:solidFill>
                  <a:srgbClr val="C00000"/>
                </a:solidFill>
                <a:latin typeface="Arial" charset="0"/>
              </a:rPr>
              <a:t>tajuk</a:t>
            </a:r>
            <a:r>
              <a:rPr lang="en-US" sz="1800" b="1" dirty="0">
                <a:solidFill>
                  <a:srgbClr val="C00000"/>
                </a:solidFill>
                <a:latin typeface="Arial" charset="0"/>
              </a:rPr>
              <a:t> </a:t>
            </a:r>
            <a:r>
              <a:rPr lang="en-US" sz="1800" b="1" dirty="0" err="1">
                <a:solidFill>
                  <a:srgbClr val="C00000"/>
                </a:solidFill>
                <a:latin typeface="Arial" charset="0"/>
              </a:rPr>
              <a:t>dan</a:t>
            </a:r>
            <a:r>
              <a:rPr lang="en-US" sz="1800" b="1" dirty="0">
                <a:solidFill>
                  <a:srgbClr val="C00000"/>
                </a:solidFill>
                <a:latin typeface="Arial" charset="0"/>
              </a:rPr>
              <a:t> </a:t>
            </a:r>
            <a:r>
              <a:rPr lang="en-US" sz="1800" b="1" dirty="0" err="1">
                <a:solidFill>
                  <a:srgbClr val="C00000"/>
                </a:solidFill>
                <a:latin typeface="Arial" charset="0"/>
              </a:rPr>
              <a:t>penulis</a:t>
            </a:r>
            <a:endParaRPr lang="en-US" sz="1800" b="1" dirty="0">
              <a:solidFill>
                <a:srgbClr val="C00000"/>
              </a:solidFill>
            </a:endParaRPr>
          </a:p>
        </p:txBody>
      </p:sp>
      <p:sp>
        <p:nvSpPr>
          <p:cNvPr id="5" name="Subtitle 4"/>
          <p:cNvSpPr txBox="1">
            <a:spLocks/>
          </p:cNvSpPr>
          <p:nvPr/>
        </p:nvSpPr>
        <p:spPr bwMode="auto">
          <a:xfrm>
            <a:off x="136358" y="452406"/>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err="1">
                <a:solidFill>
                  <a:srgbClr val="C00000"/>
                </a:solidFill>
              </a:rPr>
              <a:t>Buku</a:t>
            </a:r>
            <a:r>
              <a:rPr lang="en-US" sz="1600" b="1" dirty="0">
                <a:solidFill>
                  <a:srgbClr val="C00000"/>
                </a:solidFill>
              </a:rPr>
              <a:t>: </a:t>
            </a:r>
            <a:r>
              <a:rPr lang="en-US" sz="16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555647461"/>
              </p:ext>
            </p:extLst>
          </p:nvPr>
        </p:nvGraphicFramePr>
        <p:xfrm>
          <a:off x="136357" y="767672"/>
          <a:ext cx="8292535" cy="5703920"/>
        </p:xfrm>
        <a:graphic>
          <a:graphicData uri="http://schemas.openxmlformats.org/drawingml/2006/table">
            <a:tbl>
              <a:tblPr firstRow="1" bandRow="1">
                <a:tableStyleId>{5C22544A-7EE6-4342-B048-85BDC9FD1C3A}</a:tableStyleId>
              </a:tblPr>
              <a:tblGrid>
                <a:gridCol w="962087">
                  <a:extLst>
                    <a:ext uri="{9D8B030D-6E8A-4147-A177-3AD203B41FA5}">
                      <a16:colId xmlns:a16="http://schemas.microsoft.com/office/drawing/2014/main" val="20000"/>
                    </a:ext>
                  </a:extLst>
                </a:gridCol>
                <a:gridCol w="981973">
                  <a:extLst>
                    <a:ext uri="{9D8B030D-6E8A-4147-A177-3AD203B41FA5}">
                      <a16:colId xmlns:a16="http://schemas.microsoft.com/office/drawing/2014/main" val="20001"/>
                    </a:ext>
                  </a:extLst>
                </a:gridCol>
                <a:gridCol w="630903">
                  <a:extLst>
                    <a:ext uri="{9D8B030D-6E8A-4147-A177-3AD203B41FA5}">
                      <a16:colId xmlns:a16="http://schemas.microsoft.com/office/drawing/2014/main" val="20002"/>
                    </a:ext>
                  </a:extLst>
                </a:gridCol>
                <a:gridCol w="1842515">
                  <a:extLst>
                    <a:ext uri="{9D8B030D-6E8A-4147-A177-3AD203B41FA5}">
                      <a16:colId xmlns:a16="http://schemas.microsoft.com/office/drawing/2014/main" val="20003"/>
                    </a:ext>
                  </a:extLst>
                </a:gridCol>
                <a:gridCol w="2007518">
                  <a:extLst>
                    <a:ext uri="{9D8B030D-6E8A-4147-A177-3AD203B41FA5}">
                      <a16:colId xmlns:a16="http://schemas.microsoft.com/office/drawing/2014/main" val="20004"/>
                    </a:ext>
                  </a:extLst>
                </a:gridCol>
                <a:gridCol w="1867539">
                  <a:extLst>
                    <a:ext uri="{9D8B030D-6E8A-4147-A177-3AD203B41FA5}">
                      <a16:colId xmlns:a16="http://schemas.microsoft.com/office/drawing/2014/main" val="20005"/>
                    </a:ext>
                  </a:extLst>
                </a:gridCol>
              </a:tblGrid>
              <a:tr h="329248">
                <a:tc>
                  <a:txBody>
                    <a:bodyPr/>
                    <a:lstStyle/>
                    <a:p>
                      <a:pPr algn="l"/>
                      <a:r>
                        <a:rPr lang="en-US" sz="800" dirty="0">
                          <a:latin typeface="Arial" charset="0"/>
                          <a:ea typeface="Arial" charset="0"/>
                          <a:cs typeface="Arial" charset="0"/>
                        </a:rPr>
                        <a:t>Category</a:t>
                      </a:r>
                    </a:p>
                  </a:txBody>
                  <a:tcPr/>
                </a:tc>
                <a:tc gridSpan="2">
                  <a:txBody>
                    <a:bodyPr/>
                    <a:lstStyle/>
                    <a:p>
                      <a:pPr algn="l"/>
                      <a:r>
                        <a:rPr lang="en-US" sz="8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ctr"/>
                      <a:r>
                        <a:rPr lang="en-US" sz="1100" dirty="0">
                          <a:latin typeface="Arial" charset="0"/>
                          <a:ea typeface="Arial" charset="0"/>
                          <a:cs typeface="Arial" charset="0"/>
                        </a:rPr>
                        <a:t>Title (NEW)</a:t>
                      </a:r>
                    </a:p>
                  </a:txBody>
                  <a:tcPr>
                    <a:solidFill>
                      <a:srgbClr val="0432FF"/>
                    </a:solidFill>
                  </a:tcPr>
                </a:tc>
                <a:tc>
                  <a:txBody>
                    <a:bodyPr/>
                    <a:lstStyle/>
                    <a:p>
                      <a:pPr algn="l"/>
                      <a:r>
                        <a:rPr lang="en-US" sz="800" dirty="0">
                          <a:latin typeface="Arial" charset="0"/>
                          <a:ea typeface="Arial" charset="0"/>
                          <a:cs typeface="Arial" charset="0"/>
                        </a:rPr>
                        <a:t>Authors (18)</a:t>
                      </a:r>
                    </a:p>
                    <a:p>
                      <a:pPr algn="l"/>
                      <a:r>
                        <a:rPr lang="en-US" sz="800" dirty="0">
                          <a:latin typeface="Arial" charset="0"/>
                          <a:ea typeface="Arial" charset="0"/>
                          <a:cs typeface="Arial" charset="0"/>
                        </a:rPr>
                        <a:t>max</a:t>
                      </a:r>
                      <a:r>
                        <a:rPr lang="en-US" sz="800" baseline="0" dirty="0">
                          <a:latin typeface="Arial" charset="0"/>
                          <a:ea typeface="Arial" charset="0"/>
                          <a:cs typeface="Arial" charset="0"/>
                        </a:rPr>
                        <a:t> 4 authors</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1100" b="1" kern="1200" dirty="0">
                          <a:solidFill>
                            <a:schemeClr val="lt1"/>
                          </a:solidFill>
                          <a:latin typeface="Arial" charset="0"/>
                          <a:ea typeface="Arial" charset="0"/>
                          <a:cs typeface="Arial" charset="0"/>
                        </a:rPr>
                        <a:t>Authors (17)</a:t>
                      </a:r>
                    </a:p>
                    <a:p>
                      <a:pPr marL="0" algn="ctr" defTabSz="914400" rtl="0" eaLnBrk="1" latinLnBrk="0" hangingPunct="1"/>
                      <a:r>
                        <a:rPr lang="en-US" sz="1100" b="1" kern="1200" dirty="0">
                          <a:solidFill>
                            <a:schemeClr val="lt1"/>
                          </a:solidFill>
                          <a:latin typeface="Arial" charset="0"/>
                          <a:ea typeface="Arial" charset="0"/>
                          <a:cs typeface="Arial" charset="0"/>
                        </a:rPr>
                        <a:t>max 4 authors</a:t>
                      </a:r>
                    </a:p>
                  </a:txBody>
                  <a:tcPr>
                    <a:solidFill>
                      <a:srgbClr val="0432FF"/>
                    </a:solidFill>
                  </a:tcPr>
                </a:tc>
                <a:extLst>
                  <a:ext uri="{0D108BD9-81ED-4DB2-BD59-A6C34878D82A}">
                    <a16:rowId xmlns:a16="http://schemas.microsoft.com/office/drawing/2014/main" val="10000"/>
                  </a:ext>
                </a:extLst>
              </a:tr>
              <a:tr h="322847">
                <a:tc>
                  <a:txBody>
                    <a:bodyPr/>
                    <a:lstStyle/>
                    <a:p>
                      <a:pPr algn="l"/>
                      <a:endParaRPr lang="en-US" sz="800" dirty="0">
                        <a:solidFill>
                          <a:srgbClr val="0432FF"/>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Introduction</a:t>
                      </a:r>
                    </a:p>
                    <a:p>
                      <a:pPr algn="l"/>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1</a:t>
                      </a:r>
                    </a:p>
                  </a:txBody>
                  <a:tcPr/>
                </a:tc>
                <a:tc>
                  <a:txBody>
                    <a:bodyPr/>
                    <a:lstStyle/>
                    <a:p>
                      <a:pPr algn="l"/>
                      <a:r>
                        <a:rPr lang="en-US" sz="800" dirty="0">
                          <a:solidFill>
                            <a:schemeClr val="bg1"/>
                          </a:solidFill>
                          <a:latin typeface="Arial" charset="0"/>
                          <a:ea typeface="Arial" charset="0"/>
                          <a:cs typeface="Arial" charset="0"/>
                        </a:rPr>
                        <a:t>Gearing Malaysian Industries with Industrial Mathematics </a:t>
                      </a:r>
                    </a:p>
                  </a:txBody>
                  <a:tcPr>
                    <a:solidFill>
                      <a:schemeClr val="tx2">
                        <a:lumMod val="60000"/>
                        <a:lumOff val="40000"/>
                      </a:schemeClr>
                    </a:solidFill>
                  </a:tcPr>
                </a:tc>
                <a:tc>
                  <a:txBody>
                    <a:bodyPr/>
                    <a:lstStyle/>
                    <a:p>
                      <a:pPr algn="l">
                        <a:spcAft>
                          <a:spcPts val="0"/>
                        </a:spcAft>
                      </a:pPr>
                      <a:r>
                        <a:rPr lang="en-MY" sz="800" dirty="0" err="1">
                          <a:effectLst/>
                          <a:latin typeface="Arial" charset="0"/>
                          <a:ea typeface="Arial" charset="0"/>
                          <a:cs typeface="Arial" charset="0"/>
                        </a:rPr>
                        <a:t>Dr.</a:t>
                      </a:r>
                      <a:r>
                        <a:rPr lang="en-MY" sz="800" dirty="0">
                          <a:effectLst/>
                          <a:latin typeface="Arial" charset="0"/>
                          <a:ea typeface="Arial" charset="0"/>
                          <a:cs typeface="Arial" charset="0"/>
                        </a:rPr>
                        <a:t> </a:t>
                      </a:r>
                      <a:r>
                        <a:rPr lang="en-MY" sz="800" dirty="0" err="1">
                          <a:effectLst/>
                          <a:latin typeface="Arial" charset="0"/>
                          <a:ea typeface="Arial" charset="0"/>
                          <a:cs typeface="Arial" charset="0"/>
                        </a:rPr>
                        <a:t>Norhaiza</a:t>
                      </a:r>
                      <a:r>
                        <a:rPr lang="en-MY" sz="800" dirty="0">
                          <a:effectLst/>
                          <a:latin typeface="Arial" charset="0"/>
                          <a:ea typeface="Arial" charset="0"/>
                          <a:cs typeface="Arial" charset="0"/>
                        </a:rPr>
                        <a:t> Ahmad</a:t>
                      </a:r>
                      <a:endParaRPr lang="en-GB" sz="800" dirty="0">
                        <a:effectLst/>
                        <a:latin typeface="Arial" charset="0"/>
                        <a:ea typeface="Arial" charset="0"/>
                        <a:cs typeface="Arial" charset="0"/>
                      </a:endParaRPr>
                    </a:p>
                  </a:txBody>
                  <a:tcPr marL="68580" marR="68580" marT="0" marB="0"/>
                </a:tc>
                <a:tc>
                  <a:txBody>
                    <a:bodyPr/>
                    <a:lstStyle/>
                    <a:p>
                      <a:pPr algn="l">
                        <a:spcAft>
                          <a:spcPts val="0"/>
                        </a:spcAft>
                      </a:pP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Norhaiza</a:t>
                      </a:r>
                      <a:r>
                        <a:rPr lang="en-MY" sz="800" b="1" dirty="0">
                          <a:solidFill>
                            <a:srgbClr val="FFFF00"/>
                          </a:solidFill>
                          <a:effectLst/>
                          <a:latin typeface="Arial" charset="0"/>
                          <a:ea typeface="Arial" charset="0"/>
                          <a:cs typeface="Arial" charset="0"/>
                        </a:rPr>
                        <a:t> Ahmad </a:t>
                      </a:r>
                    </a:p>
                    <a:p>
                      <a:pPr algn="l">
                        <a:spcAft>
                          <a:spcPts val="0"/>
                        </a:spcAft>
                      </a:pPr>
                      <a:r>
                        <a:rPr lang="en-MY" sz="800" b="1" dirty="0" err="1">
                          <a:solidFill>
                            <a:srgbClr val="FFFF00"/>
                          </a:solidFill>
                          <a:effectLst/>
                          <a:latin typeface="Arial" charset="0"/>
                          <a:ea typeface="Arial" charset="0"/>
                          <a:cs typeface="Arial" charset="0"/>
                        </a:rPr>
                        <a:t>Prof.</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Zainal Abdul</a:t>
                      </a:r>
                      <a:r>
                        <a:rPr lang="en-MY" sz="800" b="1" baseline="0" dirty="0">
                          <a:solidFill>
                            <a:srgbClr val="FFFF00"/>
                          </a:solidFill>
                          <a:effectLst/>
                          <a:latin typeface="Arial" charset="0"/>
                          <a:ea typeface="Arial" charset="0"/>
                          <a:cs typeface="Arial" charset="0"/>
                        </a:rPr>
                        <a:t> Aziz</a:t>
                      </a:r>
                      <a:r>
                        <a:rPr lang="en-MY" sz="800" b="1" dirty="0">
                          <a:solidFill>
                            <a:srgbClr val="FFFF00"/>
                          </a:solidFill>
                          <a:effectLst/>
                          <a:latin typeface="Arial" charset="0"/>
                          <a:ea typeface="Arial" charset="0"/>
                          <a:cs typeface="Arial" charset="0"/>
                        </a:rPr>
                        <a:t> </a:t>
                      </a:r>
                      <a:endParaRPr lang="en-GB" sz="800" b="1" dirty="0">
                        <a:solidFill>
                          <a:srgbClr val="FFFF00"/>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5906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432FF"/>
                          </a:solidFill>
                          <a:latin typeface="Arial" charset="0"/>
                          <a:ea typeface="Arial" charset="0"/>
                          <a:cs typeface="Arial" charset="0"/>
                        </a:rPr>
                        <a:t>1. Issues &amp; Current Practices/Outlook Mathematics vs Malaysian Industries: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Current usage </a:t>
                      </a:r>
                      <a:r>
                        <a:rPr lang="en-US" sz="800" baseline="0" dirty="0">
                          <a:latin typeface="Arial" charset="0"/>
                          <a:ea typeface="Arial" charset="0"/>
                          <a:cs typeface="Arial" charset="0"/>
                        </a:rPr>
                        <a:t>o</a:t>
                      </a:r>
                      <a:r>
                        <a:rPr lang="en-US" sz="800" dirty="0">
                          <a:latin typeface="Arial" charset="0"/>
                          <a:ea typeface="Arial" charset="0"/>
                          <a:cs typeface="Arial" charset="0"/>
                        </a:rPr>
                        <a:t>f</a:t>
                      </a:r>
                      <a:r>
                        <a:rPr lang="en-US" sz="800" baseline="0" dirty="0">
                          <a:latin typeface="Arial" charset="0"/>
                          <a:ea typeface="Arial" charset="0"/>
                          <a:cs typeface="Arial" charset="0"/>
                        </a:rPr>
                        <a:t> Mathematics sciences research</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800" kern="1200" dirty="0">
                          <a:solidFill>
                            <a:schemeClr val="dk1"/>
                          </a:solidFill>
                          <a:latin typeface="Arial" charset="0"/>
                          <a:ea typeface="Arial" charset="0"/>
                          <a:cs typeface="Arial" charset="0"/>
                        </a:rPr>
                        <a:t>2</a:t>
                      </a:r>
                    </a:p>
                  </a:txBody>
                  <a:tcPr/>
                </a:tc>
                <a:tc>
                  <a:txBody>
                    <a:bodyPr/>
                    <a:lstStyle/>
                    <a:p>
                      <a:pPr algn="l">
                        <a:spcAft>
                          <a:spcPts val="0"/>
                        </a:spcAft>
                      </a:pPr>
                      <a:r>
                        <a:rPr lang="en-MY" sz="800" dirty="0">
                          <a:solidFill>
                            <a:schemeClr val="bg1"/>
                          </a:solidFill>
                          <a:effectLst/>
                          <a:latin typeface="Arial" charset="0"/>
                          <a:ea typeface="Arial" charset="0"/>
                          <a:cs typeface="Arial" charset="0"/>
                        </a:rPr>
                        <a:t>Mathematical</a:t>
                      </a:r>
                      <a:r>
                        <a:rPr lang="en-MY" sz="800" baseline="0" dirty="0">
                          <a:solidFill>
                            <a:schemeClr val="bg1"/>
                          </a:solidFill>
                          <a:effectLst/>
                          <a:latin typeface="Arial" charset="0"/>
                          <a:ea typeface="Arial" charset="0"/>
                          <a:cs typeface="Arial" charset="0"/>
                        </a:rPr>
                        <a:t> Sciences </a:t>
                      </a:r>
                      <a:r>
                        <a:rPr lang="en-MY" sz="800" dirty="0">
                          <a:solidFill>
                            <a:schemeClr val="bg1"/>
                          </a:solidFill>
                          <a:effectLst/>
                          <a:latin typeface="Arial" charset="0"/>
                          <a:ea typeface="Arial" charset="0"/>
                          <a:cs typeface="Arial" charset="0"/>
                        </a:rPr>
                        <a:t>Research for Industries</a:t>
                      </a:r>
                      <a:r>
                        <a:rPr lang="en-MY" sz="800" baseline="0" dirty="0">
                          <a:solidFill>
                            <a:schemeClr val="bg1"/>
                          </a:solidFill>
                          <a:effectLst/>
                          <a:latin typeface="Arial" charset="0"/>
                          <a:ea typeface="Arial" charset="0"/>
                          <a:cs typeface="Arial" charset="0"/>
                        </a:rPr>
                        <a:t> in Malaysia.</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2"/>
                  </a:ext>
                </a:extLst>
              </a:tr>
              <a:tr h="59064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(1)Relationship  between academia</a:t>
                      </a:r>
                      <a:r>
                        <a:rPr lang="en-US" sz="800" baseline="0" dirty="0">
                          <a:latin typeface="Arial" charset="0"/>
                          <a:ea typeface="Arial" charset="0"/>
                          <a:cs typeface="Arial" charset="0"/>
                        </a:rPr>
                        <a:t> &amp; Malaysian Industries</a:t>
                      </a:r>
                      <a:endParaRPr lang="en-US" sz="800" dirty="0">
                        <a:latin typeface="Arial" charset="0"/>
                        <a:ea typeface="Arial" charset="0"/>
                        <a:cs typeface="Arial" charset="0"/>
                      </a:endParaRPr>
                    </a:p>
                    <a:p>
                      <a:pPr algn="l"/>
                      <a:r>
                        <a:rPr lang="en-US" sz="800" dirty="0">
                          <a:latin typeface="Arial" charset="0"/>
                          <a:ea typeface="Arial" charset="0"/>
                          <a:cs typeface="Arial" charset="0"/>
                        </a:rPr>
                        <a:t>(2) problem-solving platforms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3</a:t>
                      </a:r>
                    </a:p>
                  </a:txBody>
                  <a:tcPr/>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Academia</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and</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Local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Industrial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Perspectives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on</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Mathematical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Modelling</a:t>
                      </a:r>
                      <a:r>
                        <a:rPr lang="ms-MY" sz="800" dirty="0">
                          <a:solidFill>
                            <a:schemeClr val="bg1"/>
                          </a:solidFill>
                          <a:effectLst/>
                          <a:latin typeface="Arial" charset="0"/>
                          <a:ea typeface="Arial" charset="0"/>
                          <a:cs typeface="Arial" charset="0"/>
                        </a:rPr>
                        <a:t>  </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3"/>
                  </a:ext>
                </a:extLst>
              </a:tr>
              <a:tr h="505360">
                <a:tc rowSpan="4">
                  <a:txBody>
                    <a:bodyPr/>
                    <a:lstStyle/>
                    <a:p>
                      <a:pPr algn="l"/>
                      <a:r>
                        <a:rPr lang="en-US" sz="800" b="0" dirty="0">
                          <a:solidFill>
                            <a:schemeClr val="accent3">
                              <a:lumMod val="75000"/>
                            </a:schemeClr>
                          </a:solidFill>
                          <a:latin typeface="Arial" charset="0"/>
                          <a:ea typeface="Arial" charset="0"/>
                          <a:cs typeface="Arial" charset="0"/>
                        </a:rPr>
                        <a:t>2. Presentations of solved local case studies at various industries</a:t>
                      </a:r>
                    </a:p>
                  </a:txBody>
                  <a:tcPr/>
                </a:tc>
                <a:tc rowSpan="4">
                  <a:txBody>
                    <a:bodyPr/>
                    <a:lstStyle/>
                    <a:p>
                      <a:pPr algn="l"/>
                      <a:r>
                        <a:rPr lang="en-US" sz="800" dirty="0">
                          <a:latin typeface="Arial" charset="0"/>
                          <a:ea typeface="Arial" charset="0"/>
                          <a:cs typeface="Arial" charset="0"/>
                        </a:rPr>
                        <a:t>how </a:t>
                      </a:r>
                      <a:r>
                        <a:rPr lang="en-US" sz="800" dirty="0" err="1">
                          <a:latin typeface="Arial" charset="0"/>
                          <a:ea typeface="Arial" charset="0"/>
                          <a:cs typeface="Arial" charset="0"/>
                        </a:rPr>
                        <a:t>maths</a:t>
                      </a:r>
                      <a:r>
                        <a:rPr lang="en-US" sz="800" dirty="0">
                          <a:latin typeface="Arial" charset="0"/>
                          <a:ea typeface="Arial" charset="0"/>
                          <a:cs typeface="Arial" charset="0"/>
                        </a:rPr>
                        <a:t> has been applied at various</a:t>
                      </a:r>
                      <a:r>
                        <a:rPr lang="en-US" sz="800" baseline="0" dirty="0">
                          <a:latin typeface="Arial" charset="0"/>
                          <a:ea typeface="Arial" charset="0"/>
                          <a:cs typeface="Arial" charset="0"/>
                        </a:rPr>
                        <a:t> Malaysian industries: services, </a:t>
                      </a:r>
                      <a:r>
                        <a:rPr lang="en-US" sz="800" baseline="0" dirty="0" err="1">
                          <a:latin typeface="Arial" charset="0"/>
                          <a:ea typeface="Arial" charset="0"/>
                          <a:cs typeface="Arial" charset="0"/>
                        </a:rPr>
                        <a:t>aggriculture</a:t>
                      </a:r>
                      <a:r>
                        <a:rPr lang="en-US" sz="800" baseline="0" dirty="0">
                          <a:latin typeface="Arial" charset="0"/>
                          <a:ea typeface="Arial" charset="0"/>
                          <a:cs typeface="Arial" charset="0"/>
                        </a:rPr>
                        <a:t>, medical </a:t>
                      </a:r>
                      <a:r>
                        <a:rPr lang="en-US" sz="800" baseline="0" dirty="0" err="1">
                          <a:latin typeface="Arial" charset="0"/>
                          <a:ea typeface="Arial" charset="0"/>
                          <a:cs typeface="Arial" charset="0"/>
                        </a:rPr>
                        <a:t>etc</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4</a:t>
                      </a:r>
                    </a:p>
                  </a:txBody>
                  <a:tcPr/>
                </a:tc>
                <a:tc>
                  <a:txBody>
                    <a:bodyPr/>
                    <a:lstStyle/>
                    <a:p>
                      <a:pPr marR="228600" algn="l">
                        <a:spcBef>
                          <a:spcPts val="600"/>
                        </a:spcBef>
                        <a:spcAft>
                          <a:spcPts val="0"/>
                        </a:spcAft>
                        <a:tabLst>
                          <a:tab pos="4572000" algn="r"/>
                        </a:tabLst>
                      </a:pPr>
                      <a:r>
                        <a:rPr lang="en-US" sz="800" dirty="0">
                          <a:solidFill>
                            <a:schemeClr val="tx1"/>
                          </a:solidFill>
                          <a:effectLst/>
                          <a:latin typeface="Arial" charset="0"/>
                          <a:ea typeface="Arial" charset="0"/>
                          <a:cs typeface="Arial" charset="0"/>
                        </a:rPr>
                        <a:t>Surface Decontamination Model for Contamination Control</a:t>
                      </a:r>
                      <a:r>
                        <a:rPr lang="en-US" sz="800" baseline="0" dirty="0">
                          <a:solidFill>
                            <a:schemeClr val="tx1"/>
                          </a:solidFill>
                          <a:effectLst/>
                          <a:latin typeface="Arial" charset="0"/>
                          <a:ea typeface="Arial" charset="0"/>
                          <a:cs typeface="Arial" charset="0"/>
                        </a:rPr>
                        <a:t> Industries</a:t>
                      </a:r>
                      <a:endParaRPr lang="en-GB" sz="800" dirty="0">
                        <a:solidFill>
                          <a:schemeClr val="tx1"/>
                        </a:solidFill>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lvl="0" algn="l"/>
                      <a:r>
                        <a:rPr lang="ms-MY" sz="800" kern="1200" dirty="0">
                          <a:solidFill>
                            <a:schemeClr val="dk1"/>
                          </a:solidFill>
                          <a:effectLst/>
                          <a:latin typeface="Arial" charset="0"/>
                          <a:ea typeface="Arial" charset="0"/>
                          <a:cs typeface="Arial" charset="0"/>
                        </a:rPr>
                        <a:t>Prof. Dr. Ali Hassan Mohamed Murid</a:t>
                      </a:r>
                      <a:endParaRPr lang="en-GB" sz="800" kern="1200" baseline="0" dirty="0">
                        <a:solidFill>
                          <a:schemeClr val="dk1"/>
                        </a:solidFill>
                        <a:effectLst/>
                        <a:latin typeface="Arial" charset="0"/>
                        <a:ea typeface="Arial" charset="0"/>
                        <a:cs typeface="Arial" charset="0"/>
                      </a:endParaRPr>
                    </a:p>
                    <a:p>
                      <a:pPr lvl="0" algn="l"/>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Prof. Dr. Ali Hassan Mohamed Murid</a:t>
                      </a:r>
                      <a:endParaRPr lang="en-GB" sz="800" kern="1200" baseline="0" dirty="0">
                        <a:solidFill>
                          <a:schemeClr val="dk1"/>
                        </a:solidFill>
                        <a:effectLst/>
                        <a:latin typeface="Arial" charset="0"/>
                        <a:ea typeface="Arial" charset="0"/>
                        <a:cs typeface="Arial" charset="0"/>
                      </a:endParaRPr>
                    </a:p>
                    <a:p>
                      <a:pPr lvl="0" algn="l"/>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4"/>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5</a:t>
                      </a:r>
                    </a:p>
                  </a:txBody>
                  <a:tcPr/>
                </a:tc>
                <a:tc>
                  <a:txBody>
                    <a:bodyPr/>
                    <a:lstStyle/>
                    <a:p>
                      <a:pPr algn="l">
                        <a:spcAft>
                          <a:spcPts val="0"/>
                        </a:spcAft>
                      </a:pPr>
                      <a:r>
                        <a:rPr lang="en-MY" sz="800" dirty="0">
                          <a:solidFill>
                            <a:schemeClr val="bg1"/>
                          </a:solidFill>
                          <a:effectLst/>
                          <a:latin typeface="Arial" charset="0"/>
                          <a:ea typeface="Arial" charset="0"/>
                          <a:cs typeface="Arial" charset="0"/>
                        </a:rPr>
                        <a:t>Quality Control in Livestock Semen Production</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ms-MY" sz="800" kern="1200" dirty="0">
                          <a:solidFill>
                            <a:schemeClr val="dk1"/>
                          </a:solidFill>
                          <a:effectLst/>
                          <a:latin typeface="Arial" charset="0"/>
                          <a:ea typeface="Arial" charset="0"/>
                          <a:cs typeface="Arial" charset="0"/>
                        </a:rPr>
                        <a:t> </a:t>
                      </a:r>
                      <a:r>
                        <a:rPr lang="en-US" sz="800" dirty="0">
                          <a:effectLst/>
                          <a:latin typeface="Arial" charset="0"/>
                          <a:ea typeface="Arial" charset="0"/>
                          <a:cs typeface="Arial" charset="0"/>
                        </a:rPr>
                        <a:t>Prof. Dr. Zainal </a:t>
                      </a:r>
                      <a:r>
                        <a:rPr lang="en-US" sz="800" dirty="0" err="1">
                          <a:effectLst/>
                          <a:latin typeface="Arial" charset="0"/>
                          <a:ea typeface="Arial" charset="0"/>
                          <a:cs typeface="Arial" charset="0"/>
                        </a:rPr>
                        <a:t>Abd</a:t>
                      </a:r>
                      <a:r>
                        <a:rPr lang="en-US" sz="800" dirty="0">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ms-MY" sz="800" kern="1200" dirty="0">
                          <a:solidFill>
                            <a:schemeClr val="dk1"/>
                          </a:solidFill>
                          <a:effectLst/>
                          <a:latin typeface="Arial" charset="0"/>
                          <a:ea typeface="Arial" charset="0"/>
                          <a:cs typeface="Arial" charset="0"/>
                        </a:rPr>
                        <a:t> </a:t>
                      </a:r>
                      <a:r>
                        <a:rPr lang="en-US" sz="800" b="1" dirty="0">
                          <a:solidFill>
                            <a:srgbClr val="FFFF00"/>
                          </a:solidFill>
                          <a:effectLst/>
                          <a:latin typeface="Arial" charset="0"/>
                          <a:ea typeface="Arial" charset="0"/>
                          <a:cs typeface="Arial" charset="0"/>
                        </a:rPr>
                        <a:t>Prof. Dr. Zainal </a:t>
                      </a:r>
                      <a:r>
                        <a:rPr lang="en-US" sz="800" b="1" dirty="0" err="1">
                          <a:solidFill>
                            <a:srgbClr val="FFFF00"/>
                          </a:solidFill>
                          <a:effectLst/>
                          <a:latin typeface="Arial" charset="0"/>
                          <a:ea typeface="Arial" charset="0"/>
                          <a:cs typeface="Arial" charset="0"/>
                        </a:rPr>
                        <a:t>Abd</a:t>
                      </a:r>
                      <a:r>
                        <a:rPr lang="en-US" sz="800" b="1" dirty="0">
                          <a:solidFill>
                            <a:srgbClr val="FFFF00"/>
                          </a:solidFill>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5"/>
                  </a:ext>
                </a:extLst>
              </a:tr>
              <a:tr h="416689">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6</a:t>
                      </a:r>
                    </a:p>
                  </a:txBody>
                  <a:tcPr/>
                </a:tc>
                <a:tc>
                  <a:txBody>
                    <a:bodyPr/>
                    <a:lstStyle/>
                    <a:p>
                      <a:pPr algn="l">
                        <a:spcAft>
                          <a:spcPts val="0"/>
                        </a:spcAft>
                      </a:pPr>
                      <a:r>
                        <a:rPr lang="en-MY" sz="800" dirty="0">
                          <a:solidFill>
                            <a:schemeClr val="bg1"/>
                          </a:solidFill>
                          <a:effectLst/>
                          <a:latin typeface="Arial" charset="0"/>
                          <a:ea typeface="Arial" charset="0"/>
                          <a:cs typeface="Arial" charset="0"/>
                        </a:rPr>
                        <a:t>Behaviour of Fluid Flow</a:t>
                      </a:r>
                      <a:r>
                        <a:rPr lang="en-MY" sz="800" baseline="0" dirty="0">
                          <a:solidFill>
                            <a:schemeClr val="bg1"/>
                          </a:solidFill>
                          <a:effectLst/>
                          <a:latin typeface="Arial" charset="0"/>
                          <a:ea typeface="Arial" charset="0"/>
                          <a:cs typeface="Arial" charset="0"/>
                        </a:rPr>
                        <a:t> </a:t>
                      </a:r>
                      <a:r>
                        <a:rPr lang="en-MY" sz="800" dirty="0">
                          <a:solidFill>
                            <a:schemeClr val="bg1"/>
                          </a:solidFill>
                          <a:effectLst/>
                          <a:latin typeface="Arial" charset="0"/>
                          <a:ea typeface="Arial" charset="0"/>
                          <a:cs typeface="Arial" charset="0"/>
                        </a:rPr>
                        <a:t>in Human</a:t>
                      </a:r>
                      <a:r>
                        <a:rPr lang="en-MY" sz="800" baseline="0" dirty="0">
                          <a:solidFill>
                            <a:schemeClr val="bg1"/>
                          </a:solidFill>
                          <a:effectLst/>
                          <a:latin typeface="Arial" charset="0"/>
                          <a:ea typeface="Arial" charset="0"/>
                          <a:cs typeface="Arial" charset="0"/>
                        </a:rPr>
                        <a:t> Eye using Mathematical Modelling.</a:t>
                      </a:r>
                    </a:p>
                    <a:p>
                      <a:pPr algn="l">
                        <a:spcAft>
                          <a:spcPts val="0"/>
                        </a:spcAft>
                      </a:pP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Zuhaila</a:t>
                      </a:r>
                      <a:r>
                        <a:rPr lang="ms-MY" sz="800" kern="1200" dirty="0">
                          <a:solidFill>
                            <a:schemeClr val="dk1"/>
                          </a:solidFill>
                          <a:effectLst/>
                          <a:latin typeface="Arial" charset="0"/>
                          <a:ea typeface="Arial" charset="0"/>
                          <a:cs typeface="Arial" charset="0"/>
                        </a:rPr>
                        <a:t> Ismail</a:t>
                      </a:r>
                      <a:endParaRPr lang="en-GB" sz="800" kern="1200" dirty="0">
                        <a:solidFill>
                          <a:schemeClr val="dk1"/>
                        </a:solidFill>
                        <a:effectLst/>
                        <a:latin typeface="Arial" charset="0"/>
                        <a:ea typeface="Arial" charset="0"/>
                        <a:cs typeface="Arial" charset="0"/>
                      </a:endParaRPr>
                    </a:p>
                    <a:p>
                      <a:pPr lvl="0" algn="l"/>
                      <a:r>
                        <a:rPr lang="ms-MY" sz="800" kern="1200" dirty="0" err="1">
                          <a:solidFill>
                            <a:schemeClr val="dk1"/>
                          </a:solidFill>
                          <a:effectLst/>
                          <a:latin typeface="Arial" charset="0"/>
                          <a:ea typeface="Arial" charset="0"/>
                          <a:cs typeface="Arial" charset="0"/>
                        </a:rPr>
                        <a:t>Woon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Woan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Jen</a:t>
                      </a:r>
                      <a:r>
                        <a:rPr lang="ms-MY" sz="800" kern="1200" dirty="0">
                          <a:solidFill>
                            <a:schemeClr val="dk1"/>
                          </a:solidFill>
                          <a:effectLst/>
                          <a:latin typeface="Arial" charset="0"/>
                          <a:ea typeface="Arial" charset="0"/>
                          <a:cs typeface="Arial" charset="0"/>
                        </a:rPr>
                        <a:t>  </a:t>
                      </a:r>
                      <a:endParaRPr lang="en-GB" sz="800" kern="1200" dirty="0">
                        <a:solidFill>
                          <a:schemeClr val="dk1"/>
                        </a:solidFill>
                        <a:effectLst/>
                        <a:latin typeface="Arial" charset="0"/>
                        <a:ea typeface="Arial" charset="0"/>
                        <a:cs typeface="Arial" charset="0"/>
                      </a:endParaRPr>
                    </a:p>
                    <a:p>
                      <a:pPr lvl="0" algn="l"/>
                      <a:r>
                        <a:rPr lang="ms-MY" sz="800" kern="1200" dirty="0">
                          <a:solidFill>
                            <a:schemeClr val="dk1"/>
                          </a:solidFill>
                          <a:effectLst/>
                          <a:latin typeface="Arial" charset="0"/>
                          <a:ea typeface="Arial" charset="0"/>
                          <a:cs typeface="Arial" charset="0"/>
                        </a:rPr>
                        <a:t>Prof. Dr. </a:t>
                      </a:r>
                      <a:r>
                        <a:rPr lang="ms-MY" sz="800" kern="1200" dirty="0" err="1">
                          <a:solidFill>
                            <a:schemeClr val="dk1"/>
                          </a:solidFill>
                          <a:effectLst/>
                          <a:latin typeface="Arial" charset="0"/>
                          <a:ea typeface="Arial" charset="0"/>
                          <a:cs typeface="Arial" charset="0"/>
                        </a:rPr>
                        <a:t>Alistair</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Fitt</a:t>
                      </a:r>
                      <a:endParaRPr lang="en-GB" sz="8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Zuhaila</a:t>
                      </a:r>
                      <a:r>
                        <a:rPr lang="ms-MY" sz="800" kern="1200" dirty="0">
                          <a:solidFill>
                            <a:schemeClr val="bg1"/>
                          </a:solidFill>
                          <a:effectLst/>
                          <a:latin typeface="Arial" charset="0"/>
                          <a:ea typeface="Arial" charset="0"/>
                          <a:cs typeface="Arial" charset="0"/>
                        </a:rPr>
                        <a:t> Ismail</a:t>
                      </a:r>
                      <a:endParaRPr lang="en-GB" sz="800" kern="1200" dirty="0">
                        <a:solidFill>
                          <a:schemeClr val="bg1"/>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Prof. Dr. </a:t>
                      </a:r>
                      <a:r>
                        <a:rPr lang="ms-MY" sz="800" kern="1200" dirty="0" err="1">
                          <a:solidFill>
                            <a:schemeClr val="bg1"/>
                          </a:solidFill>
                          <a:effectLst/>
                          <a:latin typeface="Arial" charset="0"/>
                          <a:ea typeface="Arial" charset="0"/>
                          <a:cs typeface="Arial" charset="0"/>
                        </a:rPr>
                        <a:t>Alistair</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Fitt</a:t>
                      </a:r>
                      <a:endParaRPr lang="en-GB" sz="800" kern="12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6"/>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7</a:t>
                      </a:r>
                    </a:p>
                  </a:txBody>
                  <a:tcPr/>
                </a:tc>
                <a:tc>
                  <a:txBody>
                    <a:bodyPr/>
                    <a:lstStyle/>
                    <a:p>
                      <a:pPr algn="l">
                        <a:lnSpc>
                          <a:spcPct val="115000"/>
                        </a:lnSpc>
                        <a:spcAft>
                          <a:spcPts val="0"/>
                        </a:spcAft>
                      </a:pPr>
                      <a:r>
                        <a:rPr lang="ms-MY" sz="800" dirty="0" err="1">
                          <a:effectLst/>
                          <a:latin typeface="Arial" charset="0"/>
                          <a:ea typeface="Arial" charset="0"/>
                          <a:cs typeface="Arial" charset="0"/>
                        </a:rPr>
                        <a:t>Modelling</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And</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Simulation</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of</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Subsea</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Cable</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with</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Buoyancy</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Module</a:t>
                      </a:r>
                      <a:endParaRPr lang="en-GB" sz="800" dirty="0">
                        <a:effectLst/>
                        <a:latin typeface="Arial" charset="0"/>
                        <a:ea typeface="Arial" charset="0"/>
                        <a:cs typeface="Arial" charset="0"/>
                      </a:endParaRP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7"/>
                  </a:ext>
                </a:extLst>
              </a:tr>
              <a:tr h="387752">
                <a:tc rowSpan="2">
                  <a:txBody>
                    <a:bodyPr/>
                    <a:lstStyle/>
                    <a:p>
                      <a:pPr algn="l"/>
                      <a:r>
                        <a:rPr lang="en-US" sz="800" dirty="0">
                          <a:solidFill>
                            <a:schemeClr val="accent1">
                              <a:lumMod val="75000"/>
                            </a:schemeClr>
                          </a:solidFill>
                          <a:latin typeface="Arial" charset="0"/>
                          <a:ea typeface="Arial" charset="0"/>
                          <a:cs typeface="Arial" charset="0"/>
                        </a:rPr>
                        <a:t>3) Assessment &amp; Empowerment</a:t>
                      </a:r>
                      <a:r>
                        <a:rPr lang="en-US" sz="800" baseline="0" dirty="0">
                          <a:solidFill>
                            <a:schemeClr val="accent1">
                              <a:lumMod val="75000"/>
                            </a:schemeClr>
                          </a:solidFill>
                          <a:latin typeface="Arial" charset="0"/>
                          <a:ea typeface="Arial" charset="0"/>
                          <a:cs typeface="Arial" charset="0"/>
                        </a:rPr>
                        <a:t> </a:t>
                      </a:r>
                      <a:r>
                        <a:rPr lang="en-US" sz="800" dirty="0">
                          <a:solidFill>
                            <a:schemeClr val="accent1">
                              <a:lumMod val="75000"/>
                            </a:schemeClr>
                          </a:solidFill>
                          <a:latin typeface="Arial" charset="0"/>
                          <a:ea typeface="Arial" charset="0"/>
                          <a:cs typeface="Arial" charset="0"/>
                        </a:rPr>
                        <a:t>Human Capital in</a:t>
                      </a:r>
                      <a:r>
                        <a:rPr lang="en-US" sz="800" baseline="0" dirty="0">
                          <a:solidFill>
                            <a:schemeClr val="accent1">
                              <a:lumMod val="75000"/>
                            </a:schemeClr>
                          </a:solidFill>
                          <a:latin typeface="Arial" charset="0"/>
                          <a:ea typeface="Arial" charset="0"/>
                          <a:cs typeface="Arial" charset="0"/>
                        </a:rPr>
                        <a:t> Using Mathematics in Industries</a:t>
                      </a:r>
                      <a:endParaRPr lang="en-US" sz="800" dirty="0">
                        <a:solidFill>
                          <a:schemeClr val="accent1">
                            <a:lumMod val="75000"/>
                          </a:schemeClr>
                        </a:solidFill>
                        <a:latin typeface="Arial" charset="0"/>
                        <a:ea typeface="Arial" charset="0"/>
                        <a:cs typeface="Arial" charset="0"/>
                      </a:endParaRPr>
                    </a:p>
                  </a:txBody>
                  <a:tcPr/>
                </a:tc>
                <a:tc rowSpan="2">
                  <a:txBody>
                    <a:bodyPr/>
                    <a:lstStyle/>
                    <a:p>
                      <a:pPr algn="l"/>
                      <a:r>
                        <a:rPr lang="en-US" sz="800" dirty="0">
                          <a:latin typeface="Arial" charset="0"/>
                          <a:ea typeface="Arial" charset="0"/>
                          <a:cs typeface="Arial" charset="0"/>
                        </a:rPr>
                        <a:t>Investment</a:t>
                      </a:r>
                      <a:r>
                        <a:rPr lang="en-US" sz="800" baseline="0" dirty="0">
                          <a:latin typeface="Arial" charset="0"/>
                          <a:ea typeface="Arial" charset="0"/>
                          <a:cs typeface="Arial" charset="0"/>
                        </a:rPr>
                        <a:t> of human capital</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8</a:t>
                      </a:r>
                    </a:p>
                  </a:txBody>
                  <a:tcPr/>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Empowering</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Small</a:t>
                      </a:r>
                      <a:r>
                        <a:rPr lang="ms-MY" sz="800" dirty="0">
                          <a:solidFill>
                            <a:schemeClr val="bg1"/>
                          </a:solidFill>
                          <a:effectLst/>
                          <a:latin typeface="Arial" charset="0"/>
                          <a:ea typeface="Arial" charset="0"/>
                          <a:cs typeface="Arial" charset="0"/>
                        </a:rPr>
                        <a:t> Medium </a:t>
                      </a:r>
                      <a:r>
                        <a:rPr lang="ms-MY" sz="800" dirty="0" err="1">
                          <a:solidFill>
                            <a:schemeClr val="bg1"/>
                          </a:solidFill>
                          <a:effectLst/>
                          <a:latin typeface="Arial" charset="0"/>
                          <a:ea typeface="Arial" charset="0"/>
                          <a:cs typeface="Arial" charset="0"/>
                        </a:rPr>
                        <a:t>Enterprises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with</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Statistical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Literacy</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Haliza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Rahman</a:t>
                      </a:r>
                      <a:endParaRPr lang="en-GB" sz="8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Arifah</a:t>
                      </a:r>
                      <a:r>
                        <a:rPr lang="ms-MY" sz="800" kern="1200" dirty="0">
                          <a:solidFill>
                            <a:schemeClr val="bg1"/>
                          </a:solidFill>
                          <a:effectLst/>
                          <a:latin typeface="Arial" charset="0"/>
                          <a:ea typeface="Arial" charset="0"/>
                          <a:cs typeface="Arial" charset="0"/>
                        </a:rPr>
                        <a:t> Bahar</a:t>
                      </a:r>
                      <a:r>
                        <a:rPr lang="en-GB" sz="800" kern="1200" dirty="0">
                          <a:solidFill>
                            <a:schemeClr val="bg1"/>
                          </a:solidFill>
                          <a:effectLst/>
                          <a:latin typeface="Arial" charset="0"/>
                          <a:ea typeface="Arial" charset="0"/>
                          <a:cs typeface="Arial" charset="0"/>
                        </a:rPr>
                        <a:t>,</a:t>
                      </a:r>
                      <a:r>
                        <a:rPr lang="en-GB" sz="800" kern="1200" baseline="0" dirty="0">
                          <a:solidFill>
                            <a:schemeClr val="bg1"/>
                          </a:solidFill>
                          <a:effectLst/>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800" b="1" kern="1200" dirty="0">
                          <a:solidFill>
                            <a:srgbClr val="FFFF00"/>
                          </a:solidFill>
                          <a:effectLst/>
                          <a:latin typeface="Arial" charset="0"/>
                          <a:ea typeface="Arial" charset="0"/>
                          <a:cs typeface="Arial" charset="0"/>
                        </a:rPr>
                        <a:t>Dr. </a:t>
                      </a:r>
                      <a:r>
                        <a:rPr lang="ms-MY" sz="800" b="1" kern="1200" dirty="0" err="1">
                          <a:solidFill>
                            <a:srgbClr val="FFFF00"/>
                          </a:solidFill>
                          <a:effectLst/>
                          <a:latin typeface="Arial" charset="0"/>
                          <a:ea typeface="Arial" charset="0"/>
                          <a:cs typeface="Arial" charset="0"/>
                        </a:rPr>
                        <a:t>Norhaiza</a:t>
                      </a:r>
                      <a:r>
                        <a:rPr lang="ms-MY" sz="800" b="1" kern="1200" dirty="0">
                          <a:solidFill>
                            <a:srgbClr val="FFFF00"/>
                          </a:solidFill>
                          <a:effectLst/>
                          <a:latin typeface="Arial" charset="0"/>
                          <a:ea typeface="Arial" charset="0"/>
                          <a:cs typeface="Arial" charset="0"/>
                        </a:rPr>
                        <a:t> Ahmad</a:t>
                      </a:r>
                      <a:endParaRPr lang="en-GB" sz="800" b="1" kern="1200" dirty="0">
                        <a:solidFill>
                          <a:srgbClr val="FFFF00"/>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Haliza</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Abd</a:t>
                      </a:r>
                      <a:r>
                        <a:rPr lang="ms-MY" sz="800" kern="1200" dirty="0">
                          <a:solidFill>
                            <a:schemeClr val="bg1"/>
                          </a:solidFill>
                          <a:effectLst/>
                          <a:latin typeface="Arial" charset="0"/>
                          <a:ea typeface="Arial" charset="0"/>
                          <a:cs typeface="Arial" charset="0"/>
                        </a:rPr>
                        <a:t> Rahman</a:t>
                      </a:r>
                      <a:r>
                        <a:rPr lang="en-GB" sz="8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8"/>
                  </a:ext>
                </a:extLst>
              </a:tr>
              <a:tr h="387752">
                <a:tc vMerge="1">
                  <a:txBody>
                    <a:bodyPr/>
                    <a:lstStyle/>
                    <a:p>
                      <a:pPr algn="l"/>
                      <a:endParaRPr lang="en-US" sz="800" dirty="0">
                        <a:solidFill>
                          <a:schemeClr val="accent1">
                            <a:lumMod val="75000"/>
                          </a:schemeClr>
                        </a:solidFill>
                        <a:latin typeface="Arial" charset="0"/>
                        <a:ea typeface="Arial" charset="0"/>
                        <a:cs typeface="Arial" charset="0"/>
                      </a:endParaRPr>
                    </a:p>
                  </a:txBody>
                  <a:tcPr/>
                </a:tc>
                <a:tc vMerge="1">
                  <a:txBody>
                    <a:bodyPr/>
                    <a:lstStyle/>
                    <a:p>
                      <a:pPr algn="ct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9</a:t>
                      </a:r>
                    </a:p>
                  </a:txBody>
                  <a:tcPr/>
                </a:tc>
                <a:tc>
                  <a:txBody>
                    <a:bodyPr/>
                    <a:lstStyle/>
                    <a:p>
                      <a:pPr algn="l">
                        <a:spcAft>
                          <a:spcPts val="0"/>
                        </a:spcAft>
                      </a:pPr>
                      <a:r>
                        <a:rPr lang="en-MY" sz="800" dirty="0">
                          <a:solidFill>
                            <a:schemeClr val="bg1"/>
                          </a:solidFill>
                          <a:effectLst/>
                          <a:latin typeface="Arial" charset="0"/>
                          <a:ea typeface="Arial" charset="0"/>
                          <a:cs typeface="Arial" charset="0"/>
                        </a:rPr>
                        <a:t>Critical Thinking and Problem Solving Skills Assessment towards Industry-Ready Graduates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en-GB" sz="800" kern="1200" dirty="0">
                          <a:solidFill>
                            <a:schemeClr val="dk1"/>
                          </a:solidFill>
                          <a:effectLst/>
                          <a:latin typeface="Arial" charset="0"/>
                          <a:ea typeface="Arial" charset="0"/>
                          <a:cs typeface="Arial" charset="0"/>
                        </a:rPr>
                        <a:t>, </a:t>
                      </a:r>
                    </a:p>
                    <a:p>
                      <a:pPr marL="0" marR="0" lvl="0" indent="0" algn="l" defTabSz="914400" rtl="0" eaLnBrk="1" fontAlgn="auto" latinLnBrk="0" hangingPunct="1">
                        <a:lnSpc>
                          <a:spcPct val="115000"/>
                        </a:lnSpc>
                        <a:spcBef>
                          <a:spcPts val="0"/>
                        </a:spcBef>
                        <a:spcAft>
                          <a:spcPts val="0"/>
                        </a:spcAft>
                        <a:buClrTx/>
                        <a:buSzTx/>
                        <a:buFont typeface="Wingdings" charset="2"/>
                        <a:buNone/>
                        <a:tabLst/>
                        <a:defRPr/>
                      </a:pPr>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Norazlina</a:t>
                      </a:r>
                      <a:r>
                        <a:rPr lang="ms-MY" sz="800" kern="1200" dirty="0">
                          <a:solidFill>
                            <a:schemeClr val="dk1"/>
                          </a:solidFill>
                          <a:effectLst/>
                          <a:latin typeface="Arial" charset="0"/>
                          <a:ea typeface="Arial" charset="0"/>
                          <a:cs typeface="Arial" charset="0"/>
                        </a:rPr>
                        <a:t> Ismail</a:t>
                      </a:r>
                      <a:r>
                        <a:rPr lang="en-GB" sz="800" kern="1200" dirty="0">
                          <a:solidFill>
                            <a:schemeClr val="dk1"/>
                          </a:solidFill>
                          <a:effectLst/>
                          <a:latin typeface="Arial" charset="0"/>
                          <a:ea typeface="Arial" charset="0"/>
                          <a:cs typeface="Arial" charset="0"/>
                        </a:rPr>
                        <a:t> </a:t>
                      </a:r>
                    </a:p>
                  </a:txBody>
                  <a:tcPr marL="68580" marR="68580" marT="0" marB="0"/>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Zaitul</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Marlizawati</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Zainuddin</a:t>
                      </a:r>
                      <a:r>
                        <a:rPr lang="en-GB" sz="800" kern="1200" dirty="0">
                          <a:solidFill>
                            <a:schemeClr val="bg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Norazlina</a:t>
                      </a:r>
                      <a:r>
                        <a:rPr lang="ms-MY" sz="800" kern="1200" dirty="0">
                          <a:solidFill>
                            <a:schemeClr val="bg1"/>
                          </a:solidFill>
                          <a:effectLst/>
                          <a:latin typeface="Arial" charset="0"/>
                          <a:ea typeface="Arial" charset="0"/>
                          <a:cs typeface="Arial" charset="0"/>
                        </a:rPr>
                        <a:t> Ismail</a:t>
                      </a:r>
                      <a:r>
                        <a:rPr lang="en-GB" sz="800" kern="12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9"/>
                  </a:ext>
                </a:extLst>
              </a:tr>
              <a:tr h="387752">
                <a:tc>
                  <a:txBody>
                    <a:bodyPr/>
                    <a:lstStyle/>
                    <a:p>
                      <a:pPr algn="l"/>
                      <a:r>
                        <a:rPr lang="en-US" sz="800" dirty="0">
                          <a:solidFill>
                            <a:schemeClr val="accent1">
                              <a:lumMod val="75000"/>
                            </a:schemeClr>
                          </a:solidFill>
                          <a:latin typeface="Arial" charset="0"/>
                          <a:ea typeface="Arial" charset="0"/>
                          <a:cs typeface="Arial" charset="0"/>
                        </a:rPr>
                        <a:t>4. The way forward for Malaysian industries:</a:t>
                      </a:r>
                    </a:p>
                  </a:txBody>
                  <a:tcPr/>
                </a:tc>
                <a:tc>
                  <a:txBody>
                    <a:bodyPr/>
                    <a:lstStyle/>
                    <a:p>
                      <a:pPr algn="l"/>
                      <a:r>
                        <a:rPr lang="en-US" sz="800" dirty="0">
                          <a:latin typeface="Arial" charset="0"/>
                          <a:ea typeface="Arial" charset="0"/>
                          <a:cs typeface="Arial" charset="0"/>
                        </a:rPr>
                        <a:t>Conclusions</a:t>
                      </a:r>
                    </a:p>
                  </a:txBody>
                  <a:tcPr/>
                </a:tc>
                <a:tc>
                  <a:txBody>
                    <a:bodyPr/>
                    <a:lstStyle/>
                    <a:p>
                      <a:pPr algn="ctr"/>
                      <a:r>
                        <a:rPr lang="en-US" sz="800" dirty="0">
                          <a:latin typeface="Arial" charset="0"/>
                          <a:ea typeface="Arial" charset="0"/>
                          <a:cs typeface="Arial" charset="0"/>
                        </a:rPr>
                        <a:t>10</a:t>
                      </a:r>
                    </a:p>
                  </a:txBody>
                  <a:tcPr/>
                </a:tc>
                <a:tc>
                  <a:txBody>
                    <a:bodyPr/>
                    <a:lstStyle/>
                    <a:p>
                      <a:pPr algn="l">
                        <a:spcAft>
                          <a:spcPts val="0"/>
                        </a:spcAft>
                      </a:pPr>
                      <a:r>
                        <a:rPr lang="en-MY" sz="800" dirty="0">
                          <a:effectLst/>
                          <a:latin typeface="Arial" charset="0"/>
                          <a:ea typeface="Arial" charset="0"/>
                          <a:cs typeface="Arial" charset="0"/>
                        </a:rPr>
                        <a:t>Industrial Mathematics Global Success Stories               </a:t>
                      </a:r>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p>
                    <a:p>
                      <a:pPr algn="l"/>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r>
                        <a:rPr lang="en-GB" sz="800" dirty="0">
                          <a:effectLst/>
                          <a:latin typeface="Arial" charset="0"/>
                          <a:ea typeface="Arial" charset="0"/>
                          <a:cs typeface="Arial" charset="0"/>
                        </a:rPr>
                        <a:t> </a:t>
                      </a:r>
                    </a:p>
                  </a:txBody>
                  <a:tcPr marL="68580" marR="68580" marT="0" marB="0"/>
                </a:tc>
                <a:tc>
                  <a:txBody>
                    <a:bodyPr/>
                    <a:lstStyle/>
                    <a:p>
                      <a:pPr algn="l"/>
                      <a:r>
                        <a:rPr lang="ms-MY" sz="800" b="1" kern="1200" dirty="0">
                          <a:solidFill>
                            <a:srgbClr val="FFFF00"/>
                          </a:solidFill>
                          <a:effectLst/>
                          <a:latin typeface="Arial" charset="0"/>
                          <a:ea typeface="Arial" charset="0"/>
                          <a:cs typeface="Arial" charset="0"/>
                        </a:rPr>
                        <a:t>Prof. Dr. Zainal </a:t>
                      </a:r>
                      <a:r>
                        <a:rPr lang="ms-MY" sz="800" b="1" kern="1200" dirty="0" err="1">
                          <a:solidFill>
                            <a:srgbClr val="FFFF00"/>
                          </a:solidFill>
                          <a:effectLst/>
                          <a:latin typeface="Arial" charset="0"/>
                          <a:ea typeface="Arial" charset="0"/>
                          <a:cs typeface="Arial" charset="0"/>
                        </a:rPr>
                        <a:t>Abd</a:t>
                      </a:r>
                      <a:r>
                        <a:rPr lang="ms-MY" sz="800" b="1" kern="1200" dirty="0">
                          <a:solidFill>
                            <a:srgbClr val="FFFF00"/>
                          </a:solidFill>
                          <a:effectLst/>
                          <a:latin typeface="Arial" charset="0"/>
                          <a:ea typeface="Arial" charset="0"/>
                          <a:cs typeface="Arial" charset="0"/>
                        </a:rPr>
                        <a:t> Aziz</a:t>
                      </a:r>
                      <a:r>
                        <a:rPr lang="en-GB" sz="800" b="1" dirty="0">
                          <a:solidFill>
                            <a:srgbClr val="FFFF00"/>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1193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7" y="158533"/>
            <a:ext cx="6866326" cy="340765"/>
          </a:xfrm>
        </p:spPr>
        <p:txBody>
          <a:bodyPr/>
          <a:lstStyle/>
          <a:p>
            <a:pPr algn="l"/>
            <a:r>
              <a:rPr lang="en-US" sz="1800" b="1" dirty="0" err="1">
                <a:solidFill>
                  <a:srgbClr val="C00000"/>
                </a:solidFill>
                <a:latin typeface="Arial" charset="0"/>
              </a:rPr>
              <a:t>Cadangan</a:t>
            </a:r>
            <a:r>
              <a:rPr lang="en-US" sz="1800" b="1" dirty="0">
                <a:solidFill>
                  <a:srgbClr val="C00000"/>
                </a:solidFill>
                <a:latin typeface="Arial" charset="0"/>
              </a:rPr>
              <a:t> </a:t>
            </a:r>
            <a:r>
              <a:rPr lang="en-US" sz="1800" b="1" dirty="0" err="1">
                <a:solidFill>
                  <a:srgbClr val="C00000"/>
                </a:solidFill>
                <a:latin typeface="Arial" charset="0"/>
              </a:rPr>
              <a:t>perubahan</a:t>
            </a:r>
            <a:r>
              <a:rPr lang="en-US" sz="1800" b="1" dirty="0">
                <a:solidFill>
                  <a:srgbClr val="C00000"/>
                </a:solidFill>
                <a:latin typeface="Arial" charset="0"/>
              </a:rPr>
              <a:t> </a:t>
            </a:r>
            <a:r>
              <a:rPr lang="en-US" sz="1800" b="1" dirty="0" err="1">
                <a:solidFill>
                  <a:srgbClr val="C00000"/>
                </a:solidFill>
                <a:latin typeface="Arial" charset="0"/>
              </a:rPr>
              <a:t>tajuk</a:t>
            </a:r>
            <a:r>
              <a:rPr lang="en-US" sz="1800" b="1" dirty="0">
                <a:solidFill>
                  <a:srgbClr val="C00000"/>
                </a:solidFill>
                <a:latin typeface="Arial" charset="0"/>
              </a:rPr>
              <a:t> </a:t>
            </a:r>
            <a:r>
              <a:rPr lang="en-US" sz="1800" b="1" dirty="0" err="1">
                <a:solidFill>
                  <a:srgbClr val="C00000"/>
                </a:solidFill>
                <a:latin typeface="Arial" charset="0"/>
              </a:rPr>
              <a:t>dan</a:t>
            </a:r>
            <a:r>
              <a:rPr lang="en-US" sz="1800" b="1" dirty="0">
                <a:solidFill>
                  <a:srgbClr val="C00000"/>
                </a:solidFill>
                <a:latin typeface="Arial" charset="0"/>
              </a:rPr>
              <a:t> </a:t>
            </a:r>
            <a:r>
              <a:rPr lang="en-US" sz="1800" b="1" dirty="0" err="1">
                <a:solidFill>
                  <a:srgbClr val="C00000"/>
                </a:solidFill>
                <a:latin typeface="Arial" charset="0"/>
              </a:rPr>
              <a:t>penulis</a:t>
            </a:r>
            <a:endParaRPr lang="en-US" sz="1800" b="1" dirty="0">
              <a:solidFill>
                <a:srgbClr val="C00000"/>
              </a:solidFill>
            </a:endParaRPr>
          </a:p>
        </p:txBody>
      </p:sp>
      <p:sp>
        <p:nvSpPr>
          <p:cNvPr id="5" name="Subtitle 4"/>
          <p:cNvSpPr txBox="1">
            <a:spLocks/>
          </p:cNvSpPr>
          <p:nvPr/>
        </p:nvSpPr>
        <p:spPr bwMode="auto">
          <a:xfrm>
            <a:off x="136358" y="444687"/>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err="1">
                <a:solidFill>
                  <a:srgbClr val="C00000"/>
                </a:solidFill>
              </a:rPr>
              <a:t>Buku</a:t>
            </a:r>
            <a:r>
              <a:rPr lang="en-US" sz="1600" b="1" dirty="0">
                <a:solidFill>
                  <a:srgbClr val="C00000"/>
                </a:solidFill>
              </a:rPr>
              <a:t>: </a:t>
            </a:r>
            <a:r>
              <a:rPr lang="en-US" sz="16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453827218"/>
              </p:ext>
            </p:extLst>
          </p:nvPr>
        </p:nvGraphicFramePr>
        <p:xfrm>
          <a:off x="136357" y="767672"/>
          <a:ext cx="8724178" cy="6171763"/>
        </p:xfrm>
        <a:graphic>
          <a:graphicData uri="http://schemas.openxmlformats.org/drawingml/2006/table">
            <a:tbl>
              <a:tblPr firstRow="1" bandRow="1">
                <a:tableStyleId>{5C22544A-7EE6-4342-B048-85BDC9FD1C3A}</a:tableStyleId>
              </a:tblPr>
              <a:tblGrid>
                <a:gridCol w="820256">
                  <a:extLst>
                    <a:ext uri="{9D8B030D-6E8A-4147-A177-3AD203B41FA5}">
                      <a16:colId xmlns:a16="http://schemas.microsoft.com/office/drawing/2014/main" val="20000"/>
                    </a:ext>
                  </a:extLst>
                </a:gridCol>
                <a:gridCol w="837211">
                  <a:extLst>
                    <a:ext uri="{9D8B030D-6E8A-4147-A177-3AD203B41FA5}">
                      <a16:colId xmlns:a16="http://schemas.microsoft.com/office/drawing/2014/main" val="20001"/>
                    </a:ext>
                  </a:extLst>
                </a:gridCol>
                <a:gridCol w="537896">
                  <a:extLst>
                    <a:ext uri="{9D8B030D-6E8A-4147-A177-3AD203B41FA5}">
                      <a16:colId xmlns:a16="http://schemas.microsoft.com/office/drawing/2014/main" val="20002"/>
                    </a:ext>
                  </a:extLst>
                </a:gridCol>
                <a:gridCol w="1654126">
                  <a:extLst>
                    <a:ext uri="{9D8B030D-6E8A-4147-A177-3AD203B41FA5}">
                      <a16:colId xmlns:a16="http://schemas.microsoft.com/office/drawing/2014/main" val="20003"/>
                    </a:ext>
                  </a:extLst>
                </a:gridCol>
                <a:gridCol w="1570892">
                  <a:extLst>
                    <a:ext uri="{9D8B030D-6E8A-4147-A177-3AD203B41FA5}">
                      <a16:colId xmlns:a16="http://schemas.microsoft.com/office/drawing/2014/main" val="20004"/>
                    </a:ext>
                  </a:extLst>
                </a:gridCol>
                <a:gridCol w="1711570">
                  <a:extLst>
                    <a:ext uri="{9D8B030D-6E8A-4147-A177-3AD203B41FA5}">
                      <a16:colId xmlns:a16="http://schemas.microsoft.com/office/drawing/2014/main" val="20005"/>
                    </a:ext>
                  </a:extLst>
                </a:gridCol>
                <a:gridCol w="1592227">
                  <a:extLst>
                    <a:ext uri="{9D8B030D-6E8A-4147-A177-3AD203B41FA5}">
                      <a16:colId xmlns:a16="http://schemas.microsoft.com/office/drawing/2014/main" val="20006"/>
                    </a:ext>
                  </a:extLst>
                </a:gridCol>
              </a:tblGrid>
              <a:tr h="329248">
                <a:tc>
                  <a:txBody>
                    <a:bodyPr/>
                    <a:lstStyle/>
                    <a:p>
                      <a:pPr algn="l"/>
                      <a:r>
                        <a:rPr lang="en-US" sz="800" dirty="0">
                          <a:latin typeface="Arial" charset="0"/>
                          <a:ea typeface="Arial" charset="0"/>
                          <a:cs typeface="Arial" charset="0"/>
                        </a:rPr>
                        <a:t>Category</a:t>
                      </a:r>
                    </a:p>
                  </a:txBody>
                  <a:tcPr/>
                </a:tc>
                <a:tc gridSpan="2">
                  <a:txBody>
                    <a:bodyPr/>
                    <a:lstStyle/>
                    <a:p>
                      <a:pPr algn="l"/>
                      <a:r>
                        <a:rPr lang="en-US" sz="8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ctr"/>
                      <a:r>
                        <a:rPr lang="en-US" sz="1000" dirty="0">
                          <a:latin typeface="Arial" charset="0"/>
                          <a:ea typeface="Arial" charset="0"/>
                          <a:cs typeface="Arial" charset="0"/>
                        </a:rPr>
                        <a:t>Title (Previous)</a:t>
                      </a:r>
                    </a:p>
                  </a:txBody>
                  <a:tcPr/>
                </a:tc>
                <a:tc>
                  <a:txBody>
                    <a:bodyPr/>
                    <a:lstStyle/>
                    <a:p>
                      <a:pPr algn="ctr"/>
                      <a:r>
                        <a:rPr lang="en-US" sz="1100" dirty="0">
                          <a:latin typeface="Arial" charset="0"/>
                          <a:ea typeface="Arial" charset="0"/>
                          <a:cs typeface="Arial" charset="0"/>
                        </a:rPr>
                        <a:t>Title (NEW)</a:t>
                      </a:r>
                    </a:p>
                  </a:txBody>
                  <a:tcPr>
                    <a:solidFill>
                      <a:srgbClr val="0432FF"/>
                    </a:solidFill>
                  </a:tcPr>
                </a:tc>
                <a:tc>
                  <a:txBody>
                    <a:bodyPr/>
                    <a:lstStyle/>
                    <a:p>
                      <a:pPr algn="l"/>
                      <a:r>
                        <a:rPr lang="en-US" sz="800" dirty="0">
                          <a:latin typeface="Arial" charset="0"/>
                          <a:ea typeface="Arial" charset="0"/>
                          <a:cs typeface="Arial" charset="0"/>
                        </a:rPr>
                        <a:t>Authors (18)</a:t>
                      </a:r>
                    </a:p>
                    <a:p>
                      <a:pPr algn="l"/>
                      <a:r>
                        <a:rPr lang="en-US" sz="800" dirty="0">
                          <a:latin typeface="Arial" charset="0"/>
                          <a:ea typeface="Arial" charset="0"/>
                          <a:cs typeface="Arial" charset="0"/>
                        </a:rPr>
                        <a:t>max</a:t>
                      </a:r>
                      <a:r>
                        <a:rPr lang="en-US" sz="800" baseline="0" dirty="0">
                          <a:latin typeface="Arial" charset="0"/>
                          <a:ea typeface="Arial" charset="0"/>
                          <a:cs typeface="Arial" charset="0"/>
                        </a:rPr>
                        <a:t> 4 authors</a:t>
                      </a:r>
                      <a:endParaRPr lang="en-US" sz="800" dirty="0">
                        <a:latin typeface="Arial" charset="0"/>
                        <a:ea typeface="Arial" charset="0"/>
                        <a:cs typeface="Arial" charset="0"/>
                      </a:endParaRPr>
                    </a:p>
                  </a:txBody>
                  <a:tcPr/>
                </a:tc>
                <a:tc>
                  <a:txBody>
                    <a:bodyPr/>
                    <a:lstStyle/>
                    <a:p>
                      <a:pPr marL="0" algn="ctr" defTabSz="914400" rtl="0" eaLnBrk="1" latinLnBrk="0" hangingPunct="1"/>
                      <a:r>
                        <a:rPr lang="en-US" sz="1100" b="1" kern="1200" dirty="0">
                          <a:solidFill>
                            <a:schemeClr val="lt1"/>
                          </a:solidFill>
                          <a:latin typeface="Arial" charset="0"/>
                          <a:ea typeface="Arial" charset="0"/>
                          <a:cs typeface="Arial" charset="0"/>
                        </a:rPr>
                        <a:t>Authors (17)</a:t>
                      </a:r>
                    </a:p>
                    <a:p>
                      <a:pPr marL="0" algn="ctr" defTabSz="914400" rtl="0" eaLnBrk="1" latinLnBrk="0" hangingPunct="1"/>
                      <a:r>
                        <a:rPr lang="en-US" sz="1100" b="1" kern="1200" dirty="0">
                          <a:solidFill>
                            <a:schemeClr val="lt1"/>
                          </a:solidFill>
                          <a:latin typeface="Arial" charset="0"/>
                          <a:ea typeface="Arial" charset="0"/>
                          <a:cs typeface="Arial" charset="0"/>
                        </a:rPr>
                        <a:t>max 4 authors</a:t>
                      </a:r>
                    </a:p>
                  </a:txBody>
                  <a:tcPr>
                    <a:solidFill>
                      <a:srgbClr val="0432FF"/>
                    </a:solidFill>
                  </a:tcPr>
                </a:tc>
                <a:extLst>
                  <a:ext uri="{0D108BD9-81ED-4DB2-BD59-A6C34878D82A}">
                    <a16:rowId xmlns:a16="http://schemas.microsoft.com/office/drawing/2014/main" val="10000"/>
                  </a:ext>
                </a:extLst>
              </a:tr>
              <a:tr h="322847">
                <a:tc>
                  <a:txBody>
                    <a:bodyPr/>
                    <a:lstStyle/>
                    <a:p>
                      <a:pPr algn="l"/>
                      <a:endParaRPr lang="en-US" sz="800" dirty="0">
                        <a:solidFill>
                          <a:srgbClr val="0432FF"/>
                        </a:solidFill>
                        <a:latin typeface="Arial" charset="0"/>
                        <a:ea typeface="Arial" charset="0"/>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Introduction</a:t>
                      </a:r>
                    </a:p>
                    <a:p>
                      <a:pPr algn="ct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1</a:t>
                      </a:r>
                    </a:p>
                  </a:txBody>
                  <a:tcPr/>
                </a:tc>
                <a:tc>
                  <a:txBody>
                    <a:bodyPr/>
                    <a:lstStyle/>
                    <a:p>
                      <a:pPr algn="l"/>
                      <a:r>
                        <a:rPr lang="en-US" sz="800" dirty="0">
                          <a:solidFill>
                            <a:schemeClr val="tx1"/>
                          </a:solidFill>
                          <a:latin typeface="Arial" charset="0"/>
                          <a:ea typeface="Arial" charset="0"/>
                          <a:cs typeface="Arial" charset="0"/>
                        </a:rPr>
                        <a:t>Gearing Malaysian Industries with Ready-skills Industrial Mathematicians</a:t>
                      </a:r>
                    </a:p>
                  </a:txBody>
                  <a:tcPr/>
                </a:tc>
                <a:tc>
                  <a:txBody>
                    <a:bodyPr/>
                    <a:lstStyle/>
                    <a:p>
                      <a:pPr algn="l"/>
                      <a:r>
                        <a:rPr lang="en-US" sz="800" dirty="0">
                          <a:solidFill>
                            <a:schemeClr val="bg1"/>
                          </a:solidFill>
                          <a:latin typeface="Arial" charset="0"/>
                          <a:ea typeface="Arial" charset="0"/>
                          <a:cs typeface="Arial" charset="0"/>
                        </a:rPr>
                        <a:t>Gearing Malaysian Industries with Industrial Mathematics </a:t>
                      </a:r>
                    </a:p>
                  </a:txBody>
                  <a:tcPr>
                    <a:solidFill>
                      <a:schemeClr val="tx2">
                        <a:lumMod val="60000"/>
                        <a:lumOff val="40000"/>
                      </a:schemeClr>
                    </a:solidFill>
                  </a:tcPr>
                </a:tc>
                <a:tc>
                  <a:txBody>
                    <a:bodyPr/>
                    <a:lstStyle/>
                    <a:p>
                      <a:pPr algn="l">
                        <a:spcAft>
                          <a:spcPts val="0"/>
                        </a:spcAft>
                      </a:pPr>
                      <a:r>
                        <a:rPr lang="en-MY" sz="800" dirty="0" err="1">
                          <a:effectLst/>
                          <a:latin typeface="Arial" charset="0"/>
                          <a:ea typeface="Arial" charset="0"/>
                          <a:cs typeface="Arial" charset="0"/>
                        </a:rPr>
                        <a:t>Dr.</a:t>
                      </a:r>
                      <a:r>
                        <a:rPr lang="en-MY" sz="800" dirty="0">
                          <a:effectLst/>
                          <a:latin typeface="Arial" charset="0"/>
                          <a:ea typeface="Arial" charset="0"/>
                          <a:cs typeface="Arial" charset="0"/>
                        </a:rPr>
                        <a:t> </a:t>
                      </a:r>
                      <a:r>
                        <a:rPr lang="en-MY" sz="800" dirty="0" err="1">
                          <a:effectLst/>
                          <a:latin typeface="Arial" charset="0"/>
                          <a:ea typeface="Arial" charset="0"/>
                          <a:cs typeface="Arial" charset="0"/>
                        </a:rPr>
                        <a:t>Norhaiza</a:t>
                      </a:r>
                      <a:r>
                        <a:rPr lang="en-MY" sz="800" dirty="0">
                          <a:effectLst/>
                          <a:latin typeface="Arial" charset="0"/>
                          <a:ea typeface="Arial" charset="0"/>
                          <a:cs typeface="Arial" charset="0"/>
                        </a:rPr>
                        <a:t> Ahmad</a:t>
                      </a:r>
                      <a:endParaRPr lang="en-GB" sz="800" dirty="0">
                        <a:effectLst/>
                        <a:latin typeface="Arial" charset="0"/>
                        <a:ea typeface="Arial" charset="0"/>
                        <a:cs typeface="Arial" charset="0"/>
                      </a:endParaRPr>
                    </a:p>
                  </a:txBody>
                  <a:tcPr marL="68580" marR="68580" marT="0" marB="0"/>
                </a:tc>
                <a:tc>
                  <a:txBody>
                    <a:bodyPr/>
                    <a:lstStyle/>
                    <a:p>
                      <a:pPr algn="l">
                        <a:spcAft>
                          <a:spcPts val="0"/>
                        </a:spcAft>
                      </a:pP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Norhaiza</a:t>
                      </a:r>
                      <a:r>
                        <a:rPr lang="en-MY" sz="800" b="1" dirty="0">
                          <a:solidFill>
                            <a:srgbClr val="FFFF00"/>
                          </a:solidFill>
                          <a:effectLst/>
                          <a:latin typeface="Arial" charset="0"/>
                          <a:ea typeface="Arial" charset="0"/>
                          <a:cs typeface="Arial" charset="0"/>
                        </a:rPr>
                        <a:t> Ahmad </a:t>
                      </a:r>
                    </a:p>
                    <a:p>
                      <a:pPr algn="l">
                        <a:spcAft>
                          <a:spcPts val="0"/>
                        </a:spcAft>
                      </a:pPr>
                      <a:r>
                        <a:rPr lang="en-MY" sz="800" b="1" dirty="0" err="1">
                          <a:solidFill>
                            <a:srgbClr val="FFFF00"/>
                          </a:solidFill>
                          <a:effectLst/>
                          <a:latin typeface="Arial" charset="0"/>
                          <a:ea typeface="Arial" charset="0"/>
                          <a:cs typeface="Arial" charset="0"/>
                        </a:rPr>
                        <a:t>Prof.</a:t>
                      </a:r>
                      <a:r>
                        <a:rPr lang="en-MY" sz="800" b="1" dirty="0">
                          <a:solidFill>
                            <a:srgbClr val="FFFF00"/>
                          </a:solidFill>
                          <a:effectLst/>
                          <a:latin typeface="Arial" charset="0"/>
                          <a:ea typeface="Arial" charset="0"/>
                          <a:cs typeface="Arial" charset="0"/>
                        </a:rPr>
                        <a:t> </a:t>
                      </a:r>
                      <a:r>
                        <a:rPr lang="en-MY" sz="800" b="1" dirty="0" err="1">
                          <a:solidFill>
                            <a:srgbClr val="FFFF00"/>
                          </a:solidFill>
                          <a:effectLst/>
                          <a:latin typeface="Arial" charset="0"/>
                          <a:ea typeface="Arial" charset="0"/>
                          <a:cs typeface="Arial" charset="0"/>
                        </a:rPr>
                        <a:t>Dr.</a:t>
                      </a:r>
                      <a:r>
                        <a:rPr lang="en-MY" sz="800" b="1" dirty="0">
                          <a:solidFill>
                            <a:srgbClr val="FFFF00"/>
                          </a:solidFill>
                          <a:effectLst/>
                          <a:latin typeface="Arial" charset="0"/>
                          <a:ea typeface="Arial" charset="0"/>
                          <a:cs typeface="Arial" charset="0"/>
                        </a:rPr>
                        <a:t> Zainal Abdul</a:t>
                      </a:r>
                      <a:r>
                        <a:rPr lang="en-MY" sz="800" b="1" baseline="0" dirty="0">
                          <a:solidFill>
                            <a:srgbClr val="FFFF00"/>
                          </a:solidFill>
                          <a:effectLst/>
                          <a:latin typeface="Arial" charset="0"/>
                          <a:ea typeface="Arial" charset="0"/>
                          <a:cs typeface="Arial" charset="0"/>
                        </a:rPr>
                        <a:t> Aziz</a:t>
                      </a:r>
                      <a:r>
                        <a:rPr lang="en-MY" sz="800" b="1" dirty="0">
                          <a:solidFill>
                            <a:srgbClr val="FFFF00"/>
                          </a:solidFill>
                          <a:effectLst/>
                          <a:latin typeface="Arial" charset="0"/>
                          <a:ea typeface="Arial" charset="0"/>
                          <a:cs typeface="Arial" charset="0"/>
                        </a:rPr>
                        <a:t> </a:t>
                      </a:r>
                      <a:endParaRPr lang="en-GB" sz="800" b="1" dirty="0">
                        <a:solidFill>
                          <a:srgbClr val="FFFF00"/>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5906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432FF"/>
                          </a:solidFill>
                          <a:latin typeface="Arial" charset="0"/>
                          <a:ea typeface="Arial" charset="0"/>
                          <a:cs typeface="Arial" charset="0"/>
                        </a:rPr>
                        <a:t>1. Issues &amp; Assessment of Current Practices/Outlook at Malaysian Industries: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charset="0"/>
                          <a:ea typeface="Arial" charset="0"/>
                          <a:cs typeface="Arial" charset="0"/>
                        </a:rPr>
                        <a:t>Current usage </a:t>
                      </a:r>
                      <a:r>
                        <a:rPr lang="en-US" sz="800" baseline="0" dirty="0">
                          <a:latin typeface="Arial" charset="0"/>
                          <a:ea typeface="Arial" charset="0"/>
                          <a:cs typeface="Arial" charset="0"/>
                        </a:rPr>
                        <a:t>o</a:t>
                      </a:r>
                      <a:r>
                        <a:rPr lang="en-US" sz="800" dirty="0">
                          <a:latin typeface="Arial" charset="0"/>
                          <a:ea typeface="Arial" charset="0"/>
                          <a:cs typeface="Arial" charset="0"/>
                        </a:rPr>
                        <a:t>f</a:t>
                      </a:r>
                      <a:r>
                        <a:rPr lang="en-US" sz="800" baseline="0" dirty="0">
                          <a:latin typeface="Arial" charset="0"/>
                          <a:ea typeface="Arial" charset="0"/>
                          <a:cs typeface="Arial" charset="0"/>
                        </a:rPr>
                        <a:t> Mathematics sciences research</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3 </a:t>
                      </a:r>
                    </a:p>
                    <a:p>
                      <a:pPr algn="ctr"/>
                      <a:r>
                        <a:rPr lang="en-US" sz="800" dirty="0">
                          <a:latin typeface="Arial" charset="0"/>
                          <a:ea typeface="Arial" charset="0"/>
                          <a:cs typeface="Arial" charset="0"/>
                        </a:rPr>
                        <a:t>(prev.</a:t>
                      </a:r>
                      <a:r>
                        <a:rPr lang="en-US" sz="800" baseline="0" dirty="0">
                          <a:latin typeface="Arial" charset="0"/>
                          <a:ea typeface="Arial" charset="0"/>
                          <a:cs typeface="Arial" charset="0"/>
                        </a:rPr>
                        <a:t> </a:t>
                      </a:r>
                      <a:r>
                        <a:rPr lang="en-US" sz="800" baseline="0" dirty="0" err="1">
                          <a:latin typeface="Arial" charset="0"/>
                          <a:ea typeface="Arial" charset="0"/>
                          <a:cs typeface="Arial" charset="0"/>
                        </a:rPr>
                        <a:t>chp</a:t>
                      </a:r>
                      <a:r>
                        <a:rPr lang="en-US" sz="800" dirty="0">
                          <a:latin typeface="Arial" charset="0"/>
                          <a:ea typeface="Arial" charset="0"/>
                          <a:cs typeface="Arial" charset="0"/>
                        </a:rPr>
                        <a:t> 2) </a:t>
                      </a:r>
                    </a:p>
                  </a:txBody>
                  <a:tcPr/>
                </a:tc>
                <a:tc>
                  <a:txBody>
                    <a:bodyPr/>
                    <a:lstStyle/>
                    <a:p>
                      <a:pPr algn="l">
                        <a:spcAft>
                          <a:spcPts val="0"/>
                        </a:spcAft>
                      </a:pPr>
                      <a:r>
                        <a:rPr lang="en-GB" sz="800" dirty="0">
                          <a:effectLst/>
                          <a:latin typeface="Arial" charset="0"/>
                          <a:ea typeface="Arial" charset="0"/>
                          <a:cs typeface="Arial" charset="0"/>
                        </a:rPr>
                        <a:t>Preliminary Study of Mathematical Sciences Research for Industries in Malaysia</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Mathematical</a:t>
                      </a:r>
                      <a:r>
                        <a:rPr lang="en-MY" sz="800" baseline="0" dirty="0">
                          <a:solidFill>
                            <a:schemeClr val="bg1"/>
                          </a:solidFill>
                          <a:effectLst/>
                          <a:latin typeface="Arial" charset="0"/>
                          <a:ea typeface="Arial" charset="0"/>
                          <a:cs typeface="Arial" charset="0"/>
                        </a:rPr>
                        <a:t> Sciences </a:t>
                      </a:r>
                      <a:r>
                        <a:rPr lang="en-MY" sz="800" dirty="0">
                          <a:solidFill>
                            <a:schemeClr val="bg1"/>
                          </a:solidFill>
                          <a:effectLst/>
                          <a:latin typeface="Arial" charset="0"/>
                          <a:ea typeface="Arial" charset="0"/>
                          <a:cs typeface="Arial" charset="0"/>
                        </a:rPr>
                        <a:t>Research for Industries</a:t>
                      </a:r>
                      <a:r>
                        <a:rPr lang="en-MY" sz="800" baseline="0" dirty="0">
                          <a:solidFill>
                            <a:schemeClr val="bg1"/>
                          </a:solidFill>
                          <a:effectLst/>
                          <a:latin typeface="Arial" charset="0"/>
                          <a:ea typeface="Arial" charset="0"/>
                          <a:cs typeface="Arial" charset="0"/>
                        </a:rPr>
                        <a:t> in Malaysia.</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Nur </a:t>
                      </a:r>
                      <a:r>
                        <a:rPr lang="ms-MY" sz="800" kern="1200" dirty="0" err="1">
                          <a:solidFill>
                            <a:schemeClr val="dk1"/>
                          </a:solidFill>
                          <a:effectLst/>
                          <a:latin typeface="Arial" charset="0"/>
                          <a:ea typeface="Arial" charset="0"/>
                          <a:cs typeface="Arial" charset="0"/>
                        </a:rPr>
                        <a:t>Arina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Bazilah</a:t>
                      </a:r>
                      <a:r>
                        <a:rPr lang="ms-MY" sz="800" kern="1200" dirty="0">
                          <a:solidFill>
                            <a:schemeClr val="dk1"/>
                          </a:solidFill>
                          <a:effectLst/>
                          <a:latin typeface="Arial" charset="0"/>
                          <a:ea typeface="Arial" charset="0"/>
                          <a:cs typeface="Arial" charset="0"/>
                        </a:rPr>
                        <a:t> Aziz</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en-US" sz="800" kern="1200" dirty="0">
                          <a:solidFill>
                            <a:schemeClr val="dk1"/>
                          </a:solidFill>
                          <a:effectLst/>
                          <a:latin typeface="Arial" charset="0"/>
                          <a:ea typeface="Arial" charset="0"/>
                          <a:cs typeface="Arial" charset="0"/>
                        </a:rPr>
                        <a:t>Dr. </a:t>
                      </a:r>
                      <a:r>
                        <a:rPr lang="en-US" sz="800" kern="1200" dirty="0" err="1">
                          <a:solidFill>
                            <a:schemeClr val="dk1"/>
                          </a:solidFill>
                          <a:effectLst/>
                          <a:latin typeface="Arial" charset="0"/>
                          <a:ea typeface="Arial" charset="0"/>
                          <a:cs typeface="Arial" charset="0"/>
                        </a:rPr>
                        <a:t>Shariffah</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Suhaila</a:t>
                      </a:r>
                      <a:r>
                        <a:rPr lang="en-US" sz="800" kern="1200" dirty="0">
                          <a:solidFill>
                            <a:schemeClr val="dk1"/>
                          </a:solidFill>
                          <a:effectLst/>
                          <a:latin typeface="Arial" charset="0"/>
                          <a:ea typeface="Arial" charset="0"/>
                          <a:cs typeface="Arial" charset="0"/>
                        </a:rPr>
                        <a:t> Syed </a:t>
                      </a:r>
                      <a:r>
                        <a:rPr lang="en-US" sz="800" kern="1200" dirty="0" err="1">
                          <a:solidFill>
                            <a:schemeClr val="dk1"/>
                          </a:solidFill>
                          <a:effectLst/>
                          <a:latin typeface="Arial" charset="0"/>
                          <a:ea typeface="Arial" charset="0"/>
                          <a:cs typeface="Arial" charset="0"/>
                        </a:rPr>
                        <a:t>Jamaludin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2"/>
                  </a:ext>
                </a:extLst>
              </a:tr>
              <a:tr h="587803">
                <a:tc vMerge="1">
                  <a:txBody>
                    <a:bodyPr/>
                    <a:lstStyle/>
                    <a:p>
                      <a:pPr algn="l"/>
                      <a:endParaRPr lang="en-US" sz="9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Current Literacy</a:t>
                      </a:r>
                      <a:r>
                        <a:rPr lang="en-US" sz="800" baseline="0" dirty="0">
                          <a:latin typeface="Arial" charset="0"/>
                          <a:ea typeface="Arial" charset="0"/>
                          <a:cs typeface="Arial" charset="0"/>
                        </a:rPr>
                        <a:t> Status at Industry</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3</a:t>
                      </a:r>
                    </a:p>
                  </a:txBody>
                  <a:tcPr/>
                </a:tc>
                <a:tc>
                  <a:txBody>
                    <a:bodyPr/>
                    <a:lstStyle/>
                    <a:p>
                      <a:pPr algn="l">
                        <a:lnSpc>
                          <a:spcPct val="115000"/>
                        </a:lnSpc>
                        <a:spcAft>
                          <a:spcPts val="0"/>
                        </a:spcAft>
                      </a:pPr>
                      <a:r>
                        <a:rPr lang="en-GB" sz="800" dirty="0">
                          <a:effectLst/>
                          <a:latin typeface="Arial" charset="0"/>
                          <a:ea typeface="Arial" charset="0"/>
                          <a:cs typeface="Arial" charset="0"/>
                        </a:rPr>
                        <a:t>Mathematical Modelling – Academia and Industrial Perspectives</a:t>
                      </a:r>
                    </a:p>
                  </a:txBody>
                  <a:tcPr marL="68580" marR="68580" marT="0" marB="0"/>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Academia</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and</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Local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Industrial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Perspectives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on</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Mathematical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Modelling</a:t>
                      </a:r>
                      <a:r>
                        <a:rPr lang="ms-MY" sz="800" dirty="0">
                          <a:solidFill>
                            <a:schemeClr val="bg1"/>
                          </a:solidFill>
                          <a:effectLst/>
                          <a:latin typeface="Arial" charset="0"/>
                          <a:ea typeface="Arial" charset="0"/>
                          <a:cs typeface="Arial" charset="0"/>
                        </a:rPr>
                        <a:t>  </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Prof. Madya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Haliza</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Rahman</a:t>
                      </a:r>
                      <a:endParaRPr lang="en-GB" sz="800" kern="1200" dirty="0">
                        <a:solidFill>
                          <a:schemeClr val="dk1"/>
                        </a:solidFill>
                        <a:effectLst/>
                        <a:latin typeface="Arial" charset="0"/>
                        <a:ea typeface="Arial" charset="0"/>
                        <a:cs typeface="Arial" charset="0"/>
                      </a:endParaRPr>
                    </a:p>
                  </a:txBody>
                  <a:tcPr marL="68580" marR="68580" marT="0" marB="0">
                    <a:solidFill>
                      <a:schemeClr val="tx2">
                        <a:lumMod val="20000"/>
                        <a:lumOff val="80000"/>
                      </a:schemeClr>
                    </a:solidFill>
                  </a:tcPr>
                </a:tc>
                <a:tc>
                  <a:txBody>
                    <a:bodyPr/>
                    <a:lstStyle/>
                    <a:p>
                      <a:pPr lvl="0" algn="l"/>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Arifah</a:t>
                      </a:r>
                      <a:r>
                        <a:rPr lang="ms-MY" sz="800" kern="1200" dirty="0">
                          <a:solidFill>
                            <a:schemeClr val="bg1"/>
                          </a:solidFill>
                          <a:effectLst/>
                          <a:latin typeface="Arial" charset="0"/>
                          <a:ea typeface="Arial" charset="0"/>
                          <a:cs typeface="Arial" charset="0"/>
                        </a:rPr>
                        <a:t> Bahar</a:t>
                      </a:r>
                      <a:r>
                        <a:rPr lang="en-GB" sz="800" kern="1200" dirty="0">
                          <a:solidFill>
                            <a:schemeClr val="bg1"/>
                          </a:solidFill>
                          <a:effectLst/>
                          <a:latin typeface="Arial" charset="0"/>
                          <a:ea typeface="Arial" charset="0"/>
                          <a:cs typeface="Arial" charset="0"/>
                        </a:rPr>
                        <a:t>,</a:t>
                      </a:r>
                      <a:r>
                        <a:rPr lang="en-GB" sz="800" kern="1200" baseline="0" dirty="0">
                          <a:solidFill>
                            <a:schemeClr val="bg1"/>
                          </a:solidFill>
                          <a:effectLst/>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800" b="1" kern="1200" dirty="0">
                          <a:solidFill>
                            <a:srgbClr val="FFFF00"/>
                          </a:solidFill>
                          <a:effectLst/>
                          <a:latin typeface="Arial" charset="0"/>
                          <a:ea typeface="Arial" charset="0"/>
                          <a:cs typeface="Arial" charset="0"/>
                        </a:rPr>
                        <a:t>Dr. </a:t>
                      </a:r>
                      <a:r>
                        <a:rPr lang="ms-MY" sz="800" b="1" kern="1200" dirty="0" err="1">
                          <a:solidFill>
                            <a:srgbClr val="FFFF00"/>
                          </a:solidFill>
                          <a:effectLst/>
                          <a:latin typeface="Arial" charset="0"/>
                          <a:ea typeface="Arial" charset="0"/>
                          <a:cs typeface="Arial" charset="0"/>
                        </a:rPr>
                        <a:t>Norhaiza</a:t>
                      </a:r>
                      <a:r>
                        <a:rPr lang="ms-MY" sz="800" b="1" kern="1200" dirty="0">
                          <a:solidFill>
                            <a:srgbClr val="FFFF00"/>
                          </a:solidFill>
                          <a:effectLst/>
                          <a:latin typeface="Arial" charset="0"/>
                          <a:ea typeface="Arial" charset="0"/>
                          <a:cs typeface="Arial" charset="0"/>
                        </a:rPr>
                        <a:t> Ahmad</a:t>
                      </a:r>
                      <a:endParaRPr lang="en-GB" sz="800" b="1" kern="1200" dirty="0">
                        <a:solidFill>
                          <a:srgbClr val="FFFF00"/>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Haliza</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Abd</a:t>
                      </a:r>
                      <a:r>
                        <a:rPr lang="ms-MY" sz="800" kern="1200" dirty="0">
                          <a:solidFill>
                            <a:schemeClr val="bg1"/>
                          </a:solidFill>
                          <a:effectLst/>
                          <a:latin typeface="Arial" charset="0"/>
                          <a:ea typeface="Arial" charset="0"/>
                          <a:cs typeface="Arial" charset="0"/>
                        </a:rPr>
                        <a:t> Rahman</a:t>
                      </a:r>
                      <a:r>
                        <a:rPr lang="en-GB" sz="8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3"/>
                  </a:ext>
                </a:extLst>
              </a:tr>
              <a:tr h="380233">
                <a:tc rowSpan="2">
                  <a:txBody>
                    <a:bodyPr/>
                    <a:lstStyle/>
                    <a:p>
                      <a:pPr algn="l"/>
                      <a:r>
                        <a:rPr lang="en-US" sz="800" b="0" dirty="0">
                          <a:solidFill>
                            <a:srgbClr val="C00000"/>
                          </a:solidFill>
                          <a:latin typeface="Arial" charset="0"/>
                          <a:ea typeface="Arial" charset="0"/>
                          <a:cs typeface="Arial" charset="0"/>
                        </a:rPr>
                        <a:t> 2.Link between Malaysian Academia vs Industry Partners:</a:t>
                      </a:r>
                    </a:p>
                  </a:txBody>
                  <a:tcPr/>
                </a:tc>
                <a:tc>
                  <a:txBody>
                    <a:bodyPr/>
                    <a:lstStyle/>
                    <a:p>
                      <a:pPr algn="ctr"/>
                      <a:r>
                        <a:rPr lang="en-US" sz="800" dirty="0">
                          <a:latin typeface="Arial" charset="0"/>
                          <a:ea typeface="Arial" charset="0"/>
                          <a:cs typeface="Arial" charset="0"/>
                        </a:rPr>
                        <a:t>human capital</a:t>
                      </a:r>
                    </a:p>
                  </a:txBody>
                  <a:tcPr/>
                </a:tc>
                <a:tc>
                  <a:txBody>
                    <a:bodyPr/>
                    <a:lstStyle/>
                    <a:p>
                      <a:pPr algn="ctr"/>
                      <a:r>
                        <a:rPr lang="en-US" sz="800" dirty="0">
                          <a:latin typeface="Arial" charset="0"/>
                          <a:ea typeface="Arial" charset="0"/>
                          <a:cs typeface="Arial" charset="0"/>
                        </a:rPr>
                        <a:t>4</a:t>
                      </a:r>
                    </a:p>
                  </a:txBody>
                  <a:tcPr/>
                </a:tc>
                <a:tc>
                  <a:txBody>
                    <a:bodyPr/>
                    <a:lstStyle/>
                    <a:p>
                      <a:pPr marR="228600" algn="l">
                        <a:spcBef>
                          <a:spcPts val="600"/>
                        </a:spcBef>
                        <a:spcAft>
                          <a:spcPts val="0"/>
                        </a:spcAft>
                        <a:tabLst>
                          <a:tab pos="4572000" algn="r"/>
                        </a:tabLst>
                      </a:pPr>
                      <a:r>
                        <a:rPr lang="en-GB" sz="800" dirty="0">
                          <a:effectLst/>
                          <a:latin typeface="Arial" charset="0"/>
                          <a:ea typeface="Arial" charset="0"/>
                          <a:cs typeface="Arial" charset="0"/>
                        </a:rPr>
                        <a:t>Solving a Surface Decontamination Model using Laplace Transform and Finite Difference Method</a:t>
                      </a:r>
                    </a:p>
                  </a:txBody>
                  <a:tcPr marL="68580" marR="68580" marT="0" marB="0"/>
                </a:tc>
                <a:tc>
                  <a:txBody>
                    <a:bodyPr/>
                    <a:lstStyle/>
                    <a:p>
                      <a:pPr marR="228600" algn="l">
                        <a:spcBef>
                          <a:spcPts val="600"/>
                        </a:spcBef>
                        <a:spcAft>
                          <a:spcPts val="0"/>
                        </a:spcAft>
                        <a:tabLst>
                          <a:tab pos="4572000" algn="r"/>
                        </a:tabLst>
                      </a:pPr>
                      <a:r>
                        <a:rPr lang="en-US" sz="800" dirty="0">
                          <a:solidFill>
                            <a:schemeClr val="bg1"/>
                          </a:solidFill>
                          <a:effectLst/>
                          <a:latin typeface="Arial" charset="0"/>
                          <a:ea typeface="Arial" charset="0"/>
                          <a:cs typeface="Arial" charset="0"/>
                        </a:rPr>
                        <a:t>Surface Decontamination Model for Contamination Control</a:t>
                      </a:r>
                      <a:r>
                        <a:rPr lang="en-US" sz="800" baseline="0" dirty="0">
                          <a:solidFill>
                            <a:schemeClr val="bg1"/>
                          </a:solidFill>
                          <a:effectLst/>
                          <a:latin typeface="Arial" charset="0"/>
                          <a:ea typeface="Arial" charset="0"/>
                          <a:cs typeface="Arial" charset="0"/>
                        </a:rPr>
                        <a:t> Industries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en-GB" sz="800" kern="1200" dirty="0">
                          <a:solidFill>
                            <a:schemeClr val="dk1"/>
                          </a:solidFill>
                          <a:effectLst/>
                          <a:latin typeface="Arial" charset="0"/>
                          <a:ea typeface="Arial" charset="0"/>
                          <a:cs typeface="Arial" charset="0"/>
                        </a:rPr>
                        <a:t>, </a:t>
                      </a:r>
                    </a:p>
                    <a:p>
                      <a:pPr marL="0" marR="0" lvl="0" indent="0" algn="l" defTabSz="914400" rtl="0" eaLnBrk="1" fontAlgn="auto" latinLnBrk="0" hangingPunct="1">
                        <a:lnSpc>
                          <a:spcPct val="115000"/>
                        </a:lnSpc>
                        <a:spcBef>
                          <a:spcPts val="0"/>
                        </a:spcBef>
                        <a:spcAft>
                          <a:spcPts val="0"/>
                        </a:spcAft>
                        <a:buClrTx/>
                        <a:buSzTx/>
                        <a:buFont typeface="Wingdings" charset="2"/>
                        <a:buNone/>
                        <a:tabLst/>
                        <a:defRPr/>
                      </a:pPr>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endParaRPr lang="en-GB" sz="800" kern="1200" dirty="0">
                        <a:solidFill>
                          <a:schemeClr val="dk1"/>
                        </a:solidFill>
                        <a:effectLst/>
                        <a:latin typeface="Arial" charset="0"/>
                        <a:ea typeface="Arial" charset="0"/>
                        <a:cs typeface="Arial" charset="0"/>
                      </a:endParaRPr>
                    </a:p>
                    <a:p>
                      <a:pPr marL="0" lvl="0" indent="0" algn="l" defTabSz="914400" rtl="0" eaLnBrk="1" latinLnBrk="0" hangingPunct="1">
                        <a:lnSpc>
                          <a:spcPct val="115000"/>
                        </a:lnSpc>
                        <a:spcAft>
                          <a:spcPts val="0"/>
                        </a:spcAft>
                        <a:buFont typeface="Wingdings" charset="2"/>
                        <a:buNone/>
                      </a:pPr>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Norazlina</a:t>
                      </a:r>
                      <a:r>
                        <a:rPr lang="ms-MY" sz="800" kern="1200" dirty="0">
                          <a:solidFill>
                            <a:schemeClr val="dk1"/>
                          </a:solidFill>
                          <a:effectLst/>
                          <a:latin typeface="Arial" charset="0"/>
                          <a:ea typeface="Arial" charset="0"/>
                          <a:cs typeface="Arial" charset="0"/>
                        </a:rPr>
                        <a:t> Ismail</a:t>
                      </a:r>
                      <a:r>
                        <a:rPr lang="en-GB" sz="800" kern="1200" dirty="0">
                          <a:solidFill>
                            <a:schemeClr val="dk1"/>
                          </a:solidFill>
                          <a:effectLst/>
                          <a:latin typeface="Arial" charset="0"/>
                          <a:ea typeface="Arial" charset="0"/>
                          <a:cs typeface="Arial" charset="0"/>
                        </a:rPr>
                        <a:t> </a:t>
                      </a:r>
                    </a:p>
                  </a:txBody>
                  <a:tcPr marL="68580" marR="68580" marT="0" marB="0"/>
                </a:tc>
                <a:tc>
                  <a:txBody>
                    <a:bodyPr/>
                    <a:lstStyle/>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PM Dr. </a:t>
                      </a:r>
                      <a:r>
                        <a:rPr lang="ms-MY" sz="800" kern="1200" dirty="0" err="1">
                          <a:solidFill>
                            <a:schemeClr val="bg1"/>
                          </a:solidFill>
                          <a:effectLst/>
                          <a:latin typeface="Arial" charset="0"/>
                          <a:ea typeface="Arial" charset="0"/>
                          <a:cs typeface="Arial" charset="0"/>
                        </a:rPr>
                        <a:t>Zaitul</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Marlizawati</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Zainuddin</a:t>
                      </a:r>
                      <a:r>
                        <a:rPr lang="en-GB" sz="800" kern="1200" dirty="0">
                          <a:solidFill>
                            <a:schemeClr val="bg1"/>
                          </a:solidFill>
                          <a:effectLst/>
                          <a:latin typeface="Arial" charset="0"/>
                          <a:ea typeface="Arial" charset="0"/>
                          <a:cs typeface="Arial" charset="0"/>
                        </a:rPr>
                        <a:t>, </a:t>
                      </a:r>
                    </a:p>
                    <a:p>
                      <a:pPr marL="0" lvl="0" indent="0" algn="l" defTabSz="914400" rtl="0" eaLnBrk="1" latinLnBrk="0" hangingPunct="1">
                        <a:lnSpc>
                          <a:spcPct val="115000"/>
                        </a:lnSpc>
                        <a:spcAft>
                          <a:spcPts val="0"/>
                        </a:spcAft>
                        <a:buFont typeface="Wingdings" charset="2"/>
                        <a:buNone/>
                      </a:pPr>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Norazlina</a:t>
                      </a:r>
                      <a:r>
                        <a:rPr lang="ms-MY" sz="800" kern="1200" dirty="0">
                          <a:solidFill>
                            <a:schemeClr val="bg1"/>
                          </a:solidFill>
                          <a:effectLst/>
                          <a:latin typeface="Arial" charset="0"/>
                          <a:ea typeface="Arial" charset="0"/>
                          <a:cs typeface="Arial" charset="0"/>
                        </a:rPr>
                        <a:t> Ismail</a:t>
                      </a:r>
                      <a:r>
                        <a:rPr lang="en-GB" sz="800" kern="1200" dirty="0">
                          <a:solidFill>
                            <a:schemeClr val="bg1"/>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04"/>
                  </a:ext>
                </a:extLst>
              </a:tr>
              <a:tr h="3935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problem-solving platforms</a:t>
                      </a:r>
                    </a:p>
                  </a:txBody>
                  <a:tcPr/>
                </a:tc>
                <a:tc>
                  <a:txBody>
                    <a:bodyPr/>
                    <a:lstStyle/>
                    <a:p>
                      <a:pPr algn="ctr"/>
                      <a:r>
                        <a:rPr lang="en-US" sz="800" dirty="0">
                          <a:latin typeface="Arial" charset="0"/>
                          <a:ea typeface="Arial" charset="0"/>
                          <a:cs typeface="Arial" charset="0"/>
                        </a:rPr>
                        <a:t>2 </a:t>
                      </a:r>
                    </a:p>
                    <a:p>
                      <a:pPr algn="ctr"/>
                      <a:r>
                        <a:rPr lang="en-US" sz="800" dirty="0">
                          <a:latin typeface="Arial" charset="0"/>
                          <a:ea typeface="Arial" charset="0"/>
                          <a:cs typeface="Arial" charset="0"/>
                        </a:rPr>
                        <a:t>(</a:t>
                      </a:r>
                      <a:r>
                        <a:rPr lang="en-US" sz="800" dirty="0" err="1">
                          <a:latin typeface="Arial" charset="0"/>
                          <a:ea typeface="Arial" charset="0"/>
                          <a:cs typeface="Arial" charset="0"/>
                        </a:rPr>
                        <a:t>prev</a:t>
                      </a:r>
                      <a:r>
                        <a:rPr lang="en-US" sz="800" dirty="0">
                          <a:latin typeface="Arial" charset="0"/>
                          <a:ea typeface="Arial" charset="0"/>
                          <a:cs typeface="Arial" charset="0"/>
                        </a:rPr>
                        <a:t> </a:t>
                      </a:r>
                      <a:r>
                        <a:rPr lang="en-US" sz="800" dirty="0" err="1">
                          <a:latin typeface="Arial" charset="0"/>
                          <a:ea typeface="Arial" charset="0"/>
                          <a:cs typeface="Arial" charset="0"/>
                        </a:rPr>
                        <a:t>chp</a:t>
                      </a:r>
                      <a:r>
                        <a:rPr lang="en-US" sz="800" dirty="0">
                          <a:latin typeface="Arial" charset="0"/>
                          <a:ea typeface="Arial" charset="0"/>
                          <a:cs typeface="Arial" charset="0"/>
                        </a:rPr>
                        <a:t> 5)</a:t>
                      </a:r>
                    </a:p>
                  </a:txBody>
                  <a:tcPr/>
                </a:tc>
                <a:tc>
                  <a:txBody>
                    <a:bodyPr/>
                    <a:lstStyle/>
                    <a:p>
                      <a:pPr algn="l">
                        <a:spcAft>
                          <a:spcPts val="0"/>
                        </a:spcAft>
                      </a:pPr>
                      <a:r>
                        <a:rPr lang="en-GB" sz="800" dirty="0">
                          <a:effectLst/>
                          <a:latin typeface="Arial" charset="0"/>
                          <a:ea typeface="Arial" charset="0"/>
                          <a:cs typeface="Arial" charset="0"/>
                        </a:rPr>
                        <a:t>Quality Control in Livestock Semen Production</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Quality Control in Livestock Semen Production</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Taufiq</a:t>
                      </a:r>
                      <a:r>
                        <a:rPr lang="ms-MY" sz="800" kern="1200" dirty="0">
                          <a:solidFill>
                            <a:schemeClr val="dk1"/>
                          </a:solidFill>
                          <a:effectLst/>
                          <a:latin typeface="Arial" charset="0"/>
                          <a:ea typeface="Arial" charset="0"/>
                          <a:cs typeface="Arial" charset="0"/>
                        </a:rPr>
                        <a:t> Khairi Ahmad </a:t>
                      </a:r>
                      <a:r>
                        <a:rPr lang="ms-MY" sz="800" kern="1200" dirty="0" err="1">
                          <a:solidFill>
                            <a:schemeClr val="dk1"/>
                          </a:solidFill>
                          <a:effectLst/>
                          <a:latin typeface="Arial" charset="0"/>
                          <a:ea typeface="Arial" charset="0"/>
                          <a:cs typeface="Arial" charset="0"/>
                        </a:rPr>
                        <a:t>Khairuddin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p>
                    <a:p>
                      <a:pPr lvl="0"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Arifah</a:t>
                      </a:r>
                      <a:r>
                        <a:rPr lang="ms-MY" sz="800" kern="1200" dirty="0">
                          <a:solidFill>
                            <a:schemeClr val="dk1"/>
                          </a:solidFill>
                          <a:effectLst/>
                          <a:latin typeface="Arial" charset="0"/>
                          <a:ea typeface="Arial" charset="0"/>
                          <a:cs typeface="Arial" charset="0"/>
                        </a:rPr>
                        <a:t> Bahar</a:t>
                      </a:r>
                    </a:p>
                    <a:p>
                      <a:pPr lvl="0" algn="l"/>
                      <a:r>
                        <a:rPr lang="ms-MY" sz="800" kern="1200" dirty="0">
                          <a:solidFill>
                            <a:schemeClr val="dk1"/>
                          </a:solidFill>
                          <a:effectLst/>
                          <a:latin typeface="Arial" charset="0"/>
                          <a:ea typeface="Arial" charset="0"/>
                          <a:cs typeface="Arial" charset="0"/>
                        </a:rPr>
                        <a:t>Dr. Mohd </a:t>
                      </a:r>
                      <a:r>
                        <a:rPr lang="ms-MY" sz="800" kern="1200" dirty="0" err="1">
                          <a:solidFill>
                            <a:schemeClr val="dk1"/>
                          </a:solidFill>
                          <a:effectLst/>
                          <a:latin typeface="Arial" charset="0"/>
                          <a:ea typeface="Arial" charset="0"/>
                          <a:cs typeface="Arial" charset="0"/>
                        </a:rPr>
                        <a:t>Ridza</a:t>
                      </a:r>
                      <a:r>
                        <a:rPr lang="ms-MY" sz="800" kern="1200" dirty="0">
                          <a:solidFill>
                            <a:schemeClr val="dk1"/>
                          </a:solidFill>
                          <a:effectLst/>
                          <a:latin typeface="Arial" charset="0"/>
                          <a:ea typeface="Arial" charset="0"/>
                          <a:cs typeface="Arial" charset="0"/>
                        </a:rPr>
                        <a:t> Mohd </a:t>
                      </a:r>
                      <a:r>
                        <a:rPr lang="ms-MY" sz="800" kern="1200" dirty="0" err="1">
                          <a:solidFill>
                            <a:schemeClr val="dk1"/>
                          </a:solidFill>
                          <a:effectLst/>
                          <a:latin typeface="Arial" charset="0"/>
                          <a:ea typeface="Arial" charset="0"/>
                          <a:cs typeface="Arial" charset="0"/>
                        </a:rPr>
                        <a:t>Haniffah</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5"/>
                  </a:ext>
                </a:extLst>
              </a:tr>
              <a:tr h="505360">
                <a:tc rowSpan="4">
                  <a:txBody>
                    <a:bodyPr/>
                    <a:lstStyle/>
                    <a:p>
                      <a:pPr algn="l"/>
                      <a:r>
                        <a:rPr lang="en-US" sz="800" b="0" dirty="0">
                          <a:solidFill>
                            <a:schemeClr val="accent3">
                              <a:lumMod val="75000"/>
                            </a:schemeClr>
                          </a:solidFill>
                          <a:latin typeface="Arial" charset="0"/>
                          <a:ea typeface="Arial" charset="0"/>
                          <a:cs typeface="Arial" charset="0"/>
                        </a:rPr>
                        <a:t>3. Presentations of solved local case studies at various industries</a:t>
                      </a:r>
                    </a:p>
                  </a:txBody>
                  <a:tcPr/>
                </a:tc>
                <a:tc rowSpan="4">
                  <a:txBody>
                    <a:bodyPr/>
                    <a:lstStyle/>
                    <a:p>
                      <a:pPr algn="ctr"/>
                      <a:r>
                        <a:rPr lang="en-US" sz="800" dirty="0">
                          <a:latin typeface="Arial" charset="0"/>
                          <a:ea typeface="Arial" charset="0"/>
                          <a:cs typeface="Arial" charset="0"/>
                        </a:rPr>
                        <a:t>how </a:t>
                      </a:r>
                      <a:r>
                        <a:rPr lang="en-US" sz="800" dirty="0" err="1">
                          <a:latin typeface="Arial" charset="0"/>
                          <a:ea typeface="Arial" charset="0"/>
                          <a:cs typeface="Arial" charset="0"/>
                        </a:rPr>
                        <a:t>maths</a:t>
                      </a:r>
                      <a:r>
                        <a:rPr lang="en-US" sz="800" dirty="0">
                          <a:latin typeface="Arial" charset="0"/>
                          <a:ea typeface="Arial" charset="0"/>
                          <a:cs typeface="Arial" charset="0"/>
                        </a:rPr>
                        <a:t> has been applied at various</a:t>
                      </a:r>
                      <a:r>
                        <a:rPr lang="en-US" sz="800" baseline="0" dirty="0">
                          <a:latin typeface="Arial" charset="0"/>
                          <a:ea typeface="Arial" charset="0"/>
                          <a:cs typeface="Arial" charset="0"/>
                        </a:rPr>
                        <a:t> Malaysian industries: services, </a:t>
                      </a:r>
                      <a:r>
                        <a:rPr lang="en-US" sz="800" baseline="0" dirty="0" err="1">
                          <a:latin typeface="Arial" charset="0"/>
                          <a:ea typeface="Arial" charset="0"/>
                          <a:cs typeface="Arial" charset="0"/>
                        </a:rPr>
                        <a:t>aggriculture</a:t>
                      </a:r>
                      <a:r>
                        <a:rPr lang="en-US" sz="800" baseline="0" dirty="0">
                          <a:latin typeface="Arial" charset="0"/>
                          <a:ea typeface="Arial" charset="0"/>
                          <a:cs typeface="Arial" charset="0"/>
                        </a:rPr>
                        <a:t>, medical </a:t>
                      </a:r>
                      <a:r>
                        <a:rPr lang="en-US" sz="800" baseline="0" dirty="0" err="1">
                          <a:latin typeface="Arial" charset="0"/>
                          <a:ea typeface="Arial" charset="0"/>
                          <a:cs typeface="Arial" charset="0"/>
                        </a:rPr>
                        <a:t>etc</a:t>
                      </a:r>
                      <a:endParaRPr lang="en-US" sz="80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6</a:t>
                      </a:r>
                    </a:p>
                  </a:txBody>
                  <a:tcPr/>
                </a:tc>
                <a:tc>
                  <a:txBody>
                    <a:bodyPr/>
                    <a:lstStyle/>
                    <a:p>
                      <a:pPr algn="l">
                        <a:spcAft>
                          <a:spcPts val="0"/>
                        </a:spcAft>
                      </a:pPr>
                      <a:r>
                        <a:rPr lang="en-GB" sz="800" dirty="0">
                          <a:effectLst/>
                          <a:latin typeface="Arial" charset="0"/>
                          <a:ea typeface="Arial" charset="0"/>
                          <a:cs typeface="Arial" charset="0"/>
                        </a:rPr>
                        <a:t>Mathematics Application in Medical Services</a:t>
                      </a: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Behaviour of Fluid Flow</a:t>
                      </a:r>
                      <a:r>
                        <a:rPr lang="en-MY" sz="800" baseline="0" dirty="0">
                          <a:solidFill>
                            <a:schemeClr val="bg1"/>
                          </a:solidFill>
                          <a:effectLst/>
                          <a:latin typeface="Arial" charset="0"/>
                          <a:ea typeface="Arial" charset="0"/>
                          <a:cs typeface="Arial" charset="0"/>
                        </a:rPr>
                        <a:t> </a:t>
                      </a:r>
                      <a:r>
                        <a:rPr lang="en-MY" sz="800" dirty="0">
                          <a:solidFill>
                            <a:schemeClr val="bg1"/>
                          </a:solidFill>
                          <a:effectLst/>
                          <a:latin typeface="Arial" charset="0"/>
                          <a:ea typeface="Arial" charset="0"/>
                          <a:cs typeface="Arial" charset="0"/>
                        </a:rPr>
                        <a:t>in Human</a:t>
                      </a:r>
                      <a:r>
                        <a:rPr lang="en-MY" sz="800" baseline="0" dirty="0">
                          <a:solidFill>
                            <a:schemeClr val="bg1"/>
                          </a:solidFill>
                          <a:effectLst/>
                          <a:latin typeface="Arial" charset="0"/>
                          <a:ea typeface="Arial" charset="0"/>
                          <a:cs typeface="Arial" charset="0"/>
                        </a:rPr>
                        <a:t> Eye using Mathematical Modelling.</a:t>
                      </a: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Prof. Dr. Ali Hassan Mohamed Murid</a:t>
                      </a:r>
                      <a:r>
                        <a:rPr lang="en-GB" sz="800" kern="1200" baseline="0" dirty="0">
                          <a:solidFill>
                            <a:schemeClr val="dk1"/>
                          </a:solidFill>
                          <a:effectLst/>
                          <a:latin typeface="Arial" charset="0"/>
                          <a:ea typeface="Arial" charset="0"/>
                          <a:cs typeface="Arial" charset="0"/>
                        </a:rPr>
                        <a:t>,</a:t>
                      </a:r>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Prof. Dr. Ali Hassan Mohamed Murid</a:t>
                      </a:r>
                      <a:r>
                        <a:rPr lang="en-GB" sz="800" kern="1200" baseline="0" dirty="0">
                          <a:solidFill>
                            <a:schemeClr val="dk1"/>
                          </a:solidFill>
                          <a:effectLst/>
                          <a:latin typeface="Arial" charset="0"/>
                          <a:ea typeface="Arial" charset="0"/>
                          <a:cs typeface="Arial" charset="0"/>
                        </a:rPr>
                        <a:t>,</a:t>
                      </a:r>
                      <a:r>
                        <a:rPr lang="ms-MY" sz="800" kern="1200" dirty="0">
                          <a:solidFill>
                            <a:schemeClr val="dk1"/>
                          </a:solidFill>
                          <a:effectLst/>
                          <a:latin typeface="Arial" charset="0"/>
                          <a:ea typeface="Arial" charset="0"/>
                          <a:cs typeface="Arial" charset="0"/>
                        </a:rPr>
                        <a:t>Dr. Amir </a:t>
                      </a:r>
                      <a:r>
                        <a:rPr lang="ms-MY" sz="800" kern="1200" dirty="0" err="1">
                          <a:solidFill>
                            <a:schemeClr val="dk1"/>
                          </a:solidFill>
                          <a:effectLst/>
                          <a:latin typeface="Arial" charset="0"/>
                          <a:ea typeface="Arial" charset="0"/>
                          <a:cs typeface="Arial" charset="0"/>
                        </a:rPr>
                        <a:t>Syafiq</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Syamin</a:t>
                      </a:r>
                      <a:r>
                        <a:rPr lang="ms-MY" sz="800" kern="1200" dirty="0">
                          <a:solidFill>
                            <a:schemeClr val="dk1"/>
                          </a:solidFill>
                          <a:effectLst/>
                          <a:latin typeface="Arial" charset="0"/>
                          <a:ea typeface="Arial" charset="0"/>
                          <a:cs typeface="Arial" charset="0"/>
                        </a:rPr>
                        <a:t> Syah Amir Hamzah</a:t>
                      </a:r>
                      <a:endParaRPr lang="en-GB" sz="800" kern="1200" dirty="0">
                        <a:solidFill>
                          <a:schemeClr val="dk1"/>
                        </a:solidFill>
                        <a:effectLst/>
                        <a:latin typeface="Arial" charset="0"/>
                        <a:ea typeface="Arial" charset="0"/>
                        <a:cs typeface="Arial" charset="0"/>
                      </a:endParaRPr>
                    </a:p>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6"/>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7</a:t>
                      </a:r>
                    </a:p>
                  </a:txBody>
                  <a:tcPr/>
                </a:tc>
                <a:tc>
                  <a:txBody>
                    <a:bodyPr/>
                    <a:lstStyle/>
                    <a:p>
                      <a:pPr algn="l">
                        <a:lnSpc>
                          <a:spcPct val="115000"/>
                        </a:lnSpc>
                        <a:spcAft>
                          <a:spcPts val="0"/>
                        </a:spcAft>
                      </a:pPr>
                      <a:r>
                        <a:rPr lang="en-GB" sz="800" dirty="0">
                          <a:effectLst/>
                          <a:latin typeface="Arial" charset="0"/>
                          <a:ea typeface="Arial" charset="0"/>
                          <a:cs typeface="Arial" charset="0"/>
                        </a:rPr>
                        <a:t>Modelling And Simulation of Subsea Cable with Buoyancy Module</a:t>
                      </a:r>
                    </a:p>
                  </a:txBody>
                  <a:tcPr marL="68580" marR="68580" marT="0" marB="0"/>
                </a:tc>
                <a:tc>
                  <a:txBody>
                    <a:bodyPr/>
                    <a:lstStyle/>
                    <a:p>
                      <a:pPr algn="l">
                        <a:lnSpc>
                          <a:spcPct val="115000"/>
                        </a:lnSpc>
                        <a:spcAft>
                          <a:spcPts val="0"/>
                        </a:spcAft>
                      </a:pPr>
                      <a:r>
                        <a:rPr lang="ms-MY" sz="800" dirty="0" err="1">
                          <a:effectLst/>
                          <a:latin typeface="Arial" charset="0"/>
                          <a:ea typeface="Arial" charset="0"/>
                          <a:cs typeface="Arial" charset="0"/>
                        </a:rPr>
                        <a:t>Modelling</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And</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Simulation</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of</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Subsea</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Cable</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with</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Buoyancy</a:t>
                      </a:r>
                      <a:r>
                        <a:rPr lang="ms-MY" sz="800" dirty="0">
                          <a:effectLst/>
                          <a:latin typeface="Arial" charset="0"/>
                          <a:ea typeface="Arial" charset="0"/>
                          <a:cs typeface="Arial" charset="0"/>
                        </a:rPr>
                        <a:t> </a:t>
                      </a:r>
                      <a:r>
                        <a:rPr lang="ms-MY" sz="800" dirty="0" err="1">
                          <a:effectLst/>
                          <a:latin typeface="Arial" charset="0"/>
                          <a:ea typeface="Arial" charset="0"/>
                          <a:cs typeface="Arial" charset="0"/>
                        </a:rPr>
                        <a:t>Module</a:t>
                      </a:r>
                      <a:endParaRPr lang="en-GB" sz="800" dirty="0">
                        <a:effectLst/>
                        <a:latin typeface="Arial" charset="0"/>
                        <a:ea typeface="Arial" charset="0"/>
                        <a:cs typeface="Arial" charset="0"/>
                      </a:endParaRPr>
                    </a:p>
                  </a:txBody>
                  <a:tcPr marL="68580" marR="68580" marT="0" marB="0">
                    <a:solidFill>
                      <a:schemeClr val="accent1">
                        <a:lumMod val="40000"/>
                        <a:lumOff val="60000"/>
                      </a:schemeClr>
                    </a:solidFill>
                  </a:tcPr>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p>
                    <a:p>
                      <a:pPr algn="l"/>
                      <a:r>
                        <a:rPr lang="en-US" sz="800" dirty="0">
                          <a:effectLst/>
                          <a:latin typeface="Arial" charset="0"/>
                          <a:ea typeface="Arial" charset="0"/>
                          <a:cs typeface="Arial" charset="0"/>
                        </a:rPr>
                        <a:t>Prof. Dr. Zainal </a:t>
                      </a:r>
                      <a:r>
                        <a:rPr lang="en-US" sz="800" dirty="0" err="1">
                          <a:effectLst/>
                          <a:latin typeface="Arial" charset="0"/>
                          <a:ea typeface="Arial" charset="0"/>
                          <a:cs typeface="Arial" charset="0"/>
                        </a:rPr>
                        <a:t>Abd</a:t>
                      </a:r>
                      <a:r>
                        <a:rPr lang="en-US" sz="800" dirty="0">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Zaitul</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Marlizawati</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Zainuddin</a:t>
                      </a:r>
                      <a:r>
                        <a:rPr lang="ms-MY" sz="800" kern="1200" dirty="0">
                          <a:solidFill>
                            <a:schemeClr val="dk1"/>
                          </a:solidFill>
                          <a:effectLst/>
                          <a:latin typeface="Arial" charset="0"/>
                          <a:ea typeface="Arial" charset="0"/>
                          <a:cs typeface="Arial" charset="0"/>
                        </a:rPr>
                        <a:t> </a:t>
                      </a:r>
                    </a:p>
                    <a:p>
                      <a:pPr algn="l"/>
                      <a:r>
                        <a:rPr lang="en-US" sz="800" b="1" dirty="0">
                          <a:solidFill>
                            <a:srgbClr val="FFFF00"/>
                          </a:solidFill>
                          <a:effectLst/>
                          <a:latin typeface="Arial" charset="0"/>
                          <a:ea typeface="Arial" charset="0"/>
                          <a:cs typeface="Arial" charset="0"/>
                        </a:rPr>
                        <a:t>Prof. Dr. Zainal </a:t>
                      </a:r>
                      <a:r>
                        <a:rPr lang="en-US" sz="800" b="1" dirty="0" err="1">
                          <a:solidFill>
                            <a:srgbClr val="FFFF00"/>
                          </a:solidFill>
                          <a:effectLst/>
                          <a:latin typeface="Arial" charset="0"/>
                          <a:ea typeface="Arial" charset="0"/>
                          <a:cs typeface="Arial" charset="0"/>
                        </a:rPr>
                        <a:t>Abd</a:t>
                      </a:r>
                      <a:r>
                        <a:rPr lang="en-US" sz="800" b="1" dirty="0">
                          <a:solidFill>
                            <a:srgbClr val="FFFF00"/>
                          </a:solidFill>
                          <a:effectLst/>
                          <a:latin typeface="Arial" charset="0"/>
                          <a:ea typeface="Arial" charset="0"/>
                          <a:cs typeface="Arial" charset="0"/>
                        </a:rPr>
                        <a:t> Aziz</a:t>
                      </a:r>
                    </a:p>
                    <a:p>
                      <a:pPr algn="l"/>
                      <a:endParaRPr lang="en-GB" sz="8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7"/>
                  </a:ext>
                </a:extLst>
              </a:tr>
              <a:tr h="50025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8</a:t>
                      </a:r>
                    </a:p>
                  </a:txBody>
                  <a:tcPr/>
                </a:tc>
                <a:tc>
                  <a:txBody>
                    <a:bodyPr/>
                    <a:lstStyle/>
                    <a:p>
                      <a:pPr marL="0" algn="l" defTabSz="914400" rtl="0" eaLnBrk="1" latinLnBrk="0" hangingPunct="1">
                        <a:spcAft>
                          <a:spcPts val="0"/>
                        </a:spcAft>
                      </a:pPr>
                      <a:r>
                        <a:rPr lang="en-US" sz="800" kern="1200" dirty="0">
                          <a:solidFill>
                            <a:schemeClr val="dk1"/>
                          </a:solidFill>
                          <a:effectLst/>
                          <a:latin typeface="Arial" charset="0"/>
                          <a:ea typeface="Arial" charset="0"/>
                          <a:cs typeface="Arial" charset="0"/>
                        </a:rPr>
                        <a:t>Case study on statistical literacy of Small Medium Enterprises industries</a:t>
                      </a:r>
                    </a:p>
                  </a:txBody>
                  <a:tcPr marL="68580" marR="68580" marT="0" marB="0"/>
                </a:tc>
                <a:tc>
                  <a:txBody>
                    <a:bodyPr/>
                    <a:lstStyle/>
                    <a:p>
                      <a:pPr algn="l">
                        <a:lnSpc>
                          <a:spcPct val="115000"/>
                        </a:lnSpc>
                        <a:spcAft>
                          <a:spcPts val="0"/>
                        </a:spcAft>
                      </a:pPr>
                      <a:r>
                        <a:rPr lang="ms-MY" sz="800" dirty="0" err="1">
                          <a:solidFill>
                            <a:schemeClr val="bg1"/>
                          </a:solidFill>
                          <a:effectLst/>
                          <a:latin typeface="Arial" charset="0"/>
                          <a:ea typeface="Arial" charset="0"/>
                          <a:cs typeface="Arial" charset="0"/>
                        </a:rPr>
                        <a:t>Empowering</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Small</a:t>
                      </a:r>
                      <a:r>
                        <a:rPr lang="ms-MY" sz="800" dirty="0">
                          <a:solidFill>
                            <a:schemeClr val="bg1"/>
                          </a:solidFill>
                          <a:effectLst/>
                          <a:latin typeface="Arial" charset="0"/>
                          <a:ea typeface="Arial" charset="0"/>
                          <a:cs typeface="Arial" charset="0"/>
                        </a:rPr>
                        <a:t> Medium </a:t>
                      </a:r>
                      <a:r>
                        <a:rPr lang="ms-MY" sz="800" dirty="0" err="1">
                          <a:solidFill>
                            <a:schemeClr val="bg1"/>
                          </a:solidFill>
                          <a:effectLst/>
                          <a:latin typeface="Arial" charset="0"/>
                          <a:ea typeface="Arial" charset="0"/>
                          <a:cs typeface="Arial" charset="0"/>
                        </a:rPr>
                        <a:t>Enterprises</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with</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Statistical</a:t>
                      </a:r>
                      <a:r>
                        <a:rPr lang="ms-MY" sz="800" dirty="0">
                          <a:solidFill>
                            <a:schemeClr val="bg1"/>
                          </a:solidFill>
                          <a:effectLst/>
                          <a:latin typeface="Arial" charset="0"/>
                          <a:ea typeface="Arial" charset="0"/>
                          <a:cs typeface="Arial" charset="0"/>
                        </a:rPr>
                        <a:t> </a:t>
                      </a:r>
                      <a:r>
                        <a:rPr lang="ms-MY" sz="800" dirty="0" err="1">
                          <a:solidFill>
                            <a:schemeClr val="bg1"/>
                          </a:solidFill>
                          <a:effectLst/>
                          <a:latin typeface="Arial" charset="0"/>
                          <a:ea typeface="Arial" charset="0"/>
                          <a:cs typeface="Arial" charset="0"/>
                        </a:rPr>
                        <a:t>Literacy</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Zuhaila</a:t>
                      </a:r>
                      <a:r>
                        <a:rPr lang="ms-MY" sz="800" kern="1200" dirty="0">
                          <a:solidFill>
                            <a:schemeClr val="dk1"/>
                          </a:solidFill>
                          <a:effectLst/>
                          <a:latin typeface="Arial" charset="0"/>
                          <a:ea typeface="Arial" charset="0"/>
                          <a:cs typeface="Arial" charset="0"/>
                        </a:rPr>
                        <a:t> Ismail</a:t>
                      </a:r>
                      <a:endParaRPr lang="en-GB" sz="800" kern="1200" dirty="0">
                        <a:solidFill>
                          <a:schemeClr val="dk1"/>
                        </a:solidFill>
                        <a:effectLst/>
                        <a:latin typeface="Arial" charset="0"/>
                        <a:ea typeface="Arial" charset="0"/>
                        <a:cs typeface="Arial" charset="0"/>
                      </a:endParaRPr>
                    </a:p>
                    <a:p>
                      <a:pPr lvl="0" algn="l"/>
                      <a:r>
                        <a:rPr lang="ms-MY" sz="800" kern="1200" dirty="0" err="1">
                          <a:solidFill>
                            <a:schemeClr val="dk1"/>
                          </a:solidFill>
                          <a:effectLst/>
                          <a:latin typeface="Arial" charset="0"/>
                          <a:ea typeface="Arial" charset="0"/>
                          <a:cs typeface="Arial" charset="0"/>
                        </a:rPr>
                        <a:t>Woon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Woan</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Jen</a:t>
                      </a:r>
                      <a:r>
                        <a:rPr lang="ms-MY" sz="800" kern="1200" dirty="0">
                          <a:solidFill>
                            <a:schemeClr val="dk1"/>
                          </a:solidFill>
                          <a:effectLst/>
                          <a:latin typeface="Arial" charset="0"/>
                          <a:ea typeface="Arial" charset="0"/>
                          <a:cs typeface="Arial" charset="0"/>
                        </a:rPr>
                        <a:t>  </a:t>
                      </a:r>
                      <a:endParaRPr lang="en-GB" sz="800" kern="1200" dirty="0">
                        <a:solidFill>
                          <a:schemeClr val="dk1"/>
                        </a:solidFill>
                        <a:effectLst/>
                        <a:latin typeface="Arial" charset="0"/>
                        <a:ea typeface="Arial" charset="0"/>
                        <a:cs typeface="Arial" charset="0"/>
                      </a:endParaRPr>
                    </a:p>
                    <a:p>
                      <a:pPr lvl="0" algn="l"/>
                      <a:r>
                        <a:rPr lang="ms-MY" sz="800" kern="1200" dirty="0">
                          <a:solidFill>
                            <a:schemeClr val="dk1"/>
                          </a:solidFill>
                          <a:effectLst/>
                          <a:latin typeface="Arial" charset="0"/>
                          <a:ea typeface="Arial" charset="0"/>
                          <a:cs typeface="Arial" charset="0"/>
                        </a:rPr>
                        <a:t>Prof. Dr. </a:t>
                      </a:r>
                      <a:r>
                        <a:rPr lang="ms-MY" sz="800" kern="1200" dirty="0" err="1">
                          <a:solidFill>
                            <a:schemeClr val="dk1"/>
                          </a:solidFill>
                          <a:effectLst/>
                          <a:latin typeface="Arial" charset="0"/>
                          <a:ea typeface="Arial" charset="0"/>
                          <a:cs typeface="Arial" charset="0"/>
                        </a:rPr>
                        <a:t>Alistair</a:t>
                      </a:r>
                      <a:r>
                        <a:rPr lang="ms-MY" sz="800" kern="1200" dirty="0">
                          <a:solidFill>
                            <a:schemeClr val="dk1"/>
                          </a:solidFill>
                          <a:effectLst/>
                          <a:latin typeface="Arial" charset="0"/>
                          <a:ea typeface="Arial" charset="0"/>
                          <a:cs typeface="Arial" charset="0"/>
                        </a:rPr>
                        <a:t> </a:t>
                      </a:r>
                      <a:r>
                        <a:rPr lang="ms-MY" sz="800" kern="1200" dirty="0" err="1">
                          <a:solidFill>
                            <a:schemeClr val="dk1"/>
                          </a:solidFill>
                          <a:effectLst/>
                          <a:latin typeface="Arial" charset="0"/>
                          <a:ea typeface="Arial" charset="0"/>
                          <a:cs typeface="Arial" charset="0"/>
                        </a:rPr>
                        <a:t>Fitt</a:t>
                      </a:r>
                      <a:endParaRPr lang="en-GB" sz="800" kern="1200" dirty="0">
                        <a:solidFill>
                          <a:schemeClr val="dk1"/>
                        </a:solidFill>
                        <a:effectLst/>
                        <a:latin typeface="Arial" charset="0"/>
                        <a:ea typeface="Arial" charset="0"/>
                        <a:cs typeface="Arial" charset="0"/>
                      </a:endParaRPr>
                    </a:p>
                  </a:txBody>
                  <a:tcPr marL="68580" marR="68580" marT="0" marB="0"/>
                </a:tc>
                <a:tc>
                  <a:txBody>
                    <a:bodyPr/>
                    <a:lstStyle/>
                    <a:p>
                      <a:pPr lvl="0" algn="l"/>
                      <a:r>
                        <a:rPr lang="ms-MY" sz="800" kern="1200" dirty="0">
                          <a:solidFill>
                            <a:schemeClr val="bg1"/>
                          </a:solidFill>
                          <a:effectLst/>
                          <a:latin typeface="Arial" charset="0"/>
                          <a:ea typeface="Arial" charset="0"/>
                          <a:cs typeface="Arial" charset="0"/>
                        </a:rPr>
                        <a:t>Dr. </a:t>
                      </a:r>
                      <a:r>
                        <a:rPr lang="ms-MY" sz="800" kern="1200" dirty="0" err="1">
                          <a:solidFill>
                            <a:schemeClr val="bg1"/>
                          </a:solidFill>
                          <a:effectLst/>
                          <a:latin typeface="Arial" charset="0"/>
                          <a:ea typeface="Arial" charset="0"/>
                          <a:cs typeface="Arial" charset="0"/>
                        </a:rPr>
                        <a:t>Zuhaila</a:t>
                      </a:r>
                      <a:r>
                        <a:rPr lang="ms-MY" sz="800" kern="1200" dirty="0">
                          <a:solidFill>
                            <a:schemeClr val="bg1"/>
                          </a:solidFill>
                          <a:effectLst/>
                          <a:latin typeface="Arial" charset="0"/>
                          <a:ea typeface="Arial" charset="0"/>
                          <a:cs typeface="Arial" charset="0"/>
                        </a:rPr>
                        <a:t> Ismail</a:t>
                      </a:r>
                      <a:endParaRPr lang="en-GB" sz="800" kern="1200" dirty="0">
                        <a:solidFill>
                          <a:schemeClr val="bg1"/>
                        </a:solidFill>
                        <a:effectLst/>
                        <a:latin typeface="Arial" charset="0"/>
                        <a:ea typeface="Arial" charset="0"/>
                        <a:cs typeface="Arial" charset="0"/>
                      </a:endParaRPr>
                    </a:p>
                    <a:p>
                      <a:pPr lvl="0" algn="l"/>
                      <a:r>
                        <a:rPr lang="ms-MY" sz="800" kern="1200" dirty="0">
                          <a:solidFill>
                            <a:schemeClr val="bg1"/>
                          </a:solidFill>
                          <a:effectLst/>
                          <a:latin typeface="Arial" charset="0"/>
                          <a:ea typeface="Arial" charset="0"/>
                          <a:cs typeface="Arial" charset="0"/>
                        </a:rPr>
                        <a:t>Prof. Dr. </a:t>
                      </a:r>
                      <a:r>
                        <a:rPr lang="ms-MY" sz="800" kern="1200" dirty="0" err="1">
                          <a:solidFill>
                            <a:schemeClr val="bg1"/>
                          </a:solidFill>
                          <a:effectLst/>
                          <a:latin typeface="Arial" charset="0"/>
                          <a:ea typeface="Arial" charset="0"/>
                          <a:cs typeface="Arial" charset="0"/>
                        </a:rPr>
                        <a:t>Alistair</a:t>
                      </a:r>
                      <a:r>
                        <a:rPr lang="ms-MY" sz="800" kern="1200" dirty="0">
                          <a:solidFill>
                            <a:schemeClr val="bg1"/>
                          </a:solidFill>
                          <a:effectLst/>
                          <a:latin typeface="Arial" charset="0"/>
                          <a:ea typeface="Arial" charset="0"/>
                          <a:cs typeface="Arial" charset="0"/>
                        </a:rPr>
                        <a:t> </a:t>
                      </a:r>
                      <a:r>
                        <a:rPr lang="ms-MY" sz="800" kern="1200" dirty="0" err="1">
                          <a:solidFill>
                            <a:schemeClr val="bg1"/>
                          </a:solidFill>
                          <a:effectLst/>
                          <a:latin typeface="Arial" charset="0"/>
                          <a:ea typeface="Arial" charset="0"/>
                          <a:cs typeface="Arial" charset="0"/>
                        </a:rPr>
                        <a:t>Fitt</a:t>
                      </a:r>
                      <a:endParaRPr lang="en-GB" sz="800" kern="12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10008"/>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800" dirty="0">
                          <a:latin typeface="Arial" charset="0"/>
                          <a:ea typeface="Arial" charset="0"/>
                          <a:cs typeface="Arial" charset="0"/>
                        </a:rPr>
                        <a:t>9</a:t>
                      </a:r>
                    </a:p>
                  </a:txBody>
                  <a:tcPr/>
                </a:tc>
                <a:tc>
                  <a:txBody>
                    <a:bodyPr/>
                    <a:lstStyle/>
                    <a:p>
                      <a:pPr marL="0" algn="l" defTabSz="914400" rtl="0" eaLnBrk="1" latinLnBrk="0" hangingPunct="1">
                        <a:lnSpc>
                          <a:spcPct val="115000"/>
                        </a:lnSpc>
                        <a:spcAft>
                          <a:spcPts val="0"/>
                        </a:spcAft>
                      </a:pPr>
                      <a:r>
                        <a:rPr lang="en-US" sz="800" kern="1200" dirty="0">
                          <a:solidFill>
                            <a:schemeClr val="dk1"/>
                          </a:solidFill>
                          <a:effectLst/>
                          <a:latin typeface="Arial" charset="0"/>
                          <a:ea typeface="Arial" charset="0"/>
                          <a:cs typeface="Arial" charset="0"/>
                        </a:rPr>
                        <a:t>Generic Skills Assessment on Critical Thinking and Problem Solving Skills among UTM Undergraduate Students towards Industry-Ready Graduates</a:t>
                      </a:r>
                    </a:p>
                    <a:p>
                      <a:pPr marL="0" algn="l" defTabSz="914400" rtl="0" eaLnBrk="1" latinLnBrk="0" hangingPunct="1">
                        <a:lnSpc>
                          <a:spcPct val="115000"/>
                        </a:lnSpc>
                        <a:spcAft>
                          <a:spcPts val="0"/>
                        </a:spcAft>
                      </a:pPr>
                      <a:endParaRPr lang="en-US" sz="800" kern="1200" dirty="0">
                        <a:solidFill>
                          <a:schemeClr val="dk1"/>
                        </a:solidFill>
                        <a:effectLst/>
                        <a:latin typeface="Arial" charset="0"/>
                        <a:ea typeface="Arial" charset="0"/>
                        <a:cs typeface="Arial" charset="0"/>
                      </a:endParaRPr>
                    </a:p>
                  </a:txBody>
                  <a:tcPr marL="68580" marR="68580" marT="0" marB="0"/>
                </a:tc>
                <a:tc>
                  <a:txBody>
                    <a:bodyPr/>
                    <a:lstStyle/>
                    <a:p>
                      <a:pPr algn="l">
                        <a:spcAft>
                          <a:spcPts val="0"/>
                        </a:spcAft>
                      </a:pPr>
                      <a:r>
                        <a:rPr lang="en-MY" sz="800" dirty="0">
                          <a:solidFill>
                            <a:schemeClr val="bg1"/>
                          </a:solidFill>
                          <a:effectLst/>
                          <a:latin typeface="Arial" charset="0"/>
                          <a:ea typeface="Arial" charset="0"/>
                          <a:cs typeface="Arial" charset="0"/>
                        </a:rPr>
                        <a:t>Critical Thinking and Problem Solving Skills Assessment towards Industry-Ready Graduates</a:t>
                      </a:r>
                      <a:endParaRPr lang="en-GB" sz="800" dirty="0">
                        <a:solidFill>
                          <a:schemeClr val="bg1"/>
                        </a:solidFill>
                        <a:effectLst/>
                        <a:latin typeface="Arial" charset="0"/>
                        <a:ea typeface="Arial" charset="0"/>
                        <a:cs typeface="Arial" charset="0"/>
                      </a:endParaRPr>
                    </a:p>
                  </a:txBody>
                  <a:tcPr marL="68580" marR="68580" marT="0" marB="0">
                    <a:solidFill>
                      <a:schemeClr val="tx2">
                        <a:lumMod val="60000"/>
                        <a:lumOff val="40000"/>
                      </a:schemeClr>
                    </a:solidFill>
                  </a:tcPr>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tc>
                  <a:txBody>
                    <a:bodyPr/>
                    <a:lstStyle/>
                    <a:p>
                      <a:pPr lvl="0" algn="l"/>
                      <a:r>
                        <a:rPr lang="ms-MY" sz="800" kern="1200" dirty="0">
                          <a:solidFill>
                            <a:schemeClr val="dk1"/>
                          </a:solidFill>
                          <a:effectLst/>
                          <a:latin typeface="Arial" charset="0"/>
                          <a:ea typeface="Arial" charset="0"/>
                          <a:cs typeface="Arial" charset="0"/>
                        </a:rPr>
                        <a:t>Dr. Ahmad </a:t>
                      </a:r>
                      <a:r>
                        <a:rPr lang="ms-MY" sz="800" kern="1200" dirty="0" err="1">
                          <a:solidFill>
                            <a:schemeClr val="dk1"/>
                          </a:solidFill>
                          <a:effectLst/>
                          <a:latin typeface="Arial" charset="0"/>
                          <a:ea typeface="Arial" charset="0"/>
                          <a:cs typeface="Arial" charset="0"/>
                        </a:rPr>
                        <a:t>Razin</a:t>
                      </a:r>
                      <a:r>
                        <a:rPr lang="ms-MY" sz="800" kern="1200" dirty="0">
                          <a:solidFill>
                            <a:schemeClr val="dk1"/>
                          </a:solidFill>
                          <a:effectLst/>
                          <a:latin typeface="Arial" charset="0"/>
                          <a:ea typeface="Arial" charset="0"/>
                          <a:cs typeface="Arial" charset="0"/>
                        </a:rPr>
                        <a:t> Zainal Abidin</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ms-MY" sz="800" kern="1200" dirty="0">
                          <a:solidFill>
                            <a:schemeClr val="dk1"/>
                          </a:solidFill>
                          <a:effectLst/>
                          <a:latin typeface="Arial" charset="0"/>
                          <a:ea typeface="Arial" charset="0"/>
                          <a:cs typeface="Arial" charset="0"/>
                        </a:rPr>
                        <a:t>PM Dr. </a:t>
                      </a:r>
                      <a:r>
                        <a:rPr lang="ms-MY" sz="800" kern="1200" dirty="0" err="1">
                          <a:solidFill>
                            <a:schemeClr val="dk1"/>
                          </a:solidFill>
                          <a:effectLst/>
                          <a:latin typeface="Arial" charset="0"/>
                          <a:ea typeface="Arial" charset="0"/>
                          <a:cs typeface="Arial" charset="0"/>
                        </a:rPr>
                        <a:t>Yeak</a:t>
                      </a:r>
                      <a:r>
                        <a:rPr lang="ms-MY" sz="800" kern="1200" dirty="0">
                          <a:solidFill>
                            <a:schemeClr val="dk1"/>
                          </a:solidFill>
                          <a:effectLst/>
                          <a:latin typeface="Arial" charset="0"/>
                          <a:ea typeface="Arial" charset="0"/>
                          <a:cs typeface="Arial" charset="0"/>
                        </a:rPr>
                        <a:t> Su </a:t>
                      </a:r>
                      <a:r>
                        <a:rPr lang="ms-MY" sz="800" kern="1200" dirty="0" err="1">
                          <a:solidFill>
                            <a:schemeClr val="dk1"/>
                          </a:solidFill>
                          <a:effectLst/>
                          <a:latin typeface="Arial" charset="0"/>
                          <a:ea typeface="Arial" charset="0"/>
                          <a:cs typeface="Arial" charset="0"/>
                        </a:rPr>
                        <a:t>Hoe</a:t>
                      </a:r>
                      <a:r>
                        <a:rPr lang="ms-MY"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Adlin</a:t>
                      </a:r>
                      <a:r>
                        <a:rPr lang="en-US" sz="800" kern="1200" dirty="0">
                          <a:solidFill>
                            <a:schemeClr val="dk1"/>
                          </a:solidFill>
                          <a:effectLst/>
                          <a:latin typeface="Arial" charset="0"/>
                          <a:ea typeface="Arial" charset="0"/>
                          <a:cs typeface="Arial" charset="0"/>
                        </a:rPr>
                        <a:t> Lina </a:t>
                      </a:r>
                      <a:r>
                        <a:rPr lang="en-US" sz="800" kern="1200" dirty="0" err="1">
                          <a:solidFill>
                            <a:schemeClr val="dk1"/>
                          </a:solidFill>
                          <a:effectLst/>
                          <a:latin typeface="Arial" charset="0"/>
                          <a:ea typeface="Arial" charset="0"/>
                          <a:cs typeface="Arial" charset="0"/>
                        </a:rPr>
                        <a:t>Normisyidi</a:t>
                      </a:r>
                      <a:r>
                        <a:rPr lang="en-GB" sz="800" kern="1200" dirty="0">
                          <a:solidFill>
                            <a:schemeClr val="dk1"/>
                          </a:solidFill>
                          <a:effectLst/>
                          <a:latin typeface="Arial" charset="0"/>
                          <a:ea typeface="Arial" charset="0"/>
                          <a:cs typeface="Arial" charset="0"/>
                        </a:rPr>
                        <a:t>,</a:t>
                      </a:r>
                      <a:r>
                        <a:rPr lang="en-GB" sz="800" kern="1200" baseline="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Nur</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Azira</a:t>
                      </a:r>
                      <a:r>
                        <a:rPr lang="en-US" sz="800" kern="1200" dirty="0">
                          <a:solidFill>
                            <a:schemeClr val="dk1"/>
                          </a:solidFill>
                          <a:effectLst/>
                          <a:latin typeface="Arial" charset="0"/>
                          <a:ea typeface="Arial" charset="0"/>
                          <a:cs typeface="Arial" charset="0"/>
                        </a:rPr>
                        <a:t> </a:t>
                      </a:r>
                      <a:r>
                        <a:rPr lang="en-US" sz="800" kern="1200" dirty="0" err="1">
                          <a:solidFill>
                            <a:schemeClr val="dk1"/>
                          </a:solidFill>
                          <a:effectLst/>
                          <a:latin typeface="Arial" charset="0"/>
                          <a:ea typeface="Arial" charset="0"/>
                          <a:cs typeface="Arial" charset="0"/>
                        </a:rPr>
                        <a:t>Jasman</a:t>
                      </a:r>
                      <a:r>
                        <a:rPr lang="en-GB" sz="800" dirty="0">
                          <a:effectLst/>
                          <a:latin typeface="Arial" charset="0"/>
                          <a:ea typeface="Arial" charset="0"/>
                          <a:cs typeface="Arial" charset="0"/>
                        </a:rPr>
                        <a:t> </a:t>
                      </a:r>
                    </a:p>
                  </a:txBody>
                  <a:tcPr marL="68580" marR="68580" marT="0" marB="0"/>
                </a:tc>
                <a:extLst>
                  <a:ext uri="{0D108BD9-81ED-4DB2-BD59-A6C34878D82A}">
                    <a16:rowId xmlns:a16="http://schemas.microsoft.com/office/drawing/2014/main" val="10009"/>
                  </a:ext>
                </a:extLst>
              </a:tr>
              <a:tr h="387752">
                <a:tc>
                  <a:txBody>
                    <a:bodyPr/>
                    <a:lstStyle/>
                    <a:p>
                      <a:pPr algn="l"/>
                      <a:r>
                        <a:rPr lang="en-US" sz="800" dirty="0">
                          <a:solidFill>
                            <a:schemeClr val="accent1">
                              <a:lumMod val="75000"/>
                            </a:schemeClr>
                          </a:solidFill>
                          <a:latin typeface="Arial" charset="0"/>
                          <a:ea typeface="Arial" charset="0"/>
                          <a:cs typeface="Arial" charset="0"/>
                        </a:rPr>
                        <a:t>4. The way forward for Malaysian industries:</a:t>
                      </a:r>
                    </a:p>
                  </a:txBody>
                  <a:tcPr/>
                </a:tc>
                <a:tc>
                  <a:txBody>
                    <a:bodyPr/>
                    <a:lstStyle/>
                    <a:p>
                      <a:pPr algn="ctr"/>
                      <a:r>
                        <a:rPr lang="en-US" sz="800" dirty="0">
                          <a:latin typeface="Arial" charset="0"/>
                          <a:ea typeface="Arial" charset="0"/>
                          <a:cs typeface="Arial" charset="0"/>
                        </a:rPr>
                        <a:t>Conclusions</a:t>
                      </a:r>
                    </a:p>
                  </a:txBody>
                  <a:tcPr/>
                </a:tc>
                <a:tc>
                  <a:txBody>
                    <a:bodyPr/>
                    <a:lstStyle/>
                    <a:p>
                      <a:pPr algn="ctr"/>
                      <a:r>
                        <a:rPr lang="en-US" sz="800" dirty="0">
                          <a:latin typeface="Arial" charset="0"/>
                          <a:ea typeface="Arial" charset="0"/>
                          <a:cs typeface="Arial" charset="0"/>
                        </a:rPr>
                        <a:t>10</a:t>
                      </a:r>
                    </a:p>
                  </a:txBody>
                  <a:tcPr/>
                </a:tc>
                <a:tc>
                  <a:txBody>
                    <a:bodyPr/>
                    <a:lstStyle/>
                    <a:p>
                      <a:pPr algn="l">
                        <a:spcAft>
                          <a:spcPts val="0"/>
                        </a:spcAft>
                      </a:pPr>
                      <a:r>
                        <a:rPr lang="en-GB" sz="800" dirty="0">
                          <a:effectLst/>
                          <a:latin typeface="Arial" charset="0"/>
                          <a:ea typeface="Arial" charset="0"/>
                          <a:cs typeface="Arial" charset="0"/>
                        </a:rPr>
                        <a:t>Industrial Mathematics Global Success Stories</a:t>
                      </a:r>
                    </a:p>
                  </a:txBody>
                  <a:tcPr marL="68580" marR="68580" marT="0" marB="0"/>
                </a:tc>
                <a:tc>
                  <a:txBody>
                    <a:bodyPr/>
                    <a:lstStyle/>
                    <a:p>
                      <a:pPr algn="l">
                        <a:spcAft>
                          <a:spcPts val="0"/>
                        </a:spcAft>
                      </a:pPr>
                      <a:r>
                        <a:rPr lang="en-MY" sz="800" dirty="0">
                          <a:effectLst/>
                          <a:latin typeface="Arial" charset="0"/>
                          <a:ea typeface="Arial" charset="0"/>
                          <a:cs typeface="Arial" charset="0"/>
                        </a:rPr>
                        <a:t>Industrial Mathematics Global Success Stories               </a:t>
                      </a:r>
                      <a:endParaRPr lang="en-GB" sz="800" dirty="0">
                        <a:effectLst/>
                        <a:latin typeface="Arial" charset="0"/>
                        <a:ea typeface="Arial" charset="0"/>
                        <a:cs typeface="Arial" charset="0"/>
                      </a:endParaRPr>
                    </a:p>
                  </a:txBody>
                  <a:tcPr marL="68580" marR="68580" marT="0" marB="0"/>
                </a:tc>
                <a:tc>
                  <a:txBody>
                    <a:bodyPr/>
                    <a:lstStyle/>
                    <a:p>
                      <a:pPr algn="l"/>
                      <a:r>
                        <a:rPr lang="ms-MY" sz="800" kern="1200" dirty="0">
                          <a:solidFill>
                            <a:schemeClr val="dk1"/>
                          </a:solidFill>
                          <a:effectLst/>
                          <a:latin typeface="Arial" charset="0"/>
                          <a:ea typeface="Arial" charset="0"/>
                          <a:cs typeface="Arial" charset="0"/>
                        </a:rPr>
                        <a:t>Dr. </a:t>
                      </a:r>
                      <a:r>
                        <a:rPr lang="ms-MY" sz="800" kern="1200" dirty="0" err="1">
                          <a:solidFill>
                            <a:schemeClr val="dk1"/>
                          </a:solidFill>
                          <a:effectLst/>
                          <a:latin typeface="Arial" charset="0"/>
                          <a:ea typeface="Arial" charset="0"/>
                          <a:cs typeface="Arial" charset="0"/>
                        </a:rPr>
                        <a:t>Norhaiza</a:t>
                      </a:r>
                      <a:r>
                        <a:rPr lang="ms-MY" sz="800" kern="1200" dirty="0">
                          <a:solidFill>
                            <a:schemeClr val="dk1"/>
                          </a:solidFill>
                          <a:effectLst/>
                          <a:latin typeface="Arial" charset="0"/>
                          <a:ea typeface="Arial" charset="0"/>
                          <a:cs typeface="Arial" charset="0"/>
                        </a:rPr>
                        <a:t> Ahmad</a:t>
                      </a:r>
                    </a:p>
                    <a:p>
                      <a:pPr algn="l"/>
                      <a:r>
                        <a:rPr lang="ms-MY" sz="800" kern="1200" dirty="0">
                          <a:solidFill>
                            <a:schemeClr val="dk1"/>
                          </a:solidFill>
                          <a:effectLst/>
                          <a:latin typeface="Arial" charset="0"/>
                          <a:ea typeface="Arial" charset="0"/>
                          <a:cs typeface="Arial" charset="0"/>
                        </a:rPr>
                        <a:t>Prof. Dr. Zainal </a:t>
                      </a:r>
                      <a:r>
                        <a:rPr lang="ms-MY" sz="800" kern="1200" dirty="0" err="1">
                          <a:solidFill>
                            <a:schemeClr val="dk1"/>
                          </a:solidFill>
                          <a:effectLst/>
                          <a:latin typeface="Arial" charset="0"/>
                          <a:ea typeface="Arial" charset="0"/>
                          <a:cs typeface="Arial" charset="0"/>
                        </a:rPr>
                        <a:t>Abd</a:t>
                      </a:r>
                      <a:r>
                        <a:rPr lang="ms-MY" sz="800" kern="1200" dirty="0">
                          <a:solidFill>
                            <a:schemeClr val="dk1"/>
                          </a:solidFill>
                          <a:effectLst/>
                          <a:latin typeface="Arial" charset="0"/>
                          <a:ea typeface="Arial" charset="0"/>
                          <a:cs typeface="Arial" charset="0"/>
                        </a:rPr>
                        <a:t> Aziz</a:t>
                      </a:r>
                      <a:r>
                        <a:rPr lang="en-GB" sz="800" dirty="0">
                          <a:effectLst/>
                          <a:latin typeface="Arial" charset="0"/>
                          <a:ea typeface="Arial" charset="0"/>
                          <a:cs typeface="Arial" charset="0"/>
                        </a:rPr>
                        <a:t> </a:t>
                      </a:r>
                    </a:p>
                  </a:txBody>
                  <a:tcPr marL="68580" marR="68580" marT="0" marB="0"/>
                </a:tc>
                <a:tc>
                  <a:txBody>
                    <a:bodyPr/>
                    <a:lstStyle/>
                    <a:p>
                      <a:pPr algn="l"/>
                      <a:r>
                        <a:rPr lang="ms-MY" sz="800" b="1" kern="1200" dirty="0">
                          <a:solidFill>
                            <a:srgbClr val="FFFF00"/>
                          </a:solidFill>
                          <a:effectLst/>
                          <a:latin typeface="Arial" charset="0"/>
                          <a:ea typeface="Arial" charset="0"/>
                          <a:cs typeface="Arial" charset="0"/>
                        </a:rPr>
                        <a:t>Prof. Dr. Zainal </a:t>
                      </a:r>
                      <a:r>
                        <a:rPr lang="ms-MY" sz="800" b="1" kern="1200" dirty="0" err="1">
                          <a:solidFill>
                            <a:srgbClr val="FFFF00"/>
                          </a:solidFill>
                          <a:effectLst/>
                          <a:latin typeface="Arial" charset="0"/>
                          <a:ea typeface="Arial" charset="0"/>
                          <a:cs typeface="Arial" charset="0"/>
                        </a:rPr>
                        <a:t>Abd</a:t>
                      </a:r>
                      <a:r>
                        <a:rPr lang="ms-MY" sz="800" b="1" kern="1200" dirty="0">
                          <a:solidFill>
                            <a:srgbClr val="FFFF00"/>
                          </a:solidFill>
                          <a:effectLst/>
                          <a:latin typeface="Arial" charset="0"/>
                          <a:ea typeface="Arial" charset="0"/>
                          <a:cs typeface="Arial" charset="0"/>
                        </a:rPr>
                        <a:t> Aziz</a:t>
                      </a:r>
                      <a:r>
                        <a:rPr lang="en-GB" sz="800" b="1" dirty="0">
                          <a:solidFill>
                            <a:srgbClr val="FFFF00"/>
                          </a:solidFill>
                          <a:effectLst/>
                          <a:latin typeface="Arial" charset="0"/>
                          <a:ea typeface="Arial" charset="0"/>
                          <a:cs typeface="Arial" charset="0"/>
                        </a:rPr>
                        <a:t> </a:t>
                      </a:r>
                    </a:p>
                  </a:txBody>
                  <a:tcPr marL="68580" marR="68580" marT="0" marB="0">
                    <a:solidFill>
                      <a:schemeClr val="tx2">
                        <a:lumMod val="60000"/>
                        <a:lumOff val="4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7686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3257" y="2055951"/>
            <a:ext cx="7402286" cy="3970318"/>
          </a:xfrm>
          <a:prstGeom prst="rect">
            <a:avLst/>
          </a:prstGeom>
        </p:spPr>
        <p:txBody>
          <a:bodyPr wrap="square">
            <a:spAutoFit/>
          </a:bodyPr>
          <a:lstStyle/>
          <a:p>
            <a:pPr marL="571500" indent="-571500">
              <a:buFont typeface="+mj-lt"/>
              <a:buAutoNum type="arabicPeriod"/>
            </a:pPr>
            <a:r>
              <a:rPr lang="en-US" sz="2800" b="0" i="0" dirty="0" err="1">
                <a:solidFill>
                  <a:srgbClr val="222222"/>
                </a:solidFill>
                <a:effectLst/>
                <a:latin typeface="Arial" charset="0"/>
              </a:rPr>
              <a:t>Pengenalan</a:t>
            </a:r>
            <a:r>
              <a:rPr lang="en-US" sz="2800" b="0" i="0" dirty="0">
                <a:solidFill>
                  <a:srgbClr val="222222"/>
                </a:solidFill>
                <a:effectLst/>
                <a:latin typeface="Arial" charset="0"/>
              </a:rPr>
              <a:t> </a:t>
            </a:r>
            <a:r>
              <a:rPr lang="en-US" sz="2800" b="0" i="0" dirty="0" err="1">
                <a:solidFill>
                  <a:srgbClr val="222222"/>
                </a:solidFill>
                <a:effectLst/>
                <a:latin typeface="Arial" charset="0"/>
              </a:rPr>
              <a:t>ringkas</a:t>
            </a:r>
            <a:r>
              <a:rPr lang="en-US" sz="2800" b="0" i="0" dirty="0">
                <a:solidFill>
                  <a:srgbClr val="222222"/>
                </a:solidFill>
                <a:effectLst/>
                <a:latin typeface="Arial" charset="0"/>
              </a:rPr>
              <a:t> </a:t>
            </a:r>
            <a:r>
              <a:rPr lang="en-US" sz="2800" b="0" i="0" dirty="0" err="1">
                <a:solidFill>
                  <a:srgbClr val="222222"/>
                </a:solidFill>
                <a:effectLst/>
                <a:latin typeface="Arial" charset="0"/>
              </a:rPr>
              <a:t>berkenaan</a:t>
            </a:r>
            <a:r>
              <a:rPr lang="en-US" sz="2800" b="0" i="0" dirty="0">
                <a:solidFill>
                  <a:srgbClr val="222222"/>
                </a:solidFill>
                <a:effectLst/>
                <a:latin typeface="Arial" charset="0"/>
              </a:rPr>
              <a:t> </a:t>
            </a:r>
            <a:r>
              <a:rPr lang="en-US" sz="2800" b="0" i="1" dirty="0">
                <a:solidFill>
                  <a:srgbClr val="222222"/>
                </a:solidFill>
                <a:effectLst/>
                <a:latin typeface="Arial" charset="0"/>
              </a:rPr>
              <a:t>edited book</a:t>
            </a:r>
            <a:r>
              <a:rPr lang="en-US" sz="2800" b="0" i="0" dirty="0">
                <a:solidFill>
                  <a:srgbClr val="222222"/>
                </a:solidFill>
                <a:effectLst/>
                <a:latin typeface="Arial" charset="0"/>
              </a:rPr>
              <a:t> yang </a:t>
            </a:r>
            <a:r>
              <a:rPr lang="en-US" sz="2800" b="0" i="0" dirty="0" err="1">
                <a:solidFill>
                  <a:srgbClr val="222222"/>
                </a:solidFill>
                <a:effectLst/>
                <a:latin typeface="Arial" charset="0"/>
              </a:rPr>
              <a:t>akan</a:t>
            </a:r>
            <a:r>
              <a:rPr lang="en-US" sz="2800" b="0" i="0" dirty="0">
                <a:solidFill>
                  <a:srgbClr val="222222"/>
                </a:solidFill>
                <a:effectLst/>
                <a:latin typeface="Arial" charset="0"/>
              </a:rPr>
              <a:t> </a:t>
            </a:r>
            <a:r>
              <a:rPr lang="en-US" sz="2800" b="0" i="0" dirty="0" err="1">
                <a:solidFill>
                  <a:srgbClr val="222222"/>
                </a:solidFill>
                <a:effectLst/>
                <a:latin typeface="Arial" charset="0"/>
              </a:rPr>
              <a:t>diterbitkan</a:t>
            </a:r>
            <a:endParaRPr lang="en-US" sz="2800" b="0" i="0" dirty="0">
              <a:solidFill>
                <a:srgbClr val="222222"/>
              </a:solidFill>
              <a:effectLst/>
              <a:latin typeface="Arial" charset="0"/>
            </a:endParaRPr>
          </a:p>
          <a:p>
            <a:pPr marL="571500" indent="-571500">
              <a:buFont typeface="+mj-lt"/>
              <a:buAutoNum type="arabicPeriod"/>
            </a:pPr>
            <a:r>
              <a:rPr lang="en-US" sz="2800" b="0" i="0" dirty="0" err="1">
                <a:solidFill>
                  <a:srgbClr val="222222"/>
                </a:solidFill>
                <a:effectLst/>
                <a:latin typeface="Arial" charset="0"/>
              </a:rPr>
              <a:t>Objektif</a:t>
            </a:r>
            <a:r>
              <a:rPr lang="en-US" sz="2800" b="0" i="0" dirty="0">
                <a:solidFill>
                  <a:srgbClr val="222222"/>
                </a:solidFill>
                <a:effectLst/>
                <a:latin typeface="Arial" charset="0"/>
              </a:rPr>
              <a:t> </a:t>
            </a:r>
            <a:r>
              <a:rPr lang="en-US" sz="2800" b="0" i="0" dirty="0" err="1">
                <a:solidFill>
                  <a:srgbClr val="222222"/>
                </a:solidFill>
                <a:effectLst/>
                <a:latin typeface="Arial" charset="0"/>
              </a:rPr>
              <a:t>penerbitan</a:t>
            </a:r>
            <a:r>
              <a:rPr lang="en-US" sz="2800" b="0" i="0" dirty="0">
                <a:solidFill>
                  <a:srgbClr val="222222"/>
                </a:solidFill>
                <a:effectLst/>
                <a:latin typeface="Arial" charset="0"/>
              </a:rPr>
              <a:t> </a:t>
            </a:r>
          </a:p>
          <a:p>
            <a:pPr marL="571500" indent="-571500">
              <a:buFont typeface="+mj-lt"/>
              <a:buAutoNum type="arabicPeriod"/>
            </a:pPr>
            <a:r>
              <a:rPr lang="en-US" sz="2800" b="0" i="0" dirty="0" err="1">
                <a:solidFill>
                  <a:srgbClr val="222222"/>
                </a:solidFill>
                <a:effectLst/>
                <a:latin typeface="Arial" charset="0"/>
              </a:rPr>
              <a:t>Skop</a:t>
            </a:r>
            <a:r>
              <a:rPr lang="en-US" sz="2800" b="0" i="0" dirty="0">
                <a:solidFill>
                  <a:srgbClr val="222222"/>
                </a:solidFill>
                <a:effectLst/>
                <a:latin typeface="Arial" charset="0"/>
              </a:rPr>
              <a:t>/ </a:t>
            </a:r>
            <a:r>
              <a:rPr lang="en-US" sz="2800" b="0" i="0" dirty="0" err="1">
                <a:solidFill>
                  <a:srgbClr val="222222"/>
                </a:solidFill>
                <a:effectLst/>
                <a:latin typeface="Arial" charset="0"/>
              </a:rPr>
              <a:t>topik</a:t>
            </a:r>
            <a:r>
              <a:rPr lang="en-US" sz="2800" b="0" i="0" dirty="0">
                <a:solidFill>
                  <a:srgbClr val="222222"/>
                </a:solidFill>
                <a:effectLst/>
                <a:latin typeface="Arial" charset="0"/>
              </a:rPr>
              <a:t> yang </a:t>
            </a:r>
            <a:r>
              <a:rPr lang="en-US" sz="2800" b="0" i="0" dirty="0" err="1">
                <a:solidFill>
                  <a:srgbClr val="222222"/>
                </a:solidFill>
                <a:effectLst/>
                <a:latin typeface="Arial" charset="0"/>
              </a:rPr>
              <a:t>dicadangkan</a:t>
            </a:r>
            <a:r>
              <a:rPr lang="en-US" sz="2800" b="0" i="0" dirty="0">
                <a:solidFill>
                  <a:srgbClr val="222222"/>
                </a:solidFill>
                <a:effectLst/>
                <a:latin typeface="Arial" charset="0"/>
              </a:rPr>
              <a:t> </a:t>
            </a:r>
            <a:endParaRPr lang="en-US" sz="2800" dirty="0">
              <a:solidFill>
                <a:srgbClr val="222222"/>
              </a:solidFill>
              <a:latin typeface="Arial" charset="0"/>
            </a:endParaRPr>
          </a:p>
          <a:p>
            <a:r>
              <a:rPr lang="en-US" sz="2800" b="0" i="0" dirty="0">
                <a:solidFill>
                  <a:srgbClr val="222222"/>
                </a:solidFill>
                <a:effectLst/>
                <a:latin typeface="Arial" charset="0"/>
              </a:rPr>
              <a:t>___________</a:t>
            </a:r>
          </a:p>
          <a:p>
            <a:r>
              <a:rPr lang="en-US" sz="2800" b="0" i="0" dirty="0">
                <a:solidFill>
                  <a:srgbClr val="222222"/>
                </a:solidFill>
                <a:effectLst/>
                <a:latin typeface="Arial" charset="0"/>
              </a:rPr>
              <a:t>POST Presentation</a:t>
            </a:r>
          </a:p>
          <a:p>
            <a:pPr marL="571500" indent="-571500">
              <a:buFont typeface="+mj-lt"/>
              <a:buAutoNum type="arabicPeriod"/>
            </a:pPr>
            <a:r>
              <a:rPr lang="en-US" sz="2800" dirty="0">
                <a:solidFill>
                  <a:srgbClr val="222222"/>
                </a:solidFill>
                <a:latin typeface="Arial" charset="0"/>
              </a:rPr>
              <a:t>Panel </a:t>
            </a:r>
            <a:r>
              <a:rPr lang="en-US" sz="2800" dirty="0" err="1">
                <a:solidFill>
                  <a:srgbClr val="222222"/>
                </a:solidFill>
                <a:latin typeface="Arial" charset="0"/>
              </a:rPr>
              <a:t>Penerbit</a:t>
            </a:r>
            <a:r>
              <a:rPr lang="en-US" sz="2800">
                <a:solidFill>
                  <a:srgbClr val="222222"/>
                </a:solidFill>
                <a:latin typeface="Arial" charset="0"/>
              </a:rPr>
              <a:t> comments</a:t>
            </a:r>
            <a:endParaRPr lang="en-US" sz="2800" dirty="0">
              <a:solidFill>
                <a:srgbClr val="222222"/>
              </a:solidFill>
              <a:latin typeface="Arial" charset="0"/>
            </a:endParaRPr>
          </a:p>
          <a:p>
            <a:pPr marL="571500" indent="-571500">
              <a:buFont typeface="+mj-lt"/>
              <a:buAutoNum type="arabicPeriod"/>
            </a:pPr>
            <a:r>
              <a:rPr lang="en-US" sz="2800" dirty="0">
                <a:solidFill>
                  <a:srgbClr val="222222"/>
                </a:solidFill>
                <a:latin typeface="Arial" charset="0"/>
              </a:rPr>
              <a:t>Change of title, authors, order of chapters</a:t>
            </a:r>
          </a:p>
          <a:p>
            <a:pPr marL="571500" indent="-571500">
              <a:buFont typeface="+mj-lt"/>
              <a:buAutoNum type="arabicPeriod"/>
            </a:pPr>
            <a:endParaRPr lang="en-US" sz="2800" b="0" i="0" dirty="0">
              <a:solidFill>
                <a:srgbClr val="222222"/>
              </a:solidFill>
              <a:effectLst/>
              <a:latin typeface="Arial" charset="0"/>
            </a:endParaRPr>
          </a:p>
        </p:txBody>
      </p:sp>
      <p:sp>
        <p:nvSpPr>
          <p:cNvPr id="5" name="TextBox 4"/>
          <p:cNvSpPr txBox="1"/>
          <p:nvPr/>
        </p:nvSpPr>
        <p:spPr>
          <a:xfrm>
            <a:off x="1110342" y="968829"/>
            <a:ext cx="1771639" cy="707886"/>
          </a:xfrm>
          <a:prstGeom prst="rect">
            <a:avLst/>
          </a:prstGeom>
          <a:noFill/>
        </p:spPr>
        <p:txBody>
          <a:bodyPr wrap="none" rtlCol="0">
            <a:spAutoFit/>
          </a:bodyPr>
          <a:lstStyle/>
          <a:p>
            <a:r>
              <a:rPr lang="en-US" sz="4000" b="1">
                <a:solidFill>
                  <a:srgbClr val="C00000"/>
                </a:solidFill>
              </a:rPr>
              <a:t>Outline</a:t>
            </a:r>
          </a:p>
        </p:txBody>
      </p:sp>
    </p:spTree>
    <p:extLst>
      <p:ext uri="{BB962C8B-B14F-4D97-AF65-F5344CB8AC3E}">
        <p14:creationId xmlns:p14="http://schemas.microsoft.com/office/powerpoint/2010/main" val="172525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477"/>
            <a:ext cx="5943600" cy="945812"/>
          </a:xfrm>
        </p:spPr>
        <p:txBody>
          <a:bodyPr/>
          <a:lstStyle/>
          <a:p>
            <a:pPr algn="l"/>
            <a:r>
              <a:rPr lang="en-US" b="1" dirty="0">
                <a:solidFill>
                  <a:srgbClr val="C00000"/>
                </a:solidFill>
                <a:latin typeface="Arial" charset="0"/>
              </a:rPr>
              <a:t>Book Summary:</a:t>
            </a:r>
            <a:endParaRPr lang="en-US" b="1" dirty="0">
              <a:solidFill>
                <a:srgbClr val="C00000"/>
              </a:solidFill>
            </a:endParaRPr>
          </a:p>
        </p:txBody>
      </p:sp>
      <p:sp>
        <p:nvSpPr>
          <p:cNvPr id="5" name="Subtitle 4"/>
          <p:cNvSpPr txBox="1">
            <a:spLocks/>
          </p:cNvSpPr>
          <p:nvPr/>
        </p:nvSpPr>
        <p:spPr bwMode="auto">
          <a:xfrm>
            <a:off x="457201" y="1106149"/>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 </a:t>
            </a:r>
            <a:r>
              <a:rPr lang="en-US" sz="2400" b="1" i="1" dirty="0">
                <a:solidFill>
                  <a:srgbClr val="0432FF"/>
                </a:solidFill>
              </a:rPr>
              <a:t>Mathematics Matters in Malaysian Industries</a:t>
            </a:r>
          </a:p>
        </p:txBody>
      </p:sp>
      <p:pic>
        <p:nvPicPr>
          <p:cNvPr id="6" name="Picture 5"/>
          <p:cNvPicPr>
            <a:picLocks noChangeAspect="1"/>
          </p:cNvPicPr>
          <p:nvPr/>
        </p:nvPicPr>
        <p:blipFill>
          <a:blip r:embed="rId3"/>
          <a:stretch>
            <a:fillRect/>
          </a:stretch>
        </p:blipFill>
        <p:spPr>
          <a:xfrm>
            <a:off x="2821022" y="1797481"/>
            <a:ext cx="6157638" cy="4079435"/>
          </a:xfrm>
          <a:prstGeom prst="rect">
            <a:avLst/>
          </a:prstGeom>
        </p:spPr>
      </p:pic>
      <p:sp>
        <p:nvSpPr>
          <p:cNvPr id="7" name="Rectangle 6"/>
          <p:cNvSpPr/>
          <p:nvPr/>
        </p:nvSpPr>
        <p:spPr>
          <a:xfrm>
            <a:off x="255721" y="3027041"/>
            <a:ext cx="2774786" cy="1569660"/>
          </a:xfrm>
          <a:prstGeom prst="rect">
            <a:avLst/>
          </a:prstGeom>
        </p:spPr>
        <p:txBody>
          <a:bodyPr wrap="square">
            <a:spAutoFit/>
          </a:bodyPr>
          <a:lstStyle/>
          <a:p>
            <a:r>
              <a:rPr lang="en-US" sz="2400" dirty="0"/>
              <a:t>Malaysian industry </a:t>
            </a:r>
            <a:r>
              <a:rPr lang="mr-IN" sz="2400" dirty="0"/>
              <a:t>–</a:t>
            </a:r>
            <a:r>
              <a:rPr lang="en-US" sz="2400" dirty="0"/>
              <a:t>tops amongst the developing countries.</a:t>
            </a:r>
          </a:p>
        </p:txBody>
      </p:sp>
    </p:spTree>
    <p:extLst>
      <p:ext uri="{BB962C8B-B14F-4D97-AF65-F5344CB8AC3E}">
        <p14:creationId xmlns:p14="http://schemas.microsoft.com/office/powerpoint/2010/main" val="130002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213" y="1955952"/>
            <a:ext cx="4757979" cy="769441"/>
          </a:xfrm>
          <a:prstGeom prst="rect">
            <a:avLst/>
          </a:prstGeom>
        </p:spPr>
        <p:txBody>
          <a:bodyPr wrap="square">
            <a:spAutoFit/>
          </a:bodyPr>
          <a:lstStyle/>
          <a:p>
            <a:r>
              <a:rPr lang="en-US" sz="2200" dirty="0"/>
              <a:t>Compete globally- effective solutions to gain higher productivity. </a:t>
            </a:r>
          </a:p>
        </p:txBody>
      </p:sp>
      <p:pic>
        <p:nvPicPr>
          <p:cNvPr id="4" name="Picture 3"/>
          <p:cNvPicPr>
            <a:picLocks noChangeAspect="1"/>
          </p:cNvPicPr>
          <p:nvPr/>
        </p:nvPicPr>
        <p:blipFill>
          <a:blip r:embed="rId3"/>
          <a:stretch>
            <a:fillRect/>
          </a:stretch>
        </p:blipFill>
        <p:spPr>
          <a:xfrm>
            <a:off x="6729261" y="1452421"/>
            <a:ext cx="2194764" cy="2669056"/>
          </a:xfrm>
          <a:prstGeom prst="rect">
            <a:avLst/>
          </a:prstGeom>
        </p:spPr>
      </p:pic>
      <p:sp>
        <p:nvSpPr>
          <p:cNvPr id="9" name="Rectangle 8"/>
          <p:cNvSpPr/>
          <p:nvPr/>
        </p:nvSpPr>
        <p:spPr>
          <a:xfrm>
            <a:off x="333213" y="3228925"/>
            <a:ext cx="4065167" cy="2123658"/>
          </a:xfrm>
          <a:prstGeom prst="rect">
            <a:avLst/>
          </a:prstGeom>
        </p:spPr>
        <p:txBody>
          <a:bodyPr wrap="square">
            <a:spAutoFit/>
          </a:bodyPr>
          <a:lstStyle/>
          <a:p>
            <a:r>
              <a:rPr lang="en-US" sz="2200" dirty="0"/>
              <a:t>A cost effective method to achieve this is through the understanding of industrial issues </a:t>
            </a:r>
            <a:r>
              <a:rPr lang="en-US" sz="2200"/>
              <a:t>and solutions through </a:t>
            </a:r>
            <a:r>
              <a:rPr lang="en-US" sz="2200" dirty="0"/>
              <a:t>mathematical ideas and computations. </a:t>
            </a:r>
          </a:p>
        </p:txBody>
      </p:sp>
      <p:pic>
        <p:nvPicPr>
          <p:cNvPr id="10" name="Picture 9"/>
          <p:cNvPicPr>
            <a:picLocks noChangeAspect="1"/>
          </p:cNvPicPr>
          <p:nvPr/>
        </p:nvPicPr>
        <p:blipFill>
          <a:blip r:embed="rId4"/>
          <a:stretch>
            <a:fillRect/>
          </a:stretch>
        </p:blipFill>
        <p:spPr>
          <a:xfrm>
            <a:off x="4501244" y="3602299"/>
            <a:ext cx="2363639" cy="3255701"/>
          </a:xfrm>
          <a:prstGeom prst="rect">
            <a:avLst/>
          </a:prstGeom>
        </p:spPr>
      </p:pic>
      <p:sp>
        <p:nvSpPr>
          <p:cNvPr id="11" name="Title 1"/>
          <p:cNvSpPr>
            <a:spLocks noGrp="1"/>
          </p:cNvSpPr>
          <p:nvPr>
            <p:ph type="title"/>
          </p:nvPr>
        </p:nvSpPr>
        <p:spPr>
          <a:xfrm>
            <a:off x="457200" y="338477"/>
            <a:ext cx="5943600" cy="945812"/>
          </a:xfrm>
        </p:spPr>
        <p:txBody>
          <a:bodyPr/>
          <a:lstStyle/>
          <a:p>
            <a:pPr algn="l"/>
            <a:r>
              <a:rPr lang="en-US" b="1" dirty="0">
                <a:solidFill>
                  <a:srgbClr val="C00000"/>
                </a:solidFill>
                <a:latin typeface="Arial" charset="0"/>
              </a:rPr>
              <a:t>Book Summary:</a:t>
            </a:r>
            <a:endParaRPr lang="en-US" b="1" dirty="0">
              <a:solidFill>
                <a:srgbClr val="C00000"/>
              </a:solidFill>
            </a:endParaRPr>
          </a:p>
        </p:txBody>
      </p:sp>
      <p:sp>
        <p:nvSpPr>
          <p:cNvPr id="12" name="Subtitle 4"/>
          <p:cNvSpPr txBox="1">
            <a:spLocks/>
          </p:cNvSpPr>
          <p:nvPr/>
        </p:nvSpPr>
        <p:spPr bwMode="auto">
          <a:xfrm>
            <a:off x="457201" y="1106149"/>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 </a:t>
            </a:r>
            <a:r>
              <a:rPr lang="en-US" sz="2400" b="1" i="1" dirty="0">
                <a:solidFill>
                  <a:srgbClr val="0432FF"/>
                </a:solidFill>
              </a:rPr>
              <a:t>Mathematics Matters in Malaysian Industries</a:t>
            </a:r>
          </a:p>
        </p:txBody>
      </p:sp>
    </p:spTree>
    <p:extLst>
      <p:ext uri="{BB962C8B-B14F-4D97-AF65-F5344CB8AC3E}">
        <p14:creationId xmlns:p14="http://schemas.microsoft.com/office/powerpoint/2010/main" val="158378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6005"/>
            <a:ext cx="8229600" cy="2570689"/>
          </a:xfrm>
        </p:spPr>
        <p:txBody>
          <a:bodyPr/>
          <a:lstStyle/>
          <a:p>
            <a:pPr marL="0" indent="0">
              <a:buNone/>
            </a:pPr>
            <a:r>
              <a:rPr lang="en-US" sz="2000" dirty="0"/>
              <a:t>This book presents an </a:t>
            </a:r>
            <a:r>
              <a:rPr lang="en-US" sz="2000" b="1" dirty="0">
                <a:solidFill>
                  <a:srgbClr val="0432FF"/>
                </a:solidFill>
              </a:rPr>
              <a:t>assessment to what extend has the industries in Malaysia capitalize on mathematical thinking &amp; approach </a:t>
            </a:r>
            <a:r>
              <a:rPr lang="en-US" sz="2000" dirty="0"/>
              <a:t>and how the </a:t>
            </a:r>
            <a:r>
              <a:rPr lang="en-US" sz="2000" b="1" dirty="0">
                <a:solidFill>
                  <a:srgbClr val="C00000"/>
                </a:solidFill>
              </a:rPr>
              <a:t>academia and industry partners </a:t>
            </a:r>
            <a:r>
              <a:rPr lang="en-US" sz="2000" dirty="0"/>
              <a:t>should</a:t>
            </a:r>
            <a:r>
              <a:rPr lang="en-US" sz="2000" b="1" dirty="0">
                <a:solidFill>
                  <a:srgbClr val="C00000"/>
                </a:solidFill>
              </a:rPr>
              <a:t> work together</a:t>
            </a:r>
            <a:r>
              <a:rPr lang="en-US" sz="2000" dirty="0">
                <a:solidFill>
                  <a:srgbClr val="C00000"/>
                </a:solidFill>
              </a:rPr>
              <a:t> </a:t>
            </a:r>
            <a:r>
              <a:rPr lang="en-US" sz="2000" dirty="0"/>
              <a:t>in bringing Malaysia industrial development to greater heights. </a:t>
            </a:r>
          </a:p>
          <a:p>
            <a:pPr marL="0" indent="0">
              <a:buNone/>
            </a:pPr>
            <a:r>
              <a:rPr lang="en-US" sz="2000" dirty="0"/>
              <a:t>This book also introduces the readers to many new ideas and methods from various branches of mathematics including applied mathematics, numerical, statistics and operational research by including </a:t>
            </a:r>
            <a:r>
              <a:rPr lang="en-US" sz="2000" b="1" dirty="0">
                <a:solidFill>
                  <a:srgbClr val="0070C0"/>
                </a:solidFill>
              </a:rPr>
              <a:t>case studies in Malaysia </a:t>
            </a:r>
            <a:r>
              <a:rPr lang="en-US" sz="2000" dirty="0"/>
              <a:t>including services, medical and environmental industries that can be replicated in other industries.</a:t>
            </a:r>
          </a:p>
        </p:txBody>
      </p:sp>
      <p:sp>
        <p:nvSpPr>
          <p:cNvPr id="4" name="TextBox 3"/>
          <p:cNvSpPr txBox="1"/>
          <p:nvPr/>
        </p:nvSpPr>
        <p:spPr>
          <a:xfrm>
            <a:off x="180109" y="4656550"/>
            <a:ext cx="8783782"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t>Strength of Book:</a:t>
            </a:r>
          </a:p>
          <a:p>
            <a:endParaRPr lang="en-US" dirty="0"/>
          </a:p>
          <a:p>
            <a:r>
              <a:rPr lang="en-US" dirty="0"/>
              <a:t>There are many books - industrial mathematics in Developed Countries </a:t>
            </a:r>
            <a:r>
              <a:rPr lang="en-US" dirty="0" err="1"/>
              <a:t>eg</a:t>
            </a:r>
            <a:r>
              <a:rPr lang="en-US" dirty="0"/>
              <a:t>. UK, Italy </a:t>
            </a:r>
            <a:r>
              <a:rPr lang="en-US" dirty="0" err="1"/>
              <a:t>etc</a:t>
            </a:r>
            <a:r>
              <a:rPr lang="en-US" dirty="0"/>
              <a:t> but </a:t>
            </a:r>
          </a:p>
          <a:p>
            <a:r>
              <a:rPr lang="en-US" dirty="0"/>
              <a:t>-  none has discussed from the viewpoint of Malaysian Industries (developing countries)</a:t>
            </a:r>
          </a:p>
          <a:p>
            <a:pPr marL="171450" indent="-171450">
              <a:buFontTx/>
              <a:buChar char="-"/>
            </a:pPr>
            <a:r>
              <a:rPr lang="en-US" dirty="0"/>
              <a:t>none has included assessments on how Malaysian industries are adopting mathematical approach </a:t>
            </a:r>
          </a:p>
          <a:p>
            <a:pPr marL="171450" indent="-171450">
              <a:buFontTx/>
              <a:buChar char="-"/>
            </a:pPr>
            <a:r>
              <a:rPr lang="en-US" dirty="0"/>
              <a:t>none has included real case studies in Malaysian industries</a:t>
            </a:r>
          </a:p>
        </p:txBody>
      </p:sp>
      <p:sp>
        <p:nvSpPr>
          <p:cNvPr id="7" name="Title 1"/>
          <p:cNvSpPr>
            <a:spLocks noGrp="1"/>
          </p:cNvSpPr>
          <p:nvPr>
            <p:ph type="title"/>
          </p:nvPr>
        </p:nvSpPr>
        <p:spPr>
          <a:xfrm>
            <a:off x="457200" y="338477"/>
            <a:ext cx="5943600" cy="945812"/>
          </a:xfrm>
        </p:spPr>
        <p:txBody>
          <a:bodyPr/>
          <a:lstStyle/>
          <a:p>
            <a:pPr algn="l"/>
            <a:r>
              <a:rPr lang="en-US" b="1" dirty="0">
                <a:solidFill>
                  <a:srgbClr val="C00000"/>
                </a:solidFill>
                <a:latin typeface="Arial" charset="0"/>
              </a:rPr>
              <a:t>Book Summary:</a:t>
            </a:r>
            <a:endParaRPr lang="en-US" b="1" dirty="0">
              <a:solidFill>
                <a:srgbClr val="C00000"/>
              </a:solidFill>
            </a:endParaRPr>
          </a:p>
        </p:txBody>
      </p:sp>
      <p:sp>
        <p:nvSpPr>
          <p:cNvPr id="8" name="Subtitle 4"/>
          <p:cNvSpPr txBox="1">
            <a:spLocks/>
          </p:cNvSpPr>
          <p:nvPr/>
        </p:nvSpPr>
        <p:spPr bwMode="auto">
          <a:xfrm>
            <a:off x="457201" y="1106149"/>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 </a:t>
            </a:r>
            <a:r>
              <a:rPr lang="en-US" sz="2400" b="1" i="1" dirty="0">
                <a:solidFill>
                  <a:srgbClr val="0432FF"/>
                </a:solidFill>
              </a:rPr>
              <a:t>Mathematics Matters in Malaysian Industries</a:t>
            </a:r>
          </a:p>
        </p:txBody>
      </p:sp>
    </p:spTree>
    <p:extLst>
      <p:ext uri="{BB962C8B-B14F-4D97-AF65-F5344CB8AC3E}">
        <p14:creationId xmlns:p14="http://schemas.microsoft.com/office/powerpoint/2010/main" val="166817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0"/>
            <a:ext cx="6866326" cy="767672"/>
          </a:xfrm>
        </p:spPr>
        <p:txBody>
          <a:bodyPr/>
          <a:lstStyle/>
          <a:p>
            <a:pPr algn="l"/>
            <a:r>
              <a:rPr lang="en-US" sz="3600" b="1">
                <a:solidFill>
                  <a:srgbClr val="C00000"/>
                </a:solidFill>
                <a:latin typeface="Arial" charset="0"/>
              </a:rPr>
              <a:t>Scope, Chapters </a:t>
            </a:r>
            <a:r>
              <a:rPr lang="en-US" sz="3600" b="1" dirty="0">
                <a:solidFill>
                  <a:srgbClr val="C00000"/>
                </a:solidFill>
                <a:latin typeface="Arial" charset="0"/>
              </a:rPr>
              <a:t>&amp; Authors:</a:t>
            </a:r>
            <a:endParaRPr lang="en-US" sz="3600" b="1" dirty="0">
              <a:solidFill>
                <a:srgbClr val="C00000"/>
              </a:solidFill>
            </a:endParaRPr>
          </a:p>
        </p:txBody>
      </p:sp>
      <p:sp>
        <p:nvSpPr>
          <p:cNvPr id="5" name="Subtitle 4"/>
          <p:cNvSpPr txBox="1">
            <a:spLocks/>
          </p:cNvSpPr>
          <p:nvPr/>
        </p:nvSpPr>
        <p:spPr bwMode="auto">
          <a:xfrm>
            <a:off x="136358" y="522744"/>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err="1">
                <a:solidFill>
                  <a:srgbClr val="C00000"/>
                </a:solidFill>
              </a:rPr>
              <a:t>Buku</a:t>
            </a:r>
            <a:r>
              <a:rPr lang="en-US" sz="2000" b="1" dirty="0">
                <a:solidFill>
                  <a:srgbClr val="C00000"/>
                </a:solidFill>
              </a:rPr>
              <a:t>: </a:t>
            </a:r>
            <a:r>
              <a:rPr lang="en-US" sz="20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2125995580"/>
              </p:ext>
            </p:extLst>
          </p:nvPr>
        </p:nvGraphicFramePr>
        <p:xfrm>
          <a:off x="136358" y="910401"/>
          <a:ext cx="8799298" cy="5843497"/>
        </p:xfrm>
        <a:graphic>
          <a:graphicData uri="http://schemas.openxmlformats.org/drawingml/2006/table">
            <a:tbl>
              <a:tblPr firstRow="1" bandRow="1">
                <a:tableStyleId>{5C22544A-7EE6-4342-B048-85BDC9FD1C3A}</a:tableStyleId>
              </a:tblPr>
              <a:tblGrid>
                <a:gridCol w="1322052">
                  <a:extLst>
                    <a:ext uri="{9D8B030D-6E8A-4147-A177-3AD203B41FA5}">
                      <a16:colId xmlns:a16="http://schemas.microsoft.com/office/drawing/2014/main" val="20000"/>
                    </a:ext>
                  </a:extLst>
                </a:gridCol>
                <a:gridCol w="968845">
                  <a:extLst>
                    <a:ext uri="{9D8B030D-6E8A-4147-A177-3AD203B41FA5}">
                      <a16:colId xmlns:a16="http://schemas.microsoft.com/office/drawing/2014/main" val="20001"/>
                    </a:ext>
                  </a:extLst>
                </a:gridCol>
                <a:gridCol w="414731">
                  <a:extLst>
                    <a:ext uri="{9D8B030D-6E8A-4147-A177-3AD203B41FA5}">
                      <a16:colId xmlns:a16="http://schemas.microsoft.com/office/drawing/2014/main" val="20002"/>
                    </a:ext>
                  </a:extLst>
                </a:gridCol>
                <a:gridCol w="2829609">
                  <a:extLst>
                    <a:ext uri="{9D8B030D-6E8A-4147-A177-3AD203B41FA5}">
                      <a16:colId xmlns:a16="http://schemas.microsoft.com/office/drawing/2014/main" val="20003"/>
                    </a:ext>
                  </a:extLst>
                </a:gridCol>
                <a:gridCol w="1551008">
                  <a:extLst>
                    <a:ext uri="{9D8B030D-6E8A-4147-A177-3AD203B41FA5}">
                      <a16:colId xmlns:a16="http://schemas.microsoft.com/office/drawing/2014/main" val="20004"/>
                    </a:ext>
                  </a:extLst>
                </a:gridCol>
                <a:gridCol w="1713053">
                  <a:extLst>
                    <a:ext uri="{9D8B030D-6E8A-4147-A177-3AD203B41FA5}">
                      <a16:colId xmlns:a16="http://schemas.microsoft.com/office/drawing/2014/main" val="20005"/>
                    </a:ext>
                  </a:extLst>
                </a:gridCol>
              </a:tblGrid>
              <a:tr h="329248">
                <a:tc>
                  <a:txBody>
                    <a:bodyPr/>
                    <a:lstStyle/>
                    <a:p>
                      <a:pPr algn="l"/>
                      <a:r>
                        <a:rPr lang="en-US" sz="900" dirty="0">
                          <a:latin typeface="Arial" charset="0"/>
                          <a:ea typeface="Arial" charset="0"/>
                          <a:cs typeface="Arial" charset="0"/>
                        </a:rPr>
                        <a:t>Category</a:t>
                      </a:r>
                    </a:p>
                  </a:txBody>
                  <a:tcPr/>
                </a:tc>
                <a:tc gridSpan="2">
                  <a:txBody>
                    <a:bodyPr/>
                    <a:lstStyle/>
                    <a:p>
                      <a:pPr algn="l"/>
                      <a:r>
                        <a:rPr lang="en-US" sz="9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l"/>
                      <a:r>
                        <a:rPr lang="en-US" sz="900" dirty="0">
                          <a:latin typeface="Arial" charset="0"/>
                          <a:ea typeface="Arial" charset="0"/>
                          <a:cs typeface="Arial" charset="0"/>
                        </a:rPr>
                        <a:t>Title</a:t>
                      </a:r>
                    </a:p>
                  </a:txBody>
                  <a:tcPr/>
                </a:tc>
                <a:tc>
                  <a:txBody>
                    <a:bodyPr/>
                    <a:lstStyle/>
                    <a:p>
                      <a:pPr algn="l"/>
                      <a:r>
                        <a:rPr lang="en-US" sz="900" dirty="0">
                          <a:latin typeface="Arial" charset="0"/>
                          <a:ea typeface="Arial" charset="0"/>
                          <a:cs typeface="Arial" charset="0"/>
                        </a:rPr>
                        <a:t>Authors (18)</a:t>
                      </a:r>
                    </a:p>
                    <a:p>
                      <a:pPr algn="l"/>
                      <a:r>
                        <a:rPr lang="en-US" sz="900" dirty="0">
                          <a:latin typeface="Arial" charset="0"/>
                          <a:ea typeface="Arial" charset="0"/>
                          <a:cs typeface="Arial" charset="0"/>
                        </a:rPr>
                        <a:t>max</a:t>
                      </a:r>
                      <a:r>
                        <a:rPr lang="en-US" sz="900" baseline="0" dirty="0">
                          <a:latin typeface="Arial" charset="0"/>
                          <a:ea typeface="Arial" charset="0"/>
                          <a:cs typeface="Arial" charset="0"/>
                        </a:rPr>
                        <a:t> 4 authors</a:t>
                      </a:r>
                      <a:endParaRPr lang="en-US" sz="900" dirty="0">
                        <a:latin typeface="Arial" charset="0"/>
                        <a:ea typeface="Arial" charset="0"/>
                        <a:cs typeface="Arial" charset="0"/>
                      </a:endParaRPr>
                    </a:p>
                  </a:txBody>
                  <a:tcPr/>
                </a:tc>
                <a:tc>
                  <a:txBody>
                    <a:bodyPr/>
                    <a:lstStyle/>
                    <a:p>
                      <a:pPr algn="l"/>
                      <a:r>
                        <a:rPr lang="en-US" sz="900" dirty="0">
                          <a:latin typeface="Arial" charset="0"/>
                          <a:ea typeface="Arial" charset="0"/>
                          <a:cs typeface="Arial" charset="0"/>
                        </a:rPr>
                        <a:t>Author</a:t>
                      </a:r>
                      <a:r>
                        <a:rPr lang="en-US" sz="900" baseline="0" dirty="0">
                          <a:latin typeface="Arial" charset="0"/>
                          <a:ea typeface="Arial" charset="0"/>
                          <a:cs typeface="Arial" charset="0"/>
                        </a:rPr>
                        <a:t> </a:t>
                      </a:r>
                      <a:r>
                        <a:rPr lang="en-US" sz="900" dirty="0">
                          <a:latin typeface="Arial" charset="0"/>
                          <a:ea typeface="Arial" charset="0"/>
                          <a:cs typeface="Arial" charset="0"/>
                        </a:rPr>
                        <a:t>Affiliations (5)</a:t>
                      </a:r>
                    </a:p>
                    <a:p>
                      <a:pPr algn="l"/>
                      <a:r>
                        <a:rPr lang="en-US" sz="900" dirty="0">
                          <a:latin typeface="Arial" charset="0"/>
                          <a:ea typeface="Arial" charset="0"/>
                          <a:cs typeface="Arial" charset="0"/>
                        </a:rPr>
                        <a:t>-</a:t>
                      </a:r>
                      <a:r>
                        <a:rPr lang="en-US" sz="900" dirty="0" err="1">
                          <a:latin typeface="Arial" charset="0"/>
                          <a:ea typeface="Arial" charset="0"/>
                          <a:cs typeface="Arial" charset="0"/>
                        </a:rPr>
                        <a:t>interdiscpline</a:t>
                      </a:r>
                      <a:endParaRPr lang="en-US" sz="900" dirty="0">
                        <a:latin typeface="Arial" charset="0"/>
                        <a:ea typeface="Arial" charset="0"/>
                        <a:cs typeface="Arial" charset="0"/>
                      </a:endParaRPr>
                    </a:p>
                  </a:txBody>
                  <a:tcPr/>
                </a:tc>
                <a:extLst>
                  <a:ext uri="{0D108BD9-81ED-4DB2-BD59-A6C34878D82A}">
                    <a16:rowId xmlns:a16="http://schemas.microsoft.com/office/drawing/2014/main" val="10000"/>
                  </a:ext>
                </a:extLst>
              </a:tr>
              <a:tr h="322847">
                <a:tc>
                  <a:txBody>
                    <a:bodyPr/>
                    <a:lstStyle/>
                    <a:p>
                      <a:pPr algn="l"/>
                      <a:endParaRPr lang="en-US" sz="900" dirty="0">
                        <a:solidFill>
                          <a:srgbClr val="0432FF"/>
                        </a:solidFill>
                        <a:latin typeface="Arial" charset="0"/>
                        <a:ea typeface="Arial" charset="0"/>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charset="0"/>
                          <a:ea typeface="Arial" charset="0"/>
                          <a:cs typeface="Arial" charset="0"/>
                        </a:rPr>
                        <a:t>Introduction</a:t>
                      </a:r>
                    </a:p>
                    <a:p>
                      <a:pPr algn="ctr"/>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1</a:t>
                      </a:r>
                    </a:p>
                  </a:txBody>
                  <a:tcPr/>
                </a:tc>
                <a:tc>
                  <a:txBody>
                    <a:bodyPr/>
                    <a:lstStyle/>
                    <a:p>
                      <a:pPr algn="l"/>
                      <a:r>
                        <a:rPr lang="en-US" sz="900" dirty="0">
                          <a:latin typeface="Arial" charset="0"/>
                          <a:ea typeface="Arial" charset="0"/>
                          <a:cs typeface="Arial" charset="0"/>
                        </a:rPr>
                        <a:t>Gearing Malaysian Industries with Industrial Mathematics </a:t>
                      </a:r>
                    </a:p>
                    <a:p>
                      <a:pPr algn="l"/>
                      <a:r>
                        <a:rPr lang="en-US" sz="900" dirty="0">
                          <a:solidFill>
                            <a:srgbClr val="FF0000"/>
                          </a:solidFill>
                          <a:latin typeface="Arial" charset="0"/>
                          <a:ea typeface="Arial" charset="0"/>
                          <a:cs typeface="Arial" charset="0"/>
                        </a:rPr>
                        <a:t>(</a:t>
                      </a:r>
                      <a:r>
                        <a:rPr lang="mr-IN" sz="900" dirty="0">
                          <a:solidFill>
                            <a:srgbClr val="FF0000"/>
                          </a:solidFill>
                          <a:latin typeface="Arial" charset="0"/>
                          <a:ea typeface="Arial" charset="0"/>
                          <a:cs typeface="Arial" charset="0"/>
                        </a:rPr>
                        <a:t>–</a:t>
                      </a:r>
                      <a:r>
                        <a:rPr lang="en-US" sz="900" dirty="0">
                          <a:solidFill>
                            <a:srgbClr val="FF0000"/>
                          </a:solidFill>
                          <a:latin typeface="Arial" charset="0"/>
                          <a:ea typeface="Arial" charset="0"/>
                          <a:cs typeface="Arial" charset="0"/>
                        </a:rPr>
                        <a:t> studies, global =, outline of book- long preface, </a:t>
                      </a:r>
                      <a:r>
                        <a:rPr lang="en-US" sz="900" dirty="0" err="1">
                          <a:solidFill>
                            <a:srgbClr val="FF0000"/>
                          </a:solidFill>
                          <a:latin typeface="Arial" charset="0"/>
                          <a:ea typeface="Arial" charset="0"/>
                          <a:cs typeface="Arial" charset="0"/>
                        </a:rPr>
                        <a:t>refrences</a:t>
                      </a:r>
                      <a:r>
                        <a:rPr lang="en-US" sz="900" dirty="0">
                          <a:solidFill>
                            <a:srgbClr val="FF0000"/>
                          </a:solidFill>
                          <a:latin typeface="Arial" charset="0"/>
                          <a:ea typeface="Arial" charset="0"/>
                          <a:cs typeface="Arial" charset="0"/>
                        </a:rPr>
                        <a:t>)</a:t>
                      </a:r>
                    </a:p>
                  </a:txBody>
                  <a:tcPr/>
                </a:tc>
                <a:tc>
                  <a:txBody>
                    <a:bodyPr/>
                    <a:lstStyle/>
                    <a:p>
                      <a:pPr algn="l">
                        <a:spcAft>
                          <a:spcPts val="0"/>
                        </a:spcAft>
                      </a:pPr>
                      <a:r>
                        <a:rPr lang="en-MY" sz="900" dirty="0" err="1">
                          <a:effectLst/>
                          <a:latin typeface="Arial" charset="0"/>
                          <a:ea typeface="Arial" charset="0"/>
                          <a:cs typeface="Arial" charset="0"/>
                        </a:rPr>
                        <a:t>Dr.</a:t>
                      </a:r>
                      <a:r>
                        <a:rPr lang="en-MY" sz="900" dirty="0">
                          <a:effectLst/>
                          <a:latin typeface="Arial" charset="0"/>
                          <a:ea typeface="Arial" charset="0"/>
                          <a:cs typeface="Arial" charset="0"/>
                        </a:rPr>
                        <a:t> </a:t>
                      </a:r>
                      <a:r>
                        <a:rPr lang="en-MY" sz="900" dirty="0" err="1">
                          <a:effectLst/>
                          <a:latin typeface="Arial" charset="0"/>
                          <a:ea typeface="Arial" charset="0"/>
                          <a:cs typeface="Arial" charset="0"/>
                        </a:rPr>
                        <a:t>Norhaiza</a:t>
                      </a:r>
                      <a:r>
                        <a:rPr lang="en-MY" sz="900" dirty="0">
                          <a:effectLst/>
                          <a:latin typeface="Arial" charset="0"/>
                          <a:ea typeface="Arial" charset="0"/>
                          <a:cs typeface="Arial" charset="0"/>
                        </a:rPr>
                        <a:t> Ahmad , </a:t>
                      </a:r>
                      <a:r>
                        <a:rPr lang="en-MY" sz="900" dirty="0" err="1">
                          <a:effectLst/>
                          <a:latin typeface="Arial" charset="0"/>
                          <a:ea typeface="Arial" charset="0"/>
                          <a:cs typeface="Arial" charset="0"/>
                        </a:rPr>
                        <a:t>Prof.</a:t>
                      </a:r>
                      <a:r>
                        <a:rPr lang="en-MY" sz="900" dirty="0">
                          <a:effectLst/>
                          <a:latin typeface="Arial" charset="0"/>
                          <a:ea typeface="Arial" charset="0"/>
                          <a:cs typeface="Arial" charset="0"/>
                        </a:rPr>
                        <a:t> </a:t>
                      </a:r>
                      <a:r>
                        <a:rPr lang="en-MY" sz="900" dirty="0" err="1">
                          <a:effectLst/>
                          <a:latin typeface="Arial" charset="0"/>
                          <a:ea typeface="Arial" charset="0"/>
                          <a:cs typeface="Arial" charset="0"/>
                        </a:rPr>
                        <a:t>Dr.</a:t>
                      </a:r>
                      <a:r>
                        <a:rPr lang="en-MY" sz="900" dirty="0">
                          <a:effectLst/>
                          <a:latin typeface="Arial" charset="0"/>
                          <a:ea typeface="Arial" charset="0"/>
                          <a:cs typeface="Arial" charset="0"/>
                        </a:rPr>
                        <a:t> Zainal Abdul</a:t>
                      </a:r>
                      <a:r>
                        <a:rPr lang="en-MY" sz="900" baseline="0" dirty="0">
                          <a:effectLst/>
                          <a:latin typeface="Arial" charset="0"/>
                          <a:ea typeface="Arial" charset="0"/>
                          <a:cs typeface="Arial" charset="0"/>
                        </a:rPr>
                        <a:t> Aziz</a:t>
                      </a:r>
                      <a:r>
                        <a:rPr lang="en-MY" sz="900" dirty="0">
                          <a:effectLst/>
                          <a:latin typeface="Arial" charset="0"/>
                          <a:ea typeface="Arial" charset="0"/>
                          <a:cs typeface="Arial" charset="0"/>
                        </a:rPr>
                        <a:t> </a:t>
                      </a:r>
                      <a:endParaRPr lang="en-GB" sz="900" dirty="0">
                        <a:effectLst/>
                        <a:latin typeface="Arial" charset="0"/>
                        <a:ea typeface="Arial" charset="0"/>
                        <a:cs typeface="Arial"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txBody>
                  <a:tcPr marL="68580" marR="68580" marT="0" marB="0"/>
                </a:tc>
                <a:extLst>
                  <a:ext uri="{0D108BD9-81ED-4DB2-BD59-A6C34878D82A}">
                    <a16:rowId xmlns:a16="http://schemas.microsoft.com/office/drawing/2014/main" val="10001"/>
                  </a:ext>
                </a:extLst>
              </a:tr>
              <a:tr h="5906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432FF"/>
                          </a:solidFill>
                          <a:latin typeface="Arial" charset="0"/>
                          <a:ea typeface="Arial" charset="0"/>
                          <a:cs typeface="Arial" charset="0"/>
                        </a:rPr>
                        <a:t>1. Issues &amp; Assessment of Current Practices/Outlook at Malaysian Industries: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charset="0"/>
                          <a:ea typeface="Arial" charset="0"/>
                          <a:cs typeface="Arial" charset="0"/>
                        </a:rPr>
                        <a:t>Current usage </a:t>
                      </a:r>
                      <a:r>
                        <a:rPr lang="en-US" sz="900" baseline="0" dirty="0">
                          <a:latin typeface="Arial" charset="0"/>
                          <a:ea typeface="Arial" charset="0"/>
                          <a:cs typeface="Arial" charset="0"/>
                        </a:rPr>
                        <a:t>o</a:t>
                      </a:r>
                      <a:r>
                        <a:rPr lang="en-US" sz="900" dirty="0">
                          <a:latin typeface="Arial" charset="0"/>
                          <a:ea typeface="Arial" charset="0"/>
                          <a:cs typeface="Arial" charset="0"/>
                        </a:rPr>
                        <a:t>f</a:t>
                      </a:r>
                      <a:r>
                        <a:rPr lang="en-US" sz="900" baseline="0" dirty="0">
                          <a:latin typeface="Arial" charset="0"/>
                          <a:ea typeface="Arial" charset="0"/>
                          <a:cs typeface="Arial" charset="0"/>
                        </a:rPr>
                        <a:t> Mathematics</a:t>
                      </a:r>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2</a:t>
                      </a:r>
                    </a:p>
                  </a:txBody>
                  <a:tcPr/>
                </a:tc>
                <a:tc>
                  <a:txBody>
                    <a:bodyPr/>
                    <a:lstStyle/>
                    <a:p>
                      <a:pPr algn="l">
                        <a:spcAft>
                          <a:spcPts val="0"/>
                        </a:spcAft>
                      </a:pPr>
                      <a:r>
                        <a:rPr lang="en-MY" sz="900" dirty="0">
                          <a:effectLst/>
                          <a:latin typeface="Arial" charset="0"/>
                          <a:ea typeface="Arial" charset="0"/>
                          <a:cs typeface="Arial" charset="0"/>
                        </a:rPr>
                        <a:t>Current</a:t>
                      </a:r>
                      <a:r>
                        <a:rPr lang="en-MY" sz="900" baseline="0" dirty="0">
                          <a:effectLst/>
                          <a:latin typeface="Arial" charset="0"/>
                          <a:ea typeface="Arial" charset="0"/>
                          <a:cs typeface="Arial" charset="0"/>
                        </a:rPr>
                        <a:t> Trends of </a:t>
                      </a:r>
                      <a:r>
                        <a:rPr lang="en-MY" sz="900" dirty="0">
                          <a:effectLst/>
                          <a:latin typeface="Arial" charset="0"/>
                          <a:ea typeface="Arial" charset="0"/>
                          <a:cs typeface="Arial" charset="0"/>
                        </a:rPr>
                        <a:t>Mathematical</a:t>
                      </a:r>
                      <a:r>
                        <a:rPr lang="en-MY" sz="900" baseline="0" dirty="0">
                          <a:effectLst/>
                          <a:latin typeface="Arial" charset="0"/>
                          <a:ea typeface="Arial" charset="0"/>
                          <a:cs typeface="Arial" charset="0"/>
                        </a:rPr>
                        <a:t> </a:t>
                      </a:r>
                      <a:r>
                        <a:rPr lang="en-MY" sz="900" dirty="0">
                          <a:effectLst/>
                          <a:latin typeface="Arial" charset="0"/>
                          <a:ea typeface="Arial" charset="0"/>
                          <a:cs typeface="Arial" charset="0"/>
                        </a:rPr>
                        <a:t>Research in Industries</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Dr. Nur </a:t>
                      </a:r>
                      <a:r>
                        <a:rPr lang="ms-MY" sz="900" kern="1200" dirty="0" err="1">
                          <a:solidFill>
                            <a:schemeClr val="dk1"/>
                          </a:solidFill>
                          <a:effectLst/>
                          <a:latin typeface="Arial" charset="0"/>
                          <a:ea typeface="Arial" charset="0"/>
                          <a:cs typeface="Arial" charset="0"/>
                        </a:rPr>
                        <a:t>Arina</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Bazilah</a:t>
                      </a:r>
                      <a:r>
                        <a:rPr lang="ms-MY" sz="900" kern="1200" dirty="0">
                          <a:solidFill>
                            <a:schemeClr val="dk1"/>
                          </a:solidFill>
                          <a:effectLst/>
                          <a:latin typeface="Arial" charset="0"/>
                          <a:ea typeface="Arial" charset="0"/>
                          <a:cs typeface="Arial" charset="0"/>
                        </a:rPr>
                        <a:t> Aziz</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p>
                    <a:p>
                      <a:pPr lvl="0" algn="l"/>
                      <a:r>
                        <a:rPr lang="en-US" sz="900" kern="1200" dirty="0">
                          <a:solidFill>
                            <a:schemeClr val="dk1"/>
                          </a:solidFill>
                          <a:effectLst/>
                          <a:latin typeface="Arial" charset="0"/>
                          <a:ea typeface="Arial" charset="0"/>
                          <a:cs typeface="Arial" charset="0"/>
                        </a:rPr>
                        <a:t>Dr. </a:t>
                      </a:r>
                      <a:r>
                        <a:rPr lang="en-US" sz="900" kern="1200" dirty="0" err="1">
                          <a:solidFill>
                            <a:schemeClr val="dk1"/>
                          </a:solidFill>
                          <a:effectLst/>
                          <a:latin typeface="Arial" charset="0"/>
                          <a:ea typeface="Arial" charset="0"/>
                          <a:cs typeface="Arial" charset="0"/>
                        </a:rPr>
                        <a:t>Shariffah</a:t>
                      </a:r>
                      <a:r>
                        <a:rPr lang="en-US" sz="900" kern="120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Suhaila</a:t>
                      </a:r>
                      <a:r>
                        <a:rPr lang="en-US" sz="900" kern="1200" dirty="0">
                          <a:solidFill>
                            <a:schemeClr val="dk1"/>
                          </a:solidFill>
                          <a:effectLst/>
                          <a:latin typeface="Arial" charset="0"/>
                          <a:ea typeface="Arial" charset="0"/>
                          <a:cs typeface="Arial" charset="0"/>
                        </a:rPr>
                        <a:t> Syed </a:t>
                      </a:r>
                      <a:r>
                        <a:rPr lang="en-US" sz="900" kern="1200" dirty="0" err="1">
                          <a:solidFill>
                            <a:schemeClr val="dk1"/>
                          </a:solidFill>
                          <a:effectLst/>
                          <a:latin typeface="Arial" charset="0"/>
                          <a:ea typeface="Arial" charset="0"/>
                          <a:cs typeface="Arial" charset="0"/>
                        </a:rPr>
                        <a:t>Jamaludin</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txBody>
                  <a:tcPr marL="68580" marR="68580" marT="0" marB="0"/>
                </a:tc>
                <a:extLst>
                  <a:ext uri="{0D108BD9-81ED-4DB2-BD59-A6C34878D82A}">
                    <a16:rowId xmlns:a16="http://schemas.microsoft.com/office/drawing/2014/main" val="10002"/>
                  </a:ext>
                </a:extLst>
              </a:tr>
              <a:tr h="587803">
                <a:tc vMerge="1">
                  <a:txBody>
                    <a:bodyPr/>
                    <a:lstStyle/>
                    <a:p>
                      <a:pPr algn="l"/>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Current Literacy</a:t>
                      </a:r>
                      <a:r>
                        <a:rPr lang="en-US" sz="900" baseline="0" dirty="0">
                          <a:latin typeface="Arial" charset="0"/>
                          <a:ea typeface="Arial" charset="0"/>
                          <a:cs typeface="Arial" charset="0"/>
                        </a:rPr>
                        <a:t> Status</a:t>
                      </a:r>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3</a:t>
                      </a:r>
                    </a:p>
                  </a:txBody>
                  <a:tcPr/>
                </a:tc>
                <a:tc>
                  <a:txBody>
                    <a:bodyPr/>
                    <a:lstStyle/>
                    <a:p>
                      <a:pPr algn="l">
                        <a:lnSpc>
                          <a:spcPct val="115000"/>
                        </a:lnSpc>
                        <a:spcAft>
                          <a:spcPts val="0"/>
                        </a:spcAft>
                      </a:pPr>
                      <a:r>
                        <a:rPr lang="ms-MY" sz="900" dirty="0" err="1">
                          <a:effectLst/>
                          <a:latin typeface="Arial" charset="0"/>
                          <a:ea typeface="Arial" charset="0"/>
                          <a:cs typeface="Arial" charset="0"/>
                        </a:rPr>
                        <a:t>Statistical</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Literacy</a:t>
                      </a:r>
                      <a:r>
                        <a:rPr lang="ms-MY" sz="900" dirty="0">
                          <a:effectLst/>
                          <a:latin typeface="Arial" charset="0"/>
                          <a:ea typeface="Arial" charset="0"/>
                          <a:cs typeface="Arial" charset="0"/>
                        </a:rPr>
                        <a:t> in </a:t>
                      </a:r>
                      <a:r>
                        <a:rPr lang="ms-MY" sz="900" dirty="0" err="1">
                          <a:effectLst/>
                          <a:latin typeface="Arial" charset="0"/>
                          <a:ea typeface="Arial" charset="0"/>
                          <a:cs typeface="Arial" charset="0"/>
                        </a:rPr>
                        <a:t>Small</a:t>
                      </a:r>
                      <a:r>
                        <a:rPr lang="ms-MY" sz="900" dirty="0">
                          <a:effectLst/>
                          <a:latin typeface="Arial" charset="0"/>
                          <a:ea typeface="Arial" charset="0"/>
                          <a:cs typeface="Arial" charset="0"/>
                        </a:rPr>
                        <a:t> Medium </a:t>
                      </a:r>
                      <a:r>
                        <a:rPr lang="ms-MY" sz="900" dirty="0" err="1">
                          <a:effectLst/>
                          <a:latin typeface="Arial" charset="0"/>
                          <a:ea typeface="Arial" charset="0"/>
                          <a:cs typeface="Arial" charset="0"/>
                        </a:rPr>
                        <a:t>Sized</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Enterprise</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PM Dr. </a:t>
                      </a:r>
                      <a:r>
                        <a:rPr lang="ms-MY" sz="900" kern="1200" dirty="0" err="1">
                          <a:solidFill>
                            <a:schemeClr val="dk1"/>
                          </a:solidFill>
                          <a:effectLst/>
                          <a:latin typeface="Arial" charset="0"/>
                          <a:ea typeface="Arial" charset="0"/>
                          <a:cs typeface="Arial" charset="0"/>
                        </a:rPr>
                        <a:t>Arifah</a:t>
                      </a:r>
                      <a:r>
                        <a:rPr lang="ms-MY" sz="900" kern="1200" dirty="0">
                          <a:solidFill>
                            <a:schemeClr val="dk1"/>
                          </a:solidFill>
                          <a:effectLst/>
                          <a:latin typeface="Arial" charset="0"/>
                          <a:ea typeface="Arial" charset="0"/>
                          <a:cs typeface="Arial" charset="0"/>
                        </a:rPr>
                        <a:t> Bahar</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p>
                    <a:p>
                      <a:pPr lvl="0" algn="l"/>
                      <a:r>
                        <a:rPr lang="ms-MY" sz="900" kern="1200" dirty="0">
                          <a:solidFill>
                            <a:schemeClr val="dk1"/>
                          </a:solidFill>
                          <a:effectLst/>
                          <a:latin typeface="Arial" charset="0"/>
                          <a:ea typeface="Arial" charset="0"/>
                          <a:cs typeface="Arial" charset="0"/>
                        </a:rPr>
                        <a:t>Dr. </a:t>
                      </a:r>
                      <a:r>
                        <a:rPr lang="ms-MY" sz="900" kern="1200" dirty="0" err="1">
                          <a:solidFill>
                            <a:schemeClr val="dk1"/>
                          </a:solidFill>
                          <a:effectLst/>
                          <a:latin typeface="Arial" charset="0"/>
                          <a:ea typeface="Arial" charset="0"/>
                          <a:cs typeface="Arial" charset="0"/>
                        </a:rPr>
                        <a:t>Haliza</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Abd</a:t>
                      </a:r>
                      <a:r>
                        <a:rPr lang="ms-MY" sz="900" kern="1200" dirty="0">
                          <a:solidFill>
                            <a:schemeClr val="dk1"/>
                          </a:solidFill>
                          <a:effectLst/>
                          <a:latin typeface="Arial" charset="0"/>
                          <a:ea typeface="Arial" charset="0"/>
                          <a:cs typeface="Arial" charset="0"/>
                        </a:rPr>
                        <a:t> Rahman</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p>
                      <a:pPr lvl="0" algn="l"/>
                      <a:endParaRPr lang="en-GB" sz="9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3"/>
                  </a:ext>
                </a:extLst>
              </a:tr>
              <a:tr h="380233">
                <a:tc rowSpan="2">
                  <a:txBody>
                    <a:bodyPr/>
                    <a:lstStyle/>
                    <a:p>
                      <a:pPr algn="l"/>
                      <a:r>
                        <a:rPr lang="en-US" sz="900" b="0" dirty="0">
                          <a:solidFill>
                            <a:srgbClr val="C00000"/>
                          </a:solidFill>
                          <a:latin typeface="Arial" charset="0"/>
                          <a:ea typeface="Arial" charset="0"/>
                          <a:cs typeface="Arial" charset="0"/>
                        </a:rPr>
                        <a:t> 2.Link between Malaysian Academia vs Industry Partners:</a:t>
                      </a:r>
                    </a:p>
                  </a:txBody>
                  <a:tcPr/>
                </a:tc>
                <a:tc>
                  <a:txBody>
                    <a:bodyPr/>
                    <a:lstStyle/>
                    <a:p>
                      <a:pPr algn="ctr"/>
                      <a:r>
                        <a:rPr lang="en-US" sz="900" dirty="0">
                          <a:latin typeface="Arial" charset="0"/>
                          <a:ea typeface="Arial" charset="0"/>
                          <a:cs typeface="Arial" charset="0"/>
                        </a:rPr>
                        <a:t>human capital</a:t>
                      </a:r>
                    </a:p>
                  </a:txBody>
                  <a:tcPr/>
                </a:tc>
                <a:tc>
                  <a:txBody>
                    <a:bodyPr/>
                    <a:lstStyle/>
                    <a:p>
                      <a:pPr algn="ctr"/>
                      <a:r>
                        <a:rPr lang="en-US" sz="900" dirty="0">
                          <a:latin typeface="Arial" charset="0"/>
                          <a:ea typeface="Arial" charset="0"/>
                          <a:cs typeface="Arial" charset="0"/>
                        </a:rPr>
                        <a:t>4</a:t>
                      </a:r>
                    </a:p>
                  </a:txBody>
                  <a:tcPr/>
                </a:tc>
                <a:tc>
                  <a:txBody>
                    <a:bodyPr/>
                    <a:lstStyle/>
                    <a:p>
                      <a:pPr algn="l">
                        <a:spcAft>
                          <a:spcPts val="0"/>
                        </a:spcAft>
                      </a:pPr>
                      <a:r>
                        <a:rPr lang="en-MY" sz="900" dirty="0">
                          <a:effectLst/>
                          <a:latin typeface="Arial" charset="0"/>
                          <a:ea typeface="Arial" charset="0"/>
                          <a:cs typeface="Arial" charset="0"/>
                        </a:rPr>
                        <a:t>Critical Thinking and Problem Solving Skills in University Students</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PM</a:t>
                      </a:r>
                      <a:r>
                        <a:rPr lang="ms-MY" sz="900" kern="1200" baseline="0" dirty="0">
                          <a:solidFill>
                            <a:schemeClr val="dk1"/>
                          </a:solidFill>
                          <a:effectLst/>
                          <a:latin typeface="Arial" charset="0"/>
                          <a:ea typeface="Arial" charset="0"/>
                          <a:cs typeface="Arial" charset="0"/>
                        </a:rPr>
                        <a:t> </a:t>
                      </a:r>
                      <a:r>
                        <a:rPr lang="ms-MY" sz="900" kern="1200" dirty="0">
                          <a:solidFill>
                            <a:schemeClr val="dk1"/>
                          </a:solidFill>
                          <a:effectLst/>
                          <a:latin typeface="Arial" charset="0"/>
                          <a:ea typeface="Arial" charset="0"/>
                          <a:cs typeface="Arial" charset="0"/>
                        </a:rPr>
                        <a:t>Dr. </a:t>
                      </a:r>
                      <a:r>
                        <a:rPr lang="ms-MY" sz="900" kern="1200" dirty="0" err="1">
                          <a:solidFill>
                            <a:schemeClr val="dk1"/>
                          </a:solidFill>
                          <a:effectLst/>
                          <a:latin typeface="Arial" charset="0"/>
                          <a:ea typeface="Arial" charset="0"/>
                          <a:cs typeface="Arial" charset="0"/>
                        </a:rPr>
                        <a:t>Zaitul</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Marlizawati</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Zainuddin</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p>
                    <a:p>
                      <a:pPr lvl="0" algn="l"/>
                      <a:r>
                        <a:rPr lang="ms-MY" sz="900" kern="1200" dirty="0">
                          <a:solidFill>
                            <a:schemeClr val="dk1"/>
                          </a:solidFill>
                          <a:effectLst/>
                          <a:latin typeface="Arial" charset="0"/>
                          <a:ea typeface="Arial" charset="0"/>
                          <a:cs typeface="Arial" charset="0"/>
                        </a:rPr>
                        <a:t>Dr. </a:t>
                      </a:r>
                      <a:r>
                        <a:rPr lang="ms-MY" sz="900" kern="1200" dirty="0" err="1">
                          <a:solidFill>
                            <a:schemeClr val="dk1"/>
                          </a:solidFill>
                          <a:effectLst/>
                          <a:latin typeface="Arial" charset="0"/>
                          <a:ea typeface="Arial" charset="0"/>
                          <a:cs typeface="Arial" charset="0"/>
                        </a:rPr>
                        <a:t>Norazlina</a:t>
                      </a:r>
                      <a:r>
                        <a:rPr lang="ms-MY" sz="900" kern="1200" dirty="0">
                          <a:solidFill>
                            <a:schemeClr val="dk1"/>
                          </a:solidFill>
                          <a:effectLst/>
                          <a:latin typeface="Arial" charset="0"/>
                          <a:ea typeface="Arial" charset="0"/>
                          <a:cs typeface="Arial" charset="0"/>
                        </a:rPr>
                        <a:t> Ismail</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txBody>
                  <a:tcPr marL="68580" marR="68580" marT="0" marB="0"/>
                </a:tc>
                <a:extLst>
                  <a:ext uri="{0D108BD9-81ED-4DB2-BD59-A6C34878D82A}">
                    <a16:rowId xmlns:a16="http://schemas.microsoft.com/office/drawing/2014/main" val="10004"/>
                  </a:ext>
                </a:extLst>
              </a:tr>
              <a:tr h="3935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problem-solving platforms</a:t>
                      </a:r>
                    </a:p>
                  </a:txBody>
                  <a:tcPr/>
                </a:tc>
                <a:tc>
                  <a:txBody>
                    <a:bodyPr/>
                    <a:lstStyle/>
                    <a:p>
                      <a:pPr algn="ctr"/>
                      <a:r>
                        <a:rPr lang="en-US" sz="900" dirty="0">
                          <a:latin typeface="Arial" charset="0"/>
                          <a:ea typeface="Arial" charset="0"/>
                          <a:cs typeface="Arial" charset="0"/>
                        </a:rPr>
                        <a:t>5</a:t>
                      </a:r>
                    </a:p>
                  </a:txBody>
                  <a:tcPr/>
                </a:tc>
                <a:tc>
                  <a:txBody>
                    <a:bodyPr/>
                    <a:lstStyle/>
                    <a:p>
                      <a:pPr algn="l">
                        <a:lnSpc>
                          <a:spcPct val="115000"/>
                        </a:lnSpc>
                        <a:spcAft>
                          <a:spcPts val="0"/>
                        </a:spcAft>
                      </a:pPr>
                      <a:r>
                        <a:rPr lang="ms-MY" sz="900" dirty="0" err="1">
                          <a:effectLst/>
                          <a:latin typeface="Arial" charset="0"/>
                          <a:ea typeface="Arial" charset="0"/>
                          <a:cs typeface="Arial" charset="0"/>
                        </a:rPr>
                        <a:t>Academia</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and</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Industrial</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Perspectives</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on</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Mathematical</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Modelling</a:t>
                      </a:r>
                      <a:r>
                        <a:rPr lang="ms-MY" sz="900" dirty="0">
                          <a:effectLst/>
                          <a:latin typeface="Arial" charset="0"/>
                          <a:ea typeface="Arial" charset="0"/>
                          <a:cs typeface="Arial" charset="0"/>
                        </a:rPr>
                        <a:t>  </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Dr. </a:t>
                      </a:r>
                      <a:r>
                        <a:rPr lang="ms-MY" sz="900" kern="1200" dirty="0" err="1">
                          <a:solidFill>
                            <a:schemeClr val="dk1"/>
                          </a:solidFill>
                          <a:effectLst/>
                          <a:latin typeface="Arial" charset="0"/>
                          <a:ea typeface="Arial" charset="0"/>
                          <a:cs typeface="Arial" charset="0"/>
                        </a:rPr>
                        <a:t>Taufiq</a:t>
                      </a:r>
                      <a:r>
                        <a:rPr lang="ms-MY" sz="900" kern="1200" dirty="0">
                          <a:solidFill>
                            <a:schemeClr val="dk1"/>
                          </a:solidFill>
                          <a:effectLst/>
                          <a:latin typeface="Arial" charset="0"/>
                          <a:ea typeface="Arial" charset="0"/>
                          <a:cs typeface="Arial" charset="0"/>
                        </a:rPr>
                        <a:t> Khairi Ahmad </a:t>
                      </a:r>
                      <a:r>
                        <a:rPr lang="ms-MY" sz="900" kern="1200" dirty="0" err="1">
                          <a:solidFill>
                            <a:schemeClr val="dk1"/>
                          </a:solidFill>
                          <a:effectLst/>
                          <a:latin typeface="Arial" charset="0"/>
                          <a:ea typeface="Arial" charset="0"/>
                          <a:cs typeface="Arial" charset="0"/>
                        </a:rPr>
                        <a:t>Khairuddin</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p>
                    <a:p>
                      <a:pPr lvl="0" algn="l"/>
                      <a:r>
                        <a:rPr lang="ms-MY" sz="900" kern="1200" dirty="0">
                          <a:solidFill>
                            <a:schemeClr val="dk1"/>
                          </a:solidFill>
                          <a:effectLst/>
                          <a:latin typeface="Arial" charset="0"/>
                          <a:ea typeface="Arial" charset="0"/>
                          <a:cs typeface="Arial" charset="0"/>
                        </a:rPr>
                        <a:t>PM Dr. </a:t>
                      </a:r>
                      <a:r>
                        <a:rPr lang="ms-MY" sz="900" kern="1200" dirty="0" err="1">
                          <a:solidFill>
                            <a:schemeClr val="dk1"/>
                          </a:solidFill>
                          <a:effectLst/>
                          <a:latin typeface="Arial" charset="0"/>
                          <a:ea typeface="Arial" charset="0"/>
                          <a:cs typeface="Arial" charset="0"/>
                        </a:rPr>
                        <a:t>Arifah</a:t>
                      </a:r>
                      <a:r>
                        <a:rPr lang="ms-MY" sz="900" kern="1200" dirty="0">
                          <a:solidFill>
                            <a:schemeClr val="dk1"/>
                          </a:solidFill>
                          <a:effectLst/>
                          <a:latin typeface="Arial" charset="0"/>
                          <a:ea typeface="Arial" charset="0"/>
                          <a:cs typeface="Arial" charset="0"/>
                        </a:rPr>
                        <a:t> Bahar</a:t>
                      </a:r>
                    </a:p>
                    <a:p>
                      <a:pPr lvl="0" algn="l"/>
                      <a:r>
                        <a:rPr lang="ms-MY" sz="900" kern="1200" dirty="0">
                          <a:solidFill>
                            <a:schemeClr val="dk1"/>
                          </a:solidFill>
                          <a:effectLst/>
                          <a:latin typeface="Arial" charset="0"/>
                          <a:ea typeface="Arial" charset="0"/>
                          <a:cs typeface="Arial" charset="0"/>
                        </a:rPr>
                        <a:t>Dr. Mohd </a:t>
                      </a:r>
                      <a:r>
                        <a:rPr lang="ms-MY" sz="900" kern="1200" dirty="0" err="1">
                          <a:solidFill>
                            <a:schemeClr val="dk1"/>
                          </a:solidFill>
                          <a:effectLst/>
                          <a:latin typeface="Arial" charset="0"/>
                          <a:ea typeface="Arial" charset="0"/>
                          <a:cs typeface="Arial" charset="0"/>
                        </a:rPr>
                        <a:t>Ridza</a:t>
                      </a:r>
                      <a:r>
                        <a:rPr lang="ms-MY" sz="900" kern="1200" dirty="0">
                          <a:solidFill>
                            <a:schemeClr val="dk1"/>
                          </a:solidFill>
                          <a:effectLst/>
                          <a:latin typeface="Arial" charset="0"/>
                          <a:ea typeface="Arial" charset="0"/>
                          <a:cs typeface="Arial" charset="0"/>
                        </a:rPr>
                        <a:t> Mohd </a:t>
                      </a:r>
                      <a:r>
                        <a:rPr lang="ms-MY" sz="900" kern="1200" dirty="0" err="1">
                          <a:solidFill>
                            <a:schemeClr val="dk1"/>
                          </a:solidFill>
                          <a:effectLst/>
                          <a:latin typeface="Arial" charset="0"/>
                          <a:ea typeface="Arial" charset="0"/>
                          <a:cs typeface="Arial" charset="0"/>
                        </a:rPr>
                        <a:t>Haniffah</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p>
                      <a:pPr lvl="0" algn="l"/>
                      <a:r>
                        <a:rPr lang="en-GB" sz="900" dirty="0">
                          <a:effectLst/>
                          <a:latin typeface="Arial" charset="0"/>
                          <a:ea typeface="Arial" charset="0"/>
                          <a:cs typeface="Arial" charset="0"/>
                        </a:rPr>
                        <a:t>UTM Faculty</a:t>
                      </a:r>
                      <a:r>
                        <a:rPr lang="en-GB" sz="900" baseline="0" dirty="0">
                          <a:effectLst/>
                          <a:latin typeface="Arial" charset="0"/>
                          <a:ea typeface="Arial" charset="0"/>
                          <a:cs typeface="Arial" charset="0"/>
                        </a:rPr>
                        <a:t> of Engineering</a:t>
                      </a:r>
                      <a:endParaRPr lang="en-GB" sz="9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5"/>
                  </a:ext>
                </a:extLst>
              </a:tr>
              <a:tr h="505360">
                <a:tc rowSpan="4">
                  <a:txBody>
                    <a:bodyPr/>
                    <a:lstStyle/>
                    <a:p>
                      <a:pPr algn="l"/>
                      <a:r>
                        <a:rPr lang="en-US" sz="900" b="0" dirty="0">
                          <a:solidFill>
                            <a:schemeClr val="accent3">
                              <a:lumMod val="75000"/>
                            </a:schemeClr>
                          </a:solidFill>
                          <a:latin typeface="Arial" charset="0"/>
                          <a:ea typeface="Arial" charset="0"/>
                          <a:cs typeface="Arial" charset="0"/>
                        </a:rPr>
                        <a:t>3. Presentations of solved local case studies at various industries</a:t>
                      </a:r>
                    </a:p>
                  </a:txBody>
                  <a:tcPr/>
                </a:tc>
                <a:tc rowSpan="4">
                  <a:txBody>
                    <a:bodyPr/>
                    <a:lstStyle/>
                    <a:p>
                      <a:pPr algn="ctr"/>
                      <a:r>
                        <a:rPr lang="en-US" sz="900" dirty="0">
                          <a:latin typeface="Arial" charset="0"/>
                          <a:ea typeface="Arial" charset="0"/>
                          <a:cs typeface="Arial" charset="0"/>
                        </a:rPr>
                        <a:t>how </a:t>
                      </a:r>
                      <a:r>
                        <a:rPr lang="en-US" sz="900" dirty="0" err="1">
                          <a:latin typeface="Arial" charset="0"/>
                          <a:ea typeface="Arial" charset="0"/>
                          <a:cs typeface="Arial" charset="0"/>
                        </a:rPr>
                        <a:t>maths</a:t>
                      </a:r>
                      <a:r>
                        <a:rPr lang="en-US" sz="900" dirty="0">
                          <a:latin typeface="Arial" charset="0"/>
                          <a:ea typeface="Arial" charset="0"/>
                          <a:cs typeface="Arial" charset="0"/>
                        </a:rPr>
                        <a:t> has been applied at various</a:t>
                      </a:r>
                      <a:r>
                        <a:rPr lang="en-US" sz="900" baseline="0" dirty="0">
                          <a:latin typeface="Arial" charset="0"/>
                          <a:ea typeface="Arial" charset="0"/>
                          <a:cs typeface="Arial" charset="0"/>
                        </a:rPr>
                        <a:t> Malaysian industries: services, </a:t>
                      </a:r>
                      <a:r>
                        <a:rPr lang="en-US" sz="900" baseline="0" dirty="0" err="1">
                          <a:latin typeface="Arial" charset="0"/>
                          <a:ea typeface="Arial" charset="0"/>
                          <a:cs typeface="Arial" charset="0"/>
                        </a:rPr>
                        <a:t>aggriculture</a:t>
                      </a:r>
                      <a:r>
                        <a:rPr lang="en-US" sz="900" baseline="0" dirty="0">
                          <a:latin typeface="Arial" charset="0"/>
                          <a:ea typeface="Arial" charset="0"/>
                          <a:cs typeface="Arial" charset="0"/>
                        </a:rPr>
                        <a:t>, medical </a:t>
                      </a:r>
                      <a:r>
                        <a:rPr lang="en-US" sz="900" baseline="0" dirty="0" err="1">
                          <a:latin typeface="Arial" charset="0"/>
                          <a:ea typeface="Arial" charset="0"/>
                          <a:cs typeface="Arial" charset="0"/>
                        </a:rPr>
                        <a:t>etc</a:t>
                      </a:r>
                      <a:endParaRPr lang="en-US" sz="90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6</a:t>
                      </a:r>
                    </a:p>
                  </a:txBody>
                  <a:tcPr/>
                </a:tc>
                <a:tc>
                  <a:txBody>
                    <a:bodyPr/>
                    <a:lstStyle/>
                    <a:p>
                      <a:pPr marR="228600" algn="l">
                        <a:spcBef>
                          <a:spcPts val="600"/>
                        </a:spcBef>
                        <a:spcAft>
                          <a:spcPts val="0"/>
                        </a:spcAft>
                        <a:tabLst>
                          <a:tab pos="4572000" algn="r"/>
                        </a:tabLst>
                      </a:pPr>
                      <a:r>
                        <a:rPr lang="en-US" sz="900" dirty="0">
                          <a:effectLst/>
                          <a:latin typeface="Arial" charset="0"/>
                          <a:ea typeface="Arial" charset="0"/>
                          <a:cs typeface="Arial" charset="0"/>
                        </a:rPr>
                        <a:t>Surface Decontamination Model using Laplace Transform and Finite Difference Method</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Prof. Dr. Ali Hassan Mohamed Murid</a:t>
                      </a:r>
                      <a:endParaRPr lang="en-GB" sz="900" kern="1200" baseline="0" dirty="0">
                        <a:solidFill>
                          <a:schemeClr val="dk1"/>
                        </a:solidFill>
                        <a:effectLst/>
                        <a:latin typeface="Arial" charset="0"/>
                        <a:ea typeface="Arial" charset="0"/>
                        <a:cs typeface="Arial" charset="0"/>
                      </a:endParaRPr>
                    </a:p>
                    <a:p>
                      <a:pPr lvl="0" algn="l"/>
                      <a:r>
                        <a:rPr lang="ms-MY" sz="900" kern="1200" dirty="0">
                          <a:solidFill>
                            <a:schemeClr val="dk1"/>
                          </a:solidFill>
                          <a:effectLst/>
                          <a:latin typeface="Arial" charset="0"/>
                          <a:ea typeface="Arial" charset="0"/>
                          <a:cs typeface="Arial" charset="0"/>
                        </a:rPr>
                        <a:t>Dr. Amir </a:t>
                      </a:r>
                      <a:r>
                        <a:rPr lang="ms-MY" sz="900" kern="1200" dirty="0" err="1">
                          <a:solidFill>
                            <a:schemeClr val="dk1"/>
                          </a:solidFill>
                          <a:effectLst/>
                          <a:latin typeface="Arial" charset="0"/>
                          <a:ea typeface="Arial" charset="0"/>
                          <a:cs typeface="Arial" charset="0"/>
                        </a:rPr>
                        <a:t>Syafiq</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Syamin</a:t>
                      </a:r>
                      <a:r>
                        <a:rPr lang="ms-MY" sz="900" kern="1200" dirty="0">
                          <a:solidFill>
                            <a:schemeClr val="dk1"/>
                          </a:solidFill>
                          <a:effectLst/>
                          <a:latin typeface="Arial" charset="0"/>
                          <a:ea typeface="Arial" charset="0"/>
                          <a:cs typeface="Arial" charset="0"/>
                        </a:rPr>
                        <a:t> Syah Amir Hamzah</a:t>
                      </a:r>
                      <a:endParaRPr lang="en-GB" sz="900" kern="1200" dirty="0">
                        <a:solidFill>
                          <a:schemeClr val="dk1"/>
                        </a:solidFill>
                        <a:effectLst/>
                        <a:latin typeface="Arial" charset="0"/>
                        <a:ea typeface="Arial" charset="0"/>
                        <a:cs typeface="Arial" charset="0"/>
                      </a:endParaRPr>
                    </a:p>
                    <a:p>
                      <a:pPr algn="l"/>
                      <a:r>
                        <a:rPr lang="ms-MY" sz="900" kern="1200" dirty="0">
                          <a:solidFill>
                            <a:schemeClr val="dk1"/>
                          </a:solidFill>
                          <a:effectLst/>
                          <a:latin typeface="Arial" charset="0"/>
                          <a:ea typeface="Arial" charset="0"/>
                          <a:cs typeface="Arial" charset="0"/>
                        </a:rPr>
                        <a:t>PM Dr. </a:t>
                      </a:r>
                      <a:r>
                        <a:rPr lang="ms-MY" sz="900" kern="1200" dirty="0" err="1">
                          <a:solidFill>
                            <a:schemeClr val="dk1"/>
                          </a:solidFill>
                          <a:effectLst/>
                          <a:latin typeface="Arial" charset="0"/>
                          <a:ea typeface="Arial" charset="0"/>
                          <a:cs typeface="Arial" charset="0"/>
                        </a:rPr>
                        <a:t>Yeak</a:t>
                      </a:r>
                      <a:r>
                        <a:rPr lang="ms-MY" sz="900" kern="1200" dirty="0">
                          <a:solidFill>
                            <a:schemeClr val="dk1"/>
                          </a:solidFill>
                          <a:effectLst/>
                          <a:latin typeface="Arial" charset="0"/>
                          <a:ea typeface="Arial" charset="0"/>
                          <a:cs typeface="Arial" charset="0"/>
                        </a:rPr>
                        <a:t> Su </a:t>
                      </a:r>
                      <a:r>
                        <a:rPr lang="ms-MY" sz="900" kern="1200" dirty="0" err="1">
                          <a:solidFill>
                            <a:schemeClr val="dk1"/>
                          </a:solidFill>
                          <a:effectLst/>
                          <a:latin typeface="Arial" charset="0"/>
                          <a:ea typeface="Arial" charset="0"/>
                          <a:cs typeface="Arial" charset="0"/>
                        </a:rPr>
                        <a:t>Hoe</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p>
                      <a:pPr algn="l"/>
                      <a:r>
                        <a:rPr lang="en-GB" sz="900" dirty="0">
                          <a:effectLst/>
                          <a:latin typeface="Arial" charset="0"/>
                          <a:ea typeface="Arial" charset="0"/>
                          <a:cs typeface="Arial" charset="0"/>
                        </a:rPr>
                        <a:t>UTM MJIT</a:t>
                      </a:r>
                    </a:p>
                  </a:txBody>
                  <a:tcPr marL="68580" marR="68580" marT="0" marB="0"/>
                </a:tc>
                <a:extLst>
                  <a:ext uri="{0D108BD9-81ED-4DB2-BD59-A6C34878D82A}">
                    <a16:rowId xmlns:a16="http://schemas.microsoft.com/office/drawing/2014/main" val="10006"/>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7</a:t>
                      </a:r>
                    </a:p>
                  </a:txBody>
                  <a:tcPr/>
                </a:tc>
                <a:tc>
                  <a:txBody>
                    <a:bodyPr/>
                    <a:lstStyle/>
                    <a:p>
                      <a:pPr algn="l">
                        <a:spcAft>
                          <a:spcPts val="0"/>
                        </a:spcAft>
                      </a:pPr>
                      <a:r>
                        <a:rPr lang="en-MY" sz="900" dirty="0">
                          <a:effectLst/>
                          <a:latin typeface="Arial" charset="0"/>
                          <a:ea typeface="Arial" charset="0"/>
                          <a:cs typeface="Arial" charset="0"/>
                        </a:rPr>
                        <a:t>Quality Control in Livestock Semen Production</a:t>
                      </a:r>
                      <a:endParaRPr lang="en-GB" sz="900" dirty="0">
                        <a:effectLst/>
                        <a:latin typeface="Arial" charset="0"/>
                        <a:ea typeface="Arial" charset="0"/>
                        <a:cs typeface="Arial" charset="0"/>
                      </a:endParaRPr>
                    </a:p>
                  </a:txBody>
                  <a:tcPr marL="68580" marR="68580" marT="0" marB="0"/>
                </a:tc>
                <a:tc>
                  <a:txBody>
                    <a:bodyPr/>
                    <a:lstStyle/>
                    <a:p>
                      <a:pPr algn="l"/>
                      <a:r>
                        <a:rPr lang="ms-MY" sz="900" kern="1200" dirty="0">
                          <a:solidFill>
                            <a:schemeClr val="dk1"/>
                          </a:solidFill>
                          <a:effectLst/>
                          <a:latin typeface="Arial" charset="0"/>
                          <a:ea typeface="Arial" charset="0"/>
                          <a:cs typeface="Arial" charset="0"/>
                        </a:rPr>
                        <a:t>Prof. Madya Dr. </a:t>
                      </a:r>
                      <a:r>
                        <a:rPr lang="ms-MY" sz="900" kern="1200" dirty="0" err="1">
                          <a:solidFill>
                            <a:schemeClr val="dk1"/>
                          </a:solidFill>
                          <a:effectLst/>
                          <a:latin typeface="Arial" charset="0"/>
                          <a:ea typeface="Arial" charset="0"/>
                          <a:cs typeface="Arial" charset="0"/>
                        </a:rPr>
                        <a:t>Zaitul</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Marlizawati</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Zainuddin</a:t>
                      </a:r>
                      <a:endParaRPr lang="en-GB" sz="900" dirty="0">
                        <a:effectLst/>
                        <a:latin typeface="Arial" charset="0"/>
                        <a:ea typeface="Arial" charset="0"/>
                        <a:cs typeface="Arial"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txBody>
                  <a:tcPr marL="68580" marR="68580" marT="0" marB="0"/>
                </a:tc>
                <a:extLst>
                  <a:ext uri="{0D108BD9-81ED-4DB2-BD59-A6C34878D82A}">
                    <a16:rowId xmlns:a16="http://schemas.microsoft.com/office/drawing/2014/main" val="10007"/>
                  </a:ext>
                </a:extLst>
              </a:tr>
              <a:tr h="416689">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8</a:t>
                      </a:r>
                    </a:p>
                  </a:txBody>
                  <a:tcPr/>
                </a:tc>
                <a:tc>
                  <a:txBody>
                    <a:bodyPr/>
                    <a:lstStyle/>
                    <a:p>
                      <a:pPr algn="l">
                        <a:spcAft>
                          <a:spcPts val="0"/>
                        </a:spcAft>
                      </a:pPr>
                      <a:r>
                        <a:rPr lang="en-MY" sz="900" dirty="0">
                          <a:effectLst/>
                          <a:latin typeface="Arial" charset="0"/>
                          <a:ea typeface="Arial" charset="0"/>
                          <a:cs typeface="Arial" charset="0"/>
                        </a:rPr>
                        <a:t>Mathematics Application in Medical Services</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Dr. </a:t>
                      </a:r>
                      <a:r>
                        <a:rPr lang="ms-MY" sz="900" kern="1200" dirty="0" err="1">
                          <a:solidFill>
                            <a:schemeClr val="dk1"/>
                          </a:solidFill>
                          <a:effectLst/>
                          <a:latin typeface="Arial" charset="0"/>
                          <a:ea typeface="Arial" charset="0"/>
                          <a:cs typeface="Arial" charset="0"/>
                        </a:rPr>
                        <a:t>Zuhaila</a:t>
                      </a:r>
                      <a:r>
                        <a:rPr lang="ms-MY" sz="900" kern="1200" dirty="0">
                          <a:solidFill>
                            <a:schemeClr val="dk1"/>
                          </a:solidFill>
                          <a:effectLst/>
                          <a:latin typeface="Arial" charset="0"/>
                          <a:ea typeface="Arial" charset="0"/>
                          <a:cs typeface="Arial" charset="0"/>
                        </a:rPr>
                        <a:t> Ismail</a:t>
                      </a:r>
                      <a:endParaRPr lang="en-GB" sz="900" kern="1200" dirty="0">
                        <a:solidFill>
                          <a:schemeClr val="dk1"/>
                        </a:solidFill>
                        <a:effectLst/>
                        <a:latin typeface="Arial" charset="0"/>
                        <a:ea typeface="Arial" charset="0"/>
                        <a:cs typeface="Arial" charset="0"/>
                      </a:endParaRPr>
                    </a:p>
                    <a:p>
                      <a:pPr lvl="0" algn="l"/>
                      <a:r>
                        <a:rPr lang="ms-MY" sz="900" kern="1200" dirty="0" err="1">
                          <a:solidFill>
                            <a:schemeClr val="dk1"/>
                          </a:solidFill>
                          <a:effectLst/>
                          <a:latin typeface="Arial" charset="0"/>
                          <a:ea typeface="Arial" charset="0"/>
                          <a:cs typeface="Arial" charset="0"/>
                        </a:rPr>
                        <a:t>Woon</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Woan</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Jen</a:t>
                      </a:r>
                      <a:r>
                        <a:rPr lang="ms-MY" sz="900" kern="1200" dirty="0">
                          <a:solidFill>
                            <a:schemeClr val="dk1"/>
                          </a:solidFill>
                          <a:effectLst/>
                          <a:latin typeface="Arial" charset="0"/>
                          <a:ea typeface="Arial" charset="0"/>
                          <a:cs typeface="Arial" charset="0"/>
                        </a:rPr>
                        <a:t>  </a:t>
                      </a:r>
                      <a:endParaRPr lang="en-GB" sz="900" kern="1200" dirty="0">
                        <a:solidFill>
                          <a:schemeClr val="dk1"/>
                        </a:solidFill>
                        <a:effectLst/>
                        <a:latin typeface="Arial" charset="0"/>
                        <a:ea typeface="Arial" charset="0"/>
                        <a:cs typeface="Arial" charset="0"/>
                      </a:endParaRPr>
                    </a:p>
                    <a:p>
                      <a:pPr lvl="0" algn="l"/>
                      <a:r>
                        <a:rPr lang="ms-MY" sz="900" kern="1200" dirty="0">
                          <a:solidFill>
                            <a:schemeClr val="dk1"/>
                          </a:solidFill>
                          <a:effectLst/>
                          <a:latin typeface="Arial" charset="0"/>
                          <a:ea typeface="Arial" charset="0"/>
                          <a:cs typeface="Arial" charset="0"/>
                        </a:rPr>
                        <a:t>Prof. Dr. </a:t>
                      </a:r>
                      <a:r>
                        <a:rPr lang="ms-MY" sz="900" kern="1200" dirty="0" err="1">
                          <a:solidFill>
                            <a:schemeClr val="dk1"/>
                          </a:solidFill>
                          <a:effectLst/>
                          <a:latin typeface="Arial" charset="0"/>
                          <a:ea typeface="Arial" charset="0"/>
                          <a:cs typeface="Arial" charset="0"/>
                        </a:rPr>
                        <a:t>Alistair</a:t>
                      </a:r>
                      <a:r>
                        <a:rPr lang="ms-MY" sz="900" kern="1200" dirty="0">
                          <a:solidFill>
                            <a:schemeClr val="dk1"/>
                          </a:solidFill>
                          <a:effectLst/>
                          <a:latin typeface="Arial" charset="0"/>
                          <a:ea typeface="Arial" charset="0"/>
                          <a:cs typeface="Arial" charset="0"/>
                        </a:rPr>
                        <a:t> </a:t>
                      </a:r>
                      <a:r>
                        <a:rPr lang="ms-MY" sz="900" kern="1200" dirty="0" err="1">
                          <a:solidFill>
                            <a:schemeClr val="dk1"/>
                          </a:solidFill>
                          <a:effectLst/>
                          <a:latin typeface="Arial" charset="0"/>
                          <a:ea typeface="Arial" charset="0"/>
                          <a:cs typeface="Arial" charset="0"/>
                        </a:rPr>
                        <a:t>Fitt</a:t>
                      </a:r>
                      <a:endParaRPr lang="en-GB" sz="900" kern="1200" dirty="0">
                        <a:solidFill>
                          <a:schemeClr val="dk1"/>
                        </a:solidFill>
                        <a:effectLst/>
                        <a:latin typeface="Arial" charset="0"/>
                        <a:ea typeface="Arial" charset="0"/>
                        <a:cs typeface="Arial"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p>
                      <a:pPr lvl="0" algn="l"/>
                      <a:r>
                        <a:rPr lang="en-GB" sz="900" kern="1200" dirty="0">
                          <a:solidFill>
                            <a:schemeClr val="dk1"/>
                          </a:solidFill>
                          <a:effectLst/>
                          <a:latin typeface="Arial" charset="0"/>
                          <a:ea typeface="Arial" charset="0"/>
                          <a:cs typeface="Arial" charset="0"/>
                        </a:rPr>
                        <a:t>University of Oxford</a:t>
                      </a:r>
                      <a:r>
                        <a:rPr lang="en-GB" sz="900" kern="1200" baseline="0" dirty="0">
                          <a:solidFill>
                            <a:schemeClr val="dk1"/>
                          </a:solidFill>
                          <a:effectLst/>
                          <a:latin typeface="Arial" charset="0"/>
                          <a:ea typeface="Arial" charset="0"/>
                          <a:cs typeface="Arial" charset="0"/>
                        </a:rPr>
                        <a:t> Brookes</a:t>
                      </a:r>
                      <a:endParaRPr lang="en-GB" sz="900" kern="1200" dirty="0">
                        <a:solidFill>
                          <a:schemeClr val="dk1"/>
                        </a:solidFill>
                        <a:effectLst/>
                        <a:latin typeface="Arial" charset="0"/>
                        <a:ea typeface="Arial" charset="0"/>
                        <a:cs typeface="Arial" charset="0"/>
                      </a:endParaRPr>
                    </a:p>
                  </a:txBody>
                  <a:tcPr marL="68580" marR="68580" marT="0" marB="0"/>
                </a:tc>
                <a:extLst>
                  <a:ext uri="{0D108BD9-81ED-4DB2-BD59-A6C34878D82A}">
                    <a16:rowId xmlns:a16="http://schemas.microsoft.com/office/drawing/2014/main" val="10008"/>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900" dirty="0">
                          <a:latin typeface="Arial" charset="0"/>
                          <a:ea typeface="Arial" charset="0"/>
                          <a:cs typeface="Arial" charset="0"/>
                        </a:rPr>
                        <a:t>9</a:t>
                      </a:r>
                    </a:p>
                  </a:txBody>
                  <a:tcPr/>
                </a:tc>
                <a:tc>
                  <a:txBody>
                    <a:bodyPr/>
                    <a:lstStyle/>
                    <a:p>
                      <a:pPr algn="l">
                        <a:lnSpc>
                          <a:spcPct val="115000"/>
                        </a:lnSpc>
                        <a:spcAft>
                          <a:spcPts val="0"/>
                        </a:spcAft>
                      </a:pPr>
                      <a:r>
                        <a:rPr lang="ms-MY" sz="900" dirty="0" err="1">
                          <a:effectLst/>
                          <a:latin typeface="Arial" charset="0"/>
                          <a:ea typeface="Arial" charset="0"/>
                          <a:cs typeface="Arial" charset="0"/>
                        </a:rPr>
                        <a:t>Modelling</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And</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Simulation</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of</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Subsea</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Cable</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with</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Buoyancy</a:t>
                      </a:r>
                      <a:r>
                        <a:rPr lang="ms-MY" sz="900" dirty="0">
                          <a:effectLst/>
                          <a:latin typeface="Arial" charset="0"/>
                          <a:ea typeface="Arial" charset="0"/>
                          <a:cs typeface="Arial" charset="0"/>
                        </a:rPr>
                        <a:t> </a:t>
                      </a:r>
                      <a:r>
                        <a:rPr lang="ms-MY" sz="900" dirty="0" err="1">
                          <a:effectLst/>
                          <a:latin typeface="Arial" charset="0"/>
                          <a:ea typeface="Arial" charset="0"/>
                          <a:cs typeface="Arial" charset="0"/>
                        </a:rPr>
                        <a:t>Module</a:t>
                      </a:r>
                      <a:endParaRPr lang="en-GB" sz="900" dirty="0">
                        <a:effectLst/>
                        <a:latin typeface="Arial" charset="0"/>
                        <a:ea typeface="Arial" charset="0"/>
                        <a:cs typeface="Arial" charset="0"/>
                      </a:endParaRPr>
                    </a:p>
                  </a:txBody>
                  <a:tcPr marL="68580" marR="68580" marT="0" marB="0"/>
                </a:tc>
                <a:tc>
                  <a:txBody>
                    <a:bodyPr/>
                    <a:lstStyle/>
                    <a:p>
                      <a:pPr lvl="0" algn="l"/>
                      <a:r>
                        <a:rPr lang="ms-MY" sz="900" kern="1200" dirty="0">
                          <a:solidFill>
                            <a:schemeClr val="dk1"/>
                          </a:solidFill>
                          <a:effectLst/>
                          <a:latin typeface="Arial" charset="0"/>
                          <a:ea typeface="Arial" charset="0"/>
                          <a:cs typeface="Arial" charset="0"/>
                        </a:rPr>
                        <a:t>Dr. Ahmad </a:t>
                      </a:r>
                      <a:r>
                        <a:rPr lang="ms-MY" sz="900" kern="1200" dirty="0" err="1">
                          <a:solidFill>
                            <a:schemeClr val="dk1"/>
                          </a:solidFill>
                          <a:effectLst/>
                          <a:latin typeface="Arial" charset="0"/>
                          <a:ea typeface="Arial" charset="0"/>
                          <a:cs typeface="Arial" charset="0"/>
                        </a:rPr>
                        <a:t>Razin</a:t>
                      </a:r>
                      <a:r>
                        <a:rPr lang="ms-MY" sz="900" kern="1200" dirty="0">
                          <a:solidFill>
                            <a:schemeClr val="dk1"/>
                          </a:solidFill>
                          <a:effectLst/>
                          <a:latin typeface="Arial" charset="0"/>
                          <a:ea typeface="Arial" charset="0"/>
                          <a:cs typeface="Arial" charset="0"/>
                        </a:rPr>
                        <a:t> Zainal Abidin</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r>
                        <a:rPr lang="ms-MY" sz="900" kern="1200" dirty="0">
                          <a:solidFill>
                            <a:schemeClr val="dk1"/>
                          </a:solidFill>
                          <a:effectLst/>
                          <a:latin typeface="Arial" charset="0"/>
                          <a:ea typeface="Arial" charset="0"/>
                          <a:cs typeface="Arial" charset="0"/>
                        </a:rPr>
                        <a:t>PM Dr. </a:t>
                      </a:r>
                      <a:r>
                        <a:rPr lang="ms-MY" sz="900" kern="1200" dirty="0" err="1">
                          <a:solidFill>
                            <a:schemeClr val="dk1"/>
                          </a:solidFill>
                          <a:effectLst/>
                          <a:latin typeface="Arial" charset="0"/>
                          <a:ea typeface="Arial" charset="0"/>
                          <a:cs typeface="Arial" charset="0"/>
                        </a:rPr>
                        <a:t>Yeak</a:t>
                      </a:r>
                      <a:r>
                        <a:rPr lang="ms-MY" sz="900" kern="1200" dirty="0">
                          <a:solidFill>
                            <a:schemeClr val="dk1"/>
                          </a:solidFill>
                          <a:effectLst/>
                          <a:latin typeface="Arial" charset="0"/>
                          <a:ea typeface="Arial" charset="0"/>
                          <a:cs typeface="Arial" charset="0"/>
                        </a:rPr>
                        <a:t> Su </a:t>
                      </a:r>
                      <a:r>
                        <a:rPr lang="ms-MY" sz="900" kern="1200" dirty="0" err="1">
                          <a:solidFill>
                            <a:schemeClr val="dk1"/>
                          </a:solidFill>
                          <a:effectLst/>
                          <a:latin typeface="Arial" charset="0"/>
                          <a:ea typeface="Arial" charset="0"/>
                          <a:cs typeface="Arial" charset="0"/>
                        </a:rPr>
                        <a:t>Hoe</a:t>
                      </a:r>
                      <a:r>
                        <a:rPr lang="ms-MY" sz="900" kern="120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Nur</a:t>
                      </a:r>
                      <a:r>
                        <a:rPr lang="en-US" sz="900" kern="120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Adlin</a:t>
                      </a:r>
                      <a:r>
                        <a:rPr lang="en-US" sz="900" kern="1200" dirty="0">
                          <a:solidFill>
                            <a:schemeClr val="dk1"/>
                          </a:solidFill>
                          <a:effectLst/>
                          <a:latin typeface="Arial" charset="0"/>
                          <a:ea typeface="Arial" charset="0"/>
                          <a:cs typeface="Arial" charset="0"/>
                        </a:rPr>
                        <a:t> Lina </a:t>
                      </a:r>
                      <a:r>
                        <a:rPr lang="en-US" sz="900" kern="1200" dirty="0" err="1">
                          <a:solidFill>
                            <a:schemeClr val="dk1"/>
                          </a:solidFill>
                          <a:effectLst/>
                          <a:latin typeface="Arial" charset="0"/>
                          <a:ea typeface="Arial" charset="0"/>
                          <a:cs typeface="Arial" charset="0"/>
                        </a:rPr>
                        <a:t>Normisyidi</a:t>
                      </a:r>
                      <a:r>
                        <a:rPr lang="en-GB" sz="900" kern="1200" dirty="0">
                          <a:solidFill>
                            <a:schemeClr val="dk1"/>
                          </a:solidFill>
                          <a:effectLst/>
                          <a:latin typeface="Arial" charset="0"/>
                          <a:ea typeface="Arial" charset="0"/>
                          <a:cs typeface="Arial" charset="0"/>
                        </a:rPr>
                        <a:t>,</a:t>
                      </a:r>
                      <a:r>
                        <a:rPr lang="en-GB" sz="900" kern="1200" baseline="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Nur</a:t>
                      </a:r>
                      <a:r>
                        <a:rPr lang="en-US" sz="900" kern="120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Azira</a:t>
                      </a:r>
                      <a:r>
                        <a:rPr lang="en-US" sz="900" kern="1200" dirty="0">
                          <a:solidFill>
                            <a:schemeClr val="dk1"/>
                          </a:solidFill>
                          <a:effectLst/>
                          <a:latin typeface="Arial" charset="0"/>
                          <a:ea typeface="Arial" charset="0"/>
                          <a:cs typeface="Arial" charset="0"/>
                        </a:rPr>
                        <a:t> </a:t>
                      </a:r>
                      <a:r>
                        <a:rPr lang="en-US" sz="900" kern="1200" dirty="0" err="1">
                          <a:solidFill>
                            <a:schemeClr val="dk1"/>
                          </a:solidFill>
                          <a:effectLst/>
                          <a:latin typeface="Arial" charset="0"/>
                          <a:ea typeface="Arial" charset="0"/>
                          <a:cs typeface="Arial" charset="0"/>
                        </a:rPr>
                        <a:t>Jasman</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a:t>
                      </a:r>
                      <a:r>
                        <a:rPr lang="en-GB" sz="900" baseline="0" dirty="0">
                          <a:effectLst/>
                          <a:latin typeface="Arial" charset="0"/>
                          <a:ea typeface="Arial" charset="0"/>
                          <a:cs typeface="Arial" charset="0"/>
                        </a:rPr>
                        <a:t> of Science</a:t>
                      </a:r>
                      <a:endParaRPr lang="en-GB" sz="9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9"/>
                  </a:ext>
                </a:extLst>
              </a:tr>
              <a:tr h="387752">
                <a:tc>
                  <a:txBody>
                    <a:bodyPr/>
                    <a:lstStyle/>
                    <a:p>
                      <a:pPr algn="l"/>
                      <a:r>
                        <a:rPr lang="en-US" sz="900" dirty="0">
                          <a:solidFill>
                            <a:schemeClr val="accent1">
                              <a:lumMod val="75000"/>
                            </a:schemeClr>
                          </a:solidFill>
                          <a:latin typeface="Arial" charset="0"/>
                          <a:ea typeface="Arial" charset="0"/>
                          <a:cs typeface="Arial" charset="0"/>
                        </a:rPr>
                        <a:t>4. The way forward for Malaysian industries:</a:t>
                      </a:r>
                    </a:p>
                  </a:txBody>
                  <a:tcPr/>
                </a:tc>
                <a:tc>
                  <a:txBody>
                    <a:bodyPr/>
                    <a:lstStyle/>
                    <a:p>
                      <a:pPr algn="ctr"/>
                      <a:r>
                        <a:rPr lang="en-US" sz="900" dirty="0">
                          <a:latin typeface="Arial" charset="0"/>
                          <a:ea typeface="Arial" charset="0"/>
                          <a:cs typeface="Arial" charset="0"/>
                        </a:rPr>
                        <a:t>Conclusions</a:t>
                      </a:r>
                    </a:p>
                  </a:txBody>
                  <a:tcPr/>
                </a:tc>
                <a:tc>
                  <a:txBody>
                    <a:bodyPr/>
                    <a:lstStyle/>
                    <a:p>
                      <a:pPr algn="ctr"/>
                      <a:r>
                        <a:rPr lang="en-US" sz="900" dirty="0">
                          <a:latin typeface="Arial" charset="0"/>
                          <a:ea typeface="Arial" charset="0"/>
                          <a:cs typeface="Arial" charset="0"/>
                        </a:rPr>
                        <a:t>10</a:t>
                      </a:r>
                    </a:p>
                  </a:txBody>
                  <a:tcPr/>
                </a:tc>
                <a:tc>
                  <a:txBody>
                    <a:bodyPr/>
                    <a:lstStyle/>
                    <a:p>
                      <a:pPr algn="l">
                        <a:spcAft>
                          <a:spcPts val="0"/>
                        </a:spcAft>
                      </a:pPr>
                      <a:r>
                        <a:rPr lang="en-MY" sz="900" dirty="0">
                          <a:effectLst/>
                          <a:latin typeface="Arial" charset="0"/>
                          <a:ea typeface="Arial" charset="0"/>
                          <a:cs typeface="Arial" charset="0"/>
                        </a:rPr>
                        <a:t>Industrial Mathematics Global Success Stories               </a:t>
                      </a:r>
                      <a:endParaRPr lang="en-GB" sz="900" dirty="0">
                        <a:effectLst/>
                        <a:latin typeface="Arial" charset="0"/>
                        <a:ea typeface="Arial" charset="0"/>
                        <a:cs typeface="Arial" charset="0"/>
                      </a:endParaRPr>
                    </a:p>
                  </a:txBody>
                  <a:tcPr marL="68580" marR="68580" marT="0" marB="0"/>
                </a:tc>
                <a:tc>
                  <a:txBody>
                    <a:bodyPr/>
                    <a:lstStyle/>
                    <a:p>
                      <a:pPr algn="l"/>
                      <a:r>
                        <a:rPr lang="ms-MY" sz="900" kern="1200" dirty="0">
                          <a:solidFill>
                            <a:schemeClr val="dk1"/>
                          </a:solidFill>
                          <a:effectLst/>
                          <a:latin typeface="Arial" charset="0"/>
                          <a:ea typeface="Arial" charset="0"/>
                          <a:cs typeface="Arial" charset="0"/>
                        </a:rPr>
                        <a:t>Prof. Dr. Zainal </a:t>
                      </a:r>
                      <a:r>
                        <a:rPr lang="ms-MY" sz="900" kern="1200" dirty="0" err="1">
                          <a:solidFill>
                            <a:schemeClr val="dk1"/>
                          </a:solidFill>
                          <a:effectLst/>
                          <a:latin typeface="Arial" charset="0"/>
                          <a:ea typeface="Arial" charset="0"/>
                          <a:cs typeface="Arial" charset="0"/>
                        </a:rPr>
                        <a:t>Abd</a:t>
                      </a:r>
                      <a:r>
                        <a:rPr lang="ms-MY" sz="900" kern="1200" dirty="0">
                          <a:solidFill>
                            <a:schemeClr val="dk1"/>
                          </a:solidFill>
                          <a:effectLst/>
                          <a:latin typeface="Arial" charset="0"/>
                          <a:ea typeface="Arial" charset="0"/>
                          <a:cs typeface="Arial" charset="0"/>
                        </a:rPr>
                        <a:t> Aziz</a:t>
                      </a:r>
                      <a:r>
                        <a:rPr lang="en-GB" sz="900" dirty="0">
                          <a:effectLst/>
                          <a:latin typeface="Arial" charset="0"/>
                          <a:ea typeface="Arial" charset="0"/>
                          <a:cs typeface="Arial"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UTM-CIAM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charset="0"/>
                          <a:ea typeface="Arial" charset="0"/>
                          <a:cs typeface="Arial" charset="0"/>
                        </a:rPr>
                        <a:t>UTM Faculty of Science</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580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0"/>
            <a:ext cx="5943600" cy="767672"/>
          </a:xfrm>
        </p:spPr>
        <p:txBody>
          <a:bodyPr/>
          <a:lstStyle/>
          <a:p>
            <a:pPr algn="l"/>
            <a:r>
              <a:rPr lang="en-US" sz="3600" b="1" dirty="0">
                <a:solidFill>
                  <a:srgbClr val="C00000"/>
                </a:solidFill>
                <a:latin typeface="Arial" charset="0"/>
              </a:rPr>
              <a:t>Reviewers:</a:t>
            </a:r>
            <a:endParaRPr lang="en-US" sz="3600" b="1" dirty="0">
              <a:solidFill>
                <a:srgbClr val="C00000"/>
              </a:solidFill>
            </a:endParaRPr>
          </a:p>
        </p:txBody>
      </p:sp>
      <p:sp>
        <p:nvSpPr>
          <p:cNvPr id="5" name="Subtitle 4"/>
          <p:cNvSpPr txBox="1">
            <a:spLocks/>
          </p:cNvSpPr>
          <p:nvPr/>
        </p:nvSpPr>
        <p:spPr bwMode="auto">
          <a:xfrm>
            <a:off x="136358" y="522744"/>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err="1">
                <a:solidFill>
                  <a:srgbClr val="C00000"/>
                </a:solidFill>
              </a:rPr>
              <a:t>Buku</a:t>
            </a:r>
            <a:r>
              <a:rPr lang="en-US" sz="2000" b="1" dirty="0">
                <a:solidFill>
                  <a:srgbClr val="C00000"/>
                </a:solidFill>
              </a:rPr>
              <a:t>: </a:t>
            </a:r>
            <a:r>
              <a:rPr lang="en-US" sz="2000" b="1" i="1" dirty="0">
                <a:solidFill>
                  <a:srgbClr val="0432FF"/>
                </a:solidFill>
              </a:rPr>
              <a:t>Mathematics Matters in Malaysian Industries</a:t>
            </a:r>
          </a:p>
        </p:txBody>
      </p:sp>
      <p:graphicFrame>
        <p:nvGraphicFramePr>
          <p:cNvPr id="6" name="Table 5"/>
          <p:cNvGraphicFramePr>
            <a:graphicFrameLocks noGrp="1"/>
          </p:cNvGraphicFramePr>
          <p:nvPr>
            <p:extLst>
              <p:ext uri="{D42A27DB-BD31-4B8C-83A1-F6EECF244321}">
                <p14:modId xmlns:p14="http://schemas.microsoft.com/office/powerpoint/2010/main" val="938144087"/>
              </p:ext>
            </p:extLst>
          </p:nvPr>
        </p:nvGraphicFramePr>
        <p:xfrm>
          <a:off x="364956" y="1012600"/>
          <a:ext cx="8136786" cy="5593109"/>
        </p:xfrm>
        <a:graphic>
          <a:graphicData uri="http://schemas.openxmlformats.org/drawingml/2006/table">
            <a:tbl>
              <a:tblPr firstRow="1" bandRow="1">
                <a:tableStyleId>{5C22544A-7EE6-4342-B048-85BDC9FD1C3A}</a:tableStyleId>
              </a:tblPr>
              <a:tblGrid>
                <a:gridCol w="1048841">
                  <a:extLst>
                    <a:ext uri="{9D8B030D-6E8A-4147-A177-3AD203B41FA5}">
                      <a16:colId xmlns:a16="http://schemas.microsoft.com/office/drawing/2014/main" val="20000"/>
                    </a:ext>
                  </a:extLst>
                </a:gridCol>
                <a:gridCol w="1019270">
                  <a:extLst>
                    <a:ext uri="{9D8B030D-6E8A-4147-A177-3AD203B41FA5}">
                      <a16:colId xmlns:a16="http://schemas.microsoft.com/office/drawing/2014/main" val="20001"/>
                    </a:ext>
                  </a:extLst>
                </a:gridCol>
                <a:gridCol w="518577">
                  <a:extLst>
                    <a:ext uri="{9D8B030D-6E8A-4147-A177-3AD203B41FA5}">
                      <a16:colId xmlns:a16="http://schemas.microsoft.com/office/drawing/2014/main" val="20002"/>
                    </a:ext>
                  </a:extLst>
                </a:gridCol>
                <a:gridCol w="3263455">
                  <a:extLst>
                    <a:ext uri="{9D8B030D-6E8A-4147-A177-3AD203B41FA5}">
                      <a16:colId xmlns:a16="http://schemas.microsoft.com/office/drawing/2014/main" val="20003"/>
                    </a:ext>
                  </a:extLst>
                </a:gridCol>
                <a:gridCol w="2286643">
                  <a:extLst>
                    <a:ext uri="{9D8B030D-6E8A-4147-A177-3AD203B41FA5}">
                      <a16:colId xmlns:a16="http://schemas.microsoft.com/office/drawing/2014/main" val="20004"/>
                    </a:ext>
                  </a:extLst>
                </a:gridCol>
              </a:tblGrid>
              <a:tr h="171623">
                <a:tc>
                  <a:txBody>
                    <a:bodyPr/>
                    <a:lstStyle/>
                    <a:p>
                      <a:pPr algn="l"/>
                      <a:r>
                        <a:rPr lang="en-US" sz="1400" dirty="0">
                          <a:latin typeface="Arial" charset="0"/>
                          <a:ea typeface="Arial" charset="0"/>
                          <a:cs typeface="Arial" charset="0"/>
                        </a:rPr>
                        <a:t>Category</a:t>
                      </a:r>
                    </a:p>
                  </a:txBody>
                  <a:tcPr/>
                </a:tc>
                <a:tc gridSpan="2">
                  <a:txBody>
                    <a:bodyPr/>
                    <a:lstStyle/>
                    <a:p>
                      <a:pPr algn="l"/>
                      <a:r>
                        <a:rPr lang="en-US" sz="1400" dirty="0">
                          <a:latin typeface="Arial" charset="0"/>
                          <a:ea typeface="Arial" charset="0"/>
                          <a:cs typeface="Arial" charset="0"/>
                        </a:rPr>
                        <a:t>Chapter</a:t>
                      </a:r>
                    </a:p>
                  </a:txBody>
                  <a:tcPr/>
                </a:tc>
                <a:tc hMerge="1">
                  <a:txBody>
                    <a:bodyPr/>
                    <a:lstStyle/>
                    <a:p>
                      <a:pPr algn="l"/>
                      <a:endParaRPr lang="en-US" sz="1100" dirty="0">
                        <a:latin typeface="Arial" charset="0"/>
                        <a:ea typeface="Arial" charset="0"/>
                        <a:cs typeface="Arial" charset="0"/>
                      </a:endParaRPr>
                    </a:p>
                  </a:txBody>
                  <a:tcPr/>
                </a:tc>
                <a:tc>
                  <a:txBody>
                    <a:bodyPr/>
                    <a:lstStyle/>
                    <a:p>
                      <a:pPr algn="l"/>
                      <a:r>
                        <a:rPr lang="en-US" sz="1400" dirty="0">
                          <a:latin typeface="Arial" charset="0"/>
                          <a:ea typeface="Arial" charset="0"/>
                          <a:cs typeface="Arial" charset="0"/>
                        </a:rPr>
                        <a:t>Title</a:t>
                      </a:r>
                    </a:p>
                  </a:txBody>
                  <a:tcPr/>
                </a:tc>
                <a:tc>
                  <a:txBody>
                    <a:bodyPr/>
                    <a:lstStyle/>
                    <a:p>
                      <a:pPr algn="l"/>
                      <a:r>
                        <a:rPr lang="en-US" sz="1400" dirty="0">
                          <a:solidFill>
                            <a:schemeClr val="bg1"/>
                          </a:solidFill>
                          <a:latin typeface="Arial" charset="0"/>
                          <a:ea typeface="Arial" charset="0"/>
                          <a:cs typeface="Arial" charset="0"/>
                        </a:rPr>
                        <a:t>Reviewers </a:t>
                      </a:r>
                    </a:p>
                  </a:txBody>
                  <a:tcPr/>
                </a:tc>
                <a:extLst>
                  <a:ext uri="{0D108BD9-81ED-4DB2-BD59-A6C34878D82A}">
                    <a16:rowId xmlns:a16="http://schemas.microsoft.com/office/drawing/2014/main" val="10000"/>
                  </a:ext>
                </a:extLst>
              </a:tr>
              <a:tr h="322847">
                <a:tc>
                  <a:txBody>
                    <a:bodyPr/>
                    <a:lstStyle/>
                    <a:p>
                      <a:pPr algn="l"/>
                      <a:endParaRPr lang="en-US" sz="1050" dirty="0">
                        <a:solidFill>
                          <a:srgbClr val="0432FF"/>
                        </a:solidFill>
                        <a:latin typeface="Arial" charset="0"/>
                        <a:ea typeface="Arial" charset="0"/>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charset="0"/>
                          <a:ea typeface="Arial" charset="0"/>
                          <a:cs typeface="Arial" charset="0"/>
                        </a:rPr>
                        <a:t>Introduction</a:t>
                      </a:r>
                    </a:p>
                    <a:p>
                      <a:pPr algn="ct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1</a:t>
                      </a:r>
                    </a:p>
                  </a:txBody>
                  <a:tcPr/>
                </a:tc>
                <a:tc>
                  <a:txBody>
                    <a:bodyPr/>
                    <a:lstStyle/>
                    <a:p>
                      <a:pPr algn="l"/>
                      <a:r>
                        <a:rPr lang="en-US" sz="1050" dirty="0">
                          <a:latin typeface="Arial" charset="0"/>
                          <a:ea typeface="Arial" charset="0"/>
                          <a:cs typeface="Arial" charset="0"/>
                        </a:rPr>
                        <a:t>Gearing Malaysian Industries with Industrial Mathematics</a:t>
                      </a:r>
                    </a:p>
                  </a:txBody>
                  <a:tcPr/>
                </a:tc>
                <a:tc>
                  <a:txBody>
                    <a:bodyPr/>
                    <a:lstStyle/>
                    <a:p>
                      <a:pPr lvl="0" algn="l"/>
                      <a:r>
                        <a:rPr lang="en-GB" sz="1050" dirty="0">
                          <a:solidFill>
                            <a:srgbClr val="C00000"/>
                          </a:solidFill>
                          <a:effectLst/>
                          <a:latin typeface="Arial" charset="0"/>
                          <a:ea typeface="Arial" charset="0"/>
                          <a:cs typeface="Arial" charset="0"/>
                        </a:rPr>
                        <a:t>Assoc. </a:t>
                      </a:r>
                      <a:r>
                        <a:rPr lang="en-GB" sz="1050" dirty="0" err="1">
                          <a:solidFill>
                            <a:srgbClr val="C00000"/>
                          </a:solidFill>
                          <a:effectLst/>
                          <a:latin typeface="Arial" charset="0"/>
                          <a:ea typeface="Arial" charset="0"/>
                          <a:cs typeface="Arial" charset="0"/>
                        </a:rPr>
                        <a:t>Prof.</a:t>
                      </a:r>
                      <a:r>
                        <a:rPr lang="en-GB" sz="1050" dirty="0">
                          <a:solidFill>
                            <a:srgbClr val="C00000"/>
                          </a:solidFill>
                          <a:effectLst/>
                          <a:latin typeface="Arial" charset="0"/>
                          <a:ea typeface="Arial" charset="0"/>
                          <a:cs typeface="Arial" charset="0"/>
                        </a:rPr>
                        <a:t> </a:t>
                      </a:r>
                      <a:r>
                        <a:rPr lang="en-GB" sz="1050" dirty="0" err="1">
                          <a:solidFill>
                            <a:srgbClr val="C00000"/>
                          </a:solidFill>
                          <a:effectLst/>
                          <a:latin typeface="Arial" charset="0"/>
                          <a:ea typeface="Arial" charset="0"/>
                          <a:cs typeface="Arial" charset="0"/>
                        </a:rPr>
                        <a:t>Dr.</a:t>
                      </a:r>
                      <a:r>
                        <a:rPr lang="en-GB" sz="1050" dirty="0">
                          <a:solidFill>
                            <a:srgbClr val="C00000"/>
                          </a:solidFill>
                          <a:effectLst/>
                          <a:latin typeface="Arial" charset="0"/>
                          <a:ea typeface="Arial" charset="0"/>
                          <a:cs typeface="Arial" charset="0"/>
                        </a:rPr>
                        <a:t> Nori</a:t>
                      </a:r>
                      <a:r>
                        <a:rPr lang="en-US" sz="1050" dirty="0" err="1">
                          <a:solidFill>
                            <a:srgbClr val="C00000"/>
                          </a:solidFill>
                          <a:effectLst/>
                          <a:latin typeface="Arial" charset="0"/>
                          <a:ea typeface="Arial" charset="0"/>
                          <a:cs typeface="Arial" charset="0"/>
                        </a:rPr>
                        <a:t>zan</a:t>
                      </a:r>
                      <a:r>
                        <a:rPr lang="en-US" sz="1050" dirty="0">
                          <a:solidFill>
                            <a:srgbClr val="C00000"/>
                          </a:solidFill>
                          <a:effectLst/>
                          <a:latin typeface="Arial" charset="0"/>
                          <a:ea typeface="Arial" charset="0"/>
                          <a:cs typeface="Arial" charset="0"/>
                        </a:rPr>
                        <a:t> Mohamed</a:t>
                      </a:r>
                      <a:r>
                        <a:rPr lang="en-US" sz="1050" baseline="0" dirty="0">
                          <a:solidFill>
                            <a:srgbClr val="C00000"/>
                          </a:solidFill>
                          <a:effectLst/>
                          <a:latin typeface="Arial" charset="0"/>
                          <a:ea typeface="Arial" charset="0"/>
                          <a:cs typeface="Arial" charset="0"/>
                        </a:rPr>
                        <a:t> (</a:t>
                      </a:r>
                      <a:r>
                        <a:rPr lang="en-GB" sz="1050" dirty="0">
                          <a:solidFill>
                            <a:srgbClr val="C00000"/>
                          </a:solidFill>
                          <a:effectLst/>
                          <a:latin typeface="Arial" charset="0"/>
                          <a:ea typeface="Arial" charset="0"/>
                          <a:cs typeface="Arial" charset="0"/>
                        </a:rPr>
                        <a:t>UMT)</a:t>
                      </a:r>
                    </a:p>
                  </a:txBody>
                  <a:tcPr marL="68580" marR="68580" marT="0" marB="0"/>
                </a:tc>
                <a:extLst>
                  <a:ext uri="{0D108BD9-81ED-4DB2-BD59-A6C34878D82A}">
                    <a16:rowId xmlns:a16="http://schemas.microsoft.com/office/drawing/2014/main" val="10001"/>
                  </a:ext>
                </a:extLst>
              </a:tr>
              <a:tr h="4276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432FF"/>
                          </a:solidFill>
                          <a:latin typeface="Arial" charset="0"/>
                          <a:ea typeface="Arial" charset="0"/>
                          <a:cs typeface="Arial" charset="0"/>
                        </a:rPr>
                        <a:t>1. Issues &amp; Assessment of Current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432FF"/>
                          </a:solidFill>
                          <a:latin typeface="Arial" charset="0"/>
                          <a:ea typeface="Arial" charset="0"/>
                          <a:cs typeface="Arial" charset="0"/>
                        </a:rPr>
                        <a:t>Outlook at Malaysian Industries: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charset="0"/>
                          <a:ea typeface="Arial" charset="0"/>
                          <a:cs typeface="Arial" charset="0"/>
                        </a:rPr>
                        <a:t>Current usage </a:t>
                      </a:r>
                      <a:r>
                        <a:rPr lang="en-US" sz="1050" baseline="0" dirty="0">
                          <a:latin typeface="Arial" charset="0"/>
                          <a:ea typeface="Arial" charset="0"/>
                          <a:cs typeface="Arial" charset="0"/>
                        </a:rPr>
                        <a:t>o</a:t>
                      </a:r>
                      <a:r>
                        <a:rPr lang="en-US" sz="1050" dirty="0">
                          <a:latin typeface="Arial" charset="0"/>
                          <a:ea typeface="Arial" charset="0"/>
                          <a:cs typeface="Arial" charset="0"/>
                        </a:rPr>
                        <a:t>f</a:t>
                      </a:r>
                      <a:r>
                        <a:rPr lang="en-US" sz="1050" baseline="0" dirty="0">
                          <a:latin typeface="Arial" charset="0"/>
                          <a:ea typeface="Arial" charset="0"/>
                          <a:cs typeface="Arial" charset="0"/>
                        </a:rPr>
                        <a:t> Mathematics</a:t>
                      </a: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2</a:t>
                      </a:r>
                    </a:p>
                  </a:txBody>
                  <a:tcPr/>
                </a:tc>
                <a:tc>
                  <a:txBody>
                    <a:bodyPr/>
                    <a:lstStyle/>
                    <a:p>
                      <a:pPr marL="0" algn="l" rtl="0" eaLnBrk="1" fontAlgn="t" latinLnBrk="0" hangingPunct="1">
                        <a:spcBef>
                          <a:spcPts val="0"/>
                        </a:spcBef>
                        <a:spcAft>
                          <a:spcPts val="0"/>
                        </a:spcAft>
                      </a:pPr>
                      <a:r>
                        <a:rPr lang="en-MY" sz="1050" b="0" i="0" u="none" strike="noStrike" kern="1200" dirty="0">
                          <a:solidFill>
                            <a:schemeClr val="tx1"/>
                          </a:solidFill>
                          <a:effectLst/>
                          <a:latin typeface="Arial" charset="0"/>
                          <a:ea typeface="Arial" charset="0"/>
                          <a:cs typeface="Arial" charset="0"/>
                        </a:rPr>
                        <a:t>Current</a:t>
                      </a:r>
                      <a:r>
                        <a:rPr lang="en-MY" sz="1050" b="0" i="0" u="none" strike="noStrike" kern="1200" baseline="0" dirty="0">
                          <a:solidFill>
                            <a:schemeClr val="tx1"/>
                          </a:solidFill>
                          <a:effectLst/>
                          <a:latin typeface="Arial" charset="0"/>
                          <a:ea typeface="Arial" charset="0"/>
                          <a:cs typeface="Arial" charset="0"/>
                        </a:rPr>
                        <a:t> Trends of </a:t>
                      </a:r>
                      <a:r>
                        <a:rPr lang="en-MY" sz="1050" b="0" i="0" u="none" strike="noStrike" kern="1200" dirty="0">
                          <a:solidFill>
                            <a:schemeClr val="tx1"/>
                          </a:solidFill>
                          <a:effectLst/>
                          <a:latin typeface="Arial" charset="0"/>
                          <a:ea typeface="Arial" charset="0"/>
                          <a:cs typeface="Arial" charset="0"/>
                        </a:rPr>
                        <a:t>Mathematical</a:t>
                      </a:r>
                      <a:r>
                        <a:rPr lang="en-MY" sz="1050" b="0" i="0" u="none" strike="noStrike" kern="1200" baseline="0" dirty="0">
                          <a:solidFill>
                            <a:schemeClr val="tx1"/>
                          </a:solidFill>
                          <a:effectLst/>
                          <a:latin typeface="Arial" charset="0"/>
                          <a:ea typeface="Arial" charset="0"/>
                          <a:cs typeface="Arial" charset="0"/>
                        </a:rPr>
                        <a:t> </a:t>
                      </a:r>
                      <a:r>
                        <a:rPr lang="en-MY" sz="1050" b="0" i="0" u="none" strike="noStrike" kern="1200" dirty="0">
                          <a:solidFill>
                            <a:schemeClr val="tx1"/>
                          </a:solidFill>
                          <a:effectLst/>
                          <a:latin typeface="Arial" charset="0"/>
                          <a:ea typeface="Arial" charset="0"/>
                          <a:cs typeface="Arial" charset="0"/>
                        </a:rPr>
                        <a:t>Research in Industries</a:t>
                      </a:r>
                      <a:endParaRPr lang="en-MY" sz="1050" b="0" i="0" u="none" strike="noStrike" dirty="0">
                        <a:solidFill>
                          <a:schemeClr val="tx1"/>
                        </a:solidFill>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Mohd</a:t>
                      </a:r>
                      <a:r>
                        <a:rPr lang="en-GB" sz="1050" dirty="0">
                          <a:effectLst/>
                          <a:latin typeface="Arial" charset="0"/>
                          <a:ea typeface="Arial" charset="0"/>
                          <a:cs typeface="Arial" charset="0"/>
                        </a:rPr>
                        <a:t> bin Omar (</a:t>
                      </a:r>
                      <a:r>
                        <a:rPr lang="en-GB" sz="1050" baseline="0" dirty="0">
                          <a:effectLst/>
                          <a:latin typeface="Arial" charset="0"/>
                          <a:ea typeface="Arial" charset="0"/>
                          <a:cs typeface="Arial" charset="0"/>
                        </a:rPr>
                        <a:t>UM)</a:t>
                      </a:r>
                      <a:endParaRPr lang="en-GB" sz="105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2"/>
                  </a:ext>
                </a:extLst>
              </a:tr>
              <a:tr h="493875">
                <a:tc vMerge="1">
                  <a:txBody>
                    <a:bodyPr/>
                    <a:lstStyle/>
                    <a:p>
                      <a:pPr algn="l"/>
                      <a:endParaRPr lang="en-US" sz="90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Current Literacy</a:t>
                      </a:r>
                      <a:r>
                        <a:rPr lang="en-US" sz="1050" baseline="0" dirty="0">
                          <a:latin typeface="Arial" charset="0"/>
                          <a:ea typeface="Arial" charset="0"/>
                          <a:cs typeface="Arial" charset="0"/>
                        </a:rPr>
                        <a:t> Status</a:t>
                      </a: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3</a:t>
                      </a:r>
                    </a:p>
                  </a:txBody>
                  <a:tcPr/>
                </a:tc>
                <a:tc>
                  <a:txBody>
                    <a:bodyPr/>
                    <a:lstStyle/>
                    <a:p>
                      <a:pPr marL="0" algn="l" rtl="0" eaLnBrk="1" fontAlgn="t" latinLnBrk="0" hangingPunct="1">
                        <a:lnSpc>
                          <a:spcPct val="115000"/>
                        </a:lnSpc>
                        <a:spcBef>
                          <a:spcPts val="0"/>
                        </a:spcBef>
                        <a:spcAft>
                          <a:spcPts val="0"/>
                        </a:spcAft>
                      </a:pPr>
                      <a:r>
                        <a:rPr lang="en-US" sz="1050" b="0" i="0" u="none" strike="noStrike" kern="1200" dirty="0">
                          <a:solidFill>
                            <a:srgbClr val="000000"/>
                          </a:solidFill>
                          <a:effectLst/>
                          <a:latin typeface="Arial" charset="0"/>
                          <a:ea typeface="Arial" charset="0"/>
                          <a:cs typeface="Arial" charset="0"/>
                        </a:rPr>
                        <a:t>Statistical Literacy in Small Medium Sized</a:t>
                      </a:r>
                      <a:r>
                        <a:rPr lang="en-US" sz="1050" b="0" i="0" u="none" strike="noStrike" kern="1200" baseline="0" dirty="0">
                          <a:solidFill>
                            <a:srgbClr val="000000"/>
                          </a:solidFill>
                          <a:effectLst/>
                          <a:latin typeface="Arial" charset="0"/>
                          <a:ea typeface="Arial" charset="0"/>
                          <a:cs typeface="Arial" charset="0"/>
                        </a:rPr>
                        <a:t> </a:t>
                      </a:r>
                      <a:r>
                        <a:rPr lang="en-US" sz="1050" b="0" i="0" u="none" strike="noStrike" kern="1200" dirty="0">
                          <a:solidFill>
                            <a:srgbClr val="000000"/>
                          </a:solidFill>
                          <a:effectLst/>
                          <a:latin typeface="Arial" charset="0"/>
                          <a:ea typeface="Arial" charset="0"/>
                          <a:cs typeface="Arial" charset="0"/>
                        </a:rPr>
                        <a:t>Enterprise</a:t>
                      </a:r>
                      <a:endParaRPr lang="en-US"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C00000"/>
                          </a:solidFill>
                          <a:effectLst/>
                          <a:latin typeface="Arial" charset="0"/>
                          <a:ea typeface="Arial" charset="0"/>
                          <a:cs typeface="Arial" charset="0"/>
                        </a:rPr>
                        <a:t>Assoc. </a:t>
                      </a:r>
                      <a:r>
                        <a:rPr lang="en-GB" sz="1050" dirty="0" err="1">
                          <a:solidFill>
                            <a:srgbClr val="C00000"/>
                          </a:solidFill>
                          <a:effectLst/>
                          <a:latin typeface="Arial" charset="0"/>
                          <a:ea typeface="Arial" charset="0"/>
                          <a:cs typeface="Arial" charset="0"/>
                        </a:rPr>
                        <a:t>Prof.</a:t>
                      </a:r>
                      <a:r>
                        <a:rPr lang="en-GB" sz="1050" dirty="0">
                          <a:solidFill>
                            <a:srgbClr val="C00000"/>
                          </a:solidFill>
                          <a:effectLst/>
                          <a:latin typeface="Arial" charset="0"/>
                          <a:ea typeface="Arial" charset="0"/>
                          <a:cs typeface="Arial" charset="0"/>
                        </a:rPr>
                        <a:t> </a:t>
                      </a:r>
                      <a:r>
                        <a:rPr lang="en-GB" sz="1050" dirty="0" err="1">
                          <a:solidFill>
                            <a:srgbClr val="C00000"/>
                          </a:solidFill>
                          <a:effectLst/>
                          <a:latin typeface="Arial" charset="0"/>
                          <a:ea typeface="Arial" charset="0"/>
                          <a:cs typeface="Arial" charset="0"/>
                        </a:rPr>
                        <a:t>Dr.</a:t>
                      </a:r>
                      <a:r>
                        <a:rPr lang="en-GB" sz="1050" dirty="0">
                          <a:solidFill>
                            <a:srgbClr val="C00000"/>
                          </a:solidFill>
                          <a:effectLst/>
                          <a:latin typeface="Arial" charset="0"/>
                          <a:ea typeface="Arial" charset="0"/>
                          <a:cs typeface="Arial" charset="0"/>
                        </a:rPr>
                        <a:t> Wan </a:t>
                      </a:r>
                      <a:r>
                        <a:rPr lang="en-GB" sz="1050" dirty="0" err="1">
                          <a:solidFill>
                            <a:srgbClr val="C00000"/>
                          </a:solidFill>
                          <a:effectLst/>
                          <a:latin typeface="Arial" charset="0"/>
                          <a:ea typeface="Arial" charset="0"/>
                          <a:cs typeface="Arial" charset="0"/>
                        </a:rPr>
                        <a:t>Zawiah</a:t>
                      </a:r>
                      <a:r>
                        <a:rPr lang="en-GB" sz="1050" dirty="0">
                          <a:solidFill>
                            <a:srgbClr val="C00000"/>
                          </a:solidFill>
                          <a:effectLst/>
                          <a:latin typeface="Arial" charset="0"/>
                          <a:ea typeface="Arial" charset="0"/>
                          <a:cs typeface="Arial" charset="0"/>
                        </a:rPr>
                        <a:t> Wan Zin </a:t>
                      </a:r>
                      <a:r>
                        <a:rPr lang="en-US" sz="1050" baseline="0" dirty="0">
                          <a:solidFill>
                            <a:srgbClr val="C00000"/>
                          </a:solidFill>
                          <a:effectLst/>
                          <a:latin typeface="Arial" charset="0"/>
                          <a:ea typeface="Arial" charset="0"/>
                          <a:cs typeface="Arial" charset="0"/>
                        </a:rPr>
                        <a:t>(</a:t>
                      </a:r>
                      <a:r>
                        <a:rPr lang="en-GB" sz="1050" dirty="0">
                          <a:solidFill>
                            <a:srgbClr val="C00000"/>
                          </a:solidFill>
                          <a:effectLst/>
                          <a:latin typeface="Arial" charset="0"/>
                          <a:ea typeface="Arial" charset="0"/>
                          <a:cs typeface="Arial" charset="0"/>
                        </a:rPr>
                        <a:t>UKM)</a:t>
                      </a:r>
                    </a:p>
                    <a:p>
                      <a:endParaRPr lang="en-US" sz="1050" dirty="0"/>
                    </a:p>
                  </a:txBody>
                  <a:tcPr marL="68580" marR="68580" marT="0" marB="0"/>
                </a:tc>
                <a:extLst>
                  <a:ext uri="{0D108BD9-81ED-4DB2-BD59-A6C34878D82A}">
                    <a16:rowId xmlns:a16="http://schemas.microsoft.com/office/drawing/2014/main" val="10003"/>
                  </a:ext>
                </a:extLst>
              </a:tr>
              <a:tr h="314960">
                <a:tc rowSpan="2">
                  <a:txBody>
                    <a:bodyPr/>
                    <a:lstStyle/>
                    <a:p>
                      <a:pPr algn="l"/>
                      <a:r>
                        <a:rPr lang="en-US" sz="1050" b="0" dirty="0">
                          <a:solidFill>
                            <a:srgbClr val="C00000"/>
                          </a:solidFill>
                          <a:latin typeface="Arial" charset="0"/>
                          <a:ea typeface="Arial" charset="0"/>
                          <a:cs typeface="Arial" charset="0"/>
                        </a:rPr>
                        <a:t> 2.Link between Malaysian Academia vs Industry Partners:</a:t>
                      </a:r>
                    </a:p>
                  </a:txBody>
                  <a:tcPr/>
                </a:tc>
                <a:tc>
                  <a:txBody>
                    <a:bodyPr/>
                    <a:lstStyle/>
                    <a:p>
                      <a:pPr algn="ctr"/>
                      <a:r>
                        <a:rPr lang="en-US" sz="1050" dirty="0">
                          <a:latin typeface="Arial" charset="0"/>
                          <a:ea typeface="Arial" charset="0"/>
                          <a:cs typeface="Arial" charset="0"/>
                        </a:rPr>
                        <a:t>human capital</a:t>
                      </a:r>
                    </a:p>
                  </a:txBody>
                  <a:tcPr/>
                </a:tc>
                <a:tc>
                  <a:txBody>
                    <a:bodyPr/>
                    <a:lstStyle/>
                    <a:p>
                      <a:pPr algn="ctr"/>
                      <a:r>
                        <a:rPr lang="en-US" sz="1050" dirty="0">
                          <a:latin typeface="Arial" charset="0"/>
                          <a:ea typeface="Arial" charset="0"/>
                          <a:cs typeface="Arial" charset="0"/>
                        </a:rPr>
                        <a:t>4</a:t>
                      </a:r>
                    </a:p>
                  </a:txBody>
                  <a:tcPr/>
                </a:tc>
                <a:tc>
                  <a:txBody>
                    <a:bodyPr/>
                    <a:lstStyle/>
                    <a:p>
                      <a:pPr marL="0" algn="l" rtl="0" eaLnBrk="1" fontAlgn="t" latinLnBrk="0" hangingPunct="1">
                        <a:spcBef>
                          <a:spcPts val="0"/>
                        </a:spcBef>
                        <a:spcAft>
                          <a:spcPts val="0"/>
                        </a:spcAft>
                      </a:pPr>
                      <a:r>
                        <a:rPr lang="en-MY" sz="1050" b="0" i="0" u="none" strike="noStrike" kern="1200">
                          <a:solidFill>
                            <a:srgbClr val="000000"/>
                          </a:solidFill>
                          <a:effectLst/>
                          <a:latin typeface="Arial" charset="0"/>
                          <a:ea typeface="Arial" charset="0"/>
                          <a:cs typeface="Arial" charset="0"/>
                        </a:rPr>
                        <a:t>Critical Thinking and Problem Solving Skills in University Students</a:t>
                      </a:r>
                      <a:endParaRPr lang="en-MY" sz="1050" b="0" i="0" u="none" strike="noStrike">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Arial" charset="0"/>
                          <a:ea typeface="Arial" charset="0"/>
                          <a:cs typeface="Arial" charset="0"/>
                        </a:rPr>
                        <a:t>Assoc. </a:t>
                      </a: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Nori</a:t>
                      </a:r>
                      <a:r>
                        <a:rPr lang="en-US" sz="1050" dirty="0" err="1">
                          <a:effectLst/>
                          <a:latin typeface="Arial" charset="0"/>
                          <a:ea typeface="Arial" charset="0"/>
                          <a:cs typeface="Arial" charset="0"/>
                        </a:rPr>
                        <a:t>zan</a:t>
                      </a:r>
                      <a:r>
                        <a:rPr lang="en-US" sz="1050" dirty="0">
                          <a:effectLst/>
                          <a:latin typeface="Arial" charset="0"/>
                          <a:ea typeface="Arial" charset="0"/>
                          <a:cs typeface="Arial" charset="0"/>
                        </a:rPr>
                        <a:t> Mohamed</a:t>
                      </a:r>
                      <a:r>
                        <a:rPr lang="en-US" sz="1050" baseline="0" dirty="0">
                          <a:effectLst/>
                          <a:latin typeface="Arial" charset="0"/>
                          <a:ea typeface="Arial" charset="0"/>
                          <a:cs typeface="Arial" charset="0"/>
                        </a:rPr>
                        <a:t> (</a:t>
                      </a:r>
                      <a:r>
                        <a:rPr lang="en-GB" sz="1050" dirty="0">
                          <a:effectLst/>
                          <a:latin typeface="Arial" charset="0"/>
                          <a:ea typeface="Arial" charset="0"/>
                          <a:cs typeface="Arial" charset="0"/>
                        </a:rPr>
                        <a:t>UMT)</a:t>
                      </a:r>
                    </a:p>
                    <a:p>
                      <a:endParaRPr lang="en-US" sz="1050" dirty="0"/>
                    </a:p>
                  </a:txBody>
                  <a:tcPr marL="68580" marR="68580" marT="0" marB="0"/>
                </a:tc>
                <a:extLst>
                  <a:ext uri="{0D108BD9-81ED-4DB2-BD59-A6C34878D82A}">
                    <a16:rowId xmlns:a16="http://schemas.microsoft.com/office/drawing/2014/main" val="10004"/>
                  </a:ext>
                </a:extLst>
              </a:tr>
              <a:tr h="3935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problem-solving platforms</a:t>
                      </a:r>
                    </a:p>
                  </a:txBody>
                  <a:tcPr/>
                </a:tc>
                <a:tc>
                  <a:txBody>
                    <a:bodyPr/>
                    <a:lstStyle/>
                    <a:p>
                      <a:pPr algn="ctr"/>
                      <a:r>
                        <a:rPr lang="en-US" sz="1050" dirty="0">
                          <a:latin typeface="Arial" charset="0"/>
                          <a:ea typeface="Arial" charset="0"/>
                          <a:cs typeface="Arial" charset="0"/>
                        </a:rPr>
                        <a:t>5</a:t>
                      </a:r>
                    </a:p>
                  </a:txBody>
                  <a:tcPr/>
                </a:tc>
                <a:tc>
                  <a:txBody>
                    <a:bodyPr/>
                    <a:lstStyle/>
                    <a:p>
                      <a:pPr marL="0" algn="l" rtl="0" eaLnBrk="1" fontAlgn="t" latinLnBrk="0" hangingPunct="1">
                        <a:lnSpc>
                          <a:spcPct val="115000"/>
                        </a:lnSpc>
                        <a:spcBef>
                          <a:spcPts val="0"/>
                        </a:spcBef>
                        <a:spcAft>
                          <a:spcPts val="0"/>
                        </a:spcAft>
                      </a:pPr>
                      <a:r>
                        <a:rPr lang="en-US" sz="1050" b="0" i="0" u="none" strike="noStrike" kern="1200" dirty="0">
                          <a:solidFill>
                            <a:srgbClr val="000000"/>
                          </a:solidFill>
                          <a:effectLst/>
                          <a:latin typeface="Arial" charset="0"/>
                          <a:ea typeface="Arial" charset="0"/>
                          <a:cs typeface="Arial" charset="0"/>
                        </a:rPr>
                        <a:t>Academia and Industrial Perspectives on Mathematical Modelling  </a:t>
                      </a:r>
                      <a:endParaRPr lang="en-US" sz="1050" b="0" i="0" u="none" strike="noStrike" dirty="0">
                        <a:effectLst/>
                        <a:latin typeface="Arial" charset="0"/>
                      </a:endParaRPr>
                    </a:p>
                  </a:txBody>
                  <a:tcPr marL="68580" marR="68580" marT="12700" marB="0"/>
                </a:tc>
                <a:tc>
                  <a:txBody>
                    <a:bodyPr/>
                    <a:lstStyle/>
                    <a:p>
                      <a:pPr lvl="0" algn="l"/>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Ibrahim bin Mohamed (UM)</a:t>
                      </a:r>
                    </a:p>
                  </a:txBody>
                  <a:tcPr marL="68580" marR="68580" marT="0" marB="0"/>
                </a:tc>
                <a:extLst>
                  <a:ext uri="{0D108BD9-81ED-4DB2-BD59-A6C34878D82A}">
                    <a16:rowId xmlns:a16="http://schemas.microsoft.com/office/drawing/2014/main" val="10005"/>
                  </a:ext>
                </a:extLst>
              </a:tr>
              <a:tr h="505360">
                <a:tc rowSpan="4">
                  <a:txBody>
                    <a:bodyPr/>
                    <a:lstStyle/>
                    <a:p>
                      <a:pPr algn="l"/>
                      <a:r>
                        <a:rPr lang="en-US" sz="1050" b="0" dirty="0">
                          <a:solidFill>
                            <a:schemeClr val="accent3">
                              <a:lumMod val="75000"/>
                            </a:schemeClr>
                          </a:solidFill>
                          <a:latin typeface="Arial" charset="0"/>
                          <a:ea typeface="Arial" charset="0"/>
                          <a:cs typeface="Arial" charset="0"/>
                        </a:rPr>
                        <a:t>3. Presentations of solved local case studies at various industries</a:t>
                      </a:r>
                    </a:p>
                  </a:txBody>
                  <a:tcPr/>
                </a:tc>
                <a:tc rowSpan="4">
                  <a:txBody>
                    <a:bodyPr/>
                    <a:lstStyle/>
                    <a:p>
                      <a:pPr algn="ctr"/>
                      <a:r>
                        <a:rPr lang="en-US" sz="1050" dirty="0">
                          <a:latin typeface="Arial" charset="0"/>
                          <a:ea typeface="Arial" charset="0"/>
                          <a:cs typeface="Arial" charset="0"/>
                        </a:rPr>
                        <a:t>how </a:t>
                      </a:r>
                      <a:r>
                        <a:rPr lang="en-US" sz="1050" dirty="0" err="1">
                          <a:latin typeface="Arial" charset="0"/>
                          <a:ea typeface="Arial" charset="0"/>
                          <a:cs typeface="Arial" charset="0"/>
                        </a:rPr>
                        <a:t>maths</a:t>
                      </a:r>
                      <a:r>
                        <a:rPr lang="en-US" sz="1050" dirty="0">
                          <a:latin typeface="Arial" charset="0"/>
                          <a:ea typeface="Arial" charset="0"/>
                          <a:cs typeface="Arial" charset="0"/>
                        </a:rPr>
                        <a:t> has been applied at various</a:t>
                      </a:r>
                      <a:r>
                        <a:rPr lang="en-US" sz="1050" baseline="0" dirty="0">
                          <a:latin typeface="Arial" charset="0"/>
                          <a:ea typeface="Arial" charset="0"/>
                          <a:cs typeface="Arial" charset="0"/>
                        </a:rPr>
                        <a:t> Malaysian industries: services, </a:t>
                      </a:r>
                      <a:r>
                        <a:rPr lang="en-US" sz="1050" baseline="0" dirty="0" err="1">
                          <a:latin typeface="Arial" charset="0"/>
                          <a:ea typeface="Arial" charset="0"/>
                          <a:cs typeface="Arial" charset="0"/>
                        </a:rPr>
                        <a:t>aggriculture</a:t>
                      </a:r>
                      <a:r>
                        <a:rPr lang="en-US" sz="1050" baseline="0" dirty="0">
                          <a:latin typeface="Arial" charset="0"/>
                          <a:ea typeface="Arial" charset="0"/>
                          <a:cs typeface="Arial" charset="0"/>
                        </a:rPr>
                        <a:t>, medical </a:t>
                      </a:r>
                      <a:r>
                        <a:rPr lang="en-US" sz="1050" baseline="0" dirty="0" err="1">
                          <a:latin typeface="Arial" charset="0"/>
                          <a:ea typeface="Arial" charset="0"/>
                          <a:cs typeface="Arial" charset="0"/>
                        </a:rPr>
                        <a:t>etc</a:t>
                      </a: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6</a:t>
                      </a:r>
                    </a:p>
                  </a:txBody>
                  <a:tcPr/>
                </a:tc>
                <a:tc>
                  <a:txBody>
                    <a:bodyPr/>
                    <a:lstStyle/>
                    <a:p>
                      <a:pPr marL="0" marR="228600" algn="l" rtl="0" eaLnBrk="1" fontAlgn="t" latinLnBrk="0" hangingPunct="1">
                        <a:spcBef>
                          <a:spcPts val="600"/>
                        </a:spcBef>
                        <a:spcAft>
                          <a:spcPts val="0"/>
                        </a:spcAft>
                        <a:tabLst>
                          <a:tab pos="4572000" algn="r"/>
                        </a:tabLst>
                      </a:pPr>
                      <a:r>
                        <a:rPr lang="en-US" sz="1050" b="0" i="0" u="none" strike="noStrike" kern="1200" dirty="0">
                          <a:solidFill>
                            <a:srgbClr val="000000"/>
                          </a:solidFill>
                          <a:effectLst/>
                          <a:latin typeface="Arial" charset="0"/>
                          <a:ea typeface="Arial" charset="0"/>
                          <a:cs typeface="Arial" charset="0"/>
                        </a:rPr>
                        <a:t>Surface Decontamination Model using Laplace Transform and Finite Difference Method</a:t>
                      </a:r>
                      <a:endParaRPr lang="en-US"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Ibrahim bin Mohamed (UM)</a:t>
                      </a:r>
                    </a:p>
                  </a:txBody>
                  <a:tcPr marL="68580" marR="68580" marT="0" marB="0"/>
                </a:tc>
                <a:extLst>
                  <a:ext uri="{0D108BD9-81ED-4DB2-BD59-A6C34878D82A}">
                    <a16:rowId xmlns:a16="http://schemas.microsoft.com/office/drawing/2014/main" val="10006"/>
                  </a:ext>
                </a:extLst>
              </a:tr>
              <a:tr h="385890">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7</a:t>
                      </a:r>
                    </a:p>
                  </a:txBody>
                  <a:tcPr/>
                </a:tc>
                <a:tc>
                  <a:txBody>
                    <a:bodyPr/>
                    <a:lstStyle/>
                    <a:p>
                      <a:pPr marL="0" algn="l" rtl="0" eaLnBrk="1" fontAlgn="t" latinLnBrk="0" hangingPunct="1">
                        <a:spcBef>
                          <a:spcPts val="0"/>
                        </a:spcBef>
                        <a:spcAft>
                          <a:spcPts val="0"/>
                        </a:spcAft>
                      </a:pPr>
                      <a:r>
                        <a:rPr lang="en-MY" sz="1050" b="0" i="0" u="none" strike="noStrike" kern="1200" dirty="0">
                          <a:solidFill>
                            <a:srgbClr val="000000"/>
                          </a:solidFill>
                          <a:effectLst/>
                          <a:latin typeface="Arial" charset="0"/>
                          <a:ea typeface="Arial" charset="0"/>
                          <a:cs typeface="Arial" charset="0"/>
                        </a:rPr>
                        <a:t>Quality Control in Livestock Semen Production</a:t>
                      </a:r>
                      <a:endParaRPr lang="en-MY"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effectLst/>
                          <a:latin typeface="Arial" charset="0"/>
                          <a:ea typeface="Arial" charset="0"/>
                          <a:cs typeface="Arial" charset="0"/>
                        </a:rPr>
                        <a:t>Assoc. </a:t>
                      </a: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Wan </a:t>
                      </a:r>
                      <a:r>
                        <a:rPr lang="en-GB" sz="1050" dirty="0" err="1">
                          <a:effectLst/>
                          <a:latin typeface="Arial" charset="0"/>
                          <a:ea typeface="Arial" charset="0"/>
                          <a:cs typeface="Arial" charset="0"/>
                        </a:rPr>
                        <a:t>Zawiah</a:t>
                      </a:r>
                      <a:r>
                        <a:rPr lang="en-GB" sz="1050" dirty="0">
                          <a:effectLst/>
                          <a:latin typeface="Arial" charset="0"/>
                          <a:ea typeface="Arial" charset="0"/>
                          <a:cs typeface="Arial" charset="0"/>
                        </a:rPr>
                        <a:t> Wan Zin </a:t>
                      </a:r>
                      <a:r>
                        <a:rPr lang="en-US" sz="1050" baseline="0" dirty="0">
                          <a:effectLst/>
                          <a:latin typeface="Arial" charset="0"/>
                          <a:ea typeface="Arial" charset="0"/>
                          <a:cs typeface="Arial" charset="0"/>
                        </a:rPr>
                        <a:t>(</a:t>
                      </a:r>
                      <a:r>
                        <a:rPr lang="en-GB" sz="1050" dirty="0">
                          <a:effectLst/>
                          <a:latin typeface="Arial" charset="0"/>
                          <a:ea typeface="Arial" charset="0"/>
                          <a:cs typeface="Arial" charset="0"/>
                        </a:rPr>
                        <a:t>UKM)</a:t>
                      </a:r>
                    </a:p>
                    <a:p>
                      <a:endParaRPr lang="en-US" sz="1050" dirty="0"/>
                    </a:p>
                  </a:txBody>
                  <a:tcPr marL="68580" marR="68580" marT="0" marB="0"/>
                </a:tc>
                <a:extLst>
                  <a:ext uri="{0D108BD9-81ED-4DB2-BD59-A6C34878D82A}">
                    <a16:rowId xmlns:a16="http://schemas.microsoft.com/office/drawing/2014/main" val="10007"/>
                  </a:ext>
                </a:extLst>
              </a:tr>
              <a:tr h="416689">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8</a:t>
                      </a:r>
                    </a:p>
                  </a:txBody>
                  <a:tcPr/>
                </a:tc>
                <a:tc>
                  <a:txBody>
                    <a:bodyPr/>
                    <a:lstStyle/>
                    <a:p>
                      <a:pPr marL="0" algn="l" rtl="0" eaLnBrk="1" fontAlgn="t" latinLnBrk="0" hangingPunct="1">
                        <a:spcBef>
                          <a:spcPts val="0"/>
                        </a:spcBef>
                        <a:spcAft>
                          <a:spcPts val="0"/>
                        </a:spcAft>
                      </a:pPr>
                      <a:r>
                        <a:rPr lang="en-MY" sz="1050" b="0" i="0" u="none" strike="noStrike" kern="1200" dirty="0">
                          <a:solidFill>
                            <a:srgbClr val="000000"/>
                          </a:solidFill>
                          <a:effectLst/>
                          <a:latin typeface="Arial" charset="0"/>
                          <a:ea typeface="Arial" charset="0"/>
                          <a:cs typeface="Arial" charset="0"/>
                        </a:rPr>
                        <a:t>Mathematics Application in Medical Services</a:t>
                      </a:r>
                      <a:endParaRPr lang="en-MY"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Mohd</a:t>
                      </a:r>
                      <a:r>
                        <a:rPr lang="en-GB" sz="1050" dirty="0">
                          <a:effectLst/>
                          <a:latin typeface="Arial" charset="0"/>
                          <a:ea typeface="Arial" charset="0"/>
                          <a:cs typeface="Arial" charset="0"/>
                        </a:rPr>
                        <a:t> bin Omar (</a:t>
                      </a:r>
                      <a:r>
                        <a:rPr lang="en-GB" sz="1050" baseline="0" dirty="0">
                          <a:effectLst/>
                          <a:latin typeface="Arial" charset="0"/>
                          <a:ea typeface="Arial" charset="0"/>
                          <a:cs typeface="Arial" charset="0"/>
                        </a:rPr>
                        <a:t>UM)</a:t>
                      </a:r>
                      <a:endParaRPr lang="en-GB" sz="105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8"/>
                  </a:ext>
                </a:extLst>
              </a:tr>
              <a:tr h="439838">
                <a:tc vMerge="1">
                  <a:txBody>
                    <a:bodyPr/>
                    <a:lstStyle/>
                    <a:p>
                      <a:pPr algn="l"/>
                      <a:endParaRPr lang="en-US" sz="1000" dirty="0">
                        <a:latin typeface="Arial" charset="0"/>
                        <a:ea typeface="Arial" charset="0"/>
                        <a:cs typeface="Arial" charset="0"/>
                      </a:endParaRPr>
                    </a:p>
                  </a:txBody>
                  <a:tcPr/>
                </a:tc>
                <a:tc vMerge="1">
                  <a:txBody>
                    <a:bodyPr/>
                    <a:lstStyle/>
                    <a:p>
                      <a:pPr algn="ctr"/>
                      <a:endParaRPr lang="en-US" sz="1050" dirty="0">
                        <a:latin typeface="Arial" charset="0"/>
                        <a:ea typeface="Arial" charset="0"/>
                        <a:cs typeface="Arial" charset="0"/>
                      </a:endParaRPr>
                    </a:p>
                  </a:txBody>
                  <a:tcPr/>
                </a:tc>
                <a:tc>
                  <a:txBody>
                    <a:bodyPr/>
                    <a:lstStyle/>
                    <a:p>
                      <a:pPr algn="ctr"/>
                      <a:r>
                        <a:rPr lang="en-US" sz="1050" dirty="0">
                          <a:latin typeface="Arial" charset="0"/>
                          <a:ea typeface="Arial" charset="0"/>
                          <a:cs typeface="Arial" charset="0"/>
                        </a:rPr>
                        <a:t>9</a:t>
                      </a:r>
                    </a:p>
                  </a:txBody>
                  <a:tcPr/>
                </a:tc>
                <a:tc>
                  <a:txBody>
                    <a:bodyPr/>
                    <a:lstStyle/>
                    <a:p>
                      <a:pPr marL="0" algn="l" rtl="0" eaLnBrk="1" fontAlgn="t" latinLnBrk="0" hangingPunct="1">
                        <a:lnSpc>
                          <a:spcPct val="115000"/>
                        </a:lnSpc>
                        <a:spcBef>
                          <a:spcPts val="0"/>
                        </a:spcBef>
                        <a:spcAft>
                          <a:spcPts val="0"/>
                        </a:spcAft>
                      </a:pPr>
                      <a:r>
                        <a:rPr lang="en-US" sz="1050" b="0" i="0" u="none" strike="noStrike" kern="1200" dirty="0">
                          <a:solidFill>
                            <a:srgbClr val="000000"/>
                          </a:solidFill>
                          <a:effectLst/>
                          <a:latin typeface="Arial" charset="0"/>
                          <a:ea typeface="Arial" charset="0"/>
                          <a:cs typeface="Arial" charset="0"/>
                        </a:rPr>
                        <a:t>Modelling And Simulation of Subsea Cable with Buoyancy Module</a:t>
                      </a:r>
                      <a:endParaRPr lang="en-US"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Wan Ahmad </a:t>
                      </a:r>
                      <a:r>
                        <a:rPr lang="en-GB" sz="1050" dirty="0" err="1">
                          <a:effectLst/>
                          <a:latin typeface="Arial" charset="0"/>
                          <a:ea typeface="Arial" charset="0"/>
                          <a:cs typeface="Arial" charset="0"/>
                        </a:rPr>
                        <a:t>Tajuddin</a:t>
                      </a:r>
                      <a:r>
                        <a:rPr lang="en-GB" sz="1050" dirty="0">
                          <a:effectLst/>
                          <a:latin typeface="Arial" charset="0"/>
                          <a:ea typeface="Arial" charset="0"/>
                          <a:cs typeface="Arial" charset="0"/>
                        </a:rPr>
                        <a:t> Bin Wan Abdullah (UM)</a:t>
                      </a:r>
                    </a:p>
                    <a:p>
                      <a:pPr lvl="0" algn="l"/>
                      <a:endParaRPr lang="en-GB" sz="105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9"/>
                  </a:ext>
                </a:extLst>
              </a:tr>
              <a:tr h="387752">
                <a:tc>
                  <a:txBody>
                    <a:bodyPr/>
                    <a:lstStyle/>
                    <a:p>
                      <a:pPr algn="l"/>
                      <a:r>
                        <a:rPr lang="en-US" sz="1050" dirty="0">
                          <a:solidFill>
                            <a:schemeClr val="accent1">
                              <a:lumMod val="75000"/>
                            </a:schemeClr>
                          </a:solidFill>
                          <a:latin typeface="Arial" charset="0"/>
                          <a:ea typeface="Arial" charset="0"/>
                          <a:cs typeface="Arial" charset="0"/>
                        </a:rPr>
                        <a:t>4. The way forward for Malaysian industries: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charset="0"/>
                          <a:ea typeface="Arial" charset="0"/>
                          <a:cs typeface="Arial" charset="0"/>
                        </a:rPr>
                        <a:t>Conclusions</a:t>
                      </a:r>
                    </a:p>
                  </a:txBody>
                  <a:tcPr/>
                </a:tc>
                <a:tc>
                  <a:txBody>
                    <a:bodyPr/>
                    <a:lstStyle/>
                    <a:p>
                      <a:pPr algn="ctr"/>
                      <a:r>
                        <a:rPr lang="en-US" sz="1050" dirty="0">
                          <a:latin typeface="Arial" charset="0"/>
                          <a:ea typeface="Arial" charset="0"/>
                          <a:cs typeface="Arial" charset="0"/>
                        </a:rPr>
                        <a:t>10</a:t>
                      </a:r>
                    </a:p>
                  </a:txBody>
                  <a:tcPr/>
                </a:tc>
                <a:tc>
                  <a:txBody>
                    <a:bodyPr/>
                    <a:lstStyle/>
                    <a:p>
                      <a:pPr marL="0" algn="l" rtl="0" eaLnBrk="1" fontAlgn="t" latinLnBrk="0" hangingPunct="1">
                        <a:spcBef>
                          <a:spcPts val="0"/>
                        </a:spcBef>
                        <a:spcAft>
                          <a:spcPts val="0"/>
                        </a:spcAft>
                      </a:pPr>
                      <a:r>
                        <a:rPr lang="en-MY" sz="1050" b="0" i="0" u="none" strike="noStrike" kern="1200" dirty="0">
                          <a:solidFill>
                            <a:srgbClr val="000000"/>
                          </a:solidFill>
                          <a:effectLst/>
                          <a:latin typeface="Arial" charset="0"/>
                          <a:ea typeface="Arial" charset="0"/>
                          <a:cs typeface="Arial" charset="0"/>
                        </a:rPr>
                        <a:t>Industrial Mathematics Global Success Stories               </a:t>
                      </a:r>
                      <a:endParaRPr lang="en-MY" sz="1050" b="0" i="0" u="none" strike="noStrike" dirty="0">
                        <a:effectLst/>
                        <a:latin typeface="Arial" charset="0"/>
                      </a:endParaRPr>
                    </a:p>
                  </a:txBody>
                  <a:tcPr marL="68580" marR="68580" marT="127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effectLst/>
                          <a:latin typeface="Arial" charset="0"/>
                          <a:ea typeface="Arial" charset="0"/>
                          <a:cs typeface="Arial" charset="0"/>
                        </a:rPr>
                        <a:t>Prof.</a:t>
                      </a:r>
                      <a:r>
                        <a:rPr lang="en-GB" sz="1050" dirty="0">
                          <a:effectLst/>
                          <a:latin typeface="Arial" charset="0"/>
                          <a:ea typeface="Arial" charset="0"/>
                          <a:cs typeface="Arial" charset="0"/>
                        </a:rPr>
                        <a:t> </a:t>
                      </a:r>
                      <a:r>
                        <a:rPr lang="en-GB" sz="1050" dirty="0" err="1">
                          <a:effectLst/>
                          <a:latin typeface="Arial" charset="0"/>
                          <a:ea typeface="Arial" charset="0"/>
                          <a:cs typeface="Arial" charset="0"/>
                        </a:rPr>
                        <a:t>Dr.</a:t>
                      </a:r>
                      <a:r>
                        <a:rPr lang="en-GB" sz="1050" dirty="0">
                          <a:effectLst/>
                          <a:latin typeface="Arial" charset="0"/>
                          <a:ea typeface="Arial" charset="0"/>
                          <a:cs typeface="Arial" charset="0"/>
                        </a:rPr>
                        <a:t> Wan Ahmad </a:t>
                      </a:r>
                      <a:r>
                        <a:rPr lang="en-GB" sz="1050" dirty="0" err="1">
                          <a:effectLst/>
                          <a:latin typeface="Arial" charset="0"/>
                          <a:ea typeface="Arial" charset="0"/>
                          <a:cs typeface="Arial" charset="0"/>
                        </a:rPr>
                        <a:t>Tajuddin</a:t>
                      </a:r>
                      <a:r>
                        <a:rPr lang="en-GB" sz="1050" dirty="0">
                          <a:effectLst/>
                          <a:latin typeface="Arial" charset="0"/>
                          <a:ea typeface="Arial" charset="0"/>
                          <a:cs typeface="Arial" charset="0"/>
                        </a:rPr>
                        <a:t> Bin Wan Abdullah (UM)</a:t>
                      </a:r>
                    </a:p>
                    <a:p>
                      <a:pPr lvl="0" algn="l"/>
                      <a:endParaRPr lang="en-GB" sz="105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15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477"/>
            <a:ext cx="5943600" cy="945812"/>
          </a:xfrm>
        </p:spPr>
        <p:txBody>
          <a:bodyPr/>
          <a:lstStyle/>
          <a:p>
            <a:pPr algn="l"/>
            <a:r>
              <a:rPr lang="en-US" b="1" dirty="0" err="1">
                <a:solidFill>
                  <a:srgbClr val="C00000"/>
                </a:solidFill>
                <a:latin typeface="Arial" charset="0"/>
              </a:rPr>
              <a:t>Objektif</a:t>
            </a:r>
            <a:r>
              <a:rPr lang="en-US" b="1" dirty="0">
                <a:solidFill>
                  <a:srgbClr val="C00000"/>
                </a:solidFill>
                <a:latin typeface="Arial" charset="0"/>
              </a:rPr>
              <a:t> </a:t>
            </a:r>
            <a:r>
              <a:rPr lang="en-US" b="1" dirty="0" err="1">
                <a:solidFill>
                  <a:srgbClr val="C00000"/>
                </a:solidFill>
                <a:latin typeface="Arial" charset="0"/>
              </a:rPr>
              <a:t>Penerbitan</a:t>
            </a:r>
            <a:r>
              <a:rPr lang="en-US" b="1" dirty="0">
                <a:solidFill>
                  <a:srgbClr val="C00000"/>
                </a:solidFill>
                <a:latin typeface="Arial" charset="0"/>
              </a:rPr>
              <a:t>:</a:t>
            </a:r>
            <a:endParaRPr lang="en-US" b="1" dirty="0">
              <a:solidFill>
                <a:srgbClr val="C00000"/>
              </a:solidFill>
            </a:endParaRPr>
          </a:p>
        </p:txBody>
      </p:sp>
      <p:sp>
        <p:nvSpPr>
          <p:cNvPr id="3" name="Content Placeholder 2"/>
          <p:cNvSpPr>
            <a:spLocks noGrp="1"/>
          </p:cNvSpPr>
          <p:nvPr>
            <p:ph idx="1"/>
          </p:nvPr>
        </p:nvSpPr>
        <p:spPr>
          <a:xfrm>
            <a:off x="457200" y="1970314"/>
            <a:ext cx="8229600" cy="4155849"/>
          </a:xfrm>
        </p:spPr>
        <p:txBody>
          <a:bodyPr/>
          <a:lstStyle/>
          <a:p>
            <a:pPr marL="514350" indent="-514350">
              <a:buFont typeface="+mj-lt"/>
              <a:buAutoNum type="alphaLcPeriod"/>
            </a:pPr>
            <a:r>
              <a:rPr lang="en-US" sz="2400" dirty="0"/>
              <a:t>Discussion on current practices on the use of mathematical thinking and approaches in Malaysian industries.</a:t>
            </a:r>
          </a:p>
          <a:p>
            <a:pPr marL="514350" indent="-514350">
              <a:buFont typeface="+mj-lt"/>
              <a:buAutoNum type="alphaLcPeriod"/>
            </a:pPr>
            <a:r>
              <a:rPr lang="en-US" sz="2400" dirty="0"/>
              <a:t>Current links between Malaysian academia vs industries</a:t>
            </a:r>
          </a:p>
          <a:p>
            <a:pPr marL="514350" indent="-514350">
              <a:buFont typeface="+mj-lt"/>
              <a:buAutoNum type="alphaLcPeriod"/>
            </a:pPr>
            <a:r>
              <a:rPr lang="en-US" sz="2400" dirty="0"/>
              <a:t>Presentation of case studies: presentation of problems posed by industries in Malaysia that has been solved through various mathematical methods.</a:t>
            </a:r>
          </a:p>
        </p:txBody>
      </p:sp>
      <p:sp>
        <p:nvSpPr>
          <p:cNvPr id="5" name="Subtitle 4"/>
          <p:cNvSpPr txBox="1">
            <a:spLocks/>
          </p:cNvSpPr>
          <p:nvPr/>
        </p:nvSpPr>
        <p:spPr bwMode="auto">
          <a:xfrm>
            <a:off x="457201" y="1106149"/>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err="1">
                <a:solidFill>
                  <a:srgbClr val="C00000"/>
                </a:solidFill>
              </a:rPr>
              <a:t>Buku</a:t>
            </a:r>
            <a:r>
              <a:rPr lang="en-US" sz="2400" b="1" dirty="0">
                <a:solidFill>
                  <a:srgbClr val="C00000"/>
                </a:solidFill>
              </a:rPr>
              <a:t>: </a:t>
            </a:r>
            <a:r>
              <a:rPr lang="en-US" sz="2400" b="1" i="1" dirty="0">
                <a:solidFill>
                  <a:srgbClr val="0432FF"/>
                </a:solidFill>
              </a:rPr>
              <a:t>Mathematics Matters in Malaysian Industries</a:t>
            </a:r>
          </a:p>
        </p:txBody>
      </p:sp>
    </p:spTree>
    <p:extLst>
      <p:ext uri="{BB962C8B-B14F-4D97-AF65-F5344CB8AC3E}">
        <p14:creationId xmlns:p14="http://schemas.microsoft.com/office/powerpoint/2010/main" val="181980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477"/>
            <a:ext cx="5943600" cy="945812"/>
          </a:xfrm>
        </p:spPr>
        <p:txBody>
          <a:bodyPr/>
          <a:lstStyle/>
          <a:p>
            <a:pPr algn="l"/>
            <a:r>
              <a:rPr lang="en-US" b="1" dirty="0" err="1">
                <a:solidFill>
                  <a:srgbClr val="C00000"/>
                </a:solidFill>
                <a:latin typeface="Arial" charset="0"/>
              </a:rPr>
              <a:t>Skop</a:t>
            </a:r>
            <a:r>
              <a:rPr lang="en-US" b="1" dirty="0">
                <a:solidFill>
                  <a:srgbClr val="C00000"/>
                </a:solidFill>
                <a:latin typeface="Arial" charset="0"/>
              </a:rPr>
              <a:t>/</a:t>
            </a:r>
            <a:r>
              <a:rPr lang="en-US" b="1" dirty="0" err="1">
                <a:solidFill>
                  <a:srgbClr val="C00000"/>
                </a:solidFill>
                <a:latin typeface="Arial" charset="0"/>
              </a:rPr>
              <a:t>Topik</a:t>
            </a:r>
            <a:r>
              <a:rPr lang="en-US" b="1" dirty="0">
                <a:solidFill>
                  <a:srgbClr val="C00000"/>
                </a:solidFill>
                <a:latin typeface="Arial" charset="0"/>
              </a:rPr>
              <a:t>:</a:t>
            </a:r>
            <a:endParaRPr lang="en-US" b="1" dirty="0">
              <a:solidFill>
                <a:srgbClr val="C00000"/>
              </a:solidFill>
            </a:endParaRPr>
          </a:p>
        </p:txBody>
      </p:sp>
      <p:sp>
        <p:nvSpPr>
          <p:cNvPr id="3" name="Content Placeholder 2"/>
          <p:cNvSpPr>
            <a:spLocks noGrp="1"/>
          </p:cNvSpPr>
          <p:nvPr>
            <p:ph idx="1"/>
          </p:nvPr>
        </p:nvSpPr>
        <p:spPr>
          <a:xfrm>
            <a:off x="386444" y="2051961"/>
            <a:ext cx="8229600" cy="4155849"/>
          </a:xfrm>
        </p:spPr>
        <p:txBody>
          <a:bodyPr/>
          <a:lstStyle/>
          <a:p>
            <a:pPr marL="514350" indent="-514350">
              <a:buFont typeface="+mj-lt"/>
              <a:buAutoNum type="arabicPeriod"/>
            </a:pPr>
            <a:r>
              <a:rPr lang="en-US" sz="2000" b="1" dirty="0">
                <a:solidFill>
                  <a:srgbClr val="0432FF"/>
                </a:solidFill>
              </a:rPr>
              <a:t>Issues &amp; Assessment of Current Practices/Outlook at Malaysian Industries</a:t>
            </a:r>
          </a:p>
          <a:p>
            <a:pPr marL="914400" lvl="1" indent="-514350">
              <a:buFont typeface="Wingdings" charset="2"/>
              <a:buChar char="§"/>
            </a:pPr>
            <a:r>
              <a:rPr lang="en-US" sz="2000" dirty="0"/>
              <a:t>mathematical usage at industries, demand for numerical/analytical human capital at industries</a:t>
            </a:r>
          </a:p>
          <a:p>
            <a:pPr marL="914400" lvl="1" indent="-514350">
              <a:buFont typeface="Wingdings" charset="2"/>
              <a:buChar char="§"/>
            </a:pPr>
            <a:r>
              <a:rPr lang="en-US" sz="2000" dirty="0"/>
              <a:t>statistical literacy at industries</a:t>
            </a:r>
          </a:p>
          <a:p>
            <a:pPr marL="514350" indent="-514350">
              <a:buFont typeface="+mj-lt"/>
              <a:buAutoNum type="arabicPeriod"/>
            </a:pPr>
            <a:r>
              <a:rPr lang="en-US" sz="2000" b="1" dirty="0">
                <a:solidFill>
                  <a:srgbClr val="C00000"/>
                </a:solidFill>
              </a:rPr>
              <a:t>Link between Academia vs Industry Partners: </a:t>
            </a:r>
          </a:p>
          <a:p>
            <a:pPr marL="685800" lvl="1">
              <a:buFont typeface="Wingdings" charset="2"/>
              <a:buChar char="§"/>
            </a:pPr>
            <a:r>
              <a:rPr lang="en-US" sz="2000" dirty="0"/>
              <a:t>preparation of human capital at academic institution for industries</a:t>
            </a:r>
          </a:p>
          <a:p>
            <a:pPr marL="685800" lvl="1">
              <a:buFont typeface="Wingdings" charset="2"/>
              <a:buChar char="§"/>
            </a:pPr>
            <a:r>
              <a:rPr lang="en-US" sz="2000" dirty="0"/>
              <a:t>problem-solving platforms between academia vs industry partners</a:t>
            </a:r>
          </a:p>
          <a:p>
            <a:pPr marL="514350" indent="-514350">
              <a:buFont typeface="+mj-lt"/>
              <a:buAutoNum type="arabicPeriod"/>
            </a:pPr>
            <a:r>
              <a:rPr lang="en-US" sz="2000" b="1" dirty="0">
                <a:solidFill>
                  <a:schemeClr val="accent3">
                    <a:lumMod val="75000"/>
                  </a:schemeClr>
                </a:solidFill>
              </a:rPr>
              <a:t>Presentation of solved local case studies at various industries:</a:t>
            </a:r>
          </a:p>
          <a:p>
            <a:pPr marL="914400" lvl="1" indent="-514350">
              <a:buFont typeface="Wingdings" charset="2"/>
              <a:buChar char="§"/>
            </a:pPr>
            <a:r>
              <a:rPr lang="en-US" sz="2000" dirty="0"/>
              <a:t>medical industry, service industry, environmental industry</a:t>
            </a:r>
          </a:p>
          <a:p>
            <a:pPr marL="514350" indent="-514350">
              <a:buFont typeface="+mj-lt"/>
              <a:buAutoNum type="arabicPeriod"/>
            </a:pPr>
            <a:r>
              <a:rPr lang="en-US" sz="2000" b="1" dirty="0">
                <a:solidFill>
                  <a:schemeClr val="accent1">
                    <a:lumMod val="75000"/>
                  </a:schemeClr>
                </a:solidFill>
              </a:rPr>
              <a:t>The way forward for Malaysian industries: </a:t>
            </a:r>
            <a:r>
              <a:rPr lang="en-US" sz="2000" dirty="0"/>
              <a:t>Replicating global successful case studies</a:t>
            </a:r>
          </a:p>
        </p:txBody>
      </p:sp>
      <p:sp>
        <p:nvSpPr>
          <p:cNvPr id="5" name="Subtitle 4"/>
          <p:cNvSpPr txBox="1">
            <a:spLocks/>
          </p:cNvSpPr>
          <p:nvPr/>
        </p:nvSpPr>
        <p:spPr bwMode="auto">
          <a:xfrm>
            <a:off x="457201" y="1106149"/>
            <a:ext cx="8088086" cy="48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err="1">
                <a:solidFill>
                  <a:srgbClr val="C00000"/>
                </a:solidFill>
              </a:rPr>
              <a:t>Buku</a:t>
            </a:r>
            <a:r>
              <a:rPr lang="en-US" sz="2400" b="1" dirty="0">
                <a:solidFill>
                  <a:srgbClr val="C00000"/>
                </a:solidFill>
              </a:rPr>
              <a:t>: </a:t>
            </a:r>
            <a:r>
              <a:rPr lang="en-US" sz="2400" b="1" i="1" dirty="0">
                <a:solidFill>
                  <a:srgbClr val="0432FF"/>
                </a:solidFill>
              </a:rPr>
              <a:t>Mathematics Matters in Malaysian Industries</a:t>
            </a:r>
          </a:p>
        </p:txBody>
      </p:sp>
    </p:spTree>
    <p:extLst>
      <p:ext uri="{BB962C8B-B14F-4D97-AF65-F5344CB8AC3E}">
        <p14:creationId xmlns:p14="http://schemas.microsoft.com/office/powerpoint/2010/main" val="897216997"/>
      </p:ext>
    </p:extLst>
  </p:cSld>
  <p:clrMapOvr>
    <a:masterClrMapping/>
  </p:clrMapOvr>
</p:sld>
</file>

<file path=ppt/theme/theme1.xml><?xml version="1.0" encoding="utf-8"?>
<a:theme xmlns:a="http://schemas.openxmlformats.org/drawingml/2006/main" name="Theme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18" id="{B02503ED-DEA8-B24A-9015-0DAE594ADA63}" vid="{7FCB6EE9-287E-B645-B5D6-110E0F0681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Theme2018</Template>
  <TotalTime>2379</TotalTime>
  <Words>4275</Words>
  <Application>Microsoft Office PowerPoint</Application>
  <PresentationFormat>On-screen Show (4:3)</PresentationFormat>
  <Paragraphs>612</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Hebrew</vt:lpstr>
      <vt:lpstr>Arial</vt:lpstr>
      <vt:lpstr>Calibri</vt:lpstr>
      <vt:lpstr>Wingdings</vt:lpstr>
      <vt:lpstr>Theme2018</vt:lpstr>
      <vt:lpstr>Mesyuarat Penilaian Permohonan Edited Books.  Bil. 1/2020 Penerbit UTM </vt:lpstr>
      <vt:lpstr>PowerPoint Presentation</vt:lpstr>
      <vt:lpstr>Book Summary:</vt:lpstr>
      <vt:lpstr>Book Summary:</vt:lpstr>
      <vt:lpstr>Book Summary:</vt:lpstr>
      <vt:lpstr>Scope, Chapters &amp; Authors:</vt:lpstr>
      <vt:lpstr>Reviewers:</vt:lpstr>
      <vt:lpstr>Objektif Penerbitan:</vt:lpstr>
      <vt:lpstr>Skop/Topik:</vt:lpstr>
      <vt:lpstr>End of Presentation</vt:lpstr>
      <vt:lpstr>TIPS  (based on Panel’s comments) </vt:lpstr>
      <vt:lpstr>Cadangan perubahan tajuk, penulis dan aturan bab</vt:lpstr>
      <vt:lpstr>Others</vt:lpstr>
      <vt:lpstr>Strength of Book</vt:lpstr>
      <vt:lpstr>Cadangan perubahan tajuk dan penulis</vt:lpstr>
      <vt:lpstr>Cadangan perubahan tajuk dan penulis</vt:lpstr>
      <vt:lpstr>Cadangan perubahan tajuk dan penulis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Haiza Ahmad</cp:lastModifiedBy>
  <cp:revision>91</cp:revision>
  <dcterms:created xsi:type="dcterms:W3CDTF">2020-03-22T03:22:53Z</dcterms:created>
  <dcterms:modified xsi:type="dcterms:W3CDTF">2020-10-04T00:18:06Z</dcterms:modified>
</cp:coreProperties>
</file>