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C7ECEA2-9F03-4D2A-8404-5350EC864260}">
  <a:tblStyle styleId="{DC7ECEA2-9F03-4D2A-8404-5350EC864260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D7F2A57-94F5-46B6-8988-5158332B5C3B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2629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u.d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55650" y="177323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PERBANDINGAN KURIKULUM MATEMATIK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Oleh: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Naksa binti Ahmad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Alyyati binti Mohd Talib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0033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Zainab binti Ali Taha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DENMARK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STATUS EKONOMI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500" y="1634887"/>
            <a:ext cx="7848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700" y="2396887"/>
            <a:ext cx="76962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6625" y="3258612"/>
            <a:ext cx="63912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6625" y="5206175"/>
            <a:ext cx="6391274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DENMARK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POLITIK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555100" y="1679500"/>
            <a:ext cx="7075800" cy="426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US" sz="1800"/>
              <a:t>Denmark adalah sebuah negara monarki yang tertua di benua Eropah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US" sz="1800"/>
              <a:t>Mempunyai raja dan ratu, perdana menteri dan kabinet, serta parlimen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highlight>
                  <a:srgbClr val="FFFFFF"/>
                </a:highlight>
              </a:rPr>
              <a:t>Denmark merupakan sebuah negara berdemokrasi.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highlight>
                  <a:srgbClr val="FFFFFF"/>
                </a:highlight>
              </a:rPr>
              <a:t>Kebanyakan keputusan - keputusan penting  dipilih oleh ahli politik secara demokratik di dalam mesyuarat di Dewan Parlimen Denmark dan Dewan Rakyat. Sejak 28 Jun 2015.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highlight>
                  <a:srgbClr val="FFFFFF"/>
                </a:highlight>
              </a:rPr>
              <a:t> Kerajaan telah terdiri daripada Liberal Pary (Venstre), 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SzPct val="100000"/>
              <a:buChar char="●"/>
            </a:pPr>
            <a:r>
              <a:rPr lang="en-US" sz="1800">
                <a:highlight>
                  <a:srgbClr val="FFFFFF"/>
                </a:highlight>
              </a:rPr>
              <a:t>Lars Rasmussen Lokke adalah Perdana Menteri.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DENMARK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SISTEM PENDIDIKAN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450" y="1529125"/>
            <a:ext cx="7405399" cy="45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KANADA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SEJARAH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300" y="1431224"/>
            <a:ext cx="6146574" cy="473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745425" y="1073425"/>
            <a:ext cx="18189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CC0000"/>
                </a:solidFill>
              </a:rPr>
              <a:t>Merdeka pada tahun 1931.  Merdeka sepenuhnya hanya pada 1982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CC0000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407500" y="834900"/>
            <a:ext cx="2335800" cy="28626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KANADA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STATUS EKONOMI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l="14251" r="14279"/>
          <a:stretch/>
        </p:blipFill>
        <p:spPr>
          <a:xfrm>
            <a:off x="3389250" y="1540575"/>
            <a:ext cx="5526149" cy="462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815025" y="795125"/>
            <a:ext cx="28524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7999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Ke-19 dalam KDNK per kapita terbesar di seluruh dunia.</a:t>
            </a:r>
          </a:p>
          <a:p>
            <a:pPr marL="0" lvl="0" indent="0" algn="ctr" rtl="0">
              <a:lnSpc>
                <a:spcPct val="17999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Antara negara terkaya dengan kadar populasi di bawah garisan kemiskinan kurang &lt; 13%</a:t>
            </a:r>
          </a:p>
          <a:p>
            <a:pPr marL="431800" lvl="0" algn="ctr" rtl="0">
              <a:lnSpc>
                <a:spcPct val="17999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Inflasi &lt;&gt; 2%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6475" y="49700"/>
            <a:ext cx="3409200" cy="38265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KANADA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POLITIK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450" y="1451124"/>
            <a:ext cx="6190925" cy="471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KANADA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SISTEM PENDIDIKAN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7351" y="1445075"/>
            <a:ext cx="6251700" cy="48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MALAYSIA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SISTEM PENDIDIKAN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00" y="1494812"/>
            <a:ext cx="8322482" cy="485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3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PERBANDINGAN KURIKULUM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OBJEKTIF</a:t>
            </a:r>
          </a:p>
        </p:txBody>
      </p:sp>
      <p:graphicFrame>
        <p:nvGraphicFramePr>
          <p:cNvPr id="221" name="Shape 221"/>
          <p:cNvGraphicFramePr/>
          <p:nvPr/>
        </p:nvGraphicFramePr>
        <p:xfrm>
          <a:off x="266200" y="1811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{BD7F2A57-94F5-46B6-8988-5158332B5C3B}</a:tableStyleId>
              </a:tblPr>
              <a:tblGrid>
                <a:gridCol w="2189800"/>
                <a:gridCol w="2189800"/>
                <a:gridCol w="2189800"/>
                <a:gridCol w="2189800"/>
              </a:tblGrid>
              <a:tr h="33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Jepun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Denmark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Kanada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Malaysia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432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Bantu pelajar memperoleh pengetahuan asas, kemahiran, memperdalam pemahaman konsep matematik.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Selain itu menggalakkan pelajar guna dlm kehidupan seharian dan berkeupayaan berfikir dan menilai masalah.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1F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61111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Pembelajaran secara menaakul, berpengetahuan dan  berkemahiran matematik dengan tujuan semua pelajar dapat mengaplikasikan pengetahuan tersebut dalam kehidupan seharian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Guna KBAT untuk bina hubungan antara konsep matematik dengan bidang lain dan keadaan dunia sebenar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Boleh fikir dan guna matematik secara berkesan dalam penyelesaian masalah dan membuat keputusan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D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68312" y="115886"/>
            <a:ext cx="8229600" cy="207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PERBANDINGAN KURIKULUM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KANDUNGAN</a:t>
            </a:r>
          </a:p>
        </p:txBody>
      </p:sp>
      <p:graphicFrame>
        <p:nvGraphicFramePr>
          <p:cNvPr id="227" name="Shape 227"/>
          <p:cNvGraphicFramePr/>
          <p:nvPr/>
        </p:nvGraphicFramePr>
        <p:xfrm>
          <a:off x="129712" y="17002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{BD7F2A57-94F5-46B6-8988-5158332B5C3B}</a:tableStyleId>
              </a:tblPr>
              <a:tblGrid>
                <a:gridCol w="2244050"/>
                <a:gridCol w="2244050"/>
                <a:gridCol w="2244050"/>
                <a:gridCol w="2244050"/>
              </a:tblGrid>
              <a:tr h="31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Jepun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Denmark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Kanada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Malaysia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89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Gred 1-6 terdiri 4 topik: nombor dan pengiraan, kuantiti dan pengukuran, geometri dan hubungan matematik.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Gred 7 - 8 nombor dan ungkapan-ungkapan algebra, geometri, fungsi dan kegunaan membuat Data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61111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Gred 9 persamaan kuadratik, bulatan, fungsi,kebarangkalian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1F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kemahiran matematik bermula  dari konteks sejarah, kebudayaan, sosial, penyelesaian masalah dengan ICT. Mempelajari Nombor dan Algebra, Geometri Pengukuran dan Statistik, Kebarangkalian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Penggunaan proses komunikasi, hubungan, penyelesaian masalah, penaakulan, persembahan dan teknologi. Mengandungi nombor &amp; operasi, bentuk &amp; ruang, statistik &amp; kebarangkalian, corak, hubungan &amp; algebra asas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Penggunaan proses komunikasi, hubungan, penyelesaian masalah, penaakulan, persembahan dan teknologi. Mengandungi nombor, pengukuran, bentuk &amp; ruang, statistik &amp;hubungan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D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MENGAPA JEPUN, DENMARK DAN KANADA?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6125" y="1484312"/>
            <a:ext cx="6934199" cy="45370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2843211" y="2852736"/>
            <a:ext cx="504824" cy="28892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148262" y="2852736"/>
            <a:ext cx="503236" cy="288925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7885111" y="3465512"/>
            <a:ext cx="503236" cy="287337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3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PERBANDINGAN KURIKULUM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KAEDAH PENGAJARAN &amp; PEMBELAJARAN</a:t>
            </a:r>
          </a:p>
        </p:txBody>
      </p:sp>
      <p:graphicFrame>
        <p:nvGraphicFramePr>
          <p:cNvPr id="233" name="Shape 233"/>
          <p:cNvGraphicFramePr/>
          <p:nvPr/>
        </p:nvGraphicFramePr>
        <p:xfrm>
          <a:off x="655975" y="18174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{BD7F2A57-94F5-46B6-8988-5158332B5C3B}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Jepun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Denmark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Kanada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Malaysia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menggabungkan 3 kombinasi iaitu penjelasan dan soal jawab dengan guru, perbincangan bersama pelajar dan penerokaan sendiri menggunakan alat bantuan pembelajaran.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1F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•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hlinkClick r:id="rId3"/>
                        </a:rPr>
                        <a:t> </a:t>
                      </a:r>
                      <a:r>
                        <a:rPr lang="en-US" sz="1800" u="sng">
                          <a:solidFill>
                            <a:schemeClr val="hlink"/>
                          </a:solidFill>
                          <a:hlinkClick r:id="rId3"/>
                        </a:rPr>
                        <a:t>www.emu.dk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•penyelesaian masalah, permodelan, penaakulan dan pemikiran serta  perwakilan dan simbol.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Guna buku teks &amp; bahan manipulatif serta ICT seperti </a:t>
                      </a: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smart board, laptop, software &amp; 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pembelajaran </a:t>
                      </a:r>
                      <a:r>
                        <a:rPr lang="en-US" sz="1800" i="1">
                          <a:solidFill>
                            <a:schemeClr val="dk1"/>
                          </a:solidFill>
                        </a:rPr>
                        <a:t>online 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yang interaktif.  Pelajar belajar secara berkumpulan di dalam &amp; luar kelas dan selesai masalah diberi oleh guru guna ICT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Guna buku teks &amp; CD ROM, bahan manipulatif, pembelajaran online yang interaktif, eduwebTV, Youtube, Slideshare.  Pelajar boleh bincang topik matematik dalam Yahoo dan Google Group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D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3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PERBANDINGAN KURIKULUM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KAEDAH PENILAIAN</a:t>
            </a:r>
          </a:p>
        </p:txBody>
      </p:sp>
      <p:graphicFrame>
        <p:nvGraphicFramePr>
          <p:cNvPr id="239" name="Shape 239"/>
          <p:cNvGraphicFramePr/>
          <p:nvPr/>
        </p:nvGraphicFramePr>
        <p:xfrm>
          <a:off x="66600" y="18404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{BD7F2A57-94F5-46B6-8988-5158332B5C3B}</a:tableStyleId>
              </a:tblPr>
              <a:tblGrid>
                <a:gridCol w="2257050"/>
                <a:gridCol w="2257050"/>
                <a:gridCol w="2257050"/>
                <a:gridCol w="2257050"/>
              </a:tblGrid>
              <a:tr h="33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Jepun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Denmark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Kanada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Malaysia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319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Dari peringkat sek ren. hingga sek. men. ren  semua pelajar dinaikkan ke kelas tanpa mengira keputusan.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Pelajar mengambil peperiksaan di penghujung men rendah dan men atas.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61111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Tidak memandang cemerlang tetapi lebih ke arah usaha untuk berjaya.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1F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•ujian matematik di peringkat sekolah Denmark.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•pemberian markah dalam bentuk skala yang terdiri daripada -3 hingga 12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 (-3, 00, 2, 4, 7,   10, dan 12)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Tiada peperiksaan standard di seluruh Kanada.  Penilaian matematik adalah berasaskan sekolah dan dinilai oleh guru masing-masing.  Sistem kredit dan prasyarat digunakan di sekolah menengah.  Penilaian dilakukan guna kemudahan teknologi. 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Matematik dinilai melalui aktiviti pentaksiran sekolah dan PT3 yang dinilai oleh guru masing-masing.  Matematik juga dinilai melalui beberapa siri peperiksaan berpusat seperti UPSR, SPM, STPM.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D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KESIMPULAN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835100" y="1656176"/>
            <a:ext cx="6851700" cy="41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Pembelajaran di Malaysia sangat terikat dengan s</a:t>
            </a:r>
            <a:r>
              <a:rPr lang="en-US">
                <a:solidFill>
                  <a:srgbClr val="C00000"/>
                </a:solidFill>
              </a:rPr>
              <a:t>i</a:t>
            </a:r>
            <a:r>
              <a:rPr lang="en-US" sz="3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stem peperiksaan tidak seperti di Kanada </a:t>
            </a:r>
            <a:r>
              <a:rPr lang="en-US">
                <a:solidFill>
                  <a:srgbClr val="C00000"/>
                </a:solidFill>
              </a:rPr>
              <a:t>, Jepun dan Denmark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320000"/>
              <a:buFont typeface="Arial"/>
              <a:buNone/>
            </a:pPr>
            <a:endParaRPr sz="1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Pelajar di Malaysia kurang terdedah kepada penggunaan teknologi tidak seperti di Kanada</a:t>
            </a:r>
            <a:r>
              <a:rPr lang="en-US">
                <a:solidFill>
                  <a:srgbClr val="002060"/>
                </a:solidFill>
              </a:rPr>
              <a:t>, Jepun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MENGAPA JEPUN, DENMARK DAN KANADA?</a:t>
            </a:r>
          </a:p>
        </p:txBody>
      </p:sp>
      <p:pic>
        <p:nvPicPr>
          <p:cNvPr id="100" name="Shape 1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57250" y="1468687"/>
            <a:ext cx="4173600" cy="470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101"/>
          <p:cNvCxnSpPr/>
          <p:nvPr/>
        </p:nvCxnSpPr>
        <p:spPr>
          <a:xfrm rot="10800000">
            <a:off x="2124000" y="1844736"/>
            <a:ext cx="2447999" cy="360299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2" name="Shape 102"/>
          <p:cNvCxnSpPr/>
          <p:nvPr/>
        </p:nvCxnSpPr>
        <p:spPr>
          <a:xfrm flipH="1">
            <a:off x="2195498" y="2630486"/>
            <a:ext cx="2313000" cy="369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3" name="Shape 103"/>
          <p:cNvCxnSpPr/>
          <p:nvPr/>
        </p:nvCxnSpPr>
        <p:spPr>
          <a:xfrm rot="5400000">
            <a:off x="3119875" y="3059325"/>
            <a:ext cx="1602600" cy="1010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04" name="Shape 104"/>
          <p:cNvCxnSpPr/>
          <p:nvPr/>
        </p:nvCxnSpPr>
        <p:spPr>
          <a:xfrm rot="10800000">
            <a:off x="3276600" y="5229225"/>
            <a:ext cx="1231899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05" name="Shape 105"/>
          <p:cNvSpPr txBox="1"/>
          <p:nvPr/>
        </p:nvSpPr>
        <p:spPr>
          <a:xfrm>
            <a:off x="1258887" y="1647825"/>
            <a:ext cx="1152525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Jepun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258887" y="2741611"/>
            <a:ext cx="1152525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Kanada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3003550" y="4324350"/>
            <a:ext cx="1150936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Denmark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195511" y="5045075"/>
            <a:ext cx="1152525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Malaysia</a:t>
            </a:r>
          </a:p>
        </p:txBody>
      </p:sp>
      <p:sp>
        <p:nvSpPr>
          <p:cNvPr id="109" name="Shape 109"/>
          <p:cNvSpPr/>
          <p:nvPr/>
        </p:nvSpPr>
        <p:spPr>
          <a:xfrm>
            <a:off x="4508500" y="2205025"/>
            <a:ext cx="232500" cy="81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4502425" y="2544425"/>
            <a:ext cx="232500" cy="145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512375" y="2678300"/>
            <a:ext cx="232500" cy="1458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4462675" y="5237925"/>
            <a:ext cx="282300" cy="81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MENGAPA JEPUN, DENMARK DAN KANADA?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0025" y="1557337"/>
            <a:ext cx="3556000" cy="2303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12" y="1700211"/>
            <a:ext cx="4162425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7311" y="4076700"/>
            <a:ext cx="2419350" cy="2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280025" y="4221162"/>
            <a:ext cx="375602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Kanada – hubungkan sekolah dan perpustakaan dengan internet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245100" y="5086350"/>
            <a:ext cx="37560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Jepun – </a:t>
            </a:r>
            <a:r>
              <a:rPr lang="en-US" sz="1800">
                <a:solidFill>
                  <a:srgbClr val="C00000"/>
                </a:solidFill>
              </a:rPr>
              <a:t>negara termaju di dunia antaranya mendominasi industri kereta.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endParaRPr sz="1800">
              <a:solidFill>
                <a:srgbClr val="C00000"/>
              </a:solidFill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971550" y="3382962"/>
            <a:ext cx="37560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Denmark – negara paling bahagia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JEPUN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SEJARAH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630250" y="1681175"/>
            <a:ext cx="3868800" cy="45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•Sistem Feudal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•Terdiri dari golongan pemerintah (Maharaja, Shogun, Daimyo &amp; Samurai)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•dan diperintah (Petani, Tukang &amp; Saudagar)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4499050" y="1681125"/>
            <a:ext cx="3887700" cy="45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•Pada pemerintahan Meiji berlaku peralihan zaman tradisional ke era moden.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•Meiji memperkenalkan sistem pusat dan menghapuskan sistem feudal.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JEPUN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STATUS EKONOMI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60425" y="1600200"/>
            <a:ext cx="4387800" cy="52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/>
              <a:t>•</a:t>
            </a:r>
            <a:r>
              <a:rPr lang="en-US" sz="2600" b="1"/>
              <a:t>Pertanian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/>
              <a:t>12% dari luas daratan di Jepun yang digunakan untuk pertanian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/>
              <a:t>•</a:t>
            </a:r>
            <a:r>
              <a:rPr lang="en-US" sz="2600" b="1"/>
              <a:t>Perindustrian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 b="1"/>
              <a:t> </a:t>
            </a:r>
            <a:r>
              <a:rPr lang="en-US" sz="2600"/>
              <a:t>Industri eksport utama   Jepun adalah automotif,      	elektronik, komputer, semikonduktor, besi, dan baja.</a:t>
            </a:r>
          </a:p>
          <a:p>
            <a:pPr lvl="0">
              <a:spcBef>
                <a:spcPts val="0"/>
              </a:spcBef>
              <a:buNone/>
            </a:pPr>
            <a:endParaRPr sz="2600"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89200" cy="491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/>
              <a:t>•</a:t>
            </a:r>
            <a:r>
              <a:rPr lang="en-US" sz="2600" b="1"/>
              <a:t>Perikanan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/>
              <a:t>Jepun adalah negara pengimport hasil laut terbesar di dunia (bernilai AS $ 14 bilion) Sejak tahun 1996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/>
              <a:t>•</a:t>
            </a:r>
            <a:r>
              <a:rPr lang="en-US" sz="2600" b="1"/>
              <a:t>Perternakan</a:t>
            </a:r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/>
              <a:t>Maju dengan           	menggunakan teknologi yang tinggi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JEPUN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POLITIK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400"/>
              <a:t>•Jepun mengamalkan sistem negara raja berperlembagaan yang amat mengehadkan kuasa Maharaja Jepun.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endParaRPr sz="2400"/>
          </a:p>
          <a:p>
            <a:pPr marL="0" lvl="0" indent="-6985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/>
          </a:p>
          <a:p>
            <a:pPr marL="0" lvl="0" indent="-6985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/>
          </a:p>
          <a:p>
            <a:pPr marL="0" lvl="0" indent="-6985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/>
              <a:t>•Kabinet Jepun dianggotai Perdana Menteri dan para menteri.</a:t>
            </a:r>
          </a:p>
          <a:p>
            <a:pPr marL="0" lvl="0" indent="-6985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/>
              <a:t>•Parti pembangkang terbesar di Jepun adalah Parti Demokratik Jepun.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44" name="Shape 144"/>
          <p:cNvGraphicFramePr/>
          <p:nvPr/>
        </p:nvGraphicFramePr>
        <p:xfrm>
          <a:off x="544450" y="2632275"/>
          <a:ext cx="8263400" cy="2217561"/>
        </p:xfrm>
        <a:graphic>
          <a:graphicData uri="http://schemas.openxmlformats.org/drawingml/2006/table">
            <a:tbl>
              <a:tblPr>
                <a:noFill/>
                <a:tableStyleId>{DC7ECEA2-9F03-4D2A-8404-5350EC864260}</a:tableStyleId>
              </a:tblPr>
              <a:tblGrid>
                <a:gridCol w="4131700"/>
                <a:gridCol w="4131700"/>
              </a:tblGrid>
              <a:tr h="4545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Majlis Tinggi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Majlis Rendah</a:t>
                      </a:r>
                    </a:p>
                  </a:txBody>
                  <a:tcPr marL="91425" marR="91425" marT="91425" marB="91425"/>
                </a:tc>
              </a:tr>
              <a:tr h="4545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terdiri daripada 242 anggota dewan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terdiri daripada 480 anggota dewan.</a:t>
                      </a:r>
                    </a:p>
                  </a:txBody>
                  <a:tcPr marL="91425" marR="91425" marT="91425" marB="91425"/>
                </a:tc>
              </a:tr>
              <a:tr h="12209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dipilih secara langsung oleh rakyat setiap 6 tahun sekali.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dipilih secara langsung oleh rakyat setiap 4 tahun sekali atau selepas majlis rendah dibubarkan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JEPUN</a:t>
            </a: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SISTEM PENDIDIKAN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/>
              <a:t>•Kementerian Pendidikan Kebudayaan, Sukan, Sains dan teknologi (MEXT), menetapkan garis panduan umum kandungan setiap subjek sekolah.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27850"/>
            <a:ext cx="4171950" cy="477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87" y="4340087"/>
            <a:ext cx="4429125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62" y="260350"/>
            <a:ext cx="25241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68300" y="260350"/>
            <a:ext cx="8229600" cy="90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DENMARK</a:t>
            </a:r>
            <a:br>
              <a:rPr lang="en-US" sz="40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000" b="0" i="0" u="none" strike="noStrike" cap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2177125" y="886350"/>
            <a:ext cx="6438000" cy="50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Bandar yang tertua ialah bandar di Ribe.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Populasi penduduk di negara tersebut adalah  lebih kurang 5.5 juta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Bahasa Rasmi adalah </a:t>
            </a:r>
            <a:r>
              <a:rPr lang="en-US" sz="2000" i="1">
                <a:solidFill>
                  <a:schemeClr val="dk1"/>
                </a:solidFill>
              </a:rPr>
              <a:t>Danish</a:t>
            </a:r>
            <a:r>
              <a:rPr lang="en-US" sz="2000">
                <a:solidFill>
                  <a:schemeClr val="dk1"/>
                </a:solidFill>
              </a:rPr>
              <a:t>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Ibu negara Denmark adalah Copenhagen yang berada di Pulau Zealand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Denmark tidak memiliki gunung.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Majoriti pekerjaan utama di Denmark adalah sebagai petani.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000">
                <a:solidFill>
                  <a:schemeClr val="dk1"/>
                </a:solidFill>
              </a:rPr>
              <a:t>Prinsip asas kehidupan  setiap masyarakat di Denmark adalah berdasarkan kebebasan persamaan dan saling mempercayai antara satu sama lain.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On-screen Show (4:3)</PresentationFormat>
  <Paragraphs>121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Diseño predeterminado</vt:lpstr>
      <vt:lpstr>PERBANDINGAN KURIKULUM MATEMATIK</vt:lpstr>
      <vt:lpstr>MENGAPA JEPUN, DENMARK DAN KANADA?</vt:lpstr>
      <vt:lpstr>MENGAPA JEPUN, DENMARK DAN KANADA?</vt:lpstr>
      <vt:lpstr>MENGAPA JEPUN, DENMARK DAN KANADA?</vt:lpstr>
      <vt:lpstr>JEPUN SEJARAH</vt:lpstr>
      <vt:lpstr>JEPUN STATUS EKONOMI</vt:lpstr>
      <vt:lpstr>JEPUN POLITIK</vt:lpstr>
      <vt:lpstr>JEPUN SISTEM PENDIDIKAN</vt:lpstr>
      <vt:lpstr>DENMARK </vt:lpstr>
      <vt:lpstr>DENMARK STATUS EKONOMI</vt:lpstr>
      <vt:lpstr>DENMARK POLITIK</vt:lpstr>
      <vt:lpstr>DENMARK SISTEM PENDIDIKAN</vt:lpstr>
      <vt:lpstr>KANADA SEJARAH</vt:lpstr>
      <vt:lpstr>KANADA STATUS EKONOMI</vt:lpstr>
      <vt:lpstr>KANADA POLITIK</vt:lpstr>
      <vt:lpstr>KANADA SISTEM PENDIDIKAN</vt:lpstr>
      <vt:lpstr>MALAYSIA SISTEM PENDIDIKAN</vt:lpstr>
      <vt:lpstr>PERBANDINGAN KURIKULUM OBJEKTIF</vt:lpstr>
      <vt:lpstr>PERBANDINGAN KURIKULUM KANDUNGAN</vt:lpstr>
      <vt:lpstr>PERBANDINGAN KURIKULUM KAEDAH PENGAJARAN &amp; PEMBELAJARAN</vt:lpstr>
      <vt:lpstr>PERBANDINGAN KURIKULUM KAEDAH PENILAIAN</vt:lpstr>
      <vt:lpstr>KESIMPULAN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PERBANDINGAN KURIKULUM MATEMATIK</dc:title>
  <dc:creator>Zainab Binti Ali Taha</dc:creator>
  <cp:lastModifiedBy>Zainab Binti Ali Taha</cp:lastModifiedBy>
  <cp:revision>1</cp:revision>
  <dcterms:modified xsi:type="dcterms:W3CDTF">2017-01-10T06:51:30Z</dcterms:modified>
</cp:coreProperties>
</file>