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8" r:id="rId2"/>
    <p:sldId id="256" r:id="rId3"/>
    <p:sldId id="257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46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7C7B8-FB5E-44DC-8936-926A6095BDBF}" type="datetimeFigureOut">
              <a:rPr lang="en-MY" smtClean="0"/>
              <a:t>3/1/2018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DBF066-42DB-46F9-B1A5-795E9745C515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9434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BF066-42DB-46F9-B1A5-795E9745C515}" type="slidenum">
              <a:rPr lang="en-MY" smtClean="0"/>
              <a:t>2</a:t>
            </a:fld>
            <a:endParaRPr lang="en-MY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E529-BB4C-4014-8EF9-E9471E60950D}" type="datetimeFigureOut">
              <a:rPr lang="en-MY" smtClean="0"/>
              <a:t>3/1/2018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297A1-2855-4F16-ABD8-D6334B674630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E529-BB4C-4014-8EF9-E9471E60950D}" type="datetimeFigureOut">
              <a:rPr lang="en-MY" smtClean="0"/>
              <a:t>3/1/2018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297A1-2855-4F16-ABD8-D6334B674630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E529-BB4C-4014-8EF9-E9471E60950D}" type="datetimeFigureOut">
              <a:rPr lang="en-MY" smtClean="0"/>
              <a:t>3/1/2018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297A1-2855-4F16-ABD8-D6334B674630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E529-BB4C-4014-8EF9-E9471E60950D}" type="datetimeFigureOut">
              <a:rPr lang="en-MY" smtClean="0"/>
              <a:t>3/1/2018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297A1-2855-4F16-ABD8-D6334B674630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E529-BB4C-4014-8EF9-E9471E60950D}" type="datetimeFigureOut">
              <a:rPr lang="en-MY" smtClean="0"/>
              <a:t>3/1/2018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297A1-2855-4F16-ABD8-D6334B674630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E529-BB4C-4014-8EF9-E9471E60950D}" type="datetimeFigureOut">
              <a:rPr lang="en-MY" smtClean="0"/>
              <a:t>3/1/2018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297A1-2855-4F16-ABD8-D6334B674630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E529-BB4C-4014-8EF9-E9471E60950D}" type="datetimeFigureOut">
              <a:rPr lang="en-MY" smtClean="0"/>
              <a:t>3/1/2018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297A1-2855-4F16-ABD8-D6334B674630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E529-BB4C-4014-8EF9-E9471E60950D}" type="datetimeFigureOut">
              <a:rPr lang="en-MY" smtClean="0"/>
              <a:t>3/1/2018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297A1-2855-4F16-ABD8-D6334B674630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E529-BB4C-4014-8EF9-E9471E60950D}" type="datetimeFigureOut">
              <a:rPr lang="en-MY" smtClean="0"/>
              <a:t>3/1/2018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297A1-2855-4F16-ABD8-D6334B674630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E529-BB4C-4014-8EF9-E9471E60950D}" type="datetimeFigureOut">
              <a:rPr lang="en-MY" smtClean="0"/>
              <a:t>3/1/2018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297A1-2855-4F16-ABD8-D6334B674630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E529-BB4C-4014-8EF9-E9471E60950D}" type="datetimeFigureOut">
              <a:rPr lang="en-MY" smtClean="0"/>
              <a:t>3/1/2018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297A1-2855-4F16-ABD8-D6334B674630}" type="slidenum">
              <a:rPr lang="en-MY" smtClean="0"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CE529-BB4C-4014-8EF9-E9471E60950D}" type="datetimeFigureOut">
              <a:rPr lang="en-MY" smtClean="0"/>
              <a:t>3/1/2018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297A1-2855-4F16-ABD8-D6334B674630}" type="slidenum">
              <a:rPr lang="en-MY" smtClean="0"/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360" y="404178"/>
            <a:ext cx="8229600" cy="1143000"/>
          </a:xfrm>
        </p:spPr>
        <p:txBody>
          <a:bodyPr>
            <a:noAutofit/>
          </a:bodyPr>
          <a:lstStyle/>
          <a:p>
            <a:r>
              <a:rPr lang="en-MY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 CENA" panose="02000000000000000000" pitchFamily="2" charset="0"/>
              </a:rPr>
              <a:t>Soil COMPOSITION</a:t>
            </a:r>
            <a:endParaRPr lang="en-MY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 CENA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360" y="2132965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MY" dirty="0" smtClean="0">
                <a:latin typeface="AR CENA" panose="02000000000000000000" pitchFamily="2" charset="0"/>
              </a:rPr>
              <a:t>AIDIEL ASHRAF BIN ABDUL RAZAK</a:t>
            </a:r>
          </a:p>
          <a:p>
            <a:r>
              <a:rPr lang="en-MY" dirty="0" smtClean="0">
                <a:latin typeface="AR CENA" panose="02000000000000000000" pitchFamily="2" charset="0"/>
              </a:rPr>
              <a:t>ANDY SIA CHEE MAU</a:t>
            </a:r>
          </a:p>
          <a:p>
            <a:r>
              <a:rPr lang="en-MY" dirty="0" smtClean="0">
                <a:latin typeface="AR CENA" panose="02000000000000000000" pitchFamily="2" charset="0"/>
              </a:rPr>
              <a:t>ANIS NAJMIAH SILMI BINTI MAT HASSAN</a:t>
            </a:r>
          </a:p>
          <a:p>
            <a:r>
              <a:rPr lang="en-MY" dirty="0" smtClean="0">
                <a:latin typeface="AR CENA" panose="02000000000000000000" pitchFamily="2" charset="0"/>
              </a:rPr>
              <a:t>ARVINDRAJ A/L THANGARAJOO</a:t>
            </a:r>
          </a:p>
          <a:p>
            <a:r>
              <a:rPr lang="en-MY" dirty="0" smtClean="0">
                <a:latin typeface="AR CENA" panose="02000000000000000000" pitchFamily="2" charset="0"/>
              </a:rPr>
              <a:t>AZRUL SHAH BIN AMINUDDIN</a:t>
            </a:r>
          </a:p>
          <a:p>
            <a:r>
              <a:rPr lang="en-MY" dirty="0" smtClean="0">
                <a:latin typeface="AR CENA" panose="02000000000000000000" pitchFamily="2" charset="0"/>
              </a:rPr>
              <a:t>CHEN JUN YAN</a:t>
            </a:r>
          </a:p>
          <a:p>
            <a:r>
              <a:rPr lang="en-MY" dirty="0" smtClean="0">
                <a:latin typeface="AR CENA" panose="02000000000000000000" pitchFamily="2" charset="0"/>
              </a:rPr>
              <a:t>CHERYL HONG SHING YEE</a:t>
            </a:r>
          </a:p>
          <a:p>
            <a:r>
              <a:rPr lang="en-MY" dirty="0" smtClean="0">
                <a:latin typeface="AR CENA" panose="02000000000000000000" pitchFamily="2" charset="0"/>
              </a:rPr>
              <a:t>ELAINE TAY YEE LING</a:t>
            </a:r>
          </a:p>
          <a:p>
            <a:r>
              <a:rPr lang="en-MY" dirty="0" smtClean="0">
                <a:latin typeface="AR CENA" panose="02000000000000000000" pitchFamily="2" charset="0"/>
              </a:rPr>
              <a:t>EMER AIMAN BIN MOHD SALEH</a:t>
            </a:r>
          </a:p>
          <a:p>
            <a:r>
              <a:rPr lang="en-MY" dirty="0" smtClean="0">
                <a:latin typeface="AR CENA" panose="02000000000000000000" pitchFamily="2" charset="0"/>
              </a:rPr>
              <a:t>EZZYAN INTAN SYAFHIRAH BINTI ABDUL RAHIM</a:t>
            </a:r>
          </a:p>
          <a:p>
            <a:r>
              <a:rPr lang="en-MY" dirty="0" smtClean="0">
                <a:latin typeface="AR CENA" panose="02000000000000000000" pitchFamily="2" charset="0"/>
              </a:rPr>
              <a:t>HUANG WEI HONG</a:t>
            </a:r>
            <a:endParaRPr lang="en-MY" dirty="0">
              <a:latin typeface="AR CENA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-144015" y="2456082"/>
                <a:ext cx="2195736" cy="3735656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en-MY" sz="1900" b="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MY" sz="19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𝑉</m:t>
                    </m:r>
                    <m:r>
                      <a:rPr lang="en-MY" sz="19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MY" sz="19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MY" sz="19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MY" sz="19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MY" sz="19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MY" sz="19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MY" sz="19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MY" sz="19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𝑉</m:t>
                        </m:r>
                      </m:sub>
                    </m:sSub>
                  </m:oMath>
                </a14:m>
                <a:endParaRPr lang="en-MY" sz="1900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MY" sz="19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       </m:t>
                      </m:r>
                      <m:r>
                        <a:rPr lang="en-MY" sz="19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MY" sz="19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MY" sz="19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MY" sz="19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𝑆</m:t>
                          </m:r>
                        </m:sub>
                      </m:sSub>
                      <m:r>
                        <a:rPr lang="en-US" sz="1900" b="0" i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MY" sz="19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MY" sz="19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MY" sz="19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𝑊</m:t>
                          </m:r>
                        </m:sub>
                      </m:sSub>
                      <m:r>
                        <a:rPr lang="en-US" sz="19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MY" sz="19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MY" sz="19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MY" sz="19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MY" sz="1900" dirty="0" smtClean="0">
                  <a:solidFill>
                    <a:schemeClr val="tx1"/>
                  </a:solidFill>
                </a:endParaRPr>
              </a:p>
              <a:p>
                <a:r>
                  <a:rPr lang="en-MY" sz="1900" b="0" dirty="0" smtClean="0">
                    <a:solidFill>
                      <a:srgbClr val="002060"/>
                    </a:solidFill>
                  </a:rPr>
                  <a:t>W</a:t>
                </a:r>
                <a14:m>
                  <m:oMath xmlns:m="http://schemas.openxmlformats.org/officeDocument/2006/math">
                    <m:r>
                      <a:rPr lang="en-MY" sz="1900" b="0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MY" sz="19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MY" sz="19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MY" sz="19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MY" sz="1900" dirty="0" smtClean="0">
                    <a:solidFill>
                      <a:srgbClr val="002060"/>
                    </a:solidFill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MY" sz="19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MY" sz="19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MY" sz="19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𝑊</m:t>
                        </m:r>
                      </m:sub>
                    </m:sSub>
                  </m:oMath>
                </a14:m>
                <a:endParaRPr lang="en-MY" sz="1900" dirty="0" smtClean="0">
                  <a:solidFill>
                    <a:schemeClr val="tx1"/>
                  </a:solidFill>
                </a:endParaRPr>
              </a:p>
              <a:p>
                <a:r>
                  <a:rPr lang="en-MY" sz="2100" b="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e</a:t>
                </a:r>
                <a14:m>
                  <m:oMath xmlns:m="http://schemas.openxmlformats.org/officeDocument/2006/math">
                    <m:r>
                      <a:rPr lang="en-MY" sz="21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MY" sz="21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MY" sz="21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MY" sz="21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MY" sz="21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𝑣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MY" sz="21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MY" sz="21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MY" sz="21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den>
                    </m:f>
                    <m:r>
                      <a:rPr lang="en-MY" sz="2100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MY" sz="210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MY" sz="21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MY" sz="21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1−</m:t>
                        </m:r>
                        <m:r>
                          <a:rPr lang="en-MY" sz="21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endParaRPr lang="en-MY" sz="2100" dirty="0" smtClean="0">
                  <a:solidFill>
                    <a:schemeClr val="tx1"/>
                  </a:solidFill>
                </a:endParaRPr>
              </a:p>
              <a:p>
                <a:r>
                  <a:rPr lang="en-MY" sz="1900" dirty="0" smtClean="0">
                    <a:solidFill>
                      <a:srgbClr val="002060"/>
                    </a:solidFill>
                  </a:rPr>
                  <a:t>n</a:t>
                </a:r>
                <a14:m>
                  <m:oMath xmlns:m="http://schemas.openxmlformats.org/officeDocument/2006/math">
                    <m:r>
                      <a:rPr lang="en-MY" sz="1900" b="0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MY" sz="19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MY" sz="19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MY" sz="19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MY" sz="19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𝑣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MY" sz="19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MY" sz="19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  <m:sub/>
                        </m:sSub>
                      </m:den>
                    </m:f>
                    <m:r>
                      <a:rPr lang="en-MY" sz="1900" b="0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MY" sz="190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MY" sz="190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𝑒</m:t>
                        </m:r>
                      </m:num>
                      <m:den>
                        <m:r>
                          <a:rPr lang="en-MY" sz="190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1+</m:t>
                        </m:r>
                        <m:r>
                          <a:rPr lang="en-MY" sz="190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𝑒</m:t>
                        </m:r>
                      </m:den>
                    </m:f>
                  </m:oMath>
                </a14:m>
                <a:endParaRPr lang="en-MY" sz="1900" dirty="0" smtClean="0">
                  <a:solidFill>
                    <a:schemeClr val="tx1"/>
                  </a:solidFill>
                </a:endParaRPr>
              </a:p>
              <a:p>
                <a:r>
                  <a:rPr lang="en-MY" sz="1900" b="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</a:t>
                </a:r>
                <a14:m>
                  <m:oMath xmlns:m="http://schemas.openxmlformats.org/officeDocument/2006/math">
                    <m:r>
                      <a:rPr lang="en-MY" sz="19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MY" sz="19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MY" sz="19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MY" sz="19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𝑤</m:t>
                        </m:r>
                      </m:sub>
                    </m:sSub>
                    <m:r>
                      <a:rPr lang="en-US" sz="1900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en-MY" sz="19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MY" sz="19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MY" sz="19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</m:sub>
                    </m:sSub>
                  </m:oMath>
                </a14:m>
                <a:endParaRPr lang="en-MY" sz="1900" b="0" dirty="0" smtClean="0">
                  <a:solidFill>
                    <a:schemeClr val="tx1"/>
                  </a:solidFill>
                </a:endParaRPr>
              </a:p>
              <a:p>
                <a:r>
                  <a:rPr lang="en-MY" sz="1900" b="0" dirty="0" smtClean="0">
                    <a:solidFill>
                      <a:srgbClr val="002060"/>
                    </a:solidFill>
                  </a:rPr>
                  <a:t>w</a:t>
                </a:r>
                <a14:m>
                  <m:oMath xmlns:m="http://schemas.openxmlformats.org/officeDocument/2006/math">
                    <m:r>
                      <a:rPr lang="en-MY" sz="1900" b="0" i="1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MY" sz="19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MY" sz="19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MY" sz="19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𝑤</m:t>
                        </m:r>
                      </m:sub>
                    </m:sSub>
                    <m:r>
                      <a:rPr lang="en-US" sz="1900" b="0" i="0" smtClean="0">
                        <a:solidFill>
                          <a:srgbClr val="002060"/>
                        </a:solidFill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en-MY" sz="19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MY" sz="19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MY" sz="19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endParaRPr lang="en-MY" sz="1900" b="0" dirty="0" smtClean="0">
                  <a:solidFill>
                    <a:schemeClr val="tx1"/>
                  </a:solidFill>
                </a:endParaRPr>
              </a:p>
              <a:p>
                <a:r>
                  <a:rPr lang="en-MY" sz="19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</a:t>
                </a:r>
                <a14:m>
                  <m:oMath xmlns:m="http://schemas.openxmlformats.org/officeDocument/2006/math">
                    <m:r>
                      <a:rPr lang="en-MY" sz="19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MY" sz="19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9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𝑀</m:t>
                        </m:r>
                      </m:num>
                      <m:den>
                        <m:r>
                          <a:rPr lang="en-US" sz="19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𝑉</m:t>
                        </m:r>
                      </m:den>
                    </m:f>
                  </m:oMath>
                </a14:m>
                <a:endParaRPr lang="en-US" altLang="zh-CN" b="0" dirty="0" smtClean="0"/>
              </a:p>
              <a:p>
                <a:endParaRPr lang="en-MY" b="0" dirty="0" smtClean="0"/>
              </a:p>
              <a:p>
                <a:endParaRPr lang="en-MY" b="0" dirty="0" smtClean="0"/>
              </a:p>
              <a:p>
                <a:endParaRPr lang="en-MY" b="0" dirty="0" smtClean="0"/>
              </a:p>
              <a:p>
                <a:endParaRPr lang="en-MY" b="0" dirty="0" smtClean="0"/>
              </a:p>
              <a:p>
                <a:endParaRPr lang="en-MY" dirty="0" smtClean="0"/>
              </a:p>
              <a:p>
                <a:endParaRPr lang="en-MY" dirty="0" smtClean="0"/>
              </a:p>
              <a:p>
                <a:endParaRPr lang="en-MY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-144015" y="2456082"/>
                <a:ext cx="2195736" cy="3735656"/>
              </a:xfrm>
              <a:blipFill rotWithShape="1">
                <a:blip r:embed="rId4"/>
                <a:stretch>
                  <a:fillRect t="-816"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13" t="29980" r="-52" b="15151"/>
          <a:stretch>
            <a:fillRect/>
          </a:stretch>
        </p:blipFill>
        <p:spPr bwMode="auto">
          <a:xfrm>
            <a:off x="425176" y="-10116"/>
            <a:ext cx="3253090" cy="2478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Subtitle 2"/>
              <p:cNvSpPr txBox="1">
                <a:spLocks/>
              </p:cNvSpPr>
              <p:nvPr/>
            </p:nvSpPr>
            <p:spPr>
              <a:xfrm>
                <a:off x="6216352" y="2700146"/>
                <a:ext cx="2778750" cy="435634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 sz="1800" b="1" dirty="0">
                              <a:solidFill>
                                <a:srgbClr val="FF0000"/>
                              </a:solidFill>
                            </a:rPr>
                            <m:t>γ</m:t>
                          </m:r>
                        </m:e>
                        <m:sub>
                          <m:r>
                            <a:rPr lang="en-US" altLang="zh-CN" sz="1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𝑠𝑎𝑡</m:t>
                          </m:r>
                        </m:sub>
                      </m:sSub>
                      <m:r>
                        <a:rPr lang="en-US" altLang="zh-CN" sz="18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sz="1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sz="1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1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1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zh-CN" sz="1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altLang="zh-CN" sz="1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altLang="zh-CN" sz="1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𝑒</m:t>
                          </m:r>
                          <m:r>
                            <a:rPr lang="en-US" altLang="zh-CN" sz="1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altLang="zh-CN" sz="1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l-GR" sz="1800" b="1" dirty="0">
                                  <a:solidFill>
                                    <a:srgbClr val="FF0000"/>
                                  </a:solidFill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US" altLang="zh-CN" sz="1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𝑤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1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1+</m:t>
                          </m:r>
                          <m:r>
                            <a:rPr lang="en-US" altLang="zh-CN" sz="1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𝑒</m:t>
                          </m:r>
                        </m:den>
                      </m:f>
                      <m:r>
                        <a:rPr lang="en-US" altLang="zh-CN" sz="1800" i="1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altLang="zh-CN" sz="1800" dirty="0" smtClean="0">
                  <a:solidFill>
                    <a:srgbClr val="FF0000"/>
                  </a:solidFill>
                </a:endParaRPr>
              </a:p>
              <a:p>
                <a:r>
                  <a:rPr lang="en-US" altLang="zh-CN" sz="20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p=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</a:rPr>
                          <m:t>(1+</m:t>
                        </m:r>
                        <m:r>
                          <a:rPr lang="en-US" altLang="zh-CN" sz="20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</a:rPr>
                          <m:t>𝑤</m:t>
                        </m:r>
                        <m:r>
                          <a:rPr lang="en-US" altLang="zh-CN" sz="20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𝑤</m:t>
                            </m:r>
                          </m:sub>
                        </m:sSub>
                      </m:num>
                      <m:den>
                        <m:r>
                          <a:rPr lang="en-US" altLang="zh-CN" sz="20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</a:rPr>
                          <m:t>1+</m:t>
                        </m:r>
                        <m:r>
                          <a:rPr lang="en-US" altLang="zh-CN" sz="20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</a:rPr>
                          <m:t>𝑒</m:t>
                        </m:r>
                      </m:den>
                    </m:f>
                  </m:oMath>
                </a14:m>
                <a:endParaRPr lang="en-US" altLang="zh-CN" sz="20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altLang="zh-CN" sz="20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altLang="zh-CN" sz="2000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𝑤</m:t>
                            </m:r>
                          </m:sub>
                        </m:sSub>
                      </m:num>
                      <m:den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1+</m:t>
                        </m:r>
                        <m:r>
                          <a:rPr lang="en-US" altLang="zh-CN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𝑒</m:t>
                        </m:r>
                      </m:den>
                    </m:f>
                  </m:oMath>
                </a14:m>
                <a:endParaRPr lang="en-US" altLang="zh-CN" sz="20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altLang="zh-CN" sz="2000" b="0" i="1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</a:rPr>
                          <m:t>𝑠𝑎𝑡</m:t>
                        </m:r>
                      </m:sub>
                    </m:sSub>
                  </m:oMath>
                </a14:m>
                <a:r>
                  <a:rPr lang="en-US" altLang="zh-CN" sz="2000" dirty="0">
                    <a:solidFill>
                      <a:schemeClr val="accent5">
                        <a:lumMod val="75000"/>
                      </a:schemeClr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20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zh-CN" sz="20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  <m:r>
                          <a:rPr lang="en-US" altLang="zh-CN" sz="20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altLang="zh-CN" sz="20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</a:rPr>
                          <m:t>𝑒</m:t>
                        </m:r>
                        <m:r>
                          <a:rPr lang="en-US" altLang="zh-CN" sz="20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  <m:sSub>
                          <m:sSubPr>
                            <m:ctrlPr>
                              <a:rPr lang="en-US" altLang="zh-CN" sz="20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20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𝑤</m:t>
                            </m:r>
                          </m:sub>
                        </m:sSub>
                      </m:num>
                      <m:den>
                        <m:r>
                          <a:rPr lang="en-US" altLang="zh-CN" sz="20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</a:rPr>
                          <m:t>1+</m:t>
                        </m:r>
                        <m:r>
                          <a:rPr lang="en-US" altLang="zh-CN" sz="2000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</a:rPr>
                          <m:t>𝑒</m:t>
                        </m:r>
                      </m:den>
                    </m:f>
                  </m:oMath>
                </a14:m>
                <a:endParaRPr lang="en-US" altLang="zh-CN" sz="20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en-US" altLang="zh-CN" sz="1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sz="1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sz="1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𝑒</m:t>
                          </m:r>
                          <m:r>
                            <a:rPr lang="en-US" altLang="zh-CN" sz="1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(1−</m:t>
                          </m:r>
                          <m:r>
                            <a:rPr lang="en-US" altLang="zh-CN" sz="1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𝑆</m:t>
                          </m:r>
                          <m:r>
                            <a:rPr lang="en-US" altLang="zh-CN" sz="1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altLang="zh-CN" sz="1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1+</m:t>
                          </m:r>
                          <m:r>
                            <a:rPr lang="en-US" altLang="zh-CN" sz="1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𝑒</m:t>
                          </m:r>
                        </m:den>
                      </m:f>
                      <m:r>
                        <a:rPr lang="en-US" altLang="zh-CN" sz="1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zh-CN" sz="1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zh-CN" sz="1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(1−</m:t>
                      </m:r>
                      <m:r>
                        <a:rPr lang="en-US" altLang="zh-CN" sz="1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altLang="zh-CN" sz="1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altLang="zh-CN" sz="1800" dirty="0" smtClean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18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altLang="zh-CN" sz="18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en-US" altLang="zh-CN" sz="1800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sz="180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sz="18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𝑒</m:t>
                          </m:r>
                          <m:r>
                            <a:rPr lang="en-US" altLang="zh-CN" sz="18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CN" sz="18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𝑤</m:t>
                          </m:r>
                          <m:sSub>
                            <m:sSubPr>
                              <m:ctrlPr>
                                <a:rPr lang="en-US" altLang="zh-CN" sz="18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18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zh-CN" sz="18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18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1+</m:t>
                          </m:r>
                          <m:r>
                            <a:rPr lang="en-US" altLang="zh-CN" sz="18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𝑒</m:t>
                          </m:r>
                        </m:den>
                      </m:f>
                    </m:oMath>
                  </m:oMathPara>
                </a14:m>
                <a:endParaRPr lang="en-US" altLang="zh-CN" sz="1800" dirty="0"/>
              </a:p>
              <a:p>
                <a:endParaRPr lang="en-US" altLang="zh-CN" sz="1800" dirty="0" smtClean="0"/>
              </a:p>
              <a:p>
                <a:endParaRPr lang="en-US" altLang="zh-CN" sz="1800" dirty="0" smtClean="0"/>
              </a:p>
              <a:p>
                <a:endParaRPr lang="en-US" altLang="zh-CN" dirty="0" smtClean="0"/>
              </a:p>
              <a:p>
                <a:endParaRPr lang="en-MY" dirty="0" smtClean="0"/>
              </a:p>
              <a:p>
                <a:endParaRPr lang="en-MY" dirty="0" smtClean="0"/>
              </a:p>
              <a:p>
                <a:endParaRPr lang="en-MY" dirty="0" smtClean="0"/>
              </a:p>
              <a:p>
                <a:endParaRPr lang="en-MY" dirty="0" smtClean="0"/>
              </a:p>
              <a:p>
                <a:endParaRPr lang="en-MY" dirty="0" smtClean="0"/>
              </a:p>
              <a:p>
                <a:endParaRPr lang="en-MY" dirty="0" smtClean="0"/>
              </a:p>
              <a:p>
                <a:endParaRPr lang="en-MY" dirty="0"/>
              </a:p>
            </p:txBody>
          </p:sp>
        </mc:Choice>
        <mc:Fallback xmlns="">
          <p:sp>
            <p:nvSpPr>
              <p:cNvPr id="4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6352" y="2700146"/>
                <a:ext cx="2778750" cy="435634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2" descr="Image result for soil element with volume of soil solid equal to 1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0" t="7946" r="30973" b="59731"/>
          <a:stretch>
            <a:fillRect/>
          </a:stretch>
        </p:blipFill>
        <p:spPr bwMode="auto">
          <a:xfrm>
            <a:off x="4716016" y="-10116"/>
            <a:ext cx="3048001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Subtitle 2"/>
              <p:cNvSpPr txBox="1">
                <a:spLocks/>
              </p:cNvSpPr>
              <p:nvPr/>
            </p:nvSpPr>
            <p:spPr>
              <a:xfrm>
                <a:off x="3995936" y="2558536"/>
                <a:ext cx="2622436" cy="435634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90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19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altLang="zh-CN" sz="19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altLang="zh-CN" sz="19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CN" sz="19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19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altLang="zh-CN" sz="19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  <m:sSub>
                        <m:sSubPr>
                          <m:ctrlPr>
                            <a:rPr lang="en-US" altLang="zh-CN" sz="19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 sz="1900" b="1" dirty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</a:rPr>
                            <m:t>γ</m:t>
                          </m:r>
                        </m:e>
                        <m:sub>
                          <m:r>
                            <a:rPr lang="en-US" altLang="zh-CN" sz="19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𝑤</m:t>
                          </m:r>
                        </m:sub>
                      </m:sSub>
                    </m:oMath>
                  </m:oMathPara>
                </a14:m>
                <a:endParaRPr lang="en-US" altLang="zh-CN" sz="19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9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19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altLang="zh-CN" sz="19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𝑤</m:t>
                          </m:r>
                        </m:sub>
                      </m:sSub>
                      <m:r>
                        <a:rPr lang="en-US" altLang="zh-CN" sz="19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CN" sz="19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19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𝑤</m:t>
                          </m:r>
                          <m:r>
                            <a:rPr lang="en-US" altLang="zh-CN" sz="19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altLang="zh-CN" sz="19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  <m:sSub>
                        <m:sSubPr>
                          <m:ctrlPr>
                            <a:rPr lang="en-US" altLang="zh-CN" sz="19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 sz="1900" b="1" dirty="0">
                              <a:solidFill>
                                <a:srgbClr val="FF0000"/>
                              </a:solidFill>
                            </a:rPr>
                            <m:t>γ</m:t>
                          </m:r>
                        </m:e>
                        <m:sub>
                          <m:r>
                            <a:rPr lang="en-US" altLang="zh-CN" sz="19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𝑤</m:t>
                          </m:r>
                        </m:sub>
                      </m:sSub>
                    </m:oMath>
                  </m:oMathPara>
                </a14:m>
                <a:endParaRPr lang="en-US" altLang="zh-CN" sz="1900" dirty="0" smtClean="0"/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19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m:t>γ</m:t>
                    </m:r>
                  </m:oMath>
                </a14:m>
                <a:r>
                  <a:rPr lang="en-US" altLang="zh-CN" sz="1900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1900" i="1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1900" b="0" i="1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</a:rPr>
                          <m:t>(1+</m:t>
                        </m:r>
                        <m:r>
                          <a:rPr lang="en-US" altLang="zh-CN" sz="1900" b="0" i="1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</a:rPr>
                          <m:t>𝑤</m:t>
                        </m:r>
                        <m:r>
                          <a:rPr lang="en-US" altLang="zh-CN" sz="1900" b="0" i="1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  <m:sSub>
                          <m:sSubPr>
                            <m:ctrlPr>
                              <a:rPr lang="en-US" altLang="zh-CN" sz="19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19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zh-CN" sz="19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19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l-GR" sz="1900" b="1" dirty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</a:rPr>
                              <m:t>γ</m:t>
                            </m:r>
                          </m:e>
                          <m:sub>
                            <m:r>
                              <a:rPr lang="en-US" altLang="zh-CN" sz="1900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𝑤</m:t>
                            </m:r>
                          </m:sub>
                        </m:sSub>
                      </m:num>
                      <m:den>
                        <m:r>
                          <a:rPr lang="en-US" altLang="zh-CN" sz="1900" b="0" i="1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</a:rPr>
                          <m:t>1+</m:t>
                        </m:r>
                        <m:r>
                          <a:rPr lang="en-US" altLang="zh-CN" sz="1900" b="0" i="1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/>
                          </a:rPr>
                          <m:t>𝑒</m:t>
                        </m:r>
                      </m:den>
                    </m:f>
                  </m:oMath>
                </a14:m>
                <a:endParaRPr lang="en-US" altLang="zh-CN" sz="19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19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1900" b="1" dirty="0">
                            <a:solidFill>
                              <a:srgbClr val="FF0000"/>
                            </a:solidFill>
                          </a:rPr>
                          <m:t>γ</m:t>
                        </m:r>
                      </m:e>
                      <m:sub>
                        <m:r>
                          <a:rPr lang="en-US" sz="19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𝒅</m:t>
                        </m:r>
                      </m:sub>
                    </m:sSub>
                  </m:oMath>
                </a14:m>
                <a:r>
                  <a:rPr lang="en-US" altLang="zh-CN" sz="1900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19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19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19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zh-CN" sz="19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19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l-GR" sz="1900" b="1" dirty="0">
                                <a:solidFill>
                                  <a:srgbClr val="FF0000"/>
                                </a:solidFill>
                              </a:rPr>
                              <m:t>γ</m:t>
                            </m:r>
                          </m:e>
                          <m:sub>
                            <m:r>
                              <a:rPr lang="en-US" altLang="zh-CN" sz="19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𝑤</m:t>
                            </m:r>
                          </m:sub>
                        </m:sSub>
                      </m:num>
                      <m:den>
                        <m:r>
                          <a:rPr lang="en-US" altLang="zh-CN" sz="19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1+</m:t>
                        </m:r>
                        <m:r>
                          <a:rPr lang="en-US" altLang="zh-CN" sz="19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𝑒</m:t>
                        </m:r>
                      </m:den>
                    </m:f>
                  </m:oMath>
                </a14:m>
                <a:endParaRPr lang="en-US" altLang="zh-CN" sz="19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9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/>
                        </a:rPr>
                        <m:t>𝑒</m:t>
                      </m:r>
                      <m:r>
                        <a:rPr lang="en-US" altLang="zh-CN" sz="19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sz="19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19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19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zh-CN" sz="19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19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l-GR" sz="1900" b="1" dirty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US" altLang="zh-CN" sz="19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𝑤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1900" b="1" i="1" dirty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l-GR" sz="1900" b="1" dirty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US" sz="1900" b="1" i="1" dirty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𝒅</m:t>
                              </m:r>
                            </m:sub>
                          </m:sSub>
                        </m:den>
                      </m:f>
                      <m:r>
                        <a:rPr lang="en-US" altLang="zh-CN" sz="19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en-US" altLang="zh-CN" sz="1900" dirty="0" smtClean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algn="l"/>
                <a:r>
                  <a:rPr lang="en-US" altLang="zh-CN" sz="19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9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MY" altLang="zh-CN" sz="19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        </m:t>
                        </m:r>
                        <m:r>
                          <a:rPr lang="en-US" altLang="zh-CN" sz="19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altLang="zh-CN" sz="19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𝑤</m:t>
                        </m:r>
                      </m:sub>
                    </m:sSub>
                    <m:r>
                      <a:rPr lang="en-US" altLang="zh-CN" sz="1900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CN" sz="19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19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19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19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𝑤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19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l-GR" sz="1900" b="1" dirty="0">
                                <a:solidFill>
                                  <a:srgbClr val="FF0000"/>
                                </a:solidFill>
                              </a:rPr>
                              <m:t>γ</m:t>
                            </m:r>
                          </m:e>
                          <m:sub>
                            <m:r>
                              <a:rPr lang="en-US" altLang="zh-CN" sz="19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𝑤</m:t>
                            </m:r>
                          </m:sub>
                        </m:sSub>
                      </m:den>
                    </m:f>
                  </m:oMath>
                </a14:m>
                <a:endParaRPr lang="en-MY" altLang="zh-CN" sz="1900" b="0" i="1" dirty="0" smtClean="0">
                  <a:solidFill>
                    <a:srgbClr val="FF0000"/>
                  </a:solidFill>
                </a:endParaRPr>
              </a:p>
              <a:p>
                <a:r>
                  <a:rPr lang="en-US" altLang="zh-CN" sz="1900" b="0" dirty="0" smtClean="0">
                    <a:solidFill>
                      <a:srgbClr val="FF0000"/>
                    </a:solidFill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altLang="zh-CN" sz="1900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CN" sz="19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19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𝑤</m:t>
                        </m:r>
                        <m:sSub>
                          <m:sSubPr>
                            <m:ctrlPr>
                              <a:rPr lang="en-US" altLang="zh-CN" sz="19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19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zh-CN" sz="19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19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l-GR" sz="1900" b="1" dirty="0">
                                <a:solidFill>
                                  <a:srgbClr val="FF0000"/>
                                </a:solidFill>
                              </a:rPr>
                              <m:t>γ</m:t>
                            </m:r>
                          </m:e>
                          <m:sub>
                            <m:r>
                              <a:rPr lang="en-US" altLang="zh-CN" sz="19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𝑤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19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l-GR" sz="1900" b="1" dirty="0">
                                <a:solidFill>
                                  <a:srgbClr val="FF0000"/>
                                </a:solidFill>
                              </a:rPr>
                              <m:t>γ</m:t>
                            </m:r>
                          </m:e>
                          <m:sub>
                            <m:r>
                              <a:rPr lang="en-US" altLang="zh-CN" sz="19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𝑤</m:t>
                            </m:r>
                          </m:sub>
                        </m:sSub>
                      </m:den>
                    </m:f>
                    <m:r>
                      <a:rPr lang="en-US" altLang="zh-CN" sz="1900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altLang="zh-CN" sz="1900" b="0" i="1" smtClean="0">
                        <a:solidFill>
                          <a:srgbClr val="FF0000"/>
                        </a:solidFill>
                        <a:latin typeface="Cambria Math"/>
                      </a:rPr>
                      <m:t>𝑤</m:t>
                    </m:r>
                    <m:sSub>
                      <m:sSubPr>
                        <m:ctrlPr>
                          <a:rPr lang="en-US" altLang="zh-CN" sz="19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19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altLang="zh-CN" sz="19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endParaRPr lang="en-US" altLang="zh-CN" sz="19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9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/>
                        </a:rPr>
                        <m:t>𝑆</m:t>
                      </m:r>
                      <m:r>
                        <a:rPr lang="en-US" altLang="zh-CN" sz="19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sz="19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19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19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CN" sz="19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𝑤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sz="19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19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CN" sz="19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𝑣</m:t>
                              </m:r>
                            </m:sub>
                          </m:sSub>
                        </m:den>
                      </m:f>
                      <m:r>
                        <a:rPr lang="en-US" altLang="zh-CN" sz="19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sz="19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sz="19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𝑤</m:t>
                          </m:r>
                          <m:sSub>
                            <m:sSubPr>
                              <m:ctrlPr>
                                <a:rPr lang="en-US" altLang="zh-CN" sz="19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19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zh-CN" sz="1900" b="0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1900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𝑒</m:t>
                          </m:r>
                        </m:den>
                      </m:f>
                    </m:oMath>
                  </m:oMathPara>
                </a14:m>
                <a:endParaRPr lang="en-US" altLang="zh-CN" sz="1900" dirty="0" smtClean="0"/>
              </a:p>
              <a:p>
                <a:endParaRPr lang="en-US" altLang="zh-CN" sz="1900" dirty="0" smtClean="0"/>
              </a:p>
              <a:p>
                <a:endParaRPr lang="en-US" altLang="zh-CN" dirty="0" smtClean="0"/>
              </a:p>
              <a:p>
                <a:endParaRPr lang="en-MY" dirty="0" smtClean="0"/>
              </a:p>
              <a:p>
                <a:endParaRPr lang="en-MY" dirty="0" smtClean="0"/>
              </a:p>
              <a:p>
                <a:endParaRPr lang="en-MY" dirty="0" smtClean="0"/>
              </a:p>
              <a:p>
                <a:endParaRPr lang="en-MY" dirty="0" smtClean="0"/>
              </a:p>
              <a:p>
                <a:endParaRPr lang="en-MY" dirty="0" smtClean="0"/>
              </a:p>
              <a:p>
                <a:endParaRPr lang="en-MY" dirty="0" smtClean="0"/>
              </a:p>
              <a:p>
                <a:endParaRPr lang="en-MY" dirty="0"/>
              </a:p>
            </p:txBody>
          </p:sp>
        </mc:Choice>
        <mc:Fallback xmlns="">
          <p:sp>
            <p:nvSpPr>
              <p:cNvPr id="8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2558536"/>
                <a:ext cx="2622436" cy="435634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 rot="16200000">
                <a:off x="1644877" y="2846377"/>
                <a:ext cx="2545890" cy="1724184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el-GR" sz="2000" b="1" dirty="0" smtClean="0">
                    <a:solidFill>
                      <a:srgbClr val="002060"/>
                    </a:solidFill>
                  </a:rPr>
                  <a:t>γ</a:t>
                </a:r>
                <a:r>
                  <a:rPr lang="en-US" altLang="zh-CN" sz="2000" dirty="0">
                    <a:solidFill>
                      <a:srgbClr val="002060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2000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  <m:t>𝑊</m:t>
                        </m:r>
                      </m:num>
                      <m:den>
                        <m:r>
                          <a:rPr lang="en-US" altLang="zh-CN" sz="2000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  <m:t>𝑉</m:t>
                        </m:r>
                      </m:den>
                    </m:f>
                    <m:r>
                      <a:rPr lang="en-US" altLang="zh-CN" sz="2000" dirty="0">
                        <a:solidFill>
                          <a:srgbClr val="002060"/>
                        </a:solidFill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altLang="zh-CN" sz="2000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000" i="1" dirty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000" i="1" dirty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000" i="1" dirty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  <m:r>
                          <a:rPr lang="en-US" altLang="zh-CN" sz="2000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  <m:t>(1+</m:t>
                        </m:r>
                        <m:r>
                          <a:rPr lang="en-US" altLang="zh-CN" sz="2000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  <m:t>𝑤</m:t>
                        </m:r>
                        <m:r>
                          <a:rPr lang="en-US" altLang="zh-CN" sz="2000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altLang="zh-CN" sz="2000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  <m:t>𝑉</m:t>
                        </m:r>
                      </m:den>
                    </m:f>
                  </m:oMath>
                </a14:m>
                <a:endParaRPr lang="en-US" altLang="zh-CN" sz="2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2000" b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</a:rPr>
                          <m:t>γ</m:t>
                        </m:r>
                      </m:e>
                      <m:sub>
                        <m:r>
                          <a:rPr lang="en-US" altLang="zh-CN" sz="2000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altLang="zh-CN" sz="2000" dirty="0">
                    <a:solidFill>
                      <a:schemeClr val="accent6">
                        <a:lumMod val="75000"/>
                      </a:schemeClr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zh-CN" sz="2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altLang="zh-CN" sz="2000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000" i="1" dirty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000" i="1" dirty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sz="2000" i="1" dirty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r>
                          <a:rPr lang="en-US" altLang="zh-CN" sz="2000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𝑉</m:t>
                        </m:r>
                      </m:den>
                    </m:f>
                    <m:r>
                      <a:rPr lang="en-US" altLang="zh-CN" sz="2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CN" sz="2000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l-GR" sz="2000" b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</a:rPr>
                          <m:t>γ</m:t>
                        </m:r>
                      </m:num>
                      <m:den>
                        <m:r>
                          <a:rPr lang="en-US" altLang="zh-CN" sz="2000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1+</m:t>
                        </m:r>
                        <m:r>
                          <a:rPr lang="en-US" altLang="zh-CN" sz="2000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𝑤</m:t>
                        </m:r>
                      </m:den>
                    </m:f>
                  </m:oMath>
                </a14:m>
                <a:endParaRPr lang="en-US" altLang="zh-CN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MY" sz="20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MY" sz="2000" i="1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MY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MY" sz="20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en-US" altLang="zh-CN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altLang="zh-CN" sz="20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sz="2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2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sz="2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CN" sz="2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𝑤</m:t>
                              </m:r>
                            </m:sub>
                          </m:sSub>
                        </m:den>
                      </m:f>
                      <m:r>
                        <a:rPr lang="en-US" altLang="zh-CN" sz="20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sz="20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l-GR" sz="2000" b="1" dirty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US" altLang="zh-CN" sz="2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sz="2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l-GR" sz="2000" b="1" dirty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US" altLang="zh-CN" sz="2000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𝑤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zh-CN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endParaRPr lang="en-MY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644877" y="2846377"/>
                <a:ext cx="2545890" cy="1724184"/>
              </a:xfrm>
              <a:prstGeom prst="rect">
                <a:avLst/>
              </a:prstGeom>
              <a:blipFill rotWithShape="1">
                <a:blip r:embed="rId9"/>
                <a:stretch>
                  <a:fillRect l="-6360"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115791" y="332656"/>
                <a:ext cx="4000500" cy="6192688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 b="1" dirty="0"/>
                            <m:t>γ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𝑤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𝑤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 b="1" dirty="0">
                              <a:solidFill>
                                <a:schemeClr val="bg1"/>
                              </a:solidFill>
                            </a:rPr>
                            <m:t>γ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𝑤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1−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 b="1" dirty="0"/>
                            <m:t>γ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 b="1" dirty="0"/>
                            <m:t>γ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𝑤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1−</m:t>
                          </m:r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 b="1" dirty="0">
                              <a:solidFill>
                                <a:schemeClr val="bg1"/>
                              </a:solidFill>
                            </a:rPr>
                            <m:t>γ</m:t>
                          </m:r>
                        </m:e>
                        <m:sub/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 b="1" dirty="0">
                              <a:solidFill>
                                <a:schemeClr val="bg1"/>
                              </a:solidFill>
                            </a:rPr>
                            <m:t>γ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𝑤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1−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1+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b="1" dirty="0"/>
                          <m:t>γ</m:t>
                        </m:r>
                      </m:e>
                      <m:sub>
                        <m:r>
                          <a:rPr lang="en-US" b="1" i="1" dirty="0" smtClean="0">
                            <a:latin typeface="Cambria Math"/>
                          </a:rPr>
                          <m:t>𝒔𝒂𝒕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l-GR" b="1" dirty="0"/>
                              <m:t>γ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𝑤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l-GR" b="1" dirty="0"/>
                              <m:t>γ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𝑤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=[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1−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b="1" dirty="0"/>
                          <m:t>γ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𝑤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𝑤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𝑛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l-GR" b="1" dirty="0">
                                  <a:solidFill>
                                    <a:schemeClr val="bg1"/>
                                  </a:solidFill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𝑤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(1−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l-GR" b="1" dirty="0">
                                  <a:solidFill>
                                    <a:schemeClr val="bg1"/>
                                  </a:solidFill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𝑤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(1−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endParaRPr lang="en-US" b="0" dirty="0" smtClean="0"/>
              </a:p>
              <a:p>
                <a:pPr marL="0" indent="0">
                  <a:buNone/>
                </a:pPr>
                <a:endParaRPr lang="en-US" b="0" dirty="0" smtClean="0"/>
              </a:p>
              <a:p>
                <a:pPr marL="0" indent="0">
                  <a:buNone/>
                </a:pPr>
                <a:endParaRPr lang="en-US" b="0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15791" y="332656"/>
                <a:ext cx="4000500" cy="6192688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16" r="18125"/>
          <a:stretch>
            <a:fillRect/>
          </a:stretch>
        </p:blipFill>
        <p:spPr>
          <a:xfrm rot="5400000">
            <a:off x="-906946" y="807554"/>
            <a:ext cx="6957392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609</Words>
  <Application>Microsoft Office PowerPoint</Application>
  <PresentationFormat>On-screen Show (4:3)</PresentationFormat>
  <Paragraphs>69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Soil COMPOSITION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Hetty</cp:lastModifiedBy>
  <cp:revision>19</cp:revision>
  <dcterms:created xsi:type="dcterms:W3CDTF">2017-12-17T06:15:00Z</dcterms:created>
  <dcterms:modified xsi:type="dcterms:W3CDTF">2018-01-03T03:07:29Z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1033-10.1.0.5656</vt:lpwstr>
  </property>
</Properties>
</file>