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58" r:id="rId3"/>
    <p:sldId id="257" r:id="rId4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>
        <p:scale>
          <a:sx n="121" d="100"/>
          <a:sy n="121" d="100"/>
        </p:scale>
        <p:origin x="-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8FBB7B-694A-47BF-865D-2F44C1051453}" type="doc">
      <dgm:prSet loTypeId="urn:microsoft.com/office/officeart/2005/8/layout/hList1" loCatId="list" qsTypeId="urn:microsoft.com/office/officeart/2005/8/quickstyle/simple1#1" qsCatId="simple" csTypeId="urn:microsoft.com/office/officeart/2005/8/colors/accent1_2#1" csCatId="accent1" phldr="0"/>
      <dgm:spPr/>
      <dgm:t>
        <a:bodyPr/>
        <a:lstStyle/>
        <a:p>
          <a:endParaRPr lang="en-US"/>
        </a:p>
      </dgm:t>
    </dgm:pt>
    <dgm:pt modelId="{BD5427FF-4EB1-4006-BF7F-42158E0C5129}">
      <dgm:prSet phldrT="[Text]" phldr="0" custT="1"/>
      <dgm:spPr/>
      <dgm:t>
        <a:bodyPr vert="horz" wrap="square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MY" altLang="en-US" sz="2800"/>
            <a:t>UCS</a:t>
          </a:r>
          <a:endParaRPr lang="en-US" sz="4500"/>
        </a:p>
      </dgm:t>
    </dgm:pt>
    <dgm:pt modelId="{A2F6D805-3B53-408A-A2A3-20BC3BF0D242}" type="parTrans" cxnId="{EFFB97A1-6C19-45C6-9B17-940811B398A5}">
      <dgm:prSet/>
      <dgm:spPr/>
      <dgm:t>
        <a:bodyPr/>
        <a:lstStyle/>
        <a:p>
          <a:endParaRPr lang="en-US"/>
        </a:p>
      </dgm:t>
    </dgm:pt>
    <dgm:pt modelId="{D47F9812-1256-4E44-A6BE-BEC559BE8FF3}" type="sibTrans" cxnId="{EFFB97A1-6C19-45C6-9B17-940811B398A5}">
      <dgm:prSet/>
      <dgm:spPr/>
      <dgm:t>
        <a:bodyPr/>
        <a:lstStyle/>
        <a:p>
          <a:endParaRPr lang="en-US"/>
        </a:p>
      </dgm:t>
    </dgm:pt>
    <dgm:pt modelId="{3A7B819B-DBE9-4610-B22A-5573EA6D532D}">
      <dgm:prSet phldrT="[Text]" phldr="0" custT="1"/>
      <dgm:spPr/>
      <dgm:t>
        <a:bodyPr vert="horz" wrap="square"/>
        <a:lstStyle>
          <a:lvl1pPr algn="l">
            <a:defRPr sz="6100"/>
          </a:lvl1pPr>
          <a:lvl2pPr marL="285750" indent="-285750" algn="l">
            <a:defRPr sz="6100"/>
          </a:lvl2pPr>
          <a:lvl3pPr marL="571500" indent="-285750" algn="l">
            <a:defRPr sz="6100"/>
          </a:lvl3pPr>
          <a:lvl4pPr marL="857250" indent="-285750" algn="l">
            <a:defRPr sz="6100"/>
          </a:lvl4pPr>
          <a:lvl5pPr marL="1143000" indent="-285750" algn="l">
            <a:defRPr sz="6100"/>
          </a:lvl5pPr>
          <a:lvl6pPr marL="1428750" indent="-285750" algn="l">
            <a:defRPr sz="6100"/>
          </a:lvl6pPr>
          <a:lvl7pPr marL="1714500" indent="-285750" algn="l">
            <a:defRPr sz="6100"/>
          </a:lvl7pPr>
          <a:lvl8pPr marL="2000250" indent="-285750" algn="l">
            <a:defRPr sz="6100"/>
          </a:lvl8pPr>
          <a:lvl9pPr marL="2286000" indent="-285750" algn="l">
            <a:defRPr sz="6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endParaRPr lang="en-US" sz="4500"/>
        </a:p>
      </dgm:t>
    </dgm:pt>
    <dgm:pt modelId="{DC4BEA23-BF6E-42AD-9BF0-CFBDE86A80F1}" type="parTrans" cxnId="{3EA039FC-87BC-4D20-A82D-5A5783EB69C9}">
      <dgm:prSet/>
      <dgm:spPr/>
      <dgm:t>
        <a:bodyPr/>
        <a:lstStyle/>
        <a:p>
          <a:endParaRPr lang="en-US"/>
        </a:p>
      </dgm:t>
    </dgm:pt>
    <dgm:pt modelId="{0BF6ACD3-AE1A-4691-8CBE-DBE77AB8A685}" type="sibTrans" cxnId="{3EA039FC-87BC-4D20-A82D-5A5783EB69C9}">
      <dgm:prSet/>
      <dgm:spPr/>
      <dgm:t>
        <a:bodyPr/>
        <a:lstStyle/>
        <a:p>
          <a:endParaRPr lang="en-US"/>
        </a:p>
      </dgm:t>
    </dgm:pt>
    <dgm:pt modelId="{FE969E54-0D5D-4815-BDC4-3309E2F7325D}">
      <dgm:prSet phldrT="[Text]" phldr="0" custT="1"/>
      <dgm:spPr/>
      <dgm:t>
        <a:bodyPr vert="horz" wrap="square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MY" altLang="en-US" sz="2800"/>
            <a:t>DIRECT SHEAR</a:t>
          </a:r>
          <a:endParaRPr lang="en-US" sz="4500"/>
        </a:p>
      </dgm:t>
    </dgm:pt>
    <dgm:pt modelId="{B5D9FB86-EEBE-488F-B7DE-B7CF5C9166C5}" type="parTrans" cxnId="{D78B09B3-621A-47CB-AA7F-69F59E2E6CF7}">
      <dgm:prSet/>
      <dgm:spPr/>
      <dgm:t>
        <a:bodyPr/>
        <a:lstStyle/>
        <a:p>
          <a:endParaRPr lang="en-US"/>
        </a:p>
      </dgm:t>
    </dgm:pt>
    <dgm:pt modelId="{D7D19B67-C01A-45D3-B5C7-B7E1B18A9F62}" type="sibTrans" cxnId="{D78B09B3-621A-47CB-AA7F-69F59E2E6CF7}">
      <dgm:prSet/>
      <dgm:spPr/>
      <dgm:t>
        <a:bodyPr/>
        <a:lstStyle/>
        <a:p>
          <a:endParaRPr lang="en-US"/>
        </a:p>
      </dgm:t>
    </dgm:pt>
    <dgm:pt modelId="{61F0DC84-7FFF-4FDD-9B5D-40960093AE83}">
      <dgm:prSet phldrT="[Text]" phldr="0" custT="1"/>
      <dgm:spPr/>
      <dgm:t>
        <a:bodyPr vert="horz" wrap="square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MY" altLang="en-US" sz="2800"/>
            <a:t>TRIAXIAL COMPRESSION</a:t>
          </a:r>
          <a:endParaRPr lang="en-US" sz="2800"/>
        </a:p>
      </dgm:t>
    </dgm:pt>
    <dgm:pt modelId="{2CB3CEFC-83E6-4DB9-B636-5287ACC11553}" type="parTrans" cxnId="{2A70EB0C-E65E-4EA0-B056-AA9F470E5955}">
      <dgm:prSet/>
      <dgm:spPr/>
      <dgm:t>
        <a:bodyPr/>
        <a:lstStyle/>
        <a:p>
          <a:endParaRPr lang="en-US"/>
        </a:p>
      </dgm:t>
    </dgm:pt>
    <dgm:pt modelId="{1FAE29ED-22A2-40FA-904A-0706E8542FE7}" type="sibTrans" cxnId="{2A70EB0C-E65E-4EA0-B056-AA9F470E5955}">
      <dgm:prSet/>
      <dgm:spPr/>
      <dgm:t>
        <a:bodyPr/>
        <a:lstStyle/>
        <a:p>
          <a:endParaRPr lang="en-US"/>
        </a:p>
      </dgm:t>
    </dgm:pt>
    <dgm:pt modelId="{2C0D9F89-7CE9-4195-96AC-FB27D6AA2EF6}">
      <dgm:prSet phldrT="[Text]" phldr="0" custT="0"/>
      <dgm:spPr/>
      <dgm:t>
        <a:bodyPr vert="horz" wrap="square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endParaRPr lang="en-US"/>
        </a:p>
      </dgm:t>
    </dgm:pt>
    <dgm:pt modelId="{24D9371C-2787-474E-A690-5A09190A9707}" type="parTrans" cxnId="{B0517CD9-9608-484E-8B9D-E03F8BB23263}">
      <dgm:prSet/>
      <dgm:spPr/>
      <dgm:t>
        <a:bodyPr/>
        <a:lstStyle/>
        <a:p>
          <a:endParaRPr lang="en-US"/>
        </a:p>
      </dgm:t>
    </dgm:pt>
    <dgm:pt modelId="{39E6AF7E-E529-4319-B552-AB363EF4CE26}" type="sibTrans" cxnId="{B0517CD9-9608-484E-8B9D-E03F8BB23263}">
      <dgm:prSet/>
      <dgm:spPr/>
      <dgm:t>
        <a:bodyPr/>
        <a:lstStyle/>
        <a:p>
          <a:endParaRPr lang="en-US"/>
        </a:p>
      </dgm:t>
    </dgm:pt>
    <dgm:pt modelId="{D5FB6A06-3991-4223-AD64-C4F7F6F4DF69}" type="pres">
      <dgm:prSet presAssocID="{468FBB7B-694A-47BF-865D-2F44C105145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B24CCF-928A-4018-A934-89F31F564A83}" type="pres">
      <dgm:prSet presAssocID="{BD5427FF-4EB1-4006-BF7F-42158E0C5129}" presName="composite" presStyleCnt="0"/>
      <dgm:spPr/>
    </dgm:pt>
    <dgm:pt modelId="{5D9704F8-5A95-419F-B794-1E2F82666BDB}" type="pres">
      <dgm:prSet presAssocID="{BD5427FF-4EB1-4006-BF7F-42158E0C512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A6D3D8-DBC2-45B6-8DEF-789A72552BB4}" type="pres">
      <dgm:prSet presAssocID="{BD5427FF-4EB1-4006-BF7F-42158E0C512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F6D2AE-A2A5-43DC-B705-8E8ECE0E1613}" type="pres">
      <dgm:prSet presAssocID="{D47F9812-1256-4E44-A6BE-BEC559BE8FF3}" presName="space" presStyleCnt="0"/>
      <dgm:spPr/>
    </dgm:pt>
    <dgm:pt modelId="{C1832C44-4F6B-4ABA-88DC-7D5A80779E4B}" type="pres">
      <dgm:prSet presAssocID="{FE969E54-0D5D-4815-BDC4-3309E2F7325D}" presName="composite" presStyleCnt="0"/>
      <dgm:spPr/>
    </dgm:pt>
    <dgm:pt modelId="{3E0BA246-3456-471B-AD87-1436FD251DD8}" type="pres">
      <dgm:prSet presAssocID="{FE969E54-0D5D-4815-BDC4-3309E2F7325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CF15AD-8A19-4E9A-9BED-239A79CAF737}" type="pres">
      <dgm:prSet presAssocID="{FE969E54-0D5D-4815-BDC4-3309E2F7325D}" presName="desTx" presStyleLbl="alignAccFollowNode1" presStyleIdx="1" presStyleCnt="3">
        <dgm:presLayoutVars>
          <dgm:bulletEnabled val="1"/>
        </dgm:presLayoutVars>
      </dgm:prSet>
      <dgm:spPr/>
    </dgm:pt>
    <dgm:pt modelId="{F4639A07-76C8-4329-80D5-712628979A9A}" type="pres">
      <dgm:prSet presAssocID="{D7D19B67-C01A-45D3-B5C7-B7E1B18A9F62}" presName="space" presStyleCnt="0"/>
      <dgm:spPr/>
    </dgm:pt>
    <dgm:pt modelId="{7F710124-E259-48A5-9895-471DE20AF50E}" type="pres">
      <dgm:prSet presAssocID="{61F0DC84-7FFF-4FDD-9B5D-40960093AE83}" presName="composite" presStyleCnt="0"/>
      <dgm:spPr/>
    </dgm:pt>
    <dgm:pt modelId="{FC453BFD-315B-4968-86FA-B7D3125F3320}" type="pres">
      <dgm:prSet presAssocID="{61F0DC84-7FFF-4FDD-9B5D-40960093AE8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57C82A-FE93-416B-AFBF-A74F9E99C4E4}" type="pres">
      <dgm:prSet presAssocID="{61F0DC84-7FFF-4FDD-9B5D-40960093AE8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517CD9-9608-484E-8B9D-E03F8BB23263}" srcId="{61F0DC84-7FFF-4FDD-9B5D-40960093AE83}" destId="{2C0D9F89-7CE9-4195-96AC-FB27D6AA2EF6}" srcOrd="0" destOrd="0" parTransId="{24D9371C-2787-474E-A690-5A09190A9707}" sibTransId="{39E6AF7E-E529-4319-B552-AB363EF4CE26}"/>
    <dgm:cxn modelId="{31C1DF46-05ED-4867-B99D-B6305B62E11C}" type="presOf" srcId="{468FBB7B-694A-47BF-865D-2F44C1051453}" destId="{D5FB6A06-3991-4223-AD64-C4F7F6F4DF69}" srcOrd="0" destOrd="0" presId="urn:microsoft.com/office/officeart/2005/8/layout/hList1"/>
    <dgm:cxn modelId="{728C4DB2-009D-413E-AA9C-7F936B80AF8E}" type="presOf" srcId="{61F0DC84-7FFF-4FDD-9B5D-40960093AE83}" destId="{FC453BFD-315B-4968-86FA-B7D3125F3320}" srcOrd="0" destOrd="0" presId="urn:microsoft.com/office/officeart/2005/8/layout/hList1"/>
    <dgm:cxn modelId="{5AC9688F-675B-4448-AE39-F44D7F5C8CE9}" type="presOf" srcId="{FE969E54-0D5D-4815-BDC4-3309E2F7325D}" destId="{3E0BA246-3456-471B-AD87-1436FD251DD8}" srcOrd="0" destOrd="0" presId="urn:microsoft.com/office/officeart/2005/8/layout/hList1"/>
    <dgm:cxn modelId="{3EA039FC-87BC-4D20-A82D-5A5783EB69C9}" srcId="{BD5427FF-4EB1-4006-BF7F-42158E0C5129}" destId="{3A7B819B-DBE9-4610-B22A-5573EA6D532D}" srcOrd="0" destOrd="0" parTransId="{DC4BEA23-BF6E-42AD-9BF0-CFBDE86A80F1}" sibTransId="{0BF6ACD3-AE1A-4691-8CBE-DBE77AB8A685}"/>
    <dgm:cxn modelId="{EFFB97A1-6C19-45C6-9B17-940811B398A5}" srcId="{468FBB7B-694A-47BF-865D-2F44C1051453}" destId="{BD5427FF-4EB1-4006-BF7F-42158E0C5129}" srcOrd="0" destOrd="0" parTransId="{A2F6D805-3B53-408A-A2A3-20BC3BF0D242}" sibTransId="{D47F9812-1256-4E44-A6BE-BEC559BE8FF3}"/>
    <dgm:cxn modelId="{D78B09B3-621A-47CB-AA7F-69F59E2E6CF7}" srcId="{468FBB7B-694A-47BF-865D-2F44C1051453}" destId="{FE969E54-0D5D-4815-BDC4-3309E2F7325D}" srcOrd="1" destOrd="0" parTransId="{B5D9FB86-EEBE-488F-B7DE-B7CF5C9166C5}" sibTransId="{D7D19B67-C01A-45D3-B5C7-B7E1B18A9F62}"/>
    <dgm:cxn modelId="{B93BB90A-9E5A-4043-8953-936CEFF4AEDD}" type="presOf" srcId="{2C0D9F89-7CE9-4195-96AC-FB27D6AA2EF6}" destId="{B357C82A-FE93-416B-AFBF-A74F9E99C4E4}" srcOrd="0" destOrd="0" presId="urn:microsoft.com/office/officeart/2005/8/layout/hList1"/>
    <dgm:cxn modelId="{433FB2A2-6211-472F-8723-BE7B7BD40DC1}" type="presOf" srcId="{BD5427FF-4EB1-4006-BF7F-42158E0C5129}" destId="{5D9704F8-5A95-419F-B794-1E2F82666BDB}" srcOrd="0" destOrd="0" presId="urn:microsoft.com/office/officeart/2005/8/layout/hList1"/>
    <dgm:cxn modelId="{2A70EB0C-E65E-4EA0-B056-AA9F470E5955}" srcId="{468FBB7B-694A-47BF-865D-2F44C1051453}" destId="{61F0DC84-7FFF-4FDD-9B5D-40960093AE83}" srcOrd="2" destOrd="0" parTransId="{2CB3CEFC-83E6-4DB9-B636-5287ACC11553}" sibTransId="{1FAE29ED-22A2-40FA-904A-0706E8542FE7}"/>
    <dgm:cxn modelId="{CB184015-3083-44E6-B8DE-37285E28FFEA}" type="presOf" srcId="{3A7B819B-DBE9-4610-B22A-5573EA6D532D}" destId="{C0A6D3D8-DBC2-45B6-8DEF-789A72552BB4}" srcOrd="0" destOrd="0" presId="urn:microsoft.com/office/officeart/2005/8/layout/hList1"/>
    <dgm:cxn modelId="{9A8114E1-7BA1-4635-8DBB-2926E64685E3}" type="presParOf" srcId="{D5FB6A06-3991-4223-AD64-C4F7F6F4DF69}" destId="{5EB24CCF-928A-4018-A934-89F31F564A83}" srcOrd="0" destOrd="0" presId="urn:microsoft.com/office/officeart/2005/8/layout/hList1"/>
    <dgm:cxn modelId="{7F63BDEF-A393-4703-B937-415E104A3BFB}" type="presParOf" srcId="{5EB24CCF-928A-4018-A934-89F31F564A83}" destId="{5D9704F8-5A95-419F-B794-1E2F82666BDB}" srcOrd="0" destOrd="0" presId="urn:microsoft.com/office/officeart/2005/8/layout/hList1"/>
    <dgm:cxn modelId="{87BAB39C-3A76-4575-9E47-2243A9268FCD}" type="presParOf" srcId="{5EB24CCF-928A-4018-A934-89F31F564A83}" destId="{C0A6D3D8-DBC2-45B6-8DEF-789A72552BB4}" srcOrd="1" destOrd="0" presId="urn:microsoft.com/office/officeart/2005/8/layout/hList1"/>
    <dgm:cxn modelId="{9F8BAA2F-D131-4560-8035-4B08CCF6480F}" type="presParOf" srcId="{D5FB6A06-3991-4223-AD64-C4F7F6F4DF69}" destId="{C4F6D2AE-A2A5-43DC-B705-8E8ECE0E1613}" srcOrd="1" destOrd="0" presId="urn:microsoft.com/office/officeart/2005/8/layout/hList1"/>
    <dgm:cxn modelId="{82185463-8FBB-445A-9CD3-7F9772DBAE30}" type="presParOf" srcId="{D5FB6A06-3991-4223-AD64-C4F7F6F4DF69}" destId="{C1832C44-4F6B-4ABA-88DC-7D5A80779E4B}" srcOrd="2" destOrd="0" presId="urn:microsoft.com/office/officeart/2005/8/layout/hList1"/>
    <dgm:cxn modelId="{76F449C2-EC6A-4F2C-976B-2454E571D408}" type="presParOf" srcId="{C1832C44-4F6B-4ABA-88DC-7D5A80779E4B}" destId="{3E0BA246-3456-471B-AD87-1436FD251DD8}" srcOrd="0" destOrd="0" presId="urn:microsoft.com/office/officeart/2005/8/layout/hList1"/>
    <dgm:cxn modelId="{580DE0E8-5DCD-419A-AB07-4F41A7CAFEEB}" type="presParOf" srcId="{C1832C44-4F6B-4ABA-88DC-7D5A80779E4B}" destId="{33CF15AD-8A19-4E9A-9BED-239A79CAF737}" srcOrd="1" destOrd="0" presId="urn:microsoft.com/office/officeart/2005/8/layout/hList1"/>
    <dgm:cxn modelId="{07788B68-42BE-466D-B402-95F6E177AAA5}" type="presParOf" srcId="{D5FB6A06-3991-4223-AD64-C4F7F6F4DF69}" destId="{F4639A07-76C8-4329-80D5-712628979A9A}" srcOrd="3" destOrd="0" presId="urn:microsoft.com/office/officeart/2005/8/layout/hList1"/>
    <dgm:cxn modelId="{AFF1F47A-972B-46E0-A198-9F65D03B9887}" type="presParOf" srcId="{D5FB6A06-3991-4223-AD64-C4F7F6F4DF69}" destId="{7F710124-E259-48A5-9895-471DE20AF50E}" srcOrd="4" destOrd="0" presId="urn:microsoft.com/office/officeart/2005/8/layout/hList1"/>
    <dgm:cxn modelId="{A158550D-C755-41C8-A29D-36317BEE6FAE}" type="presParOf" srcId="{7F710124-E259-48A5-9895-471DE20AF50E}" destId="{FC453BFD-315B-4968-86FA-B7D3125F3320}" srcOrd="0" destOrd="0" presId="urn:microsoft.com/office/officeart/2005/8/layout/hList1"/>
    <dgm:cxn modelId="{83319BDB-ADA4-4CEE-9EBA-CE14EE96885D}" type="presParOf" srcId="{7F710124-E259-48A5-9895-471DE20AF50E}" destId="{B357C82A-FE93-416B-AFBF-A74F9E99C4E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9704F8-5A95-419F-B794-1E2F82666BDB}">
      <dsp:nvSpPr>
        <dsp:cNvPr id="0" name=""/>
        <dsp:cNvSpPr/>
      </dsp:nvSpPr>
      <dsp:spPr>
        <a:xfrm>
          <a:off x="3059" y="5790"/>
          <a:ext cx="2982634" cy="1193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MY" altLang="en-US" sz="2800" kern="1200"/>
            <a:t>UCS</a:t>
          </a:r>
          <a:endParaRPr lang="en-US" sz="4500" kern="1200"/>
        </a:p>
      </dsp:txBody>
      <dsp:txXfrm>
        <a:off x="3059" y="5790"/>
        <a:ext cx="2982634" cy="1193053"/>
      </dsp:txXfrm>
    </dsp:sp>
    <dsp:sp modelId="{C0A6D3D8-DBC2-45B6-8DEF-789A72552BB4}">
      <dsp:nvSpPr>
        <dsp:cNvPr id="0" name=""/>
        <dsp:cNvSpPr/>
      </dsp:nvSpPr>
      <dsp:spPr>
        <a:xfrm>
          <a:off x="3059" y="1198844"/>
          <a:ext cx="2982634" cy="2108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320040" bIns="360045" numCol="1" spcCol="1270" anchor="t" anchorCtr="0">
          <a:noAutofit/>
        </a:bodyPr>
        <a:lstStyle/>
        <a:p>
          <a:pPr marL="285750" lvl="1" indent="-285750" algn="l" defTabSz="20002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500" kern="1200"/>
        </a:p>
      </dsp:txBody>
      <dsp:txXfrm>
        <a:off x="3059" y="1198844"/>
        <a:ext cx="2982634" cy="2108160"/>
      </dsp:txXfrm>
    </dsp:sp>
    <dsp:sp modelId="{3E0BA246-3456-471B-AD87-1436FD251DD8}">
      <dsp:nvSpPr>
        <dsp:cNvPr id="0" name=""/>
        <dsp:cNvSpPr/>
      </dsp:nvSpPr>
      <dsp:spPr>
        <a:xfrm>
          <a:off x="3403262" y="5790"/>
          <a:ext cx="2982634" cy="1193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MY" altLang="en-US" sz="2800" kern="1200"/>
            <a:t>DIRECT SHEAR</a:t>
          </a:r>
          <a:endParaRPr lang="en-US" sz="4500" kern="1200"/>
        </a:p>
      </dsp:txBody>
      <dsp:txXfrm>
        <a:off x="3403262" y="5790"/>
        <a:ext cx="2982634" cy="1193053"/>
      </dsp:txXfrm>
    </dsp:sp>
    <dsp:sp modelId="{33CF15AD-8A19-4E9A-9BED-239A79CAF737}">
      <dsp:nvSpPr>
        <dsp:cNvPr id="0" name=""/>
        <dsp:cNvSpPr/>
      </dsp:nvSpPr>
      <dsp:spPr>
        <a:xfrm>
          <a:off x="3403262" y="1198844"/>
          <a:ext cx="2982634" cy="2108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453BFD-315B-4968-86FA-B7D3125F3320}">
      <dsp:nvSpPr>
        <dsp:cNvPr id="0" name=""/>
        <dsp:cNvSpPr/>
      </dsp:nvSpPr>
      <dsp:spPr>
        <a:xfrm>
          <a:off x="6803466" y="5790"/>
          <a:ext cx="2982634" cy="1193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MY" altLang="en-US" sz="2800" kern="1200"/>
            <a:t>TRIAXIAL COMPRESSION</a:t>
          </a:r>
          <a:endParaRPr lang="en-US" sz="2800" kern="1200"/>
        </a:p>
      </dsp:txBody>
      <dsp:txXfrm>
        <a:off x="6803466" y="5790"/>
        <a:ext cx="2982634" cy="1193053"/>
      </dsp:txXfrm>
    </dsp:sp>
    <dsp:sp modelId="{B357C82A-FE93-416B-AFBF-A74F9E99C4E4}">
      <dsp:nvSpPr>
        <dsp:cNvPr id="0" name=""/>
        <dsp:cNvSpPr/>
      </dsp:nvSpPr>
      <dsp:spPr>
        <a:xfrm>
          <a:off x="6803466" y="1198844"/>
          <a:ext cx="2982634" cy="2108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341376" bIns="384048" numCol="1" spcCol="1270" anchor="t" anchorCtr="0">
          <a:noAutofit/>
        </a:bodyPr>
        <a:lstStyle/>
        <a:p>
          <a:pPr marL="285750" lvl="1" indent="-285750" algn="l" defTabSz="21336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800" kern="1200"/>
        </a:p>
      </dsp:txBody>
      <dsp:txXfrm>
        <a:off x="6803466" y="1198844"/>
        <a:ext cx="2982634" cy="2108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368" y="3776473"/>
            <a:ext cx="9595104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" y="5257800"/>
            <a:ext cx="9595104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234" y="4267200"/>
            <a:ext cx="10149417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 rot="21414040">
            <a:off x="2372107" y="450465"/>
            <a:ext cx="73152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0234" y="5443538"/>
            <a:ext cx="10149417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928" y="381000"/>
            <a:ext cx="4333813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928" y="2084389"/>
            <a:ext cx="4333813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4400" y="6356351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FDE934FF-F4E1-47C5-9CA5-30A81DDE2BE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721600" y="6356351"/>
            <a:ext cx="38608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23235" y="6356351"/>
            <a:ext cx="711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 hasCustomPrompt="1"/>
          </p:nvPr>
        </p:nvSpPr>
        <p:spPr>
          <a:xfrm rot="307655">
            <a:off x="5443832" y="3187732"/>
            <a:ext cx="552152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 rot="21414752">
            <a:off x="6164625" y="338031"/>
            <a:ext cx="552152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0" y="457200"/>
            <a:ext cx="1996141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2518" y="457200"/>
            <a:ext cx="868468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520" y="3774329"/>
            <a:ext cx="959908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2517" y="5257800"/>
            <a:ext cx="9599083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 hasCustomPrompt="1"/>
          </p:nvPr>
        </p:nvSpPr>
        <p:spPr>
          <a:xfrm rot="504148">
            <a:off x="5991392" y="555043"/>
            <a:ext cx="552328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234" y="2236695"/>
            <a:ext cx="1014941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0234" y="3617260"/>
            <a:ext cx="10149417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233" y="79468"/>
            <a:ext cx="10149417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0233" y="2084388"/>
            <a:ext cx="48768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6130" indent="-344805">
              <a:defRPr sz="1800"/>
            </a:lvl6pPr>
            <a:lvl7pPr marL="2056130" indent="-344805">
              <a:defRPr sz="1800"/>
            </a:lvl7pPr>
            <a:lvl8pPr marL="2056130" indent="-344805">
              <a:defRPr sz="1800"/>
            </a:lvl8pPr>
            <a:lvl9pPr marL="2056130" indent="-34480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2849" y="2084388"/>
            <a:ext cx="48768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6130" indent="-344805">
              <a:defRPr sz="1800"/>
            </a:lvl6pPr>
            <a:lvl7pPr marL="2056130" indent="-344805">
              <a:defRPr sz="1800"/>
            </a:lvl7pPr>
            <a:lvl8pPr marL="2056130" indent="-344805">
              <a:defRPr sz="1800"/>
            </a:lvl8pPr>
            <a:lvl9pPr marL="2056130" indent="-34480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233" y="79468"/>
            <a:ext cx="10149417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0232" y="1687512"/>
            <a:ext cx="48768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0232" y="2649072"/>
            <a:ext cx="48768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6130" indent="-344805">
              <a:defRPr sz="1600"/>
            </a:lvl6pPr>
            <a:lvl7pPr marL="2056130" indent="-344805">
              <a:defRPr sz="1600"/>
            </a:lvl7pPr>
            <a:lvl8pPr marL="2056130" indent="-344805">
              <a:defRPr sz="1600"/>
            </a:lvl8pPr>
            <a:lvl9pPr marL="2056130" indent="-344805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2849" y="1687512"/>
            <a:ext cx="48768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2849" y="2649072"/>
            <a:ext cx="48768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6130" indent="-344805">
              <a:defRPr sz="1600"/>
            </a:lvl6pPr>
            <a:lvl7pPr marL="2056130" indent="-344805">
              <a:defRPr sz="1600"/>
            </a:lvl7pPr>
            <a:lvl8pPr marL="2056130" indent="-344805">
              <a:defRPr sz="1600"/>
            </a:lvl8pPr>
            <a:lvl9pPr marL="2056130" indent="-344805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928" y="381000"/>
            <a:ext cx="4333813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4401" y="381000"/>
            <a:ext cx="5532967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928" y="2084389"/>
            <a:ext cx="4333813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4400" y="6356351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FDE934FF-F4E1-47C5-9CA5-30A81DDE2BE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721600" y="6356351"/>
            <a:ext cx="38608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23235" y="6356351"/>
            <a:ext cx="711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0233" y="79468"/>
            <a:ext cx="10149417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0233" y="2070846"/>
            <a:ext cx="10149419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DE934FF-F4E1-47C5-9CA5-30A81DDE2BE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1671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40400" y="6356351"/>
            <a:ext cx="71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6130" indent="-344805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9030" indent="-344805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805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8005" indent="-344805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microsoft.com/office/2007/relationships/diagramDrawing" Target="../diagrams/drawing1.xml"/><Relationship Id="rId18" Type="http://schemas.openxmlformats.org/officeDocument/2006/relationships/oleObject" Target="../embeddings/oleObject6.bin"/><Relationship Id="rId26" Type="http://schemas.openxmlformats.org/officeDocument/2006/relationships/image" Target="../media/image1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7.bin"/><Relationship Id="rId7" Type="http://schemas.openxmlformats.org/officeDocument/2006/relationships/oleObject" Target="../embeddings/oleObject3.bin"/><Relationship Id="rId12" Type="http://schemas.openxmlformats.org/officeDocument/2006/relationships/diagramColors" Target="../diagrams/colors1.xml"/><Relationship Id="rId17" Type="http://schemas.openxmlformats.org/officeDocument/2006/relationships/image" Target="../media/image15.wmf"/><Relationship Id="rId25" Type="http://schemas.openxmlformats.org/officeDocument/2006/relationships/oleObject" Target="../embeddings/oleObject9.bin"/><Relationship Id="rId2" Type="http://schemas.openxmlformats.org/officeDocument/2006/relationships/slideLayout" Target="../slideLayouts/slideLayout5.xml"/><Relationship Id="rId16" Type="http://schemas.openxmlformats.org/officeDocument/2006/relationships/oleObject" Target="../embeddings/oleObject5.bin"/><Relationship Id="rId20" Type="http://schemas.openxmlformats.org/officeDocument/2006/relationships/image" Target="../media/image23.jpeg"/><Relationship Id="rId29" Type="http://schemas.openxmlformats.org/officeDocument/2006/relationships/oleObject" Target="../embeddings/oleObject11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11" Type="http://schemas.openxmlformats.org/officeDocument/2006/relationships/diagramQuickStyle" Target="../diagrams/quickStyle1.xml"/><Relationship Id="rId24" Type="http://schemas.openxmlformats.org/officeDocument/2006/relationships/image" Target="../media/image17.wmf"/><Relationship Id="rId32" Type="http://schemas.openxmlformats.org/officeDocument/2006/relationships/image" Target="../media/image21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4.wmf"/><Relationship Id="rId23" Type="http://schemas.openxmlformats.org/officeDocument/2006/relationships/oleObject" Target="../embeddings/oleObject8.bin"/><Relationship Id="rId28" Type="http://schemas.openxmlformats.org/officeDocument/2006/relationships/image" Target="../media/image19.wmf"/><Relationship Id="rId10" Type="http://schemas.openxmlformats.org/officeDocument/2006/relationships/diagramLayout" Target="../diagrams/layout1.xml"/><Relationship Id="rId19" Type="http://schemas.openxmlformats.org/officeDocument/2006/relationships/image" Target="../media/image22.jpeg"/><Relationship Id="rId31" Type="http://schemas.openxmlformats.org/officeDocument/2006/relationships/oleObject" Target="../embeddings/oleObject12.bin"/><Relationship Id="rId4" Type="http://schemas.openxmlformats.org/officeDocument/2006/relationships/image" Target="../media/image11.wmf"/><Relationship Id="rId9" Type="http://schemas.openxmlformats.org/officeDocument/2006/relationships/diagramData" Target="../diagrams/data1.xml"/><Relationship Id="rId14" Type="http://schemas.openxmlformats.org/officeDocument/2006/relationships/oleObject" Target="../embeddings/oleObject4.bin"/><Relationship Id="rId22" Type="http://schemas.openxmlformats.org/officeDocument/2006/relationships/image" Target="../media/image16.wmf"/><Relationship Id="rId27" Type="http://schemas.openxmlformats.org/officeDocument/2006/relationships/oleObject" Target="../embeddings/oleObject10.bin"/><Relationship Id="rId30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005" y="644160"/>
            <a:ext cx="9144000" cy="1122678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Shear strength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1479" y="2742281"/>
            <a:ext cx="9936471" cy="3570484"/>
          </a:xfrm>
        </p:spPr>
        <p:txBody>
          <a:bodyPr>
            <a:normAutofit fontScale="70000"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Professor: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Dr</a:t>
            </a:r>
            <a:r>
              <a:rPr lang="en-US" sz="2400" dirty="0" smtClean="0">
                <a:solidFill>
                  <a:schemeClr val="bg1"/>
                </a:solidFill>
              </a:rPr>
              <a:t> Nor </a:t>
            </a:r>
            <a:r>
              <a:rPr lang="en-US" sz="2400" dirty="0" err="1" smtClean="0">
                <a:solidFill>
                  <a:schemeClr val="bg1"/>
                </a:solidFill>
              </a:rPr>
              <a:t>Zurairahetty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Mohd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Yunus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Students</a:t>
            </a:r>
            <a:r>
              <a:rPr lang="en-US" sz="2400" b="1" dirty="0">
                <a:solidFill>
                  <a:schemeClr val="bg1"/>
                </a:solidFill>
              </a:rPr>
              <a:t>: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Filzah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Atikah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Binti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Yusop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err="1">
                <a:solidFill>
                  <a:schemeClr val="bg1"/>
                </a:solidFill>
              </a:rPr>
              <a:t>Nurul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Ashikin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binti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Mohamed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Tee </a:t>
            </a:r>
            <a:r>
              <a:rPr lang="en-US" sz="2400" dirty="0" err="1" smtClean="0">
                <a:solidFill>
                  <a:schemeClr val="bg1"/>
                </a:solidFill>
              </a:rPr>
              <a:t>Zi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Hou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err="1">
                <a:solidFill>
                  <a:schemeClr val="bg1"/>
                </a:solidFill>
              </a:rPr>
              <a:t>Ong</a:t>
            </a:r>
            <a:r>
              <a:rPr lang="en-US" sz="2400" dirty="0">
                <a:solidFill>
                  <a:schemeClr val="bg1"/>
                </a:solidFill>
              </a:rPr>
              <a:t> Kai </a:t>
            </a:r>
            <a:r>
              <a:rPr lang="en-US" sz="2400" dirty="0" err="1" smtClean="0">
                <a:solidFill>
                  <a:schemeClr val="bg1"/>
                </a:solidFill>
              </a:rPr>
              <a:t>Cheang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Wan </a:t>
            </a:r>
            <a:r>
              <a:rPr lang="en-US" sz="2400" dirty="0" err="1">
                <a:solidFill>
                  <a:schemeClr val="bg1"/>
                </a:solidFill>
              </a:rPr>
              <a:t>Nur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Afiqah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Zamri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Nurul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N</a:t>
            </a:r>
            <a:r>
              <a:rPr lang="en-US" sz="2400" dirty="0" err="1" smtClean="0">
                <a:solidFill>
                  <a:schemeClr val="bg1"/>
                </a:solidFill>
              </a:rPr>
              <a:t>ur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Syuhada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</a:t>
            </a:r>
            <a:r>
              <a:rPr lang="en-US" sz="2400" dirty="0" err="1" smtClean="0">
                <a:solidFill>
                  <a:schemeClr val="bg1"/>
                </a:solidFill>
              </a:rPr>
              <a:t>inti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Hisammudin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Siti</a:t>
            </a:r>
            <a:r>
              <a:rPr lang="en-US" sz="2400" dirty="0" smtClean="0">
                <a:solidFill>
                  <a:schemeClr val="bg1"/>
                </a:solidFill>
              </a:rPr>
              <a:t> Sarah </a:t>
            </a:r>
            <a:r>
              <a:rPr lang="en-US" sz="2400" dirty="0" err="1" smtClean="0">
                <a:solidFill>
                  <a:schemeClr val="bg1"/>
                </a:solidFill>
              </a:rPr>
              <a:t>A'qilah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Binti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Sohaimi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Patricija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Kadagyte</a:t>
            </a:r>
          </a:p>
          <a:p>
            <a:pPr algn="ctr"/>
            <a:r>
              <a:rPr lang="en-MY" altLang="en-US" sz="2400" dirty="0" err="1" smtClean="0">
                <a:solidFill>
                  <a:schemeClr val="bg1"/>
                </a:solidFill>
              </a:rPr>
              <a:t>Nurul Fasihah Bt Zaidin</a:t>
            </a:r>
          </a:p>
          <a:p>
            <a:pPr algn="ctr"/>
            <a:r>
              <a:rPr lang="en-MY" altLang="en-US" sz="2400" dirty="0" err="1" smtClean="0">
                <a:solidFill>
                  <a:schemeClr val="bg1"/>
                </a:solidFill>
              </a:rPr>
              <a:t>Razin b Abdul Malik</a:t>
            </a:r>
          </a:p>
          <a:p>
            <a:pPr algn="ctr"/>
            <a:r>
              <a:rPr lang="en-MY" altLang="en-US" sz="2400" dirty="0" err="1" smtClean="0">
                <a:solidFill>
                  <a:schemeClr val="bg1"/>
                </a:solidFill>
              </a:rPr>
              <a:t>Sauddah Bt Baharom</a:t>
            </a:r>
          </a:p>
          <a:p>
            <a:pPr algn="l"/>
            <a:endParaRPr lang="en-US" dirty="0" smtClean="0">
              <a:solidFill>
                <a:srgbClr val="000000"/>
              </a:solidFill>
            </a:endParaRPr>
          </a:p>
          <a:p>
            <a:pPr algn="l"/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" t="17291" r="60456" b="11098"/>
          <a:stretch>
            <a:fillRect/>
          </a:stretch>
        </p:blipFill>
        <p:spPr>
          <a:xfrm>
            <a:off x="202472" y="3351232"/>
            <a:ext cx="4141461" cy="2667059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73" t="15573" r="6104" b="12094"/>
          <a:stretch>
            <a:fillRect/>
          </a:stretch>
        </p:blipFill>
        <p:spPr>
          <a:xfrm>
            <a:off x="7734355" y="3271233"/>
            <a:ext cx="3383167" cy="28206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7251" y="828205"/>
            <a:ext cx="11835375" cy="22467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MY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Cohesion, (C) – the act or state of similar particles sticking together</a:t>
            </a:r>
          </a:p>
          <a:p>
            <a:pPr marL="457200" indent="-457200">
              <a:buFont typeface="Arial"/>
              <a:buChar char="•"/>
            </a:pPr>
            <a:r>
              <a:rPr lang="en-MY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Internal Friction Angle, (</a:t>
            </a:r>
            <a:r>
              <a:rPr lang="el-G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φ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 </a:t>
            </a:r>
            <a:r>
              <a:rPr lang="en-MY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</a:t>
            </a:r>
            <a:r>
              <a:rPr lang="en-MY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the stress-dependant component which is similar to sliding friction of two or more soil particles</a:t>
            </a:r>
          </a:p>
          <a:p>
            <a:pPr marL="457200" indent="-457200">
              <a:buFont typeface="Arial"/>
              <a:buChar char="•"/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Shear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Strength at failure: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τ</a:t>
            </a:r>
            <a:r>
              <a:rPr lang="en-US" sz="2800" b="1" baseline="-25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= c +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σ</a:t>
            </a:r>
            <a:r>
              <a:rPr lang="en-US" sz="2800" b="1" baseline="-25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tanΦ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457200" indent="-457200">
              <a:buFont typeface="Arial"/>
              <a:buChar char="•"/>
            </a:pPr>
            <a:endParaRPr lang="en-MY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55175" y="2696142"/>
            <a:ext cx="2060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24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COHESIVE SOIL</a:t>
            </a:r>
            <a:endParaRPr lang="en-MY" sz="2400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2977" y="2695855"/>
            <a:ext cx="2700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24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COHESIONLESS SOIL</a:t>
            </a:r>
            <a:endParaRPr lang="en-MY" sz="2400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823668" y="3125578"/>
            <a:ext cx="0" cy="411539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957104" y="3082609"/>
            <a:ext cx="1" cy="380889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207336" y="3525348"/>
            <a:ext cx="16091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 = ✔</a:t>
            </a:r>
          </a:p>
          <a:p>
            <a:pPr algn="ctr"/>
            <a:r>
              <a:rPr lang="el-GR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φ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altLang="zh-CN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= 0</a:t>
            </a:r>
          </a:p>
          <a:p>
            <a:pPr algn="ctr"/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For example:</a:t>
            </a:r>
          </a:p>
          <a:p>
            <a:pPr algn="ctr"/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Clay</a:t>
            </a:r>
          </a:p>
          <a:p>
            <a:pPr algn="ctr"/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Silt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92550" y="3515951"/>
            <a:ext cx="15729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 = </a:t>
            </a:r>
            <a:r>
              <a:rPr lang="en-US" altLang="zh-CN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0</a:t>
            </a:r>
            <a:endParaRPr lang="en-MY" sz="24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el-GR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φ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altLang="zh-CN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= </a:t>
            </a:r>
            <a:r>
              <a:rPr lang="en-MY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✔</a:t>
            </a:r>
          </a:p>
          <a:p>
            <a:pPr algn="ctr"/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For example:</a:t>
            </a:r>
          </a:p>
          <a:p>
            <a:pPr algn="ctr"/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Sand</a:t>
            </a:r>
            <a:endParaRPr lang="en-US" sz="2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Gravel</a:t>
            </a:r>
            <a:endParaRPr lang="en-US" sz="2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MY" sz="2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21690" y="276068"/>
            <a:ext cx="72521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Mohr Circles And Failure Envelope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hlinkClick r:id="" action="ppaction://ole?verb=0"/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3001963" y="4068763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r:id="rId3" imgW="914400" imgH="215900" progId="Equation.KSEE3">
                  <p:embed/>
                </p:oleObj>
              </mc:Choice>
              <mc:Fallback>
                <p:oleObj r:id="rId3" imgW="914400" imgH="215900" progId="Equation.KSEE3">
                  <p:embed/>
                  <p:pic>
                    <p:nvPicPr>
                      <p:cNvPr id="0" name="Picture 102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01963" y="4068763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Content Placeholder 15">
            <a:hlinkClick r:id="" action="ppaction://ole?verb=0"/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8274050" y="4068763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" r:id="rId5" imgW="914400" imgH="215900" progId="Equation.KSEE3">
                  <p:embed/>
                </p:oleObj>
              </mc:Choice>
              <mc:Fallback>
                <p:oleObj r:id="rId5" imgW="914400" imgH="215900" progId="Equation.KSEE3">
                  <p:embed/>
                  <p:pic>
                    <p:nvPicPr>
                      <p:cNvPr id="0" name="Picture 102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4050" y="4068763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/>
          <p:nvPr/>
        </p:nvGraphicFramePr>
        <p:xfrm>
          <a:off x="1048386" y="2435862"/>
          <a:ext cx="2851785" cy="427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r:id="rId7" imgW="4933950" imgH="1301115" progId="Equation.KSEE3">
                  <p:embed/>
                </p:oleObj>
              </mc:Choice>
              <mc:Fallback>
                <p:oleObj r:id="rId7" imgW="4933950" imgH="1301115" progId="Equation.KSEE3">
                  <p:embed/>
                  <p:pic>
                    <p:nvPicPr>
                      <p:cNvPr id="0" name="Picture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48386" y="2435862"/>
                        <a:ext cx="2851785" cy="4273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13"/>
          <p:cNvSpPr txBox="1"/>
          <p:nvPr/>
        </p:nvSpPr>
        <p:spPr>
          <a:xfrm>
            <a:off x="1195071" y="299086"/>
            <a:ext cx="96780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alt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Determination Of Shear Strength In Lab</a:t>
            </a:r>
            <a:endParaRPr lang="en-MY" alt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955675" y="1403987"/>
          <a:ext cx="9789160" cy="3312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8" name="Object 17"/>
          <p:cNvGraphicFramePr/>
          <p:nvPr/>
        </p:nvGraphicFramePr>
        <p:xfrm>
          <a:off x="4556760" y="2752727"/>
          <a:ext cx="320040" cy="313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r:id="rId14" imgW="370205" imgH="426720" progId="Equation.KSEE3">
                  <p:embed/>
                </p:oleObj>
              </mc:Choice>
              <mc:Fallback>
                <p:oleObj r:id="rId14" imgW="370205" imgH="426720" progId="Equation.KSEE3">
                  <p:embed/>
                  <p:pic>
                    <p:nvPicPr>
                      <p:cNvPr id="0" name="Picture 18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556760" y="2752727"/>
                        <a:ext cx="320040" cy="313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22"/>
          <p:cNvSpPr txBox="1"/>
          <p:nvPr/>
        </p:nvSpPr>
        <p:spPr>
          <a:xfrm>
            <a:off x="4876802" y="2597152"/>
            <a:ext cx="19132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altLang="en-US" dirty="0"/>
              <a:t>  </a:t>
            </a:r>
            <a:r>
              <a:rPr lang="en-MY" altLang="en-US" sz="1600" dirty="0"/>
              <a:t>normal force (P)</a:t>
            </a:r>
          </a:p>
          <a:p>
            <a:pPr algn="ctr"/>
            <a:r>
              <a:rPr lang="en-MY" altLang="en-US" sz="1600" dirty="0"/>
              <a:t>area of cross section </a:t>
            </a:r>
          </a:p>
          <a:p>
            <a:pPr algn="ctr"/>
            <a:r>
              <a:rPr lang="en-MY" altLang="en-US" sz="1600" dirty="0"/>
              <a:t>sample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4963795" y="2908937"/>
            <a:ext cx="1761491" cy="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27"/>
          <p:cNvGraphicFramePr/>
          <p:nvPr/>
        </p:nvGraphicFramePr>
        <p:xfrm>
          <a:off x="4513580" y="4017010"/>
          <a:ext cx="334645" cy="416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" r:id="rId16" imgW="318770" imgH="302260" progId="Equation.KSEE3">
                  <p:embed/>
                </p:oleObj>
              </mc:Choice>
              <mc:Fallback>
                <p:oleObj r:id="rId16" imgW="318770" imgH="302260" progId="Equation.KSEE3">
                  <p:embed/>
                  <p:pic>
                    <p:nvPicPr>
                      <p:cNvPr id="0" name="Picture 28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513580" y="4017010"/>
                        <a:ext cx="334645" cy="416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29"/>
          <p:cNvSpPr txBox="1"/>
          <p:nvPr/>
        </p:nvSpPr>
        <p:spPr>
          <a:xfrm>
            <a:off x="4963795" y="3697605"/>
            <a:ext cx="2066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altLang="en-US" sz="1400"/>
              <a:t>shear resistance develope at sliding surface (S)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5000625" y="4220847"/>
            <a:ext cx="2047875" cy="5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32"/>
          <p:cNvSpPr txBox="1"/>
          <p:nvPr/>
        </p:nvSpPr>
        <p:spPr>
          <a:xfrm>
            <a:off x="5083811" y="4226560"/>
            <a:ext cx="18262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altLang="en-US" sz="1400"/>
              <a:t>area of cross section sample</a:t>
            </a:r>
          </a:p>
        </p:txBody>
      </p:sp>
      <p:graphicFrame>
        <p:nvGraphicFramePr>
          <p:cNvPr id="36" name="Object 35"/>
          <p:cNvGraphicFramePr/>
          <p:nvPr/>
        </p:nvGraphicFramePr>
        <p:xfrm>
          <a:off x="1034417" y="2482217"/>
          <a:ext cx="2851785" cy="427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" r:id="rId18" imgW="4933950" imgH="1301115" progId="Equation.KSEE3">
                  <p:embed/>
                </p:oleObj>
              </mc:Choice>
              <mc:Fallback>
                <p:oleObj r:id="rId18" imgW="4933950" imgH="1301115" progId="Equation.KSEE3">
                  <p:embed/>
                  <p:pic>
                    <p:nvPicPr>
                      <p:cNvPr id="0" name="Picture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34417" y="2482217"/>
                        <a:ext cx="2851785" cy="4273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8" name="Picture 37" descr="FullSizeRender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07325" y="2435860"/>
            <a:ext cx="2884171" cy="2066290"/>
          </a:xfrm>
          <a:prstGeom prst="rect">
            <a:avLst/>
          </a:prstGeom>
        </p:spPr>
      </p:pic>
      <p:pic>
        <p:nvPicPr>
          <p:cNvPr id="39" name="Picture 38" descr="FullSizeRender (2)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195072" y="3094355"/>
            <a:ext cx="2201545" cy="1532255"/>
          </a:xfrm>
          <a:prstGeom prst="rect">
            <a:avLst/>
          </a:prstGeom>
        </p:spPr>
      </p:pic>
      <p:sp>
        <p:nvSpPr>
          <p:cNvPr id="42" name="Text Box 41"/>
          <p:cNvSpPr txBox="1"/>
          <p:nvPr/>
        </p:nvSpPr>
        <p:spPr>
          <a:xfrm>
            <a:off x="4789806" y="2697480"/>
            <a:ext cx="2940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altLang="en-US"/>
              <a:t>=</a:t>
            </a:r>
          </a:p>
        </p:txBody>
      </p:sp>
      <p:sp>
        <p:nvSpPr>
          <p:cNvPr id="44" name="Text Box 43"/>
          <p:cNvSpPr txBox="1"/>
          <p:nvPr/>
        </p:nvSpPr>
        <p:spPr>
          <a:xfrm>
            <a:off x="4810760" y="4017010"/>
            <a:ext cx="27305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altLang="en-US"/>
              <a:t>=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3823954" y="4816537"/>
            <a:ext cx="3917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Important equations:</a:t>
            </a:r>
            <a:endParaRPr lang="en-MY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3" name="Cloud Callout 42"/>
          <p:cNvSpPr/>
          <p:nvPr/>
        </p:nvSpPr>
        <p:spPr>
          <a:xfrm>
            <a:off x="1362075" y="5222877"/>
            <a:ext cx="2195831" cy="61150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/>
          <p:nvPr/>
        </p:nvGraphicFramePr>
        <p:xfrm>
          <a:off x="1521461" y="5326380"/>
          <a:ext cx="1906271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r:id="rId21" imgW="1351915" imgH="327025" progId="Equation.KSEE3">
                  <p:embed/>
                </p:oleObj>
              </mc:Choice>
              <mc:Fallback>
                <p:oleObj r:id="rId21" imgW="1351915" imgH="327025" progId="Equation.KSEE3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21461" y="5326380"/>
                        <a:ext cx="1906271" cy="406400"/>
                      </a:xfrm>
                      <a:prstGeom prst="rect">
                        <a:avLst/>
                      </a:prstGeom>
                      <a:noFill/>
                      <a:ln w="12700" cmpd="sng">
                        <a:noFill/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Cloud Callout 44"/>
          <p:cNvSpPr/>
          <p:nvPr/>
        </p:nvSpPr>
        <p:spPr>
          <a:xfrm>
            <a:off x="1447801" y="6023612"/>
            <a:ext cx="2054225" cy="61150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1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623061" y="6065520"/>
          <a:ext cx="170434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" r:id="rId23" imgW="1181100" imgH="393700" progId="Equation.KSEE3">
                  <p:embed/>
                </p:oleObj>
              </mc:Choice>
              <mc:Fallback>
                <p:oleObj r:id="rId23" imgW="1181100" imgH="393700" progId="Equation.KSEE3">
                  <p:embed/>
                  <p:pic>
                    <p:nvPicPr>
                      <p:cNvPr id="0" name="Picture 1027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623061" y="6065520"/>
                        <a:ext cx="1704340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Cloud Callout 45"/>
          <p:cNvSpPr/>
          <p:nvPr/>
        </p:nvSpPr>
        <p:spPr>
          <a:xfrm>
            <a:off x="4528186" y="5412107"/>
            <a:ext cx="2610485" cy="61150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Object 19"/>
          <p:cNvGraphicFramePr/>
          <p:nvPr/>
        </p:nvGraphicFramePr>
        <p:xfrm>
          <a:off x="4740911" y="5468622"/>
          <a:ext cx="216916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" r:id="rId25" imgW="1816100" imgH="393700" progId="Equation.KSEE3">
                  <p:embed/>
                </p:oleObj>
              </mc:Choice>
              <mc:Fallback>
                <p:oleObj r:id="rId25" imgW="1816100" imgH="393700" progId="Equation.KSEE3">
                  <p:embed/>
                  <p:pic>
                    <p:nvPicPr>
                      <p:cNvPr id="0" name="Picture 20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4740911" y="5468622"/>
                        <a:ext cx="2169160" cy="49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Cloud Callout 46"/>
          <p:cNvSpPr/>
          <p:nvPr/>
        </p:nvSpPr>
        <p:spPr>
          <a:xfrm>
            <a:off x="4752975" y="6131560"/>
            <a:ext cx="2338071" cy="41656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4"/>
          <p:cNvGraphicFramePr/>
          <p:nvPr/>
        </p:nvGraphicFramePr>
        <p:xfrm>
          <a:off x="4810761" y="6131562"/>
          <a:ext cx="2110105" cy="323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" r:id="rId27" imgW="1498600" imgH="228600" progId="Equation.KSEE3">
                  <p:embed/>
                </p:oleObj>
              </mc:Choice>
              <mc:Fallback>
                <p:oleObj r:id="rId27" imgW="1498600" imgH="228600" progId="Equation.KSEE3">
                  <p:embed/>
                  <p:pic>
                    <p:nvPicPr>
                      <p:cNvPr id="0" name="Picture 25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810761" y="6131562"/>
                        <a:ext cx="2110105" cy="323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Cloud Callout 47"/>
          <p:cNvSpPr/>
          <p:nvPr/>
        </p:nvSpPr>
        <p:spPr>
          <a:xfrm>
            <a:off x="7518401" y="5326380"/>
            <a:ext cx="3226435" cy="66929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Object 26"/>
          <p:cNvGraphicFramePr/>
          <p:nvPr/>
        </p:nvGraphicFramePr>
        <p:xfrm>
          <a:off x="7518401" y="5468620"/>
          <a:ext cx="3293111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" r:id="rId29" imgW="2870200" imgH="330200" progId="Equation.KSEE3">
                  <p:embed/>
                </p:oleObj>
              </mc:Choice>
              <mc:Fallback>
                <p:oleObj r:id="rId29" imgW="2870200" imgH="330200" progId="Equation.KSEE3">
                  <p:embed/>
                  <p:pic>
                    <p:nvPicPr>
                      <p:cNvPr id="0" name="Picture 31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7518401" y="5468620"/>
                        <a:ext cx="3293111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Cloud Callout 48"/>
          <p:cNvSpPr/>
          <p:nvPr/>
        </p:nvSpPr>
        <p:spPr>
          <a:xfrm>
            <a:off x="8009891" y="6206492"/>
            <a:ext cx="2235835" cy="42862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4" name="Object 33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8540751" y="6267452"/>
          <a:ext cx="1173480" cy="306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" r:id="rId31" imgW="774065" imgH="330200" progId="Equation.KSEE3">
                  <p:embed/>
                </p:oleObj>
              </mc:Choice>
              <mc:Fallback>
                <p:oleObj r:id="rId31" imgW="774065" imgH="330200" progId="Equation.KSEE3">
                  <p:embed/>
                  <p:pic>
                    <p:nvPicPr>
                      <p:cNvPr id="0" name="Picture 1029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8540751" y="6267452"/>
                        <a:ext cx="1173480" cy="3067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>
            <a:fillRect/>
          </a:stretch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>
            <a:fillRect/>
          </a:stretch>
        </a:blipFill>
        <a:blipFill rotWithShape="1">
          <a:blip xmlns:r="http://schemas.openxmlformats.org/officeDocument/2006/relationships" r:embed="rId4"/>
          <a:stretch>
            <a:fillRect/>
          </a:stretch>
        </a:blipFill>
        <a:blipFill rotWithShape="1">
          <a:blip xmlns:r="http://schemas.openxmlformats.org/officeDocument/2006/relationships" r:embed="rId5"/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0</TotalTime>
  <Words>173</Words>
  <Application>Microsoft Office PowerPoint</Application>
  <PresentationFormat>Custom</PresentationFormat>
  <Paragraphs>42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Habitat</vt:lpstr>
      <vt:lpstr>Equation.KSEE3</vt:lpstr>
      <vt:lpstr>Shear strength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User</dc:creator>
  <cp:lastModifiedBy>Hetty</cp:lastModifiedBy>
  <cp:revision>15</cp:revision>
  <dcterms:created xsi:type="dcterms:W3CDTF">2017-12-17T17:50:00Z</dcterms:created>
  <dcterms:modified xsi:type="dcterms:W3CDTF">2018-01-03T03:06:43Z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1033-10.1.0.5656</vt:lpwstr>
  </property>
</Properties>
</file>