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  <p:sldId id="259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4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E93E-E9B2-414D-8765-649A308A3ED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5DB2-3FE0-433F-BE4D-C23B88A875D0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E93E-E9B2-414D-8765-649A308A3ED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5DB2-3FE0-433F-BE4D-C23B88A87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E93E-E9B2-414D-8765-649A308A3ED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5DB2-3FE0-433F-BE4D-C23B88A87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E93E-E9B2-414D-8765-649A308A3ED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5DB2-3FE0-433F-BE4D-C23B88A87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E93E-E9B2-414D-8765-649A308A3ED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5DB2-3FE0-433F-BE4D-C23B88A875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E93E-E9B2-414D-8765-649A308A3ED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5DB2-3FE0-433F-BE4D-C23B88A87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E93E-E9B2-414D-8765-649A308A3ED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5DB2-3FE0-433F-BE4D-C23B88A87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E93E-E9B2-414D-8765-649A308A3ED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5DB2-3FE0-433F-BE4D-C23B88A87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E93E-E9B2-414D-8765-649A308A3ED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5DB2-3FE0-433F-BE4D-C23B88A87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E93E-E9B2-414D-8765-649A308A3ED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5DB2-3FE0-433F-BE4D-C23B88A875D0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E93E-E9B2-414D-8765-649A308A3ED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5DB2-3FE0-433F-BE4D-C23B88A875D0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3000"/>
                <a:shade val="97000"/>
                <a:satMod val="230000"/>
              </a:schemeClr>
            </a:gs>
            <a:gs pos="100000">
              <a:schemeClr val="bg2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127E93E-E9B2-414D-8765-649A308A3ED4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AD5DB2-3FE0-433F-BE4D-C23B88A875D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524000"/>
            <a:ext cx="6705600" cy="510540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MY" altLang="zh-SG" sz="3600" dirty="0" smtClean="0"/>
              <a:t>Group member :</a:t>
            </a:r>
          </a:p>
          <a:p>
            <a:r>
              <a:rPr lang="en-MY" altLang="zh-SG" sz="2400" dirty="0" smtClean="0"/>
              <a:t>1)</a:t>
            </a:r>
            <a:r>
              <a:rPr lang="en-MY" altLang="zh-SG" sz="2400" dirty="0" err="1" smtClean="0"/>
              <a:t>Husna</a:t>
            </a:r>
            <a:r>
              <a:rPr lang="en-MY" altLang="zh-SG" sz="2400" dirty="0" smtClean="0"/>
              <a:t> </a:t>
            </a:r>
            <a:r>
              <a:rPr lang="en-MY" altLang="zh-SG" sz="2400" dirty="0" err="1" smtClean="0"/>
              <a:t>bt</a:t>
            </a:r>
            <a:r>
              <a:rPr lang="en-MY" altLang="zh-SG" sz="2400" dirty="0" smtClean="0"/>
              <a:t> Abdul Halim</a:t>
            </a:r>
          </a:p>
          <a:p>
            <a:r>
              <a:rPr lang="en-MY" altLang="zh-SG" sz="2400" dirty="0" smtClean="0"/>
              <a:t>2)</a:t>
            </a:r>
            <a:r>
              <a:rPr lang="en-MY" altLang="zh-SG" sz="2400" dirty="0" err="1" smtClean="0"/>
              <a:t>Idham</a:t>
            </a:r>
            <a:r>
              <a:rPr lang="en-MY" altLang="zh-SG" sz="2400" dirty="0" smtClean="0"/>
              <a:t> bin Daub</a:t>
            </a:r>
          </a:p>
          <a:p>
            <a:r>
              <a:rPr lang="en-MY" altLang="zh-SG" sz="2400" dirty="0" smtClean="0"/>
              <a:t>3)Lai Sinhan</a:t>
            </a:r>
          </a:p>
          <a:p>
            <a:r>
              <a:rPr lang="en-MY" altLang="zh-SG" sz="2400" dirty="0" smtClean="0"/>
              <a:t>4)Lieu </a:t>
            </a:r>
            <a:r>
              <a:rPr lang="en-MY" altLang="zh-SG" sz="2400" dirty="0" err="1" smtClean="0"/>
              <a:t>Hin</a:t>
            </a:r>
            <a:r>
              <a:rPr lang="en-MY" altLang="zh-SG" sz="2400" dirty="0" smtClean="0"/>
              <a:t> Ming</a:t>
            </a:r>
          </a:p>
          <a:p>
            <a:r>
              <a:rPr lang="en-MY" altLang="zh-SG" sz="2400" dirty="0" smtClean="0"/>
              <a:t>5)Lim Yee </a:t>
            </a:r>
            <a:r>
              <a:rPr lang="en-MY" altLang="zh-SG" sz="2400" dirty="0" err="1" smtClean="0"/>
              <a:t>Yern</a:t>
            </a:r>
            <a:endParaRPr lang="en-MY" altLang="zh-SG" sz="2400" dirty="0" smtClean="0"/>
          </a:p>
          <a:p>
            <a:r>
              <a:rPr lang="en-MY" altLang="zh-SG" sz="2400" dirty="0" smtClean="0"/>
              <a:t>6)</a:t>
            </a:r>
            <a:r>
              <a:rPr lang="en-MY" altLang="zh-SG" sz="2400" dirty="0" err="1" smtClean="0"/>
              <a:t>Megat</a:t>
            </a:r>
            <a:r>
              <a:rPr lang="en-MY" altLang="zh-SG" sz="2400" dirty="0" smtClean="0"/>
              <a:t> Muhammad Daniel Bin </a:t>
            </a:r>
            <a:r>
              <a:rPr lang="en-MY" altLang="zh-SG" sz="2400" dirty="0" err="1" smtClean="0"/>
              <a:t>Syahriman</a:t>
            </a:r>
            <a:r>
              <a:rPr lang="en-MY" altLang="zh-SG" sz="2400" dirty="0" smtClean="0"/>
              <a:t> </a:t>
            </a:r>
            <a:r>
              <a:rPr lang="en-MY" altLang="zh-SG" sz="2400" dirty="0" err="1" smtClean="0"/>
              <a:t>Effende</a:t>
            </a:r>
            <a:endParaRPr lang="en-MY" altLang="zh-SG" sz="2400" dirty="0" smtClean="0"/>
          </a:p>
          <a:p>
            <a:r>
              <a:rPr lang="en-MY" altLang="zh-SG" sz="2400" dirty="0" smtClean="0"/>
              <a:t>7)</a:t>
            </a:r>
            <a:r>
              <a:rPr lang="en-MY" altLang="zh-SG" sz="2400" dirty="0" err="1" smtClean="0"/>
              <a:t>Mohamad</a:t>
            </a:r>
            <a:r>
              <a:rPr lang="en-MY" altLang="zh-SG" sz="2400" dirty="0" smtClean="0"/>
              <a:t> </a:t>
            </a:r>
            <a:r>
              <a:rPr lang="en-MY" altLang="zh-SG" sz="2400" dirty="0" err="1" smtClean="0"/>
              <a:t>Faris</a:t>
            </a:r>
            <a:r>
              <a:rPr lang="en-MY" altLang="zh-SG" sz="2400" dirty="0" smtClean="0"/>
              <a:t> </a:t>
            </a:r>
            <a:r>
              <a:rPr lang="en-MY" altLang="zh-SG" sz="2400" dirty="0" err="1" smtClean="0"/>
              <a:t>Ifran</a:t>
            </a:r>
            <a:r>
              <a:rPr lang="en-MY" altLang="zh-SG" sz="2400" dirty="0" smtClean="0"/>
              <a:t> Bin </a:t>
            </a:r>
            <a:r>
              <a:rPr lang="en-MY" altLang="zh-SG" sz="2400" dirty="0" err="1" smtClean="0"/>
              <a:t>Mohd</a:t>
            </a:r>
            <a:r>
              <a:rPr lang="zh-SG" altLang="en-US" sz="2400" dirty="0" smtClean="0"/>
              <a:t> </a:t>
            </a:r>
            <a:r>
              <a:rPr lang="en-MY" altLang="zh-SG" sz="2400" dirty="0" err="1" smtClean="0"/>
              <a:t>Adib</a:t>
            </a:r>
            <a:endParaRPr lang="en-MY" altLang="zh-SG" sz="2400" dirty="0" smtClean="0"/>
          </a:p>
          <a:p>
            <a:r>
              <a:rPr lang="en-MY" altLang="zh-SG" sz="2400" dirty="0" smtClean="0"/>
              <a:t>8)</a:t>
            </a:r>
            <a:r>
              <a:rPr lang="en-MY" altLang="zh-SG" sz="2400" dirty="0" err="1" smtClean="0"/>
              <a:t>Mohamad</a:t>
            </a:r>
            <a:r>
              <a:rPr lang="en-MY" altLang="zh-SG" sz="2400" dirty="0" smtClean="0"/>
              <a:t> Iqbal Bin </a:t>
            </a:r>
            <a:r>
              <a:rPr lang="en-MY" altLang="zh-SG" sz="2400" dirty="0" err="1" smtClean="0"/>
              <a:t>Mohd</a:t>
            </a:r>
            <a:r>
              <a:rPr lang="en-MY" altLang="zh-SG" sz="2400" dirty="0" smtClean="0"/>
              <a:t> </a:t>
            </a:r>
            <a:r>
              <a:rPr lang="en-MY" altLang="zh-SG" sz="2400" dirty="0" err="1" smtClean="0"/>
              <a:t>Zulkifli</a:t>
            </a:r>
            <a:endParaRPr lang="en-MY" altLang="zh-SG" sz="2400" dirty="0" smtClean="0"/>
          </a:p>
          <a:p>
            <a:r>
              <a:rPr lang="en-MY" altLang="zh-SG" sz="2400" dirty="0" smtClean="0"/>
              <a:t>9)Mohammad </a:t>
            </a:r>
            <a:r>
              <a:rPr lang="en-MY" altLang="zh-SG" sz="2400" dirty="0" err="1" smtClean="0"/>
              <a:t>Hanif</a:t>
            </a:r>
            <a:r>
              <a:rPr lang="en-MY" altLang="zh-SG" sz="2400" dirty="0" smtClean="0"/>
              <a:t> Bin </a:t>
            </a:r>
            <a:r>
              <a:rPr lang="en-MY" altLang="zh-SG" sz="2400" dirty="0" err="1" smtClean="0"/>
              <a:t>Yaakub</a:t>
            </a:r>
            <a:endParaRPr lang="en-MY" altLang="zh-SG" sz="2400" dirty="0" smtClean="0"/>
          </a:p>
          <a:p>
            <a:r>
              <a:rPr lang="en-MY" altLang="zh-SG" sz="2400" dirty="0" smtClean="0"/>
              <a:t>10)</a:t>
            </a:r>
            <a:r>
              <a:rPr lang="en-MY" altLang="zh-SG" sz="2400" dirty="0" err="1" smtClean="0"/>
              <a:t>Myhammad</a:t>
            </a:r>
            <a:r>
              <a:rPr lang="en-MY" altLang="zh-SG" sz="2400" dirty="0" smtClean="0"/>
              <a:t> Farris Bin Kamal</a:t>
            </a:r>
          </a:p>
          <a:p>
            <a:r>
              <a:rPr lang="en-MY" altLang="zh-SG" sz="2400" dirty="0" smtClean="0"/>
              <a:t>11)</a:t>
            </a:r>
            <a:r>
              <a:rPr lang="en-MY" altLang="zh-SG" sz="2400" dirty="0" err="1" smtClean="0"/>
              <a:t>Mugannad</a:t>
            </a:r>
            <a:r>
              <a:rPr lang="en-MY" altLang="zh-SG" sz="2400" dirty="0" smtClean="0"/>
              <a:t> </a:t>
            </a:r>
            <a:r>
              <a:rPr lang="en-MY" altLang="zh-SG" sz="2400" dirty="0" err="1" smtClean="0"/>
              <a:t>Ridza</a:t>
            </a:r>
            <a:r>
              <a:rPr lang="en-MY" altLang="zh-SG" sz="2400" dirty="0" smtClean="0"/>
              <a:t> </a:t>
            </a:r>
            <a:r>
              <a:rPr lang="en-MY" altLang="zh-SG" sz="2400" dirty="0" err="1" smtClean="0"/>
              <a:t>Ikmal</a:t>
            </a:r>
            <a:r>
              <a:rPr lang="en-MY" altLang="zh-SG" sz="2400" dirty="0" smtClean="0"/>
              <a:t> Bin </a:t>
            </a:r>
            <a:r>
              <a:rPr lang="en-MY" altLang="zh-SG" sz="2400" dirty="0" err="1" smtClean="0"/>
              <a:t>Zakaria</a:t>
            </a:r>
            <a:endParaRPr lang="en-MY" altLang="zh-SG" sz="24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152400" y="533400"/>
            <a:ext cx="88392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altLang="zh-SG" sz="4000" i="1" dirty="0" smtClean="0"/>
              <a:t>Soil Presentation</a:t>
            </a:r>
            <a:endParaRPr lang="zh-SG" alt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4192894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707105" y="229009"/>
            <a:ext cx="3524864" cy="452438"/>
          </a:xfrm>
        </p:spPr>
        <p:txBody>
          <a:bodyPr>
            <a:noAutofit/>
          </a:bodyPr>
          <a:lstStyle/>
          <a:p>
            <a:pPr algn="ctr"/>
            <a:r>
              <a:rPr lang="en-US" sz="2800" u="sng" dirty="0">
                <a:latin typeface="Cambria" panose="02040503050406030204" pitchFamily="18" charset="0"/>
              </a:rPr>
              <a:t>Soil </a:t>
            </a:r>
            <a:r>
              <a:rPr lang="en-US" sz="2800" u="sng" dirty="0" smtClean="0">
                <a:latin typeface="Cambria" panose="02040503050406030204" pitchFamily="18" charset="0"/>
              </a:rPr>
              <a:t>Classification</a:t>
            </a:r>
            <a:endParaRPr lang="en-US" sz="2800" u="sng" dirty="0">
              <a:latin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12576" y="785219"/>
            <a:ext cx="3113924" cy="1615081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Soil classification require to condition where :</a:t>
            </a:r>
          </a:p>
          <a:p>
            <a:pPr algn="ctr"/>
            <a:r>
              <a:rPr lang="en-US" sz="1400" dirty="0"/>
              <a:t>-meaningful to user</a:t>
            </a:r>
          </a:p>
          <a:p>
            <a:pPr algn="ctr"/>
            <a:r>
              <a:rPr lang="en-US" sz="1400" dirty="0"/>
              <a:t>-parameters easy to measure quantitatively.</a:t>
            </a:r>
          </a:p>
          <a:p>
            <a:pPr algn="ctr"/>
            <a:r>
              <a:rPr lang="en-US" sz="1400" dirty="0"/>
              <a:t>-imply simple engineering properties</a:t>
            </a:r>
            <a:r>
              <a:rPr lang="en-US" dirty="0"/>
              <a:t>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319087" y="2499561"/>
            <a:ext cx="388019" cy="279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504447" y="2499561"/>
            <a:ext cx="297782" cy="279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407694" y="2562728"/>
            <a:ext cx="2188244" cy="875296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Coarse-grained soil</a:t>
            </a:r>
          </a:p>
          <a:p>
            <a:pPr algn="ctr"/>
            <a:r>
              <a:rPr lang="en-US" sz="1350" dirty="0"/>
              <a:t>-large particles</a:t>
            </a:r>
          </a:p>
          <a:p>
            <a:pPr algn="ctr"/>
            <a:r>
              <a:rPr lang="en-US" sz="1350" dirty="0"/>
              <a:t>-can be seen with naked eyes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239364" y="2562728"/>
            <a:ext cx="1985211" cy="87529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Fine-grained soil (silts and clay and have particles smaller than 60µm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33400" y="3645568"/>
            <a:ext cx="3810000" cy="306003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Simple test to classify and identify soil</a:t>
            </a:r>
          </a:p>
          <a:p>
            <a:pPr algn="ctr"/>
            <a:r>
              <a:rPr lang="en-US" sz="1200" b="1" u="sng" dirty="0"/>
              <a:t>Visual and ‘Feel’</a:t>
            </a:r>
          </a:p>
          <a:p>
            <a:pPr algn="ctr"/>
            <a:r>
              <a:rPr lang="en-US" sz="1200" dirty="0"/>
              <a:t>Gravel(&gt;2mm)</a:t>
            </a:r>
          </a:p>
          <a:p>
            <a:pPr algn="ctr"/>
            <a:r>
              <a:rPr lang="en-US" sz="1200" dirty="0"/>
              <a:t>Sand (0.06mm&lt;d&lt;2mm)</a:t>
            </a:r>
          </a:p>
          <a:p>
            <a:pPr algn="ctr"/>
            <a:r>
              <a:rPr lang="en-US" sz="1200" dirty="0"/>
              <a:t>Silts (0.02mm&lt;d&lt;0.06mm)</a:t>
            </a:r>
          </a:p>
          <a:p>
            <a:pPr algn="ctr"/>
            <a:r>
              <a:rPr lang="en-US" sz="1200" dirty="0"/>
              <a:t>Clays (&lt;0.002mm)</a:t>
            </a:r>
          </a:p>
          <a:p>
            <a:pPr algn="ctr"/>
            <a:r>
              <a:rPr lang="en-US" sz="1200" b="1" u="sng" dirty="0"/>
              <a:t>Grading</a:t>
            </a:r>
          </a:p>
          <a:p>
            <a:pPr algn="ctr"/>
            <a:r>
              <a:rPr lang="en-US" sz="1200" dirty="0"/>
              <a:t>-refer to distribution</a:t>
            </a:r>
          </a:p>
          <a:p>
            <a:pPr algn="ctr"/>
            <a:r>
              <a:rPr lang="en-US" sz="1200" dirty="0"/>
              <a:t>-Well graded/poorly graded or uniform soil.</a:t>
            </a:r>
          </a:p>
          <a:p>
            <a:pPr algn="ctr"/>
            <a:r>
              <a:rPr lang="en-US" sz="1200" b="1" u="sng" dirty="0"/>
              <a:t>Compactness</a:t>
            </a:r>
          </a:p>
          <a:p>
            <a:pPr algn="ctr"/>
            <a:r>
              <a:rPr lang="en-US" sz="1200" dirty="0"/>
              <a:t>Estimated using hand spade or pick or driving in small wooden peg.</a:t>
            </a:r>
          </a:p>
          <a:p>
            <a:pPr algn="ctr"/>
            <a:endParaRPr lang="en-US" sz="1200" b="1" u="sng" dirty="0"/>
          </a:p>
          <a:p>
            <a:pPr algn="ctr"/>
            <a:r>
              <a:rPr lang="en-US" sz="1200" b="1" u="sng" dirty="0"/>
              <a:t>Cohesion, plasticity and consistency</a:t>
            </a:r>
          </a:p>
          <a:p>
            <a:pPr algn="ctr"/>
            <a:r>
              <a:rPr lang="en-US" sz="1200" dirty="0"/>
              <a:t>-depend on moisture content</a:t>
            </a:r>
          </a:p>
          <a:p>
            <a:pPr algn="ctr"/>
            <a:r>
              <a:rPr lang="en-US" sz="1200" dirty="0"/>
              <a:t>-can be easily </a:t>
            </a:r>
            <a:r>
              <a:rPr lang="en-US" sz="1200" dirty="0" err="1"/>
              <a:t>moulded</a:t>
            </a:r>
            <a:r>
              <a:rPr lang="en-US" sz="1200" dirty="0"/>
              <a:t>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24400" y="3645568"/>
            <a:ext cx="3817018" cy="3060031"/>
          </a:xfrm>
          <a:prstGeom prst="rect">
            <a:avLst/>
          </a:prstGeom>
          <a:solidFill>
            <a:srgbClr val="7030A0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u="sng" dirty="0">
              <a:solidFill>
                <a:schemeClr val="tx1"/>
              </a:solidFill>
            </a:endParaRPr>
          </a:p>
          <a:p>
            <a:pPr algn="ctr"/>
            <a:r>
              <a:rPr lang="en-US" sz="1600" b="1" u="sng" dirty="0">
                <a:solidFill>
                  <a:schemeClr val="tx1"/>
                </a:solidFill>
              </a:rPr>
              <a:t>Laboratory test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Particle size 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 -</a:t>
            </a:r>
            <a:r>
              <a:rPr lang="en-US" sz="1600" dirty="0" err="1">
                <a:solidFill>
                  <a:schemeClr val="tx1"/>
                </a:solidFill>
              </a:rPr>
              <a:t>def</a:t>
            </a:r>
            <a:r>
              <a:rPr lang="en-US" sz="1600" dirty="0">
                <a:solidFill>
                  <a:schemeClr val="tx1"/>
                </a:solidFill>
              </a:rPr>
              <a:t> : particles size varies from               200mm to clays less than 0.001 mm.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-Sieve analysis test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-</a:t>
            </a:r>
            <a:r>
              <a:rPr lang="en-US" sz="1600" dirty="0" err="1">
                <a:solidFill>
                  <a:schemeClr val="tx1"/>
                </a:solidFill>
              </a:rPr>
              <a:t>sendimentation</a:t>
            </a:r>
            <a:r>
              <a:rPr lang="en-US" sz="1600" dirty="0">
                <a:solidFill>
                  <a:schemeClr val="tx1"/>
                </a:solidFill>
              </a:rPr>
              <a:t> analysis test</a:t>
            </a:r>
          </a:p>
          <a:p>
            <a:pPr algn="just"/>
            <a:endParaRPr lang="en-US" sz="1600" dirty="0">
              <a:solidFill>
                <a:schemeClr val="tx1"/>
              </a:solidFill>
            </a:endParaRPr>
          </a:p>
          <a:p>
            <a:pPr algn="just"/>
            <a:r>
              <a:rPr lang="en-US" sz="1600" dirty="0" err="1">
                <a:solidFill>
                  <a:schemeClr val="tx1"/>
                </a:solidFill>
              </a:rPr>
              <a:t>Atterberg’s</a:t>
            </a:r>
            <a:r>
              <a:rPr lang="en-US" sz="1600" dirty="0">
                <a:solidFill>
                  <a:schemeClr val="tx1"/>
                </a:solidFill>
              </a:rPr>
              <a:t> Limits ( PI=LL-PL)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-liquid limit test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-plastic limit </a:t>
            </a:r>
            <a:r>
              <a:rPr lang="en-US" sz="1600" dirty="0" smtClean="0">
                <a:solidFill>
                  <a:schemeClr val="tx1"/>
                </a:solidFill>
              </a:rPr>
              <a:t>test</a:t>
            </a:r>
          </a:p>
          <a:p>
            <a:pPr algn="just"/>
            <a:endParaRPr lang="en-MY" sz="1600" dirty="0">
              <a:solidFill>
                <a:schemeClr val="tx1"/>
              </a:solidFill>
            </a:endParaRPr>
          </a:p>
          <a:p>
            <a:pPr algn="just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50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2667000" y="238836"/>
            <a:ext cx="36957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Soil Classification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05435" y="797802"/>
            <a:ext cx="3276600" cy="615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Unified Soil Classification System (USCS)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724400" y="762001"/>
            <a:ext cx="417195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American Association of State Highway and Transportation Officials (AASHTO) System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76800" y="1752600"/>
            <a:ext cx="4019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MY" dirty="0"/>
          </a:p>
        </p:txBody>
      </p:sp>
      <p:sp>
        <p:nvSpPr>
          <p:cNvPr id="8" name="TextBox 7"/>
          <p:cNvSpPr txBox="1"/>
          <p:nvPr/>
        </p:nvSpPr>
        <p:spPr>
          <a:xfrm>
            <a:off x="4981575" y="16764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1: </a:t>
            </a:r>
            <a:r>
              <a:rPr lang="en-US" dirty="0" smtClean="0"/>
              <a:t>Read the percentage passing through sieve No. 200.</a:t>
            </a:r>
          </a:p>
          <a:p>
            <a:endParaRPr lang="en-MY" b="1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791200" y="2362200"/>
            <a:ext cx="1095375" cy="381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934200" y="2362200"/>
            <a:ext cx="1095375" cy="381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257800" y="2743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&lt;35%</a:t>
            </a:r>
            <a:endParaRPr lang="en-MY" dirty="0"/>
          </a:p>
        </p:txBody>
      </p:sp>
      <p:sp>
        <p:nvSpPr>
          <p:cNvPr id="21" name="TextBox 20"/>
          <p:cNvSpPr txBox="1"/>
          <p:nvPr/>
        </p:nvSpPr>
        <p:spPr>
          <a:xfrm>
            <a:off x="7680278" y="274446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&gt;</a:t>
            </a:r>
            <a:r>
              <a:rPr lang="en-US" dirty="0" smtClean="0"/>
              <a:t>35%</a:t>
            </a:r>
            <a:endParaRPr lang="en-MY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791200" y="3112532"/>
            <a:ext cx="381000" cy="1434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5410200" y="3112532"/>
            <a:ext cx="381000" cy="1434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105400" y="318426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A-1</a:t>
            </a:r>
            <a:endParaRPr lang="en-MY" dirty="0"/>
          </a:p>
        </p:txBody>
      </p:sp>
      <p:sp>
        <p:nvSpPr>
          <p:cNvPr id="27" name="TextBox 26"/>
          <p:cNvSpPr txBox="1"/>
          <p:nvPr/>
        </p:nvSpPr>
        <p:spPr>
          <a:xfrm>
            <a:off x="5899150" y="318426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A-2</a:t>
            </a:r>
            <a:endParaRPr lang="en-MY" dirty="0"/>
          </a:p>
        </p:txBody>
      </p:sp>
      <p:cxnSp>
        <p:nvCxnSpPr>
          <p:cNvPr id="29" name="Straight Arrow Connector 28"/>
          <p:cNvCxnSpPr>
            <a:stCxn id="26" idx="2"/>
          </p:cNvCxnSpPr>
          <p:nvPr/>
        </p:nvCxnSpPr>
        <p:spPr>
          <a:xfrm>
            <a:off x="5410200" y="3553599"/>
            <a:ext cx="0" cy="2564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022850" y="3697069"/>
            <a:ext cx="1339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 sieve No.10 and 40</a:t>
            </a:r>
            <a:endParaRPr lang="en-MY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248400" y="3553599"/>
            <a:ext cx="260350" cy="17804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816600" y="5334000"/>
            <a:ext cx="1339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 LL and PI</a:t>
            </a:r>
            <a:endParaRPr lang="en-MY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8080328" y="3112532"/>
            <a:ext cx="381000" cy="1434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7699328" y="3112532"/>
            <a:ext cx="381000" cy="1434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175578" y="3184267"/>
            <a:ext cx="796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A-</a:t>
            </a:r>
            <a:r>
              <a:rPr lang="en-US" altLang="zh-CN" dirty="0" smtClean="0"/>
              <a:t>4 to A-6</a:t>
            </a:r>
            <a:endParaRPr lang="en-MY" dirty="0"/>
          </a:p>
        </p:txBody>
      </p:sp>
      <p:sp>
        <p:nvSpPr>
          <p:cNvPr id="42" name="TextBox 41"/>
          <p:cNvSpPr txBox="1"/>
          <p:nvPr/>
        </p:nvSpPr>
        <p:spPr>
          <a:xfrm>
            <a:off x="8048578" y="4176131"/>
            <a:ext cx="111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 LL and PI</a:t>
            </a:r>
            <a:endParaRPr lang="en-MY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8464456" y="3810000"/>
            <a:ext cx="0" cy="45633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318328" y="318426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A-7</a:t>
            </a:r>
            <a:endParaRPr lang="en-MY" dirty="0"/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7318328" y="3507432"/>
            <a:ext cx="220615" cy="5307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869835" y="3974068"/>
            <a:ext cx="111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 LL and PI</a:t>
            </a:r>
            <a:endParaRPr lang="en-MY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7318328" y="4594293"/>
            <a:ext cx="361950" cy="5111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435848" y="5040510"/>
            <a:ext cx="12509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Compare value of PI and LL-30</a:t>
            </a:r>
            <a:endParaRPr lang="en-MY" dirty="0"/>
          </a:p>
        </p:txBody>
      </p:sp>
      <p:cxnSp>
        <p:nvCxnSpPr>
          <p:cNvPr id="32" name="Straight Arrow Connector 31"/>
          <p:cNvCxnSpPr>
            <a:stCxn id="4" idx="2"/>
            <a:endCxn id="37" idx="0"/>
          </p:cNvCxnSpPr>
          <p:nvPr/>
        </p:nvCxnSpPr>
        <p:spPr>
          <a:xfrm>
            <a:off x="2543735" y="1413089"/>
            <a:ext cx="0" cy="24690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7" idx="2"/>
            <a:endCxn id="47" idx="0"/>
          </p:cNvCxnSpPr>
          <p:nvPr/>
        </p:nvCxnSpPr>
        <p:spPr>
          <a:xfrm>
            <a:off x="2543735" y="2306322"/>
            <a:ext cx="1027790" cy="3172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149920" y="1659991"/>
            <a:ext cx="2787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1: Determine % of soil passing No.200 sieve </a:t>
            </a:r>
            <a:r>
              <a:rPr lang="en-US" dirty="0" smtClean="0">
                <a:solidFill>
                  <a:srgbClr val="C00000"/>
                </a:solidFill>
              </a:rPr>
              <a:t>(F)</a:t>
            </a:r>
            <a:endParaRPr lang="en-MY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7638" y="2623588"/>
            <a:ext cx="2086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  <a:r>
              <a:rPr lang="en-US" dirty="0" smtClean="0"/>
              <a:t>&lt;50%, it is coarse-grained soil</a:t>
            </a:r>
            <a:endParaRPr lang="en-MY" dirty="0"/>
          </a:p>
        </p:txBody>
      </p:sp>
      <p:cxnSp>
        <p:nvCxnSpPr>
          <p:cNvPr id="44" name="Straight Arrow Connector 43"/>
          <p:cNvCxnSpPr>
            <a:stCxn id="37" idx="2"/>
            <a:endCxn id="38" idx="0"/>
          </p:cNvCxnSpPr>
          <p:nvPr/>
        </p:nvCxnSpPr>
        <p:spPr>
          <a:xfrm flipH="1">
            <a:off x="1610906" y="2306322"/>
            <a:ext cx="932829" cy="3172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667000" y="2623588"/>
            <a:ext cx="1809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  <a:r>
              <a:rPr lang="en-US" dirty="0" smtClean="0"/>
              <a:t>&gt;50%, it is fine-grained soil</a:t>
            </a:r>
            <a:endParaRPr lang="en-MY" dirty="0"/>
          </a:p>
        </p:txBody>
      </p:sp>
      <p:sp>
        <p:nvSpPr>
          <p:cNvPr id="50" name="TextBox 49"/>
          <p:cNvSpPr txBox="1"/>
          <p:nvPr/>
        </p:nvSpPr>
        <p:spPr>
          <a:xfrm>
            <a:off x="247157" y="3569278"/>
            <a:ext cx="384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 smtClean="0"/>
              <a:t>Step2: Determine the % of coarse fraction passes / retained on No.4 sieve</a:t>
            </a:r>
            <a:endParaRPr lang="en-MY" dirty="0"/>
          </a:p>
        </p:txBody>
      </p:sp>
      <p:cxnSp>
        <p:nvCxnSpPr>
          <p:cNvPr id="59" name="Curved Connector 58"/>
          <p:cNvCxnSpPr>
            <a:stCxn id="47" idx="2"/>
            <a:endCxn id="74" idx="0"/>
          </p:cNvCxnSpPr>
          <p:nvPr/>
        </p:nvCxnSpPr>
        <p:spPr>
          <a:xfrm rot="16200000" flipH="1">
            <a:off x="3410695" y="3430749"/>
            <a:ext cx="1562264" cy="1240604"/>
          </a:xfrm>
          <a:prstGeom prst="curvedConnector3">
            <a:avLst>
              <a:gd name="adj1" fmla="val 3261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38" idx="2"/>
            <a:endCxn id="50" idx="0"/>
          </p:cNvCxnSpPr>
          <p:nvPr/>
        </p:nvCxnSpPr>
        <p:spPr>
          <a:xfrm>
            <a:off x="1610906" y="3269919"/>
            <a:ext cx="560549" cy="29935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50" idx="2"/>
            <a:endCxn id="73" idx="0"/>
          </p:cNvCxnSpPr>
          <p:nvPr/>
        </p:nvCxnSpPr>
        <p:spPr>
          <a:xfrm flipH="1">
            <a:off x="1250840" y="4215609"/>
            <a:ext cx="920615" cy="1443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0" idx="2"/>
            <a:endCxn id="72" idx="0"/>
          </p:cNvCxnSpPr>
          <p:nvPr/>
        </p:nvCxnSpPr>
        <p:spPr>
          <a:xfrm>
            <a:off x="2171455" y="4215609"/>
            <a:ext cx="947808" cy="1538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238349" y="4369506"/>
            <a:ext cx="17618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SG" dirty="0" smtClean="0"/>
              <a:t>More than 50% of soil passes No.4 sieve, then it is sands.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31936" y="4359953"/>
            <a:ext cx="18378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SG" dirty="0" smtClean="0"/>
              <a:t>50% or more retained on No.4 sieve, then it is gravels.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851919" y="4832183"/>
            <a:ext cx="1920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 smtClean="0"/>
              <a:t>Step 2: Refer the Plasticity Chart</a:t>
            </a:r>
            <a:endParaRPr lang="en-MY" dirty="0"/>
          </a:p>
        </p:txBody>
      </p:sp>
      <p:cxnSp>
        <p:nvCxnSpPr>
          <p:cNvPr id="93" name="Straight Arrow Connector 92"/>
          <p:cNvCxnSpPr>
            <a:stCxn id="73" idx="2"/>
            <a:endCxn id="97" idx="0"/>
          </p:cNvCxnSpPr>
          <p:nvPr/>
        </p:nvCxnSpPr>
        <p:spPr>
          <a:xfrm>
            <a:off x="1250840" y="5560282"/>
            <a:ext cx="834357" cy="2934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318475" y="5853690"/>
            <a:ext cx="3533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 smtClean="0"/>
              <a:t>Step 2: Refer Classification Criteria to know the group symbols of soil</a:t>
            </a:r>
            <a:endParaRPr lang="en-MY" dirty="0"/>
          </a:p>
        </p:txBody>
      </p:sp>
      <p:cxnSp>
        <p:nvCxnSpPr>
          <p:cNvPr id="103" name="Straight Arrow Connector 102"/>
          <p:cNvCxnSpPr>
            <a:stCxn id="72" idx="2"/>
            <a:endCxn id="97" idx="0"/>
          </p:cNvCxnSpPr>
          <p:nvPr/>
        </p:nvCxnSpPr>
        <p:spPr>
          <a:xfrm flipH="1">
            <a:off x="2085197" y="5569835"/>
            <a:ext cx="1034066" cy="28385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74" idx="2"/>
            <a:endCxn id="118" idx="0"/>
          </p:cNvCxnSpPr>
          <p:nvPr/>
        </p:nvCxnSpPr>
        <p:spPr>
          <a:xfrm flipH="1">
            <a:off x="4611274" y="5478514"/>
            <a:ext cx="200855" cy="1786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3685345" y="5657165"/>
            <a:ext cx="18518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 smtClean="0"/>
              <a:t>By using LL and PI to know the group symbol of soil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5856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147</TotalTime>
  <Words>384</Words>
  <Application>Microsoft Office PowerPoint</Application>
  <PresentationFormat>On-screen Show (4:3)</PresentationFormat>
  <Paragraphs>71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Thatch</vt:lpstr>
      <vt:lpstr>PowerPoint Presentation</vt:lpstr>
      <vt:lpstr>Soil Classification</vt:lpstr>
      <vt:lpstr>Soil Classification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Soil Classification</dc:title>
  <dc:creator>Irfan</dc:creator>
  <cp:lastModifiedBy>Hetty</cp:lastModifiedBy>
  <cp:revision>15</cp:revision>
  <dcterms:created xsi:type="dcterms:W3CDTF">2017-12-17T13:29:21Z</dcterms:created>
  <dcterms:modified xsi:type="dcterms:W3CDTF">2018-01-03T03:05:46Z</dcterms:modified>
</cp:coreProperties>
</file>