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 snapToGrid="0">
      <p:cViewPr>
        <p:scale>
          <a:sx n="125" d="100"/>
          <a:sy n="125" d="100"/>
        </p:scale>
        <p:origin x="-19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6892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0806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9551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235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67039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595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7774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631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8046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MY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118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483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DFA0E8E-5A50-42F1-9966-EA6D543F15A3}" type="datetimeFigureOut">
              <a:rPr lang="en-MY" smtClean="0"/>
              <a:t>3/1/2018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C3154E-9C7F-4409-B366-5E85C5144D23}" type="slidenum">
              <a:rPr lang="en-MY" smtClean="0"/>
              <a:t>‹#›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94198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smtClean="0">
                <a:ln w="0">
                  <a:solidFill>
                    <a:schemeClr val="tx1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WATER IN SOIL</a:t>
            </a:r>
            <a:endParaRPr lang="en-MY" dirty="0">
              <a:ln w="0">
                <a:solidFill>
                  <a:schemeClr val="tx1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66800" y="2292439"/>
            <a:ext cx="10058400" cy="4159875"/>
          </a:xfrm>
        </p:spPr>
        <p:txBody>
          <a:bodyPr>
            <a:norm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NOR KHAIRIAH BINTI KARIM (A17KA0123)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NORAZIZAH BINTI JOHAN (A17KA0127)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 ADLINA BINTI AZAHARI (A17KA0131)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 AYUNNI NABILA BINTI KAMALLUDDIN (A17KA0135)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 HARSYIKIN BINTI BADRI (A17KA0139)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 NAZURAH BINTI ABDUL RAZAK (A17KA0143)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 SYAZWANI BINTI KAMARUZAMAN (A17KA0146)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NURADIBAH BINTI HASHIM (A17KA0150)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NURLIYANA BINTI MOHD NORHADI SHAH (A17KA0153)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NURSYASYA BINTI ZULKEPLI (A17KA0157)</a:t>
            </a:r>
          </a:p>
          <a:p>
            <a:r>
              <a:rPr lang="en-MY" sz="1600" dirty="0" smtClean="0">
                <a:latin typeface="Cambria" panose="02040503050406030204" pitchFamily="18" charset="0"/>
              </a:rPr>
              <a:t>NURUL ALIAH BINTI YUSOFF (A17KA0161)</a:t>
            </a:r>
            <a:endParaRPr lang="en-MY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24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loud 9"/>
          <p:cNvSpPr/>
          <p:nvPr/>
        </p:nvSpPr>
        <p:spPr>
          <a:xfrm>
            <a:off x="6957206" y="2748416"/>
            <a:ext cx="2438903" cy="129947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DARCY LAW (saturated flow)</a:t>
            </a:r>
            <a:endParaRPr lang="en-MY" b="1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5009881" y="2550017"/>
            <a:ext cx="1700012" cy="1133340"/>
          </a:xfrm>
          <a:prstGeom prst="cloud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 IN SOIL</a:t>
            </a:r>
            <a:endParaRPr lang="en-MY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loud 8"/>
          <p:cNvSpPr/>
          <p:nvPr/>
        </p:nvSpPr>
        <p:spPr>
          <a:xfrm>
            <a:off x="2576743" y="3411087"/>
            <a:ext cx="2339314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BERNOULLI EQUATION</a:t>
            </a:r>
            <a:endParaRPr lang="en-MY" b="1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4903327" y="4170532"/>
            <a:ext cx="2852671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PERMEABILITY</a:t>
            </a:r>
            <a:endParaRPr lang="en-MY" b="1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90839" y="747943"/>
            <a:ext cx="1017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VADOSE</a:t>
            </a:r>
            <a:r>
              <a:rPr lang="en-MY" dirty="0" smtClean="0"/>
              <a:t> </a:t>
            </a:r>
            <a:endParaRPr lang="en-MY" dirty="0"/>
          </a:p>
        </p:txBody>
      </p:sp>
      <p:sp>
        <p:nvSpPr>
          <p:cNvPr id="14" name="TextBox 13"/>
          <p:cNvSpPr txBox="1"/>
          <p:nvPr/>
        </p:nvSpPr>
        <p:spPr>
          <a:xfrm>
            <a:off x="4515692" y="126375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PHREUTIC</a:t>
            </a:r>
            <a:endParaRPr lang="en-MY" sz="14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40953" y="748334"/>
            <a:ext cx="1819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solidFill>
                  <a:schemeClr val="accent2">
                    <a:lumMod val="75000"/>
                  </a:schemeClr>
                </a:solidFill>
                <a:latin typeface="Cooper Black" panose="0208090404030B020404" pitchFamily="18" charset="0"/>
              </a:rPr>
              <a:t>GRAVITATIONAL</a:t>
            </a:r>
            <a:endParaRPr lang="en-MY" sz="1400" dirty="0">
              <a:solidFill>
                <a:schemeClr val="accent2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739339" y="1540900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solidFill>
                  <a:schemeClr val="accent2">
                    <a:lumMod val="75000"/>
                  </a:schemeClr>
                </a:solidFill>
                <a:latin typeface="Cooper Black" panose="0208090404030B020404" pitchFamily="18" charset="0"/>
              </a:rPr>
              <a:t>ADHESION</a:t>
            </a:r>
            <a:endParaRPr lang="en-MY" sz="1400" dirty="0">
              <a:solidFill>
                <a:schemeClr val="accent2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739339" y="1001868"/>
            <a:ext cx="145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 smtClean="0">
                <a:solidFill>
                  <a:schemeClr val="accent2">
                    <a:lumMod val="75000"/>
                  </a:schemeClr>
                </a:solidFill>
                <a:latin typeface="Cooper Black" panose="0208090404030B020404" pitchFamily="18" charset="0"/>
              </a:rPr>
              <a:t>COHESION</a:t>
            </a:r>
            <a:endParaRPr lang="en-MY" sz="1400" dirty="0">
              <a:solidFill>
                <a:schemeClr val="accent2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476605" y="2313595"/>
            <a:ext cx="1308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solidFill>
                  <a:schemeClr val="accent2">
                    <a:lumMod val="75000"/>
                  </a:schemeClr>
                </a:solidFill>
                <a:latin typeface="Cooper Black" panose="0208090404030B020404" pitchFamily="18" charset="0"/>
              </a:rPr>
              <a:t>CAPILLARY</a:t>
            </a:r>
            <a:endParaRPr lang="en-MY" sz="1400" dirty="0">
              <a:solidFill>
                <a:schemeClr val="accent2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7260114" y="1725217"/>
            <a:ext cx="1609858" cy="914400"/>
          </a:xfrm>
          <a:prstGeom prst="cloud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FORCES</a:t>
            </a:r>
            <a:endParaRPr lang="en-MY" b="1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72974" y="4017284"/>
                <a:ext cx="2304029" cy="5557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Y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MY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MY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MY" dirty="0" smtClean="0">
                    <a:solidFill>
                      <a:schemeClr val="accent5">
                        <a:lumMod val="50000"/>
                      </a:schemeClr>
                    </a:solidFill>
                    <a:latin typeface="Cooper Black" panose="0208090404030B0204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MY" dirty="0" smtClean="0">
                    <a:solidFill>
                      <a:schemeClr val="accent5">
                        <a:lumMod val="50000"/>
                      </a:schemeClr>
                    </a:solidFill>
                    <a:latin typeface="Cooper Black" panose="0208090404030B0204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MY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sSub>
                          <m:sSubPr>
                            <m:ctrlPr>
                              <a:rPr lang="en-MY" i="1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MY" i="1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MY" b="0" i="1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r>
                  <a:rPr lang="en-MY" dirty="0" smtClean="0">
                    <a:solidFill>
                      <a:schemeClr val="accent5">
                        <a:lumMod val="50000"/>
                      </a:schemeClr>
                    </a:solidFill>
                    <a:latin typeface="Cooper Black" panose="0208090404030B0204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MY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MY" i="1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MY" b="0" i="1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MY" b="0" i="1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MY" dirty="0" smtClean="0">
                    <a:solidFill>
                      <a:schemeClr val="accent5">
                        <a:lumMod val="50000"/>
                      </a:schemeClr>
                    </a:solidFill>
                    <a:latin typeface="Cooper Black" panose="0208090404030B0204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MY" dirty="0" smtClean="0">
                    <a:solidFill>
                      <a:schemeClr val="accent5">
                        <a:lumMod val="50000"/>
                      </a:schemeClr>
                    </a:solidFill>
                    <a:latin typeface="Cooper Black" panose="0208090404030B0204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MY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endParaRPr lang="en-MY" dirty="0">
                  <a:solidFill>
                    <a:schemeClr val="accent5">
                      <a:lumMod val="50000"/>
                    </a:schemeClr>
                  </a:solidFill>
                  <a:latin typeface="Cooper Black" panose="0208090404030B020404" pitchFamily="18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74" y="4017284"/>
                <a:ext cx="2304029" cy="5557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82369" y="4661574"/>
            <a:ext cx="247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*To show – water could flow</a:t>
            </a:r>
          </a:p>
          <a:p>
            <a:r>
              <a:rPr lang="en-MY" sz="1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through soil medium</a:t>
            </a:r>
            <a:endParaRPr lang="en-MY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211688" y="390229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MY" dirty="0"/>
          </a:p>
        </p:txBody>
      </p:sp>
      <p:sp>
        <p:nvSpPr>
          <p:cNvPr id="58" name="TextBox 57"/>
          <p:cNvSpPr txBox="1"/>
          <p:nvPr/>
        </p:nvSpPr>
        <p:spPr>
          <a:xfrm>
            <a:off x="9871009" y="3232717"/>
            <a:ext cx="913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b="1" dirty="0">
                <a:solidFill>
                  <a:schemeClr val="accent3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v</a:t>
            </a:r>
            <a:r>
              <a:rPr lang="en-MY" sz="2000" b="1" dirty="0" smtClean="0">
                <a:solidFill>
                  <a:schemeClr val="accent3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  <a:r>
              <a:rPr lang="el-GR" sz="2000" b="1" dirty="0" smtClean="0">
                <a:solidFill>
                  <a:schemeClr val="accent3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α</a:t>
            </a:r>
            <a:r>
              <a:rPr lang="en-MY" sz="2000" b="1" dirty="0" smtClean="0">
                <a:solidFill>
                  <a:schemeClr val="accent3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  <a:r>
              <a:rPr lang="el-GR" sz="2000" b="1" dirty="0" smtClean="0">
                <a:solidFill>
                  <a:schemeClr val="accent3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ί</a:t>
            </a:r>
            <a:endParaRPr lang="en-MY" sz="2000" b="1" dirty="0" smtClean="0">
              <a:solidFill>
                <a:schemeClr val="accent3">
                  <a:lumMod val="50000"/>
                </a:schemeClr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en-MY" sz="2000" b="1" dirty="0" smtClean="0">
                <a:solidFill>
                  <a:schemeClr val="accent3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v = k</a:t>
            </a:r>
            <a:r>
              <a:rPr lang="el-GR" sz="2000" b="1" dirty="0" smtClean="0">
                <a:solidFill>
                  <a:schemeClr val="accent3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ί</a:t>
            </a:r>
            <a:endParaRPr lang="en-MY" sz="2000" b="1" dirty="0">
              <a:solidFill>
                <a:schemeClr val="accent3">
                  <a:lumMod val="50000"/>
                </a:schemeClr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226130" y="5231410"/>
            <a:ext cx="146470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101600">
                    <a:schemeClr val="bg2">
                      <a:lumMod val="25000"/>
                      <a:alpha val="60000"/>
                    </a:schemeClr>
                  </a:glow>
                </a:effectLst>
                <a:latin typeface="CityBlueprint" panose="00000400000000000000" pitchFamily="2" charset="2"/>
              </a:rPr>
              <a:t>F</a:t>
            </a:r>
            <a:r>
              <a:rPr lang="en-US" sz="2400" b="1" cap="none" spc="0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101600">
                    <a:schemeClr val="bg2">
                      <a:lumMod val="25000"/>
                      <a:alpha val="60000"/>
                    </a:schemeClr>
                  </a:glow>
                </a:effectLst>
                <a:latin typeface="CityBlueprint" panose="00000400000000000000" pitchFamily="2" charset="2"/>
              </a:rPr>
              <a:t>actors</a:t>
            </a:r>
            <a:endParaRPr lang="en-US" sz="2400" b="1" cap="none" spc="0" dirty="0">
              <a:ln w="12700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101600">
                  <a:schemeClr val="bg2">
                    <a:lumMod val="25000"/>
                    <a:alpha val="60000"/>
                  </a:schemeClr>
                </a:glow>
              </a:effectLst>
              <a:latin typeface="CityBlueprint" panose="00000400000000000000" pitchFamily="2" charset="2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047097" y="4559239"/>
            <a:ext cx="1140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101600">
                    <a:schemeClr val="bg2">
                      <a:lumMod val="25000"/>
                      <a:alpha val="60000"/>
                    </a:schemeClr>
                  </a:glow>
                </a:effectLst>
                <a:latin typeface="CityBlueprint" panose="00000400000000000000" pitchFamily="2" charset="2"/>
              </a:rPr>
              <a:t>Methods</a:t>
            </a:r>
            <a:endParaRPr lang="en-US" sz="2400" b="1" cap="none" spc="0" dirty="0">
              <a:ln w="12700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101600">
                  <a:schemeClr val="bg2">
                    <a:lumMod val="25000"/>
                    <a:alpha val="60000"/>
                  </a:schemeClr>
                </a:glow>
              </a:effectLst>
              <a:latin typeface="CityBlueprint" panose="00000400000000000000" pitchFamily="2" charset="2"/>
            </a:endParaRPr>
          </a:p>
        </p:txBody>
      </p:sp>
      <p:sp>
        <p:nvSpPr>
          <p:cNvPr id="7" name="Cloud 6"/>
          <p:cNvSpPr/>
          <p:nvPr/>
        </p:nvSpPr>
        <p:spPr>
          <a:xfrm>
            <a:off x="5840025" y="1201688"/>
            <a:ext cx="1365161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ZONE</a:t>
            </a:r>
            <a:endParaRPr lang="en-MY" b="1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81662" y="5717419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Viscocity</a:t>
            </a:r>
            <a:endParaRPr lang="en-MY" sz="1600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55710" y="6047062"/>
            <a:ext cx="123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Particle size</a:t>
            </a:r>
            <a:endParaRPr lang="en-MY" sz="1600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45586" y="4477860"/>
            <a:ext cx="1212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16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Shape of </a:t>
            </a:r>
          </a:p>
          <a:p>
            <a:pPr algn="ctr"/>
            <a:r>
              <a:rPr lang="en-MY" sz="16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soil particle</a:t>
            </a:r>
            <a:endParaRPr lang="en-MY" sz="1600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94319" y="5894689"/>
            <a:ext cx="2116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6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Degree saturation</a:t>
            </a:r>
          </a:p>
          <a:p>
            <a:pPr algn="ctr"/>
            <a:r>
              <a:rPr lang="en-MY" sz="16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of air</a:t>
            </a:r>
            <a:endParaRPr lang="en-MY" sz="1600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25117" y="5201871"/>
            <a:ext cx="14493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Porosity soil</a:t>
            </a:r>
            <a:endParaRPr lang="en-MY" sz="1600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04587" y="5878219"/>
            <a:ext cx="1664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1600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Constant head </a:t>
            </a:r>
          </a:p>
          <a:p>
            <a:pPr algn="ctr"/>
            <a:r>
              <a:rPr lang="en-MY" sz="1600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test (Coarse soil)</a:t>
            </a:r>
            <a:endParaRPr lang="en-MY" sz="16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370830" y="5878219"/>
            <a:ext cx="1681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600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Falling </a:t>
            </a:r>
            <a:r>
              <a:rPr lang="en-MY" sz="16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head test </a:t>
            </a:r>
          </a:p>
          <a:p>
            <a:pPr algn="ctr"/>
            <a:r>
              <a:rPr lang="en-MY" sz="1600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(Fine soil)</a:t>
            </a:r>
            <a:endParaRPr lang="en-MY" sz="16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83" name="Right Arrow 82"/>
          <p:cNvSpPr/>
          <p:nvPr/>
        </p:nvSpPr>
        <p:spPr>
          <a:xfrm rot="19125978">
            <a:off x="6589611" y="2280328"/>
            <a:ext cx="789913" cy="458081"/>
          </a:xfrm>
          <a:prstGeom prst="rightArrow">
            <a:avLst>
              <a:gd name="adj1" fmla="val 23425"/>
              <a:gd name="adj2" fmla="val 747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sz="1600" dirty="0">
              <a:solidFill>
                <a:srgbClr val="FFC000"/>
              </a:solidFill>
            </a:endParaRPr>
          </a:p>
        </p:txBody>
      </p:sp>
      <p:sp>
        <p:nvSpPr>
          <p:cNvPr id="84" name="Right Arrow 83"/>
          <p:cNvSpPr/>
          <p:nvPr/>
        </p:nvSpPr>
        <p:spPr>
          <a:xfrm rot="880438">
            <a:off x="6522542" y="3152214"/>
            <a:ext cx="562349" cy="448544"/>
          </a:xfrm>
          <a:prstGeom prst="rightArrow">
            <a:avLst>
              <a:gd name="adj1" fmla="val 23425"/>
              <a:gd name="adj2" fmla="val 747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sz="1600" dirty="0">
              <a:solidFill>
                <a:srgbClr val="FFC000"/>
              </a:solidFill>
            </a:endParaRPr>
          </a:p>
        </p:txBody>
      </p:sp>
      <p:sp>
        <p:nvSpPr>
          <p:cNvPr id="85" name="Right Arrow 84"/>
          <p:cNvSpPr/>
          <p:nvPr/>
        </p:nvSpPr>
        <p:spPr>
          <a:xfrm rot="5400000">
            <a:off x="5651245" y="3766903"/>
            <a:ext cx="666777" cy="448544"/>
          </a:xfrm>
          <a:prstGeom prst="rightArrow">
            <a:avLst>
              <a:gd name="adj1" fmla="val 23425"/>
              <a:gd name="adj2" fmla="val 747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sz="1600" dirty="0">
              <a:solidFill>
                <a:srgbClr val="FFC000"/>
              </a:solidFill>
            </a:endParaRPr>
          </a:p>
        </p:txBody>
      </p:sp>
      <p:sp>
        <p:nvSpPr>
          <p:cNvPr id="87" name="Right Arrow 86"/>
          <p:cNvSpPr/>
          <p:nvPr/>
        </p:nvSpPr>
        <p:spPr>
          <a:xfrm rot="8252783">
            <a:off x="4708697" y="3352846"/>
            <a:ext cx="591322" cy="448544"/>
          </a:xfrm>
          <a:prstGeom prst="rightArrow">
            <a:avLst>
              <a:gd name="adj1" fmla="val 23425"/>
              <a:gd name="adj2" fmla="val 747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sz="1600" dirty="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03694" y="464523"/>
            <a:ext cx="1568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Above water table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55710" y="1866033"/>
            <a:ext cx="1148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1400" dirty="0" smtClean="0">
                <a:latin typeface="Cambria" panose="02040503050406030204" pitchFamily="18" charset="0"/>
              </a:rPr>
              <a:t>Below water</a:t>
            </a:r>
          </a:p>
          <a:p>
            <a:pPr algn="ctr"/>
            <a:r>
              <a:rPr lang="en-MY" sz="1400" dirty="0" smtClean="0">
                <a:latin typeface="Cambria" panose="02040503050406030204" pitchFamily="18" charset="0"/>
              </a:rPr>
              <a:t> table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9271" y="1161884"/>
            <a:ext cx="1216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1400" dirty="0" smtClean="0">
                <a:latin typeface="Cambria" panose="02040503050406030204" pitchFamily="18" charset="0"/>
              </a:rPr>
              <a:t>Saturated </a:t>
            </a:r>
          </a:p>
          <a:p>
            <a:pPr algn="ctr"/>
            <a:r>
              <a:rPr lang="en-MY" sz="1400" dirty="0" smtClean="0">
                <a:latin typeface="Cambria" panose="02040503050406030204" pitchFamily="18" charset="0"/>
              </a:rPr>
              <a:t>(water + soil)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4165" y="433851"/>
            <a:ext cx="1249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1400" dirty="0" smtClean="0">
                <a:latin typeface="Cambria" panose="02040503050406030204" pitchFamily="18" charset="0"/>
              </a:rPr>
              <a:t>Has internal </a:t>
            </a:r>
          </a:p>
          <a:p>
            <a:pPr algn="ctr"/>
            <a:r>
              <a:rPr lang="en-MY" sz="1400" dirty="0" smtClean="0">
                <a:latin typeface="Cambria" panose="02040503050406030204" pitchFamily="18" charset="0"/>
              </a:rPr>
              <a:t>pore pressure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51242" y="451546"/>
            <a:ext cx="2111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Pull of gravity downward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5357" y="1824842"/>
            <a:ext cx="17738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Attraction water-soil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39339" y="698542"/>
            <a:ext cx="19500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Attraction water-water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451037" y="2596050"/>
            <a:ext cx="1623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Taken up by plants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848305" y="4812054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Pumping</a:t>
            </a:r>
            <a:endParaRPr lang="en-MY" sz="1600" dirty="0">
              <a:latin typeface="Cambria" panose="0204050305040603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71413" y="4386695"/>
            <a:ext cx="9783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Borehole</a:t>
            </a:r>
            <a:endParaRPr lang="en-MY" sz="1600" dirty="0">
              <a:latin typeface="Cambria" panose="0204050305040603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02266" y="5244708"/>
            <a:ext cx="1162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Tracer Test</a:t>
            </a:r>
            <a:endParaRPr lang="en-MY" sz="1600" dirty="0">
              <a:latin typeface="Cambria" panose="0204050305040603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85531" y="4753907"/>
            <a:ext cx="812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solidFill>
                  <a:schemeClr val="accent4">
                    <a:lumMod val="75000"/>
                  </a:schemeClr>
                </a:solidFill>
                <a:latin typeface="Cooper Black" panose="0208090404030B020404" pitchFamily="18" charset="0"/>
              </a:rPr>
              <a:t>Fields</a:t>
            </a:r>
            <a:endParaRPr lang="en-MY" sz="1600" dirty="0">
              <a:solidFill>
                <a:schemeClr val="accent4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72612" y="5301603"/>
            <a:ext cx="1363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solidFill>
                  <a:schemeClr val="accent4">
                    <a:lumMod val="75000"/>
                  </a:schemeClr>
                </a:solidFill>
                <a:latin typeface="Cooper Black" panose="0208090404030B020404" pitchFamily="18" charset="0"/>
              </a:rPr>
              <a:t>Laboratory</a:t>
            </a:r>
            <a:endParaRPr lang="en-MY" sz="1600" dirty="0">
              <a:solidFill>
                <a:schemeClr val="accent4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2369" y="1020835"/>
            <a:ext cx="2565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1.Gravel : Big Particles – lots of </a:t>
            </a:r>
          </a:p>
          <a:p>
            <a:r>
              <a:rPr lang="en-MY" sz="1400" dirty="0" smtClean="0">
                <a:latin typeface="Cambria" panose="02040503050406030204" pitchFamily="18" charset="0"/>
              </a:rPr>
              <a:t>space – water move quickly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01448" y="1535763"/>
            <a:ext cx="2483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2.Sand : Small spaces between particles – water move slowly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0854" y="2076060"/>
            <a:ext cx="26237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3.Silt : Spaces between particles</a:t>
            </a:r>
          </a:p>
          <a:p>
            <a:r>
              <a:rPr lang="en-MY" sz="1400" dirty="0" smtClean="0">
                <a:latin typeface="Cambria" panose="02040503050406030204" pitchFamily="18" charset="0"/>
              </a:rPr>
              <a:t> even smaller – water move </a:t>
            </a:r>
          </a:p>
          <a:p>
            <a:r>
              <a:rPr lang="en-MY" sz="1400" dirty="0" smtClean="0">
                <a:latin typeface="Cambria" panose="02040503050406030204" pitchFamily="18" charset="0"/>
              </a:rPr>
              <a:t>slowly through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2974" y="2801325"/>
            <a:ext cx="27915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smtClean="0">
                <a:latin typeface="Cambria" panose="02040503050406030204" pitchFamily="18" charset="0"/>
              </a:rPr>
              <a:t>4.Clay : Barely any space between </a:t>
            </a:r>
          </a:p>
          <a:p>
            <a:r>
              <a:rPr lang="en-MY" sz="1400" dirty="0" smtClean="0">
                <a:latin typeface="Cambria" panose="02040503050406030204" pitchFamily="18" charset="0"/>
              </a:rPr>
              <a:t>particles – water can take 100’s </a:t>
            </a:r>
          </a:p>
          <a:p>
            <a:r>
              <a:rPr lang="en-MY" sz="1400" dirty="0" smtClean="0">
                <a:latin typeface="Cambria" panose="02040503050406030204" pitchFamily="18" charset="0"/>
              </a:rPr>
              <a:t>years to move through</a:t>
            </a:r>
            <a:endParaRPr lang="en-MY" sz="1400" dirty="0">
              <a:latin typeface="Cambria" panose="02040503050406030204" pitchFamily="18" charset="0"/>
            </a:endParaRPr>
          </a:p>
        </p:txBody>
      </p:sp>
      <p:sp>
        <p:nvSpPr>
          <p:cNvPr id="73" name="Right Arrow 72"/>
          <p:cNvSpPr/>
          <p:nvPr/>
        </p:nvSpPr>
        <p:spPr>
          <a:xfrm rot="16774353">
            <a:off x="5858996" y="2081091"/>
            <a:ext cx="631636" cy="448544"/>
          </a:xfrm>
          <a:prstGeom prst="rightArrow">
            <a:avLst>
              <a:gd name="adj1" fmla="val 32020"/>
              <a:gd name="adj2" fmla="val 747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sz="1600" dirty="0">
              <a:solidFill>
                <a:srgbClr val="FFC000"/>
              </a:solidFill>
            </a:endParaRPr>
          </a:p>
        </p:txBody>
      </p:sp>
      <p:cxnSp>
        <p:nvCxnSpPr>
          <p:cNvPr id="75" name="Curved Connector 74"/>
          <p:cNvCxnSpPr/>
          <p:nvPr/>
        </p:nvCxnSpPr>
        <p:spPr>
          <a:xfrm rot="5400000">
            <a:off x="4611559" y="1641717"/>
            <a:ext cx="169493" cy="12294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14" idx="1"/>
          </p:cNvCxnSpPr>
          <p:nvPr/>
        </p:nvCxnSpPr>
        <p:spPr>
          <a:xfrm rot="10800000">
            <a:off x="4299260" y="1291324"/>
            <a:ext cx="216432" cy="126318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Curved Connector 95"/>
          <p:cNvCxnSpPr/>
          <p:nvPr/>
        </p:nvCxnSpPr>
        <p:spPr>
          <a:xfrm rot="10800000">
            <a:off x="4687151" y="1020835"/>
            <a:ext cx="155859" cy="149070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Curved Connector 102"/>
          <p:cNvCxnSpPr/>
          <p:nvPr/>
        </p:nvCxnSpPr>
        <p:spPr>
          <a:xfrm rot="10800000" flipV="1">
            <a:off x="5707046" y="1354482"/>
            <a:ext cx="222529" cy="47177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Curved Connector 106"/>
          <p:cNvCxnSpPr/>
          <p:nvPr/>
        </p:nvCxnSpPr>
        <p:spPr>
          <a:xfrm rot="5400000" flipH="1" flipV="1">
            <a:off x="6143680" y="1111183"/>
            <a:ext cx="169185" cy="57239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Curved Connector 110"/>
          <p:cNvCxnSpPr>
            <a:stCxn id="9" idx="2"/>
          </p:cNvCxnSpPr>
          <p:nvPr/>
        </p:nvCxnSpPr>
        <p:spPr>
          <a:xfrm rot="10800000">
            <a:off x="2219961" y="3577119"/>
            <a:ext cx="364039" cy="291168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Curved Connector 113"/>
          <p:cNvCxnSpPr/>
          <p:nvPr/>
        </p:nvCxnSpPr>
        <p:spPr>
          <a:xfrm rot="5400000">
            <a:off x="2444652" y="4015370"/>
            <a:ext cx="204658" cy="156273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Curved Connector 118"/>
          <p:cNvCxnSpPr/>
          <p:nvPr/>
        </p:nvCxnSpPr>
        <p:spPr>
          <a:xfrm rot="5400000">
            <a:off x="4269737" y="5722602"/>
            <a:ext cx="275480" cy="216431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6" name="Curved Connector 125"/>
          <p:cNvCxnSpPr/>
          <p:nvPr/>
        </p:nvCxnSpPr>
        <p:spPr>
          <a:xfrm rot="10800000" flipV="1">
            <a:off x="4026628" y="5540427"/>
            <a:ext cx="367565" cy="127716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Curved Connector 129"/>
          <p:cNvCxnSpPr/>
          <p:nvPr/>
        </p:nvCxnSpPr>
        <p:spPr>
          <a:xfrm rot="10800000">
            <a:off x="3937448" y="5347321"/>
            <a:ext cx="470028" cy="66665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4" name="Curved Connector 133"/>
          <p:cNvCxnSpPr/>
          <p:nvPr/>
        </p:nvCxnSpPr>
        <p:spPr>
          <a:xfrm rot="16200000" flipV="1">
            <a:off x="4351286" y="5023408"/>
            <a:ext cx="205910" cy="189036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0" name="Curved Connector 149"/>
          <p:cNvCxnSpPr>
            <a:stCxn id="11" idx="0"/>
            <a:endCxn id="60" idx="1"/>
          </p:cNvCxnSpPr>
          <p:nvPr/>
        </p:nvCxnSpPr>
        <p:spPr>
          <a:xfrm>
            <a:off x="7753621" y="4627732"/>
            <a:ext cx="293476" cy="16234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7" name="Curved Connector 136"/>
          <p:cNvCxnSpPr/>
          <p:nvPr/>
        </p:nvCxnSpPr>
        <p:spPr>
          <a:xfrm>
            <a:off x="4687151" y="5693075"/>
            <a:ext cx="506463" cy="378918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6" name="Curved Connector 145"/>
          <p:cNvCxnSpPr/>
          <p:nvPr/>
        </p:nvCxnSpPr>
        <p:spPr>
          <a:xfrm rot="10800000" flipV="1">
            <a:off x="5632825" y="5066861"/>
            <a:ext cx="541989" cy="439369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1" name="Curved Connector 160"/>
          <p:cNvCxnSpPr/>
          <p:nvPr/>
        </p:nvCxnSpPr>
        <p:spPr>
          <a:xfrm rot="16200000" flipH="1">
            <a:off x="9044912" y="4961929"/>
            <a:ext cx="387007" cy="1519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urved Connector 166"/>
          <p:cNvCxnSpPr/>
          <p:nvPr/>
        </p:nvCxnSpPr>
        <p:spPr>
          <a:xfrm rot="16200000" flipH="1">
            <a:off x="9044913" y="4961930"/>
            <a:ext cx="387007" cy="151954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8" name="Curved Connector 167"/>
          <p:cNvCxnSpPr>
            <a:endCxn id="25" idx="1"/>
          </p:cNvCxnSpPr>
          <p:nvPr/>
        </p:nvCxnSpPr>
        <p:spPr>
          <a:xfrm>
            <a:off x="9160839" y="4856692"/>
            <a:ext cx="424692" cy="66492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1" name="Curved Connector 170"/>
          <p:cNvCxnSpPr/>
          <p:nvPr/>
        </p:nvCxnSpPr>
        <p:spPr>
          <a:xfrm rot="16200000" flipH="1">
            <a:off x="9113146" y="5657729"/>
            <a:ext cx="354817" cy="249155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4" name="Curved Connector 173"/>
          <p:cNvCxnSpPr/>
          <p:nvPr/>
        </p:nvCxnSpPr>
        <p:spPr>
          <a:xfrm rot="10800000" flipV="1">
            <a:off x="8869972" y="5607178"/>
            <a:ext cx="290867" cy="26603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3" name="Curved Connector 182"/>
          <p:cNvCxnSpPr/>
          <p:nvPr/>
        </p:nvCxnSpPr>
        <p:spPr>
          <a:xfrm>
            <a:off x="10397548" y="4957251"/>
            <a:ext cx="204718" cy="49080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9" name="Curved Connector 188"/>
          <p:cNvCxnSpPr/>
          <p:nvPr/>
        </p:nvCxnSpPr>
        <p:spPr>
          <a:xfrm>
            <a:off x="10360871" y="4898028"/>
            <a:ext cx="504502" cy="135108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6" name="Curved Connector 195"/>
          <p:cNvCxnSpPr/>
          <p:nvPr/>
        </p:nvCxnSpPr>
        <p:spPr>
          <a:xfrm flipV="1">
            <a:off x="10293618" y="4589156"/>
            <a:ext cx="377795" cy="23288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3" name="Curved Connector 202"/>
          <p:cNvCxnSpPr/>
          <p:nvPr/>
        </p:nvCxnSpPr>
        <p:spPr>
          <a:xfrm>
            <a:off x="9372996" y="3269676"/>
            <a:ext cx="379827" cy="250390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6" name="Curved Connector 205"/>
          <p:cNvCxnSpPr/>
          <p:nvPr/>
        </p:nvCxnSpPr>
        <p:spPr>
          <a:xfrm flipV="1">
            <a:off x="8661691" y="1274520"/>
            <a:ext cx="1077648" cy="529478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0" name="Curved Connector 209"/>
          <p:cNvCxnSpPr/>
          <p:nvPr/>
        </p:nvCxnSpPr>
        <p:spPr>
          <a:xfrm flipV="1">
            <a:off x="8777152" y="1840934"/>
            <a:ext cx="938205" cy="212917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4" name="Curved Connector 213"/>
          <p:cNvCxnSpPr>
            <a:stCxn id="8" idx="0"/>
            <a:endCxn id="34" idx="1"/>
          </p:cNvCxnSpPr>
          <p:nvPr/>
        </p:nvCxnSpPr>
        <p:spPr>
          <a:xfrm>
            <a:off x="8868630" y="2182417"/>
            <a:ext cx="607975" cy="285067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8" name="Curved Connector 217"/>
          <p:cNvCxnSpPr/>
          <p:nvPr/>
        </p:nvCxnSpPr>
        <p:spPr>
          <a:xfrm rot="16200000" flipV="1">
            <a:off x="8108673" y="1272060"/>
            <a:ext cx="646407" cy="259907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937196" y="2497721"/>
            <a:ext cx="1545465" cy="914400"/>
          </a:xfrm>
          <a:prstGeom prst="cloud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/>
          </a:lnRef>
          <a:fillRef idx="1002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 smtClean="0">
                <a:latin typeface="Berlin Sans FB" panose="020E0602020502020306" pitchFamily="34" charset="0"/>
              </a:rPr>
              <a:t>SOIL STRESS</a:t>
            </a:r>
            <a:endParaRPr lang="en-MY" dirty="0"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66811" y="2272469"/>
            <a:ext cx="2276585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  <a:outerShdw dist="38100" dir="2640000" algn="bl" rotWithShape="0">
                    <a:schemeClr val="accent1"/>
                  </a:outerShdw>
                </a:effectLst>
                <a:latin typeface="CityBlueprint" panose="00000400000000000000" pitchFamily="2" charset="2"/>
              </a:rPr>
              <a:t>Pore water pressure, u</a:t>
            </a:r>
            <a:endParaRPr lang="en-US" sz="2000" b="1" cap="none" spc="0" dirty="0">
              <a:ln w="127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glow rad="101600">
                  <a:schemeClr val="tx2">
                    <a:lumMod val="75000"/>
                    <a:alpha val="60000"/>
                  </a:schemeClr>
                </a:glow>
                <a:outerShdw dist="38100" dir="2640000" algn="bl" rotWithShape="0">
                  <a:schemeClr val="accent1"/>
                </a:outerShdw>
              </a:effectLst>
              <a:latin typeface="CityBlueprint" panose="000004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33923" y="4043429"/>
                <a:ext cx="203074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1270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</a:ln>
                    <a:pattFill prst="pct50">
                      <a:fgClr>
                        <a:schemeClr val="accent1"/>
                      </a:fgClr>
                      <a:bgClr>
                        <a:schemeClr val="accent1">
                          <a:lumMod val="20000"/>
                          <a:lumOff val="80000"/>
                        </a:schemeClr>
                      </a:bgClr>
                    </a:pattFill>
                    <a:effectLst>
                      <a:glow rad="101600">
                        <a:schemeClr val="tx2">
                          <a:lumMod val="75000"/>
                          <a:alpha val="60000"/>
                        </a:schemeClr>
                      </a:glow>
                      <a:outerShdw dist="38100" dir="2640000" algn="bl" rotWithShape="0">
                        <a:schemeClr val="accent1"/>
                      </a:outerShdw>
                    </a:effectLst>
                    <a:latin typeface="CityBlueprint" panose="00000400000000000000" pitchFamily="2" charset="2"/>
                  </a:rPr>
                  <a:t>Effective stress,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ln w="1270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prstDash val="solid"/>
                            </a:ln>
                            <a:pattFill prst="pct50">
                              <a:fgClr>
                                <a:schemeClr val="accent1"/>
                              </a:fgClr>
                              <a:bgClr>
                                <a:schemeClr val="accent1">
                                  <a:lumMod val="20000"/>
                                  <a:lumOff val="80000"/>
                                </a:schemeClr>
                              </a:bgClr>
                            </a:pattFill>
                            <a:effectLst>
                              <a:glow rad="101600">
                                <a:schemeClr val="tx2">
                                  <a:lumMod val="75000"/>
                                  <a:alpha val="60000"/>
                                </a:schemeClr>
                              </a:glow>
                              <a:outerShdw dist="38100" dir="2640000" algn="bl" rotWithShape="0">
                                <a:schemeClr val="accent1"/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000" b="1" i="1" smtClean="0">
                            <a:ln w="1270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prstDash val="solid"/>
                            </a:ln>
                            <a:pattFill prst="pct50">
                              <a:fgClr>
                                <a:schemeClr val="accent1"/>
                              </a:fgClr>
                              <a:bgClr>
                                <a:schemeClr val="accent1">
                                  <a:lumMod val="20000"/>
                                  <a:lumOff val="80000"/>
                                </a:schemeClr>
                              </a:bgClr>
                            </a:pattFill>
                            <a:effectLst>
                              <a:glow rad="101600">
                                <a:schemeClr val="tx2">
                                  <a:lumMod val="75000"/>
                                  <a:alpha val="60000"/>
                                </a:schemeClr>
                              </a:glow>
                              <a:outerShdw dist="38100" dir="2640000" algn="bl" rotWithShape="0">
                                <a:schemeClr val="accent1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MY" sz="2000" b="1" i="1" smtClean="0">
                            <a:ln w="1270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prstDash val="solid"/>
                            </a:ln>
                            <a:pattFill prst="pct50">
                              <a:fgClr>
                                <a:schemeClr val="accent1"/>
                              </a:fgClr>
                              <a:bgClr>
                                <a:schemeClr val="accent1">
                                  <a:lumMod val="20000"/>
                                  <a:lumOff val="80000"/>
                                </a:schemeClr>
                              </a:bgClr>
                            </a:pattFill>
                            <a:effectLst>
                              <a:glow rad="101600">
                                <a:schemeClr val="tx2">
                                  <a:lumMod val="75000"/>
                                  <a:alpha val="60000"/>
                                </a:schemeClr>
                              </a:glow>
                              <a:outerShdw dist="38100" dir="2640000" algn="bl" rotWithShape="0">
                                <a:schemeClr val="accent1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000" b="1" cap="none" spc="0" dirty="0">
                  <a:ln w="12700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glow rad="101600">
                      <a:schemeClr val="tx2">
                        <a:lumMod val="75000"/>
                        <a:alpha val="60000"/>
                      </a:schemeClr>
                    </a:glow>
                    <a:outerShdw dist="38100" dir="2640000" algn="bl" rotWithShape="0">
                      <a:schemeClr val="accent1"/>
                    </a:outerShdw>
                  </a:effectLst>
                  <a:latin typeface="CityBlueprint" panose="00000400000000000000" pitchFamily="2" charset="2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923" y="4043429"/>
                <a:ext cx="2030748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07667" y="669790"/>
            <a:ext cx="1547218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  <a:outerShdw dist="38100" dir="2640000" algn="bl" rotWithShape="0">
                    <a:schemeClr val="accent1"/>
                  </a:outerShdw>
                </a:effectLst>
                <a:latin typeface="CityBlueprint" panose="00000400000000000000" pitchFamily="2" charset="2"/>
              </a:rPr>
              <a:t>Total stress, </a:t>
            </a:r>
            <a:r>
              <a:rPr lang="el-GR" sz="2000" b="1" dirty="0" smtClean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  <a:outerShdw dist="38100" dir="2640000" algn="bl" rotWithShape="0">
                    <a:schemeClr val="accent1"/>
                  </a:outerShdw>
                </a:effectLst>
                <a:latin typeface="Garamond" panose="02020404030301010803" pitchFamily="18" charset="0"/>
              </a:rPr>
              <a:t>σ</a:t>
            </a:r>
            <a:endParaRPr lang="en-US" sz="2000" b="1" cap="none" spc="0" dirty="0">
              <a:ln w="127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glow rad="101600">
                  <a:schemeClr val="tx2">
                    <a:lumMod val="75000"/>
                    <a:alpha val="60000"/>
                  </a:schemeClr>
                </a:glow>
                <a:outerShdw dist="38100" dir="2640000" algn="bl" rotWithShape="0">
                  <a:schemeClr val="accent1"/>
                </a:outerShdw>
              </a:effectLst>
              <a:latin typeface="CityBlueprint" panose="000004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3424" y="1069900"/>
                <a:ext cx="9015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>
                    <a:latin typeface="Cambria" panose="02040503050406030204" pitchFamily="18" charset="0"/>
                  </a:rPr>
                  <a:t>σ</a:t>
                </a:r>
                <a:r>
                  <a:rPr lang="en-MY" dirty="0" smtClean="0">
                    <a:latin typeface="Cambria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M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M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M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endParaRPr lang="en-MY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24" y="1069900"/>
                <a:ext cx="901521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081" t="-11667" b="-25000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633424" y="1668335"/>
            <a:ext cx="400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23903" y="1508231"/>
            <a:ext cx="3577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latin typeface="Cambria" panose="02040503050406030204" pitchFamily="18" charset="0"/>
              </a:rPr>
              <a:t>σ </a:t>
            </a:r>
            <a:r>
              <a:rPr lang="en-MY" sz="1600" dirty="0" smtClean="0">
                <a:latin typeface="Cambria" panose="02040503050406030204" pitchFamily="18" charset="0"/>
              </a:rPr>
              <a:t>increases with depth and unit weight</a:t>
            </a:r>
            <a:endParaRPr lang="en-MY" sz="16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66811" y="2642140"/>
                <a:ext cx="16871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MY" dirty="0" smtClean="0"/>
                  <a:t>u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M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MY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MY" dirty="0" smtClean="0"/>
                  <a:t>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MY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MY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endParaRPr lang="en-MY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811" y="2642140"/>
                <a:ext cx="168713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888" t="-6557" b="-26230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3195571" y="3257688"/>
            <a:ext cx="400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196211" y="3490175"/>
            <a:ext cx="400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195571" y="3756320"/>
            <a:ext cx="400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24508" y="3059292"/>
            <a:ext cx="252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Below water table : u (+</a:t>
            </a:r>
            <a:r>
              <a:rPr lang="en-MY" sz="1600" dirty="0" err="1" smtClean="0">
                <a:latin typeface="Cambria" panose="02040503050406030204" pitchFamily="18" charset="0"/>
              </a:rPr>
              <a:t>ve</a:t>
            </a:r>
            <a:r>
              <a:rPr lang="en-MY" dirty="0" smtClean="0"/>
              <a:t>)</a:t>
            </a:r>
            <a:endParaRPr lang="en-MY" dirty="0"/>
          </a:p>
        </p:txBody>
      </p:sp>
      <p:sp>
        <p:nvSpPr>
          <p:cNvPr id="26" name="TextBox 25"/>
          <p:cNvSpPr txBox="1"/>
          <p:nvPr/>
        </p:nvSpPr>
        <p:spPr>
          <a:xfrm>
            <a:off x="3546249" y="3329357"/>
            <a:ext cx="1441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Dry soil : u = 0</a:t>
            </a:r>
            <a:endParaRPr lang="en-MY" sz="1600" dirty="0">
              <a:latin typeface="Cambria" panose="0204050305040603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24508" y="3571654"/>
            <a:ext cx="2296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Above water table (saturated soil) : u (-</a:t>
            </a:r>
            <a:r>
              <a:rPr lang="en-MY" sz="1600" dirty="0" err="1" smtClean="0">
                <a:latin typeface="Cambria" panose="02040503050406030204" pitchFamily="18" charset="0"/>
              </a:rPr>
              <a:t>ve</a:t>
            </a:r>
            <a:r>
              <a:rPr lang="en-MY" sz="1600" dirty="0" smtClean="0">
                <a:latin typeface="Cambria" panose="02040503050406030204" pitchFamily="18" charset="0"/>
              </a:rPr>
              <a:t>)</a:t>
            </a:r>
            <a:endParaRPr lang="en-MY" sz="16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33923" y="4713668"/>
                <a:ext cx="10662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MY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M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MY" dirty="0" smtClean="0"/>
                  <a:t> = </a:t>
                </a:r>
                <a:r>
                  <a:rPr lang="el-GR" dirty="0" smtClean="0">
                    <a:latin typeface="Garamond" panose="02020404030301010803" pitchFamily="18" charset="0"/>
                  </a:rPr>
                  <a:t>σ</a:t>
                </a:r>
                <a:r>
                  <a:rPr lang="en-MY" dirty="0" smtClean="0">
                    <a:latin typeface="Garamond" panose="02020404030301010803" pitchFamily="18" charset="0"/>
                  </a:rPr>
                  <a:t> - u</a:t>
                </a:r>
                <a:endParaRPr lang="en-MY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923" y="4713668"/>
                <a:ext cx="1066254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6557" r="-4000" b="-26230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833923" y="5222704"/>
            <a:ext cx="400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06718" y="5078518"/>
            <a:ext cx="1389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Saturated soil</a:t>
            </a:r>
            <a:endParaRPr lang="en-MY" sz="1600" dirty="0">
              <a:latin typeface="Cambria" panose="02040503050406030204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48768" y="5568287"/>
            <a:ext cx="400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06718" y="5392781"/>
            <a:ext cx="32894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dirty="0" smtClean="0">
                <a:latin typeface="Cambria" panose="02040503050406030204" pitchFamily="18" charset="0"/>
              </a:rPr>
              <a:t>Not influenced by water pressure, u</a:t>
            </a:r>
            <a:endParaRPr lang="en-MY" sz="1600" dirty="0">
              <a:latin typeface="Cambria" panose="02040503050406030204" pitchFamily="18" charset="0"/>
            </a:endParaRPr>
          </a:p>
        </p:txBody>
      </p:sp>
      <p:pic>
        <p:nvPicPr>
          <p:cNvPr id="1030" name="Picture 6" descr="Image result for seepage diagram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0" t="22429" r="9255" b="348"/>
          <a:stretch/>
        </p:blipFill>
        <p:spPr bwMode="auto">
          <a:xfrm>
            <a:off x="8685899" y="2862635"/>
            <a:ext cx="3052545" cy="185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623466" y="463131"/>
                <a:ext cx="3259181" cy="1991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MY" sz="1600" b="1" dirty="0" smtClean="0">
                    <a:ln w="10160">
                      <a:solidFill>
                        <a:schemeClr val="accent5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Cooper Black" panose="0208090404030B020404" pitchFamily="18" charset="0"/>
                  </a:rPr>
                  <a:t>Calculation from flow net : </a:t>
                </a:r>
              </a:p>
              <a:p>
                <a:endParaRPr lang="en-MY" sz="1600" b="1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r>
                  <a:rPr lang="en-MY" sz="1600" dirty="0" smtClean="0">
                    <a:latin typeface="Cambria" panose="02040503050406030204" pitchFamily="18" charset="0"/>
                  </a:rPr>
                  <a:t>	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MY" sz="1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MY" sz="1600" i="1" dirty="0" smtClean="0">
                            <a:latin typeface="Cambria Math" panose="02040503050406030204" pitchFamily="18" charset="0"/>
                          </a:rPr>
                          <m:t>𝑘𝐻</m:t>
                        </m:r>
                        <m:sSub>
                          <m:sSubPr>
                            <m:ctrlPr>
                              <a:rPr lang="en-MY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MY" sz="16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MY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MY" sz="160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MY" sz="16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MY" sz="1600" b="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den>
                    </m:f>
                  </m:oMath>
                </a14:m>
                <a:endParaRPr lang="en-MY" sz="1600" dirty="0" smtClean="0">
                  <a:latin typeface="Cambria" panose="02040503050406030204" pitchFamily="18" charset="0"/>
                </a:endParaRPr>
              </a:p>
              <a:p>
                <a:endParaRPr lang="en-MY" sz="1600" dirty="0" smtClean="0">
                  <a:latin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Y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MY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MY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MY" sz="1600" dirty="0" smtClean="0">
                    <a:latin typeface="Cambria" panose="02040503050406030204" pitchFamily="18" charset="0"/>
                  </a:rPr>
                  <a:t>= no. of flows</a:t>
                </a:r>
              </a:p>
              <a:p>
                <a:r>
                  <a:rPr lang="en-MY" sz="1600" dirty="0" smtClean="0">
                    <a:latin typeface="Cambria" panose="02040503050406030204" pitchFamily="18" charset="0"/>
                  </a:rPr>
                  <a:t>k = permeability value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Y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MY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MY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MY" sz="1600" dirty="0" smtClean="0">
                    <a:latin typeface="Cambria" panose="02040503050406030204" pitchFamily="18" charset="0"/>
                  </a:rPr>
                  <a:t> = no. of drop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466" y="463131"/>
                <a:ext cx="3259181" cy="1991635"/>
              </a:xfrm>
              <a:prstGeom prst="rect">
                <a:avLst/>
              </a:prstGeom>
              <a:blipFill rotWithShape="0">
                <a:blip r:embed="rId7"/>
                <a:stretch>
                  <a:fillRect l="-1124" b="-2752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68804" y="4713668"/>
                <a:ext cx="5157033" cy="1424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MY" sz="1600" b="1" dirty="0" smtClean="0">
                    <a:ln w="10160">
                      <a:solidFill>
                        <a:schemeClr val="accent5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Cooper Black" panose="0208090404030B020404" pitchFamily="18" charset="0"/>
                  </a:rPr>
                  <a:t>Potential drop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MY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MY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MY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MY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MY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MY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sSub>
                            <m:sSubPr>
                              <m:ctrlPr>
                                <a:rPr lang="en-MY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MY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MY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MY" sz="1400" dirty="0" smtClean="0">
                  <a:latin typeface="Cambria" panose="02040503050406030204" pitchFamily="18" charset="0"/>
                </a:endParaRPr>
              </a:p>
              <a:p>
                <a:endParaRPr lang="en-MY" sz="1400" dirty="0">
                  <a:latin typeface="Cambria" panose="02040503050406030204" pitchFamily="18" charset="0"/>
                </a:endParaRPr>
              </a:p>
              <a:p>
                <a:r>
                  <a:rPr lang="en-MY" sz="1400" dirty="0" smtClean="0">
                    <a:latin typeface="Cambria" panose="02040503050406030204" pitchFamily="18" charset="0"/>
                  </a:rPr>
                  <a:t>H = head difference between upstream and downstream sides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MY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MY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MY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MY" sz="1400" dirty="0" smtClean="0">
                    <a:latin typeface="Cambria" panose="02040503050406030204" pitchFamily="18" charset="0"/>
                  </a:rPr>
                  <a:t> = no. of drop</a:t>
                </a:r>
                <a:endParaRPr lang="en-MY" sz="1400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804" y="4713668"/>
                <a:ext cx="5157033" cy="1424557"/>
              </a:xfrm>
              <a:prstGeom prst="rect">
                <a:avLst/>
              </a:prstGeom>
              <a:blipFill rotWithShape="0">
                <a:blip r:embed="rId8"/>
                <a:stretch>
                  <a:fillRect l="-355" b="-341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2"/>
          <p:cNvSpPr/>
          <p:nvPr/>
        </p:nvSpPr>
        <p:spPr>
          <a:xfrm>
            <a:off x="6842827" y="2552080"/>
            <a:ext cx="1751528" cy="914400"/>
          </a:xfrm>
          <a:prstGeom prst="cloud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 smtClean="0">
                <a:solidFill>
                  <a:schemeClr val="accent1">
                    <a:lumMod val="50000"/>
                  </a:schemeClr>
                </a:solidFill>
                <a:latin typeface="Berlin Sans FB" panose="020E0602020502020306" pitchFamily="34" charset="0"/>
              </a:rPr>
              <a:t>SEEPAGE</a:t>
            </a:r>
            <a:endParaRPr lang="en-MY" dirty="0">
              <a:solidFill>
                <a:schemeClr val="accent1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2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301</TotalTime>
  <Words>386</Words>
  <Application>Microsoft Office PowerPoint</Application>
  <PresentationFormat>Custom</PresentationFormat>
  <Paragraphs>93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Savon</vt:lpstr>
      <vt:lpstr>WATER IN SOIL</vt:lpstr>
      <vt:lpstr>PowerPoint Presentation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Hetty</cp:lastModifiedBy>
  <cp:revision>29</cp:revision>
  <dcterms:created xsi:type="dcterms:W3CDTF">2017-12-18T14:19:28Z</dcterms:created>
  <dcterms:modified xsi:type="dcterms:W3CDTF">2018-01-03T03:06:16Z</dcterms:modified>
</cp:coreProperties>
</file>