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84" autoAdjust="0"/>
  </p:normalViewPr>
  <p:slideViewPr>
    <p:cSldViewPr>
      <p:cViewPr varScale="1">
        <p:scale>
          <a:sx n="56" d="100"/>
          <a:sy n="56" d="100"/>
        </p:scale>
        <p:origin x="-1680"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61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18B28-649C-4778-B3B7-EBDBD10C07D1}" type="datetimeFigureOut">
              <a:rPr lang="en-US" smtClean="0"/>
              <a:t>6/16/2021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11838-7575-4C09-85FA-E689434D0AA1}" type="slidenum">
              <a:rPr lang="en-US" smtClean="0"/>
              <a:t>‹#›</a:t>
            </a:fld>
            <a:endParaRPr lang="en-US" dirty="0"/>
          </a:p>
        </p:txBody>
      </p:sp>
    </p:spTree>
    <p:extLst>
      <p:ext uri="{BB962C8B-B14F-4D97-AF65-F5344CB8AC3E}">
        <p14:creationId xmlns:p14="http://schemas.microsoft.com/office/powerpoint/2010/main" val="82065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(Good Afternoon)  My name is Sam Levis and I work in Facilities services.  I am here today to provide you with a basic understanding of the makeup and operations of  Facilities Services .  Please feel free to ask questions at any time during the presentation.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a:t>
            </a:fld>
            <a:endParaRPr lang="en-US" dirty="0"/>
          </a:p>
        </p:txBody>
      </p:sp>
    </p:spTree>
    <p:extLst>
      <p:ext uri="{BB962C8B-B14F-4D97-AF65-F5344CB8AC3E}">
        <p14:creationId xmlns:p14="http://schemas.microsoft.com/office/powerpoint/2010/main" val="121647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 Services uses specialized equipment to process used fluorescent lamps containing mercury for recycling.  The entire lamp; glass, aluminum end caps, and mercury are all recycled.  NiCad batteries, Ballast containing PCB’s, HID, High Pressure Sodium, and Metal Halide lamps are also sent to contractors for recycling or disposal.</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10</a:t>
            </a:fld>
            <a:endParaRPr lang="en-US" dirty="0"/>
          </a:p>
        </p:txBody>
      </p:sp>
    </p:spTree>
    <p:extLst>
      <p:ext uri="{BB962C8B-B14F-4D97-AF65-F5344CB8AC3E}">
        <p14:creationId xmlns:p14="http://schemas.microsoft.com/office/powerpoint/2010/main" val="83355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work order must be generated for all requested work.  Examples of emergency work:  water leak, power failure, elevator stopped.  Trouble line may also be used for “hot” and “cold” calls.</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11</a:t>
            </a:fld>
            <a:endParaRPr lang="en-US" dirty="0"/>
          </a:p>
        </p:txBody>
      </p:sp>
    </p:spTree>
    <p:extLst>
      <p:ext uri="{BB962C8B-B14F-4D97-AF65-F5344CB8AC3E}">
        <p14:creationId xmlns:p14="http://schemas.microsoft.com/office/powerpoint/2010/main" val="386317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FAMIS Training is tailored to meet the needs of each individual.  Individuals authorized to use FAMIS are assigned a user name and password to access the system.</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12</a:t>
            </a:fld>
            <a:endParaRPr lang="en-US" dirty="0"/>
          </a:p>
        </p:txBody>
      </p:sp>
    </p:spTree>
    <p:extLst>
      <p:ext uri="{BB962C8B-B14F-4D97-AF65-F5344CB8AC3E}">
        <p14:creationId xmlns:p14="http://schemas.microsoft.com/office/powerpoint/2010/main" val="254872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contain important information.  Everyone must understand that work performed by Facilities Services is not free.  It must be charged to an Index Number or Fund.  These slides will explain </a:t>
            </a:r>
            <a:r>
              <a:rPr lang="en-US" smtClean="0"/>
              <a:t>how that is done.</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13</a:t>
            </a:fld>
            <a:endParaRPr lang="en-US" dirty="0"/>
          </a:p>
        </p:txBody>
      </p:sp>
    </p:spTree>
    <p:extLst>
      <p:ext uri="{BB962C8B-B14F-4D97-AF65-F5344CB8AC3E}">
        <p14:creationId xmlns:p14="http://schemas.microsoft.com/office/powerpoint/2010/main" val="233134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 Services utilizes skilled tradesmen and laborers to maintain all MSUB buildings.  Routine and periodic system inspections are conducted by Facilities Services Tradesmen.  Specialized inspections and maintenance such as elevators servicing and fire safety systems are completed by contractors.</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2</a:t>
            </a:fld>
            <a:endParaRPr lang="en-US" dirty="0"/>
          </a:p>
        </p:txBody>
      </p:sp>
    </p:spTree>
    <p:extLst>
      <p:ext uri="{BB962C8B-B14F-4D97-AF65-F5344CB8AC3E}">
        <p14:creationId xmlns:p14="http://schemas.microsoft.com/office/powerpoint/2010/main" val="32004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Grounds personnel empty all outside trash receptacles, water flower planters, trim hedges and shrubs, maintain water features, and perform snow removal operations.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3</a:t>
            </a:fld>
            <a:endParaRPr lang="en-US" dirty="0"/>
          </a:p>
        </p:txBody>
      </p:sp>
    </p:spTree>
    <p:extLst>
      <p:ext uri="{BB962C8B-B14F-4D97-AF65-F5344CB8AC3E}">
        <p14:creationId xmlns:p14="http://schemas.microsoft.com/office/powerpoint/2010/main" val="223388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Thirty two custodians are assigned specific work areas in one or more buildings.  Each custodian is provided a cleaning schedule to determine the type and frequency of cleaning performed in a specific area.  Cleaning is monitored by two supervisors who conduct periodic inspections to assure quality control.  Project cleaning such as stripping and waxing floors or extracting carpets is primarily conducted during summer months or over Christmas break.  “Green” cleaning products and process are used wherever possible.  These are less hazardous to the custodian, customer, and the environment.</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4</a:t>
            </a:fld>
            <a:endParaRPr lang="en-US" dirty="0"/>
          </a:p>
        </p:txBody>
      </p:sp>
    </p:spTree>
    <p:extLst>
      <p:ext uri="{BB962C8B-B14F-4D97-AF65-F5344CB8AC3E}">
        <p14:creationId xmlns:p14="http://schemas.microsoft.com/office/powerpoint/2010/main" val="1852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 Services has two electricians, two plumbers, two carpenters, two HVAC personnel, one locksmith and one painter.  When major renovations or repairs are necessary, contractors are used to complete the projects or assist our trades personnel.  Tradesmen are also responsible for snow removal operations including plowing parking lots and power </a:t>
            </a:r>
            <a:r>
              <a:rPr lang="en-US" dirty="0" err="1" smtClean="0"/>
              <a:t>brooming</a:t>
            </a:r>
            <a:r>
              <a:rPr lang="en-US" dirty="0" smtClean="0"/>
              <a:t> sidewalks.</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5</a:t>
            </a:fld>
            <a:endParaRPr lang="en-US"/>
          </a:p>
        </p:txBody>
      </p:sp>
    </p:spTree>
    <p:extLst>
      <p:ext uri="{BB962C8B-B14F-4D97-AF65-F5344CB8AC3E}">
        <p14:creationId xmlns:p14="http://schemas.microsoft.com/office/powerpoint/2010/main" val="91405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laborers perform preventative maintenance such as filter changes in ventilation systems and lubrication of motors in air handling systems.  Other laborers do the heavy lifting on campus such as setting up for special events and moving furniture.  Laborers also assist in snow removal operations using snow blowers, power brooms and hand shovels.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6</a:t>
            </a:fld>
            <a:endParaRPr lang="en-US"/>
          </a:p>
        </p:txBody>
      </p:sp>
    </p:spTree>
    <p:extLst>
      <p:ext uri="{BB962C8B-B14F-4D97-AF65-F5344CB8AC3E}">
        <p14:creationId xmlns:p14="http://schemas.microsoft.com/office/powerpoint/2010/main" val="146341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MSU-Billings has approximately    rental properties.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7</a:t>
            </a:fld>
            <a:endParaRPr lang="en-US"/>
          </a:p>
        </p:txBody>
      </p:sp>
    </p:spTree>
    <p:extLst>
      <p:ext uri="{BB962C8B-B14F-4D97-AF65-F5344CB8AC3E}">
        <p14:creationId xmlns:p14="http://schemas.microsoft.com/office/powerpoint/2010/main" val="71576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Facilities Services warehouse contains parts and equipment utilized by Facilities Services personnel to inspect, repair, and maintain campus infrastructure.  Inventory is kept to a minimum by utilizing just in time delivery from parts suppliers and venders.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8</a:t>
            </a:fld>
            <a:endParaRPr lang="en-US"/>
          </a:p>
        </p:txBody>
      </p:sp>
    </p:spTree>
    <p:extLst>
      <p:ext uri="{BB962C8B-B14F-4D97-AF65-F5344CB8AC3E}">
        <p14:creationId xmlns:p14="http://schemas.microsoft.com/office/powerpoint/2010/main" val="232501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a contractor is used to pick-up all recyclables. Facilities Services maintain the recycle containers at all collection points.  Recycling is picked up once or twice a week depending upon whether school is in or out of session.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9</a:t>
            </a:fld>
            <a:endParaRPr lang="en-US"/>
          </a:p>
        </p:txBody>
      </p:sp>
    </p:spTree>
    <p:extLst>
      <p:ext uri="{BB962C8B-B14F-4D97-AF65-F5344CB8AC3E}">
        <p14:creationId xmlns:p14="http://schemas.microsoft.com/office/powerpoint/2010/main" val="107935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75833-1B01-493F-B989-84A8C19B2D5F}"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0D75833-1B01-493F-B989-84A8C19B2D5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B1594-0663-4B44-876F-73D3E47B12EB}" type="datetimeFigureOut">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3EB1594-0663-4B44-876F-73D3E47B12EB}" type="datetimeFigureOut">
              <a:rPr lang="en-US" smtClean="0"/>
              <a:t>6/16/2021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0D75833-1B01-493F-B989-84A8C19B2D5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200400"/>
            <a:ext cx="4876800" cy="3657600"/>
          </a:xfrm>
          <a:prstGeom prst="rect">
            <a:avLst/>
          </a:prstGeom>
        </p:spPr>
      </p:pic>
      <p:sp>
        <p:nvSpPr>
          <p:cNvPr id="2" name="Title 1"/>
          <p:cNvSpPr>
            <a:spLocks noGrp="1"/>
          </p:cNvSpPr>
          <p:nvPr>
            <p:ph type="ctrTitle"/>
          </p:nvPr>
        </p:nvSpPr>
        <p:spPr/>
        <p:txBody>
          <a:bodyPr/>
          <a:lstStyle/>
          <a:p>
            <a:r>
              <a:rPr lang="en-US" sz="4400" dirty="0" smtClean="0"/>
              <a:t>FACILITIES SERVICES</a:t>
            </a:r>
            <a:endParaRPr lang="en-US" sz="4400" dirty="0"/>
          </a:p>
        </p:txBody>
      </p:sp>
      <p:sp>
        <p:nvSpPr>
          <p:cNvPr id="3" name="Subtitle 2"/>
          <p:cNvSpPr>
            <a:spLocks noGrp="1"/>
          </p:cNvSpPr>
          <p:nvPr>
            <p:ph type="subTitle" idx="1"/>
          </p:nvPr>
        </p:nvSpPr>
        <p:spPr/>
        <p:txBody>
          <a:bodyPr>
            <a:noAutofit/>
          </a:bodyPr>
          <a:lstStyle/>
          <a:p>
            <a:r>
              <a:rPr lang="en-US" sz="2000" dirty="0" smtClean="0"/>
              <a:t>New Employee Orientation</a:t>
            </a:r>
            <a:endParaRPr lang="en-US" sz="2000" dirty="0"/>
          </a:p>
        </p:txBody>
      </p:sp>
    </p:spTree>
    <p:extLst>
      <p:ext uri="{BB962C8B-B14F-4D97-AF65-F5344CB8AC3E}">
        <p14:creationId xmlns:p14="http://schemas.microsoft.com/office/powerpoint/2010/main" val="881932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Hazardous waste management</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298703"/>
            <a:ext cx="2667001" cy="3004458"/>
          </a:xfrm>
          <a:prstGeom prst="rect">
            <a:avLst/>
          </a:prstGeom>
        </p:spPr>
      </p:pic>
      <p:sp>
        <p:nvSpPr>
          <p:cNvPr id="3" name="Content Placeholder 2"/>
          <p:cNvSpPr>
            <a:spLocks noGrp="1"/>
          </p:cNvSpPr>
          <p:nvPr>
            <p:ph idx="1"/>
          </p:nvPr>
        </p:nvSpPr>
        <p:spPr>
          <a:xfrm>
            <a:off x="822960" y="1143001"/>
            <a:ext cx="7520940" cy="1752600"/>
          </a:xfrm>
        </p:spPr>
        <p:txBody>
          <a:bodyPr>
            <a:normAutofit/>
          </a:bodyPr>
          <a:lstStyle/>
          <a:p>
            <a:pPr lvl="1"/>
            <a:endParaRPr lang="en-US" sz="2400" b="0" dirty="0" smtClean="0"/>
          </a:p>
          <a:p>
            <a:pPr lvl="1"/>
            <a:r>
              <a:rPr lang="en-US" sz="2400" b="0" dirty="0" smtClean="0"/>
              <a:t>Ensures hazardous materials on campus are kept to an absolute minimum and are properly stored, used, recycled or properly disposed.</a:t>
            </a:r>
            <a:endParaRPr lang="en-US" sz="2400" b="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298703"/>
            <a:ext cx="3047999" cy="300445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3298703"/>
            <a:ext cx="3137125" cy="3004458"/>
          </a:xfrm>
          <a:prstGeom prst="rect">
            <a:avLst/>
          </a:prstGeom>
        </p:spPr>
      </p:pic>
    </p:spTree>
    <p:extLst>
      <p:ext uri="{BB962C8B-B14F-4D97-AF65-F5344CB8AC3E}">
        <p14:creationId xmlns:p14="http://schemas.microsoft.com/office/powerpoint/2010/main" val="7425263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FACILITIES SERVICES OPERATIONS</a:t>
            </a:r>
            <a:endParaRPr lang="en-US" b="1" dirty="0"/>
          </a:p>
        </p:txBody>
      </p:sp>
      <p:sp>
        <p:nvSpPr>
          <p:cNvPr id="3" name="Content Placeholder 2"/>
          <p:cNvSpPr>
            <a:spLocks noGrp="1"/>
          </p:cNvSpPr>
          <p:nvPr>
            <p:ph idx="1"/>
          </p:nvPr>
        </p:nvSpPr>
        <p:spPr/>
        <p:txBody>
          <a:bodyPr>
            <a:normAutofit/>
          </a:bodyPr>
          <a:lstStyle/>
          <a:p>
            <a:pPr lvl="1"/>
            <a:endParaRPr lang="en-US" sz="2400" b="0" dirty="0" smtClean="0"/>
          </a:p>
          <a:p>
            <a:pPr lvl="1"/>
            <a:r>
              <a:rPr lang="en-US" sz="2400" b="1" dirty="0" smtClean="0"/>
              <a:t>Requests for Service:</a:t>
            </a:r>
          </a:p>
          <a:p>
            <a:pPr lvl="2"/>
            <a:r>
              <a:rPr lang="en-US" sz="2400" b="1" dirty="0" smtClean="0"/>
              <a:t>Emergency</a:t>
            </a:r>
            <a:r>
              <a:rPr lang="en-US" sz="2400" dirty="0" smtClean="0"/>
              <a:t>:  Call the Trouble Line at extension </a:t>
            </a:r>
            <a:r>
              <a:rPr lang="en-US" sz="2400" dirty="0" smtClean="0"/>
              <a:t>1234.  </a:t>
            </a:r>
            <a:r>
              <a:rPr lang="en-US" sz="2400" dirty="0" smtClean="0"/>
              <a:t>The Trouble Line worker creates a work order.</a:t>
            </a:r>
          </a:p>
          <a:p>
            <a:pPr lvl="2"/>
            <a:r>
              <a:rPr lang="en-US" sz="2400" b="1" dirty="0" smtClean="0"/>
              <a:t>Non-Emergency</a:t>
            </a:r>
            <a:r>
              <a:rPr lang="en-US" sz="2400" b="0" dirty="0" smtClean="0"/>
              <a:t>:  Submit a work order using Facilities Automated Management Information </a:t>
            </a:r>
            <a:r>
              <a:rPr lang="en-US" sz="2400" b="0" dirty="0" smtClean="0"/>
              <a:t>System.</a:t>
            </a:r>
            <a:endParaRPr lang="en-US" sz="2400" b="0" dirty="0" smtClean="0"/>
          </a:p>
          <a:p>
            <a:pPr lvl="3"/>
            <a:r>
              <a:rPr lang="en-US" sz="2400" dirty="0" smtClean="0"/>
              <a:t>Work orders can be submitted by building managers and other key personnel who have been trained in the </a:t>
            </a:r>
            <a:r>
              <a:rPr lang="en-US" sz="2400" dirty="0" smtClean="0"/>
              <a:t>SYSTEM. </a:t>
            </a:r>
            <a:endParaRPr lang="en-US" sz="2400" b="0" dirty="0" smtClean="0"/>
          </a:p>
          <a:p>
            <a:pPr lvl="1"/>
            <a:endParaRPr lang="en-US" sz="2400" b="0" dirty="0"/>
          </a:p>
        </p:txBody>
      </p:sp>
    </p:spTree>
    <p:extLst>
      <p:ext uri="{BB962C8B-B14F-4D97-AF65-F5344CB8AC3E}">
        <p14:creationId xmlns:p14="http://schemas.microsoft.com/office/powerpoint/2010/main" val="25324933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FAMIS Training</a:t>
            </a:r>
            <a:endParaRPr lang="en-US" b="1" dirty="0"/>
          </a:p>
        </p:txBody>
      </p:sp>
      <p:sp>
        <p:nvSpPr>
          <p:cNvPr id="3" name="Content Placeholder 2"/>
          <p:cNvSpPr>
            <a:spLocks noGrp="1"/>
          </p:cNvSpPr>
          <p:nvPr>
            <p:ph idx="1"/>
          </p:nvPr>
        </p:nvSpPr>
        <p:spPr/>
        <p:txBody>
          <a:bodyPr>
            <a:normAutofit/>
          </a:bodyPr>
          <a:lstStyle/>
          <a:p>
            <a:pPr lvl="1"/>
            <a:r>
              <a:rPr lang="en-US" sz="2400" b="0" dirty="0" smtClean="0"/>
              <a:t>Training is conducted face to face by appointment. Training takes approximately 30 minutes.</a:t>
            </a:r>
          </a:p>
          <a:p>
            <a:pPr lvl="1"/>
            <a:r>
              <a:rPr lang="en-US" sz="2400" dirty="0" smtClean="0"/>
              <a:t>Training is provided to Building Managers and other key personnel identified by Vice Chancellors, Deans of Colleges, Directors, or Department Heads. </a:t>
            </a:r>
            <a:endParaRPr lang="en-US" sz="2400" b="0" dirty="0"/>
          </a:p>
        </p:txBody>
      </p:sp>
      <p:pic>
        <p:nvPicPr>
          <p:cNvPr id="5" name="Picture 4" descr="FAMIS 8i (slevis@facprod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124199"/>
            <a:ext cx="4191000" cy="3635029"/>
          </a:xfrm>
          <a:prstGeom prst="rect">
            <a:avLst/>
          </a:prstGeom>
        </p:spPr>
      </p:pic>
      <p:pic>
        <p:nvPicPr>
          <p:cNvPr id="6" name="Picture 5" descr="FAMIS 8i (slevis@facprod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3124199"/>
            <a:ext cx="4343400" cy="3635029"/>
          </a:xfrm>
          <a:prstGeom prst="rect">
            <a:avLst/>
          </a:prstGeom>
        </p:spPr>
      </p:pic>
    </p:spTree>
    <p:extLst>
      <p:ext uri="{BB962C8B-B14F-4D97-AF65-F5344CB8AC3E}">
        <p14:creationId xmlns:p14="http://schemas.microsoft.com/office/powerpoint/2010/main" val="29626648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CHARGES AND COSTS</a:t>
            </a:r>
            <a:endParaRPr lang="en-US" b="1" dirty="0"/>
          </a:p>
        </p:txBody>
      </p:sp>
      <p:sp>
        <p:nvSpPr>
          <p:cNvPr id="3" name="Content Placeholder 2"/>
          <p:cNvSpPr>
            <a:spLocks noGrp="1"/>
          </p:cNvSpPr>
          <p:nvPr>
            <p:ph idx="1"/>
          </p:nvPr>
        </p:nvSpPr>
        <p:spPr/>
        <p:txBody>
          <a:bodyPr>
            <a:normAutofit/>
          </a:bodyPr>
          <a:lstStyle/>
          <a:p>
            <a:pPr lvl="1"/>
            <a:r>
              <a:rPr lang="en-US" sz="2400" b="1" dirty="0" smtClean="0"/>
              <a:t>There is an hourly charge for all work completed by Laborers and Skilled Trades.</a:t>
            </a:r>
          </a:p>
          <a:p>
            <a:pPr lvl="2"/>
            <a:r>
              <a:rPr lang="en-US" sz="2400" dirty="0" smtClean="0"/>
              <a:t>Building Maintenance Index Funds are utilized to cover costs related to items such as; mechanical/ electrical/ plumbing repairs/ building envelope repairs such as doors/windows/floors etc., and preventative maintenance tasks such as filter changes, boiler checks, and emergency systems maintenance. </a:t>
            </a:r>
          </a:p>
          <a:p>
            <a:pPr lvl="2"/>
            <a:endParaRPr lang="en-US" sz="2400" dirty="0"/>
          </a:p>
          <a:p>
            <a:pPr lvl="8"/>
            <a:endParaRPr lang="en-US" sz="2200" dirty="0"/>
          </a:p>
        </p:txBody>
      </p:sp>
      <mc:AlternateContent xmlns:mc="http://schemas.openxmlformats.org/markup-compatibility/2006" xmlns:a14="http://schemas.microsoft.com/office/drawing/2010/main">
        <mc:Choice Requires="a14">
          <p:sp>
            <p:nvSpPr>
              <p:cNvPr id="5" name="TextBox 4"/>
              <p:cNvSpPr txBox="1"/>
              <p:nvPr/>
            </p:nvSpPr>
            <p:spPr>
              <a:xfrm>
                <a:off x="1981200" y="4114800"/>
                <a:ext cx="6629400" cy="506870"/>
              </a:xfrm>
              <a:prstGeom prst="rect">
                <a:avLst/>
              </a:prstGeom>
              <a:noFill/>
            </p:spPr>
            <p:txBody>
              <a:bodyPr wrap="square" rtlCol="0">
                <a:spAutoFit/>
              </a:bodyPr>
              <a:lstStyle/>
              <a:p>
                <a14:m>
                  <m:oMath xmlns:m="http://schemas.openxmlformats.org/officeDocument/2006/math">
                    <m:r>
                      <a:rPr lang="pt-BR" i="1" smtClean="0">
                        <a:solidFill>
                          <a:srgbClr val="FFC000"/>
                        </a:solidFill>
                        <a:latin typeface="Cambria Math"/>
                      </a:rPr>
                      <m:t>𝑓</m:t>
                    </m:r>
                    <m:d>
                      <m:dPr>
                        <m:ctrlPr>
                          <a:rPr lang="pt-BR" i="1" smtClean="0">
                            <a:solidFill>
                              <a:srgbClr val="FFC000"/>
                            </a:solidFill>
                            <a:latin typeface="Cambria Math"/>
                          </a:rPr>
                        </m:ctrlPr>
                      </m:dPr>
                      <m:e>
                        <m:r>
                          <a:rPr lang="pt-BR" i="1" smtClean="0">
                            <a:solidFill>
                              <a:srgbClr val="FFC000"/>
                            </a:solidFill>
                            <a:latin typeface="Cambria Math"/>
                          </a:rPr>
                          <m:t>𝑥</m:t>
                        </m:r>
                      </m:e>
                    </m:d>
                    <m:r>
                      <a:rPr lang="pt-BR" i="1" smtClean="0">
                        <a:solidFill>
                          <a:srgbClr val="FFC000"/>
                        </a:solidFill>
                        <a:latin typeface="Cambria Math"/>
                      </a:rPr>
                      <m:t>=</m:t>
                    </m:r>
                    <m:sSub>
                      <m:sSubPr>
                        <m:ctrlPr>
                          <a:rPr lang="pt-BR" i="1" smtClean="0">
                            <a:solidFill>
                              <a:srgbClr val="FFC000"/>
                            </a:solidFill>
                            <a:latin typeface="Cambria Math"/>
                          </a:rPr>
                        </m:ctrlPr>
                      </m:sSubPr>
                      <m:e>
                        <m:r>
                          <a:rPr lang="pt-BR" i="1" smtClean="0">
                            <a:solidFill>
                              <a:srgbClr val="FFC000"/>
                            </a:solidFill>
                            <a:latin typeface="Cambria Math"/>
                          </a:rPr>
                          <m:t>𝑎</m:t>
                        </m:r>
                      </m:e>
                      <m:sub>
                        <m:r>
                          <a:rPr lang="pt-BR" i="1" smtClean="0">
                            <a:solidFill>
                              <a:srgbClr val="FFC000"/>
                            </a:solidFill>
                            <a:latin typeface="Cambria Math"/>
                          </a:rPr>
                          <m:t>0</m:t>
                        </m:r>
                      </m:sub>
                    </m:sSub>
                    <m:r>
                      <a:rPr lang="pt-BR" i="1" smtClean="0">
                        <a:solidFill>
                          <a:srgbClr val="FFC000"/>
                        </a:solidFill>
                        <a:latin typeface="Cambria Math"/>
                      </a:rPr>
                      <m:t>+</m:t>
                    </m:r>
                    <m:nary>
                      <m:naryPr>
                        <m:chr m:val="∑"/>
                        <m:ctrlPr>
                          <a:rPr lang="pt-BR" i="1" smtClean="0">
                            <a:solidFill>
                              <a:srgbClr val="FFC000"/>
                            </a:solidFill>
                            <a:latin typeface="Cambria Math"/>
                          </a:rPr>
                        </m:ctrlPr>
                      </m:naryPr>
                      <m:sub>
                        <m:r>
                          <a:rPr lang="pt-BR" i="1" smtClean="0">
                            <a:solidFill>
                              <a:srgbClr val="FFC000"/>
                            </a:solidFill>
                            <a:latin typeface="Cambria Math"/>
                          </a:rPr>
                          <m:t>𝑛</m:t>
                        </m:r>
                        <m:r>
                          <a:rPr lang="pt-BR" i="1" smtClean="0">
                            <a:solidFill>
                              <a:srgbClr val="FFC000"/>
                            </a:solidFill>
                            <a:latin typeface="Cambria Math"/>
                          </a:rPr>
                          <m:t>=1</m:t>
                        </m:r>
                      </m:sub>
                      <m:sup>
                        <m:r>
                          <a:rPr lang="pt-BR" i="1" smtClean="0">
                            <a:solidFill>
                              <a:srgbClr val="FFC000"/>
                            </a:solidFill>
                            <a:latin typeface="Cambria Math"/>
                          </a:rPr>
                          <m:t>∞</m:t>
                        </m:r>
                      </m:sup>
                      <m:e>
                        <m:d>
                          <m:dPr>
                            <m:ctrlPr>
                              <a:rPr lang="pt-BR" i="1" smtClean="0">
                                <a:solidFill>
                                  <a:srgbClr val="FFC000"/>
                                </a:solidFill>
                                <a:latin typeface="Cambria Math"/>
                              </a:rPr>
                            </m:ctrlPr>
                          </m:dPr>
                          <m:e>
                            <m:sSub>
                              <m:sSubPr>
                                <m:ctrlPr>
                                  <a:rPr lang="pt-BR" i="1" smtClean="0">
                                    <a:solidFill>
                                      <a:srgbClr val="FFC000"/>
                                    </a:solidFill>
                                    <a:latin typeface="Cambria Math"/>
                                  </a:rPr>
                                </m:ctrlPr>
                              </m:sSubPr>
                              <m:e>
                                <m:r>
                                  <a:rPr lang="pt-BR" i="1" smtClean="0">
                                    <a:solidFill>
                                      <a:srgbClr val="FFC000"/>
                                    </a:solidFill>
                                    <a:latin typeface="Cambria Math"/>
                                  </a:rPr>
                                  <m:t>𝑎</m:t>
                                </m:r>
                              </m:e>
                              <m:sub>
                                <m:r>
                                  <a:rPr lang="pt-BR" i="1" smtClean="0">
                                    <a:solidFill>
                                      <a:srgbClr val="FFC000"/>
                                    </a:solidFill>
                                    <a:latin typeface="Cambria Math"/>
                                  </a:rPr>
                                  <m:t>𝑛</m:t>
                                </m:r>
                              </m:sub>
                            </m:sSub>
                            <m:func>
                              <m:funcPr>
                                <m:ctrlPr>
                                  <a:rPr lang="pt-BR" i="1" smtClean="0">
                                    <a:solidFill>
                                      <a:srgbClr val="FFC000"/>
                                    </a:solidFill>
                                    <a:latin typeface="Cambria Math"/>
                                  </a:rPr>
                                </m:ctrlPr>
                              </m:funcPr>
                              <m:fName>
                                <m:r>
                                  <m:rPr>
                                    <m:sty m:val="p"/>
                                  </m:rPr>
                                  <a:rPr lang="pt-BR" i="0" smtClean="0">
                                    <a:solidFill>
                                      <a:srgbClr val="FFC000"/>
                                    </a:solidFill>
                                    <a:latin typeface="Cambria Math"/>
                                  </a:rPr>
                                  <m:t>cos</m:t>
                                </m:r>
                              </m:fName>
                              <m:e>
                                <m:f>
                                  <m:fPr>
                                    <m:ctrlPr>
                                      <a:rPr lang="pt-BR" i="1" smtClean="0">
                                        <a:solidFill>
                                          <a:srgbClr val="FFC000"/>
                                        </a:solidFill>
                                        <a:latin typeface="Cambria Math"/>
                                      </a:rPr>
                                    </m:ctrlPr>
                                  </m:fPr>
                                  <m:num>
                                    <m:r>
                                      <a:rPr lang="pt-BR" i="1" smtClean="0">
                                        <a:solidFill>
                                          <a:srgbClr val="FFC000"/>
                                        </a:solidFill>
                                        <a:latin typeface="Cambria Math"/>
                                      </a:rPr>
                                      <m:t>𝑛</m:t>
                                    </m:r>
                                    <m:r>
                                      <a:rPr lang="pt-BR" i="1" smtClean="0">
                                        <a:solidFill>
                                          <a:srgbClr val="FFC000"/>
                                        </a:solidFill>
                                        <a:latin typeface="Cambria Math"/>
                                      </a:rPr>
                                      <m:t>𝜋</m:t>
                                    </m:r>
                                    <m:r>
                                      <a:rPr lang="pt-BR" i="1" smtClean="0">
                                        <a:solidFill>
                                          <a:srgbClr val="FFC000"/>
                                        </a:solidFill>
                                        <a:latin typeface="Cambria Math"/>
                                      </a:rPr>
                                      <m:t>𝑥</m:t>
                                    </m:r>
                                  </m:num>
                                  <m:den>
                                    <m:r>
                                      <a:rPr lang="pt-BR" i="1" smtClean="0">
                                        <a:solidFill>
                                          <a:srgbClr val="FFC000"/>
                                        </a:solidFill>
                                        <a:latin typeface="Cambria Math"/>
                                      </a:rPr>
                                      <m:t>𝐿</m:t>
                                    </m:r>
                                  </m:den>
                                </m:f>
                              </m:e>
                            </m:func>
                            <m:r>
                              <a:rPr lang="pt-BR" i="1" smtClean="0">
                                <a:solidFill>
                                  <a:srgbClr val="FFC000"/>
                                </a:solidFill>
                                <a:latin typeface="Cambria Math"/>
                              </a:rPr>
                              <m:t>+</m:t>
                            </m:r>
                            <m:sSub>
                              <m:sSubPr>
                                <m:ctrlPr>
                                  <a:rPr lang="pt-BR" i="1" smtClean="0">
                                    <a:solidFill>
                                      <a:srgbClr val="FFC000"/>
                                    </a:solidFill>
                                    <a:latin typeface="Cambria Math"/>
                                  </a:rPr>
                                </m:ctrlPr>
                              </m:sSubPr>
                              <m:e>
                                <m:r>
                                  <a:rPr lang="pt-BR" i="1" smtClean="0">
                                    <a:solidFill>
                                      <a:srgbClr val="FFC000"/>
                                    </a:solidFill>
                                    <a:latin typeface="Cambria Math"/>
                                  </a:rPr>
                                  <m:t>𝑏</m:t>
                                </m:r>
                              </m:e>
                              <m:sub>
                                <m:r>
                                  <a:rPr lang="pt-BR" i="1" smtClean="0">
                                    <a:solidFill>
                                      <a:srgbClr val="FFC000"/>
                                    </a:solidFill>
                                    <a:latin typeface="Cambria Math"/>
                                  </a:rPr>
                                  <m:t>𝑛</m:t>
                                </m:r>
                              </m:sub>
                            </m:sSub>
                            <m:func>
                              <m:funcPr>
                                <m:ctrlPr>
                                  <a:rPr lang="pt-BR" i="1" smtClean="0">
                                    <a:solidFill>
                                      <a:srgbClr val="FFC000"/>
                                    </a:solidFill>
                                    <a:latin typeface="Cambria Math"/>
                                  </a:rPr>
                                </m:ctrlPr>
                              </m:funcPr>
                              <m:fName>
                                <m:r>
                                  <m:rPr>
                                    <m:sty m:val="p"/>
                                  </m:rPr>
                                  <a:rPr lang="pt-BR" i="0" smtClean="0">
                                    <a:solidFill>
                                      <a:srgbClr val="FFC000"/>
                                    </a:solidFill>
                                    <a:latin typeface="Cambria Math"/>
                                  </a:rPr>
                                  <m:t>sin</m:t>
                                </m:r>
                              </m:fName>
                              <m:e>
                                <m:f>
                                  <m:fPr>
                                    <m:ctrlPr>
                                      <a:rPr lang="pt-BR" i="1" smtClean="0">
                                        <a:solidFill>
                                          <a:srgbClr val="FFC000"/>
                                        </a:solidFill>
                                        <a:latin typeface="Cambria Math"/>
                                      </a:rPr>
                                    </m:ctrlPr>
                                  </m:fPr>
                                  <m:num>
                                    <m:r>
                                      <a:rPr lang="pt-BR" i="1" smtClean="0">
                                        <a:solidFill>
                                          <a:srgbClr val="FFC000"/>
                                        </a:solidFill>
                                        <a:latin typeface="Cambria Math"/>
                                      </a:rPr>
                                      <m:t>𝑛</m:t>
                                    </m:r>
                                    <m:r>
                                      <a:rPr lang="pt-BR" i="1" smtClean="0">
                                        <a:solidFill>
                                          <a:srgbClr val="FFC000"/>
                                        </a:solidFill>
                                        <a:latin typeface="Cambria Math"/>
                                      </a:rPr>
                                      <m:t>𝜋</m:t>
                                    </m:r>
                                    <m:r>
                                      <a:rPr lang="pt-BR" i="1" smtClean="0">
                                        <a:solidFill>
                                          <a:srgbClr val="FFC000"/>
                                        </a:solidFill>
                                        <a:latin typeface="Cambria Math"/>
                                      </a:rPr>
                                      <m:t>𝑥</m:t>
                                    </m:r>
                                  </m:num>
                                  <m:den>
                                    <m:r>
                                      <a:rPr lang="pt-BR" i="1" smtClean="0">
                                        <a:solidFill>
                                          <a:srgbClr val="FFC000"/>
                                        </a:solidFill>
                                        <a:latin typeface="Cambria Math"/>
                                      </a:rPr>
                                      <m:t>𝐿</m:t>
                                    </m:r>
                                  </m:den>
                                </m:f>
                              </m:e>
                            </m:func>
                          </m:e>
                        </m:d>
                      </m:e>
                    </m:nary>
                  </m:oMath>
                </a14:m>
                <a:r>
                  <a:rPr lang="en-US" dirty="0" smtClean="0">
                    <a:solidFill>
                      <a:srgbClr val="FFC000"/>
                    </a:solidFill>
                  </a:rPr>
                  <a:t> = </a:t>
                </a:r>
                <a:r>
                  <a:rPr lang="en-US" sz="2400" dirty="0" smtClean="0">
                    <a:solidFill>
                      <a:srgbClr val="FFC000"/>
                    </a:solidFill>
                  </a:rPr>
                  <a:t>$$$</a:t>
                </a:r>
                <a:endParaRPr lang="en-US" sz="2400" dirty="0">
                  <a:solidFill>
                    <a:srgbClr val="FFC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81200" y="4114800"/>
                <a:ext cx="6629400" cy="506870"/>
              </a:xfrm>
              <a:prstGeom prst="rect">
                <a:avLst/>
              </a:prstGeom>
              <a:blipFill rotWithShape="1">
                <a:blip r:embed="rId3"/>
                <a:stretch>
                  <a:fillRect l="-184" t="-73494" b="-122892"/>
                </a:stretch>
              </a:blipFill>
            </p:spPr>
            <p:txBody>
              <a:bodyPr/>
              <a:lstStyle/>
              <a:p>
                <a:r>
                  <a:rPr lang="en-US">
                    <a:noFill/>
                  </a:rPr>
                  <a:t> </a:t>
                </a:r>
              </a:p>
            </p:txBody>
          </p:sp>
        </mc:Fallback>
      </mc:AlternateContent>
    </p:spTree>
    <p:extLst>
      <p:ext uri="{BB962C8B-B14F-4D97-AF65-F5344CB8AC3E}">
        <p14:creationId xmlns:p14="http://schemas.microsoft.com/office/powerpoint/2010/main" val="8559701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CHARGES AND COST CONTINUED</a:t>
            </a:r>
            <a:endParaRPr lang="en-US" b="1" dirty="0"/>
          </a:p>
        </p:txBody>
      </p:sp>
      <p:sp>
        <p:nvSpPr>
          <p:cNvPr id="3" name="Content Placeholder 2"/>
          <p:cNvSpPr>
            <a:spLocks noGrp="1"/>
          </p:cNvSpPr>
          <p:nvPr>
            <p:ph idx="1"/>
          </p:nvPr>
        </p:nvSpPr>
        <p:spPr/>
        <p:txBody>
          <a:bodyPr>
            <a:normAutofit/>
          </a:bodyPr>
          <a:lstStyle/>
          <a:p>
            <a:pPr lvl="2"/>
            <a:endParaRPr lang="en-US" sz="2400" dirty="0" smtClean="0"/>
          </a:p>
          <a:p>
            <a:pPr lvl="2"/>
            <a:endParaRPr lang="en-US" sz="2400" dirty="0"/>
          </a:p>
          <a:p>
            <a:pPr lvl="2"/>
            <a:r>
              <a:rPr lang="en-US" sz="2400" dirty="0" smtClean="0"/>
              <a:t>Items such as delivery and installation of Departmental specific materials or equipment, moving furniture or records, painting offices which are not on the maintenance schedule, hanging pictures, etc., are required to be covered by specific departmental indexes.  Estimates will be provided upon request and are based on hourly rates to complete the estimate.</a:t>
            </a:r>
            <a:endParaRPr lang="en-US" sz="2400" dirty="0"/>
          </a:p>
        </p:txBody>
      </p:sp>
    </p:spTree>
    <p:extLst>
      <p:ext uri="{BB962C8B-B14F-4D97-AF65-F5344CB8AC3E}">
        <p14:creationId xmlns:p14="http://schemas.microsoft.com/office/powerpoint/2010/main" val="1082580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SCHEDULING OF WORK</a:t>
            </a:r>
            <a:endParaRPr lang="en-US" b="1" dirty="0"/>
          </a:p>
        </p:txBody>
      </p:sp>
      <p:sp>
        <p:nvSpPr>
          <p:cNvPr id="3" name="Content Placeholder 2"/>
          <p:cNvSpPr>
            <a:spLocks noGrp="1"/>
          </p:cNvSpPr>
          <p:nvPr>
            <p:ph idx="1"/>
          </p:nvPr>
        </p:nvSpPr>
        <p:spPr/>
        <p:txBody>
          <a:bodyPr>
            <a:normAutofit fontScale="92500" lnSpcReduction="10000"/>
          </a:bodyPr>
          <a:lstStyle/>
          <a:p>
            <a:pPr lvl="1"/>
            <a:endParaRPr lang="en-US" sz="2400" b="0" dirty="0" smtClean="0"/>
          </a:p>
          <a:p>
            <a:pPr lvl="1"/>
            <a:endParaRPr lang="en-US" sz="2400" dirty="0"/>
          </a:p>
          <a:p>
            <a:pPr lvl="1"/>
            <a:r>
              <a:rPr lang="en-US" sz="2400" b="1" u="sng" dirty="0" smtClean="0"/>
              <a:t>All work is scheduled on a priority basis. </a:t>
            </a:r>
          </a:p>
          <a:p>
            <a:pPr marL="0" lvl="1" indent="0">
              <a:buNone/>
            </a:pPr>
            <a:endParaRPr lang="en-US" sz="2400" b="1" u="sng" dirty="0" smtClean="0"/>
          </a:p>
          <a:p>
            <a:pPr lvl="2"/>
            <a:r>
              <a:rPr lang="en-US" sz="2400" b="1" u="sng" dirty="0" smtClean="0"/>
              <a:t>Life safety items are ranked priority #1.</a:t>
            </a:r>
          </a:p>
          <a:p>
            <a:pPr lvl="2"/>
            <a:r>
              <a:rPr lang="en-US" sz="2400" b="1" u="sng" dirty="0" smtClean="0"/>
              <a:t>General maintenance items are ranked priority #2.</a:t>
            </a:r>
          </a:p>
          <a:p>
            <a:pPr lvl="2"/>
            <a:r>
              <a:rPr lang="en-US" sz="2400" b="1" u="sng" dirty="0" smtClean="0"/>
              <a:t>Cosmetic items are ranked priority #3.</a:t>
            </a:r>
          </a:p>
          <a:p>
            <a:pPr marL="237744" lvl="2" indent="0">
              <a:buNone/>
            </a:pPr>
            <a:endParaRPr lang="en-US" sz="2400" b="1" u="sng" dirty="0" smtClean="0"/>
          </a:p>
          <a:p>
            <a:pPr lvl="1"/>
            <a:r>
              <a:rPr lang="en-US" sz="2400" b="1" u="sng" dirty="0" smtClean="0"/>
              <a:t>Work Orders or Service Requests must be submitted for all work.</a:t>
            </a:r>
            <a:endParaRPr lang="en-US" sz="2400" b="1" u="sng" dirty="0"/>
          </a:p>
        </p:txBody>
      </p:sp>
    </p:spTree>
    <p:extLst>
      <p:ext uri="{BB962C8B-B14F-4D97-AF65-F5344CB8AC3E}">
        <p14:creationId xmlns:p14="http://schemas.microsoft.com/office/powerpoint/2010/main" val="10826017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 of Facilities Services</a:t>
            </a:r>
            <a:endParaRPr lang="en-US" dirty="0"/>
          </a:p>
        </p:txBody>
      </p:sp>
      <p:sp>
        <p:nvSpPr>
          <p:cNvPr id="3" name="Content Placeholder 2"/>
          <p:cNvSpPr>
            <a:spLocks noGrp="1"/>
          </p:cNvSpPr>
          <p:nvPr>
            <p:ph idx="1"/>
          </p:nvPr>
        </p:nvSpPr>
        <p:spPr>
          <a:xfrm>
            <a:off x="822960" y="1066800"/>
            <a:ext cx="7406640" cy="2514601"/>
          </a:xfrm>
        </p:spPr>
        <p:txBody>
          <a:bodyPr>
            <a:noAutofit/>
          </a:bodyPr>
          <a:lstStyle/>
          <a:p>
            <a:pPr lvl="1"/>
            <a:r>
              <a:rPr lang="en-US" sz="2400" dirty="0" smtClean="0"/>
              <a:t>Facilities Services </a:t>
            </a:r>
            <a:r>
              <a:rPr lang="en-US" sz="2400" dirty="0" smtClean="0"/>
              <a:t>who </a:t>
            </a:r>
            <a:r>
              <a:rPr lang="en-US" sz="2400" dirty="0" smtClean="0"/>
              <a:t>are responsible for all </a:t>
            </a:r>
            <a:r>
              <a:rPr lang="en-US" sz="2400" dirty="0" smtClean="0"/>
              <a:t>Building Construction </a:t>
            </a:r>
            <a:r>
              <a:rPr lang="en-US" sz="2400" dirty="0" smtClean="0"/>
              <a:t>Projects, Architectural and Engineering Services,  Grounds, Repair and Maintenance, Custodial, and Temperature Control </a:t>
            </a:r>
            <a:r>
              <a:rPr lang="en-US" sz="2400" dirty="0" smtClean="0"/>
              <a:t>the</a:t>
            </a:r>
            <a:r>
              <a:rPr lang="en-US" sz="2400" dirty="0" smtClean="0"/>
              <a:t> </a:t>
            </a:r>
            <a:r>
              <a:rPr lang="en-US" sz="2400" dirty="0" smtClean="0"/>
              <a:t>buildings encompassing </a:t>
            </a:r>
            <a:r>
              <a:rPr lang="en-US" sz="2400" dirty="0" smtClean="0"/>
              <a:t>all area in square </a:t>
            </a:r>
            <a:r>
              <a:rPr lang="en-US" sz="2400" dirty="0" smtClean="0"/>
              <a:t>feet in three geographically separate locations.</a:t>
            </a:r>
          </a:p>
          <a:p>
            <a:pPr marL="0" lvl="1" indent="0">
              <a:buNone/>
            </a:pPr>
            <a:endParaRPr lang="en-US" sz="2400" dirty="0" smtClean="0"/>
          </a:p>
          <a:p>
            <a:pPr lvl="2"/>
            <a:r>
              <a:rPr lang="en-US" sz="2400" dirty="0" smtClean="0"/>
              <a:t>Main Campus</a:t>
            </a:r>
          </a:p>
          <a:p>
            <a:pPr lvl="2"/>
            <a:r>
              <a:rPr lang="en-US" sz="2400" dirty="0" smtClean="0"/>
              <a:t>City College</a:t>
            </a:r>
          </a:p>
          <a:p>
            <a:pPr lvl="2"/>
            <a:r>
              <a:rPr lang="en-US" sz="2400" dirty="0" smtClean="0"/>
              <a:t>Downtown Campus  </a:t>
            </a:r>
            <a:endParaRPr lang="en-US" sz="2400" dirty="0"/>
          </a:p>
        </p:txBody>
      </p:sp>
      <p:pic>
        <p:nvPicPr>
          <p:cNvPr id="4" name="Picture 3" descr="http://www.msubillings.edu/facilityservices/Organizational%20Chart/Organizational%20Chart.pdf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4953000" cy="3200400"/>
          </a:xfrm>
          <a:prstGeom prst="rect">
            <a:avLst/>
          </a:prstGeom>
        </p:spPr>
      </p:pic>
    </p:spTree>
    <p:extLst>
      <p:ext uri="{BB962C8B-B14F-4D97-AF65-F5344CB8AC3E}">
        <p14:creationId xmlns:p14="http://schemas.microsoft.com/office/powerpoint/2010/main" val="15347141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19201"/>
            <a:ext cx="7696200" cy="4953000"/>
          </a:xfrm>
          <a:prstGeom prst="rect">
            <a:avLst/>
          </a:prstGeom>
        </p:spPr>
      </p:pic>
      <p:sp>
        <p:nvSpPr>
          <p:cNvPr id="2" name="Title 1"/>
          <p:cNvSpPr>
            <a:spLocks noGrp="1"/>
          </p:cNvSpPr>
          <p:nvPr>
            <p:ph type="title"/>
          </p:nvPr>
        </p:nvSpPr>
        <p:spPr/>
        <p:txBody>
          <a:bodyPr/>
          <a:lstStyle/>
          <a:p>
            <a:pPr algn="ctr"/>
            <a:r>
              <a:rPr lang="en-US" dirty="0" smtClean="0"/>
              <a:t>Grounds</a:t>
            </a:r>
            <a:endParaRPr lang="en-US" dirty="0"/>
          </a:p>
        </p:txBody>
      </p:sp>
      <p:sp>
        <p:nvSpPr>
          <p:cNvPr id="3" name="Content Placeholder 2"/>
          <p:cNvSpPr>
            <a:spLocks noGrp="1"/>
          </p:cNvSpPr>
          <p:nvPr>
            <p:ph idx="1"/>
          </p:nvPr>
        </p:nvSpPr>
        <p:spPr/>
        <p:txBody>
          <a:bodyPr>
            <a:normAutofit/>
          </a:bodyPr>
          <a:lstStyle/>
          <a:p>
            <a:endParaRPr lang="en-US" sz="2400" b="0" dirty="0" smtClean="0"/>
          </a:p>
          <a:p>
            <a:endParaRPr lang="en-US" sz="2400" b="0" dirty="0" smtClean="0">
              <a:solidFill>
                <a:schemeClr val="bg1"/>
              </a:solidFill>
            </a:endParaRPr>
          </a:p>
          <a:p>
            <a:pPr lvl="1"/>
            <a:r>
              <a:rPr lang="en-US" sz="2400" b="0" dirty="0" smtClean="0">
                <a:solidFill>
                  <a:schemeClr val="bg1"/>
                </a:solidFill>
              </a:rPr>
              <a:t>Responsible for maintaining appearance of campus landscape and outdoor areas including Trash Removal.</a:t>
            </a:r>
          </a:p>
          <a:p>
            <a:pPr lvl="2"/>
            <a:r>
              <a:rPr lang="en-US" sz="2400" dirty="0" smtClean="0">
                <a:solidFill>
                  <a:schemeClr val="bg1"/>
                </a:solidFill>
              </a:rPr>
              <a:t>Irrigation, fertilization, and Mowing Services are Contracted</a:t>
            </a:r>
          </a:p>
          <a:p>
            <a:pPr lvl="2"/>
            <a:r>
              <a:rPr lang="en-US" sz="2400" b="0" dirty="0" smtClean="0">
                <a:solidFill>
                  <a:schemeClr val="bg1"/>
                </a:solidFill>
              </a:rPr>
              <a:t>Arborist Services are Contracted</a:t>
            </a:r>
          </a:p>
          <a:p>
            <a:pPr lvl="2"/>
            <a:r>
              <a:rPr lang="en-US" sz="2400" dirty="0" smtClean="0">
                <a:solidFill>
                  <a:schemeClr val="bg1"/>
                </a:solidFill>
              </a:rPr>
              <a:t>All other work is performed by In-House personnel</a:t>
            </a:r>
            <a:endParaRPr lang="en-US" sz="2400" b="0" dirty="0">
              <a:solidFill>
                <a:schemeClr val="bg1"/>
              </a:solidFill>
            </a:endParaRPr>
          </a:p>
        </p:txBody>
      </p:sp>
    </p:spTree>
    <p:extLst>
      <p:ext uri="{BB962C8B-B14F-4D97-AF65-F5344CB8AC3E}">
        <p14:creationId xmlns:p14="http://schemas.microsoft.com/office/powerpoint/2010/main" val="20065417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Custodial</a:t>
            </a:r>
            <a:endParaRPr lang="en-US" dirty="0"/>
          </a:p>
        </p:txBody>
      </p:sp>
      <p:sp>
        <p:nvSpPr>
          <p:cNvPr id="3" name="Content Placeholder 2"/>
          <p:cNvSpPr>
            <a:spLocks noGrp="1"/>
          </p:cNvSpPr>
          <p:nvPr>
            <p:ph idx="1"/>
          </p:nvPr>
        </p:nvSpPr>
        <p:spPr/>
        <p:txBody>
          <a:bodyPr>
            <a:normAutofit fontScale="92500" lnSpcReduction="20000"/>
          </a:bodyPr>
          <a:lstStyle/>
          <a:p>
            <a:pPr lvl="1"/>
            <a:r>
              <a:rPr lang="en-US" sz="2600" b="0" dirty="0" smtClean="0"/>
              <a:t>Responsible for appearance and cleanliness of all indoor areas except labs.  </a:t>
            </a:r>
          </a:p>
          <a:p>
            <a:pPr lvl="2"/>
            <a:r>
              <a:rPr lang="en-US" sz="2400" b="0" dirty="0" smtClean="0"/>
              <a:t>Cleaning Standards have been established in accordance with the Association of Physical Plant Administrators </a:t>
            </a:r>
            <a:r>
              <a:rPr lang="en-US" sz="2400" b="0" dirty="0" smtClean="0"/>
              <a:t> </a:t>
            </a:r>
            <a:r>
              <a:rPr lang="en-US" sz="2400" b="0" dirty="0" smtClean="0"/>
              <a:t>guidelines.  </a:t>
            </a:r>
          </a:p>
          <a:p>
            <a:pPr lvl="2"/>
            <a:r>
              <a:rPr lang="en-US" sz="2400" b="0" dirty="0" smtClean="0"/>
              <a:t>Each Custodian is assigned a specific work area.  </a:t>
            </a:r>
          </a:p>
          <a:p>
            <a:pPr lvl="2"/>
            <a:r>
              <a:rPr lang="en-US" sz="2400" b="0" dirty="0" smtClean="0"/>
              <a:t>All areas are routinely checked for compliance.  </a:t>
            </a:r>
          </a:p>
          <a:p>
            <a:pPr lvl="2"/>
            <a:r>
              <a:rPr lang="en-US" sz="2400" b="0" dirty="0" smtClean="0"/>
              <a:t>Requests for special cleaning such as out of cycle carpet cleaning or cleaning offices when there is a change in personnel may be submitted to the area supervisor or the Custodial Services Supervisor. </a:t>
            </a:r>
            <a:endParaRPr lang="en-US" sz="24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866" y="4313498"/>
            <a:ext cx="2940935" cy="24288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6" y="4313498"/>
            <a:ext cx="3048000" cy="24288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2" y="4333754"/>
            <a:ext cx="3047998" cy="2524246"/>
          </a:xfrm>
          <a:prstGeom prst="rect">
            <a:avLst/>
          </a:prstGeom>
        </p:spPr>
      </p:pic>
    </p:spTree>
    <p:extLst>
      <p:ext uri="{BB962C8B-B14F-4D97-AF65-F5344CB8AC3E}">
        <p14:creationId xmlns:p14="http://schemas.microsoft.com/office/powerpoint/2010/main" val="21348529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Trades</a:t>
            </a:r>
            <a:endParaRPr lang="en-US" dirty="0"/>
          </a:p>
        </p:txBody>
      </p:sp>
      <p:sp>
        <p:nvSpPr>
          <p:cNvPr id="3" name="Content Placeholder 2"/>
          <p:cNvSpPr>
            <a:spLocks noGrp="1"/>
          </p:cNvSpPr>
          <p:nvPr>
            <p:ph idx="1"/>
          </p:nvPr>
        </p:nvSpPr>
        <p:spPr/>
        <p:txBody>
          <a:bodyPr>
            <a:normAutofit/>
          </a:bodyPr>
          <a:lstStyle/>
          <a:p>
            <a:pPr lvl="1"/>
            <a:endParaRPr lang="en-US" sz="2400" b="0" dirty="0" smtClean="0"/>
          </a:p>
          <a:p>
            <a:pPr marL="0" lvl="1" indent="0">
              <a:buNone/>
            </a:pPr>
            <a:endParaRPr lang="en-US" sz="2400" dirty="0"/>
          </a:p>
          <a:p>
            <a:pPr lvl="1"/>
            <a:r>
              <a:rPr lang="en-US" sz="2400" b="0" dirty="0" smtClean="0"/>
              <a:t>Includes; Electricians, Laborers, Plumbers, Painter, Carpenters, Locksmith, Heating, Ventilation, and Air Conditioning (HVAC), and Preventative Maintenance.</a:t>
            </a:r>
          </a:p>
          <a:p>
            <a:pPr lvl="1"/>
            <a:r>
              <a:rPr lang="en-US" sz="2400" b="0" dirty="0" smtClean="0"/>
              <a:t>Professional Tradesmen are responsible for upkeep, maintenance, and repair of campus infrastructure. </a:t>
            </a:r>
            <a:endParaRPr lang="en-US" sz="24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343400"/>
            <a:ext cx="2819400" cy="22572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4343401"/>
            <a:ext cx="2667000" cy="225726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343400"/>
            <a:ext cx="2781082" cy="2265845"/>
          </a:xfrm>
          <a:prstGeom prst="rect">
            <a:avLst/>
          </a:prstGeom>
        </p:spPr>
      </p:pic>
    </p:spTree>
    <p:extLst>
      <p:ext uri="{BB962C8B-B14F-4D97-AF65-F5344CB8AC3E}">
        <p14:creationId xmlns:p14="http://schemas.microsoft.com/office/powerpoint/2010/main" val="17663565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Laborers</a:t>
            </a:r>
            <a:endParaRPr lang="en-US" dirty="0"/>
          </a:p>
        </p:txBody>
      </p:sp>
      <p:sp>
        <p:nvSpPr>
          <p:cNvPr id="3" name="Content Placeholder 2"/>
          <p:cNvSpPr>
            <a:spLocks noGrp="1"/>
          </p:cNvSpPr>
          <p:nvPr>
            <p:ph idx="1"/>
          </p:nvPr>
        </p:nvSpPr>
        <p:spPr/>
        <p:txBody>
          <a:bodyPr>
            <a:normAutofit/>
          </a:bodyPr>
          <a:lstStyle/>
          <a:p>
            <a:pPr lvl="1"/>
            <a:r>
              <a:rPr lang="en-US" sz="2400" b="0" dirty="0" smtClean="0"/>
              <a:t>Responsible for moving furniture and equipment, set-up and tear down for special events, delivering supplies and conducting preventative maintenance on equipment and systems.  Laborers also are responsible for assisting other trades as needed on construction projects.</a:t>
            </a:r>
            <a:endParaRPr lang="en-US" sz="24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200400"/>
            <a:ext cx="4190999" cy="3505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200400"/>
            <a:ext cx="4267200" cy="3505200"/>
          </a:xfrm>
          <a:prstGeom prst="rect">
            <a:avLst/>
          </a:prstGeom>
        </p:spPr>
      </p:pic>
    </p:spTree>
    <p:extLst>
      <p:ext uri="{BB962C8B-B14F-4D97-AF65-F5344CB8AC3E}">
        <p14:creationId xmlns:p14="http://schemas.microsoft.com/office/powerpoint/2010/main" val="12621740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Rental Manager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1171738"/>
            <a:ext cx="7467600" cy="5229062"/>
          </a:xfrm>
          <a:prstGeom prst="rect">
            <a:avLst/>
          </a:prstGeom>
        </p:spPr>
      </p:pic>
      <p:sp>
        <p:nvSpPr>
          <p:cNvPr id="3" name="Content Placeholder 2"/>
          <p:cNvSpPr>
            <a:spLocks noGrp="1"/>
          </p:cNvSpPr>
          <p:nvPr>
            <p:ph idx="1"/>
          </p:nvPr>
        </p:nvSpPr>
        <p:spPr>
          <a:xfrm>
            <a:off x="822960" y="1100628"/>
            <a:ext cx="7520940" cy="1566371"/>
          </a:xfrm>
        </p:spPr>
        <p:txBody>
          <a:bodyPr>
            <a:normAutofit/>
          </a:bodyPr>
          <a:lstStyle/>
          <a:p>
            <a:endParaRPr lang="en-US" sz="2400" b="0" dirty="0" smtClean="0"/>
          </a:p>
          <a:p>
            <a:pPr marL="0" lvl="1" indent="-169164"/>
            <a:r>
              <a:rPr lang="en-US" sz="2400" b="0" dirty="0" smtClean="0">
                <a:effectLst>
                  <a:outerShdw blurRad="38100" dist="38100" dir="2700000" algn="tl">
                    <a:srgbClr val="000000">
                      <a:alpha val="43137"/>
                    </a:srgbClr>
                  </a:outerShdw>
                </a:effectLst>
              </a:rPr>
              <a:t>Responsible for </a:t>
            </a:r>
            <a:r>
              <a:rPr lang="en-US" sz="2400" b="0" dirty="0" smtClean="0">
                <a:effectLst>
                  <a:outerShdw blurRad="38100" dist="38100" dir="2700000" algn="tl">
                    <a:srgbClr val="000000">
                      <a:alpha val="43137"/>
                    </a:srgbClr>
                  </a:outerShdw>
                </a:effectLst>
              </a:rPr>
              <a:t>administering </a:t>
            </a:r>
            <a:r>
              <a:rPr lang="en-US" sz="2400" b="0" dirty="0" smtClean="0">
                <a:effectLst>
                  <a:outerShdw blurRad="38100" dist="38100" dir="2700000" algn="tl">
                    <a:srgbClr val="000000">
                      <a:alpha val="43137"/>
                    </a:srgbClr>
                  </a:outerShdw>
                </a:effectLst>
              </a:rPr>
              <a:t>rental properties</a:t>
            </a:r>
            <a:r>
              <a:rPr lang="en-US" sz="2400" b="0" dirty="0" smtClean="0"/>
              <a:t>.</a:t>
            </a:r>
          </a:p>
          <a:p>
            <a:pPr marL="0" indent="0"/>
            <a:endParaRPr lang="en-US" sz="2400" b="0" dirty="0" smtClean="0"/>
          </a:p>
          <a:p>
            <a:endParaRPr lang="en-US" sz="2400" b="0" dirty="0"/>
          </a:p>
        </p:txBody>
      </p:sp>
    </p:spTree>
    <p:extLst>
      <p:ext uri="{BB962C8B-B14F-4D97-AF65-F5344CB8AC3E}">
        <p14:creationId xmlns:p14="http://schemas.microsoft.com/office/powerpoint/2010/main" val="2690117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Warehouse</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66800"/>
            <a:ext cx="8712201" cy="5486400"/>
          </a:xfrm>
          <a:prstGeom prst="rect">
            <a:avLst/>
          </a:prstGeom>
        </p:spPr>
      </p:pic>
      <p:sp>
        <p:nvSpPr>
          <p:cNvPr id="3" name="Content Placeholder 2"/>
          <p:cNvSpPr>
            <a:spLocks noGrp="1"/>
          </p:cNvSpPr>
          <p:nvPr>
            <p:ph idx="1"/>
          </p:nvPr>
        </p:nvSpPr>
        <p:spPr>
          <a:xfrm>
            <a:off x="822960" y="2590800"/>
            <a:ext cx="7520940" cy="3810000"/>
          </a:xfrm>
        </p:spPr>
        <p:txBody>
          <a:bodyPr>
            <a:normAutofit/>
          </a:bodyPr>
          <a:lstStyle/>
          <a:p>
            <a:endParaRPr lang="en-US" sz="2400" b="0" dirty="0" smtClean="0"/>
          </a:p>
          <a:p>
            <a:endParaRPr lang="en-US" sz="2400" b="0" dirty="0"/>
          </a:p>
          <a:p>
            <a:endParaRPr lang="en-US" sz="2400" b="0" dirty="0" smtClean="0"/>
          </a:p>
          <a:p>
            <a:pPr lvl="1"/>
            <a:r>
              <a:rPr lang="en-US" sz="2400" b="0" dirty="0" smtClean="0">
                <a:solidFill>
                  <a:srgbClr val="FFFF00"/>
                </a:solidFill>
              </a:rPr>
              <a:t>Acts as Central Delivery Point for shipments arriving on campus and maintains stores for Tradesmen, Laborers, Grounds, and Custodians.  Contains various materials, parts, components, etc. utilized for daily operations and construction projects.</a:t>
            </a:r>
            <a:endParaRPr lang="en-US" sz="2400" b="0" dirty="0">
              <a:solidFill>
                <a:srgbClr val="FFFF00"/>
              </a:solidFill>
            </a:endParaRPr>
          </a:p>
        </p:txBody>
      </p:sp>
    </p:spTree>
    <p:extLst>
      <p:ext uri="{BB962C8B-B14F-4D97-AF65-F5344CB8AC3E}">
        <p14:creationId xmlns:p14="http://schemas.microsoft.com/office/powerpoint/2010/main" val="18933271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Recycling</a:t>
            </a:r>
            <a:endParaRPr lang="en-US" b="1" dirty="0"/>
          </a:p>
        </p:txBody>
      </p:sp>
      <p:sp>
        <p:nvSpPr>
          <p:cNvPr id="3" name="Content Placeholder 2"/>
          <p:cNvSpPr>
            <a:spLocks noGrp="1"/>
          </p:cNvSpPr>
          <p:nvPr>
            <p:ph idx="1"/>
          </p:nvPr>
        </p:nvSpPr>
        <p:spPr/>
        <p:txBody>
          <a:bodyPr>
            <a:normAutofit/>
          </a:bodyPr>
          <a:lstStyle/>
          <a:p>
            <a:pPr lvl="1"/>
            <a:endParaRPr lang="en-US" sz="2400" b="0" dirty="0" smtClean="0"/>
          </a:p>
          <a:p>
            <a:pPr lvl="1"/>
            <a:r>
              <a:rPr lang="en-US" sz="2400" b="0" dirty="0" smtClean="0"/>
              <a:t>Responsible for oversight of the Recycling Program which includes; metals, aluminum, plastics, paper, and cardboard. </a:t>
            </a:r>
            <a:endParaRPr lang="en-US" sz="24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2" y="3443368"/>
            <a:ext cx="4419598" cy="32622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443369"/>
            <a:ext cx="4419601" cy="3262230"/>
          </a:xfrm>
          <a:prstGeom prst="rect">
            <a:avLst/>
          </a:prstGeom>
        </p:spPr>
      </p:pic>
    </p:spTree>
    <p:extLst>
      <p:ext uri="{BB962C8B-B14F-4D97-AF65-F5344CB8AC3E}">
        <p14:creationId xmlns:p14="http://schemas.microsoft.com/office/powerpoint/2010/main" val="41195674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580</TotalTime>
  <Words>1276</Words>
  <Application>Microsoft Office PowerPoint</Application>
  <PresentationFormat>On-screen Show (4:3)</PresentationFormat>
  <Paragraphs>95</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FACILITIES SERVICES</vt:lpstr>
      <vt:lpstr>Function of Facilities Services</vt:lpstr>
      <vt:lpstr>Grounds</vt:lpstr>
      <vt:lpstr>Custodial</vt:lpstr>
      <vt:lpstr>Trades</vt:lpstr>
      <vt:lpstr>Laborers</vt:lpstr>
      <vt:lpstr>Rental Manager</vt:lpstr>
      <vt:lpstr>Warehouse</vt:lpstr>
      <vt:lpstr>Recycling</vt:lpstr>
      <vt:lpstr>Hazardous waste management</vt:lpstr>
      <vt:lpstr>FACILITIES SERVICES OPERATIONS</vt:lpstr>
      <vt:lpstr>FAMIS Training</vt:lpstr>
      <vt:lpstr>CHARGES AND COSTS</vt:lpstr>
      <vt:lpstr>CHARGES AND COST CONTINUED</vt:lpstr>
      <vt:lpstr>SCHEDULING OF WORK</vt:lpstr>
    </vt:vector>
  </TitlesOfParts>
  <Company>Montana State University Billings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SERVICES</dc:title>
  <dc:creator>Information Technology</dc:creator>
  <cp:lastModifiedBy>HP-PC</cp:lastModifiedBy>
  <cp:revision>48</cp:revision>
  <dcterms:created xsi:type="dcterms:W3CDTF">2013-07-24T21:34:04Z</dcterms:created>
  <dcterms:modified xsi:type="dcterms:W3CDTF">2021-06-16T14:08:30Z</dcterms:modified>
</cp:coreProperties>
</file>