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1"/>
  </p:notesMasterIdLst>
  <p:handoutMasterIdLst>
    <p:handoutMasterId r:id="rId42"/>
  </p:handoutMasterIdLst>
  <p:sldIdLst>
    <p:sldId id="692" r:id="rId2"/>
    <p:sldId id="464" r:id="rId3"/>
    <p:sldId id="473" r:id="rId4"/>
    <p:sldId id="651" r:id="rId5"/>
    <p:sldId id="652" r:id="rId6"/>
    <p:sldId id="653" r:id="rId7"/>
    <p:sldId id="654" r:id="rId8"/>
    <p:sldId id="655" r:id="rId9"/>
    <p:sldId id="656" r:id="rId10"/>
    <p:sldId id="657" r:id="rId11"/>
    <p:sldId id="658" r:id="rId12"/>
    <p:sldId id="659" r:id="rId13"/>
    <p:sldId id="660" r:id="rId14"/>
    <p:sldId id="661" r:id="rId15"/>
    <p:sldId id="662" r:id="rId16"/>
    <p:sldId id="663" r:id="rId17"/>
    <p:sldId id="669" r:id="rId18"/>
    <p:sldId id="670" r:id="rId19"/>
    <p:sldId id="671" r:id="rId20"/>
    <p:sldId id="672" r:id="rId21"/>
    <p:sldId id="673" r:id="rId22"/>
    <p:sldId id="674" r:id="rId23"/>
    <p:sldId id="675" r:id="rId24"/>
    <p:sldId id="676" r:id="rId25"/>
    <p:sldId id="677" r:id="rId26"/>
    <p:sldId id="678" r:id="rId27"/>
    <p:sldId id="679" r:id="rId28"/>
    <p:sldId id="680" r:id="rId29"/>
    <p:sldId id="681" r:id="rId30"/>
    <p:sldId id="682" r:id="rId31"/>
    <p:sldId id="683" r:id="rId32"/>
    <p:sldId id="684" r:id="rId33"/>
    <p:sldId id="685" r:id="rId34"/>
    <p:sldId id="686" r:id="rId35"/>
    <p:sldId id="687" r:id="rId36"/>
    <p:sldId id="688" r:id="rId37"/>
    <p:sldId id="689" r:id="rId38"/>
    <p:sldId id="690" r:id="rId39"/>
    <p:sldId id="691" r:id="rId40"/>
  </p:sldIdLst>
  <p:sldSz cx="9144000" cy="6858000" type="screen4x3"/>
  <p:notesSz cx="7102475" cy="10234613"/>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A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61" autoAdjust="0"/>
    <p:restoredTop sz="94660"/>
  </p:normalViewPr>
  <p:slideViewPr>
    <p:cSldViewPr>
      <p:cViewPr varScale="1">
        <p:scale>
          <a:sx n="84" d="100"/>
          <a:sy n="84" d="100"/>
        </p:scale>
        <p:origin x="1002" y="36"/>
      </p:cViewPr>
      <p:guideLst>
        <p:guide orient="horz" pos="2160"/>
        <p:guide pos="2880"/>
      </p:guideLst>
    </p:cSldViewPr>
  </p:slideViewPr>
  <p:notesTextViewPr>
    <p:cViewPr>
      <p:scale>
        <a:sx n="3" d="2"/>
        <a:sy n="3" d="2"/>
      </p:scale>
      <p:origin x="0" y="0"/>
    </p:cViewPr>
  </p:notesTextViewPr>
  <p:sorterViewPr>
    <p:cViewPr varScale="1">
      <p:scale>
        <a:sx n="100" d="100"/>
        <a:sy n="100" d="100"/>
      </p:scale>
      <p:origin x="0" y="-657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452" cy="511552"/>
          </a:xfrm>
          <a:prstGeom prst="rect">
            <a:avLst/>
          </a:prstGeom>
        </p:spPr>
        <p:txBody>
          <a:bodyPr vert="horz" lIns="99450" tIns="49725" rIns="99450" bIns="49725" rtlCol="0"/>
          <a:lstStyle>
            <a:lvl1pPr algn="l" fontAlgn="auto">
              <a:spcBef>
                <a:spcPts val="0"/>
              </a:spcBef>
              <a:spcAft>
                <a:spcPts val="0"/>
              </a:spcAft>
              <a:defRPr sz="1300">
                <a:latin typeface="+mn-lt"/>
              </a:defRPr>
            </a:lvl1pPr>
          </a:lstStyle>
          <a:p>
            <a:pPr>
              <a:defRPr/>
            </a:pPr>
            <a:endParaRPr lang="en-US"/>
          </a:p>
        </p:txBody>
      </p:sp>
      <p:sp>
        <p:nvSpPr>
          <p:cNvPr id="3" name="Date Placeholder 2"/>
          <p:cNvSpPr>
            <a:spLocks noGrp="1"/>
          </p:cNvSpPr>
          <p:nvPr>
            <p:ph type="dt" sz="quarter" idx="1"/>
          </p:nvPr>
        </p:nvSpPr>
        <p:spPr>
          <a:xfrm>
            <a:off x="4022378" y="0"/>
            <a:ext cx="3078452" cy="511552"/>
          </a:xfrm>
          <a:prstGeom prst="rect">
            <a:avLst/>
          </a:prstGeom>
        </p:spPr>
        <p:txBody>
          <a:bodyPr vert="horz" lIns="99450" tIns="49725" rIns="99450" bIns="49725" rtlCol="0"/>
          <a:lstStyle>
            <a:lvl1pPr algn="r" fontAlgn="auto">
              <a:spcBef>
                <a:spcPts val="0"/>
              </a:spcBef>
              <a:spcAft>
                <a:spcPts val="0"/>
              </a:spcAft>
              <a:defRPr sz="1300">
                <a:latin typeface="+mn-lt"/>
              </a:defRPr>
            </a:lvl1pPr>
          </a:lstStyle>
          <a:p>
            <a:pPr>
              <a:defRPr/>
            </a:pPr>
            <a:fld id="{C290A8D6-92F2-45C6-9A2E-2CFD0E197386}" type="datetimeFigureOut">
              <a:rPr lang="en-US"/>
              <a:pPr>
                <a:defRPr/>
              </a:pPr>
              <a:t>6/17/2021</a:t>
            </a:fld>
            <a:endParaRPr lang="en-US"/>
          </a:p>
        </p:txBody>
      </p:sp>
      <p:sp>
        <p:nvSpPr>
          <p:cNvPr id="4" name="Footer Placeholder 3"/>
          <p:cNvSpPr>
            <a:spLocks noGrp="1"/>
          </p:cNvSpPr>
          <p:nvPr>
            <p:ph type="ftr" sz="quarter" idx="2"/>
          </p:nvPr>
        </p:nvSpPr>
        <p:spPr>
          <a:xfrm>
            <a:off x="0" y="9721274"/>
            <a:ext cx="3078452" cy="511552"/>
          </a:xfrm>
          <a:prstGeom prst="rect">
            <a:avLst/>
          </a:prstGeom>
        </p:spPr>
        <p:txBody>
          <a:bodyPr vert="horz" lIns="99450" tIns="49725" rIns="99450" bIns="49725" rtlCol="0" anchor="b"/>
          <a:lstStyle>
            <a:lvl1pPr algn="l" fontAlgn="auto">
              <a:spcBef>
                <a:spcPts val="0"/>
              </a:spcBef>
              <a:spcAft>
                <a:spcPts val="0"/>
              </a:spcAft>
              <a:defRPr sz="1300">
                <a:latin typeface="+mn-lt"/>
              </a:defRPr>
            </a:lvl1pPr>
          </a:lstStyle>
          <a:p>
            <a:pPr>
              <a:defRPr/>
            </a:pPr>
            <a:r>
              <a:rPr lang="en-US"/>
              <a:t>Assoc Prof Sallehuddin Muhamad</a:t>
            </a:r>
          </a:p>
        </p:txBody>
      </p:sp>
      <p:sp>
        <p:nvSpPr>
          <p:cNvPr id="5" name="Slide Number Placeholder 4"/>
          <p:cNvSpPr>
            <a:spLocks noGrp="1"/>
          </p:cNvSpPr>
          <p:nvPr>
            <p:ph type="sldNum" sz="quarter" idx="3"/>
          </p:nvPr>
        </p:nvSpPr>
        <p:spPr>
          <a:xfrm>
            <a:off x="4022378" y="9721274"/>
            <a:ext cx="3078452" cy="511552"/>
          </a:xfrm>
          <a:prstGeom prst="rect">
            <a:avLst/>
          </a:prstGeom>
        </p:spPr>
        <p:txBody>
          <a:bodyPr vert="horz" lIns="99450" tIns="49725" rIns="99450" bIns="49725" rtlCol="0" anchor="b"/>
          <a:lstStyle>
            <a:lvl1pPr algn="r" fontAlgn="auto">
              <a:spcBef>
                <a:spcPts val="0"/>
              </a:spcBef>
              <a:spcAft>
                <a:spcPts val="0"/>
              </a:spcAft>
              <a:defRPr sz="1300">
                <a:latin typeface="+mn-lt"/>
              </a:defRPr>
            </a:lvl1pPr>
          </a:lstStyle>
          <a:p>
            <a:pPr>
              <a:defRPr/>
            </a:pPr>
            <a:fld id="{C934064D-3672-402A-926C-5583920040CE}" type="slidenum">
              <a:rPr lang="en-US"/>
              <a:pPr>
                <a:defRPr/>
              </a:pPr>
              <a:t>‹#›</a:t>
            </a:fld>
            <a:endParaRPr lang="en-US"/>
          </a:p>
        </p:txBody>
      </p:sp>
    </p:spTree>
    <p:extLst>
      <p:ext uri="{BB962C8B-B14F-4D97-AF65-F5344CB8AC3E}">
        <p14:creationId xmlns:p14="http://schemas.microsoft.com/office/powerpoint/2010/main" val="1172485824"/>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452" cy="511552"/>
          </a:xfrm>
          <a:prstGeom prst="rect">
            <a:avLst/>
          </a:prstGeom>
        </p:spPr>
        <p:txBody>
          <a:bodyPr vert="horz" lIns="99450" tIns="49725" rIns="99450" bIns="49725" rtlCol="0"/>
          <a:lstStyle>
            <a:lvl1pPr algn="l" fontAlgn="auto">
              <a:spcBef>
                <a:spcPts val="0"/>
              </a:spcBef>
              <a:spcAft>
                <a:spcPts val="0"/>
              </a:spcAft>
              <a:defRPr sz="1300">
                <a:latin typeface="+mn-lt"/>
              </a:defRPr>
            </a:lvl1pPr>
          </a:lstStyle>
          <a:p>
            <a:pPr>
              <a:defRPr/>
            </a:pPr>
            <a:endParaRPr lang="en-US"/>
          </a:p>
        </p:txBody>
      </p:sp>
      <p:sp>
        <p:nvSpPr>
          <p:cNvPr id="3" name="Date Placeholder 2"/>
          <p:cNvSpPr>
            <a:spLocks noGrp="1"/>
          </p:cNvSpPr>
          <p:nvPr>
            <p:ph type="dt" idx="1"/>
          </p:nvPr>
        </p:nvSpPr>
        <p:spPr>
          <a:xfrm>
            <a:off x="4022378" y="0"/>
            <a:ext cx="3078452" cy="511552"/>
          </a:xfrm>
          <a:prstGeom prst="rect">
            <a:avLst/>
          </a:prstGeom>
        </p:spPr>
        <p:txBody>
          <a:bodyPr vert="horz" lIns="99450" tIns="49725" rIns="99450" bIns="49725" rtlCol="0"/>
          <a:lstStyle>
            <a:lvl1pPr algn="r" fontAlgn="auto">
              <a:spcBef>
                <a:spcPts val="0"/>
              </a:spcBef>
              <a:spcAft>
                <a:spcPts val="0"/>
              </a:spcAft>
              <a:defRPr sz="1300">
                <a:latin typeface="+mn-lt"/>
              </a:defRPr>
            </a:lvl1pPr>
          </a:lstStyle>
          <a:p>
            <a:pPr>
              <a:defRPr/>
            </a:pPr>
            <a:fld id="{D84FAB92-2F00-4B59-BEC1-23353A0EB1E3}" type="datetimeFigureOut">
              <a:rPr lang="en-US"/>
              <a:pPr>
                <a:defRPr/>
              </a:pPr>
              <a:t>6/17/2021</a:t>
            </a:fld>
            <a:endParaRPr lang="en-US"/>
          </a:p>
        </p:txBody>
      </p:sp>
      <p:sp>
        <p:nvSpPr>
          <p:cNvPr id="4" name="Slide Image Placeholder 3"/>
          <p:cNvSpPr>
            <a:spLocks noGrp="1" noRot="1" noChangeAspect="1"/>
          </p:cNvSpPr>
          <p:nvPr>
            <p:ph type="sldImg" idx="2"/>
          </p:nvPr>
        </p:nvSpPr>
        <p:spPr>
          <a:xfrm>
            <a:off x="992188" y="766763"/>
            <a:ext cx="5118100" cy="3838575"/>
          </a:xfrm>
          <a:prstGeom prst="rect">
            <a:avLst/>
          </a:prstGeom>
          <a:noFill/>
          <a:ln w="12700">
            <a:solidFill>
              <a:prstClr val="black"/>
            </a:solidFill>
          </a:ln>
        </p:spPr>
        <p:txBody>
          <a:bodyPr vert="horz" lIns="99450" tIns="49725" rIns="99450" bIns="49725" rtlCol="0" anchor="ctr"/>
          <a:lstStyle/>
          <a:p>
            <a:pPr lvl="0"/>
            <a:endParaRPr lang="en-US" noProof="0"/>
          </a:p>
        </p:txBody>
      </p:sp>
      <p:sp>
        <p:nvSpPr>
          <p:cNvPr id="5" name="Notes Placeholder 4"/>
          <p:cNvSpPr>
            <a:spLocks noGrp="1"/>
          </p:cNvSpPr>
          <p:nvPr>
            <p:ph type="body" sz="quarter" idx="3"/>
          </p:nvPr>
        </p:nvSpPr>
        <p:spPr>
          <a:xfrm>
            <a:off x="710413" y="4861531"/>
            <a:ext cx="5681651" cy="4605755"/>
          </a:xfrm>
          <a:prstGeom prst="rect">
            <a:avLst/>
          </a:prstGeom>
        </p:spPr>
        <p:txBody>
          <a:bodyPr vert="horz" lIns="99450" tIns="49725" rIns="99450" bIns="49725"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9721274"/>
            <a:ext cx="3078452" cy="511552"/>
          </a:xfrm>
          <a:prstGeom prst="rect">
            <a:avLst/>
          </a:prstGeom>
        </p:spPr>
        <p:txBody>
          <a:bodyPr vert="horz" lIns="99450" tIns="49725" rIns="99450" bIns="49725" rtlCol="0" anchor="b"/>
          <a:lstStyle>
            <a:lvl1pPr algn="l" fontAlgn="auto">
              <a:spcBef>
                <a:spcPts val="0"/>
              </a:spcBef>
              <a:spcAft>
                <a:spcPts val="0"/>
              </a:spcAft>
              <a:defRPr sz="1300">
                <a:latin typeface="+mn-lt"/>
              </a:defRPr>
            </a:lvl1pPr>
          </a:lstStyle>
          <a:p>
            <a:pPr>
              <a:defRPr/>
            </a:pPr>
            <a:r>
              <a:rPr lang="en-US"/>
              <a:t>Assoc Prof Sallehuddin Muhamad</a:t>
            </a:r>
          </a:p>
        </p:txBody>
      </p:sp>
      <p:sp>
        <p:nvSpPr>
          <p:cNvPr id="7" name="Slide Number Placeholder 6"/>
          <p:cNvSpPr>
            <a:spLocks noGrp="1"/>
          </p:cNvSpPr>
          <p:nvPr>
            <p:ph type="sldNum" sz="quarter" idx="5"/>
          </p:nvPr>
        </p:nvSpPr>
        <p:spPr>
          <a:xfrm>
            <a:off x="4022378" y="9721274"/>
            <a:ext cx="3078452" cy="511552"/>
          </a:xfrm>
          <a:prstGeom prst="rect">
            <a:avLst/>
          </a:prstGeom>
        </p:spPr>
        <p:txBody>
          <a:bodyPr vert="horz" lIns="99450" tIns="49725" rIns="99450" bIns="49725" rtlCol="0" anchor="b"/>
          <a:lstStyle>
            <a:lvl1pPr algn="r" fontAlgn="auto">
              <a:spcBef>
                <a:spcPts val="0"/>
              </a:spcBef>
              <a:spcAft>
                <a:spcPts val="0"/>
              </a:spcAft>
              <a:defRPr sz="1300">
                <a:latin typeface="+mn-lt"/>
              </a:defRPr>
            </a:lvl1pPr>
          </a:lstStyle>
          <a:p>
            <a:pPr>
              <a:defRPr/>
            </a:pPr>
            <a:fld id="{A6579EC5-E15B-44EF-A614-5D46927B6D41}" type="slidenum">
              <a:rPr lang="en-US"/>
              <a:pPr>
                <a:defRPr/>
              </a:pPr>
              <a:t>‹#›</a:t>
            </a:fld>
            <a:endParaRPr lang="en-US"/>
          </a:p>
        </p:txBody>
      </p:sp>
    </p:spTree>
    <p:extLst>
      <p:ext uri="{BB962C8B-B14F-4D97-AF65-F5344CB8AC3E}">
        <p14:creationId xmlns:p14="http://schemas.microsoft.com/office/powerpoint/2010/main" val="653340181"/>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latin typeface="Times New Roman" panose="02020603050405020304" pitchFamily="18" charset="0"/>
            </a:endParaRPr>
          </a:p>
        </p:txBody>
      </p:sp>
      <p:sp>
        <p:nvSpPr>
          <p:cNvPr id="51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9F98C53-6361-4D18-B2A5-FEAF8F4E09CE}" type="slidenum">
              <a:rPr lang="en-US" altLang="en-US" smtClean="0">
                <a:latin typeface="Times New Roman" panose="02020603050405020304" pitchFamily="18" charset="0"/>
              </a:rPr>
              <a:pPr>
                <a:spcBef>
                  <a:spcPct val="0"/>
                </a:spcBef>
              </a:pPr>
              <a:t>1</a:t>
            </a:fld>
            <a:endParaRPr lang="en-US" altLang="en-US">
              <a:latin typeface="Times New Roman" panose="02020603050405020304" pitchFamily="18" charset="0"/>
            </a:endParaRPr>
          </a:p>
        </p:txBody>
      </p:sp>
    </p:spTree>
    <p:extLst>
      <p:ext uri="{BB962C8B-B14F-4D97-AF65-F5344CB8AC3E}">
        <p14:creationId xmlns:p14="http://schemas.microsoft.com/office/powerpoint/2010/main" val="12333928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6895BB7D-6DC8-42CF-A485-B0253C065C60}" type="slidenum">
              <a:rPr lang="en-US" altLang="en-US"/>
              <a:pPr/>
              <a:t>12</a:t>
            </a:fld>
            <a:endParaRPr lang="en-US" altLang="en-US" dirty="0"/>
          </a:p>
        </p:txBody>
      </p:sp>
      <p:sp>
        <p:nvSpPr>
          <p:cNvPr id="152578" name="Rectangle 2050"/>
          <p:cNvSpPr>
            <a:spLocks noGrp="1" noRot="1" noChangeAspect="1" noChangeArrowheads="1" noTextEdit="1"/>
          </p:cNvSpPr>
          <p:nvPr>
            <p:ph type="sldImg"/>
          </p:nvPr>
        </p:nvSpPr>
        <p:spPr bwMode="auto">
          <a:xfrm>
            <a:off x="939800" y="750888"/>
            <a:ext cx="4997450" cy="3749675"/>
          </a:xfrm>
          <a:prstGeom prst="rect">
            <a:avLst/>
          </a:prstGeom>
          <a:solidFill>
            <a:srgbClr val="FFFFFF"/>
          </a:solidFill>
          <a:ln>
            <a:solidFill>
              <a:srgbClr val="000000"/>
            </a:solidFill>
            <a:miter lim="800000"/>
            <a:headEnd/>
            <a:tailEnd/>
          </a:ln>
        </p:spPr>
      </p:sp>
      <p:sp>
        <p:nvSpPr>
          <p:cNvPr id="152579" name="Rectangle 2051"/>
          <p:cNvSpPr>
            <a:spLocks noGrp="1" noChangeArrowheads="1"/>
          </p:cNvSpPr>
          <p:nvPr>
            <p:ph type="body" idx="1"/>
          </p:nvPr>
        </p:nvSpPr>
        <p:spPr bwMode="auto">
          <a:xfrm>
            <a:off x="916940" y="4751348"/>
            <a:ext cx="5043170" cy="4501277"/>
          </a:xfrm>
          <a:prstGeom prst="rect">
            <a:avLst/>
          </a:prstGeom>
          <a:solidFill>
            <a:srgbClr val="FFFFFF"/>
          </a:solidFill>
          <a:ln>
            <a:solidFill>
              <a:srgbClr val="000000"/>
            </a:solidFill>
            <a:miter lim="800000"/>
            <a:headEnd/>
            <a:tailEnd/>
          </a:ln>
        </p:spPr>
        <p:txBody>
          <a:bodyPr/>
          <a:lstStyle/>
          <a:p>
            <a:endParaRPr lang="en-US" altLang="en-US" dirty="0"/>
          </a:p>
        </p:txBody>
      </p:sp>
    </p:spTree>
    <p:extLst>
      <p:ext uri="{BB962C8B-B14F-4D97-AF65-F5344CB8AC3E}">
        <p14:creationId xmlns:p14="http://schemas.microsoft.com/office/powerpoint/2010/main" val="16079760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a:ln>
            <a:miter lim="800000"/>
            <a:headEnd/>
            <a:tailEnd/>
          </a:ln>
        </p:spPr>
        <p:txBody>
          <a:bodyPr/>
          <a:lstStyle/>
          <a:p>
            <a:fld id="{499CA234-5D95-4CF7-B012-1990550DAD60}" type="slidenum">
              <a:rPr lang="en-US"/>
              <a:pPr/>
              <a:t>27</a:t>
            </a:fld>
            <a:endParaRPr lang="en-US"/>
          </a:p>
        </p:txBody>
      </p:sp>
      <p:sp>
        <p:nvSpPr>
          <p:cNvPr id="38915" name="Rectangle 2"/>
          <p:cNvSpPr>
            <a:spLocks noGrp="1" noChangeArrowheads="1"/>
          </p:cNvSpPr>
          <p:nvPr>
            <p:ph type="body" idx="1"/>
          </p:nvPr>
        </p:nvSpPr>
        <p:spPr>
          <a:noFill/>
        </p:spPr>
        <p:txBody>
          <a:bodyPr lIns="95136" tIns="46733" rIns="95136" bIns="46733"/>
          <a:lstStyle/>
          <a:p>
            <a:pPr eaLnBrk="1" hangingPunct="1"/>
            <a:r>
              <a:rPr lang="en-US"/>
              <a:t>All of these activities must work together to fully achieve a successful planned maintenance program.</a:t>
            </a:r>
          </a:p>
          <a:p>
            <a:pPr eaLnBrk="1" hangingPunct="1"/>
            <a:r>
              <a:rPr lang="en-US"/>
              <a:t>	</a:t>
            </a:r>
          </a:p>
          <a:p>
            <a:pPr eaLnBrk="1" hangingPunct="1"/>
            <a:r>
              <a:rPr lang="en-US"/>
              <a:t>Everyone must understand their roles and responsibilities and execute as a team.</a:t>
            </a:r>
          </a:p>
          <a:p>
            <a:pPr eaLnBrk="1" hangingPunct="1"/>
            <a:endParaRPr lang="en-US"/>
          </a:p>
          <a:p>
            <a:pPr eaLnBrk="1" hangingPunct="1"/>
            <a:r>
              <a:rPr lang="en-US"/>
              <a:t>Planned maintenance can no longer be the sole responsibility of the maintenance department.</a:t>
            </a:r>
          </a:p>
        </p:txBody>
      </p:sp>
      <p:sp>
        <p:nvSpPr>
          <p:cNvPr id="38916" name="Rectangle 3"/>
          <p:cNvSpPr>
            <a:spLocks noGrp="1" noRot="1" noChangeAspect="1" noChangeArrowheads="1" noTextEdit="1"/>
          </p:cNvSpPr>
          <p:nvPr>
            <p:ph type="sldImg"/>
          </p:nvPr>
        </p:nvSpPr>
        <p:spPr>
          <a:xfrm>
            <a:off x="958850" y="763588"/>
            <a:ext cx="4960938" cy="3722687"/>
          </a:xfrm>
          <a:noFill/>
          <a:ln w="12700" cap="flat">
            <a:solidFill>
              <a:schemeClr val="tx1"/>
            </a:solidFill>
          </a:ln>
        </p:spPr>
      </p:sp>
    </p:spTree>
    <p:extLst>
      <p:ext uri="{BB962C8B-B14F-4D97-AF65-F5344CB8AC3E}">
        <p14:creationId xmlns:p14="http://schemas.microsoft.com/office/powerpoint/2010/main" val="38448580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735A4340-8D85-4483-B15D-3EBCF2F7E093}" type="slidenum">
              <a:rPr lang="en-US"/>
              <a:pPr/>
              <a:t>30</a:t>
            </a:fld>
            <a:endParaRPr lang="en-US"/>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8225618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endParaRPr lang="en-MY"/>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MY"/>
          </a:p>
        </p:txBody>
      </p:sp>
      <p:sp>
        <p:nvSpPr>
          <p:cNvPr id="4" name="Slide Number Placeholder 5"/>
          <p:cNvSpPr>
            <a:spLocks noGrp="1"/>
          </p:cNvSpPr>
          <p:nvPr>
            <p:ph type="sldNum" sz="quarter" idx="10"/>
          </p:nvPr>
        </p:nvSpPr>
        <p:spPr/>
        <p:txBody>
          <a:bodyPr/>
          <a:lstStyle>
            <a:lvl1pPr>
              <a:defRPr/>
            </a:lvl1pPr>
          </a:lstStyle>
          <a:p>
            <a:pPr>
              <a:defRPr/>
            </a:pPr>
            <a:fld id="{38BF7126-7680-40CB-B4A6-654D38539601}"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endParaRPr lang="en-MY"/>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Slide Number Placeholder 5"/>
          <p:cNvSpPr>
            <a:spLocks noGrp="1"/>
          </p:cNvSpPr>
          <p:nvPr>
            <p:ph type="sldNum" sz="quarter" idx="10"/>
          </p:nvPr>
        </p:nvSpPr>
        <p:spPr/>
        <p:txBody>
          <a:bodyPr/>
          <a:lstStyle>
            <a:lvl1pPr>
              <a:defRPr/>
            </a:lvl1pPr>
          </a:lstStyle>
          <a:p>
            <a:pPr>
              <a:defRPr/>
            </a:pPr>
            <a:fld id="{A5E52EBD-2A06-4CFC-BCE5-591DDA4BE726}"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28650" y="365125"/>
            <a:ext cx="7886700" cy="58118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Tree>
    <p:extLst>
      <p:ext uri="{BB962C8B-B14F-4D97-AF65-F5344CB8AC3E}">
        <p14:creationId xmlns:p14="http://schemas.microsoft.com/office/powerpoint/2010/main" val="23369634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123728" y="274638"/>
            <a:ext cx="6563072" cy="1143000"/>
          </a:xfrm>
          <a:prstGeom prst="rect">
            <a:avLst/>
          </a:prstGeom>
        </p:spPr>
        <p:txBody>
          <a:bodyPr/>
          <a:lstStyle/>
          <a:p>
            <a:r>
              <a:rPr lang="en-US"/>
              <a:t>Click to edit Master title style</a:t>
            </a:r>
            <a:endParaRPr lang="en-MY" dirty="0"/>
          </a:p>
        </p:txBody>
      </p:sp>
      <p:sp>
        <p:nvSpPr>
          <p:cNvPr id="3" name="Content Placeholder 2"/>
          <p:cNvSpPr>
            <a:spLocks noGrp="1"/>
          </p:cNvSpPr>
          <p:nvPr>
            <p:ph idx="1"/>
          </p:nvPr>
        </p:nvSpPr>
        <p:spPr>
          <a:xfrm>
            <a:off x="2123728" y="1600200"/>
            <a:ext cx="6563072"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dirty="0"/>
          </a:p>
        </p:txBody>
      </p:sp>
      <p:sp>
        <p:nvSpPr>
          <p:cNvPr id="4" name="Slide Number Placeholder 5"/>
          <p:cNvSpPr>
            <a:spLocks noGrp="1"/>
          </p:cNvSpPr>
          <p:nvPr>
            <p:ph type="sldNum" sz="quarter" idx="10"/>
          </p:nvPr>
        </p:nvSpPr>
        <p:spPr/>
        <p:txBody>
          <a:bodyPr/>
          <a:lstStyle>
            <a:lvl1pPr>
              <a:defRPr/>
            </a:lvl1pPr>
          </a:lstStyle>
          <a:p>
            <a:pPr>
              <a:defRPr/>
            </a:pPr>
            <a:fld id="{8322098E-15EC-4185-B3BF-C7AF2103E75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endParaRPr lang="en-MY"/>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Slide Number Placeholder 5"/>
          <p:cNvSpPr>
            <a:spLocks noGrp="1"/>
          </p:cNvSpPr>
          <p:nvPr>
            <p:ph type="sldNum" sz="quarter" idx="10"/>
          </p:nvPr>
        </p:nvSpPr>
        <p:spPr/>
        <p:txBody>
          <a:bodyPr/>
          <a:lstStyle>
            <a:lvl1pPr>
              <a:defRPr/>
            </a:lvl1pPr>
          </a:lstStyle>
          <a:p>
            <a:pPr>
              <a:defRPr/>
            </a:pPr>
            <a:fld id="{95D0C015-F76F-4283-8621-651D4388FF40}"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907704" y="274638"/>
            <a:ext cx="6779096" cy="1143000"/>
          </a:xfrm>
          <a:prstGeom prst="rect">
            <a:avLst/>
          </a:prstGeom>
        </p:spPr>
        <p:txBody>
          <a:bodyPr/>
          <a:lstStyle/>
          <a:p>
            <a:r>
              <a:rPr lang="en-US"/>
              <a:t>Click to edit Master title style</a:t>
            </a:r>
            <a:endParaRPr lang="en-MY"/>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5" name="Slide Number Placeholder 5"/>
          <p:cNvSpPr>
            <a:spLocks noGrp="1"/>
          </p:cNvSpPr>
          <p:nvPr>
            <p:ph type="sldNum" sz="quarter" idx="10"/>
          </p:nvPr>
        </p:nvSpPr>
        <p:spPr/>
        <p:txBody>
          <a:bodyPr/>
          <a:lstStyle>
            <a:lvl1pPr>
              <a:defRPr/>
            </a:lvl1pPr>
          </a:lstStyle>
          <a:p>
            <a:pPr>
              <a:defRPr/>
            </a:pPr>
            <a:fld id="{4CA6C075-A5B7-4630-A903-E69968452BF2}"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79712" y="274638"/>
            <a:ext cx="6707088" cy="1143000"/>
          </a:xfrm>
          <a:prstGeom prst="rect">
            <a:avLst/>
          </a:prstGeom>
        </p:spPr>
        <p:txBody>
          <a:bodyPr/>
          <a:lstStyle/>
          <a:p>
            <a:r>
              <a:rPr lang="en-US"/>
              <a:t>Click to edit Master title style</a:t>
            </a:r>
            <a:endParaRPr lang="en-MY" dirty="0"/>
          </a:p>
        </p:txBody>
      </p:sp>
      <p:sp>
        <p:nvSpPr>
          <p:cNvPr id="3" name="Slide Number Placeholder 5"/>
          <p:cNvSpPr>
            <a:spLocks noGrp="1"/>
          </p:cNvSpPr>
          <p:nvPr>
            <p:ph type="sldNum" sz="quarter" idx="10"/>
          </p:nvPr>
        </p:nvSpPr>
        <p:spPr/>
        <p:txBody>
          <a:bodyPr/>
          <a:lstStyle>
            <a:lvl1pPr>
              <a:defRPr/>
            </a:lvl1pPr>
          </a:lstStyle>
          <a:p>
            <a:pPr>
              <a:defRPr/>
            </a:pPr>
            <a:fld id="{35C52BC6-FAF2-4B76-9F7C-AE89C97F88C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a:lvl1pPr>
          </a:lstStyle>
          <a:p>
            <a:pPr>
              <a:defRPr/>
            </a:pPr>
            <a:fld id="{091D2E3B-7AD1-49E5-B1AF-E5BC4362B716}"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endParaRPr lang="en-MY"/>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5"/>
          <p:cNvSpPr>
            <a:spLocks noGrp="1"/>
          </p:cNvSpPr>
          <p:nvPr>
            <p:ph type="sldNum" sz="quarter" idx="10"/>
          </p:nvPr>
        </p:nvSpPr>
        <p:spPr/>
        <p:txBody>
          <a:bodyPr/>
          <a:lstStyle>
            <a:lvl1pPr>
              <a:defRPr/>
            </a:lvl1pPr>
          </a:lstStyle>
          <a:p>
            <a:pPr>
              <a:defRPr/>
            </a:pPr>
            <a:fld id="{87E33CA6-2CAB-495D-BB25-DD1860A19815}"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endParaRPr lang="en-MY"/>
          </a:p>
        </p:txBody>
      </p:sp>
      <p:sp>
        <p:nvSpPr>
          <p:cNvPr id="3" name="Picture Placeholder 2"/>
          <p:cNvSpPr>
            <a:spLocks noGrp="1"/>
          </p:cNvSpPr>
          <p:nvPr>
            <p:ph type="pic" idx="1"/>
          </p:nvPr>
        </p:nvSpPr>
        <p:spPr>
          <a:xfrm>
            <a:off x="1792288" y="612775"/>
            <a:ext cx="5486400" cy="4114800"/>
          </a:xfrm>
          <a:prstGeom prst="rect">
            <a:avLst/>
          </a:prstGeo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MY"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5"/>
          <p:cNvSpPr>
            <a:spLocks noGrp="1"/>
          </p:cNvSpPr>
          <p:nvPr>
            <p:ph type="sldNum" sz="quarter" idx="10"/>
          </p:nvPr>
        </p:nvSpPr>
        <p:spPr/>
        <p:txBody>
          <a:bodyPr/>
          <a:lstStyle>
            <a:lvl1pPr>
              <a:defRPr/>
            </a:lvl1pPr>
          </a:lstStyle>
          <a:p>
            <a:pPr>
              <a:defRPr/>
            </a:pPr>
            <a:fld id="{4DC8C49D-3AFC-4030-8253-DCAB561C50BF}"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2051720" y="274638"/>
            <a:ext cx="6635080" cy="1143000"/>
          </a:xfrm>
          <a:prstGeom prst="rect">
            <a:avLst/>
          </a:prstGeom>
        </p:spPr>
        <p:txBody>
          <a:bodyPr/>
          <a:lstStyle/>
          <a:p>
            <a:r>
              <a:rPr lang="en-US"/>
              <a:t>Click to edit Master title style</a:t>
            </a:r>
            <a:endParaRPr lang="en-MY"/>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Slide Number Placeholder 5"/>
          <p:cNvSpPr>
            <a:spLocks noGrp="1"/>
          </p:cNvSpPr>
          <p:nvPr>
            <p:ph type="sldNum" sz="quarter" idx="10"/>
          </p:nvPr>
        </p:nvSpPr>
        <p:spPr/>
        <p:txBody>
          <a:bodyPr/>
          <a:lstStyle>
            <a:lvl1pPr>
              <a:defRPr/>
            </a:lvl1pPr>
          </a:lstStyle>
          <a:p>
            <a:pPr>
              <a:defRPr/>
            </a:pPr>
            <a:fld id="{F016BB3F-81F7-4F8A-A254-F61ACB5488AF}"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7008813" y="649287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AAE1FAC8-BC07-4EF7-9187-1EC79C28C049}" type="slidenum">
              <a:rPr lang="en-US"/>
              <a:pPr>
                <a:defRPr/>
              </a:pPr>
              <a:t>‹#›</a:t>
            </a:fld>
            <a:endParaRPr lang="en-US"/>
          </a:p>
        </p:txBody>
      </p:sp>
      <p:sp>
        <p:nvSpPr>
          <p:cNvPr id="1027" name="Title Placeholder 1"/>
          <p:cNvSpPr>
            <a:spLocks noGrp="1"/>
          </p:cNvSpPr>
          <p:nvPr>
            <p:ph type="title"/>
          </p:nvPr>
        </p:nvSpPr>
        <p:spPr bwMode="auto">
          <a:xfrm>
            <a:off x="1908175" y="476250"/>
            <a:ext cx="6629400" cy="64928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MY"/>
          </a:p>
        </p:txBody>
      </p:sp>
      <p:sp>
        <p:nvSpPr>
          <p:cNvPr id="1028" name="Text Placeholder 2"/>
          <p:cNvSpPr>
            <a:spLocks noGrp="1"/>
          </p:cNvSpPr>
          <p:nvPr>
            <p:ph type="body" idx="1"/>
          </p:nvPr>
        </p:nvSpPr>
        <p:spPr bwMode="auto">
          <a:xfrm>
            <a:off x="1908175" y="1600200"/>
            <a:ext cx="6778625" cy="4445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pic>
        <p:nvPicPr>
          <p:cNvPr id="1029" name="Picture 11"/>
          <p:cNvPicPr>
            <a:picLocks noChangeAspect="1"/>
          </p:cNvPicPr>
          <p:nvPr/>
        </p:nvPicPr>
        <p:blipFill>
          <a:blip r:embed="rId13" cstate="print"/>
          <a:srcRect/>
          <a:stretch>
            <a:fillRect/>
          </a:stretch>
        </p:blipFill>
        <p:spPr bwMode="auto">
          <a:xfrm>
            <a:off x="-36513" y="-25400"/>
            <a:ext cx="9217026" cy="69088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rtl="0" eaLnBrk="0" fontAlgn="base" hangingPunct="0">
        <a:spcBef>
          <a:spcPct val="0"/>
        </a:spcBef>
        <a:spcAft>
          <a:spcPct val="0"/>
        </a:spcAft>
        <a:defRPr sz="3600" kern="1200">
          <a:solidFill>
            <a:schemeClr val="tx1"/>
          </a:solidFill>
          <a:latin typeface="+mj-lt"/>
          <a:ea typeface="+mj-ea"/>
          <a:cs typeface="+mj-cs"/>
        </a:defRPr>
      </a:lvl1pPr>
      <a:lvl2pPr algn="ctr" rtl="0" eaLnBrk="0" fontAlgn="base" hangingPunct="0">
        <a:spcBef>
          <a:spcPct val="0"/>
        </a:spcBef>
        <a:spcAft>
          <a:spcPct val="0"/>
        </a:spcAft>
        <a:defRPr sz="3600">
          <a:solidFill>
            <a:schemeClr val="tx1"/>
          </a:solidFill>
          <a:latin typeface="Calibri" pitchFamily="34" charset="0"/>
        </a:defRPr>
      </a:lvl2pPr>
      <a:lvl3pPr algn="ctr" rtl="0" eaLnBrk="0" fontAlgn="base" hangingPunct="0">
        <a:spcBef>
          <a:spcPct val="0"/>
        </a:spcBef>
        <a:spcAft>
          <a:spcPct val="0"/>
        </a:spcAft>
        <a:defRPr sz="3600">
          <a:solidFill>
            <a:schemeClr val="tx1"/>
          </a:solidFill>
          <a:latin typeface="Calibri" pitchFamily="34" charset="0"/>
        </a:defRPr>
      </a:lvl3pPr>
      <a:lvl4pPr algn="ctr" rtl="0" eaLnBrk="0" fontAlgn="base" hangingPunct="0">
        <a:spcBef>
          <a:spcPct val="0"/>
        </a:spcBef>
        <a:spcAft>
          <a:spcPct val="0"/>
        </a:spcAft>
        <a:defRPr sz="3600">
          <a:solidFill>
            <a:schemeClr val="tx1"/>
          </a:solidFill>
          <a:latin typeface="Calibri" pitchFamily="34" charset="0"/>
        </a:defRPr>
      </a:lvl4pPr>
      <a:lvl5pPr algn="ctr" rtl="0" eaLnBrk="0" fontAlgn="base" hangingPunct="0">
        <a:spcBef>
          <a:spcPct val="0"/>
        </a:spcBef>
        <a:spcAft>
          <a:spcPct val="0"/>
        </a:spcAft>
        <a:defRPr sz="3600">
          <a:solidFill>
            <a:schemeClr val="tx1"/>
          </a:solidFill>
          <a:latin typeface="Calibri" pitchFamily="34" charset="0"/>
        </a:defRPr>
      </a:lvl5pPr>
      <a:lvl6pPr marL="457200" algn="ctr" rtl="0" eaLnBrk="1" fontAlgn="base" hangingPunct="1">
        <a:spcBef>
          <a:spcPct val="0"/>
        </a:spcBef>
        <a:spcAft>
          <a:spcPct val="0"/>
        </a:spcAft>
        <a:defRPr sz="3600">
          <a:solidFill>
            <a:schemeClr val="tx1"/>
          </a:solidFill>
          <a:latin typeface="Calibri" pitchFamily="34" charset="0"/>
        </a:defRPr>
      </a:lvl6pPr>
      <a:lvl7pPr marL="914400" algn="ctr" rtl="0" eaLnBrk="1" fontAlgn="base" hangingPunct="1">
        <a:spcBef>
          <a:spcPct val="0"/>
        </a:spcBef>
        <a:spcAft>
          <a:spcPct val="0"/>
        </a:spcAft>
        <a:defRPr sz="3600">
          <a:solidFill>
            <a:schemeClr val="tx1"/>
          </a:solidFill>
          <a:latin typeface="Calibri" pitchFamily="34" charset="0"/>
        </a:defRPr>
      </a:lvl7pPr>
      <a:lvl8pPr marL="1371600" algn="ctr" rtl="0" eaLnBrk="1" fontAlgn="base" hangingPunct="1">
        <a:spcBef>
          <a:spcPct val="0"/>
        </a:spcBef>
        <a:spcAft>
          <a:spcPct val="0"/>
        </a:spcAft>
        <a:defRPr sz="3600">
          <a:solidFill>
            <a:schemeClr val="tx1"/>
          </a:solidFill>
          <a:latin typeface="Calibri" pitchFamily="34" charset="0"/>
        </a:defRPr>
      </a:lvl8pPr>
      <a:lvl9pPr marL="1828800" algn="ctr" rtl="0" eaLnBrk="1" fontAlgn="base" hangingPunct="1">
        <a:spcBef>
          <a:spcPct val="0"/>
        </a:spcBef>
        <a:spcAft>
          <a:spcPct val="0"/>
        </a:spcAft>
        <a:defRPr sz="36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7" descr="04a"/>
          <p:cNvPicPr>
            <a:picLocks noChangeAspect="1" noChangeArrowheads="1"/>
          </p:cNvPicPr>
          <p:nvPr/>
        </p:nvPicPr>
        <p:blipFill>
          <a:blip r:embed="rId3" cstate="print">
            <a:lum bright="34000"/>
          </a:blip>
          <a:srcRect t="3999" b="2667"/>
          <a:stretch>
            <a:fillRect/>
          </a:stretch>
        </p:blipFill>
        <p:spPr bwMode="auto">
          <a:xfrm>
            <a:off x="324694" y="933450"/>
            <a:ext cx="8362106" cy="5216607"/>
          </a:xfrm>
          <a:prstGeom prst="rect">
            <a:avLst/>
          </a:prstGeom>
          <a:solidFill>
            <a:srgbClr val="FFFFFF">
              <a:shade val="85000"/>
            </a:srgbClr>
          </a:solidFill>
          <a:ln w="88900" cap="sq">
            <a:no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bevelB prst="relaxedInset"/>
            <a:contourClr>
              <a:srgbClr val="FFFFFF"/>
            </a:contourClr>
          </a:sp3d>
        </p:spPr>
      </p:pic>
      <p:pic>
        <p:nvPicPr>
          <p:cNvPr id="2052" name="Content Placeholder 5" descr="Postcard+UTM+1.jpg"/>
          <p:cNvPicPr>
            <a:picLocks noChangeAspect="1"/>
          </p:cNvPicPr>
          <p:nvPr/>
        </p:nvPicPr>
        <p:blipFill>
          <a:blip r:embed="rId4">
            <a:extLst>
              <a:ext uri="{28A0092B-C50C-407E-A947-70E740481C1C}">
                <a14:useLocalDpi xmlns:a14="http://schemas.microsoft.com/office/drawing/2010/main" val="0"/>
              </a:ext>
            </a:extLst>
          </a:blip>
          <a:srcRect l="21915" t="2170" r="18353" b="67972"/>
          <a:stretch>
            <a:fillRect/>
          </a:stretch>
        </p:blipFill>
        <p:spPr bwMode="auto">
          <a:xfrm>
            <a:off x="0" y="5638800"/>
            <a:ext cx="865188" cy="700088"/>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pic>
      <p:sp>
        <p:nvSpPr>
          <p:cNvPr id="4100" name="Content Placeholder 7"/>
          <p:cNvSpPr>
            <a:spLocks noGrp="1"/>
          </p:cNvSpPr>
          <p:nvPr>
            <p:ph idx="1"/>
          </p:nvPr>
        </p:nvSpPr>
        <p:spPr>
          <a:xfrm>
            <a:off x="325438" y="284163"/>
            <a:ext cx="8505825" cy="5865812"/>
          </a:xfrm>
        </p:spPr>
        <p:txBody>
          <a:bodyPr/>
          <a:lstStyle/>
          <a:p>
            <a:pPr algn="ctr">
              <a:buFontTx/>
              <a:buNone/>
            </a:pPr>
            <a:endParaRPr lang="en-US" altLang="en-US" sz="2800" b="1" dirty="0">
              <a:latin typeface="Arial Black" panose="020B0A04020102020204" pitchFamily="34" charset="0"/>
            </a:endParaRPr>
          </a:p>
          <a:p>
            <a:pPr algn="ctr">
              <a:buFontTx/>
              <a:buNone/>
            </a:pPr>
            <a:endParaRPr lang="en-US" altLang="en-US" sz="2800" b="1" dirty="0">
              <a:latin typeface="Arial Black" panose="020B0A04020102020204" pitchFamily="34" charset="0"/>
            </a:endParaRPr>
          </a:p>
          <a:p>
            <a:pPr algn="ctr">
              <a:buFontTx/>
              <a:buNone/>
            </a:pPr>
            <a:r>
              <a:rPr lang="en-US" altLang="en-US" sz="2800" b="1" dirty="0">
                <a:latin typeface="Arial Black" panose="020B0A04020102020204" pitchFamily="34" charset="0"/>
              </a:rPr>
              <a:t>Maintenance Technology</a:t>
            </a:r>
          </a:p>
          <a:p>
            <a:pPr algn="ctr">
              <a:buFontTx/>
              <a:buNone/>
            </a:pPr>
            <a:r>
              <a:rPr lang="en-US" altLang="en-US" sz="2800" b="1" dirty="0">
                <a:latin typeface="Arial Black" panose="020B0A04020102020204" pitchFamily="34" charset="0"/>
              </a:rPr>
              <a:t>(FRSI 2043)</a:t>
            </a:r>
          </a:p>
          <a:p>
            <a:pPr algn="ctr">
              <a:buFontTx/>
              <a:buNone/>
            </a:pPr>
            <a:endParaRPr lang="en-US" altLang="en-US" sz="2800" b="1" dirty="0">
              <a:latin typeface="Arial Black" panose="020B0A04020102020204" pitchFamily="34" charset="0"/>
            </a:endParaRPr>
          </a:p>
          <a:p>
            <a:pPr algn="ctr">
              <a:buFontTx/>
              <a:buNone/>
            </a:pPr>
            <a:r>
              <a:rPr lang="en-US" altLang="en-US" sz="3600" b="1" dirty="0">
                <a:latin typeface="Arial Black" panose="020B0A04020102020204" pitchFamily="34" charset="0"/>
              </a:rPr>
              <a:t>TPM</a:t>
            </a:r>
            <a:endParaRPr lang="en-US" altLang="en-US" sz="2800" b="1" dirty="0"/>
          </a:p>
          <a:p>
            <a:pPr algn="ctr">
              <a:buFontTx/>
              <a:buNone/>
            </a:pPr>
            <a:endParaRPr lang="en-US" altLang="en-US" sz="2000" b="1" dirty="0">
              <a:solidFill>
                <a:srgbClr val="002060"/>
              </a:solidFill>
            </a:endParaRPr>
          </a:p>
          <a:p>
            <a:pPr algn="ctr">
              <a:buFont typeface="Arial" panose="020B0604020202020204" pitchFamily="34" charset="0"/>
              <a:buNone/>
            </a:pPr>
            <a:endParaRPr lang="en-US" altLang="en-US" sz="2000" b="1" dirty="0">
              <a:solidFill>
                <a:srgbClr val="002060"/>
              </a:solidFill>
            </a:endParaRPr>
          </a:p>
        </p:txBody>
      </p:sp>
      <p:sp>
        <p:nvSpPr>
          <p:cNvPr id="6" name="Title 14"/>
          <p:cNvSpPr>
            <a:spLocks noGrp="1"/>
          </p:cNvSpPr>
          <p:nvPr>
            <p:ph type="title"/>
          </p:nvPr>
        </p:nvSpPr>
        <p:spPr>
          <a:xfrm>
            <a:off x="2627313" y="115888"/>
            <a:ext cx="6059487" cy="649287"/>
          </a:xfrm>
        </p:spPr>
        <p:txBody>
          <a:bodyPr anchor="t"/>
          <a:lstStyle/>
          <a:p>
            <a:pPr algn="l"/>
            <a:r>
              <a:rPr lang="en-US" altLang="en-US" i="1">
                <a:solidFill>
                  <a:srgbClr val="C00000"/>
                </a:solidFill>
                <a:latin typeface="Script MT Bold" panose="03040602040607080904" pitchFamily="66" charset="0"/>
              </a:rPr>
              <a:t>Welcome to the class….</a:t>
            </a:r>
          </a:p>
        </p:txBody>
      </p:sp>
    </p:spTree>
    <p:extLst>
      <p:ext uri="{BB962C8B-B14F-4D97-AF65-F5344CB8AC3E}">
        <p14:creationId xmlns:p14="http://schemas.microsoft.com/office/powerpoint/2010/main" val="313149607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9" presetClass="entr" presetSubtype="10" fill="hold" nodeType="withEffect">
                                  <p:stCondLst>
                                    <p:cond delay="0"/>
                                  </p:stCondLst>
                                  <p:childTnLst>
                                    <p:set>
                                      <p:cBhvr>
                                        <p:cTn id="6" dur="1" fill="hold">
                                          <p:stCondLst>
                                            <p:cond delay="0"/>
                                          </p:stCondLst>
                                        </p:cTn>
                                        <p:tgtEl>
                                          <p:spTgt spid="2052"/>
                                        </p:tgtEl>
                                        <p:attrNameLst>
                                          <p:attrName>style.visibility</p:attrName>
                                        </p:attrNameLst>
                                      </p:cBhvr>
                                      <p:to>
                                        <p:strVal val="visible"/>
                                      </p:to>
                                    </p:set>
                                    <p:anim calcmode="lin" valueType="num">
                                      <p:cBhvr>
                                        <p:cTn id="7" dur="5000" fill="hold"/>
                                        <p:tgtEl>
                                          <p:spTgt spid="2052"/>
                                        </p:tgtEl>
                                        <p:attrNameLst>
                                          <p:attrName>ppt_w</p:attrName>
                                        </p:attrNameLst>
                                      </p:cBhvr>
                                      <p:tavLst>
                                        <p:tav tm="0" fmla="#ppt_w*sin(2.5*pi*$)">
                                          <p:val>
                                            <p:fltVal val="0"/>
                                          </p:val>
                                        </p:tav>
                                        <p:tav tm="100000">
                                          <p:val>
                                            <p:fltVal val="1"/>
                                          </p:val>
                                        </p:tav>
                                      </p:tavLst>
                                    </p:anim>
                                    <p:anim calcmode="lin" valueType="num">
                                      <p:cBhvr>
                                        <p:cTn id="8" dur="5000" fill="hold"/>
                                        <p:tgtEl>
                                          <p:spTgt spid="2052"/>
                                        </p:tgtEl>
                                        <p:attrNameLst>
                                          <p:attrName>ppt_h</p:attrName>
                                        </p:attrNameLst>
                                      </p:cBhvr>
                                      <p:tavLst>
                                        <p:tav tm="0">
                                          <p:val>
                                            <p:strVal val="#ppt_h"/>
                                          </p:val>
                                        </p:tav>
                                        <p:tav tm="100000">
                                          <p:val>
                                            <p:strVal val="#ppt_h"/>
                                          </p:val>
                                        </p:tav>
                                      </p:tavLst>
                                    </p:anim>
                                  </p:childTnLst>
                                </p:cTn>
                              </p:par>
                              <p:par>
                                <p:cTn id="9" presetID="27" presetClass="entr" presetSubtype="0" fill="hold" grpId="0" nodeType="withEffect">
                                  <p:stCondLst>
                                    <p:cond delay="0"/>
                                  </p:stCondLst>
                                  <p:iterate type="lt">
                                    <p:tmPct val="50000"/>
                                  </p:iterate>
                                  <p:childTnLst>
                                    <p:set>
                                      <p:cBhvr>
                                        <p:cTn id="10" dur="1" fill="hold">
                                          <p:stCondLst>
                                            <p:cond delay="0"/>
                                          </p:stCondLst>
                                        </p:cTn>
                                        <p:tgtEl>
                                          <p:spTgt spid="6"/>
                                        </p:tgtEl>
                                        <p:attrNameLst>
                                          <p:attrName>style.visibility</p:attrName>
                                        </p:attrNameLst>
                                      </p:cBhvr>
                                      <p:to>
                                        <p:strVal val="visible"/>
                                      </p:to>
                                    </p:set>
                                    <p:anim calcmode="discrete" valueType="clr">
                                      <p:cBhvr override="childStyle">
                                        <p:cTn id="11" dur="500"/>
                                        <p:tgtEl>
                                          <p:spTgt spid="6"/>
                                        </p:tgtEl>
                                        <p:attrNameLst>
                                          <p:attrName>style.color</p:attrName>
                                        </p:attrNameLst>
                                      </p:cBhvr>
                                      <p:tavLst>
                                        <p:tav tm="0">
                                          <p:val>
                                            <p:clrVal>
                                              <a:schemeClr val="accent2"/>
                                            </p:clrVal>
                                          </p:val>
                                        </p:tav>
                                        <p:tav tm="50000">
                                          <p:val>
                                            <p:clrVal>
                                              <a:schemeClr val="hlink"/>
                                            </p:clrVal>
                                          </p:val>
                                        </p:tav>
                                      </p:tavLst>
                                    </p:anim>
                                    <p:anim calcmode="discrete" valueType="clr">
                                      <p:cBhvr>
                                        <p:cTn id="12" dur="500"/>
                                        <p:tgtEl>
                                          <p:spTgt spid="6"/>
                                        </p:tgtEl>
                                        <p:attrNameLst>
                                          <p:attrName>fillcolor</p:attrName>
                                        </p:attrNameLst>
                                      </p:cBhvr>
                                      <p:tavLst>
                                        <p:tav tm="0">
                                          <p:val>
                                            <p:clrVal>
                                              <a:schemeClr val="accent2"/>
                                            </p:clrVal>
                                          </p:val>
                                        </p:tav>
                                        <p:tav tm="50000">
                                          <p:val>
                                            <p:clrVal>
                                              <a:schemeClr val="hlink"/>
                                            </p:clrVal>
                                          </p:val>
                                        </p:tav>
                                      </p:tavLst>
                                    </p:anim>
                                    <p:set>
                                      <p:cBhvr>
                                        <p:cTn id="13" dur="500"/>
                                        <p:tgtEl>
                                          <p:spTgt spid="6"/>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828800" y="533400"/>
            <a:ext cx="7010400" cy="762000"/>
          </a:xfrm>
        </p:spPr>
        <p:txBody>
          <a:bodyPr>
            <a:normAutofit/>
          </a:bodyPr>
          <a:lstStyle/>
          <a:p>
            <a:pPr algn="l"/>
            <a:r>
              <a:rPr lang="tr-TR" b="1" dirty="0"/>
              <a:t>Benefit of TPM</a:t>
            </a:r>
          </a:p>
        </p:txBody>
      </p:sp>
      <p:sp>
        <p:nvSpPr>
          <p:cNvPr id="5" name="1 Başlık"/>
          <p:cNvSpPr txBox="1">
            <a:spLocks/>
          </p:cNvSpPr>
          <p:nvPr/>
        </p:nvSpPr>
        <p:spPr>
          <a:xfrm>
            <a:off x="1676400" y="2362200"/>
            <a:ext cx="6952488" cy="1143000"/>
          </a:xfrm>
          <a:prstGeom prst="rect">
            <a:avLst/>
          </a:prstGeom>
        </p:spPr>
        <p:txBody>
          <a:bodyPr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tr-TR" sz="4300" b="0" i="0" u="none" strike="noStrike" kern="1200" cap="none" spc="0" normalizeH="0" baseline="0" noProof="0" dirty="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endParaRPr>
          </a:p>
        </p:txBody>
      </p:sp>
      <p:sp>
        <p:nvSpPr>
          <p:cNvPr id="6" name="5 Dikdörtgen"/>
          <p:cNvSpPr/>
          <p:nvPr/>
        </p:nvSpPr>
        <p:spPr>
          <a:xfrm>
            <a:off x="533400" y="1447800"/>
            <a:ext cx="8229600" cy="4524315"/>
          </a:xfrm>
          <a:prstGeom prst="rect">
            <a:avLst/>
          </a:prstGeom>
        </p:spPr>
        <p:txBody>
          <a:bodyPr wrap="square">
            <a:spAutoFit/>
          </a:bodyPr>
          <a:lstStyle/>
          <a:p>
            <a:pPr marL="457200" indent="-457200"/>
            <a:r>
              <a:rPr lang="en-MY" sz="2400" i="1" dirty="0">
                <a:latin typeface="+mn-lt"/>
              </a:rPr>
              <a:t>Indirect benefits of TPM:</a:t>
            </a:r>
          </a:p>
          <a:p>
            <a:pPr marL="457200" indent="-457200"/>
            <a:endParaRPr lang="en-MY" sz="2400" dirty="0">
              <a:latin typeface="+mn-lt"/>
            </a:endParaRPr>
          </a:p>
          <a:p>
            <a:pPr marL="457200" indent="-457200">
              <a:buFont typeface="+mj-lt"/>
              <a:buAutoNum type="arabicPeriod"/>
            </a:pPr>
            <a:r>
              <a:rPr lang="en-MY" sz="2400" dirty="0">
                <a:latin typeface="+mn-lt"/>
              </a:rPr>
              <a:t>Higher confidence level among the employees. </a:t>
            </a:r>
          </a:p>
          <a:p>
            <a:pPr marL="457200" indent="-457200">
              <a:buFont typeface="+mj-lt"/>
              <a:buAutoNum type="arabicPeriod"/>
            </a:pPr>
            <a:r>
              <a:rPr lang="en-MY" sz="2400" dirty="0">
                <a:latin typeface="+mn-lt"/>
              </a:rPr>
              <a:t>A clean, neat and attractive work place. </a:t>
            </a:r>
          </a:p>
          <a:p>
            <a:pPr marL="457200" indent="-457200">
              <a:buFont typeface="+mj-lt"/>
              <a:buAutoNum type="arabicPeriod"/>
            </a:pPr>
            <a:r>
              <a:rPr lang="en-MY" sz="2400" dirty="0">
                <a:latin typeface="+mn-lt"/>
              </a:rPr>
              <a:t>Favourable change in the attitude of the operators. </a:t>
            </a:r>
          </a:p>
          <a:p>
            <a:pPr marL="457200" indent="-457200">
              <a:buFont typeface="+mj-lt"/>
              <a:buAutoNum type="arabicPeriod"/>
            </a:pPr>
            <a:r>
              <a:rPr lang="en-MY" sz="2400" dirty="0">
                <a:latin typeface="+mn-lt"/>
              </a:rPr>
              <a:t>Achieve goals by working as team.</a:t>
            </a:r>
          </a:p>
          <a:p>
            <a:pPr marL="457200" indent="-457200">
              <a:buFont typeface="+mj-lt"/>
              <a:buAutoNum type="arabicPeriod"/>
            </a:pPr>
            <a:r>
              <a:rPr lang="en-MY" sz="2400" dirty="0">
                <a:latin typeface="+mn-lt"/>
              </a:rPr>
              <a:t>Horizontal deployment of a new concept in all areas of the organization. </a:t>
            </a:r>
          </a:p>
          <a:p>
            <a:pPr marL="457200" indent="-457200">
              <a:buFont typeface="+mj-lt"/>
              <a:buAutoNum type="arabicPeriod"/>
            </a:pPr>
            <a:r>
              <a:rPr lang="en-MY" sz="2400" dirty="0">
                <a:latin typeface="+mn-lt"/>
              </a:rPr>
              <a:t>Sharing knowledge and experience. </a:t>
            </a:r>
          </a:p>
          <a:p>
            <a:pPr marL="457200" indent="-457200">
              <a:buFont typeface="+mj-lt"/>
              <a:buAutoNum type="arabicPeriod"/>
            </a:pPr>
            <a:r>
              <a:rPr lang="en-MY" sz="2400" dirty="0">
                <a:latin typeface="+mn-lt"/>
              </a:rPr>
              <a:t>The workers get a feeling of owning the machine. </a:t>
            </a:r>
          </a:p>
          <a:p>
            <a:r>
              <a:rPr lang="en-MY" sz="2400" dirty="0"/>
              <a:t>	</a:t>
            </a:r>
          </a:p>
          <a:p>
            <a:pPr marL="457200" indent="-457200">
              <a:buFont typeface="+mj-lt"/>
              <a:buAutoNum type="arabicPeriod"/>
            </a:pPr>
            <a:endParaRPr lang="en-MY" sz="2400" dirty="0">
              <a:latin typeface="+mn-lt"/>
            </a:endParaRPr>
          </a:p>
        </p:txBody>
      </p:sp>
    </p:spTree>
    <p:extLst>
      <p:ext uri="{BB962C8B-B14F-4D97-AF65-F5344CB8AC3E}">
        <p14:creationId xmlns:p14="http://schemas.microsoft.com/office/powerpoint/2010/main" val="2732196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20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048000" y="0"/>
            <a:ext cx="5791200" cy="838200"/>
          </a:xfrm>
        </p:spPr>
        <p:txBody>
          <a:bodyPr>
            <a:normAutofit/>
          </a:bodyPr>
          <a:lstStyle/>
          <a:p>
            <a:pPr algn="l"/>
            <a:r>
              <a:rPr lang="en-US" b="1" dirty="0"/>
              <a:t>TPM Targets</a:t>
            </a:r>
            <a:endParaRPr lang="tr-TR" b="1" dirty="0"/>
          </a:p>
        </p:txBody>
      </p:sp>
      <p:sp>
        <p:nvSpPr>
          <p:cNvPr id="3" name="2 İçerik Yer Tutucusu"/>
          <p:cNvSpPr>
            <a:spLocks noGrp="1"/>
          </p:cNvSpPr>
          <p:nvPr>
            <p:ph idx="1"/>
          </p:nvPr>
        </p:nvSpPr>
        <p:spPr>
          <a:xfrm>
            <a:off x="457200" y="1143000"/>
            <a:ext cx="8077200" cy="5181600"/>
          </a:xfrm>
        </p:spPr>
        <p:txBody>
          <a:bodyPr>
            <a:noAutofit/>
          </a:bodyPr>
          <a:lstStyle/>
          <a:p>
            <a:pPr marL="398463" indent="-398463">
              <a:lnSpc>
                <a:spcPct val="80000"/>
              </a:lnSpc>
              <a:buFont typeface="Wingdings" pitchFamily="2" charset="2"/>
              <a:buAutoNum type="arabicPeriod"/>
            </a:pPr>
            <a:r>
              <a:rPr lang="en-US" sz="2400" b="1" dirty="0">
                <a:solidFill>
                  <a:srgbClr val="C00000"/>
                </a:solidFill>
              </a:rPr>
              <a:t>PRODUCTION</a:t>
            </a:r>
          </a:p>
          <a:p>
            <a:pPr marL="798513" lvl="2" indent="-355600">
              <a:lnSpc>
                <a:spcPct val="80000"/>
              </a:lnSpc>
            </a:pPr>
            <a:r>
              <a:rPr lang="en-US" dirty="0"/>
              <a:t>Obtain Minimum 80% Overall Production Efficiency</a:t>
            </a:r>
          </a:p>
          <a:p>
            <a:pPr marL="798513" lvl="2" indent="-355600">
              <a:lnSpc>
                <a:spcPct val="80000"/>
              </a:lnSpc>
            </a:pPr>
            <a:r>
              <a:rPr lang="en-US" dirty="0"/>
              <a:t>Obtain Minimum 90% Overall Equipment Effectiveness</a:t>
            </a:r>
          </a:p>
          <a:p>
            <a:pPr marL="798513" lvl="2" indent="-355600">
              <a:lnSpc>
                <a:spcPct val="80000"/>
              </a:lnSpc>
            </a:pPr>
            <a:r>
              <a:rPr lang="en-US" dirty="0"/>
              <a:t>Machines run </a:t>
            </a:r>
            <a:r>
              <a:rPr lang="en-MY" dirty="0"/>
              <a:t>24/7</a:t>
            </a:r>
            <a:endParaRPr lang="tr-TR" dirty="0"/>
          </a:p>
          <a:p>
            <a:pPr marL="398463" lvl="1" indent="-398463">
              <a:lnSpc>
                <a:spcPct val="80000"/>
              </a:lnSpc>
              <a:buNone/>
            </a:pPr>
            <a:endParaRPr lang="en-US" sz="2400" dirty="0"/>
          </a:p>
          <a:p>
            <a:pPr marL="398463" indent="-398463">
              <a:lnSpc>
                <a:spcPct val="80000"/>
              </a:lnSpc>
              <a:buFont typeface="Wingdings" pitchFamily="2" charset="2"/>
              <a:buAutoNum type="arabicPeriod" startAt="2"/>
            </a:pPr>
            <a:r>
              <a:rPr lang="en-US" sz="2400" b="1" dirty="0">
                <a:solidFill>
                  <a:srgbClr val="C00000"/>
                </a:solidFill>
              </a:rPr>
              <a:t>QUALITY</a:t>
            </a:r>
          </a:p>
          <a:p>
            <a:pPr marL="811213">
              <a:lnSpc>
                <a:spcPct val="80000"/>
              </a:lnSpc>
            </a:pPr>
            <a:r>
              <a:rPr lang="en-US" sz="2400" dirty="0"/>
              <a:t>Operate in a manner, so that there are no customer complaint.</a:t>
            </a:r>
            <a:endParaRPr lang="tr-TR" sz="2400" dirty="0"/>
          </a:p>
          <a:p>
            <a:pPr marL="398463" indent="-398463">
              <a:lnSpc>
                <a:spcPct val="80000"/>
              </a:lnSpc>
              <a:buNone/>
            </a:pPr>
            <a:endParaRPr lang="en-US" sz="2400" dirty="0"/>
          </a:p>
          <a:p>
            <a:pPr marL="398463" indent="-398463">
              <a:lnSpc>
                <a:spcPct val="80000"/>
              </a:lnSpc>
              <a:buFont typeface="Wingdings" pitchFamily="2" charset="2"/>
              <a:buAutoNum type="arabicPeriod" startAt="3"/>
            </a:pPr>
            <a:r>
              <a:rPr lang="en-US" sz="2400" b="1" dirty="0">
                <a:solidFill>
                  <a:srgbClr val="C00000"/>
                </a:solidFill>
              </a:rPr>
              <a:t>COST</a:t>
            </a:r>
          </a:p>
          <a:p>
            <a:pPr marL="811213">
              <a:lnSpc>
                <a:spcPct val="80000"/>
              </a:lnSpc>
            </a:pPr>
            <a:r>
              <a:rPr lang="en-US" sz="2400" dirty="0"/>
              <a:t>Reduce the manufacturing cost </a:t>
            </a:r>
            <a:r>
              <a:rPr lang="tr-TR" sz="2400" dirty="0"/>
              <a:t>as much as possible</a:t>
            </a:r>
            <a:r>
              <a:rPr lang="en-US" sz="2400" dirty="0"/>
              <a:t>.</a:t>
            </a:r>
            <a:endParaRPr lang="tr-TR" sz="2400" dirty="0"/>
          </a:p>
          <a:p>
            <a:pPr marL="398463" indent="-398463">
              <a:lnSpc>
                <a:spcPct val="80000"/>
              </a:lnSpc>
              <a:buNone/>
            </a:pPr>
            <a:endParaRPr lang="en-US" sz="2400" dirty="0"/>
          </a:p>
          <a:p>
            <a:pPr marL="398463" indent="-398463">
              <a:lnSpc>
                <a:spcPct val="80000"/>
              </a:lnSpc>
              <a:buFont typeface="Wingdings" pitchFamily="2" charset="2"/>
              <a:buAutoNum type="arabicPeriod" startAt="4"/>
            </a:pPr>
            <a:r>
              <a:rPr lang="en-US" sz="2400" b="1" dirty="0">
                <a:solidFill>
                  <a:srgbClr val="C00000"/>
                </a:solidFill>
              </a:rPr>
              <a:t>DELIVERY</a:t>
            </a:r>
          </a:p>
          <a:p>
            <a:pPr marL="811213">
              <a:lnSpc>
                <a:spcPct val="80000"/>
              </a:lnSpc>
            </a:pPr>
            <a:r>
              <a:rPr lang="en-US" sz="2400" dirty="0"/>
              <a:t>Achieve 100% success in delivering the goods as required by the customer.</a:t>
            </a:r>
            <a:endParaRPr lang="tr-TR" sz="2400" dirty="0"/>
          </a:p>
          <a:p>
            <a:pPr marL="398463" indent="-398463">
              <a:lnSpc>
                <a:spcPct val="80000"/>
              </a:lnSpc>
              <a:buNone/>
            </a:pPr>
            <a:endParaRPr lang="en-US" sz="2400" dirty="0"/>
          </a:p>
          <a:p>
            <a:pPr marL="398463" indent="-398463">
              <a:lnSpc>
                <a:spcPct val="80000"/>
              </a:lnSpc>
              <a:buFont typeface="Wingdings" pitchFamily="2" charset="2"/>
              <a:buAutoNum type="arabicPeriod" startAt="5"/>
            </a:pPr>
            <a:r>
              <a:rPr lang="en-US" sz="2400" dirty="0"/>
              <a:t>SAFETY</a:t>
            </a:r>
          </a:p>
          <a:p>
            <a:pPr marL="811213">
              <a:lnSpc>
                <a:spcPct val="80000"/>
              </a:lnSpc>
            </a:pPr>
            <a:r>
              <a:rPr lang="en-US" sz="2400" dirty="0"/>
              <a:t>Maintain an accident free environment.</a:t>
            </a:r>
            <a:endParaRPr lang="tr-TR" sz="2400" dirty="0"/>
          </a:p>
          <a:p>
            <a:pPr marL="398463" indent="-398463">
              <a:lnSpc>
                <a:spcPct val="80000"/>
              </a:lnSpc>
              <a:buNone/>
            </a:pPr>
            <a:endParaRPr lang="en-US" sz="2400" dirty="0"/>
          </a:p>
          <a:p>
            <a:pPr marL="398463" indent="-398463">
              <a:lnSpc>
                <a:spcPct val="80000"/>
              </a:lnSpc>
              <a:buFont typeface="Wingdings" pitchFamily="2" charset="2"/>
              <a:buAutoNum type="arabicPeriod" startAt="6"/>
            </a:pPr>
            <a:r>
              <a:rPr lang="en-US" sz="2400" dirty="0"/>
              <a:t>MULTYTASK</a:t>
            </a:r>
          </a:p>
          <a:p>
            <a:pPr marL="811213">
              <a:lnSpc>
                <a:spcPct val="80000"/>
              </a:lnSpc>
            </a:pPr>
            <a:r>
              <a:rPr lang="en-US" sz="2400" dirty="0"/>
              <a:t>Develop multi-skills &amp; flexible workers.</a:t>
            </a:r>
          </a:p>
        </p:txBody>
      </p:sp>
    </p:spTree>
    <p:extLst>
      <p:ext uri="{BB962C8B-B14F-4D97-AF65-F5344CB8AC3E}">
        <p14:creationId xmlns:p14="http://schemas.microsoft.com/office/powerpoint/2010/main" val="38803410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1026"/>
          <p:cNvSpPr>
            <a:spLocks noGrp="1" noChangeArrowheads="1"/>
          </p:cNvSpPr>
          <p:nvPr>
            <p:ph type="title"/>
          </p:nvPr>
        </p:nvSpPr>
        <p:spPr>
          <a:xfrm>
            <a:off x="1981200" y="381000"/>
            <a:ext cx="6477000" cy="838200"/>
          </a:xfrm>
        </p:spPr>
        <p:txBody>
          <a:bodyPr/>
          <a:lstStyle/>
          <a:p>
            <a:pPr algn="l"/>
            <a:r>
              <a:rPr lang="en-US" altLang="en-US" sz="3600" b="1" dirty="0"/>
              <a:t>Components of TPM</a:t>
            </a:r>
          </a:p>
        </p:txBody>
      </p:sp>
      <p:graphicFrame>
        <p:nvGraphicFramePr>
          <p:cNvPr id="151560" name="Object 1032"/>
          <p:cNvGraphicFramePr>
            <a:graphicFrameLocks noGrp="1" noChangeAspect="1"/>
          </p:cNvGraphicFramePr>
          <p:nvPr>
            <p:ph type="body" idx="1"/>
          </p:nvPr>
        </p:nvGraphicFramePr>
        <p:xfrm>
          <a:off x="2057400" y="1219200"/>
          <a:ext cx="4997450" cy="4876800"/>
        </p:xfrm>
        <a:graphic>
          <a:graphicData uri="http://schemas.openxmlformats.org/presentationml/2006/ole">
            <mc:AlternateContent xmlns:mc="http://schemas.openxmlformats.org/markup-compatibility/2006">
              <mc:Choice xmlns:v="urn:schemas-microsoft-com:vml" Requires="v">
                <p:oleObj name="Bitmap Image" r:id="rId3" imgW="13813178" imgH="13479757" progId="PBrush">
                  <p:embed/>
                </p:oleObj>
              </mc:Choice>
              <mc:Fallback>
                <p:oleObj name="Bitmap Image" r:id="rId3" imgW="13813178" imgH="13479757" progId="PBrush">
                  <p:embed/>
                  <p:pic>
                    <p:nvPicPr>
                      <p:cNvPr id="0" name="Picture 4"/>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57400" y="1219200"/>
                        <a:ext cx="4997450" cy="4876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TextBox 6"/>
          <p:cNvSpPr txBox="1"/>
          <p:nvPr/>
        </p:nvSpPr>
        <p:spPr>
          <a:xfrm>
            <a:off x="2438400" y="5410200"/>
            <a:ext cx="3886200" cy="369332"/>
          </a:xfrm>
          <a:prstGeom prst="rect">
            <a:avLst/>
          </a:prstGeom>
          <a:solidFill>
            <a:schemeClr val="bg1"/>
          </a:solidFill>
        </p:spPr>
        <p:txBody>
          <a:bodyPr wrap="square" rtlCol="0">
            <a:spAutoFit/>
          </a:bodyPr>
          <a:lstStyle/>
          <a:p>
            <a:pPr algn="ctr"/>
            <a:r>
              <a:rPr lang="en-MY" b="1" dirty="0">
                <a:latin typeface="+mn-lt"/>
              </a:rPr>
              <a:t>The Practical Components of TPM</a:t>
            </a:r>
          </a:p>
        </p:txBody>
      </p:sp>
    </p:spTree>
    <p:extLst>
      <p:ext uri="{BB962C8B-B14F-4D97-AF65-F5344CB8AC3E}">
        <p14:creationId xmlns:p14="http://schemas.microsoft.com/office/powerpoint/2010/main" val="18365189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0530" name="Picture 2"/>
          <p:cNvPicPr>
            <a:picLocks noChangeAspect="1" noChangeArrowheads="1"/>
          </p:cNvPicPr>
          <p:nvPr/>
        </p:nvPicPr>
        <p:blipFill>
          <a:blip r:embed="rId2" cstate="print"/>
          <a:srcRect/>
          <a:stretch>
            <a:fillRect/>
          </a:stretch>
        </p:blipFill>
        <p:spPr bwMode="auto">
          <a:xfrm>
            <a:off x="572587" y="1524000"/>
            <a:ext cx="7891963" cy="4867275"/>
          </a:xfrm>
          <a:prstGeom prst="rect">
            <a:avLst/>
          </a:prstGeom>
          <a:noFill/>
          <a:ln w="9525">
            <a:noFill/>
            <a:miter lim="800000"/>
            <a:headEnd/>
            <a:tailEnd/>
          </a:ln>
        </p:spPr>
      </p:pic>
      <p:sp>
        <p:nvSpPr>
          <p:cNvPr id="150531" name="Rectangle 3"/>
          <p:cNvSpPr>
            <a:spLocks noChangeArrowheads="1"/>
          </p:cNvSpPr>
          <p:nvPr/>
        </p:nvSpPr>
        <p:spPr bwMode="auto">
          <a:xfrm>
            <a:off x="1828800" y="76200"/>
            <a:ext cx="7315200" cy="646331"/>
          </a:xfrm>
          <a:prstGeom prst="rect">
            <a:avLst/>
          </a:prstGeom>
          <a:noFill/>
          <a:ln w="9525">
            <a:noFill/>
            <a:miter lim="800000"/>
            <a:headEnd/>
            <a:tailEnd/>
          </a:ln>
        </p:spPr>
        <p:txBody>
          <a:bodyPr wrap="square" anchor="ctr">
            <a:spAutoFit/>
          </a:bodyPr>
          <a:lstStyle/>
          <a:p>
            <a:pPr algn="ctr" eaLnBrk="0" hangingPunct="0"/>
            <a:r>
              <a:rPr lang="en-US" sz="3600" b="1" dirty="0">
                <a:latin typeface="Calibri" pitchFamily="34" charset="0"/>
                <a:cs typeface="Times New Roman" pitchFamily="18" charset="0"/>
              </a:rPr>
              <a:t>Total Productive Maintenance</a:t>
            </a:r>
            <a:endParaRPr lang="en-US" sz="3600" b="1" dirty="0">
              <a:latin typeface="Calibri" pitchFamily="34" charset="0"/>
            </a:endParaRPr>
          </a:p>
        </p:txBody>
      </p:sp>
    </p:spTree>
    <p:extLst>
      <p:ext uri="{BB962C8B-B14F-4D97-AF65-F5344CB8AC3E}">
        <p14:creationId xmlns:p14="http://schemas.microsoft.com/office/powerpoint/2010/main" val="908430787"/>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3"/>
          <p:cNvSpPr>
            <a:spLocks noGrp="1" noChangeArrowheads="1"/>
          </p:cNvSpPr>
          <p:nvPr>
            <p:ph type="body" idx="1"/>
          </p:nvPr>
        </p:nvSpPr>
        <p:spPr>
          <a:xfrm>
            <a:off x="374263" y="1219200"/>
            <a:ext cx="7772400" cy="4438660"/>
          </a:xfrm>
        </p:spPr>
        <p:txBody>
          <a:bodyPr/>
          <a:lstStyle/>
          <a:p>
            <a:pPr>
              <a:lnSpc>
                <a:spcPct val="90000"/>
              </a:lnSpc>
              <a:buNone/>
            </a:pPr>
            <a:r>
              <a:rPr lang="en-US" sz="2800" b="1" dirty="0">
                <a:solidFill>
                  <a:srgbClr val="C00000"/>
                </a:solidFill>
              </a:rPr>
              <a:t>TPM starts with 5S.</a:t>
            </a:r>
          </a:p>
          <a:p>
            <a:pPr>
              <a:lnSpc>
                <a:spcPct val="90000"/>
              </a:lnSpc>
            </a:pPr>
            <a:r>
              <a:rPr lang="en-US" sz="2800" dirty="0"/>
              <a:t>One can’t see problems clearly when the workplace is in disarray.</a:t>
            </a:r>
          </a:p>
          <a:p>
            <a:pPr>
              <a:lnSpc>
                <a:spcPct val="90000"/>
              </a:lnSpc>
            </a:pPr>
            <a:r>
              <a:rPr lang="en-US" sz="2800" dirty="0"/>
              <a:t>Cleaning and organizing the workplace helps the team to uncover problems.</a:t>
            </a:r>
          </a:p>
          <a:p>
            <a:pPr>
              <a:lnSpc>
                <a:spcPct val="90000"/>
              </a:lnSpc>
            </a:pPr>
            <a:r>
              <a:rPr lang="en-US" sz="2800" dirty="0"/>
              <a:t>Making problems visible is the first step of improvement.</a:t>
            </a:r>
          </a:p>
          <a:p>
            <a:pPr>
              <a:lnSpc>
                <a:spcPct val="90000"/>
              </a:lnSpc>
            </a:pPr>
            <a:r>
              <a:rPr lang="en-US" sz="2800" dirty="0"/>
              <a:t>Clean machines and workplace create pride &amp; safety</a:t>
            </a:r>
          </a:p>
        </p:txBody>
      </p:sp>
      <p:grpSp>
        <p:nvGrpSpPr>
          <p:cNvPr id="2" name="Group 4"/>
          <p:cNvGrpSpPr>
            <a:grpSpLocks/>
          </p:cNvGrpSpPr>
          <p:nvPr/>
        </p:nvGrpSpPr>
        <p:grpSpPr bwMode="auto">
          <a:xfrm>
            <a:off x="3886200" y="4724400"/>
            <a:ext cx="1420813" cy="1676400"/>
            <a:chOff x="4339" y="2764"/>
            <a:chExt cx="820" cy="1401"/>
          </a:xfrm>
        </p:grpSpPr>
        <p:sp useBgFill="1">
          <p:nvSpPr>
            <p:cNvPr id="15418" name="Freeform 5"/>
            <p:cNvSpPr>
              <a:spLocks/>
            </p:cNvSpPr>
            <p:nvPr/>
          </p:nvSpPr>
          <p:spPr bwMode="auto">
            <a:xfrm>
              <a:off x="4814" y="4076"/>
              <a:ext cx="307" cy="58"/>
            </a:xfrm>
            <a:custGeom>
              <a:avLst/>
              <a:gdLst>
                <a:gd name="T0" fmla="*/ 0 w 307"/>
                <a:gd name="T1" fmla="*/ 33 h 58"/>
                <a:gd name="T2" fmla="*/ 0 w 307"/>
                <a:gd name="T3" fmla="*/ 37 h 58"/>
                <a:gd name="T4" fmla="*/ 1 w 307"/>
                <a:gd name="T5" fmla="*/ 41 h 58"/>
                <a:gd name="T6" fmla="*/ 2 w 307"/>
                <a:gd name="T7" fmla="*/ 44 h 58"/>
                <a:gd name="T8" fmla="*/ 2 w 307"/>
                <a:gd name="T9" fmla="*/ 48 h 58"/>
                <a:gd name="T10" fmla="*/ 2 w 307"/>
                <a:gd name="T11" fmla="*/ 52 h 58"/>
                <a:gd name="T12" fmla="*/ 194 w 307"/>
                <a:gd name="T13" fmla="*/ 57 h 58"/>
                <a:gd name="T14" fmla="*/ 211 w 307"/>
                <a:gd name="T15" fmla="*/ 57 h 58"/>
                <a:gd name="T16" fmla="*/ 226 w 307"/>
                <a:gd name="T17" fmla="*/ 56 h 58"/>
                <a:gd name="T18" fmla="*/ 242 w 307"/>
                <a:gd name="T19" fmla="*/ 53 h 58"/>
                <a:gd name="T20" fmla="*/ 256 w 307"/>
                <a:gd name="T21" fmla="*/ 48 h 58"/>
                <a:gd name="T22" fmla="*/ 270 w 307"/>
                <a:gd name="T23" fmla="*/ 42 h 58"/>
                <a:gd name="T24" fmla="*/ 283 w 307"/>
                <a:gd name="T25" fmla="*/ 33 h 58"/>
                <a:gd name="T26" fmla="*/ 295 w 307"/>
                <a:gd name="T27" fmla="*/ 24 h 58"/>
                <a:gd name="T28" fmla="*/ 306 w 307"/>
                <a:gd name="T29" fmla="*/ 13 h 58"/>
                <a:gd name="T30" fmla="*/ 299 w 307"/>
                <a:gd name="T31" fmla="*/ 0 h 58"/>
                <a:gd name="T32" fmla="*/ 0 w 307"/>
                <a:gd name="T33" fmla="*/ 33 h 58"/>
                <a:gd name="T34" fmla="*/ 0 w 307"/>
                <a:gd name="T35" fmla="*/ 33 h 5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307"/>
                <a:gd name="T55" fmla="*/ 0 h 58"/>
                <a:gd name="T56" fmla="*/ 307 w 307"/>
                <a:gd name="T57" fmla="*/ 58 h 5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307" h="58">
                  <a:moveTo>
                    <a:pt x="0" y="33"/>
                  </a:moveTo>
                  <a:lnTo>
                    <a:pt x="0" y="37"/>
                  </a:lnTo>
                  <a:lnTo>
                    <a:pt x="1" y="41"/>
                  </a:lnTo>
                  <a:lnTo>
                    <a:pt x="2" y="44"/>
                  </a:lnTo>
                  <a:lnTo>
                    <a:pt x="2" y="48"/>
                  </a:lnTo>
                  <a:lnTo>
                    <a:pt x="2" y="52"/>
                  </a:lnTo>
                  <a:lnTo>
                    <a:pt x="194" y="57"/>
                  </a:lnTo>
                  <a:lnTo>
                    <a:pt x="211" y="57"/>
                  </a:lnTo>
                  <a:lnTo>
                    <a:pt x="226" y="56"/>
                  </a:lnTo>
                  <a:lnTo>
                    <a:pt x="242" y="53"/>
                  </a:lnTo>
                  <a:lnTo>
                    <a:pt x="256" y="48"/>
                  </a:lnTo>
                  <a:lnTo>
                    <a:pt x="270" y="42"/>
                  </a:lnTo>
                  <a:lnTo>
                    <a:pt x="283" y="33"/>
                  </a:lnTo>
                  <a:lnTo>
                    <a:pt x="295" y="24"/>
                  </a:lnTo>
                  <a:lnTo>
                    <a:pt x="306" y="13"/>
                  </a:lnTo>
                  <a:lnTo>
                    <a:pt x="299" y="0"/>
                  </a:lnTo>
                  <a:lnTo>
                    <a:pt x="0" y="33"/>
                  </a:lnTo>
                </a:path>
              </a:pathLst>
            </a:custGeom>
            <a:ln w="12700" cap="rnd">
              <a:solidFill>
                <a:srgbClr val="A9A9A9"/>
              </a:solidFill>
              <a:round/>
              <a:headEnd/>
              <a:tailEnd/>
            </a:ln>
          </p:spPr>
          <p:txBody>
            <a:bodyPr/>
            <a:lstStyle/>
            <a:p>
              <a:endParaRPr lang="en-US" dirty="0"/>
            </a:p>
          </p:txBody>
        </p:sp>
        <p:sp useBgFill="1">
          <p:nvSpPr>
            <p:cNvPr id="15419" name="Freeform 6"/>
            <p:cNvSpPr>
              <a:spLocks/>
            </p:cNvSpPr>
            <p:nvPr/>
          </p:nvSpPr>
          <p:spPr bwMode="auto">
            <a:xfrm>
              <a:off x="4816" y="3963"/>
              <a:ext cx="143" cy="81"/>
            </a:xfrm>
            <a:custGeom>
              <a:avLst/>
              <a:gdLst>
                <a:gd name="T0" fmla="*/ 12 w 143"/>
                <a:gd name="T1" fmla="*/ 0 h 81"/>
                <a:gd name="T2" fmla="*/ 0 w 143"/>
                <a:gd name="T3" fmla="*/ 9 h 81"/>
                <a:gd name="T4" fmla="*/ 4 w 143"/>
                <a:gd name="T5" fmla="*/ 21 h 81"/>
                <a:gd name="T6" fmla="*/ 9 w 143"/>
                <a:gd name="T7" fmla="*/ 31 h 81"/>
                <a:gd name="T8" fmla="*/ 16 w 143"/>
                <a:gd name="T9" fmla="*/ 41 h 81"/>
                <a:gd name="T10" fmla="*/ 24 w 143"/>
                <a:gd name="T11" fmla="*/ 50 h 81"/>
                <a:gd name="T12" fmla="*/ 34 w 143"/>
                <a:gd name="T13" fmla="*/ 57 h 81"/>
                <a:gd name="T14" fmla="*/ 45 w 143"/>
                <a:gd name="T15" fmla="*/ 65 h 81"/>
                <a:gd name="T16" fmla="*/ 57 w 143"/>
                <a:gd name="T17" fmla="*/ 70 h 81"/>
                <a:gd name="T18" fmla="*/ 70 w 143"/>
                <a:gd name="T19" fmla="*/ 75 h 81"/>
                <a:gd name="T20" fmla="*/ 88 w 143"/>
                <a:gd name="T21" fmla="*/ 77 h 81"/>
                <a:gd name="T22" fmla="*/ 106 w 143"/>
                <a:gd name="T23" fmla="*/ 79 h 81"/>
                <a:gd name="T24" fmla="*/ 124 w 143"/>
                <a:gd name="T25" fmla="*/ 80 h 81"/>
                <a:gd name="T26" fmla="*/ 142 w 143"/>
                <a:gd name="T27" fmla="*/ 79 h 81"/>
                <a:gd name="T28" fmla="*/ 142 w 143"/>
                <a:gd name="T29" fmla="*/ 65 h 81"/>
                <a:gd name="T30" fmla="*/ 12 w 143"/>
                <a:gd name="T31" fmla="*/ 0 h 81"/>
                <a:gd name="T32" fmla="*/ 12 w 143"/>
                <a:gd name="T33" fmla="*/ 0 h 8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43"/>
                <a:gd name="T52" fmla="*/ 0 h 81"/>
                <a:gd name="T53" fmla="*/ 143 w 143"/>
                <a:gd name="T54" fmla="*/ 81 h 81"/>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43" h="81">
                  <a:moveTo>
                    <a:pt x="12" y="0"/>
                  </a:moveTo>
                  <a:lnTo>
                    <a:pt x="0" y="9"/>
                  </a:lnTo>
                  <a:lnTo>
                    <a:pt x="4" y="21"/>
                  </a:lnTo>
                  <a:lnTo>
                    <a:pt x="9" y="31"/>
                  </a:lnTo>
                  <a:lnTo>
                    <a:pt x="16" y="41"/>
                  </a:lnTo>
                  <a:lnTo>
                    <a:pt x="24" y="50"/>
                  </a:lnTo>
                  <a:lnTo>
                    <a:pt x="34" y="57"/>
                  </a:lnTo>
                  <a:lnTo>
                    <a:pt x="45" y="65"/>
                  </a:lnTo>
                  <a:lnTo>
                    <a:pt x="57" y="70"/>
                  </a:lnTo>
                  <a:lnTo>
                    <a:pt x="70" y="75"/>
                  </a:lnTo>
                  <a:lnTo>
                    <a:pt x="88" y="77"/>
                  </a:lnTo>
                  <a:lnTo>
                    <a:pt x="106" y="79"/>
                  </a:lnTo>
                  <a:lnTo>
                    <a:pt x="124" y="80"/>
                  </a:lnTo>
                  <a:lnTo>
                    <a:pt x="142" y="79"/>
                  </a:lnTo>
                  <a:lnTo>
                    <a:pt x="142" y="65"/>
                  </a:lnTo>
                  <a:lnTo>
                    <a:pt x="12" y="0"/>
                  </a:lnTo>
                </a:path>
              </a:pathLst>
            </a:custGeom>
            <a:ln w="12700" cap="rnd">
              <a:solidFill>
                <a:srgbClr val="A9A9A9"/>
              </a:solidFill>
              <a:round/>
              <a:headEnd/>
              <a:tailEnd/>
            </a:ln>
          </p:spPr>
          <p:txBody>
            <a:bodyPr/>
            <a:lstStyle/>
            <a:p>
              <a:endParaRPr lang="en-US" dirty="0"/>
            </a:p>
          </p:txBody>
        </p:sp>
        <p:sp>
          <p:nvSpPr>
            <p:cNvPr id="15420" name="Freeform 7"/>
            <p:cNvSpPr>
              <a:spLocks/>
            </p:cNvSpPr>
            <p:nvPr/>
          </p:nvSpPr>
          <p:spPr bwMode="auto">
            <a:xfrm>
              <a:off x="4826" y="3944"/>
              <a:ext cx="141" cy="91"/>
            </a:xfrm>
            <a:custGeom>
              <a:avLst/>
              <a:gdLst>
                <a:gd name="T0" fmla="*/ 111 w 141"/>
                <a:gd name="T1" fmla="*/ 25 h 91"/>
                <a:gd name="T2" fmla="*/ 97 w 141"/>
                <a:gd name="T3" fmla="*/ 26 h 91"/>
                <a:gd name="T4" fmla="*/ 84 w 141"/>
                <a:gd name="T5" fmla="*/ 27 h 91"/>
                <a:gd name="T6" fmla="*/ 72 w 141"/>
                <a:gd name="T7" fmla="*/ 26 h 91"/>
                <a:gd name="T8" fmla="*/ 60 w 141"/>
                <a:gd name="T9" fmla="*/ 24 h 91"/>
                <a:gd name="T10" fmla="*/ 48 w 141"/>
                <a:gd name="T11" fmla="*/ 22 h 91"/>
                <a:gd name="T12" fmla="*/ 35 w 141"/>
                <a:gd name="T13" fmla="*/ 16 h 91"/>
                <a:gd name="T14" fmla="*/ 22 w 141"/>
                <a:gd name="T15" fmla="*/ 9 h 91"/>
                <a:gd name="T16" fmla="*/ 8 w 141"/>
                <a:gd name="T17" fmla="*/ 0 h 91"/>
                <a:gd name="T18" fmla="*/ 4 w 141"/>
                <a:gd name="T19" fmla="*/ 4 h 91"/>
                <a:gd name="T20" fmla="*/ 0 w 141"/>
                <a:gd name="T21" fmla="*/ 10 h 91"/>
                <a:gd name="T22" fmla="*/ 0 w 141"/>
                <a:gd name="T23" fmla="*/ 14 h 91"/>
                <a:gd name="T24" fmla="*/ 0 w 141"/>
                <a:gd name="T25" fmla="*/ 20 h 91"/>
                <a:gd name="T26" fmla="*/ 2 w 141"/>
                <a:gd name="T27" fmla="*/ 24 h 91"/>
                <a:gd name="T28" fmla="*/ 5 w 141"/>
                <a:gd name="T29" fmla="*/ 29 h 91"/>
                <a:gd name="T30" fmla="*/ 7 w 141"/>
                <a:gd name="T31" fmla="*/ 34 h 91"/>
                <a:gd name="T32" fmla="*/ 9 w 141"/>
                <a:gd name="T33" fmla="*/ 37 h 91"/>
                <a:gd name="T34" fmla="*/ 23 w 141"/>
                <a:gd name="T35" fmla="*/ 55 h 91"/>
                <a:gd name="T36" fmla="*/ 38 w 141"/>
                <a:gd name="T37" fmla="*/ 68 h 91"/>
                <a:gd name="T38" fmla="*/ 55 w 141"/>
                <a:gd name="T39" fmla="*/ 78 h 91"/>
                <a:gd name="T40" fmla="*/ 72 w 141"/>
                <a:gd name="T41" fmla="*/ 84 h 91"/>
                <a:gd name="T42" fmla="*/ 88 w 141"/>
                <a:gd name="T43" fmla="*/ 87 h 91"/>
                <a:gd name="T44" fmla="*/ 104 w 141"/>
                <a:gd name="T45" fmla="*/ 89 h 91"/>
                <a:gd name="T46" fmla="*/ 118 w 141"/>
                <a:gd name="T47" fmla="*/ 90 h 91"/>
                <a:gd name="T48" fmla="*/ 131 w 141"/>
                <a:gd name="T49" fmla="*/ 90 h 91"/>
                <a:gd name="T50" fmla="*/ 140 w 141"/>
                <a:gd name="T51" fmla="*/ 53 h 91"/>
                <a:gd name="T52" fmla="*/ 111 w 141"/>
                <a:gd name="T53" fmla="*/ 25 h 91"/>
                <a:gd name="T54" fmla="*/ 111 w 141"/>
                <a:gd name="T55" fmla="*/ 25 h 91"/>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141"/>
                <a:gd name="T85" fmla="*/ 0 h 91"/>
                <a:gd name="T86" fmla="*/ 141 w 141"/>
                <a:gd name="T87" fmla="*/ 91 h 91"/>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141" h="91">
                  <a:moveTo>
                    <a:pt x="111" y="25"/>
                  </a:moveTo>
                  <a:lnTo>
                    <a:pt x="97" y="26"/>
                  </a:lnTo>
                  <a:lnTo>
                    <a:pt x="84" y="27"/>
                  </a:lnTo>
                  <a:lnTo>
                    <a:pt x="72" y="26"/>
                  </a:lnTo>
                  <a:lnTo>
                    <a:pt x="60" y="24"/>
                  </a:lnTo>
                  <a:lnTo>
                    <a:pt x="48" y="22"/>
                  </a:lnTo>
                  <a:lnTo>
                    <a:pt x="35" y="16"/>
                  </a:lnTo>
                  <a:lnTo>
                    <a:pt x="22" y="9"/>
                  </a:lnTo>
                  <a:lnTo>
                    <a:pt x="8" y="0"/>
                  </a:lnTo>
                  <a:lnTo>
                    <a:pt x="4" y="4"/>
                  </a:lnTo>
                  <a:lnTo>
                    <a:pt x="0" y="10"/>
                  </a:lnTo>
                  <a:lnTo>
                    <a:pt x="0" y="14"/>
                  </a:lnTo>
                  <a:lnTo>
                    <a:pt x="0" y="20"/>
                  </a:lnTo>
                  <a:lnTo>
                    <a:pt x="2" y="24"/>
                  </a:lnTo>
                  <a:lnTo>
                    <a:pt x="5" y="29"/>
                  </a:lnTo>
                  <a:lnTo>
                    <a:pt x="7" y="34"/>
                  </a:lnTo>
                  <a:lnTo>
                    <a:pt x="9" y="37"/>
                  </a:lnTo>
                  <a:lnTo>
                    <a:pt x="23" y="55"/>
                  </a:lnTo>
                  <a:lnTo>
                    <a:pt x="38" y="68"/>
                  </a:lnTo>
                  <a:lnTo>
                    <a:pt x="55" y="78"/>
                  </a:lnTo>
                  <a:lnTo>
                    <a:pt x="72" y="84"/>
                  </a:lnTo>
                  <a:lnTo>
                    <a:pt x="88" y="87"/>
                  </a:lnTo>
                  <a:lnTo>
                    <a:pt x="104" y="89"/>
                  </a:lnTo>
                  <a:lnTo>
                    <a:pt x="118" y="90"/>
                  </a:lnTo>
                  <a:lnTo>
                    <a:pt x="131" y="90"/>
                  </a:lnTo>
                  <a:lnTo>
                    <a:pt x="140" y="53"/>
                  </a:lnTo>
                  <a:lnTo>
                    <a:pt x="111" y="25"/>
                  </a:lnTo>
                </a:path>
              </a:pathLst>
            </a:custGeom>
            <a:gradFill rotWithShape="0">
              <a:gsLst>
                <a:gs pos="0">
                  <a:srgbClr val="000000"/>
                </a:gs>
                <a:gs pos="100000">
                  <a:srgbClr val="FFFFFF"/>
                </a:gs>
              </a:gsLst>
              <a:lin ang="2700000" scaled="1"/>
            </a:gradFill>
            <a:ln w="12700" cap="rnd">
              <a:solidFill>
                <a:srgbClr val="000000"/>
              </a:solidFill>
              <a:round/>
              <a:headEnd/>
              <a:tailEnd/>
            </a:ln>
          </p:spPr>
          <p:txBody>
            <a:bodyPr/>
            <a:lstStyle/>
            <a:p>
              <a:endParaRPr lang="en-US" dirty="0"/>
            </a:p>
          </p:txBody>
        </p:sp>
        <p:sp>
          <p:nvSpPr>
            <p:cNvPr id="15421" name="Freeform 8"/>
            <p:cNvSpPr>
              <a:spLocks/>
            </p:cNvSpPr>
            <p:nvPr/>
          </p:nvSpPr>
          <p:spPr bwMode="auto">
            <a:xfrm>
              <a:off x="4812" y="4018"/>
              <a:ext cx="303" cy="103"/>
            </a:xfrm>
            <a:custGeom>
              <a:avLst/>
              <a:gdLst>
                <a:gd name="T0" fmla="*/ 266 w 303"/>
                <a:gd name="T1" fmla="*/ 0 h 103"/>
                <a:gd name="T2" fmla="*/ 302 w 303"/>
                <a:gd name="T3" fmla="*/ 57 h 103"/>
                <a:gd name="T4" fmla="*/ 290 w 303"/>
                <a:gd name="T5" fmla="*/ 70 h 103"/>
                <a:gd name="T6" fmla="*/ 276 w 303"/>
                <a:gd name="T7" fmla="*/ 81 h 103"/>
                <a:gd name="T8" fmla="*/ 260 w 303"/>
                <a:gd name="T9" fmla="*/ 89 h 103"/>
                <a:gd name="T10" fmla="*/ 242 w 303"/>
                <a:gd name="T11" fmla="*/ 95 h 103"/>
                <a:gd name="T12" fmla="*/ 223 w 303"/>
                <a:gd name="T13" fmla="*/ 100 h 103"/>
                <a:gd name="T14" fmla="*/ 203 w 303"/>
                <a:gd name="T15" fmla="*/ 102 h 103"/>
                <a:gd name="T16" fmla="*/ 182 w 303"/>
                <a:gd name="T17" fmla="*/ 102 h 103"/>
                <a:gd name="T18" fmla="*/ 161 w 303"/>
                <a:gd name="T19" fmla="*/ 102 h 103"/>
                <a:gd name="T20" fmla="*/ 2 w 303"/>
                <a:gd name="T21" fmla="*/ 95 h 103"/>
                <a:gd name="T22" fmla="*/ 0 w 303"/>
                <a:gd name="T23" fmla="*/ 84 h 103"/>
                <a:gd name="T24" fmla="*/ 1 w 303"/>
                <a:gd name="T25" fmla="*/ 77 h 103"/>
                <a:gd name="T26" fmla="*/ 4 w 303"/>
                <a:gd name="T27" fmla="*/ 70 h 103"/>
                <a:gd name="T28" fmla="*/ 10 w 303"/>
                <a:gd name="T29" fmla="*/ 66 h 103"/>
                <a:gd name="T30" fmla="*/ 17 w 303"/>
                <a:gd name="T31" fmla="*/ 61 h 103"/>
                <a:gd name="T32" fmla="*/ 25 w 303"/>
                <a:gd name="T33" fmla="*/ 58 h 103"/>
                <a:gd name="T34" fmla="*/ 32 w 303"/>
                <a:gd name="T35" fmla="*/ 55 h 103"/>
                <a:gd name="T36" fmla="*/ 38 w 303"/>
                <a:gd name="T37" fmla="*/ 52 h 103"/>
                <a:gd name="T38" fmla="*/ 51 w 303"/>
                <a:gd name="T39" fmla="*/ 48 h 103"/>
                <a:gd name="T40" fmla="*/ 64 w 303"/>
                <a:gd name="T41" fmla="*/ 44 h 103"/>
                <a:gd name="T42" fmla="*/ 78 w 303"/>
                <a:gd name="T43" fmla="*/ 40 h 103"/>
                <a:gd name="T44" fmla="*/ 91 w 303"/>
                <a:gd name="T45" fmla="*/ 37 h 103"/>
                <a:gd name="T46" fmla="*/ 104 w 303"/>
                <a:gd name="T47" fmla="*/ 33 h 103"/>
                <a:gd name="T48" fmla="*/ 116 w 303"/>
                <a:gd name="T49" fmla="*/ 28 h 103"/>
                <a:gd name="T50" fmla="*/ 128 w 303"/>
                <a:gd name="T51" fmla="*/ 21 h 103"/>
                <a:gd name="T52" fmla="*/ 139 w 303"/>
                <a:gd name="T53" fmla="*/ 12 h 103"/>
                <a:gd name="T54" fmla="*/ 266 w 303"/>
                <a:gd name="T55" fmla="*/ 0 h 103"/>
                <a:gd name="T56" fmla="*/ 266 w 303"/>
                <a:gd name="T57" fmla="*/ 0 h 103"/>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3"/>
                <a:gd name="T88" fmla="*/ 0 h 103"/>
                <a:gd name="T89" fmla="*/ 303 w 303"/>
                <a:gd name="T90" fmla="*/ 103 h 103"/>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3" h="103">
                  <a:moveTo>
                    <a:pt x="266" y="0"/>
                  </a:moveTo>
                  <a:lnTo>
                    <a:pt x="302" y="57"/>
                  </a:lnTo>
                  <a:lnTo>
                    <a:pt x="290" y="70"/>
                  </a:lnTo>
                  <a:lnTo>
                    <a:pt x="276" y="81"/>
                  </a:lnTo>
                  <a:lnTo>
                    <a:pt x="260" y="89"/>
                  </a:lnTo>
                  <a:lnTo>
                    <a:pt x="242" y="95"/>
                  </a:lnTo>
                  <a:lnTo>
                    <a:pt x="223" y="100"/>
                  </a:lnTo>
                  <a:lnTo>
                    <a:pt x="203" y="102"/>
                  </a:lnTo>
                  <a:lnTo>
                    <a:pt x="182" y="102"/>
                  </a:lnTo>
                  <a:lnTo>
                    <a:pt x="161" y="102"/>
                  </a:lnTo>
                  <a:lnTo>
                    <a:pt x="2" y="95"/>
                  </a:lnTo>
                  <a:lnTo>
                    <a:pt x="0" y="84"/>
                  </a:lnTo>
                  <a:lnTo>
                    <a:pt x="1" y="77"/>
                  </a:lnTo>
                  <a:lnTo>
                    <a:pt x="4" y="70"/>
                  </a:lnTo>
                  <a:lnTo>
                    <a:pt x="10" y="66"/>
                  </a:lnTo>
                  <a:lnTo>
                    <a:pt x="17" y="61"/>
                  </a:lnTo>
                  <a:lnTo>
                    <a:pt x="25" y="58"/>
                  </a:lnTo>
                  <a:lnTo>
                    <a:pt x="32" y="55"/>
                  </a:lnTo>
                  <a:lnTo>
                    <a:pt x="38" y="52"/>
                  </a:lnTo>
                  <a:lnTo>
                    <a:pt x="51" y="48"/>
                  </a:lnTo>
                  <a:lnTo>
                    <a:pt x="64" y="44"/>
                  </a:lnTo>
                  <a:lnTo>
                    <a:pt x="78" y="40"/>
                  </a:lnTo>
                  <a:lnTo>
                    <a:pt x="91" y="37"/>
                  </a:lnTo>
                  <a:lnTo>
                    <a:pt x="104" y="33"/>
                  </a:lnTo>
                  <a:lnTo>
                    <a:pt x="116" y="28"/>
                  </a:lnTo>
                  <a:lnTo>
                    <a:pt x="128" y="21"/>
                  </a:lnTo>
                  <a:lnTo>
                    <a:pt x="139" y="12"/>
                  </a:lnTo>
                  <a:lnTo>
                    <a:pt x="266" y="0"/>
                  </a:lnTo>
                </a:path>
              </a:pathLst>
            </a:custGeom>
            <a:gradFill rotWithShape="0">
              <a:gsLst>
                <a:gs pos="0">
                  <a:srgbClr val="000000"/>
                </a:gs>
                <a:gs pos="100000">
                  <a:srgbClr val="FFFFFF"/>
                </a:gs>
              </a:gsLst>
              <a:lin ang="5400000" scaled="1"/>
            </a:gradFill>
            <a:ln w="12700" cap="rnd">
              <a:solidFill>
                <a:srgbClr val="000000"/>
              </a:solidFill>
              <a:round/>
              <a:headEnd/>
              <a:tailEnd/>
            </a:ln>
          </p:spPr>
          <p:txBody>
            <a:bodyPr/>
            <a:lstStyle/>
            <a:p>
              <a:endParaRPr lang="en-US" dirty="0"/>
            </a:p>
          </p:txBody>
        </p:sp>
        <p:sp>
          <p:nvSpPr>
            <p:cNvPr id="15422" name="Freeform 9"/>
            <p:cNvSpPr>
              <a:spLocks/>
            </p:cNvSpPr>
            <p:nvPr/>
          </p:nvSpPr>
          <p:spPr bwMode="auto">
            <a:xfrm>
              <a:off x="4893" y="3482"/>
              <a:ext cx="191" cy="555"/>
            </a:xfrm>
            <a:custGeom>
              <a:avLst/>
              <a:gdLst>
                <a:gd name="T0" fmla="*/ 173 w 191"/>
                <a:gd name="T1" fmla="*/ 16 h 555"/>
                <a:gd name="T2" fmla="*/ 184 w 191"/>
                <a:gd name="T3" fmla="*/ 51 h 555"/>
                <a:gd name="T4" fmla="*/ 186 w 191"/>
                <a:gd name="T5" fmla="*/ 86 h 555"/>
                <a:gd name="T6" fmla="*/ 184 w 191"/>
                <a:gd name="T7" fmla="*/ 119 h 555"/>
                <a:gd name="T8" fmla="*/ 183 w 191"/>
                <a:gd name="T9" fmla="*/ 137 h 555"/>
                <a:gd name="T10" fmla="*/ 181 w 191"/>
                <a:gd name="T11" fmla="*/ 144 h 555"/>
                <a:gd name="T12" fmla="*/ 179 w 191"/>
                <a:gd name="T13" fmla="*/ 150 h 555"/>
                <a:gd name="T14" fmla="*/ 178 w 191"/>
                <a:gd name="T15" fmla="*/ 157 h 555"/>
                <a:gd name="T16" fmla="*/ 177 w 191"/>
                <a:gd name="T17" fmla="*/ 163 h 555"/>
                <a:gd name="T18" fmla="*/ 175 w 191"/>
                <a:gd name="T19" fmla="*/ 170 h 555"/>
                <a:gd name="T20" fmla="*/ 175 w 191"/>
                <a:gd name="T21" fmla="*/ 176 h 555"/>
                <a:gd name="T22" fmla="*/ 174 w 191"/>
                <a:gd name="T23" fmla="*/ 183 h 555"/>
                <a:gd name="T24" fmla="*/ 173 w 191"/>
                <a:gd name="T25" fmla="*/ 189 h 555"/>
                <a:gd name="T26" fmla="*/ 173 w 191"/>
                <a:gd name="T27" fmla="*/ 195 h 555"/>
                <a:gd name="T28" fmla="*/ 172 w 191"/>
                <a:gd name="T29" fmla="*/ 201 h 555"/>
                <a:gd name="T30" fmla="*/ 171 w 191"/>
                <a:gd name="T31" fmla="*/ 208 h 555"/>
                <a:gd name="T32" fmla="*/ 171 w 191"/>
                <a:gd name="T33" fmla="*/ 214 h 555"/>
                <a:gd name="T34" fmla="*/ 171 w 191"/>
                <a:gd name="T35" fmla="*/ 220 h 555"/>
                <a:gd name="T36" fmla="*/ 171 w 191"/>
                <a:gd name="T37" fmla="*/ 227 h 555"/>
                <a:gd name="T38" fmla="*/ 171 w 191"/>
                <a:gd name="T39" fmla="*/ 233 h 555"/>
                <a:gd name="T40" fmla="*/ 171 w 191"/>
                <a:gd name="T41" fmla="*/ 239 h 555"/>
                <a:gd name="T42" fmla="*/ 171 w 191"/>
                <a:gd name="T43" fmla="*/ 245 h 555"/>
                <a:gd name="T44" fmla="*/ 171 w 191"/>
                <a:gd name="T45" fmla="*/ 251 h 555"/>
                <a:gd name="T46" fmla="*/ 171 w 191"/>
                <a:gd name="T47" fmla="*/ 257 h 555"/>
                <a:gd name="T48" fmla="*/ 171 w 191"/>
                <a:gd name="T49" fmla="*/ 263 h 555"/>
                <a:gd name="T50" fmla="*/ 171 w 191"/>
                <a:gd name="T51" fmla="*/ 269 h 555"/>
                <a:gd name="T52" fmla="*/ 171 w 191"/>
                <a:gd name="T53" fmla="*/ 275 h 555"/>
                <a:gd name="T54" fmla="*/ 171 w 191"/>
                <a:gd name="T55" fmla="*/ 281 h 555"/>
                <a:gd name="T56" fmla="*/ 171 w 191"/>
                <a:gd name="T57" fmla="*/ 286 h 555"/>
                <a:gd name="T58" fmla="*/ 172 w 191"/>
                <a:gd name="T59" fmla="*/ 292 h 555"/>
                <a:gd name="T60" fmla="*/ 172 w 191"/>
                <a:gd name="T61" fmla="*/ 298 h 555"/>
                <a:gd name="T62" fmla="*/ 173 w 191"/>
                <a:gd name="T63" fmla="*/ 304 h 555"/>
                <a:gd name="T64" fmla="*/ 173 w 191"/>
                <a:gd name="T65" fmla="*/ 310 h 555"/>
                <a:gd name="T66" fmla="*/ 173 w 191"/>
                <a:gd name="T67" fmla="*/ 316 h 555"/>
                <a:gd name="T68" fmla="*/ 174 w 191"/>
                <a:gd name="T69" fmla="*/ 322 h 555"/>
                <a:gd name="T70" fmla="*/ 174 w 191"/>
                <a:gd name="T71" fmla="*/ 328 h 555"/>
                <a:gd name="T72" fmla="*/ 171 w 191"/>
                <a:gd name="T73" fmla="*/ 364 h 555"/>
                <a:gd name="T74" fmla="*/ 166 w 191"/>
                <a:gd name="T75" fmla="*/ 420 h 555"/>
                <a:gd name="T76" fmla="*/ 169 w 191"/>
                <a:gd name="T77" fmla="*/ 466 h 555"/>
                <a:gd name="T78" fmla="*/ 181 w 191"/>
                <a:gd name="T79" fmla="*/ 512 h 555"/>
                <a:gd name="T80" fmla="*/ 181 w 191"/>
                <a:gd name="T81" fmla="*/ 548 h 555"/>
                <a:gd name="T82" fmla="*/ 153 w 191"/>
                <a:gd name="T83" fmla="*/ 554 h 555"/>
                <a:gd name="T84" fmla="*/ 116 w 191"/>
                <a:gd name="T85" fmla="*/ 550 h 555"/>
                <a:gd name="T86" fmla="*/ 69 w 191"/>
                <a:gd name="T87" fmla="*/ 549 h 555"/>
                <a:gd name="T88" fmla="*/ 65 w 191"/>
                <a:gd name="T89" fmla="*/ 520 h 555"/>
                <a:gd name="T90" fmla="*/ 42 w 191"/>
                <a:gd name="T91" fmla="*/ 470 h 555"/>
                <a:gd name="T92" fmla="*/ 48 w 191"/>
                <a:gd name="T93" fmla="*/ 434 h 555"/>
                <a:gd name="T94" fmla="*/ 47 w 191"/>
                <a:gd name="T95" fmla="*/ 398 h 555"/>
                <a:gd name="T96" fmla="*/ 41 w 191"/>
                <a:gd name="T97" fmla="*/ 364 h 555"/>
                <a:gd name="T98" fmla="*/ 32 w 191"/>
                <a:gd name="T99" fmla="*/ 330 h 555"/>
                <a:gd name="T100" fmla="*/ 27 w 191"/>
                <a:gd name="T101" fmla="*/ 298 h 555"/>
                <a:gd name="T102" fmla="*/ 23 w 191"/>
                <a:gd name="T103" fmla="*/ 268 h 555"/>
                <a:gd name="T104" fmla="*/ 19 w 191"/>
                <a:gd name="T105" fmla="*/ 236 h 555"/>
                <a:gd name="T106" fmla="*/ 10 w 191"/>
                <a:gd name="T107" fmla="*/ 192 h 555"/>
                <a:gd name="T108" fmla="*/ 2 w 191"/>
                <a:gd name="T109" fmla="*/ 138 h 555"/>
                <a:gd name="T110" fmla="*/ 0 w 191"/>
                <a:gd name="T111" fmla="*/ 83 h 555"/>
                <a:gd name="T112" fmla="*/ 3 w 191"/>
                <a:gd name="T113" fmla="*/ 27 h 555"/>
                <a:gd name="T114" fmla="*/ 163 w 191"/>
                <a:gd name="T115" fmla="*/ 0 h 555"/>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191"/>
                <a:gd name="T175" fmla="*/ 0 h 555"/>
                <a:gd name="T176" fmla="*/ 191 w 191"/>
                <a:gd name="T177" fmla="*/ 555 h 555"/>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191" h="555">
                  <a:moveTo>
                    <a:pt x="163" y="0"/>
                  </a:moveTo>
                  <a:lnTo>
                    <a:pt x="173" y="16"/>
                  </a:lnTo>
                  <a:lnTo>
                    <a:pt x="180" y="34"/>
                  </a:lnTo>
                  <a:lnTo>
                    <a:pt x="184" y="51"/>
                  </a:lnTo>
                  <a:lnTo>
                    <a:pt x="185" y="69"/>
                  </a:lnTo>
                  <a:lnTo>
                    <a:pt x="186" y="86"/>
                  </a:lnTo>
                  <a:lnTo>
                    <a:pt x="185" y="103"/>
                  </a:lnTo>
                  <a:lnTo>
                    <a:pt x="184" y="119"/>
                  </a:lnTo>
                  <a:lnTo>
                    <a:pt x="183" y="133"/>
                  </a:lnTo>
                  <a:lnTo>
                    <a:pt x="183" y="137"/>
                  </a:lnTo>
                  <a:lnTo>
                    <a:pt x="181" y="140"/>
                  </a:lnTo>
                  <a:lnTo>
                    <a:pt x="181" y="144"/>
                  </a:lnTo>
                  <a:lnTo>
                    <a:pt x="180" y="147"/>
                  </a:lnTo>
                  <a:lnTo>
                    <a:pt x="179" y="150"/>
                  </a:lnTo>
                  <a:lnTo>
                    <a:pt x="179" y="153"/>
                  </a:lnTo>
                  <a:lnTo>
                    <a:pt x="178" y="157"/>
                  </a:lnTo>
                  <a:lnTo>
                    <a:pt x="177" y="160"/>
                  </a:lnTo>
                  <a:lnTo>
                    <a:pt x="177" y="163"/>
                  </a:lnTo>
                  <a:lnTo>
                    <a:pt x="176" y="166"/>
                  </a:lnTo>
                  <a:lnTo>
                    <a:pt x="175" y="170"/>
                  </a:lnTo>
                  <a:lnTo>
                    <a:pt x="175" y="173"/>
                  </a:lnTo>
                  <a:lnTo>
                    <a:pt x="175" y="176"/>
                  </a:lnTo>
                  <a:lnTo>
                    <a:pt x="174" y="180"/>
                  </a:lnTo>
                  <a:lnTo>
                    <a:pt x="174" y="183"/>
                  </a:lnTo>
                  <a:lnTo>
                    <a:pt x="173" y="186"/>
                  </a:lnTo>
                  <a:lnTo>
                    <a:pt x="173" y="189"/>
                  </a:lnTo>
                  <a:lnTo>
                    <a:pt x="173" y="192"/>
                  </a:lnTo>
                  <a:lnTo>
                    <a:pt x="173" y="195"/>
                  </a:lnTo>
                  <a:lnTo>
                    <a:pt x="172" y="198"/>
                  </a:lnTo>
                  <a:lnTo>
                    <a:pt x="172" y="201"/>
                  </a:lnTo>
                  <a:lnTo>
                    <a:pt x="171" y="205"/>
                  </a:lnTo>
                  <a:lnTo>
                    <a:pt x="171" y="208"/>
                  </a:lnTo>
                  <a:lnTo>
                    <a:pt x="171" y="211"/>
                  </a:lnTo>
                  <a:lnTo>
                    <a:pt x="171" y="214"/>
                  </a:lnTo>
                  <a:lnTo>
                    <a:pt x="171" y="217"/>
                  </a:lnTo>
                  <a:lnTo>
                    <a:pt x="171" y="220"/>
                  </a:lnTo>
                  <a:lnTo>
                    <a:pt x="171" y="223"/>
                  </a:lnTo>
                  <a:lnTo>
                    <a:pt x="171" y="227"/>
                  </a:lnTo>
                  <a:lnTo>
                    <a:pt x="171" y="229"/>
                  </a:lnTo>
                  <a:lnTo>
                    <a:pt x="171" y="233"/>
                  </a:lnTo>
                  <a:lnTo>
                    <a:pt x="171" y="235"/>
                  </a:lnTo>
                  <a:lnTo>
                    <a:pt x="171" y="239"/>
                  </a:lnTo>
                  <a:lnTo>
                    <a:pt x="171" y="242"/>
                  </a:lnTo>
                  <a:lnTo>
                    <a:pt x="171" y="245"/>
                  </a:lnTo>
                  <a:lnTo>
                    <a:pt x="171" y="248"/>
                  </a:lnTo>
                  <a:lnTo>
                    <a:pt x="171" y="251"/>
                  </a:lnTo>
                  <a:lnTo>
                    <a:pt x="171" y="254"/>
                  </a:lnTo>
                  <a:lnTo>
                    <a:pt x="171" y="257"/>
                  </a:lnTo>
                  <a:lnTo>
                    <a:pt x="171" y="260"/>
                  </a:lnTo>
                  <a:lnTo>
                    <a:pt x="171" y="263"/>
                  </a:lnTo>
                  <a:lnTo>
                    <a:pt x="171" y="266"/>
                  </a:lnTo>
                  <a:lnTo>
                    <a:pt x="171" y="269"/>
                  </a:lnTo>
                  <a:lnTo>
                    <a:pt x="171" y="272"/>
                  </a:lnTo>
                  <a:lnTo>
                    <a:pt x="171" y="275"/>
                  </a:lnTo>
                  <a:lnTo>
                    <a:pt x="171" y="278"/>
                  </a:lnTo>
                  <a:lnTo>
                    <a:pt x="171" y="281"/>
                  </a:lnTo>
                  <a:lnTo>
                    <a:pt x="171" y="284"/>
                  </a:lnTo>
                  <a:lnTo>
                    <a:pt x="171" y="286"/>
                  </a:lnTo>
                  <a:lnTo>
                    <a:pt x="171" y="290"/>
                  </a:lnTo>
                  <a:lnTo>
                    <a:pt x="172" y="292"/>
                  </a:lnTo>
                  <a:lnTo>
                    <a:pt x="172" y="295"/>
                  </a:lnTo>
                  <a:lnTo>
                    <a:pt x="172" y="298"/>
                  </a:lnTo>
                  <a:lnTo>
                    <a:pt x="173" y="301"/>
                  </a:lnTo>
                  <a:lnTo>
                    <a:pt x="173" y="304"/>
                  </a:lnTo>
                  <a:lnTo>
                    <a:pt x="173" y="307"/>
                  </a:lnTo>
                  <a:lnTo>
                    <a:pt x="173" y="310"/>
                  </a:lnTo>
                  <a:lnTo>
                    <a:pt x="173" y="313"/>
                  </a:lnTo>
                  <a:lnTo>
                    <a:pt x="173" y="316"/>
                  </a:lnTo>
                  <a:lnTo>
                    <a:pt x="174" y="319"/>
                  </a:lnTo>
                  <a:lnTo>
                    <a:pt x="174" y="322"/>
                  </a:lnTo>
                  <a:lnTo>
                    <a:pt x="174" y="325"/>
                  </a:lnTo>
                  <a:lnTo>
                    <a:pt x="174" y="328"/>
                  </a:lnTo>
                  <a:lnTo>
                    <a:pt x="175" y="331"/>
                  </a:lnTo>
                  <a:lnTo>
                    <a:pt x="171" y="364"/>
                  </a:lnTo>
                  <a:lnTo>
                    <a:pt x="167" y="394"/>
                  </a:lnTo>
                  <a:lnTo>
                    <a:pt x="166" y="420"/>
                  </a:lnTo>
                  <a:lnTo>
                    <a:pt x="167" y="444"/>
                  </a:lnTo>
                  <a:lnTo>
                    <a:pt x="169" y="466"/>
                  </a:lnTo>
                  <a:lnTo>
                    <a:pt x="174" y="489"/>
                  </a:lnTo>
                  <a:lnTo>
                    <a:pt x="181" y="512"/>
                  </a:lnTo>
                  <a:lnTo>
                    <a:pt x="190" y="537"/>
                  </a:lnTo>
                  <a:lnTo>
                    <a:pt x="181" y="548"/>
                  </a:lnTo>
                  <a:lnTo>
                    <a:pt x="169" y="553"/>
                  </a:lnTo>
                  <a:lnTo>
                    <a:pt x="153" y="554"/>
                  </a:lnTo>
                  <a:lnTo>
                    <a:pt x="135" y="553"/>
                  </a:lnTo>
                  <a:lnTo>
                    <a:pt x="116" y="550"/>
                  </a:lnTo>
                  <a:lnTo>
                    <a:pt x="93" y="548"/>
                  </a:lnTo>
                  <a:lnTo>
                    <a:pt x="69" y="549"/>
                  </a:lnTo>
                  <a:lnTo>
                    <a:pt x="43" y="554"/>
                  </a:lnTo>
                  <a:lnTo>
                    <a:pt x="65" y="520"/>
                  </a:lnTo>
                  <a:lnTo>
                    <a:pt x="36" y="488"/>
                  </a:lnTo>
                  <a:lnTo>
                    <a:pt x="42" y="470"/>
                  </a:lnTo>
                  <a:lnTo>
                    <a:pt x="47" y="452"/>
                  </a:lnTo>
                  <a:lnTo>
                    <a:pt x="48" y="434"/>
                  </a:lnTo>
                  <a:lnTo>
                    <a:pt x="48" y="416"/>
                  </a:lnTo>
                  <a:lnTo>
                    <a:pt x="47" y="398"/>
                  </a:lnTo>
                  <a:lnTo>
                    <a:pt x="45" y="381"/>
                  </a:lnTo>
                  <a:lnTo>
                    <a:pt x="41" y="364"/>
                  </a:lnTo>
                  <a:lnTo>
                    <a:pt x="37" y="347"/>
                  </a:lnTo>
                  <a:lnTo>
                    <a:pt x="32" y="330"/>
                  </a:lnTo>
                  <a:lnTo>
                    <a:pt x="29" y="314"/>
                  </a:lnTo>
                  <a:lnTo>
                    <a:pt x="27" y="298"/>
                  </a:lnTo>
                  <a:lnTo>
                    <a:pt x="24" y="283"/>
                  </a:lnTo>
                  <a:lnTo>
                    <a:pt x="23" y="268"/>
                  </a:lnTo>
                  <a:lnTo>
                    <a:pt x="22" y="252"/>
                  </a:lnTo>
                  <a:lnTo>
                    <a:pt x="19" y="236"/>
                  </a:lnTo>
                  <a:lnTo>
                    <a:pt x="16" y="220"/>
                  </a:lnTo>
                  <a:lnTo>
                    <a:pt x="10" y="192"/>
                  </a:lnTo>
                  <a:lnTo>
                    <a:pt x="5" y="165"/>
                  </a:lnTo>
                  <a:lnTo>
                    <a:pt x="2" y="138"/>
                  </a:lnTo>
                  <a:lnTo>
                    <a:pt x="0" y="111"/>
                  </a:lnTo>
                  <a:lnTo>
                    <a:pt x="0" y="83"/>
                  </a:lnTo>
                  <a:lnTo>
                    <a:pt x="0" y="56"/>
                  </a:lnTo>
                  <a:lnTo>
                    <a:pt x="3" y="27"/>
                  </a:lnTo>
                  <a:lnTo>
                    <a:pt x="6" y="0"/>
                  </a:lnTo>
                  <a:lnTo>
                    <a:pt x="163" y="0"/>
                  </a:lnTo>
                </a:path>
              </a:pathLst>
            </a:custGeom>
            <a:solidFill>
              <a:srgbClr val="FFFFFF"/>
            </a:solidFill>
            <a:ln w="12700" cap="rnd">
              <a:solidFill>
                <a:srgbClr val="000000"/>
              </a:solidFill>
              <a:round/>
              <a:headEnd/>
              <a:tailEnd/>
            </a:ln>
          </p:spPr>
          <p:txBody>
            <a:bodyPr/>
            <a:lstStyle/>
            <a:p>
              <a:endParaRPr lang="en-US" dirty="0"/>
            </a:p>
          </p:txBody>
        </p:sp>
        <p:sp>
          <p:nvSpPr>
            <p:cNvPr id="15423" name="Freeform 10"/>
            <p:cNvSpPr>
              <a:spLocks/>
            </p:cNvSpPr>
            <p:nvPr/>
          </p:nvSpPr>
          <p:spPr bwMode="auto">
            <a:xfrm>
              <a:off x="4768" y="3329"/>
              <a:ext cx="96" cy="260"/>
            </a:xfrm>
            <a:custGeom>
              <a:avLst/>
              <a:gdLst>
                <a:gd name="T0" fmla="*/ 59 w 96"/>
                <a:gd name="T1" fmla="*/ 3 h 260"/>
                <a:gd name="T2" fmla="*/ 56 w 96"/>
                <a:gd name="T3" fmla="*/ 23 h 260"/>
                <a:gd name="T4" fmla="*/ 54 w 96"/>
                <a:gd name="T5" fmla="*/ 43 h 260"/>
                <a:gd name="T6" fmla="*/ 53 w 96"/>
                <a:gd name="T7" fmla="*/ 61 h 260"/>
                <a:gd name="T8" fmla="*/ 54 w 96"/>
                <a:gd name="T9" fmla="*/ 77 h 260"/>
                <a:gd name="T10" fmla="*/ 56 w 96"/>
                <a:gd name="T11" fmla="*/ 93 h 260"/>
                <a:gd name="T12" fmla="*/ 58 w 96"/>
                <a:gd name="T13" fmla="*/ 108 h 260"/>
                <a:gd name="T14" fmla="*/ 61 w 96"/>
                <a:gd name="T15" fmla="*/ 122 h 260"/>
                <a:gd name="T16" fmla="*/ 64 w 96"/>
                <a:gd name="T17" fmla="*/ 135 h 260"/>
                <a:gd name="T18" fmla="*/ 68 w 96"/>
                <a:gd name="T19" fmla="*/ 146 h 260"/>
                <a:gd name="T20" fmla="*/ 72 w 96"/>
                <a:gd name="T21" fmla="*/ 157 h 260"/>
                <a:gd name="T22" fmla="*/ 76 w 96"/>
                <a:gd name="T23" fmla="*/ 168 h 260"/>
                <a:gd name="T24" fmla="*/ 81 w 96"/>
                <a:gd name="T25" fmla="*/ 177 h 260"/>
                <a:gd name="T26" fmla="*/ 85 w 96"/>
                <a:gd name="T27" fmla="*/ 187 h 260"/>
                <a:gd name="T28" fmla="*/ 89 w 96"/>
                <a:gd name="T29" fmla="*/ 195 h 260"/>
                <a:gd name="T30" fmla="*/ 92 w 96"/>
                <a:gd name="T31" fmla="*/ 202 h 260"/>
                <a:gd name="T32" fmla="*/ 95 w 96"/>
                <a:gd name="T33" fmla="*/ 210 h 260"/>
                <a:gd name="T34" fmla="*/ 52 w 96"/>
                <a:gd name="T35" fmla="*/ 259 h 260"/>
                <a:gd name="T36" fmla="*/ 28 w 96"/>
                <a:gd name="T37" fmla="*/ 153 h 260"/>
                <a:gd name="T38" fmla="*/ 27 w 96"/>
                <a:gd name="T39" fmla="*/ 143 h 260"/>
                <a:gd name="T40" fmla="*/ 25 w 96"/>
                <a:gd name="T41" fmla="*/ 134 h 260"/>
                <a:gd name="T42" fmla="*/ 22 w 96"/>
                <a:gd name="T43" fmla="*/ 125 h 260"/>
                <a:gd name="T44" fmla="*/ 19 w 96"/>
                <a:gd name="T45" fmla="*/ 116 h 260"/>
                <a:gd name="T46" fmla="*/ 15 w 96"/>
                <a:gd name="T47" fmla="*/ 107 h 260"/>
                <a:gd name="T48" fmla="*/ 12 w 96"/>
                <a:gd name="T49" fmla="*/ 99 h 260"/>
                <a:gd name="T50" fmla="*/ 8 w 96"/>
                <a:gd name="T51" fmla="*/ 89 h 260"/>
                <a:gd name="T52" fmla="*/ 5 w 96"/>
                <a:gd name="T53" fmla="*/ 81 h 260"/>
                <a:gd name="T54" fmla="*/ 3 w 96"/>
                <a:gd name="T55" fmla="*/ 71 h 260"/>
                <a:gd name="T56" fmla="*/ 0 w 96"/>
                <a:gd name="T57" fmla="*/ 62 h 260"/>
                <a:gd name="T58" fmla="*/ 0 w 96"/>
                <a:gd name="T59" fmla="*/ 53 h 260"/>
                <a:gd name="T60" fmla="*/ 0 w 96"/>
                <a:gd name="T61" fmla="*/ 43 h 260"/>
                <a:gd name="T62" fmla="*/ 1 w 96"/>
                <a:gd name="T63" fmla="*/ 32 h 260"/>
                <a:gd name="T64" fmla="*/ 4 w 96"/>
                <a:gd name="T65" fmla="*/ 22 h 260"/>
                <a:gd name="T66" fmla="*/ 9 w 96"/>
                <a:gd name="T67" fmla="*/ 11 h 260"/>
                <a:gd name="T68" fmla="*/ 15 w 96"/>
                <a:gd name="T69" fmla="*/ 0 h 260"/>
                <a:gd name="T70" fmla="*/ 59 w 96"/>
                <a:gd name="T71" fmla="*/ 3 h 260"/>
                <a:gd name="T72" fmla="*/ 59 w 96"/>
                <a:gd name="T73" fmla="*/ 3 h 260"/>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96"/>
                <a:gd name="T112" fmla="*/ 0 h 260"/>
                <a:gd name="T113" fmla="*/ 96 w 96"/>
                <a:gd name="T114" fmla="*/ 260 h 260"/>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96" h="260">
                  <a:moveTo>
                    <a:pt x="59" y="3"/>
                  </a:moveTo>
                  <a:lnTo>
                    <a:pt x="56" y="23"/>
                  </a:lnTo>
                  <a:lnTo>
                    <a:pt x="54" y="43"/>
                  </a:lnTo>
                  <a:lnTo>
                    <a:pt x="53" y="61"/>
                  </a:lnTo>
                  <a:lnTo>
                    <a:pt x="54" y="77"/>
                  </a:lnTo>
                  <a:lnTo>
                    <a:pt x="56" y="93"/>
                  </a:lnTo>
                  <a:lnTo>
                    <a:pt x="58" y="108"/>
                  </a:lnTo>
                  <a:lnTo>
                    <a:pt x="61" y="122"/>
                  </a:lnTo>
                  <a:lnTo>
                    <a:pt x="64" y="135"/>
                  </a:lnTo>
                  <a:lnTo>
                    <a:pt x="68" y="146"/>
                  </a:lnTo>
                  <a:lnTo>
                    <a:pt x="72" y="157"/>
                  </a:lnTo>
                  <a:lnTo>
                    <a:pt x="76" y="168"/>
                  </a:lnTo>
                  <a:lnTo>
                    <a:pt x="81" y="177"/>
                  </a:lnTo>
                  <a:lnTo>
                    <a:pt x="85" y="187"/>
                  </a:lnTo>
                  <a:lnTo>
                    <a:pt x="89" y="195"/>
                  </a:lnTo>
                  <a:lnTo>
                    <a:pt x="92" y="202"/>
                  </a:lnTo>
                  <a:lnTo>
                    <a:pt x="95" y="210"/>
                  </a:lnTo>
                  <a:lnTo>
                    <a:pt x="52" y="259"/>
                  </a:lnTo>
                  <a:lnTo>
                    <a:pt x="28" y="153"/>
                  </a:lnTo>
                  <a:lnTo>
                    <a:pt x="27" y="143"/>
                  </a:lnTo>
                  <a:lnTo>
                    <a:pt x="25" y="134"/>
                  </a:lnTo>
                  <a:lnTo>
                    <a:pt x="22" y="125"/>
                  </a:lnTo>
                  <a:lnTo>
                    <a:pt x="19" y="116"/>
                  </a:lnTo>
                  <a:lnTo>
                    <a:pt x="15" y="107"/>
                  </a:lnTo>
                  <a:lnTo>
                    <a:pt x="12" y="99"/>
                  </a:lnTo>
                  <a:lnTo>
                    <a:pt x="8" y="89"/>
                  </a:lnTo>
                  <a:lnTo>
                    <a:pt x="5" y="81"/>
                  </a:lnTo>
                  <a:lnTo>
                    <a:pt x="3" y="71"/>
                  </a:lnTo>
                  <a:lnTo>
                    <a:pt x="0" y="62"/>
                  </a:lnTo>
                  <a:lnTo>
                    <a:pt x="0" y="53"/>
                  </a:lnTo>
                  <a:lnTo>
                    <a:pt x="0" y="43"/>
                  </a:lnTo>
                  <a:lnTo>
                    <a:pt x="1" y="32"/>
                  </a:lnTo>
                  <a:lnTo>
                    <a:pt x="4" y="22"/>
                  </a:lnTo>
                  <a:lnTo>
                    <a:pt x="9" y="11"/>
                  </a:lnTo>
                  <a:lnTo>
                    <a:pt x="15" y="0"/>
                  </a:lnTo>
                  <a:lnTo>
                    <a:pt x="59" y="3"/>
                  </a:lnTo>
                </a:path>
              </a:pathLst>
            </a:custGeom>
            <a:solidFill>
              <a:srgbClr val="FF9F3F"/>
            </a:solidFill>
            <a:ln w="12700" cap="rnd">
              <a:solidFill>
                <a:srgbClr val="000000"/>
              </a:solidFill>
              <a:round/>
              <a:headEnd/>
              <a:tailEnd/>
            </a:ln>
          </p:spPr>
          <p:txBody>
            <a:bodyPr/>
            <a:lstStyle/>
            <a:p>
              <a:endParaRPr lang="en-US" dirty="0"/>
            </a:p>
          </p:txBody>
        </p:sp>
        <p:sp>
          <p:nvSpPr>
            <p:cNvPr id="15424" name="Freeform 11"/>
            <p:cNvSpPr>
              <a:spLocks/>
            </p:cNvSpPr>
            <p:nvPr/>
          </p:nvSpPr>
          <p:spPr bwMode="auto">
            <a:xfrm>
              <a:off x="4775" y="3147"/>
              <a:ext cx="66" cy="192"/>
            </a:xfrm>
            <a:custGeom>
              <a:avLst/>
              <a:gdLst>
                <a:gd name="T0" fmla="*/ 47 w 66"/>
                <a:gd name="T1" fmla="*/ 0 h 192"/>
                <a:gd name="T2" fmla="*/ 36 w 66"/>
                <a:gd name="T3" fmla="*/ 11 h 192"/>
                <a:gd name="T4" fmla="*/ 28 w 66"/>
                <a:gd name="T5" fmla="*/ 26 h 192"/>
                <a:gd name="T6" fmla="*/ 23 w 66"/>
                <a:gd name="T7" fmla="*/ 43 h 192"/>
                <a:gd name="T8" fmla="*/ 20 w 66"/>
                <a:gd name="T9" fmla="*/ 63 h 192"/>
                <a:gd name="T10" fmla="*/ 18 w 66"/>
                <a:gd name="T11" fmla="*/ 82 h 192"/>
                <a:gd name="T12" fmla="*/ 16 w 66"/>
                <a:gd name="T13" fmla="*/ 103 h 192"/>
                <a:gd name="T14" fmla="*/ 14 w 66"/>
                <a:gd name="T15" fmla="*/ 123 h 192"/>
                <a:gd name="T16" fmla="*/ 10 w 66"/>
                <a:gd name="T17" fmla="*/ 142 h 192"/>
                <a:gd name="T18" fmla="*/ 0 w 66"/>
                <a:gd name="T19" fmla="*/ 187 h 192"/>
                <a:gd name="T20" fmla="*/ 54 w 66"/>
                <a:gd name="T21" fmla="*/ 191 h 192"/>
                <a:gd name="T22" fmla="*/ 65 w 66"/>
                <a:gd name="T23" fmla="*/ 146 h 192"/>
                <a:gd name="T24" fmla="*/ 47 w 66"/>
                <a:gd name="T25" fmla="*/ 0 h 192"/>
                <a:gd name="T26" fmla="*/ 47 w 66"/>
                <a:gd name="T27" fmla="*/ 0 h 19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66"/>
                <a:gd name="T43" fmla="*/ 0 h 192"/>
                <a:gd name="T44" fmla="*/ 66 w 66"/>
                <a:gd name="T45" fmla="*/ 192 h 19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66" h="192">
                  <a:moveTo>
                    <a:pt x="47" y="0"/>
                  </a:moveTo>
                  <a:lnTo>
                    <a:pt x="36" y="11"/>
                  </a:lnTo>
                  <a:lnTo>
                    <a:pt x="28" y="26"/>
                  </a:lnTo>
                  <a:lnTo>
                    <a:pt x="23" y="43"/>
                  </a:lnTo>
                  <a:lnTo>
                    <a:pt x="20" y="63"/>
                  </a:lnTo>
                  <a:lnTo>
                    <a:pt x="18" y="82"/>
                  </a:lnTo>
                  <a:lnTo>
                    <a:pt x="16" y="103"/>
                  </a:lnTo>
                  <a:lnTo>
                    <a:pt x="14" y="123"/>
                  </a:lnTo>
                  <a:lnTo>
                    <a:pt x="10" y="142"/>
                  </a:lnTo>
                  <a:lnTo>
                    <a:pt x="0" y="187"/>
                  </a:lnTo>
                  <a:lnTo>
                    <a:pt x="54" y="191"/>
                  </a:lnTo>
                  <a:lnTo>
                    <a:pt x="65" y="146"/>
                  </a:lnTo>
                  <a:lnTo>
                    <a:pt x="47" y="0"/>
                  </a:lnTo>
                </a:path>
              </a:pathLst>
            </a:custGeom>
            <a:solidFill>
              <a:srgbClr val="00FF00"/>
            </a:solidFill>
            <a:ln w="12700" cap="rnd">
              <a:solidFill>
                <a:srgbClr val="000000"/>
              </a:solidFill>
              <a:round/>
              <a:headEnd/>
              <a:tailEnd/>
            </a:ln>
          </p:spPr>
          <p:txBody>
            <a:bodyPr/>
            <a:lstStyle/>
            <a:p>
              <a:endParaRPr lang="en-US" dirty="0"/>
            </a:p>
          </p:txBody>
        </p:sp>
        <p:sp>
          <p:nvSpPr>
            <p:cNvPr id="15425" name="Freeform 12"/>
            <p:cNvSpPr>
              <a:spLocks/>
            </p:cNvSpPr>
            <p:nvPr/>
          </p:nvSpPr>
          <p:spPr bwMode="auto">
            <a:xfrm>
              <a:off x="4809" y="3098"/>
              <a:ext cx="263" cy="406"/>
            </a:xfrm>
            <a:custGeom>
              <a:avLst/>
              <a:gdLst>
                <a:gd name="T0" fmla="*/ 107 w 263"/>
                <a:gd name="T1" fmla="*/ 1 h 406"/>
                <a:gd name="T2" fmla="*/ 121 w 263"/>
                <a:gd name="T3" fmla="*/ 3 h 406"/>
                <a:gd name="T4" fmla="*/ 133 w 263"/>
                <a:gd name="T5" fmla="*/ 8 h 406"/>
                <a:gd name="T6" fmla="*/ 147 w 263"/>
                <a:gd name="T7" fmla="*/ 20 h 406"/>
                <a:gd name="T8" fmla="*/ 162 w 263"/>
                <a:gd name="T9" fmla="*/ 35 h 406"/>
                <a:gd name="T10" fmla="*/ 182 w 263"/>
                <a:gd name="T11" fmla="*/ 40 h 406"/>
                <a:gd name="T12" fmla="*/ 202 w 263"/>
                <a:gd name="T13" fmla="*/ 45 h 406"/>
                <a:gd name="T14" fmla="*/ 223 w 263"/>
                <a:gd name="T15" fmla="*/ 57 h 406"/>
                <a:gd name="T16" fmla="*/ 229 w 263"/>
                <a:gd name="T17" fmla="*/ 62 h 406"/>
                <a:gd name="T18" fmla="*/ 234 w 263"/>
                <a:gd name="T19" fmla="*/ 69 h 406"/>
                <a:gd name="T20" fmla="*/ 240 w 263"/>
                <a:gd name="T21" fmla="*/ 61 h 406"/>
                <a:gd name="T22" fmla="*/ 249 w 263"/>
                <a:gd name="T23" fmla="*/ 63 h 406"/>
                <a:gd name="T24" fmla="*/ 256 w 263"/>
                <a:gd name="T25" fmla="*/ 71 h 406"/>
                <a:gd name="T26" fmla="*/ 261 w 263"/>
                <a:gd name="T27" fmla="*/ 84 h 406"/>
                <a:gd name="T28" fmla="*/ 262 w 263"/>
                <a:gd name="T29" fmla="*/ 103 h 406"/>
                <a:gd name="T30" fmla="*/ 259 w 263"/>
                <a:gd name="T31" fmla="*/ 120 h 406"/>
                <a:gd name="T32" fmla="*/ 251 w 263"/>
                <a:gd name="T33" fmla="*/ 133 h 406"/>
                <a:gd name="T34" fmla="*/ 239 w 263"/>
                <a:gd name="T35" fmla="*/ 141 h 406"/>
                <a:gd name="T36" fmla="*/ 228 w 263"/>
                <a:gd name="T37" fmla="*/ 138 h 406"/>
                <a:gd name="T38" fmla="*/ 227 w 263"/>
                <a:gd name="T39" fmla="*/ 128 h 406"/>
                <a:gd name="T40" fmla="*/ 207 w 263"/>
                <a:gd name="T41" fmla="*/ 140 h 406"/>
                <a:gd name="T42" fmla="*/ 215 w 263"/>
                <a:gd name="T43" fmla="*/ 175 h 406"/>
                <a:gd name="T44" fmla="*/ 224 w 263"/>
                <a:gd name="T45" fmla="*/ 210 h 406"/>
                <a:gd name="T46" fmla="*/ 235 w 263"/>
                <a:gd name="T47" fmla="*/ 244 h 406"/>
                <a:gd name="T48" fmla="*/ 245 w 263"/>
                <a:gd name="T49" fmla="*/ 278 h 406"/>
                <a:gd name="T50" fmla="*/ 253 w 263"/>
                <a:gd name="T51" fmla="*/ 310 h 406"/>
                <a:gd name="T52" fmla="*/ 257 w 263"/>
                <a:gd name="T53" fmla="*/ 341 h 406"/>
                <a:gd name="T54" fmla="*/ 255 w 263"/>
                <a:gd name="T55" fmla="*/ 372 h 406"/>
                <a:gd name="T56" fmla="*/ 233 w 263"/>
                <a:gd name="T57" fmla="*/ 392 h 406"/>
                <a:gd name="T58" fmla="*/ 196 w 263"/>
                <a:gd name="T59" fmla="*/ 401 h 406"/>
                <a:gd name="T60" fmla="*/ 157 w 263"/>
                <a:gd name="T61" fmla="*/ 405 h 406"/>
                <a:gd name="T62" fmla="*/ 117 w 263"/>
                <a:gd name="T63" fmla="*/ 399 h 406"/>
                <a:gd name="T64" fmla="*/ 92 w 263"/>
                <a:gd name="T65" fmla="*/ 392 h 406"/>
                <a:gd name="T66" fmla="*/ 83 w 263"/>
                <a:gd name="T67" fmla="*/ 387 h 406"/>
                <a:gd name="T68" fmla="*/ 79 w 263"/>
                <a:gd name="T69" fmla="*/ 376 h 406"/>
                <a:gd name="T70" fmla="*/ 84 w 263"/>
                <a:gd name="T71" fmla="*/ 366 h 406"/>
                <a:gd name="T72" fmla="*/ 93 w 263"/>
                <a:gd name="T73" fmla="*/ 350 h 406"/>
                <a:gd name="T74" fmla="*/ 93 w 263"/>
                <a:gd name="T75" fmla="*/ 322 h 406"/>
                <a:gd name="T76" fmla="*/ 86 w 263"/>
                <a:gd name="T77" fmla="*/ 294 h 406"/>
                <a:gd name="T78" fmla="*/ 73 w 263"/>
                <a:gd name="T79" fmla="*/ 264 h 406"/>
                <a:gd name="T80" fmla="*/ 52 w 263"/>
                <a:gd name="T81" fmla="*/ 236 h 406"/>
                <a:gd name="T82" fmla="*/ 32 w 263"/>
                <a:gd name="T83" fmla="*/ 212 h 406"/>
                <a:gd name="T84" fmla="*/ 17 w 263"/>
                <a:gd name="T85" fmla="*/ 187 h 406"/>
                <a:gd name="T86" fmla="*/ 7 w 263"/>
                <a:gd name="T87" fmla="*/ 161 h 406"/>
                <a:gd name="T88" fmla="*/ 1 w 263"/>
                <a:gd name="T89" fmla="*/ 134 h 406"/>
                <a:gd name="T90" fmla="*/ 0 w 263"/>
                <a:gd name="T91" fmla="*/ 107 h 406"/>
                <a:gd name="T92" fmla="*/ 3 w 263"/>
                <a:gd name="T93" fmla="*/ 79 h 406"/>
                <a:gd name="T94" fmla="*/ 11 w 263"/>
                <a:gd name="T95" fmla="*/ 52 h 406"/>
                <a:gd name="T96" fmla="*/ 101 w 263"/>
                <a:gd name="T97" fmla="*/ 0 h 40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263"/>
                <a:gd name="T148" fmla="*/ 0 h 406"/>
                <a:gd name="T149" fmla="*/ 263 w 263"/>
                <a:gd name="T150" fmla="*/ 406 h 40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263" h="406">
                  <a:moveTo>
                    <a:pt x="101" y="0"/>
                  </a:moveTo>
                  <a:lnTo>
                    <a:pt x="107" y="1"/>
                  </a:lnTo>
                  <a:lnTo>
                    <a:pt x="114" y="2"/>
                  </a:lnTo>
                  <a:lnTo>
                    <a:pt x="121" y="3"/>
                  </a:lnTo>
                  <a:lnTo>
                    <a:pt x="127" y="5"/>
                  </a:lnTo>
                  <a:lnTo>
                    <a:pt x="133" y="8"/>
                  </a:lnTo>
                  <a:lnTo>
                    <a:pt x="140" y="12"/>
                  </a:lnTo>
                  <a:lnTo>
                    <a:pt x="147" y="20"/>
                  </a:lnTo>
                  <a:lnTo>
                    <a:pt x="152" y="29"/>
                  </a:lnTo>
                  <a:lnTo>
                    <a:pt x="162" y="35"/>
                  </a:lnTo>
                  <a:lnTo>
                    <a:pt x="172" y="38"/>
                  </a:lnTo>
                  <a:lnTo>
                    <a:pt x="182" y="40"/>
                  </a:lnTo>
                  <a:lnTo>
                    <a:pt x="192" y="42"/>
                  </a:lnTo>
                  <a:lnTo>
                    <a:pt x="202" y="45"/>
                  </a:lnTo>
                  <a:lnTo>
                    <a:pt x="213" y="50"/>
                  </a:lnTo>
                  <a:lnTo>
                    <a:pt x="223" y="57"/>
                  </a:lnTo>
                  <a:lnTo>
                    <a:pt x="226" y="59"/>
                  </a:lnTo>
                  <a:lnTo>
                    <a:pt x="229" y="62"/>
                  </a:lnTo>
                  <a:lnTo>
                    <a:pt x="231" y="66"/>
                  </a:lnTo>
                  <a:lnTo>
                    <a:pt x="234" y="69"/>
                  </a:lnTo>
                  <a:lnTo>
                    <a:pt x="237" y="64"/>
                  </a:lnTo>
                  <a:lnTo>
                    <a:pt x="240" y="61"/>
                  </a:lnTo>
                  <a:lnTo>
                    <a:pt x="244" y="61"/>
                  </a:lnTo>
                  <a:lnTo>
                    <a:pt x="249" y="63"/>
                  </a:lnTo>
                  <a:lnTo>
                    <a:pt x="252" y="66"/>
                  </a:lnTo>
                  <a:lnTo>
                    <a:pt x="256" y="71"/>
                  </a:lnTo>
                  <a:lnTo>
                    <a:pt x="259" y="77"/>
                  </a:lnTo>
                  <a:lnTo>
                    <a:pt x="261" y="84"/>
                  </a:lnTo>
                  <a:lnTo>
                    <a:pt x="262" y="94"/>
                  </a:lnTo>
                  <a:lnTo>
                    <a:pt x="262" y="103"/>
                  </a:lnTo>
                  <a:lnTo>
                    <a:pt x="261" y="112"/>
                  </a:lnTo>
                  <a:lnTo>
                    <a:pt x="259" y="120"/>
                  </a:lnTo>
                  <a:lnTo>
                    <a:pt x="255" y="127"/>
                  </a:lnTo>
                  <a:lnTo>
                    <a:pt x="251" y="133"/>
                  </a:lnTo>
                  <a:lnTo>
                    <a:pt x="245" y="138"/>
                  </a:lnTo>
                  <a:lnTo>
                    <a:pt x="239" y="141"/>
                  </a:lnTo>
                  <a:lnTo>
                    <a:pt x="233" y="141"/>
                  </a:lnTo>
                  <a:lnTo>
                    <a:pt x="228" y="138"/>
                  </a:lnTo>
                  <a:lnTo>
                    <a:pt x="226" y="133"/>
                  </a:lnTo>
                  <a:lnTo>
                    <a:pt x="227" y="128"/>
                  </a:lnTo>
                  <a:lnTo>
                    <a:pt x="205" y="123"/>
                  </a:lnTo>
                  <a:lnTo>
                    <a:pt x="207" y="140"/>
                  </a:lnTo>
                  <a:lnTo>
                    <a:pt x="210" y="158"/>
                  </a:lnTo>
                  <a:lnTo>
                    <a:pt x="215" y="175"/>
                  </a:lnTo>
                  <a:lnTo>
                    <a:pt x="219" y="193"/>
                  </a:lnTo>
                  <a:lnTo>
                    <a:pt x="224" y="210"/>
                  </a:lnTo>
                  <a:lnTo>
                    <a:pt x="230" y="227"/>
                  </a:lnTo>
                  <a:lnTo>
                    <a:pt x="235" y="244"/>
                  </a:lnTo>
                  <a:lnTo>
                    <a:pt x="241" y="261"/>
                  </a:lnTo>
                  <a:lnTo>
                    <a:pt x="245" y="278"/>
                  </a:lnTo>
                  <a:lnTo>
                    <a:pt x="250" y="294"/>
                  </a:lnTo>
                  <a:lnTo>
                    <a:pt x="253" y="310"/>
                  </a:lnTo>
                  <a:lnTo>
                    <a:pt x="255" y="326"/>
                  </a:lnTo>
                  <a:lnTo>
                    <a:pt x="257" y="341"/>
                  </a:lnTo>
                  <a:lnTo>
                    <a:pt x="257" y="356"/>
                  </a:lnTo>
                  <a:lnTo>
                    <a:pt x="255" y="372"/>
                  </a:lnTo>
                  <a:lnTo>
                    <a:pt x="251" y="386"/>
                  </a:lnTo>
                  <a:lnTo>
                    <a:pt x="233" y="392"/>
                  </a:lnTo>
                  <a:lnTo>
                    <a:pt x="215" y="397"/>
                  </a:lnTo>
                  <a:lnTo>
                    <a:pt x="196" y="401"/>
                  </a:lnTo>
                  <a:lnTo>
                    <a:pt x="177" y="404"/>
                  </a:lnTo>
                  <a:lnTo>
                    <a:pt x="157" y="405"/>
                  </a:lnTo>
                  <a:lnTo>
                    <a:pt x="137" y="403"/>
                  </a:lnTo>
                  <a:lnTo>
                    <a:pt x="117" y="399"/>
                  </a:lnTo>
                  <a:lnTo>
                    <a:pt x="97" y="392"/>
                  </a:lnTo>
                  <a:lnTo>
                    <a:pt x="92" y="392"/>
                  </a:lnTo>
                  <a:lnTo>
                    <a:pt x="87" y="390"/>
                  </a:lnTo>
                  <a:lnTo>
                    <a:pt x="83" y="387"/>
                  </a:lnTo>
                  <a:lnTo>
                    <a:pt x="80" y="382"/>
                  </a:lnTo>
                  <a:lnTo>
                    <a:pt x="79" y="376"/>
                  </a:lnTo>
                  <a:lnTo>
                    <a:pt x="80" y="371"/>
                  </a:lnTo>
                  <a:lnTo>
                    <a:pt x="84" y="366"/>
                  </a:lnTo>
                  <a:lnTo>
                    <a:pt x="90" y="364"/>
                  </a:lnTo>
                  <a:lnTo>
                    <a:pt x="93" y="350"/>
                  </a:lnTo>
                  <a:lnTo>
                    <a:pt x="93" y="336"/>
                  </a:lnTo>
                  <a:lnTo>
                    <a:pt x="93" y="322"/>
                  </a:lnTo>
                  <a:lnTo>
                    <a:pt x="90" y="308"/>
                  </a:lnTo>
                  <a:lnTo>
                    <a:pt x="86" y="294"/>
                  </a:lnTo>
                  <a:lnTo>
                    <a:pt x="80" y="279"/>
                  </a:lnTo>
                  <a:lnTo>
                    <a:pt x="73" y="264"/>
                  </a:lnTo>
                  <a:lnTo>
                    <a:pt x="63" y="248"/>
                  </a:lnTo>
                  <a:lnTo>
                    <a:pt x="52" y="236"/>
                  </a:lnTo>
                  <a:lnTo>
                    <a:pt x="41" y="225"/>
                  </a:lnTo>
                  <a:lnTo>
                    <a:pt x="32" y="212"/>
                  </a:lnTo>
                  <a:lnTo>
                    <a:pt x="24" y="200"/>
                  </a:lnTo>
                  <a:lnTo>
                    <a:pt x="17" y="187"/>
                  </a:lnTo>
                  <a:lnTo>
                    <a:pt x="11" y="174"/>
                  </a:lnTo>
                  <a:lnTo>
                    <a:pt x="7" y="161"/>
                  </a:lnTo>
                  <a:lnTo>
                    <a:pt x="3" y="148"/>
                  </a:lnTo>
                  <a:lnTo>
                    <a:pt x="1" y="134"/>
                  </a:lnTo>
                  <a:lnTo>
                    <a:pt x="0" y="120"/>
                  </a:lnTo>
                  <a:lnTo>
                    <a:pt x="0" y="107"/>
                  </a:lnTo>
                  <a:lnTo>
                    <a:pt x="1" y="93"/>
                  </a:lnTo>
                  <a:lnTo>
                    <a:pt x="3" y="79"/>
                  </a:lnTo>
                  <a:lnTo>
                    <a:pt x="7" y="66"/>
                  </a:lnTo>
                  <a:lnTo>
                    <a:pt x="11" y="52"/>
                  </a:lnTo>
                  <a:lnTo>
                    <a:pt x="17" y="38"/>
                  </a:lnTo>
                  <a:lnTo>
                    <a:pt x="101" y="0"/>
                  </a:lnTo>
                </a:path>
              </a:pathLst>
            </a:custGeom>
            <a:solidFill>
              <a:srgbClr val="00FF00"/>
            </a:solidFill>
            <a:ln w="12700" cap="rnd">
              <a:solidFill>
                <a:srgbClr val="000000"/>
              </a:solidFill>
              <a:round/>
              <a:headEnd/>
              <a:tailEnd/>
            </a:ln>
          </p:spPr>
          <p:txBody>
            <a:bodyPr/>
            <a:lstStyle/>
            <a:p>
              <a:endParaRPr lang="en-US" dirty="0"/>
            </a:p>
          </p:txBody>
        </p:sp>
        <p:sp>
          <p:nvSpPr>
            <p:cNvPr id="15426" name="Freeform 13"/>
            <p:cNvSpPr>
              <a:spLocks/>
            </p:cNvSpPr>
            <p:nvPr/>
          </p:nvSpPr>
          <p:spPr bwMode="auto">
            <a:xfrm>
              <a:off x="4995" y="3181"/>
              <a:ext cx="164" cy="282"/>
            </a:xfrm>
            <a:custGeom>
              <a:avLst/>
              <a:gdLst>
                <a:gd name="T0" fmla="*/ 59 w 164"/>
                <a:gd name="T1" fmla="*/ 63 h 282"/>
                <a:gd name="T2" fmla="*/ 75 w 164"/>
                <a:gd name="T3" fmla="*/ 81 h 282"/>
                <a:gd name="T4" fmla="*/ 76 w 164"/>
                <a:gd name="T5" fmla="*/ 97 h 282"/>
                <a:gd name="T6" fmla="*/ 63 w 164"/>
                <a:gd name="T7" fmla="*/ 117 h 282"/>
                <a:gd name="T8" fmla="*/ 55 w 164"/>
                <a:gd name="T9" fmla="*/ 138 h 282"/>
                <a:gd name="T10" fmla="*/ 50 w 164"/>
                <a:gd name="T11" fmla="*/ 159 h 282"/>
                <a:gd name="T12" fmla="*/ 40 w 164"/>
                <a:gd name="T13" fmla="*/ 169 h 282"/>
                <a:gd name="T14" fmla="*/ 23 w 164"/>
                <a:gd name="T15" fmla="*/ 170 h 282"/>
                <a:gd name="T16" fmla="*/ 11 w 164"/>
                <a:gd name="T17" fmla="*/ 179 h 282"/>
                <a:gd name="T18" fmla="*/ 2 w 164"/>
                <a:gd name="T19" fmla="*/ 193 h 282"/>
                <a:gd name="T20" fmla="*/ 2 w 164"/>
                <a:gd name="T21" fmla="*/ 205 h 282"/>
                <a:gd name="T22" fmla="*/ 12 w 164"/>
                <a:gd name="T23" fmla="*/ 207 h 282"/>
                <a:gd name="T24" fmla="*/ 24 w 164"/>
                <a:gd name="T25" fmla="*/ 204 h 282"/>
                <a:gd name="T26" fmla="*/ 37 w 164"/>
                <a:gd name="T27" fmla="*/ 202 h 282"/>
                <a:gd name="T28" fmla="*/ 94 w 164"/>
                <a:gd name="T29" fmla="*/ 259 h 282"/>
                <a:gd name="T30" fmla="*/ 101 w 164"/>
                <a:gd name="T31" fmla="*/ 274 h 282"/>
                <a:gd name="T32" fmla="*/ 109 w 164"/>
                <a:gd name="T33" fmla="*/ 281 h 282"/>
                <a:gd name="T34" fmla="*/ 115 w 164"/>
                <a:gd name="T35" fmla="*/ 276 h 282"/>
                <a:gd name="T36" fmla="*/ 114 w 164"/>
                <a:gd name="T37" fmla="*/ 251 h 282"/>
                <a:gd name="T38" fmla="*/ 114 w 164"/>
                <a:gd name="T39" fmla="*/ 233 h 282"/>
                <a:gd name="T40" fmla="*/ 115 w 164"/>
                <a:gd name="T41" fmla="*/ 216 h 282"/>
                <a:gd name="T42" fmla="*/ 109 w 164"/>
                <a:gd name="T43" fmla="*/ 204 h 282"/>
                <a:gd name="T44" fmla="*/ 118 w 164"/>
                <a:gd name="T45" fmla="*/ 190 h 282"/>
                <a:gd name="T46" fmla="*/ 136 w 164"/>
                <a:gd name="T47" fmla="*/ 163 h 282"/>
                <a:gd name="T48" fmla="*/ 146 w 164"/>
                <a:gd name="T49" fmla="*/ 131 h 282"/>
                <a:gd name="T50" fmla="*/ 155 w 164"/>
                <a:gd name="T51" fmla="*/ 99 h 282"/>
                <a:gd name="T52" fmla="*/ 163 w 164"/>
                <a:gd name="T53" fmla="*/ 72 h 282"/>
                <a:gd name="T54" fmla="*/ 159 w 164"/>
                <a:gd name="T55" fmla="*/ 52 h 282"/>
                <a:gd name="T56" fmla="*/ 148 w 164"/>
                <a:gd name="T57" fmla="*/ 41 h 282"/>
                <a:gd name="T58" fmla="*/ 133 w 164"/>
                <a:gd name="T59" fmla="*/ 44 h 282"/>
                <a:gd name="T60" fmla="*/ 122 w 164"/>
                <a:gd name="T61" fmla="*/ 42 h 282"/>
                <a:gd name="T62" fmla="*/ 110 w 164"/>
                <a:gd name="T63" fmla="*/ 24 h 282"/>
                <a:gd name="T64" fmla="*/ 96 w 164"/>
                <a:gd name="T65" fmla="*/ 10 h 282"/>
                <a:gd name="T66" fmla="*/ 77 w 164"/>
                <a:gd name="T67" fmla="*/ 1 h 282"/>
                <a:gd name="T68" fmla="*/ 76 w 164"/>
                <a:gd name="T69" fmla="*/ 6 h 282"/>
                <a:gd name="T70" fmla="*/ 75 w 164"/>
                <a:gd name="T71" fmla="*/ 31 h 282"/>
                <a:gd name="T72" fmla="*/ 62 w 164"/>
                <a:gd name="T73" fmla="*/ 54 h 282"/>
                <a:gd name="T74" fmla="*/ 56 w 164"/>
                <a:gd name="T75" fmla="*/ 57 h 28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64"/>
                <a:gd name="T115" fmla="*/ 0 h 282"/>
                <a:gd name="T116" fmla="*/ 164 w 164"/>
                <a:gd name="T117" fmla="*/ 282 h 282"/>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64" h="282">
                  <a:moveTo>
                    <a:pt x="56" y="57"/>
                  </a:moveTo>
                  <a:lnTo>
                    <a:pt x="59" y="63"/>
                  </a:lnTo>
                  <a:lnTo>
                    <a:pt x="67" y="74"/>
                  </a:lnTo>
                  <a:lnTo>
                    <a:pt x="75" y="81"/>
                  </a:lnTo>
                  <a:lnTo>
                    <a:pt x="83" y="88"/>
                  </a:lnTo>
                  <a:lnTo>
                    <a:pt x="76" y="97"/>
                  </a:lnTo>
                  <a:lnTo>
                    <a:pt x="69" y="108"/>
                  </a:lnTo>
                  <a:lnTo>
                    <a:pt x="63" y="117"/>
                  </a:lnTo>
                  <a:lnTo>
                    <a:pt x="59" y="127"/>
                  </a:lnTo>
                  <a:lnTo>
                    <a:pt x="55" y="138"/>
                  </a:lnTo>
                  <a:lnTo>
                    <a:pt x="51" y="148"/>
                  </a:lnTo>
                  <a:lnTo>
                    <a:pt x="50" y="159"/>
                  </a:lnTo>
                  <a:lnTo>
                    <a:pt x="49" y="171"/>
                  </a:lnTo>
                  <a:lnTo>
                    <a:pt x="40" y="169"/>
                  </a:lnTo>
                  <a:lnTo>
                    <a:pt x="31" y="169"/>
                  </a:lnTo>
                  <a:lnTo>
                    <a:pt x="23" y="170"/>
                  </a:lnTo>
                  <a:lnTo>
                    <a:pt x="17" y="174"/>
                  </a:lnTo>
                  <a:lnTo>
                    <a:pt x="11" y="179"/>
                  </a:lnTo>
                  <a:lnTo>
                    <a:pt x="6" y="185"/>
                  </a:lnTo>
                  <a:lnTo>
                    <a:pt x="2" y="193"/>
                  </a:lnTo>
                  <a:lnTo>
                    <a:pt x="0" y="201"/>
                  </a:lnTo>
                  <a:lnTo>
                    <a:pt x="2" y="205"/>
                  </a:lnTo>
                  <a:lnTo>
                    <a:pt x="6" y="207"/>
                  </a:lnTo>
                  <a:lnTo>
                    <a:pt x="12" y="207"/>
                  </a:lnTo>
                  <a:lnTo>
                    <a:pt x="18" y="205"/>
                  </a:lnTo>
                  <a:lnTo>
                    <a:pt x="24" y="204"/>
                  </a:lnTo>
                  <a:lnTo>
                    <a:pt x="31" y="202"/>
                  </a:lnTo>
                  <a:lnTo>
                    <a:pt x="37" y="202"/>
                  </a:lnTo>
                  <a:lnTo>
                    <a:pt x="42" y="205"/>
                  </a:lnTo>
                  <a:lnTo>
                    <a:pt x="94" y="259"/>
                  </a:lnTo>
                  <a:lnTo>
                    <a:pt x="97" y="268"/>
                  </a:lnTo>
                  <a:lnTo>
                    <a:pt x="101" y="274"/>
                  </a:lnTo>
                  <a:lnTo>
                    <a:pt x="105" y="278"/>
                  </a:lnTo>
                  <a:lnTo>
                    <a:pt x="109" y="281"/>
                  </a:lnTo>
                  <a:lnTo>
                    <a:pt x="113" y="280"/>
                  </a:lnTo>
                  <a:lnTo>
                    <a:pt x="115" y="276"/>
                  </a:lnTo>
                  <a:lnTo>
                    <a:pt x="117" y="259"/>
                  </a:lnTo>
                  <a:lnTo>
                    <a:pt x="114" y="251"/>
                  </a:lnTo>
                  <a:lnTo>
                    <a:pt x="114" y="243"/>
                  </a:lnTo>
                  <a:lnTo>
                    <a:pt x="114" y="233"/>
                  </a:lnTo>
                  <a:lnTo>
                    <a:pt x="115" y="224"/>
                  </a:lnTo>
                  <a:lnTo>
                    <a:pt x="115" y="216"/>
                  </a:lnTo>
                  <a:lnTo>
                    <a:pt x="114" y="209"/>
                  </a:lnTo>
                  <a:lnTo>
                    <a:pt x="109" y="204"/>
                  </a:lnTo>
                  <a:lnTo>
                    <a:pt x="103" y="202"/>
                  </a:lnTo>
                  <a:lnTo>
                    <a:pt x="118" y="190"/>
                  </a:lnTo>
                  <a:lnTo>
                    <a:pt x="128" y="177"/>
                  </a:lnTo>
                  <a:lnTo>
                    <a:pt x="136" y="163"/>
                  </a:lnTo>
                  <a:lnTo>
                    <a:pt x="142" y="147"/>
                  </a:lnTo>
                  <a:lnTo>
                    <a:pt x="146" y="131"/>
                  </a:lnTo>
                  <a:lnTo>
                    <a:pt x="151" y="115"/>
                  </a:lnTo>
                  <a:lnTo>
                    <a:pt x="155" y="99"/>
                  </a:lnTo>
                  <a:lnTo>
                    <a:pt x="162" y="84"/>
                  </a:lnTo>
                  <a:lnTo>
                    <a:pt x="163" y="72"/>
                  </a:lnTo>
                  <a:lnTo>
                    <a:pt x="163" y="61"/>
                  </a:lnTo>
                  <a:lnTo>
                    <a:pt x="159" y="52"/>
                  </a:lnTo>
                  <a:lnTo>
                    <a:pt x="155" y="44"/>
                  </a:lnTo>
                  <a:lnTo>
                    <a:pt x="148" y="41"/>
                  </a:lnTo>
                  <a:lnTo>
                    <a:pt x="141" y="40"/>
                  </a:lnTo>
                  <a:lnTo>
                    <a:pt x="133" y="44"/>
                  </a:lnTo>
                  <a:lnTo>
                    <a:pt x="127" y="52"/>
                  </a:lnTo>
                  <a:lnTo>
                    <a:pt x="122" y="42"/>
                  </a:lnTo>
                  <a:lnTo>
                    <a:pt x="117" y="32"/>
                  </a:lnTo>
                  <a:lnTo>
                    <a:pt x="110" y="24"/>
                  </a:lnTo>
                  <a:lnTo>
                    <a:pt x="104" y="16"/>
                  </a:lnTo>
                  <a:lnTo>
                    <a:pt x="96" y="10"/>
                  </a:lnTo>
                  <a:lnTo>
                    <a:pt x="87" y="5"/>
                  </a:lnTo>
                  <a:lnTo>
                    <a:pt x="77" y="1"/>
                  </a:lnTo>
                  <a:lnTo>
                    <a:pt x="75" y="0"/>
                  </a:lnTo>
                  <a:lnTo>
                    <a:pt x="76" y="6"/>
                  </a:lnTo>
                  <a:lnTo>
                    <a:pt x="77" y="16"/>
                  </a:lnTo>
                  <a:lnTo>
                    <a:pt x="75" y="31"/>
                  </a:lnTo>
                  <a:lnTo>
                    <a:pt x="69" y="44"/>
                  </a:lnTo>
                  <a:lnTo>
                    <a:pt x="62" y="54"/>
                  </a:lnTo>
                  <a:lnTo>
                    <a:pt x="58" y="58"/>
                  </a:lnTo>
                  <a:lnTo>
                    <a:pt x="56" y="57"/>
                  </a:lnTo>
                </a:path>
              </a:pathLst>
            </a:custGeom>
            <a:solidFill>
              <a:srgbClr val="FF9F3F"/>
            </a:solidFill>
            <a:ln w="12700" cap="rnd">
              <a:solidFill>
                <a:srgbClr val="000000"/>
              </a:solidFill>
              <a:round/>
              <a:headEnd/>
              <a:tailEnd/>
            </a:ln>
          </p:spPr>
          <p:txBody>
            <a:bodyPr/>
            <a:lstStyle/>
            <a:p>
              <a:endParaRPr lang="en-US" dirty="0"/>
            </a:p>
          </p:txBody>
        </p:sp>
        <p:sp>
          <p:nvSpPr>
            <p:cNvPr id="15427" name="Freeform 14"/>
            <p:cNvSpPr>
              <a:spLocks/>
            </p:cNvSpPr>
            <p:nvPr/>
          </p:nvSpPr>
          <p:spPr bwMode="auto">
            <a:xfrm>
              <a:off x="4339" y="3917"/>
              <a:ext cx="391" cy="248"/>
            </a:xfrm>
            <a:custGeom>
              <a:avLst/>
              <a:gdLst>
                <a:gd name="T0" fmla="*/ 42 w 391"/>
                <a:gd name="T1" fmla="*/ 107 h 248"/>
                <a:gd name="T2" fmla="*/ 0 w 391"/>
                <a:gd name="T3" fmla="*/ 180 h 248"/>
                <a:gd name="T4" fmla="*/ 13 w 391"/>
                <a:gd name="T5" fmla="*/ 180 h 248"/>
                <a:gd name="T6" fmla="*/ 11 w 391"/>
                <a:gd name="T7" fmla="*/ 191 h 248"/>
                <a:gd name="T8" fmla="*/ 27 w 391"/>
                <a:gd name="T9" fmla="*/ 191 h 248"/>
                <a:gd name="T10" fmla="*/ 27 w 391"/>
                <a:gd name="T11" fmla="*/ 207 h 248"/>
                <a:gd name="T12" fmla="*/ 42 w 391"/>
                <a:gd name="T13" fmla="*/ 203 h 248"/>
                <a:gd name="T14" fmla="*/ 45 w 391"/>
                <a:gd name="T15" fmla="*/ 219 h 248"/>
                <a:gd name="T16" fmla="*/ 58 w 391"/>
                <a:gd name="T17" fmla="*/ 210 h 248"/>
                <a:gd name="T18" fmla="*/ 56 w 391"/>
                <a:gd name="T19" fmla="*/ 228 h 248"/>
                <a:gd name="T20" fmla="*/ 69 w 391"/>
                <a:gd name="T21" fmla="*/ 221 h 248"/>
                <a:gd name="T22" fmla="*/ 69 w 391"/>
                <a:gd name="T23" fmla="*/ 237 h 248"/>
                <a:gd name="T24" fmla="*/ 81 w 391"/>
                <a:gd name="T25" fmla="*/ 230 h 248"/>
                <a:gd name="T26" fmla="*/ 79 w 391"/>
                <a:gd name="T27" fmla="*/ 247 h 248"/>
                <a:gd name="T28" fmla="*/ 357 w 391"/>
                <a:gd name="T29" fmla="*/ 51 h 248"/>
                <a:gd name="T30" fmla="*/ 390 w 391"/>
                <a:gd name="T31" fmla="*/ 0 h 248"/>
                <a:gd name="T32" fmla="*/ 151 w 391"/>
                <a:gd name="T33" fmla="*/ 131 h 248"/>
                <a:gd name="T34" fmla="*/ 48 w 391"/>
                <a:gd name="T35" fmla="*/ 108 h 248"/>
                <a:gd name="T36" fmla="*/ 42 w 391"/>
                <a:gd name="T37" fmla="*/ 107 h 248"/>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391"/>
                <a:gd name="T58" fmla="*/ 0 h 248"/>
                <a:gd name="T59" fmla="*/ 391 w 391"/>
                <a:gd name="T60" fmla="*/ 248 h 248"/>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391" h="248">
                  <a:moveTo>
                    <a:pt x="42" y="107"/>
                  </a:moveTo>
                  <a:lnTo>
                    <a:pt x="0" y="180"/>
                  </a:lnTo>
                  <a:lnTo>
                    <a:pt x="13" y="180"/>
                  </a:lnTo>
                  <a:lnTo>
                    <a:pt x="11" y="191"/>
                  </a:lnTo>
                  <a:lnTo>
                    <a:pt x="27" y="191"/>
                  </a:lnTo>
                  <a:lnTo>
                    <a:pt x="27" y="207"/>
                  </a:lnTo>
                  <a:lnTo>
                    <a:pt x="42" y="203"/>
                  </a:lnTo>
                  <a:lnTo>
                    <a:pt x="45" y="219"/>
                  </a:lnTo>
                  <a:lnTo>
                    <a:pt x="58" y="210"/>
                  </a:lnTo>
                  <a:lnTo>
                    <a:pt x="56" y="228"/>
                  </a:lnTo>
                  <a:lnTo>
                    <a:pt x="69" y="221"/>
                  </a:lnTo>
                  <a:lnTo>
                    <a:pt x="69" y="237"/>
                  </a:lnTo>
                  <a:lnTo>
                    <a:pt x="81" y="230"/>
                  </a:lnTo>
                  <a:lnTo>
                    <a:pt x="79" y="247"/>
                  </a:lnTo>
                  <a:lnTo>
                    <a:pt x="357" y="51"/>
                  </a:lnTo>
                  <a:lnTo>
                    <a:pt x="390" y="0"/>
                  </a:lnTo>
                  <a:lnTo>
                    <a:pt x="151" y="131"/>
                  </a:lnTo>
                  <a:lnTo>
                    <a:pt x="48" y="108"/>
                  </a:lnTo>
                  <a:lnTo>
                    <a:pt x="42" y="107"/>
                  </a:lnTo>
                </a:path>
              </a:pathLst>
            </a:custGeom>
            <a:gradFill rotWithShape="0">
              <a:gsLst>
                <a:gs pos="0">
                  <a:srgbClr val="000000"/>
                </a:gs>
                <a:gs pos="100000">
                  <a:srgbClr val="B2B2B2"/>
                </a:gs>
              </a:gsLst>
              <a:lin ang="18900000" scaled="1"/>
            </a:gradFill>
            <a:ln w="12700" cap="rnd">
              <a:solidFill>
                <a:srgbClr val="A9A9A9"/>
              </a:solidFill>
              <a:round/>
              <a:headEnd/>
              <a:tailEnd/>
            </a:ln>
          </p:spPr>
          <p:txBody>
            <a:bodyPr/>
            <a:lstStyle/>
            <a:p>
              <a:endParaRPr lang="en-US" dirty="0"/>
            </a:p>
          </p:txBody>
        </p:sp>
        <p:sp>
          <p:nvSpPr>
            <p:cNvPr id="15428" name="Freeform 15"/>
            <p:cNvSpPr>
              <a:spLocks/>
            </p:cNvSpPr>
            <p:nvPr/>
          </p:nvSpPr>
          <p:spPr bwMode="auto">
            <a:xfrm>
              <a:off x="4380" y="3892"/>
              <a:ext cx="350" cy="203"/>
            </a:xfrm>
            <a:custGeom>
              <a:avLst/>
              <a:gdLst>
                <a:gd name="T0" fmla="*/ 349 w 350"/>
                <a:gd name="T1" fmla="*/ 26 h 203"/>
                <a:gd name="T2" fmla="*/ 316 w 350"/>
                <a:gd name="T3" fmla="*/ 0 h 203"/>
                <a:gd name="T4" fmla="*/ 20 w 350"/>
                <a:gd name="T5" fmla="*/ 97 h 203"/>
                <a:gd name="T6" fmla="*/ 0 w 350"/>
                <a:gd name="T7" fmla="*/ 135 h 203"/>
                <a:gd name="T8" fmla="*/ 79 w 350"/>
                <a:gd name="T9" fmla="*/ 202 h 203"/>
                <a:gd name="T10" fmla="*/ 110 w 350"/>
                <a:gd name="T11" fmla="*/ 163 h 203"/>
                <a:gd name="T12" fmla="*/ 349 w 350"/>
                <a:gd name="T13" fmla="*/ 26 h 203"/>
                <a:gd name="T14" fmla="*/ 349 w 350"/>
                <a:gd name="T15" fmla="*/ 26 h 203"/>
                <a:gd name="T16" fmla="*/ 0 60000 65536"/>
                <a:gd name="T17" fmla="*/ 0 60000 65536"/>
                <a:gd name="T18" fmla="*/ 0 60000 65536"/>
                <a:gd name="T19" fmla="*/ 0 60000 65536"/>
                <a:gd name="T20" fmla="*/ 0 60000 65536"/>
                <a:gd name="T21" fmla="*/ 0 60000 65536"/>
                <a:gd name="T22" fmla="*/ 0 60000 65536"/>
                <a:gd name="T23" fmla="*/ 0 60000 65536"/>
                <a:gd name="T24" fmla="*/ 0 w 350"/>
                <a:gd name="T25" fmla="*/ 0 h 203"/>
                <a:gd name="T26" fmla="*/ 350 w 350"/>
                <a:gd name="T27" fmla="*/ 203 h 20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50" h="203">
                  <a:moveTo>
                    <a:pt x="349" y="26"/>
                  </a:moveTo>
                  <a:lnTo>
                    <a:pt x="316" y="0"/>
                  </a:lnTo>
                  <a:lnTo>
                    <a:pt x="20" y="97"/>
                  </a:lnTo>
                  <a:lnTo>
                    <a:pt x="0" y="135"/>
                  </a:lnTo>
                  <a:lnTo>
                    <a:pt x="79" y="202"/>
                  </a:lnTo>
                  <a:lnTo>
                    <a:pt x="110" y="163"/>
                  </a:lnTo>
                  <a:lnTo>
                    <a:pt x="349" y="26"/>
                  </a:lnTo>
                </a:path>
              </a:pathLst>
            </a:custGeom>
            <a:gradFill rotWithShape="0">
              <a:gsLst>
                <a:gs pos="0">
                  <a:srgbClr val="FFFFFF"/>
                </a:gs>
                <a:gs pos="100000">
                  <a:srgbClr val="808000"/>
                </a:gs>
              </a:gsLst>
              <a:lin ang="18900000" scaled="1"/>
            </a:gradFill>
            <a:ln w="12700" cap="rnd">
              <a:solidFill>
                <a:srgbClr val="000000"/>
              </a:solidFill>
              <a:round/>
              <a:headEnd/>
              <a:tailEnd/>
            </a:ln>
          </p:spPr>
          <p:txBody>
            <a:bodyPr/>
            <a:lstStyle/>
            <a:p>
              <a:endParaRPr lang="en-US" dirty="0"/>
            </a:p>
          </p:txBody>
        </p:sp>
        <p:sp>
          <p:nvSpPr>
            <p:cNvPr id="15429" name="Freeform 16"/>
            <p:cNvSpPr>
              <a:spLocks/>
            </p:cNvSpPr>
            <p:nvPr/>
          </p:nvSpPr>
          <p:spPr bwMode="auto">
            <a:xfrm>
              <a:off x="4807" y="2873"/>
              <a:ext cx="159" cy="180"/>
            </a:xfrm>
            <a:custGeom>
              <a:avLst/>
              <a:gdLst>
                <a:gd name="T0" fmla="*/ 121 w 159"/>
                <a:gd name="T1" fmla="*/ 0 h 180"/>
                <a:gd name="T2" fmla="*/ 127 w 159"/>
                <a:gd name="T3" fmla="*/ 3 h 180"/>
                <a:gd name="T4" fmla="*/ 133 w 159"/>
                <a:gd name="T5" fmla="*/ 8 h 180"/>
                <a:gd name="T6" fmla="*/ 139 w 159"/>
                <a:gd name="T7" fmla="*/ 13 h 180"/>
                <a:gd name="T8" fmla="*/ 144 w 159"/>
                <a:gd name="T9" fmla="*/ 20 h 180"/>
                <a:gd name="T10" fmla="*/ 149 w 159"/>
                <a:gd name="T11" fmla="*/ 27 h 180"/>
                <a:gd name="T12" fmla="*/ 153 w 159"/>
                <a:gd name="T13" fmla="*/ 35 h 180"/>
                <a:gd name="T14" fmla="*/ 156 w 159"/>
                <a:gd name="T15" fmla="*/ 43 h 180"/>
                <a:gd name="T16" fmla="*/ 158 w 159"/>
                <a:gd name="T17" fmla="*/ 51 h 180"/>
                <a:gd name="T18" fmla="*/ 147 w 159"/>
                <a:gd name="T19" fmla="*/ 46 h 180"/>
                <a:gd name="T20" fmla="*/ 151 w 159"/>
                <a:gd name="T21" fmla="*/ 53 h 180"/>
                <a:gd name="T22" fmla="*/ 153 w 159"/>
                <a:gd name="T23" fmla="*/ 62 h 180"/>
                <a:gd name="T24" fmla="*/ 154 w 159"/>
                <a:gd name="T25" fmla="*/ 69 h 180"/>
                <a:gd name="T26" fmla="*/ 154 w 159"/>
                <a:gd name="T27" fmla="*/ 77 h 180"/>
                <a:gd name="T28" fmla="*/ 153 w 159"/>
                <a:gd name="T29" fmla="*/ 83 h 180"/>
                <a:gd name="T30" fmla="*/ 152 w 159"/>
                <a:gd name="T31" fmla="*/ 90 h 180"/>
                <a:gd name="T32" fmla="*/ 151 w 159"/>
                <a:gd name="T33" fmla="*/ 95 h 180"/>
                <a:gd name="T34" fmla="*/ 150 w 159"/>
                <a:gd name="T35" fmla="*/ 101 h 180"/>
                <a:gd name="T36" fmla="*/ 142 w 159"/>
                <a:gd name="T37" fmla="*/ 91 h 180"/>
                <a:gd name="T38" fmla="*/ 142 w 159"/>
                <a:gd name="T39" fmla="*/ 107 h 180"/>
                <a:gd name="T40" fmla="*/ 139 w 159"/>
                <a:gd name="T41" fmla="*/ 124 h 180"/>
                <a:gd name="T42" fmla="*/ 133 w 159"/>
                <a:gd name="T43" fmla="*/ 140 h 180"/>
                <a:gd name="T44" fmla="*/ 125 w 159"/>
                <a:gd name="T45" fmla="*/ 154 h 180"/>
                <a:gd name="T46" fmla="*/ 116 w 159"/>
                <a:gd name="T47" fmla="*/ 166 h 180"/>
                <a:gd name="T48" fmla="*/ 107 w 159"/>
                <a:gd name="T49" fmla="*/ 175 h 180"/>
                <a:gd name="T50" fmla="*/ 97 w 159"/>
                <a:gd name="T51" fmla="*/ 179 h 180"/>
                <a:gd name="T52" fmla="*/ 88 w 159"/>
                <a:gd name="T53" fmla="*/ 179 h 180"/>
                <a:gd name="T54" fmla="*/ 26 w 159"/>
                <a:gd name="T55" fmla="*/ 111 h 180"/>
                <a:gd name="T56" fmla="*/ 0 w 159"/>
                <a:gd name="T57" fmla="*/ 17 h 180"/>
                <a:gd name="T58" fmla="*/ 121 w 159"/>
                <a:gd name="T59" fmla="*/ 0 h 180"/>
                <a:gd name="T60" fmla="*/ 121 w 159"/>
                <a:gd name="T61" fmla="*/ 0 h 180"/>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159"/>
                <a:gd name="T94" fmla="*/ 0 h 180"/>
                <a:gd name="T95" fmla="*/ 159 w 159"/>
                <a:gd name="T96" fmla="*/ 180 h 180"/>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159" h="180">
                  <a:moveTo>
                    <a:pt x="121" y="0"/>
                  </a:moveTo>
                  <a:lnTo>
                    <a:pt x="127" y="3"/>
                  </a:lnTo>
                  <a:lnTo>
                    <a:pt x="133" y="8"/>
                  </a:lnTo>
                  <a:lnTo>
                    <a:pt x="139" y="13"/>
                  </a:lnTo>
                  <a:lnTo>
                    <a:pt x="144" y="20"/>
                  </a:lnTo>
                  <a:lnTo>
                    <a:pt x="149" y="27"/>
                  </a:lnTo>
                  <a:lnTo>
                    <a:pt x="153" y="35"/>
                  </a:lnTo>
                  <a:lnTo>
                    <a:pt x="156" y="43"/>
                  </a:lnTo>
                  <a:lnTo>
                    <a:pt x="158" y="51"/>
                  </a:lnTo>
                  <a:lnTo>
                    <a:pt x="147" y="46"/>
                  </a:lnTo>
                  <a:lnTo>
                    <a:pt x="151" y="53"/>
                  </a:lnTo>
                  <a:lnTo>
                    <a:pt x="153" y="62"/>
                  </a:lnTo>
                  <a:lnTo>
                    <a:pt x="154" y="69"/>
                  </a:lnTo>
                  <a:lnTo>
                    <a:pt x="154" y="77"/>
                  </a:lnTo>
                  <a:lnTo>
                    <a:pt x="153" y="83"/>
                  </a:lnTo>
                  <a:lnTo>
                    <a:pt x="152" y="90"/>
                  </a:lnTo>
                  <a:lnTo>
                    <a:pt x="151" y="95"/>
                  </a:lnTo>
                  <a:lnTo>
                    <a:pt x="150" y="101"/>
                  </a:lnTo>
                  <a:lnTo>
                    <a:pt x="142" y="91"/>
                  </a:lnTo>
                  <a:lnTo>
                    <a:pt x="142" y="107"/>
                  </a:lnTo>
                  <a:lnTo>
                    <a:pt x="139" y="124"/>
                  </a:lnTo>
                  <a:lnTo>
                    <a:pt x="133" y="140"/>
                  </a:lnTo>
                  <a:lnTo>
                    <a:pt x="125" y="154"/>
                  </a:lnTo>
                  <a:lnTo>
                    <a:pt x="116" y="166"/>
                  </a:lnTo>
                  <a:lnTo>
                    <a:pt x="107" y="175"/>
                  </a:lnTo>
                  <a:lnTo>
                    <a:pt x="97" y="179"/>
                  </a:lnTo>
                  <a:lnTo>
                    <a:pt x="88" y="179"/>
                  </a:lnTo>
                  <a:lnTo>
                    <a:pt x="26" y="111"/>
                  </a:lnTo>
                  <a:lnTo>
                    <a:pt x="0" y="17"/>
                  </a:lnTo>
                  <a:lnTo>
                    <a:pt x="121" y="0"/>
                  </a:lnTo>
                </a:path>
              </a:pathLst>
            </a:custGeom>
            <a:solidFill>
              <a:srgbClr val="803B00"/>
            </a:solidFill>
            <a:ln w="12700" cap="rnd">
              <a:solidFill>
                <a:srgbClr val="000000"/>
              </a:solidFill>
              <a:round/>
              <a:headEnd/>
              <a:tailEnd/>
            </a:ln>
          </p:spPr>
          <p:txBody>
            <a:bodyPr/>
            <a:lstStyle/>
            <a:p>
              <a:endParaRPr lang="en-US" dirty="0"/>
            </a:p>
          </p:txBody>
        </p:sp>
        <p:sp>
          <p:nvSpPr>
            <p:cNvPr id="15430" name="Freeform 17"/>
            <p:cNvSpPr>
              <a:spLocks/>
            </p:cNvSpPr>
            <p:nvPr/>
          </p:nvSpPr>
          <p:spPr bwMode="auto">
            <a:xfrm>
              <a:off x="4632" y="2880"/>
              <a:ext cx="74" cy="33"/>
            </a:xfrm>
            <a:custGeom>
              <a:avLst/>
              <a:gdLst>
                <a:gd name="T0" fmla="*/ 27 w 74"/>
                <a:gd name="T1" fmla="*/ 32 h 33"/>
                <a:gd name="T2" fmla="*/ 30 w 74"/>
                <a:gd name="T3" fmla="*/ 30 h 33"/>
                <a:gd name="T4" fmla="*/ 33 w 74"/>
                <a:gd name="T5" fmla="*/ 26 h 33"/>
                <a:gd name="T6" fmla="*/ 36 w 74"/>
                <a:gd name="T7" fmla="*/ 24 h 33"/>
                <a:gd name="T8" fmla="*/ 38 w 74"/>
                <a:gd name="T9" fmla="*/ 21 h 33"/>
                <a:gd name="T10" fmla="*/ 44 w 74"/>
                <a:gd name="T11" fmla="*/ 17 h 33"/>
                <a:gd name="T12" fmla="*/ 46 w 74"/>
                <a:gd name="T13" fmla="*/ 15 h 33"/>
                <a:gd name="T14" fmla="*/ 50 w 74"/>
                <a:gd name="T15" fmla="*/ 14 h 33"/>
                <a:gd name="T16" fmla="*/ 52 w 74"/>
                <a:gd name="T17" fmla="*/ 12 h 33"/>
                <a:gd name="T18" fmla="*/ 55 w 74"/>
                <a:gd name="T19" fmla="*/ 10 h 33"/>
                <a:gd name="T20" fmla="*/ 58 w 74"/>
                <a:gd name="T21" fmla="*/ 9 h 33"/>
                <a:gd name="T22" fmla="*/ 61 w 74"/>
                <a:gd name="T23" fmla="*/ 8 h 33"/>
                <a:gd name="T24" fmla="*/ 64 w 74"/>
                <a:gd name="T25" fmla="*/ 6 h 33"/>
                <a:gd name="T26" fmla="*/ 66 w 74"/>
                <a:gd name="T27" fmla="*/ 6 h 33"/>
                <a:gd name="T28" fmla="*/ 69 w 74"/>
                <a:gd name="T29" fmla="*/ 4 h 33"/>
                <a:gd name="T30" fmla="*/ 73 w 74"/>
                <a:gd name="T31" fmla="*/ 4 h 33"/>
                <a:gd name="T32" fmla="*/ 70 w 74"/>
                <a:gd name="T33" fmla="*/ 3 h 33"/>
                <a:gd name="T34" fmla="*/ 63 w 74"/>
                <a:gd name="T35" fmla="*/ 1 h 33"/>
                <a:gd name="T36" fmla="*/ 59 w 74"/>
                <a:gd name="T37" fmla="*/ 0 h 33"/>
                <a:gd name="T38" fmla="*/ 54 w 74"/>
                <a:gd name="T39" fmla="*/ 0 h 33"/>
                <a:gd name="T40" fmla="*/ 48 w 74"/>
                <a:gd name="T41" fmla="*/ 0 h 33"/>
                <a:gd name="T42" fmla="*/ 43 w 74"/>
                <a:gd name="T43" fmla="*/ 0 h 33"/>
                <a:gd name="T44" fmla="*/ 38 w 74"/>
                <a:gd name="T45" fmla="*/ 2 h 33"/>
                <a:gd name="T46" fmla="*/ 32 w 74"/>
                <a:gd name="T47" fmla="*/ 3 h 33"/>
                <a:gd name="T48" fmla="*/ 27 w 74"/>
                <a:gd name="T49" fmla="*/ 4 h 33"/>
                <a:gd name="T50" fmla="*/ 23 w 74"/>
                <a:gd name="T51" fmla="*/ 6 h 33"/>
                <a:gd name="T52" fmla="*/ 18 w 74"/>
                <a:gd name="T53" fmla="*/ 8 h 33"/>
                <a:gd name="T54" fmla="*/ 14 w 74"/>
                <a:gd name="T55" fmla="*/ 11 h 33"/>
                <a:gd name="T56" fmla="*/ 9 w 74"/>
                <a:gd name="T57" fmla="*/ 14 h 33"/>
                <a:gd name="T58" fmla="*/ 6 w 74"/>
                <a:gd name="T59" fmla="*/ 17 h 33"/>
                <a:gd name="T60" fmla="*/ 2 w 74"/>
                <a:gd name="T61" fmla="*/ 20 h 33"/>
                <a:gd name="T62" fmla="*/ 0 w 74"/>
                <a:gd name="T63" fmla="*/ 23 h 33"/>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74"/>
                <a:gd name="T97" fmla="*/ 0 h 33"/>
                <a:gd name="T98" fmla="*/ 74 w 74"/>
                <a:gd name="T99" fmla="*/ 33 h 33"/>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74" h="33">
                  <a:moveTo>
                    <a:pt x="27" y="32"/>
                  </a:moveTo>
                  <a:lnTo>
                    <a:pt x="30" y="30"/>
                  </a:lnTo>
                  <a:lnTo>
                    <a:pt x="33" y="26"/>
                  </a:lnTo>
                  <a:lnTo>
                    <a:pt x="36" y="24"/>
                  </a:lnTo>
                  <a:lnTo>
                    <a:pt x="38" y="21"/>
                  </a:lnTo>
                  <a:lnTo>
                    <a:pt x="44" y="17"/>
                  </a:lnTo>
                  <a:lnTo>
                    <a:pt x="46" y="15"/>
                  </a:lnTo>
                  <a:lnTo>
                    <a:pt x="50" y="14"/>
                  </a:lnTo>
                  <a:lnTo>
                    <a:pt x="52" y="12"/>
                  </a:lnTo>
                  <a:lnTo>
                    <a:pt x="55" y="10"/>
                  </a:lnTo>
                  <a:lnTo>
                    <a:pt x="58" y="9"/>
                  </a:lnTo>
                  <a:lnTo>
                    <a:pt x="61" y="8"/>
                  </a:lnTo>
                  <a:lnTo>
                    <a:pt x="64" y="6"/>
                  </a:lnTo>
                  <a:lnTo>
                    <a:pt x="66" y="6"/>
                  </a:lnTo>
                  <a:lnTo>
                    <a:pt x="69" y="4"/>
                  </a:lnTo>
                  <a:lnTo>
                    <a:pt x="73" y="4"/>
                  </a:lnTo>
                  <a:lnTo>
                    <a:pt x="70" y="3"/>
                  </a:lnTo>
                  <a:lnTo>
                    <a:pt x="63" y="1"/>
                  </a:lnTo>
                  <a:lnTo>
                    <a:pt x="59" y="0"/>
                  </a:lnTo>
                  <a:lnTo>
                    <a:pt x="54" y="0"/>
                  </a:lnTo>
                  <a:lnTo>
                    <a:pt x="48" y="0"/>
                  </a:lnTo>
                  <a:lnTo>
                    <a:pt x="43" y="0"/>
                  </a:lnTo>
                  <a:lnTo>
                    <a:pt x="38" y="2"/>
                  </a:lnTo>
                  <a:lnTo>
                    <a:pt x="32" y="3"/>
                  </a:lnTo>
                  <a:lnTo>
                    <a:pt x="27" y="4"/>
                  </a:lnTo>
                  <a:lnTo>
                    <a:pt x="23" y="6"/>
                  </a:lnTo>
                  <a:lnTo>
                    <a:pt x="18" y="8"/>
                  </a:lnTo>
                  <a:lnTo>
                    <a:pt x="14" y="11"/>
                  </a:lnTo>
                  <a:lnTo>
                    <a:pt x="9" y="14"/>
                  </a:lnTo>
                  <a:lnTo>
                    <a:pt x="6" y="17"/>
                  </a:lnTo>
                  <a:lnTo>
                    <a:pt x="2" y="20"/>
                  </a:lnTo>
                  <a:lnTo>
                    <a:pt x="0" y="23"/>
                  </a:lnTo>
                </a:path>
              </a:pathLst>
            </a:custGeom>
            <a:noFill/>
            <a:ln w="12700" cap="rnd">
              <a:solidFill>
                <a:srgbClr val="803B00"/>
              </a:solidFill>
              <a:round/>
              <a:headEnd/>
              <a:tailEnd/>
            </a:ln>
          </p:spPr>
          <p:txBody>
            <a:bodyPr/>
            <a:lstStyle/>
            <a:p>
              <a:endParaRPr lang="en-US" dirty="0"/>
            </a:p>
          </p:txBody>
        </p:sp>
        <p:sp>
          <p:nvSpPr>
            <p:cNvPr id="15431" name="Freeform 18"/>
            <p:cNvSpPr>
              <a:spLocks/>
            </p:cNvSpPr>
            <p:nvPr/>
          </p:nvSpPr>
          <p:spPr bwMode="auto">
            <a:xfrm>
              <a:off x="5036" y="3168"/>
              <a:ext cx="13" cy="59"/>
            </a:xfrm>
            <a:custGeom>
              <a:avLst/>
              <a:gdLst>
                <a:gd name="T0" fmla="*/ 7 w 13"/>
                <a:gd name="T1" fmla="*/ 0 h 59"/>
                <a:gd name="T2" fmla="*/ 10 w 13"/>
                <a:gd name="T3" fmla="*/ 8 h 59"/>
                <a:gd name="T4" fmla="*/ 11 w 13"/>
                <a:gd name="T5" fmla="*/ 16 h 59"/>
                <a:gd name="T6" fmla="*/ 12 w 13"/>
                <a:gd name="T7" fmla="*/ 24 h 59"/>
                <a:gd name="T8" fmla="*/ 11 w 13"/>
                <a:gd name="T9" fmla="*/ 33 h 59"/>
                <a:gd name="T10" fmla="*/ 10 w 13"/>
                <a:gd name="T11" fmla="*/ 40 h 59"/>
                <a:gd name="T12" fmla="*/ 7 w 13"/>
                <a:gd name="T13" fmla="*/ 48 h 59"/>
                <a:gd name="T14" fmla="*/ 4 w 13"/>
                <a:gd name="T15" fmla="*/ 54 h 59"/>
                <a:gd name="T16" fmla="*/ 0 w 13"/>
                <a:gd name="T17" fmla="*/ 58 h 5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3"/>
                <a:gd name="T28" fmla="*/ 0 h 59"/>
                <a:gd name="T29" fmla="*/ 13 w 13"/>
                <a:gd name="T30" fmla="*/ 59 h 59"/>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3" h="59">
                  <a:moveTo>
                    <a:pt x="7" y="0"/>
                  </a:moveTo>
                  <a:lnTo>
                    <a:pt x="10" y="8"/>
                  </a:lnTo>
                  <a:lnTo>
                    <a:pt x="11" y="16"/>
                  </a:lnTo>
                  <a:lnTo>
                    <a:pt x="12" y="24"/>
                  </a:lnTo>
                  <a:lnTo>
                    <a:pt x="11" y="33"/>
                  </a:lnTo>
                  <a:lnTo>
                    <a:pt x="10" y="40"/>
                  </a:lnTo>
                  <a:lnTo>
                    <a:pt x="7" y="48"/>
                  </a:lnTo>
                  <a:lnTo>
                    <a:pt x="4" y="54"/>
                  </a:lnTo>
                  <a:lnTo>
                    <a:pt x="0" y="58"/>
                  </a:lnTo>
                </a:path>
              </a:pathLst>
            </a:custGeom>
            <a:noFill/>
            <a:ln w="12700" cap="rnd">
              <a:solidFill>
                <a:srgbClr val="000000"/>
              </a:solidFill>
              <a:round/>
              <a:headEnd/>
              <a:tailEnd/>
            </a:ln>
          </p:spPr>
          <p:txBody>
            <a:bodyPr/>
            <a:lstStyle/>
            <a:p>
              <a:endParaRPr lang="en-US" dirty="0"/>
            </a:p>
          </p:txBody>
        </p:sp>
        <p:sp>
          <p:nvSpPr>
            <p:cNvPr id="15432" name="Freeform 19"/>
            <p:cNvSpPr>
              <a:spLocks/>
            </p:cNvSpPr>
            <p:nvPr/>
          </p:nvSpPr>
          <p:spPr bwMode="auto">
            <a:xfrm>
              <a:off x="4934" y="3178"/>
              <a:ext cx="81" cy="45"/>
            </a:xfrm>
            <a:custGeom>
              <a:avLst/>
              <a:gdLst>
                <a:gd name="T0" fmla="*/ 80 w 81"/>
                <a:gd name="T1" fmla="*/ 44 h 45"/>
                <a:gd name="T2" fmla="*/ 70 w 81"/>
                <a:gd name="T3" fmla="*/ 42 h 45"/>
                <a:gd name="T4" fmla="*/ 58 w 81"/>
                <a:gd name="T5" fmla="*/ 40 h 45"/>
                <a:gd name="T6" fmla="*/ 47 w 81"/>
                <a:gd name="T7" fmla="*/ 37 h 45"/>
                <a:gd name="T8" fmla="*/ 35 w 81"/>
                <a:gd name="T9" fmla="*/ 33 h 45"/>
                <a:gd name="T10" fmla="*/ 24 w 81"/>
                <a:gd name="T11" fmla="*/ 28 h 45"/>
                <a:gd name="T12" fmla="*/ 14 w 81"/>
                <a:gd name="T13" fmla="*/ 21 h 45"/>
                <a:gd name="T14" fmla="*/ 6 w 81"/>
                <a:gd name="T15" fmla="*/ 12 h 45"/>
                <a:gd name="T16" fmla="*/ 0 w 81"/>
                <a:gd name="T17" fmla="*/ 0 h 4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81"/>
                <a:gd name="T28" fmla="*/ 0 h 45"/>
                <a:gd name="T29" fmla="*/ 81 w 81"/>
                <a:gd name="T30" fmla="*/ 45 h 4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81" h="45">
                  <a:moveTo>
                    <a:pt x="80" y="44"/>
                  </a:moveTo>
                  <a:lnTo>
                    <a:pt x="70" y="42"/>
                  </a:lnTo>
                  <a:lnTo>
                    <a:pt x="58" y="40"/>
                  </a:lnTo>
                  <a:lnTo>
                    <a:pt x="47" y="37"/>
                  </a:lnTo>
                  <a:lnTo>
                    <a:pt x="35" y="33"/>
                  </a:lnTo>
                  <a:lnTo>
                    <a:pt x="24" y="28"/>
                  </a:lnTo>
                  <a:lnTo>
                    <a:pt x="14" y="21"/>
                  </a:lnTo>
                  <a:lnTo>
                    <a:pt x="6" y="12"/>
                  </a:lnTo>
                  <a:lnTo>
                    <a:pt x="0" y="0"/>
                  </a:lnTo>
                </a:path>
              </a:pathLst>
            </a:custGeom>
            <a:noFill/>
            <a:ln w="12700" cap="rnd">
              <a:solidFill>
                <a:srgbClr val="000000"/>
              </a:solidFill>
              <a:round/>
              <a:headEnd/>
              <a:tailEnd/>
            </a:ln>
          </p:spPr>
          <p:txBody>
            <a:bodyPr/>
            <a:lstStyle/>
            <a:p>
              <a:endParaRPr lang="en-US" dirty="0"/>
            </a:p>
          </p:txBody>
        </p:sp>
        <p:sp>
          <p:nvSpPr>
            <p:cNvPr id="15433" name="Line 20"/>
            <p:cNvSpPr>
              <a:spLocks noChangeShapeType="1"/>
            </p:cNvSpPr>
            <p:nvPr/>
          </p:nvSpPr>
          <p:spPr bwMode="auto">
            <a:xfrm flipV="1">
              <a:off x="5084" y="3256"/>
              <a:ext cx="14" cy="16"/>
            </a:xfrm>
            <a:prstGeom prst="line">
              <a:avLst/>
            </a:prstGeom>
            <a:noFill/>
            <a:ln w="12700">
              <a:solidFill>
                <a:srgbClr val="000000"/>
              </a:solidFill>
              <a:round/>
              <a:headEnd/>
              <a:tailEnd/>
            </a:ln>
          </p:spPr>
          <p:txBody>
            <a:bodyPr wrap="none" anchor="ctr"/>
            <a:lstStyle/>
            <a:p>
              <a:endParaRPr lang="en-US" dirty="0"/>
            </a:p>
          </p:txBody>
        </p:sp>
        <p:sp>
          <p:nvSpPr>
            <p:cNvPr id="15434" name="Freeform 21"/>
            <p:cNvSpPr>
              <a:spLocks/>
            </p:cNvSpPr>
            <p:nvPr/>
          </p:nvSpPr>
          <p:spPr bwMode="auto">
            <a:xfrm>
              <a:off x="4584" y="3375"/>
              <a:ext cx="459" cy="588"/>
            </a:xfrm>
            <a:custGeom>
              <a:avLst/>
              <a:gdLst>
                <a:gd name="T0" fmla="*/ 458 w 459"/>
                <a:gd name="T1" fmla="*/ 16 h 588"/>
                <a:gd name="T2" fmla="*/ 22 w 459"/>
                <a:gd name="T3" fmla="*/ 584 h 588"/>
                <a:gd name="T4" fmla="*/ 18 w 459"/>
                <a:gd name="T5" fmla="*/ 587 h 588"/>
                <a:gd name="T6" fmla="*/ 13 w 459"/>
                <a:gd name="T7" fmla="*/ 587 h 588"/>
                <a:gd name="T8" fmla="*/ 8 w 459"/>
                <a:gd name="T9" fmla="*/ 585 h 588"/>
                <a:gd name="T10" fmla="*/ 4 w 459"/>
                <a:gd name="T11" fmla="*/ 581 h 588"/>
                <a:gd name="T12" fmla="*/ 1 w 459"/>
                <a:gd name="T13" fmla="*/ 577 h 588"/>
                <a:gd name="T14" fmla="*/ 0 w 459"/>
                <a:gd name="T15" fmla="*/ 572 h 588"/>
                <a:gd name="T16" fmla="*/ 0 w 459"/>
                <a:gd name="T17" fmla="*/ 567 h 588"/>
                <a:gd name="T18" fmla="*/ 3 w 459"/>
                <a:gd name="T19" fmla="*/ 562 h 588"/>
                <a:gd name="T20" fmla="*/ 444 w 459"/>
                <a:gd name="T21" fmla="*/ 0 h 588"/>
                <a:gd name="T22" fmla="*/ 458 w 459"/>
                <a:gd name="T23" fmla="*/ 16 h 588"/>
                <a:gd name="T24" fmla="*/ 458 w 459"/>
                <a:gd name="T25" fmla="*/ 16 h 58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459"/>
                <a:gd name="T40" fmla="*/ 0 h 588"/>
                <a:gd name="T41" fmla="*/ 459 w 459"/>
                <a:gd name="T42" fmla="*/ 588 h 588"/>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459" h="588">
                  <a:moveTo>
                    <a:pt x="458" y="16"/>
                  </a:moveTo>
                  <a:lnTo>
                    <a:pt x="22" y="584"/>
                  </a:lnTo>
                  <a:lnTo>
                    <a:pt x="18" y="587"/>
                  </a:lnTo>
                  <a:lnTo>
                    <a:pt x="13" y="587"/>
                  </a:lnTo>
                  <a:lnTo>
                    <a:pt x="8" y="585"/>
                  </a:lnTo>
                  <a:lnTo>
                    <a:pt x="4" y="581"/>
                  </a:lnTo>
                  <a:lnTo>
                    <a:pt x="1" y="577"/>
                  </a:lnTo>
                  <a:lnTo>
                    <a:pt x="0" y="572"/>
                  </a:lnTo>
                  <a:lnTo>
                    <a:pt x="0" y="567"/>
                  </a:lnTo>
                  <a:lnTo>
                    <a:pt x="3" y="562"/>
                  </a:lnTo>
                  <a:lnTo>
                    <a:pt x="444" y="0"/>
                  </a:lnTo>
                  <a:lnTo>
                    <a:pt x="458" y="16"/>
                  </a:lnTo>
                </a:path>
              </a:pathLst>
            </a:custGeom>
            <a:solidFill>
              <a:srgbClr val="FFFF7F"/>
            </a:solidFill>
            <a:ln w="12700" cap="rnd">
              <a:solidFill>
                <a:srgbClr val="000000"/>
              </a:solidFill>
              <a:round/>
              <a:headEnd/>
              <a:tailEnd/>
            </a:ln>
          </p:spPr>
          <p:txBody>
            <a:bodyPr/>
            <a:lstStyle/>
            <a:p>
              <a:endParaRPr lang="en-US" dirty="0"/>
            </a:p>
          </p:txBody>
        </p:sp>
        <p:sp>
          <p:nvSpPr>
            <p:cNvPr id="15435" name="Line 22"/>
            <p:cNvSpPr>
              <a:spLocks noChangeShapeType="1"/>
            </p:cNvSpPr>
            <p:nvPr/>
          </p:nvSpPr>
          <p:spPr bwMode="auto">
            <a:xfrm flipH="1" flipV="1">
              <a:off x="4398" y="3985"/>
              <a:ext cx="94" cy="72"/>
            </a:xfrm>
            <a:prstGeom prst="line">
              <a:avLst/>
            </a:prstGeom>
            <a:noFill/>
            <a:ln w="12700">
              <a:solidFill>
                <a:srgbClr val="000000"/>
              </a:solidFill>
              <a:round/>
              <a:headEnd/>
              <a:tailEnd/>
            </a:ln>
          </p:spPr>
          <p:txBody>
            <a:bodyPr wrap="none" anchor="ctr"/>
            <a:lstStyle/>
            <a:p>
              <a:endParaRPr lang="en-US" dirty="0"/>
            </a:p>
          </p:txBody>
        </p:sp>
        <p:sp>
          <p:nvSpPr>
            <p:cNvPr id="15436" name="Freeform 23"/>
            <p:cNvSpPr>
              <a:spLocks/>
            </p:cNvSpPr>
            <p:nvPr/>
          </p:nvSpPr>
          <p:spPr bwMode="auto">
            <a:xfrm>
              <a:off x="4941" y="3589"/>
              <a:ext cx="29" cy="413"/>
            </a:xfrm>
            <a:custGeom>
              <a:avLst/>
              <a:gdLst>
                <a:gd name="T0" fmla="*/ 17 w 29"/>
                <a:gd name="T1" fmla="*/ 412 h 413"/>
                <a:gd name="T2" fmla="*/ 18 w 29"/>
                <a:gd name="T3" fmla="*/ 409 h 413"/>
                <a:gd name="T4" fmla="*/ 19 w 29"/>
                <a:gd name="T5" fmla="*/ 406 h 413"/>
                <a:gd name="T6" fmla="*/ 20 w 29"/>
                <a:gd name="T7" fmla="*/ 403 h 413"/>
                <a:gd name="T8" fmla="*/ 21 w 29"/>
                <a:gd name="T9" fmla="*/ 400 h 413"/>
                <a:gd name="T10" fmla="*/ 22 w 29"/>
                <a:gd name="T11" fmla="*/ 397 h 413"/>
                <a:gd name="T12" fmla="*/ 23 w 29"/>
                <a:gd name="T13" fmla="*/ 394 h 413"/>
                <a:gd name="T14" fmla="*/ 23 w 29"/>
                <a:gd name="T15" fmla="*/ 391 h 413"/>
                <a:gd name="T16" fmla="*/ 23 w 29"/>
                <a:gd name="T17" fmla="*/ 387 h 413"/>
                <a:gd name="T18" fmla="*/ 24 w 29"/>
                <a:gd name="T19" fmla="*/ 385 h 413"/>
                <a:gd name="T20" fmla="*/ 24 w 29"/>
                <a:gd name="T21" fmla="*/ 381 h 413"/>
                <a:gd name="T22" fmla="*/ 24 w 29"/>
                <a:gd name="T23" fmla="*/ 378 h 413"/>
                <a:gd name="T24" fmla="*/ 24 w 29"/>
                <a:gd name="T25" fmla="*/ 375 h 413"/>
                <a:gd name="T26" fmla="*/ 25 w 29"/>
                <a:gd name="T27" fmla="*/ 371 h 413"/>
                <a:gd name="T28" fmla="*/ 25 w 29"/>
                <a:gd name="T29" fmla="*/ 368 h 413"/>
                <a:gd name="T30" fmla="*/ 25 w 29"/>
                <a:gd name="T31" fmla="*/ 365 h 413"/>
                <a:gd name="T32" fmla="*/ 25 w 29"/>
                <a:gd name="T33" fmla="*/ 362 h 413"/>
                <a:gd name="T34" fmla="*/ 25 w 29"/>
                <a:gd name="T35" fmla="*/ 359 h 413"/>
                <a:gd name="T36" fmla="*/ 25 w 29"/>
                <a:gd name="T37" fmla="*/ 356 h 413"/>
                <a:gd name="T38" fmla="*/ 25 w 29"/>
                <a:gd name="T39" fmla="*/ 353 h 413"/>
                <a:gd name="T40" fmla="*/ 25 w 29"/>
                <a:gd name="T41" fmla="*/ 349 h 413"/>
                <a:gd name="T42" fmla="*/ 25 w 29"/>
                <a:gd name="T43" fmla="*/ 345 h 413"/>
                <a:gd name="T44" fmla="*/ 25 w 29"/>
                <a:gd name="T45" fmla="*/ 341 h 413"/>
                <a:gd name="T46" fmla="*/ 24 w 29"/>
                <a:gd name="T47" fmla="*/ 338 h 413"/>
                <a:gd name="T48" fmla="*/ 24 w 29"/>
                <a:gd name="T49" fmla="*/ 335 h 413"/>
                <a:gd name="T50" fmla="*/ 24 w 29"/>
                <a:gd name="T51" fmla="*/ 331 h 413"/>
                <a:gd name="T52" fmla="*/ 24 w 29"/>
                <a:gd name="T53" fmla="*/ 327 h 413"/>
                <a:gd name="T54" fmla="*/ 24 w 29"/>
                <a:gd name="T55" fmla="*/ 325 h 413"/>
                <a:gd name="T56" fmla="*/ 24 w 29"/>
                <a:gd name="T57" fmla="*/ 322 h 413"/>
                <a:gd name="T58" fmla="*/ 24 w 29"/>
                <a:gd name="T59" fmla="*/ 318 h 413"/>
                <a:gd name="T60" fmla="*/ 23 w 29"/>
                <a:gd name="T61" fmla="*/ 315 h 413"/>
                <a:gd name="T62" fmla="*/ 23 w 29"/>
                <a:gd name="T63" fmla="*/ 311 h 413"/>
                <a:gd name="T64" fmla="*/ 23 w 29"/>
                <a:gd name="T65" fmla="*/ 307 h 413"/>
                <a:gd name="T66" fmla="*/ 23 w 29"/>
                <a:gd name="T67" fmla="*/ 304 h 413"/>
                <a:gd name="T68" fmla="*/ 23 w 29"/>
                <a:gd name="T69" fmla="*/ 300 h 413"/>
                <a:gd name="T70" fmla="*/ 23 w 29"/>
                <a:gd name="T71" fmla="*/ 297 h 413"/>
                <a:gd name="T72" fmla="*/ 23 w 29"/>
                <a:gd name="T73" fmla="*/ 294 h 413"/>
                <a:gd name="T74" fmla="*/ 23 w 29"/>
                <a:gd name="T75" fmla="*/ 290 h 413"/>
                <a:gd name="T76" fmla="*/ 23 w 29"/>
                <a:gd name="T77" fmla="*/ 287 h 413"/>
                <a:gd name="T78" fmla="*/ 23 w 29"/>
                <a:gd name="T79" fmla="*/ 284 h 413"/>
                <a:gd name="T80" fmla="*/ 23 w 29"/>
                <a:gd name="T81" fmla="*/ 281 h 413"/>
                <a:gd name="T82" fmla="*/ 23 w 29"/>
                <a:gd name="T83" fmla="*/ 277 h 413"/>
                <a:gd name="T84" fmla="*/ 23 w 29"/>
                <a:gd name="T85" fmla="*/ 273 h 413"/>
                <a:gd name="T86" fmla="*/ 23 w 29"/>
                <a:gd name="T87" fmla="*/ 270 h 413"/>
                <a:gd name="T88" fmla="*/ 28 w 29"/>
                <a:gd name="T89" fmla="*/ 246 h 413"/>
                <a:gd name="T90" fmla="*/ 11 w 29"/>
                <a:gd name="T91" fmla="*/ 207 h 413"/>
                <a:gd name="T92" fmla="*/ 17 w 29"/>
                <a:gd name="T93" fmla="*/ 175 h 413"/>
                <a:gd name="T94" fmla="*/ 14 w 29"/>
                <a:gd name="T95" fmla="*/ 148 h 413"/>
                <a:gd name="T96" fmla="*/ 9 w 29"/>
                <a:gd name="T97" fmla="*/ 127 h 413"/>
                <a:gd name="T98" fmla="*/ 6 w 29"/>
                <a:gd name="T99" fmla="*/ 109 h 413"/>
                <a:gd name="T100" fmla="*/ 3 w 29"/>
                <a:gd name="T101" fmla="*/ 93 h 413"/>
                <a:gd name="T102" fmla="*/ 1 w 29"/>
                <a:gd name="T103" fmla="*/ 76 h 413"/>
                <a:gd name="T104" fmla="*/ 0 w 29"/>
                <a:gd name="T105" fmla="*/ 56 h 413"/>
                <a:gd name="T106" fmla="*/ 2 w 29"/>
                <a:gd name="T107" fmla="*/ 31 h 413"/>
                <a:gd name="T108" fmla="*/ 6 w 29"/>
                <a:gd name="T109" fmla="*/ 0 h 413"/>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29"/>
                <a:gd name="T166" fmla="*/ 0 h 413"/>
                <a:gd name="T167" fmla="*/ 29 w 29"/>
                <a:gd name="T168" fmla="*/ 413 h 413"/>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29" h="413">
                  <a:moveTo>
                    <a:pt x="17" y="412"/>
                  </a:moveTo>
                  <a:lnTo>
                    <a:pt x="18" y="409"/>
                  </a:lnTo>
                  <a:lnTo>
                    <a:pt x="19" y="406"/>
                  </a:lnTo>
                  <a:lnTo>
                    <a:pt x="20" y="403"/>
                  </a:lnTo>
                  <a:lnTo>
                    <a:pt x="21" y="400"/>
                  </a:lnTo>
                  <a:lnTo>
                    <a:pt x="22" y="397"/>
                  </a:lnTo>
                  <a:lnTo>
                    <a:pt x="23" y="394"/>
                  </a:lnTo>
                  <a:lnTo>
                    <a:pt x="23" y="391"/>
                  </a:lnTo>
                  <a:lnTo>
                    <a:pt x="23" y="387"/>
                  </a:lnTo>
                  <a:lnTo>
                    <a:pt x="24" y="385"/>
                  </a:lnTo>
                  <a:lnTo>
                    <a:pt x="24" y="381"/>
                  </a:lnTo>
                  <a:lnTo>
                    <a:pt x="24" y="378"/>
                  </a:lnTo>
                  <a:lnTo>
                    <a:pt x="24" y="375"/>
                  </a:lnTo>
                  <a:lnTo>
                    <a:pt x="25" y="371"/>
                  </a:lnTo>
                  <a:lnTo>
                    <a:pt x="25" y="368"/>
                  </a:lnTo>
                  <a:lnTo>
                    <a:pt x="25" y="365"/>
                  </a:lnTo>
                  <a:lnTo>
                    <a:pt x="25" y="362"/>
                  </a:lnTo>
                  <a:lnTo>
                    <a:pt x="25" y="359"/>
                  </a:lnTo>
                  <a:lnTo>
                    <a:pt x="25" y="356"/>
                  </a:lnTo>
                  <a:lnTo>
                    <a:pt x="25" y="353"/>
                  </a:lnTo>
                  <a:lnTo>
                    <a:pt x="25" y="349"/>
                  </a:lnTo>
                  <a:lnTo>
                    <a:pt x="25" y="345"/>
                  </a:lnTo>
                  <a:lnTo>
                    <a:pt x="25" y="341"/>
                  </a:lnTo>
                  <a:lnTo>
                    <a:pt x="24" y="338"/>
                  </a:lnTo>
                  <a:lnTo>
                    <a:pt x="24" y="335"/>
                  </a:lnTo>
                  <a:lnTo>
                    <a:pt x="24" y="331"/>
                  </a:lnTo>
                  <a:lnTo>
                    <a:pt x="24" y="327"/>
                  </a:lnTo>
                  <a:lnTo>
                    <a:pt x="24" y="325"/>
                  </a:lnTo>
                  <a:lnTo>
                    <a:pt x="24" y="322"/>
                  </a:lnTo>
                  <a:lnTo>
                    <a:pt x="24" y="318"/>
                  </a:lnTo>
                  <a:lnTo>
                    <a:pt x="23" y="315"/>
                  </a:lnTo>
                  <a:lnTo>
                    <a:pt x="23" y="311"/>
                  </a:lnTo>
                  <a:lnTo>
                    <a:pt x="23" y="307"/>
                  </a:lnTo>
                  <a:lnTo>
                    <a:pt x="23" y="304"/>
                  </a:lnTo>
                  <a:lnTo>
                    <a:pt x="23" y="300"/>
                  </a:lnTo>
                  <a:lnTo>
                    <a:pt x="23" y="297"/>
                  </a:lnTo>
                  <a:lnTo>
                    <a:pt x="23" y="294"/>
                  </a:lnTo>
                  <a:lnTo>
                    <a:pt x="23" y="290"/>
                  </a:lnTo>
                  <a:lnTo>
                    <a:pt x="23" y="287"/>
                  </a:lnTo>
                  <a:lnTo>
                    <a:pt x="23" y="284"/>
                  </a:lnTo>
                  <a:lnTo>
                    <a:pt x="23" y="281"/>
                  </a:lnTo>
                  <a:lnTo>
                    <a:pt x="23" y="277"/>
                  </a:lnTo>
                  <a:lnTo>
                    <a:pt x="23" y="273"/>
                  </a:lnTo>
                  <a:lnTo>
                    <a:pt x="23" y="270"/>
                  </a:lnTo>
                  <a:lnTo>
                    <a:pt x="28" y="246"/>
                  </a:lnTo>
                  <a:lnTo>
                    <a:pt x="11" y="207"/>
                  </a:lnTo>
                  <a:lnTo>
                    <a:pt x="17" y="175"/>
                  </a:lnTo>
                  <a:lnTo>
                    <a:pt x="14" y="148"/>
                  </a:lnTo>
                  <a:lnTo>
                    <a:pt x="9" y="127"/>
                  </a:lnTo>
                  <a:lnTo>
                    <a:pt x="6" y="109"/>
                  </a:lnTo>
                  <a:lnTo>
                    <a:pt x="3" y="93"/>
                  </a:lnTo>
                  <a:lnTo>
                    <a:pt x="1" y="76"/>
                  </a:lnTo>
                  <a:lnTo>
                    <a:pt x="0" y="56"/>
                  </a:lnTo>
                  <a:lnTo>
                    <a:pt x="2" y="31"/>
                  </a:lnTo>
                  <a:lnTo>
                    <a:pt x="6" y="0"/>
                  </a:lnTo>
                </a:path>
              </a:pathLst>
            </a:custGeom>
            <a:noFill/>
            <a:ln w="12700" cap="rnd">
              <a:solidFill>
                <a:srgbClr val="000000"/>
              </a:solidFill>
              <a:round/>
              <a:headEnd/>
              <a:tailEnd/>
            </a:ln>
          </p:spPr>
          <p:txBody>
            <a:bodyPr/>
            <a:lstStyle/>
            <a:p>
              <a:endParaRPr lang="en-US" dirty="0"/>
            </a:p>
          </p:txBody>
        </p:sp>
        <p:sp>
          <p:nvSpPr>
            <p:cNvPr id="15437" name="Freeform 24"/>
            <p:cNvSpPr>
              <a:spLocks/>
            </p:cNvSpPr>
            <p:nvPr/>
          </p:nvSpPr>
          <p:spPr bwMode="auto">
            <a:xfrm>
              <a:off x="5009" y="3367"/>
              <a:ext cx="63" cy="82"/>
            </a:xfrm>
            <a:custGeom>
              <a:avLst/>
              <a:gdLst>
                <a:gd name="T0" fmla="*/ 58 w 63"/>
                <a:gd name="T1" fmla="*/ 31 h 82"/>
                <a:gd name="T2" fmla="*/ 22 w 63"/>
                <a:gd name="T3" fmla="*/ 76 h 82"/>
                <a:gd name="T4" fmla="*/ 17 w 63"/>
                <a:gd name="T5" fmla="*/ 80 h 82"/>
                <a:gd name="T6" fmla="*/ 12 w 63"/>
                <a:gd name="T7" fmla="*/ 81 h 82"/>
                <a:gd name="T8" fmla="*/ 8 w 63"/>
                <a:gd name="T9" fmla="*/ 80 h 82"/>
                <a:gd name="T10" fmla="*/ 4 w 63"/>
                <a:gd name="T11" fmla="*/ 78 h 82"/>
                <a:gd name="T12" fmla="*/ 1 w 63"/>
                <a:gd name="T13" fmla="*/ 74 h 82"/>
                <a:gd name="T14" fmla="*/ 0 w 63"/>
                <a:gd name="T15" fmla="*/ 70 h 82"/>
                <a:gd name="T16" fmla="*/ 0 w 63"/>
                <a:gd name="T17" fmla="*/ 65 h 82"/>
                <a:gd name="T18" fmla="*/ 1 w 63"/>
                <a:gd name="T19" fmla="*/ 60 h 82"/>
                <a:gd name="T20" fmla="*/ 37 w 63"/>
                <a:gd name="T21" fmla="*/ 6 h 82"/>
                <a:gd name="T22" fmla="*/ 43 w 63"/>
                <a:gd name="T23" fmla="*/ 2 h 82"/>
                <a:gd name="T24" fmla="*/ 48 w 63"/>
                <a:gd name="T25" fmla="*/ 0 h 82"/>
                <a:gd name="T26" fmla="*/ 53 w 63"/>
                <a:gd name="T27" fmla="*/ 1 h 82"/>
                <a:gd name="T28" fmla="*/ 57 w 63"/>
                <a:gd name="T29" fmla="*/ 5 h 82"/>
                <a:gd name="T30" fmla="*/ 61 w 63"/>
                <a:gd name="T31" fmla="*/ 10 h 82"/>
                <a:gd name="T32" fmla="*/ 62 w 63"/>
                <a:gd name="T33" fmla="*/ 16 h 82"/>
                <a:gd name="T34" fmla="*/ 62 w 63"/>
                <a:gd name="T35" fmla="*/ 23 h 82"/>
                <a:gd name="T36" fmla="*/ 58 w 63"/>
                <a:gd name="T37" fmla="*/ 31 h 82"/>
                <a:gd name="T38" fmla="*/ 58 w 63"/>
                <a:gd name="T39" fmla="*/ 31 h 82"/>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63"/>
                <a:gd name="T61" fmla="*/ 0 h 82"/>
                <a:gd name="T62" fmla="*/ 63 w 63"/>
                <a:gd name="T63" fmla="*/ 82 h 82"/>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63" h="82">
                  <a:moveTo>
                    <a:pt x="58" y="31"/>
                  </a:moveTo>
                  <a:lnTo>
                    <a:pt x="22" y="76"/>
                  </a:lnTo>
                  <a:lnTo>
                    <a:pt x="17" y="80"/>
                  </a:lnTo>
                  <a:lnTo>
                    <a:pt x="12" y="81"/>
                  </a:lnTo>
                  <a:lnTo>
                    <a:pt x="8" y="80"/>
                  </a:lnTo>
                  <a:lnTo>
                    <a:pt x="4" y="78"/>
                  </a:lnTo>
                  <a:lnTo>
                    <a:pt x="1" y="74"/>
                  </a:lnTo>
                  <a:lnTo>
                    <a:pt x="0" y="70"/>
                  </a:lnTo>
                  <a:lnTo>
                    <a:pt x="0" y="65"/>
                  </a:lnTo>
                  <a:lnTo>
                    <a:pt x="1" y="60"/>
                  </a:lnTo>
                  <a:lnTo>
                    <a:pt x="37" y="6"/>
                  </a:lnTo>
                  <a:lnTo>
                    <a:pt x="43" y="2"/>
                  </a:lnTo>
                  <a:lnTo>
                    <a:pt x="48" y="0"/>
                  </a:lnTo>
                  <a:lnTo>
                    <a:pt x="53" y="1"/>
                  </a:lnTo>
                  <a:lnTo>
                    <a:pt x="57" y="5"/>
                  </a:lnTo>
                  <a:lnTo>
                    <a:pt x="61" y="10"/>
                  </a:lnTo>
                  <a:lnTo>
                    <a:pt x="62" y="16"/>
                  </a:lnTo>
                  <a:lnTo>
                    <a:pt x="62" y="23"/>
                  </a:lnTo>
                  <a:lnTo>
                    <a:pt x="58" y="31"/>
                  </a:lnTo>
                </a:path>
              </a:pathLst>
            </a:custGeom>
            <a:solidFill>
              <a:srgbClr val="FF9F3F"/>
            </a:solidFill>
            <a:ln w="12700" cap="rnd">
              <a:solidFill>
                <a:srgbClr val="000000"/>
              </a:solidFill>
              <a:round/>
              <a:headEnd/>
              <a:tailEnd/>
            </a:ln>
          </p:spPr>
          <p:txBody>
            <a:bodyPr/>
            <a:lstStyle/>
            <a:p>
              <a:endParaRPr lang="en-US" dirty="0"/>
            </a:p>
          </p:txBody>
        </p:sp>
        <p:sp>
          <p:nvSpPr>
            <p:cNvPr id="15438" name="Freeform 25"/>
            <p:cNvSpPr>
              <a:spLocks/>
            </p:cNvSpPr>
            <p:nvPr/>
          </p:nvSpPr>
          <p:spPr bwMode="auto">
            <a:xfrm>
              <a:off x="5056" y="3414"/>
              <a:ext cx="52" cy="65"/>
            </a:xfrm>
            <a:custGeom>
              <a:avLst/>
              <a:gdLst>
                <a:gd name="T0" fmla="*/ 47 w 52"/>
                <a:gd name="T1" fmla="*/ 24 h 65"/>
                <a:gd name="T2" fmla="*/ 18 w 52"/>
                <a:gd name="T3" fmla="*/ 60 h 65"/>
                <a:gd name="T4" fmla="*/ 10 w 52"/>
                <a:gd name="T5" fmla="*/ 64 h 65"/>
                <a:gd name="T6" fmla="*/ 4 w 52"/>
                <a:gd name="T7" fmla="*/ 62 h 65"/>
                <a:gd name="T8" fmla="*/ 0 w 52"/>
                <a:gd name="T9" fmla="*/ 55 h 65"/>
                <a:gd name="T10" fmla="*/ 2 w 52"/>
                <a:gd name="T11" fmla="*/ 48 h 65"/>
                <a:gd name="T12" fmla="*/ 31 w 52"/>
                <a:gd name="T13" fmla="*/ 4 h 65"/>
                <a:gd name="T14" fmla="*/ 35 w 52"/>
                <a:gd name="T15" fmla="*/ 1 h 65"/>
                <a:gd name="T16" fmla="*/ 39 w 52"/>
                <a:gd name="T17" fmla="*/ 0 h 65"/>
                <a:gd name="T18" fmla="*/ 43 w 52"/>
                <a:gd name="T19" fmla="*/ 1 h 65"/>
                <a:gd name="T20" fmla="*/ 47 w 52"/>
                <a:gd name="T21" fmla="*/ 3 h 65"/>
                <a:gd name="T22" fmla="*/ 49 w 52"/>
                <a:gd name="T23" fmla="*/ 8 h 65"/>
                <a:gd name="T24" fmla="*/ 51 w 52"/>
                <a:gd name="T25" fmla="*/ 12 h 65"/>
                <a:gd name="T26" fmla="*/ 50 w 52"/>
                <a:gd name="T27" fmla="*/ 18 h 65"/>
                <a:gd name="T28" fmla="*/ 47 w 52"/>
                <a:gd name="T29" fmla="*/ 24 h 65"/>
                <a:gd name="T30" fmla="*/ 47 w 52"/>
                <a:gd name="T31" fmla="*/ 24 h 65"/>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52"/>
                <a:gd name="T49" fmla="*/ 0 h 65"/>
                <a:gd name="T50" fmla="*/ 52 w 52"/>
                <a:gd name="T51" fmla="*/ 65 h 65"/>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52" h="65">
                  <a:moveTo>
                    <a:pt x="47" y="24"/>
                  </a:moveTo>
                  <a:lnTo>
                    <a:pt x="18" y="60"/>
                  </a:lnTo>
                  <a:lnTo>
                    <a:pt x="10" y="64"/>
                  </a:lnTo>
                  <a:lnTo>
                    <a:pt x="4" y="62"/>
                  </a:lnTo>
                  <a:lnTo>
                    <a:pt x="0" y="55"/>
                  </a:lnTo>
                  <a:lnTo>
                    <a:pt x="2" y="48"/>
                  </a:lnTo>
                  <a:lnTo>
                    <a:pt x="31" y="4"/>
                  </a:lnTo>
                  <a:lnTo>
                    <a:pt x="35" y="1"/>
                  </a:lnTo>
                  <a:lnTo>
                    <a:pt x="39" y="0"/>
                  </a:lnTo>
                  <a:lnTo>
                    <a:pt x="43" y="1"/>
                  </a:lnTo>
                  <a:lnTo>
                    <a:pt x="47" y="3"/>
                  </a:lnTo>
                  <a:lnTo>
                    <a:pt x="49" y="8"/>
                  </a:lnTo>
                  <a:lnTo>
                    <a:pt x="51" y="12"/>
                  </a:lnTo>
                  <a:lnTo>
                    <a:pt x="50" y="18"/>
                  </a:lnTo>
                  <a:lnTo>
                    <a:pt x="47" y="24"/>
                  </a:lnTo>
                </a:path>
              </a:pathLst>
            </a:custGeom>
            <a:solidFill>
              <a:srgbClr val="FF9F3F"/>
            </a:solidFill>
            <a:ln w="12700" cap="rnd">
              <a:solidFill>
                <a:srgbClr val="000000"/>
              </a:solidFill>
              <a:round/>
              <a:headEnd/>
              <a:tailEnd/>
            </a:ln>
          </p:spPr>
          <p:txBody>
            <a:bodyPr/>
            <a:lstStyle/>
            <a:p>
              <a:endParaRPr lang="en-US" dirty="0"/>
            </a:p>
          </p:txBody>
        </p:sp>
        <p:sp>
          <p:nvSpPr>
            <p:cNvPr id="15439" name="Freeform 26"/>
            <p:cNvSpPr>
              <a:spLocks/>
            </p:cNvSpPr>
            <p:nvPr/>
          </p:nvSpPr>
          <p:spPr bwMode="auto">
            <a:xfrm>
              <a:off x="5036" y="3390"/>
              <a:ext cx="57" cy="75"/>
            </a:xfrm>
            <a:custGeom>
              <a:avLst/>
              <a:gdLst>
                <a:gd name="T0" fmla="*/ 53 w 57"/>
                <a:gd name="T1" fmla="*/ 28 h 75"/>
                <a:gd name="T2" fmla="*/ 19 w 57"/>
                <a:gd name="T3" fmla="*/ 70 h 75"/>
                <a:gd name="T4" fmla="*/ 15 w 57"/>
                <a:gd name="T5" fmla="*/ 73 h 75"/>
                <a:gd name="T6" fmla="*/ 12 w 57"/>
                <a:gd name="T7" fmla="*/ 74 h 75"/>
                <a:gd name="T8" fmla="*/ 8 w 57"/>
                <a:gd name="T9" fmla="*/ 73 h 75"/>
                <a:gd name="T10" fmla="*/ 4 w 57"/>
                <a:gd name="T11" fmla="*/ 72 h 75"/>
                <a:gd name="T12" fmla="*/ 2 w 57"/>
                <a:gd name="T13" fmla="*/ 68 h 75"/>
                <a:gd name="T14" fmla="*/ 0 w 57"/>
                <a:gd name="T15" fmla="*/ 64 h 75"/>
                <a:gd name="T16" fmla="*/ 2 w 57"/>
                <a:gd name="T17" fmla="*/ 55 h 75"/>
                <a:gd name="T18" fmla="*/ 34 w 57"/>
                <a:gd name="T19" fmla="*/ 5 h 75"/>
                <a:gd name="T20" fmla="*/ 38 w 57"/>
                <a:gd name="T21" fmla="*/ 0 h 75"/>
                <a:gd name="T22" fmla="*/ 44 w 57"/>
                <a:gd name="T23" fmla="*/ 0 h 75"/>
                <a:gd name="T24" fmla="*/ 48 w 57"/>
                <a:gd name="T25" fmla="*/ 0 h 75"/>
                <a:gd name="T26" fmla="*/ 53 w 57"/>
                <a:gd name="T27" fmla="*/ 3 h 75"/>
                <a:gd name="T28" fmla="*/ 56 w 57"/>
                <a:gd name="T29" fmla="*/ 8 h 75"/>
                <a:gd name="T30" fmla="*/ 56 w 57"/>
                <a:gd name="T31" fmla="*/ 14 h 75"/>
                <a:gd name="T32" fmla="*/ 56 w 57"/>
                <a:gd name="T33" fmla="*/ 21 h 75"/>
                <a:gd name="T34" fmla="*/ 53 w 57"/>
                <a:gd name="T35" fmla="*/ 28 h 75"/>
                <a:gd name="T36" fmla="*/ 53 w 57"/>
                <a:gd name="T37" fmla="*/ 28 h 7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57"/>
                <a:gd name="T58" fmla="*/ 0 h 75"/>
                <a:gd name="T59" fmla="*/ 57 w 57"/>
                <a:gd name="T60" fmla="*/ 75 h 7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57" h="75">
                  <a:moveTo>
                    <a:pt x="53" y="28"/>
                  </a:moveTo>
                  <a:lnTo>
                    <a:pt x="19" y="70"/>
                  </a:lnTo>
                  <a:lnTo>
                    <a:pt x="15" y="73"/>
                  </a:lnTo>
                  <a:lnTo>
                    <a:pt x="12" y="74"/>
                  </a:lnTo>
                  <a:lnTo>
                    <a:pt x="8" y="73"/>
                  </a:lnTo>
                  <a:lnTo>
                    <a:pt x="4" y="72"/>
                  </a:lnTo>
                  <a:lnTo>
                    <a:pt x="2" y="68"/>
                  </a:lnTo>
                  <a:lnTo>
                    <a:pt x="0" y="64"/>
                  </a:lnTo>
                  <a:lnTo>
                    <a:pt x="2" y="55"/>
                  </a:lnTo>
                  <a:lnTo>
                    <a:pt x="34" y="5"/>
                  </a:lnTo>
                  <a:lnTo>
                    <a:pt x="38" y="0"/>
                  </a:lnTo>
                  <a:lnTo>
                    <a:pt x="44" y="0"/>
                  </a:lnTo>
                  <a:lnTo>
                    <a:pt x="48" y="0"/>
                  </a:lnTo>
                  <a:lnTo>
                    <a:pt x="53" y="3"/>
                  </a:lnTo>
                  <a:lnTo>
                    <a:pt x="56" y="8"/>
                  </a:lnTo>
                  <a:lnTo>
                    <a:pt x="56" y="14"/>
                  </a:lnTo>
                  <a:lnTo>
                    <a:pt x="56" y="21"/>
                  </a:lnTo>
                  <a:lnTo>
                    <a:pt x="53" y="28"/>
                  </a:lnTo>
                </a:path>
              </a:pathLst>
            </a:custGeom>
            <a:solidFill>
              <a:srgbClr val="FF9F3F"/>
            </a:solidFill>
            <a:ln w="12700" cap="rnd">
              <a:solidFill>
                <a:srgbClr val="000000"/>
              </a:solidFill>
              <a:round/>
              <a:headEnd/>
              <a:tailEnd/>
            </a:ln>
          </p:spPr>
          <p:txBody>
            <a:bodyPr/>
            <a:lstStyle/>
            <a:p>
              <a:endParaRPr lang="en-US" dirty="0"/>
            </a:p>
          </p:txBody>
        </p:sp>
        <p:sp>
          <p:nvSpPr>
            <p:cNvPr id="15440" name="Freeform 27"/>
            <p:cNvSpPr>
              <a:spLocks/>
            </p:cNvSpPr>
            <p:nvPr/>
          </p:nvSpPr>
          <p:spPr bwMode="auto">
            <a:xfrm>
              <a:off x="4816" y="3522"/>
              <a:ext cx="107" cy="135"/>
            </a:xfrm>
            <a:custGeom>
              <a:avLst/>
              <a:gdLst>
                <a:gd name="T0" fmla="*/ 96 w 107"/>
                <a:gd name="T1" fmla="*/ 4 h 135"/>
                <a:gd name="T2" fmla="*/ 84 w 107"/>
                <a:gd name="T3" fmla="*/ 1 h 135"/>
                <a:gd name="T4" fmla="*/ 72 w 107"/>
                <a:gd name="T5" fmla="*/ 0 h 135"/>
                <a:gd name="T6" fmla="*/ 60 w 107"/>
                <a:gd name="T7" fmla="*/ 1 h 135"/>
                <a:gd name="T8" fmla="*/ 50 w 107"/>
                <a:gd name="T9" fmla="*/ 3 h 135"/>
                <a:gd name="T10" fmla="*/ 41 w 107"/>
                <a:gd name="T11" fmla="*/ 8 h 135"/>
                <a:gd name="T12" fmla="*/ 32 w 107"/>
                <a:gd name="T13" fmla="*/ 13 h 135"/>
                <a:gd name="T14" fmla="*/ 24 w 107"/>
                <a:gd name="T15" fmla="*/ 20 h 135"/>
                <a:gd name="T16" fmla="*/ 18 w 107"/>
                <a:gd name="T17" fmla="*/ 27 h 135"/>
                <a:gd name="T18" fmla="*/ 13 w 107"/>
                <a:gd name="T19" fmla="*/ 36 h 135"/>
                <a:gd name="T20" fmla="*/ 8 w 107"/>
                <a:gd name="T21" fmla="*/ 44 h 135"/>
                <a:gd name="T22" fmla="*/ 4 w 107"/>
                <a:gd name="T23" fmla="*/ 53 h 135"/>
                <a:gd name="T24" fmla="*/ 1 w 107"/>
                <a:gd name="T25" fmla="*/ 61 h 135"/>
                <a:gd name="T26" fmla="*/ 0 w 107"/>
                <a:gd name="T27" fmla="*/ 69 h 135"/>
                <a:gd name="T28" fmla="*/ 0 w 107"/>
                <a:gd name="T29" fmla="*/ 76 h 135"/>
                <a:gd name="T30" fmla="*/ 0 w 107"/>
                <a:gd name="T31" fmla="*/ 82 h 135"/>
                <a:gd name="T32" fmla="*/ 2 w 107"/>
                <a:gd name="T33" fmla="*/ 87 h 135"/>
                <a:gd name="T34" fmla="*/ 5 w 107"/>
                <a:gd name="T35" fmla="*/ 94 h 135"/>
                <a:gd name="T36" fmla="*/ 8 w 107"/>
                <a:gd name="T37" fmla="*/ 100 h 135"/>
                <a:gd name="T38" fmla="*/ 13 w 107"/>
                <a:gd name="T39" fmla="*/ 107 h 135"/>
                <a:gd name="T40" fmla="*/ 16 w 107"/>
                <a:gd name="T41" fmla="*/ 113 h 135"/>
                <a:gd name="T42" fmla="*/ 20 w 107"/>
                <a:gd name="T43" fmla="*/ 120 h 135"/>
                <a:gd name="T44" fmla="*/ 25 w 107"/>
                <a:gd name="T45" fmla="*/ 125 h 135"/>
                <a:gd name="T46" fmla="*/ 31 w 107"/>
                <a:gd name="T47" fmla="*/ 130 h 135"/>
                <a:gd name="T48" fmla="*/ 37 w 107"/>
                <a:gd name="T49" fmla="*/ 134 h 135"/>
                <a:gd name="T50" fmla="*/ 45 w 107"/>
                <a:gd name="T51" fmla="*/ 134 h 135"/>
                <a:gd name="T52" fmla="*/ 51 w 107"/>
                <a:gd name="T53" fmla="*/ 130 h 135"/>
                <a:gd name="T54" fmla="*/ 56 w 107"/>
                <a:gd name="T55" fmla="*/ 125 h 135"/>
                <a:gd name="T56" fmla="*/ 58 w 107"/>
                <a:gd name="T57" fmla="*/ 118 h 135"/>
                <a:gd name="T58" fmla="*/ 63 w 107"/>
                <a:gd name="T59" fmla="*/ 116 h 135"/>
                <a:gd name="T60" fmla="*/ 68 w 107"/>
                <a:gd name="T61" fmla="*/ 115 h 135"/>
                <a:gd name="T62" fmla="*/ 73 w 107"/>
                <a:gd name="T63" fmla="*/ 112 h 135"/>
                <a:gd name="T64" fmla="*/ 78 w 107"/>
                <a:gd name="T65" fmla="*/ 109 h 135"/>
                <a:gd name="T66" fmla="*/ 82 w 107"/>
                <a:gd name="T67" fmla="*/ 105 h 135"/>
                <a:gd name="T68" fmla="*/ 85 w 107"/>
                <a:gd name="T69" fmla="*/ 100 h 135"/>
                <a:gd name="T70" fmla="*/ 86 w 107"/>
                <a:gd name="T71" fmla="*/ 96 h 135"/>
                <a:gd name="T72" fmla="*/ 86 w 107"/>
                <a:gd name="T73" fmla="*/ 91 h 135"/>
                <a:gd name="T74" fmla="*/ 92 w 107"/>
                <a:gd name="T75" fmla="*/ 88 h 135"/>
                <a:gd name="T76" fmla="*/ 98 w 107"/>
                <a:gd name="T77" fmla="*/ 83 h 135"/>
                <a:gd name="T78" fmla="*/ 102 w 107"/>
                <a:gd name="T79" fmla="*/ 77 h 135"/>
                <a:gd name="T80" fmla="*/ 105 w 107"/>
                <a:gd name="T81" fmla="*/ 70 h 135"/>
                <a:gd name="T82" fmla="*/ 106 w 107"/>
                <a:gd name="T83" fmla="*/ 62 h 135"/>
                <a:gd name="T84" fmla="*/ 105 w 107"/>
                <a:gd name="T85" fmla="*/ 54 h 135"/>
                <a:gd name="T86" fmla="*/ 102 w 107"/>
                <a:gd name="T87" fmla="*/ 46 h 135"/>
                <a:gd name="T88" fmla="*/ 96 w 107"/>
                <a:gd name="T89" fmla="*/ 39 h 135"/>
                <a:gd name="T90" fmla="*/ 82 w 107"/>
                <a:gd name="T91" fmla="*/ 56 h 135"/>
                <a:gd name="T92" fmla="*/ 76 w 107"/>
                <a:gd name="T93" fmla="*/ 57 h 135"/>
                <a:gd name="T94" fmla="*/ 73 w 107"/>
                <a:gd name="T95" fmla="*/ 56 h 135"/>
                <a:gd name="T96" fmla="*/ 70 w 107"/>
                <a:gd name="T97" fmla="*/ 53 h 135"/>
                <a:gd name="T98" fmla="*/ 67 w 107"/>
                <a:gd name="T99" fmla="*/ 50 h 135"/>
                <a:gd name="T100" fmla="*/ 66 w 107"/>
                <a:gd name="T101" fmla="*/ 45 h 135"/>
                <a:gd name="T102" fmla="*/ 66 w 107"/>
                <a:gd name="T103" fmla="*/ 40 h 135"/>
                <a:gd name="T104" fmla="*/ 70 w 107"/>
                <a:gd name="T105" fmla="*/ 35 h 135"/>
                <a:gd name="T106" fmla="*/ 96 w 107"/>
                <a:gd name="T107" fmla="*/ 4 h 135"/>
                <a:gd name="T108" fmla="*/ 96 w 107"/>
                <a:gd name="T109" fmla="*/ 4 h 135"/>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07"/>
                <a:gd name="T166" fmla="*/ 0 h 135"/>
                <a:gd name="T167" fmla="*/ 107 w 107"/>
                <a:gd name="T168" fmla="*/ 135 h 135"/>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07" h="135">
                  <a:moveTo>
                    <a:pt x="96" y="4"/>
                  </a:moveTo>
                  <a:lnTo>
                    <a:pt x="84" y="1"/>
                  </a:lnTo>
                  <a:lnTo>
                    <a:pt x="72" y="0"/>
                  </a:lnTo>
                  <a:lnTo>
                    <a:pt x="60" y="1"/>
                  </a:lnTo>
                  <a:lnTo>
                    <a:pt x="50" y="3"/>
                  </a:lnTo>
                  <a:lnTo>
                    <a:pt x="41" y="8"/>
                  </a:lnTo>
                  <a:lnTo>
                    <a:pt x="32" y="13"/>
                  </a:lnTo>
                  <a:lnTo>
                    <a:pt x="24" y="20"/>
                  </a:lnTo>
                  <a:lnTo>
                    <a:pt x="18" y="27"/>
                  </a:lnTo>
                  <a:lnTo>
                    <a:pt x="13" y="36"/>
                  </a:lnTo>
                  <a:lnTo>
                    <a:pt x="8" y="44"/>
                  </a:lnTo>
                  <a:lnTo>
                    <a:pt x="4" y="53"/>
                  </a:lnTo>
                  <a:lnTo>
                    <a:pt x="1" y="61"/>
                  </a:lnTo>
                  <a:lnTo>
                    <a:pt x="0" y="69"/>
                  </a:lnTo>
                  <a:lnTo>
                    <a:pt x="0" y="76"/>
                  </a:lnTo>
                  <a:lnTo>
                    <a:pt x="0" y="82"/>
                  </a:lnTo>
                  <a:lnTo>
                    <a:pt x="2" y="87"/>
                  </a:lnTo>
                  <a:lnTo>
                    <a:pt x="5" y="94"/>
                  </a:lnTo>
                  <a:lnTo>
                    <a:pt x="8" y="100"/>
                  </a:lnTo>
                  <a:lnTo>
                    <a:pt x="13" y="107"/>
                  </a:lnTo>
                  <a:lnTo>
                    <a:pt x="16" y="113"/>
                  </a:lnTo>
                  <a:lnTo>
                    <a:pt x="20" y="120"/>
                  </a:lnTo>
                  <a:lnTo>
                    <a:pt x="25" y="125"/>
                  </a:lnTo>
                  <a:lnTo>
                    <a:pt x="31" y="130"/>
                  </a:lnTo>
                  <a:lnTo>
                    <a:pt x="37" y="134"/>
                  </a:lnTo>
                  <a:lnTo>
                    <a:pt x="45" y="134"/>
                  </a:lnTo>
                  <a:lnTo>
                    <a:pt x="51" y="130"/>
                  </a:lnTo>
                  <a:lnTo>
                    <a:pt x="56" y="125"/>
                  </a:lnTo>
                  <a:lnTo>
                    <a:pt x="58" y="118"/>
                  </a:lnTo>
                  <a:lnTo>
                    <a:pt x="63" y="116"/>
                  </a:lnTo>
                  <a:lnTo>
                    <a:pt x="68" y="115"/>
                  </a:lnTo>
                  <a:lnTo>
                    <a:pt x="73" y="112"/>
                  </a:lnTo>
                  <a:lnTo>
                    <a:pt x="78" y="109"/>
                  </a:lnTo>
                  <a:lnTo>
                    <a:pt x="82" y="105"/>
                  </a:lnTo>
                  <a:lnTo>
                    <a:pt x="85" y="100"/>
                  </a:lnTo>
                  <a:lnTo>
                    <a:pt x="86" y="96"/>
                  </a:lnTo>
                  <a:lnTo>
                    <a:pt x="86" y="91"/>
                  </a:lnTo>
                  <a:lnTo>
                    <a:pt x="92" y="88"/>
                  </a:lnTo>
                  <a:lnTo>
                    <a:pt x="98" y="83"/>
                  </a:lnTo>
                  <a:lnTo>
                    <a:pt x="102" y="77"/>
                  </a:lnTo>
                  <a:lnTo>
                    <a:pt x="105" y="70"/>
                  </a:lnTo>
                  <a:lnTo>
                    <a:pt x="106" y="62"/>
                  </a:lnTo>
                  <a:lnTo>
                    <a:pt x="105" y="54"/>
                  </a:lnTo>
                  <a:lnTo>
                    <a:pt x="102" y="46"/>
                  </a:lnTo>
                  <a:lnTo>
                    <a:pt x="96" y="39"/>
                  </a:lnTo>
                  <a:lnTo>
                    <a:pt x="82" y="56"/>
                  </a:lnTo>
                  <a:lnTo>
                    <a:pt x="76" y="57"/>
                  </a:lnTo>
                  <a:lnTo>
                    <a:pt x="73" y="56"/>
                  </a:lnTo>
                  <a:lnTo>
                    <a:pt x="70" y="53"/>
                  </a:lnTo>
                  <a:lnTo>
                    <a:pt x="67" y="50"/>
                  </a:lnTo>
                  <a:lnTo>
                    <a:pt x="66" y="45"/>
                  </a:lnTo>
                  <a:lnTo>
                    <a:pt x="66" y="40"/>
                  </a:lnTo>
                  <a:lnTo>
                    <a:pt x="70" y="35"/>
                  </a:lnTo>
                  <a:lnTo>
                    <a:pt x="96" y="4"/>
                  </a:lnTo>
                </a:path>
              </a:pathLst>
            </a:custGeom>
            <a:solidFill>
              <a:srgbClr val="FF9F3F"/>
            </a:solidFill>
            <a:ln w="12700" cap="rnd">
              <a:solidFill>
                <a:srgbClr val="000000"/>
              </a:solidFill>
              <a:round/>
              <a:headEnd/>
              <a:tailEnd/>
            </a:ln>
          </p:spPr>
          <p:txBody>
            <a:bodyPr/>
            <a:lstStyle/>
            <a:p>
              <a:endParaRPr lang="en-US" dirty="0"/>
            </a:p>
          </p:txBody>
        </p:sp>
        <p:sp>
          <p:nvSpPr>
            <p:cNvPr id="15441" name="Line 28"/>
            <p:cNvSpPr>
              <a:spLocks noChangeShapeType="1"/>
            </p:cNvSpPr>
            <p:nvPr/>
          </p:nvSpPr>
          <p:spPr bwMode="auto">
            <a:xfrm flipH="1" flipV="1">
              <a:off x="4858" y="3622"/>
              <a:ext cx="21" cy="21"/>
            </a:xfrm>
            <a:prstGeom prst="line">
              <a:avLst/>
            </a:prstGeom>
            <a:noFill/>
            <a:ln w="12700">
              <a:solidFill>
                <a:srgbClr val="000000"/>
              </a:solidFill>
              <a:round/>
              <a:headEnd/>
              <a:tailEnd/>
            </a:ln>
          </p:spPr>
          <p:txBody>
            <a:bodyPr wrap="none" anchor="ctr"/>
            <a:lstStyle/>
            <a:p>
              <a:endParaRPr lang="en-US" dirty="0"/>
            </a:p>
          </p:txBody>
        </p:sp>
        <p:sp>
          <p:nvSpPr>
            <p:cNvPr id="15442" name="Line 29"/>
            <p:cNvSpPr>
              <a:spLocks noChangeShapeType="1"/>
            </p:cNvSpPr>
            <p:nvPr/>
          </p:nvSpPr>
          <p:spPr bwMode="auto">
            <a:xfrm flipH="1" flipV="1">
              <a:off x="4888" y="3599"/>
              <a:ext cx="17" cy="17"/>
            </a:xfrm>
            <a:prstGeom prst="line">
              <a:avLst/>
            </a:prstGeom>
            <a:noFill/>
            <a:ln w="12700">
              <a:solidFill>
                <a:srgbClr val="000000"/>
              </a:solidFill>
              <a:round/>
              <a:headEnd/>
              <a:tailEnd/>
            </a:ln>
          </p:spPr>
          <p:txBody>
            <a:bodyPr wrap="none" anchor="ctr"/>
            <a:lstStyle/>
            <a:p>
              <a:endParaRPr lang="en-US" dirty="0"/>
            </a:p>
          </p:txBody>
        </p:sp>
        <p:sp>
          <p:nvSpPr>
            <p:cNvPr id="15443" name="Freeform 30"/>
            <p:cNvSpPr>
              <a:spLocks/>
            </p:cNvSpPr>
            <p:nvPr/>
          </p:nvSpPr>
          <p:spPr bwMode="auto">
            <a:xfrm>
              <a:off x="4794" y="2775"/>
              <a:ext cx="35" cy="34"/>
            </a:xfrm>
            <a:custGeom>
              <a:avLst/>
              <a:gdLst>
                <a:gd name="T0" fmla="*/ 0 w 35"/>
                <a:gd name="T1" fmla="*/ 15 h 34"/>
                <a:gd name="T2" fmla="*/ 1 w 35"/>
                <a:gd name="T3" fmla="*/ 12 h 34"/>
                <a:gd name="T4" fmla="*/ 2 w 35"/>
                <a:gd name="T5" fmla="*/ 9 h 34"/>
                <a:gd name="T6" fmla="*/ 4 w 35"/>
                <a:gd name="T7" fmla="*/ 7 h 34"/>
                <a:gd name="T8" fmla="*/ 5 w 35"/>
                <a:gd name="T9" fmla="*/ 5 h 34"/>
                <a:gd name="T10" fmla="*/ 7 w 35"/>
                <a:gd name="T11" fmla="*/ 3 h 34"/>
                <a:gd name="T12" fmla="*/ 10 w 35"/>
                <a:gd name="T13" fmla="*/ 2 h 34"/>
                <a:gd name="T14" fmla="*/ 12 w 35"/>
                <a:gd name="T15" fmla="*/ 0 h 34"/>
                <a:gd name="T16" fmla="*/ 15 w 35"/>
                <a:gd name="T17" fmla="*/ 0 h 34"/>
                <a:gd name="T18" fmla="*/ 19 w 35"/>
                <a:gd name="T19" fmla="*/ 0 h 34"/>
                <a:gd name="T20" fmla="*/ 22 w 35"/>
                <a:gd name="T21" fmla="*/ 0 h 34"/>
                <a:gd name="T22" fmla="*/ 24 w 35"/>
                <a:gd name="T23" fmla="*/ 2 h 34"/>
                <a:gd name="T24" fmla="*/ 27 w 35"/>
                <a:gd name="T25" fmla="*/ 3 h 34"/>
                <a:gd name="T26" fmla="*/ 29 w 35"/>
                <a:gd name="T27" fmla="*/ 5 h 34"/>
                <a:gd name="T28" fmla="*/ 31 w 35"/>
                <a:gd name="T29" fmla="*/ 7 h 34"/>
                <a:gd name="T30" fmla="*/ 32 w 35"/>
                <a:gd name="T31" fmla="*/ 9 h 34"/>
                <a:gd name="T32" fmla="*/ 34 w 35"/>
                <a:gd name="T33" fmla="*/ 12 h 34"/>
                <a:gd name="T34" fmla="*/ 34 w 35"/>
                <a:gd name="T35" fmla="*/ 15 h 34"/>
                <a:gd name="T36" fmla="*/ 34 w 35"/>
                <a:gd name="T37" fmla="*/ 17 h 34"/>
                <a:gd name="T38" fmla="*/ 34 w 35"/>
                <a:gd name="T39" fmla="*/ 21 h 34"/>
                <a:gd name="T40" fmla="*/ 32 w 35"/>
                <a:gd name="T41" fmla="*/ 23 h 34"/>
                <a:gd name="T42" fmla="*/ 31 w 35"/>
                <a:gd name="T43" fmla="*/ 25 h 34"/>
                <a:gd name="T44" fmla="*/ 29 w 35"/>
                <a:gd name="T45" fmla="*/ 28 h 34"/>
                <a:gd name="T46" fmla="*/ 27 w 35"/>
                <a:gd name="T47" fmla="*/ 29 h 34"/>
                <a:gd name="T48" fmla="*/ 24 w 35"/>
                <a:gd name="T49" fmla="*/ 31 h 34"/>
                <a:gd name="T50" fmla="*/ 20 w 35"/>
                <a:gd name="T51" fmla="*/ 32 h 34"/>
                <a:gd name="T52" fmla="*/ 17 w 35"/>
                <a:gd name="T53" fmla="*/ 33 h 34"/>
                <a:gd name="T54" fmla="*/ 14 w 35"/>
                <a:gd name="T55" fmla="*/ 32 h 34"/>
                <a:gd name="T56" fmla="*/ 10 w 35"/>
                <a:gd name="T57" fmla="*/ 31 h 34"/>
                <a:gd name="T58" fmla="*/ 7 w 35"/>
                <a:gd name="T59" fmla="*/ 29 h 34"/>
                <a:gd name="T60" fmla="*/ 5 w 35"/>
                <a:gd name="T61" fmla="*/ 28 h 34"/>
                <a:gd name="T62" fmla="*/ 4 w 35"/>
                <a:gd name="T63" fmla="*/ 25 h 34"/>
                <a:gd name="T64" fmla="*/ 2 w 35"/>
                <a:gd name="T65" fmla="*/ 23 h 34"/>
                <a:gd name="T66" fmla="*/ 1 w 35"/>
                <a:gd name="T67" fmla="*/ 21 h 34"/>
                <a:gd name="T68" fmla="*/ 0 w 35"/>
                <a:gd name="T69" fmla="*/ 17 h 3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35"/>
                <a:gd name="T106" fmla="*/ 0 h 34"/>
                <a:gd name="T107" fmla="*/ 35 w 35"/>
                <a:gd name="T108" fmla="*/ 34 h 34"/>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35" h="34">
                  <a:moveTo>
                    <a:pt x="0" y="16"/>
                  </a:moveTo>
                  <a:lnTo>
                    <a:pt x="0" y="15"/>
                  </a:lnTo>
                  <a:lnTo>
                    <a:pt x="0" y="14"/>
                  </a:lnTo>
                  <a:lnTo>
                    <a:pt x="1" y="12"/>
                  </a:lnTo>
                  <a:lnTo>
                    <a:pt x="1" y="11"/>
                  </a:lnTo>
                  <a:lnTo>
                    <a:pt x="2" y="9"/>
                  </a:lnTo>
                  <a:lnTo>
                    <a:pt x="2" y="8"/>
                  </a:lnTo>
                  <a:lnTo>
                    <a:pt x="4" y="7"/>
                  </a:lnTo>
                  <a:lnTo>
                    <a:pt x="4" y="6"/>
                  </a:lnTo>
                  <a:lnTo>
                    <a:pt x="5" y="5"/>
                  </a:lnTo>
                  <a:lnTo>
                    <a:pt x="6" y="4"/>
                  </a:lnTo>
                  <a:lnTo>
                    <a:pt x="7" y="3"/>
                  </a:lnTo>
                  <a:lnTo>
                    <a:pt x="8" y="3"/>
                  </a:lnTo>
                  <a:lnTo>
                    <a:pt x="10" y="2"/>
                  </a:lnTo>
                  <a:lnTo>
                    <a:pt x="12" y="1"/>
                  </a:lnTo>
                  <a:lnTo>
                    <a:pt x="12" y="0"/>
                  </a:lnTo>
                  <a:lnTo>
                    <a:pt x="14" y="0"/>
                  </a:lnTo>
                  <a:lnTo>
                    <a:pt x="15" y="0"/>
                  </a:lnTo>
                  <a:lnTo>
                    <a:pt x="17" y="0"/>
                  </a:lnTo>
                  <a:lnTo>
                    <a:pt x="19" y="0"/>
                  </a:lnTo>
                  <a:lnTo>
                    <a:pt x="20" y="0"/>
                  </a:lnTo>
                  <a:lnTo>
                    <a:pt x="22" y="0"/>
                  </a:lnTo>
                  <a:lnTo>
                    <a:pt x="22" y="1"/>
                  </a:lnTo>
                  <a:lnTo>
                    <a:pt x="24" y="2"/>
                  </a:lnTo>
                  <a:lnTo>
                    <a:pt x="26" y="3"/>
                  </a:lnTo>
                  <a:lnTo>
                    <a:pt x="27" y="3"/>
                  </a:lnTo>
                  <a:lnTo>
                    <a:pt x="28" y="4"/>
                  </a:lnTo>
                  <a:lnTo>
                    <a:pt x="29" y="5"/>
                  </a:lnTo>
                  <a:lnTo>
                    <a:pt x="30" y="6"/>
                  </a:lnTo>
                  <a:lnTo>
                    <a:pt x="31" y="7"/>
                  </a:lnTo>
                  <a:lnTo>
                    <a:pt x="32" y="8"/>
                  </a:lnTo>
                  <a:lnTo>
                    <a:pt x="32" y="9"/>
                  </a:lnTo>
                  <a:lnTo>
                    <a:pt x="33" y="11"/>
                  </a:lnTo>
                  <a:lnTo>
                    <a:pt x="34" y="12"/>
                  </a:lnTo>
                  <a:lnTo>
                    <a:pt x="34" y="14"/>
                  </a:lnTo>
                  <a:lnTo>
                    <a:pt x="34" y="15"/>
                  </a:lnTo>
                  <a:lnTo>
                    <a:pt x="34" y="16"/>
                  </a:lnTo>
                  <a:lnTo>
                    <a:pt x="34" y="17"/>
                  </a:lnTo>
                  <a:lnTo>
                    <a:pt x="34" y="19"/>
                  </a:lnTo>
                  <a:lnTo>
                    <a:pt x="34" y="21"/>
                  </a:lnTo>
                  <a:lnTo>
                    <a:pt x="33" y="22"/>
                  </a:lnTo>
                  <a:lnTo>
                    <a:pt x="32" y="23"/>
                  </a:lnTo>
                  <a:lnTo>
                    <a:pt x="32" y="24"/>
                  </a:lnTo>
                  <a:lnTo>
                    <a:pt x="31" y="25"/>
                  </a:lnTo>
                  <a:lnTo>
                    <a:pt x="30" y="27"/>
                  </a:lnTo>
                  <a:lnTo>
                    <a:pt x="29" y="28"/>
                  </a:lnTo>
                  <a:lnTo>
                    <a:pt x="28" y="29"/>
                  </a:lnTo>
                  <a:lnTo>
                    <a:pt x="27" y="29"/>
                  </a:lnTo>
                  <a:lnTo>
                    <a:pt x="26" y="30"/>
                  </a:lnTo>
                  <a:lnTo>
                    <a:pt x="24" y="31"/>
                  </a:lnTo>
                  <a:lnTo>
                    <a:pt x="22" y="32"/>
                  </a:lnTo>
                  <a:lnTo>
                    <a:pt x="20" y="32"/>
                  </a:lnTo>
                  <a:lnTo>
                    <a:pt x="19" y="33"/>
                  </a:lnTo>
                  <a:lnTo>
                    <a:pt x="17" y="33"/>
                  </a:lnTo>
                  <a:lnTo>
                    <a:pt x="15" y="33"/>
                  </a:lnTo>
                  <a:lnTo>
                    <a:pt x="14" y="32"/>
                  </a:lnTo>
                  <a:lnTo>
                    <a:pt x="12" y="32"/>
                  </a:lnTo>
                  <a:lnTo>
                    <a:pt x="10" y="31"/>
                  </a:lnTo>
                  <a:lnTo>
                    <a:pt x="8" y="30"/>
                  </a:lnTo>
                  <a:lnTo>
                    <a:pt x="7" y="29"/>
                  </a:lnTo>
                  <a:lnTo>
                    <a:pt x="6" y="29"/>
                  </a:lnTo>
                  <a:lnTo>
                    <a:pt x="5" y="28"/>
                  </a:lnTo>
                  <a:lnTo>
                    <a:pt x="4" y="27"/>
                  </a:lnTo>
                  <a:lnTo>
                    <a:pt x="4" y="25"/>
                  </a:lnTo>
                  <a:lnTo>
                    <a:pt x="2" y="24"/>
                  </a:lnTo>
                  <a:lnTo>
                    <a:pt x="2" y="23"/>
                  </a:lnTo>
                  <a:lnTo>
                    <a:pt x="1" y="22"/>
                  </a:lnTo>
                  <a:lnTo>
                    <a:pt x="1" y="21"/>
                  </a:lnTo>
                  <a:lnTo>
                    <a:pt x="0" y="19"/>
                  </a:lnTo>
                  <a:lnTo>
                    <a:pt x="0" y="17"/>
                  </a:lnTo>
                  <a:lnTo>
                    <a:pt x="0" y="16"/>
                  </a:lnTo>
                </a:path>
              </a:pathLst>
            </a:custGeom>
            <a:solidFill>
              <a:srgbClr val="8000FF"/>
            </a:solidFill>
            <a:ln w="12700" cap="rnd">
              <a:solidFill>
                <a:srgbClr val="000000"/>
              </a:solidFill>
              <a:round/>
              <a:headEnd/>
              <a:tailEnd/>
            </a:ln>
          </p:spPr>
          <p:txBody>
            <a:bodyPr/>
            <a:lstStyle/>
            <a:p>
              <a:endParaRPr lang="en-US" dirty="0"/>
            </a:p>
          </p:txBody>
        </p:sp>
        <p:sp>
          <p:nvSpPr>
            <p:cNvPr id="15444" name="Line 31"/>
            <p:cNvSpPr>
              <a:spLocks noChangeShapeType="1"/>
            </p:cNvSpPr>
            <p:nvPr/>
          </p:nvSpPr>
          <p:spPr bwMode="auto">
            <a:xfrm flipH="1" flipV="1">
              <a:off x="4816" y="2803"/>
              <a:ext cx="26" cy="17"/>
            </a:xfrm>
            <a:prstGeom prst="line">
              <a:avLst/>
            </a:prstGeom>
            <a:noFill/>
            <a:ln w="12700">
              <a:solidFill>
                <a:srgbClr val="000000"/>
              </a:solidFill>
              <a:round/>
              <a:headEnd/>
              <a:tailEnd/>
            </a:ln>
          </p:spPr>
          <p:txBody>
            <a:bodyPr wrap="none" anchor="ctr"/>
            <a:lstStyle/>
            <a:p>
              <a:endParaRPr lang="en-US" dirty="0"/>
            </a:p>
          </p:txBody>
        </p:sp>
        <p:sp>
          <p:nvSpPr>
            <p:cNvPr id="15445" name="Line 32"/>
            <p:cNvSpPr>
              <a:spLocks noChangeShapeType="1"/>
            </p:cNvSpPr>
            <p:nvPr/>
          </p:nvSpPr>
          <p:spPr bwMode="auto">
            <a:xfrm flipH="1">
              <a:off x="4784" y="2808"/>
              <a:ext cx="19" cy="0"/>
            </a:xfrm>
            <a:prstGeom prst="line">
              <a:avLst/>
            </a:prstGeom>
            <a:noFill/>
            <a:ln w="12700">
              <a:solidFill>
                <a:srgbClr val="000000"/>
              </a:solidFill>
              <a:round/>
              <a:headEnd/>
              <a:tailEnd/>
            </a:ln>
          </p:spPr>
          <p:txBody>
            <a:bodyPr wrap="none" anchor="ctr"/>
            <a:lstStyle/>
            <a:p>
              <a:endParaRPr lang="en-US" dirty="0"/>
            </a:p>
          </p:txBody>
        </p:sp>
        <p:sp useBgFill="1">
          <p:nvSpPr>
            <p:cNvPr id="15446" name="Freeform 33"/>
            <p:cNvSpPr>
              <a:spLocks/>
            </p:cNvSpPr>
            <p:nvPr/>
          </p:nvSpPr>
          <p:spPr bwMode="auto">
            <a:xfrm>
              <a:off x="4953" y="4041"/>
              <a:ext cx="14" cy="14"/>
            </a:xfrm>
            <a:custGeom>
              <a:avLst/>
              <a:gdLst>
                <a:gd name="T0" fmla="*/ 0 w 14"/>
                <a:gd name="T1" fmla="*/ 7 h 14"/>
                <a:gd name="T2" fmla="*/ 0 w 14"/>
                <a:gd name="T3" fmla="*/ 6 h 14"/>
                <a:gd name="T4" fmla="*/ 1 w 14"/>
                <a:gd name="T5" fmla="*/ 5 h 14"/>
                <a:gd name="T6" fmla="*/ 1 w 14"/>
                <a:gd name="T7" fmla="*/ 4 h 14"/>
                <a:gd name="T8" fmla="*/ 2 w 14"/>
                <a:gd name="T9" fmla="*/ 4 h 14"/>
                <a:gd name="T10" fmla="*/ 2 w 14"/>
                <a:gd name="T11" fmla="*/ 3 h 14"/>
                <a:gd name="T12" fmla="*/ 2 w 14"/>
                <a:gd name="T13" fmla="*/ 2 h 14"/>
                <a:gd name="T14" fmla="*/ 3 w 14"/>
                <a:gd name="T15" fmla="*/ 2 h 14"/>
                <a:gd name="T16" fmla="*/ 3 w 14"/>
                <a:gd name="T17" fmla="*/ 1 h 14"/>
                <a:gd name="T18" fmla="*/ 4 w 14"/>
                <a:gd name="T19" fmla="*/ 1 h 14"/>
                <a:gd name="T20" fmla="*/ 5 w 14"/>
                <a:gd name="T21" fmla="*/ 1 h 14"/>
                <a:gd name="T22" fmla="*/ 6 w 14"/>
                <a:gd name="T23" fmla="*/ 1 h 14"/>
                <a:gd name="T24" fmla="*/ 6 w 14"/>
                <a:gd name="T25" fmla="*/ 0 h 14"/>
                <a:gd name="T26" fmla="*/ 7 w 14"/>
                <a:gd name="T27" fmla="*/ 0 h 14"/>
                <a:gd name="T28" fmla="*/ 8 w 14"/>
                <a:gd name="T29" fmla="*/ 1 h 14"/>
                <a:gd name="T30" fmla="*/ 9 w 14"/>
                <a:gd name="T31" fmla="*/ 1 h 14"/>
                <a:gd name="T32" fmla="*/ 10 w 14"/>
                <a:gd name="T33" fmla="*/ 1 h 14"/>
                <a:gd name="T34" fmla="*/ 11 w 14"/>
                <a:gd name="T35" fmla="*/ 1 h 14"/>
                <a:gd name="T36" fmla="*/ 11 w 14"/>
                <a:gd name="T37" fmla="*/ 2 h 14"/>
                <a:gd name="T38" fmla="*/ 12 w 14"/>
                <a:gd name="T39" fmla="*/ 2 h 14"/>
                <a:gd name="T40" fmla="*/ 12 w 14"/>
                <a:gd name="T41" fmla="*/ 3 h 14"/>
                <a:gd name="T42" fmla="*/ 13 w 14"/>
                <a:gd name="T43" fmla="*/ 4 h 14"/>
                <a:gd name="T44" fmla="*/ 13 w 14"/>
                <a:gd name="T45" fmla="*/ 5 h 14"/>
                <a:gd name="T46" fmla="*/ 13 w 14"/>
                <a:gd name="T47" fmla="*/ 6 h 14"/>
                <a:gd name="T48" fmla="*/ 13 w 14"/>
                <a:gd name="T49" fmla="*/ 7 h 14"/>
                <a:gd name="T50" fmla="*/ 13 w 14"/>
                <a:gd name="T51" fmla="*/ 9 h 14"/>
                <a:gd name="T52" fmla="*/ 13 w 14"/>
                <a:gd name="T53" fmla="*/ 10 h 14"/>
                <a:gd name="T54" fmla="*/ 12 w 14"/>
                <a:gd name="T55" fmla="*/ 11 h 14"/>
                <a:gd name="T56" fmla="*/ 11 w 14"/>
                <a:gd name="T57" fmla="*/ 11 h 14"/>
                <a:gd name="T58" fmla="*/ 11 w 14"/>
                <a:gd name="T59" fmla="*/ 12 h 14"/>
                <a:gd name="T60" fmla="*/ 10 w 14"/>
                <a:gd name="T61" fmla="*/ 12 h 14"/>
                <a:gd name="T62" fmla="*/ 10 w 14"/>
                <a:gd name="T63" fmla="*/ 13 h 14"/>
                <a:gd name="T64" fmla="*/ 9 w 14"/>
                <a:gd name="T65" fmla="*/ 13 h 14"/>
                <a:gd name="T66" fmla="*/ 8 w 14"/>
                <a:gd name="T67" fmla="*/ 13 h 14"/>
                <a:gd name="T68" fmla="*/ 7 w 14"/>
                <a:gd name="T69" fmla="*/ 13 h 14"/>
                <a:gd name="T70" fmla="*/ 6 w 14"/>
                <a:gd name="T71" fmla="*/ 13 h 14"/>
                <a:gd name="T72" fmla="*/ 5 w 14"/>
                <a:gd name="T73" fmla="*/ 13 h 14"/>
                <a:gd name="T74" fmla="*/ 4 w 14"/>
                <a:gd name="T75" fmla="*/ 12 h 14"/>
                <a:gd name="T76" fmla="*/ 3 w 14"/>
                <a:gd name="T77" fmla="*/ 12 h 14"/>
                <a:gd name="T78" fmla="*/ 3 w 14"/>
                <a:gd name="T79" fmla="*/ 11 h 14"/>
                <a:gd name="T80" fmla="*/ 2 w 14"/>
                <a:gd name="T81" fmla="*/ 11 h 14"/>
                <a:gd name="T82" fmla="*/ 2 w 14"/>
                <a:gd name="T83" fmla="*/ 10 h 14"/>
                <a:gd name="T84" fmla="*/ 1 w 14"/>
                <a:gd name="T85" fmla="*/ 10 h 14"/>
                <a:gd name="T86" fmla="*/ 1 w 14"/>
                <a:gd name="T87" fmla="*/ 9 h 14"/>
                <a:gd name="T88" fmla="*/ 0 w 14"/>
                <a:gd name="T89" fmla="*/ 7 h 14"/>
                <a:gd name="T90" fmla="*/ 0 w 14"/>
                <a:gd name="T91" fmla="*/ 7 h 14"/>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4"/>
                <a:gd name="T139" fmla="*/ 0 h 14"/>
                <a:gd name="T140" fmla="*/ 14 w 14"/>
                <a:gd name="T141" fmla="*/ 14 h 14"/>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4" h="14">
                  <a:moveTo>
                    <a:pt x="0" y="7"/>
                  </a:moveTo>
                  <a:lnTo>
                    <a:pt x="0" y="6"/>
                  </a:lnTo>
                  <a:lnTo>
                    <a:pt x="1" y="5"/>
                  </a:lnTo>
                  <a:lnTo>
                    <a:pt x="1" y="4"/>
                  </a:lnTo>
                  <a:lnTo>
                    <a:pt x="2" y="4"/>
                  </a:lnTo>
                  <a:lnTo>
                    <a:pt x="2" y="3"/>
                  </a:lnTo>
                  <a:lnTo>
                    <a:pt x="2" y="2"/>
                  </a:lnTo>
                  <a:lnTo>
                    <a:pt x="3" y="2"/>
                  </a:lnTo>
                  <a:lnTo>
                    <a:pt x="3" y="1"/>
                  </a:lnTo>
                  <a:lnTo>
                    <a:pt x="4" y="1"/>
                  </a:lnTo>
                  <a:lnTo>
                    <a:pt x="5" y="1"/>
                  </a:lnTo>
                  <a:lnTo>
                    <a:pt x="6" y="1"/>
                  </a:lnTo>
                  <a:lnTo>
                    <a:pt x="6" y="0"/>
                  </a:lnTo>
                  <a:lnTo>
                    <a:pt x="7" y="0"/>
                  </a:lnTo>
                  <a:lnTo>
                    <a:pt x="8" y="1"/>
                  </a:lnTo>
                  <a:lnTo>
                    <a:pt x="9" y="1"/>
                  </a:lnTo>
                  <a:lnTo>
                    <a:pt x="10" y="1"/>
                  </a:lnTo>
                  <a:lnTo>
                    <a:pt x="11" y="1"/>
                  </a:lnTo>
                  <a:lnTo>
                    <a:pt x="11" y="2"/>
                  </a:lnTo>
                  <a:lnTo>
                    <a:pt x="12" y="2"/>
                  </a:lnTo>
                  <a:lnTo>
                    <a:pt x="12" y="3"/>
                  </a:lnTo>
                  <a:lnTo>
                    <a:pt x="13" y="4"/>
                  </a:lnTo>
                  <a:lnTo>
                    <a:pt x="13" y="5"/>
                  </a:lnTo>
                  <a:lnTo>
                    <a:pt x="13" y="6"/>
                  </a:lnTo>
                  <a:lnTo>
                    <a:pt x="13" y="7"/>
                  </a:lnTo>
                  <a:lnTo>
                    <a:pt x="13" y="9"/>
                  </a:lnTo>
                  <a:lnTo>
                    <a:pt x="13" y="10"/>
                  </a:lnTo>
                  <a:lnTo>
                    <a:pt x="12" y="11"/>
                  </a:lnTo>
                  <a:lnTo>
                    <a:pt x="11" y="11"/>
                  </a:lnTo>
                  <a:lnTo>
                    <a:pt x="11" y="12"/>
                  </a:lnTo>
                  <a:lnTo>
                    <a:pt x="10" y="12"/>
                  </a:lnTo>
                  <a:lnTo>
                    <a:pt x="10" y="13"/>
                  </a:lnTo>
                  <a:lnTo>
                    <a:pt x="9" y="13"/>
                  </a:lnTo>
                  <a:lnTo>
                    <a:pt x="8" y="13"/>
                  </a:lnTo>
                  <a:lnTo>
                    <a:pt x="7" y="13"/>
                  </a:lnTo>
                  <a:lnTo>
                    <a:pt x="6" y="13"/>
                  </a:lnTo>
                  <a:lnTo>
                    <a:pt x="5" y="13"/>
                  </a:lnTo>
                  <a:lnTo>
                    <a:pt x="4" y="12"/>
                  </a:lnTo>
                  <a:lnTo>
                    <a:pt x="3" y="12"/>
                  </a:lnTo>
                  <a:lnTo>
                    <a:pt x="3" y="11"/>
                  </a:lnTo>
                  <a:lnTo>
                    <a:pt x="2" y="11"/>
                  </a:lnTo>
                  <a:lnTo>
                    <a:pt x="2" y="10"/>
                  </a:lnTo>
                  <a:lnTo>
                    <a:pt x="1" y="10"/>
                  </a:lnTo>
                  <a:lnTo>
                    <a:pt x="1" y="9"/>
                  </a:lnTo>
                  <a:lnTo>
                    <a:pt x="0" y="7"/>
                  </a:lnTo>
                </a:path>
              </a:pathLst>
            </a:custGeom>
            <a:ln w="12700" cap="rnd">
              <a:solidFill>
                <a:srgbClr val="000000"/>
              </a:solidFill>
              <a:round/>
              <a:headEnd/>
              <a:tailEnd/>
            </a:ln>
          </p:spPr>
          <p:txBody>
            <a:bodyPr/>
            <a:lstStyle/>
            <a:p>
              <a:endParaRPr lang="en-US" dirty="0"/>
            </a:p>
          </p:txBody>
        </p:sp>
        <p:sp useBgFill="1">
          <p:nvSpPr>
            <p:cNvPr id="15447" name="Freeform 34"/>
            <p:cNvSpPr>
              <a:spLocks/>
            </p:cNvSpPr>
            <p:nvPr/>
          </p:nvSpPr>
          <p:spPr bwMode="auto">
            <a:xfrm>
              <a:off x="4928" y="4054"/>
              <a:ext cx="14" cy="13"/>
            </a:xfrm>
            <a:custGeom>
              <a:avLst/>
              <a:gdLst>
                <a:gd name="T0" fmla="*/ 0 w 14"/>
                <a:gd name="T1" fmla="*/ 6 h 13"/>
                <a:gd name="T2" fmla="*/ 0 w 14"/>
                <a:gd name="T3" fmla="*/ 5 h 13"/>
                <a:gd name="T4" fmla="*/ 0 w 14"/>
                <a:gd name="T5" fmla="*/ 4 h 13"/>
                <a:gd name="T6" fmla="*/ 0 w 14"/>
                <a:gd name="T7" fmla="*/ 3 h 13"/>
                <a:gd name="T8" fmla="*/ 1 w 14"/>
                <a:gd name="T9" fmla="*/ 3 h 13"/>
                <a:gd name="T10" fmla="*/ 1 w 14"/>
                <a:gd name="T11" fmla="*/ 2 h 13"/>
                <a:gd name="T12" fmla="*/ 2 w 14"/>
                <a:gd name="T13" fmla="*/ 2 h 13"/>
                <a:gd name="T14" fmla="*/ 2 w 14"/>
                <a:gd name="T15" fmla="*/ 1 h 13"/>
                <a:gd name="T16" fmla="*/ 3 w 14"/>
                <a:gd name="T17" fmla="*/ 0 h 13"/>
                <a:gd name="T18" fmla="*/ 4 w 14"/>
                <a:gd name="T19" fmla="*/ 0 h 13"/>
                <a:gd name="T20" fmla="*/ 5 w 14"/>
                <a:gd name="T21" fmla="*/ 0 h 13"/>
                <a:gd name="T22" fmla="*/ 6 w 14"/>
                <a:gd name="T23" fmla="*/ 0 h 13"/>
                <a:gd name="T24" fmla="*/ 7 w 14"/>
                <a:gd name="T25" fmla="*/ 0 h 13"/>
                <a:gd name="T26" fmla="*/ 8 w 14"/>
                <a:gd name="T27" fmla="*/ 0 h 13"/>
                <a:gd name="T28" fmla="*/ 9 w 14"/>
                <a:gd name="T29" fmla="*/ 0 h 13"/>
                <a:gd name="T30" fmla="*/ 10 w 14"/>
                <a:gd name="T31" fmla="*/ 0 h 13"/>
                <a:gd name="T32" fmla="*/ 11 w 14"/>
                <a:gd name="T33" fmla="*/ 0 h 13"/>
                <a:gd name="T34" fmla="*/ 11 w 14"/>
                <a:gd name="T35" fmla="*/ 1 h 13"/>
                <a:gd name="T36" fmla="*/ 12 w 14"/>
                <a:gd name="T37" fmla="*/ 1 h 13"/>
                <a:gd name="T38" fmla="*/ 12 w 14"/>
                <a:gd name="T39" fmla="*/ 2 h 13"/>
                <a:gd name="T40" fmla="*/ 12 w 14"/>
                <a:gd name="T41" fmla="*/ 3 h 13"/>
                <a:gd name="T42" fmla="*/ 13 w 14"/>
                <a:gd name="T43" fmla="*/ 3 h 13"/>
                <a:gd name="T44" fmla="*/ 13 w 14"/>
                <a:gd name="T45" fmla="*/ 4 h 13"/>
                <a:gd name="T46" fmla="*/ 13 w 14"/>
                <a:gd name="T47" fmla="*/ 5 h 13"/>
                <a:gd name="T48" fmla="*/ 13 w 14"/>
                <a:gd name="T49" fmla="*/ 6 h 13"/>
                <a:gd name="T50" fmla="*/ 13 w 14"/>
                <a:gd name="T51" fmla="*/ 7 h 13"/>
                <a:gd name="T52" fmla="*/ 13 w 14"/>
                <a:gd name="T53" fmla="*/ 8 h 13"/>
                <a:gd name="T54" fmla="*/ 13 w 14"/>
                <a:gd name="T55" fmla="*/ 9 h 13"/>
                <a:gd name="T56" fmla="*/ 12 w 14"/>
                <a:gd name="T57" fmla="*/ 10 h 13"/>
                <a:gd name="T58" fmla="*/ 11 w 14"/>
                <a:gd name="T59" fmla="*/ 11 h 13"/>
                <a:gd name="T60" fmla="*/ 10 w 14"/>
                <a:gd name="T61" fmla="*/ 12 h 13"/>
                <a:gd name="T62" fmla="*/ 9 w 14"/>
                <a:gd name="T63" fmla="*/ 12 h 13"/>
                <a:gd name="T64" fmla="*/ 8 w 14"/>
                <a:gd name="T65" fmla="*/ 12 h 13"/>
                <a:gd name="T66" fmla="*/ 7 w 14"/>
                <a:gd name="T67" fmla="*/ 12 h 13"/>
                <a:gd name="T68" fmla="*/ 6 w 14"/>
                <a:gd name="T69" fmla="*/ 12 h 13"/>
                <a:gd name="T70" fmla="*/ 5 w 14"/>
                <a:gd name="T71" fmla="*/ 12 h 13"/>
                <a:gd name="T72" fmla="*/ 4 w 14"/>
                <a:gd name="T73" fmla="*/ 12 h 13"/>
                <a:gd name="T74" fmla="*/ 3 w 14"/>
                <a:gd name="T75" fmla="*/ 11 h 13"/>
                <a:gd name="T76" fmla="*/ 2 w 14"/>
                <a:gd name="T77" fmla="*/ 11 h 13"/>
                <a:gd name="T78" fmla="*/ 2 w 14"/>
                <a:gd name="T79" fmla="*/ 10 h 13"/>
                <a:gd name="T80" fmla="*/ 1 w 14"/>
                <a:gd name="T81" fmla="*/ 10 h 13"/>
                <a:gd name="T82" fmla="*/ 0 w 14"/>
                <a:gd name="T83" fmla="*/ 9 h 13"/>
                <a:gd name="T84" fmla="*/ 0 w 14"/>
                <a:gd name="T85" fmla="*/ 8 h 13"/>
                <a:gd name="T86" fmla="*/ 0 w 14"/>
                <a:gd name="T87" fmla="*/ 7 h 13"/>
                <a:gd name="T88" fmla="*/ 0 w 14"/>
                <a:gd name="T89" fmla="*/ 6 h 13"/>
                <a:gd name="T90" fmla="*/ 0 w 14"/>
                <a:gd name="T91" fmla="*/ 6 h 13"/>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4"/>
                <a:gd name="T139" fmla="*/ 0 h 13"/>
                <a:gd name="T140" fmla="*/ 14 w 14"/>
                <a:gd name="T141" fmla="*/ 13 h 13"/>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4" h="13">
                  <a:moveTo>
                    <a:pt x="0" y="6"/>
                  </a:moveTo>
                  <a:lnTo>
                    <a:pt x="0" y="5"/>
                  </a:lnTo>
                  <a:lnTo>
                    <a:pt x="0" y="4"/>
                  </a:lnTo>
                  <a:lnTo>
                    <a:pt x="0" y="3"/>
                  </a:lnTo>
                  <a:lnTo>
                    <a:pt x="1" y="3"/>
                  </a:lnTo>
                  <a:lnTo>
                    <a:pt x="1" y="2"/>
                  </a:lnTo>
                  <a:lnTo>
                    <a:pt x="2" y="2"/>
                  </a:lnTo>
                  <a:lnTo>
                    <a:pt x="2" y="1"/>
                  </a:lnTo>
                  <a:lnTo>
                    <a:pt x="3" y="0"/>
                  </a:lnTo>
                  <a:lnTo>
                    <a:pt x="4" y="0"/>
                  </a:lnTo>
                  <a:lnTo>
                    <a:pt x="5" y="0"/>
                  </a:lnTo>
                  <a:lnTo>
                    <a:pt x="6" y="0"/>
                  </a:lnTo>
                  <a:lnTo>
                    <a:pt x="7" y="0"/>
                  </a:lnTo>
                  <a:lnTo>
                    <a:pt x="8" y="0"/>
                  </a:lnTo>
                  <a:lnTo>
                    <a:pt x="9" y="0"/>
                  </a:lnTo>
                  <a:lnTo>
                    <a:pt x="10" y="0"/>
                  </a:lnTo>
                  <a:lnTo>
                    <a:pt x="11" y="0"/>
                  </a:lnTo>
                  <a:lnTo>
                    <a:pt x="11" y="1"/>
                  </a:lnTo>
                  <a:lnTo>
                    <a:pt x="12" y="1"/>
                  </a:lnTo>
                  <a:lnTo>
                    <a:pt x="12" y="2"/>
                  </a:lnTo>
                  <a:lnTo>
                    <a:pt x="12" y="3"/>
                  </a:lnTo>
                  <a:lnTo>
                    <a:pt x="13" y="3"/>
                  </a:lnTo>
                  <a:lnTo>
                    <a:pt x="13" y="4"/>
                  </a:lnTo>
                  <a:lnTo>
                    <a:pt x="13" y="5"/>
                  </a:lnTo>
                  <a:lnTo>
                    <a:pt x="13" y="6"/>
                  </a:lnTo>
                  <a:lnTo>
                    <a:pt x="13" y="7"/>
                  </a:lnTo>
                  <a:lnTo>
                    <a:pt x="13" y="8"/>
                  </a:lnTo>
                  <a:lnTo>
                    <a:pt x="13" y="9"/>
                  </a:lnTo>
                  <a:lnTo>
                    <a:pt x="12" y="10"/>
                  </a:lnTo>
                  <a:lnTo>
                    <a:pt x="11" y="11"/>
                  </a:lnTo>
                  <a:lnTo>
                    <a:pt x="10" y="12"/>
                  </a:lnTo>
                  <a:lnTo>
                    <a:pt x="9" y="12"/>
                  </a:lnTo>
                  <a:lnTo>
                    <a:pt x="8" y="12"/>
                  </a:lnTo>
                  <a:lnTo>
                    <a:pt x="7" y="12"/>
                  </a:lnTo>
                  <a:lnTo>
                    <a:pt x="6" y="12"/>
                  </a:lnTo>
                  <a:lnTo>
                    <a:pt x="5" y="12"/>
                  </a:lnTo>
                  <a:lnTo>
                    <a:pt x="4" y="12"/>
                  </a:lnTo>
                  <a:lnTo>
                    <a:pt x="3" y="11"/>
                  </a:lnTo>
                  <a:lnTo>
                    <a:pt x="2" y="11"/>
                  </a:lnTo>
                  <a:lnTo>
                    <a:pt x="2" y="10"/>
                  </a:lnTo>
                  <a:lnTo>
                    <a:pt x="1" y="10"/>
                  </a:lnTo>
                  <a:lnTo>
                    <a:pt x="0" y="9"/>
                  </a:lnTo>
                  <a:lnTo>
                    <a:pt x="0" y="8"/>
                  </a:lnTo>
                  <a:lnTo>
                    <a:pt x="0" y="7"/>
                  </a:lnTo>
                  <a:lnTo>
                    <a:pt x="0" y="6"/>
                  </a:lnTo>
                </a:path>
              </a:pathLst>
            </a:custGeom>
            <a:ln w="12700" cap="rnd">
              <a:solidFill>
                <a:srgbClr val="000000"/>
              </a:solidFill>
              <a:round/>
              <a:headEnd/>
              <a:tailEnd/>
            </a:ln>
          </p:spPr>
          <p:txBody>
            <a:bodyPr/>
            <a:lstStyle/>
            <a:p>
              <a:endParaRPr lang="en-US" dirty="0"/>
            </a:p>
          </p:txBody>
        </p:sp>
        <p:sp useBgFill="1">
          <p:nvSpPr>
            <p:cNvPr id="15448" name="Freeform 35"/>
            <p:cNvSpPr>
              <a:spLocks/>
            </p:cNvSpPr>
            <p:nvPr/>
          </p:nvSpPr>
          <p:spPr bwMode="auto">
            <a:xfrm>
              <a:off x="4898" y="4063"/>
              <a:ext cx="14" cy="14"/>
            </a:xfrm>
            <a:custGeom>
              <a:avLst/>
              <a:gdLst>
                <a:gd name="T0" fmla="*/ 0 w 14"/>
                <a:gd name="T1" fmla="*/ 7 h 14"/>
                <a:gd name="T2" fmla="*/ 0 w 14"/>
                <a:gd name="T3" fmla="*/ 6 h 14"/>
                <a:gd name="T4" fmla="*/ 0 w 14"/>
                <a:gd name="T5" fmla="*/ 5 h 14"/>
                <a:gd name="T6" fmla="*/ 0 w 14"/>
                <a:gd name="T7" fmla="*/ 4 h 14"/>
                <a:gd name="T8" fmla="*/ 1 w 14"/>
                <a:gd name="T9" fmla="*/ 3 h 14"/>
                <a:gd name="T10" fmla="*/ 1 w 14"/>
                <a:gd name="T11" fmla="*/ 2 h 14"/>
                <a:gd name="T12" fmla="*/ 2 w 14"/>
                <a:gd name="T13" fmla="*/ 2 h 14"/>
                <a:gd name="T14" fmla="*/ 3 w 14"/>
                <a:gd name="T15" fmla="*/ 1 h 14"/>
                <a:gd name="T16" fmla="*/ 4 w 14"/>
                <a:gd name="T17" fmla="*/ 1 h 14"/>
                <a:gd name="T18" fmla="*/ 4 w 14"/>
                <a:gd name="T19" fmla="*/ 0 h 14"/>
                <a:gd name="T20" fmla="*/ 5 w 14"/>
                <a:gd name="T21" fmla="*/ 0 h 14"/>
                <a:gd name="T22" fmla="*/ 6 w 14"/>
                <a:gd name="T23" fmla="*/ 0 h 14"/>
                <a:gd name="T24" fmla="*/ 7 w 14"/>
                <a:gd name="T25" fmla="*/ 0 h 14"/>
                <a:gd name="T26" fmla="*/ 8 w 14"/>
                <a:gd name="T27" fmla="*/ 0 h 14"/>
                <a:gd name="T28" fmla="*/ 9 w 14"/>
                <a:gd name="T29" fmla="*/ 0 h 14"/>
                <a:gd name="T30" fmla="*/ 9 w 14"/>
                <a:gd name="T31" fmla="*/ 1 h 14"/>
                <a:gd name="T32" fmla="*/ 10 w 14"/>
                <a:gd name="T33" fmla="*/ 1 h 14"/>
                <a:gd name="T34" fmla="*/ 11 w 14"/>
                <a:gd name="T35" fmla="*/ 1 h 14"/>
                <a:gd name="T36" fmla="*/ 11 w 14"/>
                <a:gd name="T37" fmla="*/ 2 h 14"/>
                <a:gd name="T38" fmla="*/ 12 w 14"/>
                <a:gd name="T39" fmla="*/ 2 h 14"/>
                <a:gd name="T40" fmla="*/ 12 w 14"/>
                <a:gd name="T41" fmla="*/ 3 h 14"/>
                <a:gd name="T42" fmla="*/ 13 w 14"/>
                <a:gd name="T43" fmla="*/ 3 h 14"/>
                <a:gd name="T44" fmla="*/ 13 w 14"/>
                <a:gd name="T45" fmla="*/ 4 h 14"/>
                <a:gd name="T46" fmla="*/ 13 w 14"/>
                <a:gd name="T47" fmla="*/ 5 h 14"/>
                <a:gd name="T48" fmla="*/ 13 w 14"/>
                <a:gd name="T49" fmla="*/ 6 h 14"/>
                <a:gd name="T50" fmla="*/ 13 w 14"/>
                <a:gd name="T51" fmla="*/ 7 h 14"/>
                <a:gd name="T52" fmla="*/ 13 w 14"/>
                <a:gd name="T53" fmla="*/ 8 h 14"/>
                <a:gd name="T54" fmla="*/ 13 w 14"/>
                <a:gd name="T55" fmla="*/ 9 h 14"/>
                <a:gd name="T56" fmla="*/ 12 w 14"/>
                <a:gd name="T57" fmla="*/ 9 h 14"/>
                <a:gd name="T58" fmla="*/ 12 w 14"/>
                <a:gd name="T59" fmla="*/ 10 h 14"/>
                <a:gd name="T60" fmla="*/ 11 w 14"/>
                <a:gd name="T61" fmla="*/ 11 h 14"/>
                <a:gd name="T62" fmla="*/ 11 w 14"/>
                <a:gd name="T63" fmla="*/ 12 h 14"/>
                <a:gd name="T64" fmla="*/ 10 w 14"/>
                <a:gd name="T65" fmla="*/ 12 h 14"/>
                <a:gd name="T66" fmla="*/ 9 w 14"/>
                <a:gd name="T67" fmla="*/ 13 h 14"/>
                <a:gd name="T68" fmla="*/ 8 w 14"/>
                <a:gd name="T69" fmla="*/ 13 h 14"/>
                <a:gd name="T70" fmla="*/ 7 w 14"/>
                <a:gd name="T71" fmla="*/ 13 h 14"/>
                <a:gd name="T72" fmla="*/ 6 w 14"/>
                <a:gd name="T73" fmla="*/ 13 h 14"/>
                <a:gd name="T74" fmla="*/ 5 w 14"/>
                <a:gd name="T75" fmla="*/ 13 h 14"/>
                <a:gd name="T76" fmla="*/ 4 w 14"/>
                <a:gd name="T77" fmla="*/ 13 h 14"/>
                <a:gd name="T78" fmla="*/ 4 w 14"/>
                <a:gd name="T79" fmla="*/ 12 h 14"/>
                <a:gd name="T80" fmla="*/ 3 w 14"/>
                <a:gd name="T81" fmla="*/ 12 h 14"/>
                <a:gd name="T82" fmla="*/ 3 w 14"/>
                <a:gd name="T83" fmla="*/ 11 h 14"/>
                <a:gd name="T84" fmla="*/ 2 w 14"/>
                <a:gd name="T85" fmla="*/ 11 h 14"/>
                <a:gd name="T86" fmla="*/ 2 w 14"/>
                <a:gd name="T87" fmla="*/ 10 h 14"/>
                <a:gd name="T88" fmla="*/ 1 w 14"/>
                <a:gd name="T89" fmla="*/ 10 h 14"/>
                <a:gd name="T90" fmla="*/ 1 w 14"/>
                <a:gd name="T91" fmla="*/ 9 h 14"/>
                <a:gd name="T92" fmla="*/ 0 w 14"/>
                <a:gd name="T93" fmla="*/ 9 h 14"/>
                <a:gd name="T94" fmla="*/ 0 w 14"/>
                <a:gd name="T95" fmla="*/ 8 h 14"/>
                <a:gd name="T96" fmla="*/ 0 w 14"/>
                <a:gd name="T97" fmla="*/ 7 h 14"/>
                <a:gd name="T98" fmla="*/ 0 w 14"/>
                <a:gd name="T99" fmla="*/ 7 h 14"/>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14"/>
                <a:gd name="T151" fmla="*/ 0 h 14"/>
                <a:gd name="T152" fmla="*/ 14 w 14"/>
                <a:gd name="T153" fmla="*/ 14 h 14"/>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14" h="14">
                  <a:moveTo>
                    <a:pt x="0" y="7"/>
                  </a:moveTo>
                  <a:lnTo>
                    <a:pt x="0" y="6"/>
                  </a:lnTo>
                  <a:lnTo>
                    <a:pt x="0" y="5"/>
                  </a:lnTo>
                  <a:lnTo>
                    <a:pt x="0" y="4"/>
                  </a:lnTo>
                  <a:lnTo>
                    <a:pt x="1" y="3"/>
                  </a:lnTo>
                  <a:lnTo>
                    <a:pt x="1" y="2"/>
                  </a:lnTo>
                  <a:lnTo>
                    <a:pt x="2" y="2"/>
                  </a:lnTo>
                  <a:lnTo>
                    <a:pt x="3" y="1"/>
                  </a:lnTo>
                  <a:lnTo>
                    <a:pt x="4" y="1"/>
                  </a:lnTo>
                  <a:lnTo>
                    <a:pt x="4" y="0"/>
                  </a:lnTo>
                  <a:lnTo>
                    <a:pt x="5" y="0"/>
                  </a:lnTo>
                  <a:lnTo>
                    <a:pt x="6" y="0"/>
                  </a:lnTo>
                  <a:lnTo>
                    <a:pt x="7" y="0"/>
                  </a:lnTo>
                  <a:lnTo>
                    <a:pt x="8" y="0"/>
                  </a:lnTo>
                  <a:lnTo>
                    <a:pt x="9" y="0"/>
                  </a:lnTo>
                  <a:lnTo>
                    <a:pt x="9" y="1"/>
                  </a:lnTo>
                  <a:lnTo>
                    <a:pt x="10" y="1"/>
                  </a:lnTo>
                  <a:lnTo>
                    <a:pt x="11" y="1"/>
                  </a:lnTo>
                  <a:lnTo>
                    <a:pt x="11" y="2"/>
                  </a:lnTo>
                  <a:lnTo>
                    <a:pt x="12" y="2"/>
                  </a:lnTo>
                  <a:lnTo>
                    <a:pt x="12" y="3"/>
                  </a:lnTo>
                  <a:lnTo>
                    <a:pt x="13" y="3"/>
                  </a:lnTo>
                  <a:lnTo>
                    <a:pt x="13" y="4"/>
                  </a:lnTo>
                  <a:lnTo>
                    <a:pt x="13" y="5"/>
                  </a:lnTo>
                  <a:lnTo>
                    <a:pt x="13" y="6"/>
                  </a:lnTo>
                  <a:lnTo>
                    <a:pt x="13" y="7"/>
                  </a:lnTo>
                  <a:lnTo>
                    <a:pt x="13" y="8"/>
                  </a:lnTo>
                  <a:lnTo>
                    <a:pt x="13" y="9"/>
                  </a:lnTo>
                  <a:lnTo>
                    <a:pt x="12" y="9"/>
                  </a:lnTo>
                  <a:lnTo>
                    <a:pt x="12" y="10"/>
                  </a:lnTo>
                  <a:lnTo>
                    <a:pt x="11" y="11"/>
                  </a:lnTo>
                  <a:lnTo>
                    <a:pt x="11" y="12"/>
                  </a:lnTo>
                  <a:lnTo>
                    <a:pt x="10" y="12"/>
                  </a:lnTo>
                  <a:lnTo>
                    <a:pt x="9" y="13"/>
                  </a:lnTo>
                  <a:lnTo>
                    <a:pt x="8" y="13"/>
                  </a:lnTo>
                  <a:lnTo>
                    <a:pt x="7" y="13"/>
                  </a:lnTo>
                  <a:lnTo>
                    <a:pt x="6" y="13"/>
                  </a:lnTo>
                  <a:lnTo>
                    <a:pt x="5" y="13"/>
                  </a:lnTo>
                  <a:lnTo>
                    <a:pt x="4" y="13"/>
                  </a:lnTo>
                  <a:lnTo>
                    <a:pt x="4" y="12"/>
                  </a:lnTo>
                  <a:lnTo>
                    <a:pt x="3" y="12"/>
                  </a:lnTo>
                  <a:lnTo>
                    <a:pt x="3" y="11"/>
                  </a:lnTo>
                  <a:lnTo>
                    <a:pt x="2" y="11"/>
                  </a:lnTo>
                  <a:lnTo>
                    <a:pt x="2" y="10"/>
                  </a:lnTo>
                  <a:lnTo>
                    <a:pt x="1" y="10"/>
                  </a:lnTo>
                  <a:lnTo>
                    <a:pt x="1" y="9"/>
                  </a:lnTo>
                  <a:lnTo>
                    <a:pt x="0" y="9"/>
                  </a:lnTo>
                  <a:lnTo>
                    <a:pt x="0" y="8"/>
                  </a:lnTo>
                  <a:lnTo>
                    <a:pt x="0" y="7"/>
                  </a:lnTo>
                </a:path>
              </a:pathLst>
            </a:custGeom>
            <a:ln w="12700" cap="rnd">
              <a:solidFill>
                <a:srgbClr val="000000"/>
              </a:solidFill>
              <a:round/>
              <a:headEnd/>
              <a:tailEnd/>
            </a:ln>
          </p:spPr>
          <p:txBody>
            <a:bodyPr/>
            <a:lstStyle/>
            <a:p>
              <a:endParaRPr lang="en-US" dirty="0"/>
            </a:p>
          </p:txBody>
        </p:sp>
        <p:sp useBgFill="1">
          <p:nvSpPr>
            <p:cNvPr id="15449" name="Freeform 36"/>
            <p:cNvSpPr>
              <a:spLocks/>
            </p:cNvSpPr>
            <p:nvPr/>
          </p:nvSpPr>
          <p:spPr bwMode="auto">
            <a:xfrm>
              <a:off x="4865" y="4072"/>
              <a:ext cx="14" cy="15"/>
            </a:xfrm>
            <a:custGeom>
              <a:avLst/>
              <a:gdLst>
                <a:gd name="T0" fmla="*/ 0 w 14"/>
                <a:gd name="T1" fmla="*/ 7 h 15"/>
                <a:gd name="T2" fmla="*/ 0 w 14"/>
                <a:gd name="T3" fmla="*/ 6 h 15"/>
                <a:gd name="T4" fmla="*/ 1 w 14"/>
                <a:gd name="T5" fmla="*/ 5 h 15"/>
                <a:gd name="T6" fmla="*/ 1 w 14"/>
                <a:gd name="T7" fmla="*/ 4 h 15"/>
                <a:gd name="T8" fmla="*/ 1 w 14"/>
                <a:gd name="T9" fmla="*/ 3 h 15"/>
                <a:gd name="T10" fmla="*/ 2 w 14"/>
                <a:gd name="T11" fmla="*/ 3 h 15"/>
                <a:gd name="T12" fmla="*/ 2 w 14"/>
                <a:gd name="T13" fmla="*/ 2 h 15"/>
                <a:gd name="T14" fmla="*/ 3 w 14"/>
                <a:gd name="T15" fmla="*/ 2 h 15"/>
                <a:gd name="T16" fmla="*/ 3 w 14"/>
                <a:gd name="T17" fmla="*/ 1 h 15"/>
                <a:gd name="T18" fmla="*/ 4 w 14"/>
                <a:gd name="T19" fmla="*/ 1 h 15"/>
                <a:gd name="T20" fmla="*/ 5 w 14"/>
                <a:gd name="T21" fmla="*/ 1 h 15"/>
                <a:gd name="T22" fmla="*/ 5 w 14"/>
                <a:gd name="T23" fmla="*/ 0 h 15"/>
                <a:gd name="T24" fmla="*/ 6 w 14"/>
                <a:gd name="T25" fmla="*/ 0 h 15"/>
                <a:gd name="T26" fmla="*/ 7 w 14"/>
                <a:gd name="T27" fmla="*/ 0 h 15"/>
                <a:gd name="T28" fmla="*/ 8 w 14"/>
                <a:gd name="T29" fmla="*/ 0 h 15"/>
                <a:gd name="T30" fmla="*/ 9 w 14"/>
                <a:gd name="T31" fmla="*/ 1 h 15"/>
                <a:gd name="T32" fmla="*/ 10 w 14"/>
                <a:gd name="T33" fmla="*/ 1 h 15"/>
                <a:gd name="T34" fmla="*/ 11 w 14"/>
                <a:gd name="T35" fmla="*/ 2 h 15"/>
                <a:gd name="T36" fmla="*/ 11 w 14"/>
                <a:gd name="T37" fmla="*/ 3 h 15"/>
                <a:gd name="T38" fmla="*/ 13 w 14"/>
                <a:gd name="T39" fmla="*/ 3 h 15"/>
                <a:gd name="T40" fmla="*/ 13 w 14"/>
                <a:gd name="T41" fmla="*/ 4 h 15"/>
                <a:gd name="T42" fmla="*/ 13 w 14"/>
                <a:gd name="T43" fmla="*/ 5 h 15"/>
                <a:gd name="T44" fmla="*/ 13 w 14"/>
                <a:gd name="T45" fmla="*/ 6 h 15"/>
                <a:gd name="T46" fmla="*/ 13 w 14"/>
                <a:gd name="T47" fmla="*/ 7 h 15"/>
                <a:gd name="T48" fmla="*/ 13 w 14"/>
                <a:gd name="T49" fmla="*/ 8 h 15"/>
                <a:gd name="T50" fmla="*/ 13 w 14"/>
                <a:gd name="T51" fmla="*/ 9 h 15"/>
                <a:gd name="T52" fmla="*/ 13 w 14"/>
                <a:gd name="T53" fmla="*/ 10 h 15"/>
                <a:gd name="T54" fmla="*/ 13 w 14"/>
                <a:gd name="T55" fmla="*/ 11 h 15"/>
                <a:gd name="T56" fmla="*/ 11 w 14"/>
                <a:gd name="T57" fmla="*/ 11 h 15"/>
                <a:gd name="T58" fmla="*/ 11 w 14"/>
                <a:gd name="T59" fmla="*/ 12 h 15"/>
                <a:gd name="T60" fmla="*/ 10 w 14"/>
                <a:gd name="T61" fmla="*/ 12 h 15"/>
                <a:gd name="T62" fmla="*/ 9 w 14"/>
                <a:gd name="T63" fmla="*/ 13 h 15"/>
                <a:gd name="T64" fmla="*/ 8 w 14"/>
                <a:gd name="T65" fmla="*/ 14 h 15"/>
                <a:gd name="T66" fmla="*/ 7 w 14"/>
                <a:gd name="T67" fmla="*/ 14 h 15"/>
                <a:gd name="T68" fmla="*/ 6 w 14"/>
                <a:gd name="T69" fmla="*/ 14 h 15"/>
                <a:gd name="T70" fmla="*/ 5 w 14"/>
                <a:gd name="T71" fmla="*/ 14 h 15"/>
                <a:gd name="T72" fmla="*/ 5 w 14"/>
                <a:gd name="T73" fmla="*/ 13 h 15"/>
                <a:gd name="T74" fmla="*/ 4 w 14"/>
                <a:gd name="T75" fmla="*/ 13 h 15"/>
                <a:gd name="T76" fmla="*/ 3 w 14"/>
                <a:gd name="T77" fmla="*/ 12 h 15"/>
                <a:gd name="T78" fmla="*/ 2 w 14"/>
                <a:gd name="T79" fmla="*/ 11 h 15"/>
                <a:gd name="T80" fmla="*/ 1 w 14"/>
                <a:gd name="T81" fmla="*/ 11 h 15"/>
                <a:gd name="T82" fmla="*/ 1 w 14"/>
                <a:gd name="T83" fmla="*/ 10 h 15"/>
                <a:gd name="T84" fmla="*/ 1 w 14"/>
                <a:gd name="T85" fmla="*/ 9 h 15"/>
                <a:gd name="T86" fmla="*/ 0 w 14"/>
                <a:gd name="T87" fmla="*/ 8 h 15"/>
                <a:gd name="T88" fmla="*/ 0 w 14"/>
                <a:gd name="T89" fmla="*/ 7 h 15"/>
                <a:gd name="T90" fmla="*/ 0 w 14"/>
                <a:gd name="T91" fmla="*/ 7 h 1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4"/>
                <a:gd name="T139" fmla="*/ 0 h 15"/>
                <a:gd name="T140" fmla="*/ 14 w 14"/>
                <a:gd name="T141" fmla="*/ 15 h 15"/>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4" h="15">
                  <a:moveTo>
                    <a:pt x="0" y="7"/>
                  </a:moveTo>
                  <a:lnTo>
                    <a:pt x="0" y="6"/>
                  </a:lnTo>
                  <a:lnTo>
                    <a:pt x="1" y="5"/>
                  </a:lnTo>
                  <a:lnTo>
                    <a:pt x="1" y="4"/>
                  </a:lnTo>
                  <a:lnTo>
                    <a:pt x="1" y="3"/>
                  </a:lnTo>
                  <a:lnTo>
                    <a:pt x="2" y="3"/>
                  </a:lnTo>
                  <a:lnTo>
                    <a:pt x="2" y="2"/>
                  </a:lnTo>
                  <a:lnTo>
                    <a:pt x="3" y="2"/>
                  </a:lnTo>
                  <a:lnTo>
                    <a:pt x="3" y="1"/>
                  </a:lnTo>
                  <a:lnTo>
                    <a:pt x="4" y="1"/>
                  </a:lnTo>
                  <a:lnTo>
                    <a:pt x="5" y="1"/>
                  </a:lnTo>
                  <a:lnTo>
                    <a:pt x="5" y="0"/>
                  </a:lnTo>
                  <a:lnTo>
                    <a:pt x="6" y="0"/>
                  </a:lnTo>
                  <a:lnTo>
                    <a:pt x="7" y="0"/>
                  </a:lnTo>
                  <a:lnTo>
                    <a:pt x="8" y="0"/>
                  </a:lnTo>
                  <a:lnTo>
                    <a:pt x="9" y="1"/>
                  </a:lnTo>
                  <a:lnTo>
                    <a:pt x="10" y="1"/>
                  </a:lnTo>
                  <a:lnTo>
                    <a:pt x="11" y="2"/>
                  </a:lnTo>
                  <a:lnTo>
                    <a:pt x="11" y="3"/>
                  </a:lnTo>
                  <a:lnTo>
                    <a:pt x="13" y="3"/>
                  </a:lnTo>
                  <a:lnTo>
                    <a:pt x="13" y="4"/>
                  </a:lnTo>
                  <a:lnTo>
                    <a:pt x="13" y="5"/>
                  </a:lnTo>
                  <a:lnTo>
                    <a:pt x="13" y="6"/>
                  </a:lnTo>
                  <a:lnTo>
                    <a:pt x="13" y="7"/>
                  </a:lnTo>
                  <a:lnTo>
                    <a:pt x="13" y="8"/>
                  </a:lnTo>
                  <a:lnTo>
                    <a:pt x="13" y="9"/>
                  </a:lnTo>
                  <a:lnTo>
                    <a:pt x="13" y="10"/>
                  </a:lnTo>
                  <a:lnTo>
                    <a:pt x="13" y="11"/>
                  </a:lnTo>
                  <a:lnTo>
                    <a:pt x="11" y="11"/>
                  </a:lnTo>
                  <a:lnTo>
                    <a:pt x="11" y="12"/>
                  </a:lnTo>
                  <a:lnTo>
                    <a:pt x="10" y="12"/>
                  </a:lnTo>
                  <a:lnTo>
                    <a:pt x="9" y="13"/>
                  </a:lnTo>
                  <a:lnTo>
                    <a:pt x="8" y="14"/>
                  </a:lnTo>
                  <a:lnTo>
                    <a:pt x="7" y="14"/>
                  </a:lnTo>
                  <a:lnTo>
                    <a:pt x="6" y="14"/>
                  </a:lnTo>
                  <a:lnTo>
                    <a:pt x="5" y="14"/>
                  </a:lnTo>
                  <a:lnTo>
                    <a:pt x="5" y="13"/>
                  </a:lnTo>
                  <a:lnTo>
                    <a:pt x="4" y="13"/>
                  </a:lnTo>
                  <a:lnTo>
                    <a:pt x="3" y="12"/>
                  </a:lnTo>
                  <a:lnTo>
                    <a:pt x="2" y="11"/>
                  </a:lnTo>
                  <a:lnTo>
                    <a:pt x="1" y="11"/>
                  </a:lnTo>
                  <a:lnTo>
                    <a:pt x="1" y="10"/>
                  </a:lnTo>
                  <a:lnTo>
                    <a:pt x="1" y="9"/>
                  </a:lnTo>
                  <a:lnTo>
                    <a:pt x="0" y="8"/>
                  </a:lnTo>
                  <a:lnTo>
                    <a:pt x="0" y="7"/>
                  </a:lnTo>
                </a:path>
              </a:pathLst>
            </a:custGeom>
            <a:ln w="12700" cap="rnd">
              <a:solidFill>
                <a:srgbClr val="000000"/>
              </a:solidFill>
              <a:round/>
              <a:headEnd/>
              <a:tailEnd/>
            </a:ln>
          </p:spPr>
          <p:txBody>
            <a:bodyPr/>
            <a:lstStyle/>
            <a:p>
              <a:endParaRPr lang="en-US" dirty="0"/>
            </a:p>
          </p:txBody>
        </p:sp>
        <p:sp useBgFill="1">
          <p:nvSpPr>
            <p:cNvPr id="15450" name="Freeform 37"/>
            <p:cNvSpPr>
              <a:spLocks/>
            </p:cNvSpPr>
            <p:nvPr/>
          </p:nvSpPr>
          <p:spPr bwMode="auto">
            <a:xfrm>
              <a:off x="4920" y="3978"/>
              <a:ext cx="14" cy="13"/>
            </a:xfrm>
            <a:custGeom>
              <a:avLst/>
              <a:gdLst>
                <a:gd name="T0" fmla="*/ 0 w 14"/>
                <a:gd name="T1" fmla="*/ 6 h 13"/>
                <a:gd name="T2" fmla="*/ 1 w 14"/>
                <a:gd name="T3" fmla="*/ 6 h 13"/>
                <a:gd name="T4" fmla="*/ 1 w 14"/>
                <a:gd name="T5" fmla="*/ 5 h 13"/>
                <a:gd name="T6" fmla="*/ 1 w 14"/>
                <a:gd name="T7" fmla="*/ 4 h 13"/>
                <a:gd name="T8" fmla="*/ 1 w 14"/>
                <a:gd name="T9" fmla="*/ 3 h 13"/>
                <a:gd name="T10" fmla="*/ 2 w 14"/>
                <a:gd name="T11" fmla="*/ 3 h 13"/>
                <a:gd name="T12" fmla="*/ 2 w 14"/>
                <a:gd name="T13" fmla="*/ 2 h 13"/>
                <a:gd name="T14" fmla="*/ 3 w 14"/>
                <a:gd name="T15" fmla="*/ 2 h 13"/>
                <a:gd name="T16" fmla="*/ 4 w 14"/>
                <a:gd name="T17" fmla="*/ 1 h 13"/>
                <a:gd name="T18" fmla="*/ 5 w 14"/>
                <a:gd name="T19" fmla="*/ 1 h 13"/>
                <a:gd name="T20" fmla="*/ 6 w 14"/>
                <a:gd name="T21" fmla="*/ 1 h 13"/>
                <a:gd name="T22" fmla="*/ 6 w 14"/>
                <a:gd name="T23" fmla="*/ 0 h 13"/>
                <a:gd name="T24" fmla="*/ 7 w 14"/>
                <a:gd name="T25" fmla="*/ 0 h 13"/>
                <a:gd name="T26" fmla="*/ 8 w 14"/>
                <a:gd name="T27" fmla="*/ 1 h 13"/>
                <a:gd name="T28" fmla="*/ 9 w 14"/>
                <a:gd name="T29" fmla="*/ 1 h 13"/>
                <a:gd name="T30" fmla="*/ 10 w 14"/>
                <a:gd name="T31" fmla="*/ 2 h 13"/>
                <a:gd name="T32" fmla="*/ 11 w 14"/>
                <a:gd name="T33" fmla="*/ 2 h 13"/>
                <a:gd name="T34" fmla="*/ 12 w 14"/>
                <a:gd name="T35" fmla="*/ 2 h 13"/>
                <a:gd name="T36" fmla="*/ 12 w 14"/>
                <a:gd name="T37" fmla="*/ 3 h 13"/>
                <a:gd name="T38" fmla="*/ 13 w 14"/>
                <a:gd name="T39" fmla="*/ 3 h 13"/>
                <a:gd name="T40" fmla="*/ 13 w 14"/>
                <a:gd name="T41" fmla="*/ 4 h 13"/>
                <a:gd name="T42" fmla="*/ 13 w 14"/>
                <a:gd name="T43" fmla="*/ 5 h 13"/>
                <a:gd name="T44" fmla="*/ 13 w 14"/>
                <a:gd name="T45" fmla="*/ 6 h 13"/>
                <a:gd name="T46" fmla="*/ 13 w 14"/>
                <a:gd name="T47" fmla="*/ 7 h 13"/>
                <a:gd name="T48" fmla="*/ 13 w 14"/>
                <a:gd name="T49" fmla="*/ 8 h 13"/>
                <a:gd name="T50" fmla="*/ 13 w 14"/>
                <a:gd name="T51" fmla="*/ 9 h 13"/>
                <a:gd name="T52" fmla="*/ 12 w 14"/>
                <a:gd name="T53" fmla="*/ 10 h 13"/>
                <a:gd name="T54" fmla="*/ 11 w 14"/>
                <a:gd name="T55" fmla="*/ 10 h 13"/>
                <a:gd name="T56" fmla="*/ 10 w 14"/>
                <a:gd name="T57" fmla="*/ 11 h 13"/>
                <a:gd name="T58" fmla="*/ 9 w 14"/>
                <a:gd name="T59" fmla="*/ 11 h 13"/>
                <a:gd name="T60" fmla="*/ 9 w 14"/>
                <a:gd name="T61" fmla="*/ 12 h 13"/>
                <a:gd name="T62" fmla="*/ 8 w 14"/>
                <a:gd name="T63" fmla="*/ 12 h 13"/>
                <a:gd name="T64" fmla="*/ 7 w 14"/>
                <a:gd name="T65" fmla="*/ 12 h 13"/>
                <a:gd name="T66" fmla="*/ 6 w 14"/>
                <a:gd name="T67" fmla="*/ 12 h 13"/>
                <a:gd name="T68" fmla="*/ 5 w 14"/>
                <a:gd name="T69" fmla="*/ 12 h 13"/>
                <a:gd name="T70" fmla="*/ 4 w 14"/>
                <a:gd name="T71" fmla="*/ 12 h 13"/>
                <a:gd name="T72" fmla="*/ 4 w 14"/>
                <a:gd name="T73" fmla="*/ 11 h 13"/>
                <a:gd name="T74" fmla="*/ 3 w 14"/>
                <a:gd name="T75" fmla="*/ 11 h 13"/>
                <a:gd name="T76" fmla="*/ 3 w 14"/>
                <a:gd name="T77" fmla="*/ 10 h 13"/>
                <a:gd name="T78" fmla="*/ 2 w 14"/>
                <a:gd name="T79" fmla="*/ 10 h 13"/>
                <a:gd name="T80" fmla="*/ 1 w 14"/>
                <a:gd name="T81" fmla="*/ 9 h 13"/>
                <a:gd name="T82" fmla="*/ 1 w 14"/>
                <a:gd name="T83" fmla="*/ 8 h 13"/>
                <a:gd name="T84" fmla="*/ 1 w 14"/>
                <a:gd name="T85" fmla="*/ 7 h 13"/>
                <a:gd name="T86" fmla="*/ 0 w 14"/>
                <a:gd name="T87" fmla="*/ 6 h 13"/>
                <a:gd name="T88" fmla="*/ 0 w 14"/>
                <a:gd name="T89" fmla="*/ 6 h 13"/>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4"/>
                <a:gd name="T136" fmla="*/ 0 h 13"/>
                <a:gd name="T137" fmla="*/ 14 w 14"/>
                <a:gd name="T138" fmla="*/ 13 h 13"/>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4" h="13">
                  <a:moveTo>
                    <a:pt x="0" y="6"/>
                  </a:moveTo>
                  <a:lnTo>
                    <a:pt x="1" y="6"/>
                  </a:lnTo>
                  <a:lnTo>
                    <a:pt x="1" y="5"/>
                  </a:lnTo>
                  <a:lnTo>
                    <a:pt x="1" y="4"/>
                  </a:lnTo>
                  <a:lnTo>
                    <a:pt x="1" y="3"/>
                  </a:lnTo>
                  <a:lnTo>
                    <a:pt x="2" y="3"/>
                  </a:lnTo>
                  <a:lnTo>
                    <a:pt x="2" y="2"/>
                  </a:lnTo>
                  <a:lnTo>
                    <a:pt x="3" y="2"/>
                  </a:lnTo>
                  <a:lnTo>
                    <a:pt x="4" y="1"/>
                  </a:lnTo>
                  <a:lnTo>
                    <a:pt x="5" y="1"/>
                  </a:lnTo>
                  <a:lnTo>
                    <a:pt x="6" y="1"/>
                  </a:lnTo>
                  <a:lnTo>
                    <a:pt x="6" y="0"/>
                  </a:lnTo>
                  <a:lnTo>
                    <a:pt x="7" y="0"/>
                  </a:lnTo>
                  <a:lnTo>
                    <a:pt x="8" y="1"/>
                  </a:lnTo>
                  <a:lnTo>
                    <a:pt x="9" y="1"/>
                  </a:lnTo>
                  <a:lnTo>
                    <a:pt x="10" y="2"/>
                  </a:lnTo>
                  <a:lnTo>
                    <a:pt x="11" y="2"/>
                  </a:lnTo>
                  <a:lnTo>
                    <a:pt x="12" y="2"/>
                  </a:lnTo>
                  <a:lnTo>
                    <a:pt x="12" y="3"/>
                  </a:lnTo>
                  <a:lnTo>
                    <a:pt x="13" y="3"/>
                  </a:lnTo>
                  <a:lnTo>
                    <a:pt x="13" y="4"/>
                  </a:lnTo>
                  <a:lnTo>
                    <a:pt x="13" y="5"/>
                  </a:lnTo>
                  <a:lnTo>
                    <a:pt x="13" y="6"/>
                  </a:lnTo>
                  <a:lnTo>
                    <a:pt x="13" y="7"/>
                  </a:lnTo>
                  <a:lnTo>
                    <a:pt x="13" y="8"/>
                  </a:lnTo>
                  <a:lnTo>
                    <a:pt x="13" y="9"/>
                  </a:lnTo>
                  <a:lnTo>
                    <a:pt x="12" y="10"/>
                  </a:lnTo>
                  <a:lnTo>
                    <a:pt x="11" y="10"/>
                  </a:lnTo>
                  <a:lnTo>
                    <a:pt x="10" y="11"/>
                  </a:lnTo>
                  <a:lnTo>
                    <a:pt x="9" y="11"/>
                  </a:lnTo>
                  <a:lnTo>
                    <a:pt x="9" y="12"/>
                  </a:lnTo>
                  <a:lnTo>
                    <a:pt x="8" y="12"/>
                  </a:lnTo>
                  <a:lnTo>
                    <a:pt x="7" y="12"/>
                  </a:lnTo>
                  <a:lnTo>
                    <a:pt x="6" y="12"/>
                  </a:lnTo>
                  <a:lnTo>
                    <a:pt x="5" y="12"/>
                  </a:lnTo>
                  <a:lnTo>
                    <a:pt x="4" y="12"/>
                  </a:lnTo>
                  <a:lnTo>
                    <a:pt x="4" y="11"/>
                  </a:lnTo>
                  <a:lnTo>
                    <a:pt x="3" y="11"/>
                  </a:lnTo>
                  <a:lnTo>
                    <a:pt x="3" y="10"/>
                  </a:lnTo>
                  <a:lnTo>
                    <a:pt x="2" y="10"/>
                  </a:lnTo>
                  <a:lnTo>
                    <a:pt x="1" y="9"/>
                  </a:lnTo>
                  <a:lnTo>
                    <a:pt x="1" y="8"/>
                  </a:lnTo>
                  <a:lnTo>
                    <a:pt x="1" y="7"/>
                  </a:lnTo>
                  <a:lnTo>
                    <a:pt x="0" y="6"/>
                  </a:lnTo>
                </a:path>
              </a:pathLst>
            </a:custGeom>
            <a:ln w="12700" cap="rnd">
              <a:solidFill>
                <a:srgbClr val="000000"/>
              </a:solidFill>
              <a:round/>
              <a:headEnd/>
              <a:tailEnd/>
            </a:ln>
          </p:spPr>
          <p:txBody>
            <a:bodyPr/>
            <a:lstStyle/>
            <a:p>
              <a:endParaRPr lang="en-US" dirty="0"/>
            </a:p>
          </p:txBody>
        </p:sp>
        <p:sp useBgFill="1">
          <p:nvSpPr>
            <p:cNvPr id="15451" name="Freeform 38"/>
            <p:cNvSpPr>
              <a:spLocks/>
            </p:cNvSpPr>
            <p:nvPr/>
          </p:nvSpPr>
          <p:spPr bwMode="auto">
            <a:xfrm>
              <a:off x="4896" y="3979"/>
              <a:ext cx="13" cy="12"/>
            </a:xfrm>
            <a:custGeom>
              <a:avLst/>
              <a:gdLst>
                <a:gd name="T0" fmla="*/ 0 w 13"/>
                <a:gd name="T1" fmla="*/ 5 h 12"/>
                <a:gd name="T2" fmla="*/ 1 w 13"/>
                <a:gd name="T3" fmla="*/ 5 h 12"/>
                <a:gd name="T4" fmla="*/ 1 w 13"/>
                <a:gd name="T5" fmla="*/ 4 h 12"/>
                <a:gd name="T6" fmla="*/ 1 w 13"/>
                <a:gd name="T7" fmla="*/ 3 h 12"/>
                <a:gd name="T8" fmla="*/ 2 w 13"/>
                <a:gd name="T9" fmla="*/ 2 h 12"/>
                <a:gd name="T10" fmla="*/ 2 w 13"/>
                <a:gd name="T11" fmla="*/ 1 h 12"/>
                <a:gd name="T12" fmla="*/ 3 w 13"/>
                <a:gd name="T13" fmla="*/ 1 h 12"/>
                <a:gd name="T14" fmla="*/ 4 w 13"/>
                <a:gd name="T15" fmla="*/ 1 h 12"/>
                <a:gd name="T16" fmla="*/ 4 w 13"/>
                <a:gd name="T17" fmla="*/ 0 h 12"/>
                <a:gd name="T18" fmla="*/ 5 w 13"/>
                <a:gd name="T19" fmla="*/ 0 h 12"/>
                <a:gd name="T20" fmla="*/ 6 w 13"/>
                <a:gd name="T21" fmla="*/ 0 h 12"/>
                <a:gd name="T22" fmla="*/ 7 w 13"/>
                <a:gd name="T23" fmla="*/ 0 h 12"/>
                <a:gd name="T24" fmla="*/ 8 w 13"/>
                <a:gd name="T25" fmla="*/ 0 h 12"/>
                <a:gd name="T26" fmla="*/ 8 w 13"/>
                <a:gd name="T27" fmla="*/ 1 h 12"/>
                <a:gd name="T28" fmla="*/ 9 w 13"/>
                <a:gd name="T29" fmla="*/ 1 h 12"/>
                <a:gd name="T30" fmla="*/ 10 w 13"/>
                <a:gd name="T31" fmla="*/ 1 h 12"/>
                <a:gd name="T32" fmla="*/ 10 w 13"/>
                <a:gd name="T33" fmla="*/ 2 h 12"/>
                <a:gd name="T34" fmla="*/ 10 w 13"/>
                <a:gd name="T35" fmla="*/ 3 h 12"/>
                <a:gd name="T36" fmla="*/ 11 w 13"/>
                <a:gd name="T37" fmla="*/ 3 h 12"/>
                <a:gd name="T38" fmla="*/ 11 w 13"/>
                <a:gd name="T39" fmla="*/ 4 h 12"/>
                <a:gd name="T40" fmla="*/ 11 w 13"/>
                <a:gd name="T41" fmla="*/ 5 h 12"/>
                <a:gd name="T42" fmla="*/ 12 w 13"/>
                <a:gd name="T43" fmla="*/ 5 h 12"/>
                <a:gd name="T44" fmla="*/ 12 w 13"/>
                <a:gd name="T45" fmla="*/ 6 h 12"/>
                <a:gd name="T46" fmla="*/ 11 w 13"/>
                <a:gd name="T47" fmla="*/ 7 h 12"/>
                <a:gd name="T48" fmla="*/ 11 w 13"/>
                <a:gd name="T49" fmla="*/ 8 h 12"/>
                <a:gd name="T50" fmla="*/ 10 w 13"/>
                <a:gd name="T51" fmla="*/ 9 h 12"/>
                <a:gd name="T52" fmla="*/ 10 w 13"/>
                <a:gd name="T53" fmla="*/ 10 h 12"/>
                <a:gd name="T54" fmla="*/ 9 w 13"/>
                <a:gd name="T55" fmla="*/ 10 h 12"/>
                <a:gd name="T56" fmla="*/ 8 w 13"/>
                <a:gd name="T57" fmla="*/ 11 h 12"/>
                <a:gd name="T58" fmla="*/ 7 w 13"/>
                <a:gd name="T59" fmla="*/ 11 h 12"/>
                <a:gd name="T60" fmla="*/ 6 w 13"/>
                <a:gd name="T61" fmla="*/ 11 h 12"/>
                <a:gd name="T62" fmla="*/ 5 w 13"/>
                <a:gd name="T63" fmla="*/ 11 h 12"/>
                <a:gd name="T64" fmla="*/ 4 w 13"/>
                <a:gd name="T65" fmla="*/ 11 h 12"/>
                <a:gd name="T66" fmla="*/ 3 w 13"/>
                <a:gd name="T67" fmla="*/ 10 h 12"/>
                <a:gd name="T68" fmla="*/ 2 w 13"/>
                <a:gd name="T69" fmla="*/ 10 h 12"/>
                <a:gd name="T70" fmla="*/ 2 w 13"/>
                <a:gd name="T71" fmla="*/ 9 h 12"/>
                <a:gd name="T72" fmla="*/ 1 w 13"/>
                <a:gd name="T73" fmla="*/ 9 h 12"/>
                <a:gd name="T74" fmla="*/ 1 w 13"/>
                <a:gd name="T75" fmla="*/ 8 h 12"/>
                <a:gd name="T76" fmla="*/ 1 w 13"/>
                <a:gd name="T77" fmla="*/ 7 h 12"/>
                <a:gd name="T78" fmla="*/ 1 w 13"/>
                <a:gd name="T79" fmla="*/ 6 h 12"/>
                <a:gd name="T80" fmla="*/ 0 w 13"/>
                <a:gd name="T81" fmla="*/ 5 h 12"/>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3"/>
                <a:gd name="T124" fmla="*/ 0 h 12"/>
                <a:gd name="T125" fmla="*/ 13 w 13"/>
                <a:gd name="T126" fmla="*/ 12 h 12"/>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3" h="12">
                  <a:moveTo>
                    <a:pt x="0" y="5"/>
                  </a:moveTo>
                  <a:lnTo>
                    <a:pt x="1" y="5"/>
                  </a:lnTo>
                  <a:lnTo>
                    <a:pt x="1" y="4"/>
                  </a:lnTo>
                  <a:lnTo>
                    <a:pt x="1" y="3"/>
                  </a:lnTo>
                  <a:lnTo>
                    <a:pt x="2" y="2"/>
                  </a:lnTo>
                  <a:lnTo>
                    <a:pt x="2" y="1"/>
                  </a:lnTo>
                  <a:lnTo>
                    <a:pt x="3" y="1"/>
                  </a:lnTo>
                  <a:lnTo>
                    <a:pt x="4" y="1"/>
                  </a:lnTo>
                  <a:lnTo>
                    <a:pt x="4" y="0"/>
                  </a:lnTo>
                  <a:lnTo>
                    <a:pt x="5" y="0"/>
                  </a:lnTo>
                  <a:lnTo>
                    <a:pt x="6" y="0"/>
                  </a:lnTo>
                  <a:lnTo>
                    <a:pt x="7" y="0"/>
                  </a:lnTo>
                  <a:lnTo>
                    <a:pt x="8" y="0"/>
                  </a:lnTo>
                  <a:lnTo>
                    <a:pt x="8" y="1"/>
                  </a:lnTo>
                  <a:lnTo>
                    <a:pt x="9" y="1"/>
                  </a:lnTo>
                  <a:lnTo>
                    <a:pt x="10" y="1"/>
                  </a:lnTo>
                  <a:lnTo>
                    <a:pt x="10" y="2"/>
                  </a:lnTo>
                  <a:lnTo>
                    <a:pt x="10" y="3"/>
                  </a:lnTo>
                  <a:lnTo>
                    <a:pt x="11" y="3"/>
                  </a:lnTo>
                  <a:lnTo>
                    <a:pt x="11" y="4"/>
                  </a:lnTo>
                  <a:lnTo>
                    <a:pt x="11" y="5"/>
                  </a:lnTo>
                  <a:lnTo>
                    <a:pt x="12" y="5"/>
                  </a:lnTo>
                  <a:lnTo>
                    <a:pt x="12" y="6"/>
                  </a:lnTo>
                  <a:lnTo>
                    <a:pt x="11" y="7"/>
                  </a:lnTo>
                  <a:lnTo>
                    <a:pt x="11" y="8"/>
                  </a:lnTo>
                  <a:lnTo>
                    <a:pt x="10" y="9"/>
                  </a:lnTo>
                  <a:lnTo>
                    <a:pt x="10" y="10"/>
                  </a:lnTo>
                  <a:lnTo>
                    <a:pt x="9" y="10"/>
                  </a:lnTo>
                  <a:lnTo>
                    <a:pt x="8" y="11"/>
                  </a:lnTo>
                  <a:lnTo>
                    <a:pt x="7" y="11"/>
                  </a:lnTo>
                  <a:lnTo>
                    <a:pt x="6" y="11"/>
                  </a:lnTo>
                  <a:lnTo>
                    <a:pt x="5" y="11"/>
                  </a:lnTo>
                  <a:lnTo>
                    <a:pt x="4" y="11"/>
                  </a:lnTo>
                  <a:lnTo>
                    <a:pt x="3" y="10"/>
                  </a:lnTo>
                  <a:lnTo>
                    <a:pt x="2" y="10"/>
                  </a:lnTo>
                  <a:lnTo>
                    <a:pt x="2" y="9"/>
                  </a:lnTo>
                  <a:lnTo>
                    <a:pt x="1" y="9"/>
                  </a:lnTo>
                  <a:lnTo>
                    <a:pt x="1" y="8"/>
                  </a:lnTo>
                  <a:lnTo>
                    <a:pt x="1" y="7"/>
                  </a:lnTo>
                  <a:lnTo>
                    <a:pt x="1" y="6"/>
                  </a:lnTo>
                  <a:lnTo>
                    <a:pt x="0" y="5"/>
                  </a:lnTo>
                </a:path>
              </a:pathLst>
            </a:custGeom>
            <a:ln w="12700" cap="rnd">
              <a:solidFill>
                <a:srgbClr val="000000"/>
              </a:solidFill>
              <a:round/>
              <a:headEnd/>
              <a:tailEnd/>
            </a:ln>
          </p:spPr>
          <p:txBody>
            <a:bodyPr/>
            <a:lstStyle/>
            <a:p>
              <a:endParaRPr lang="en-US" dirty="0"/>
            </a:p>
          </p:txBody>
        </p:sp>
        <p:grpSp>
          <p:nvGrpSpPr>
            <p:cNvPr id="3" name="Group 39"/>
            <p:cNvGrpSpPr>
              <a:grpSpLocks/>
            </p:cNvGrpSpPr>
            <p:nvPr/>
          </p:nvGrpSpPr>
          <p:grpSpPr bwMode="auto">
            <a:xfrm>
              <a:off x="4571" y="3616"/>
              <a:ext cx="207" cy="268"/>
              <a:chOff x="4571" y="3616"/>
              <a:chExt cx="207" cy="268"/>
            </a:xfrm>
          </p:grpSpPr>
          <p:sp>
            <p:nvSpPr>
              <p:cNvPr id="15478" name="Line 40"/>
              <p:cNvSpPr>
                <a:spLocks noChangeShapeType="1"/>
              </p:cNvSpPr>
              <p:nvPr/>
            </p:nvSpPr>
            <p:spPr bwMode="auto">
              <a:xfrm flipH="1">
                <a:off x="4571" y="3616"/>
                <a:ext cx="207" cy="268"/>
              </a:xfrm>
              <a:prstGeom prst="line">
                <a:avLst/>
              </a:prstGeom>
              <a:noFill/>
              <a:ln w="12700">
                <a:solidFill>
                  <a:srgbClr val="A9A9A9"/>
                </a:solidFill>
                <a:round/>
                <a:headEnd/>
                <a:tailEnd/>
              </a:ln>
            </p:spPr>
            <p:txBody>
              <a:bodyPr wrap="none" anchor="ctr"/>
              <a:lstStyle/>
              <a:p>
                <a:endParaRPr lang="en-US" dirty="0"/>
              </a:p>
            </p:txBody>
          </p:sp>
          <p:sp>
            <p:nvSpPr>
              <p:cNvPr id="15479" name="Line 41"/>
              <p:cNvSpPr>
                <a:spLocks noChangeShapeType="1"/>
              </p:cNvSpPr>
              <p:nvPr/>
            </p:nvSpPr>
            <p:spPr bwMode="auto">
              <a:xfrm flipH="1">
                <a:off x="4583" y="3624"/>
                <a:ext cx="147" cy="186"/>
              </a:xfrm>
              <a:prstGeom prst="line">
                <a:avLst/>
              </a:prstGeom>
              <a:noFill/>
              <a:ln w="12700">
                <a:solidFill>
                  <a:srgbClr val="A9A9A9"/>
                </a:solidFill>
                <a:round/>
                <a:headEnd/>
                <a:tailEnd/>
              </a:ln>
            </p:spPr>
            <p:txBody>
              <a:bodyPr wrap="none" anchor="ctr"/>
              <a:lstStyle/>
              <a:p>
                <a:endParaRPr lang="en-US" dirty="0"/>
              </a:p>
            </p:txBody>
          </p:sp>
        </p:grpSp>
        <p:grpSp>
          <p:nvGrpSpPr>
            <p:cNvPr id="4" name="Group 42"/>
            <p:cNvGrpSpPr>
              <a:grpSpLocks/>
            </p:cNvGrpSpPr>
            <p:nvPr/>
          </p:nvGrpSpPr>
          <p:grpSpPr bwMode="auto">
            <a:xfrm>
              <a:off x="4350" y="2764"/>
              <a:ext cx="583" cy="1243"/>
              <a:chOff x="4350" y="2764"/>
              <a:chExt cx="583" cy="1243"/>
            </a:xfrm>
          </p:grpSpPr>
          <p:sp>
            <p:nvSpPr>
              <p:cNvPr id="15467" name="Freeform 43"/>
              <p:cNvSpPr>
                <a:spLocks/>
              </p:cNvSpPr>
              <p:nvPr/>
            </p:nvSpPr>
            <p:spPr bwMode="auto">
              <a:xfrm>
                <a:off x="4366" y="3912"/>
                <a:ext cx="165" cy="95"/>
              </a:xfrm>
              <a:custGeom>
                <a:avLst/>
                <a:gdLst>
                  <a:gd name="T0" fmla="*/ 164 w 165"/>
                  <a:gd name="T1" fmla="*/ 0 h 95"/>
                  <a:gd name="T2" fmla="*/ 24 w 165"/>
                  <a:gd name="T3" fmla="*/ 46 h 95"/>
                  <a:gd name="T4" fmla="*/ 0 w 165"/>
                  <a:gd name="T5" fmla="*/ 94 h 95"/>
                  <a:gd name="T6" fmla="*/ 0 60000 65536"/>
                  <a:gd name="T7" fmla="*/ 0 60000 65536"/>
                  <a:gd name="T8" fmla="*/ 0 60000 65536"/>
                  <a:gd name="T9" fmla="*/ 0 w 165"/>
                  <a:gd name="T10" fmla="*/ 0 h 95"/>
                  <a:gd name="T11" fmla="*/ 165 w 165"/>
                  <a:gd name="T12" fmla="*/ 95 h 95"/>
                </a:gdLst>
                <a:ahLst/>
                <a:cxnLst>
                  <a:cxn ang="T6">
                    <a:pos x="T0" y="T1"/>
                  </a:cxn>
                  <a:cxn ang="T7">
                    <a:pos x="T2" y="T3"/>
                  </a:cxn>
                  <a:cxn ang="T8">
                    <a:pos x="T4" y="T5"/>
                  </a:cxn>
                </a:cxnLst>
                <a:rect l="T9" t="T10" r="T11" b="T12"/>
                <a:pathLst>
                  <a:path w="165" h="95">
                    <a:moveTo>
                      <a:pt x="164" y="0"/>
                    </a:moveTo>
                    <a:lnTo>
                      <a:pt x="24" y="46"/>
                    </a:lnTo>
                    <a:lnTo>
                      <a:pt x="0" y="94"/>
                    </a:lnTo>
                  </a:path>
                </a:pathLst>
              </a:custGeom>
              <a:noFill/>
              <a:ln w="12700" cap="rnd">
                <a:solidFill>
                  <a:srgbClr val="A9A9A9"/>
                </a:solidFill>
                <a:round/>
                <a:headEnd/>
                <a:tailEnd/>
              </a:ln>
            </p:spPr>
            <p:txBody>
              <a:bodyPr/>
              <a:lstStyle/>
              <a:p>
                <a:endParaRPr lang="en-US" dirty="0"/>
              </a:p>
            </p:txBody>
          </p:sp>
          <p:sp>
            <p:nvSpPr>
              <p:cNvPr id="15468" name="Freeform 44"/>
              <p:cNvSpPr>
                <a:spLocks/>
              </p:cNvSpPr>
              <p:nvPr/>
            </p:nvSpPr>
            <p:spPr bwMode="auto">
              <a:xfrm>
                <a:off x="4350" y="3901"/>
                <a:ext cx="138" cy="82"/>
              </a:xfrm>
              <a:custGeom>
                <a:avLst/>
                <a:gdLst>
                  <a:gd name="T0" fmla="*/ 137 w 138"/>
                  <a:gd name="T1" fmla="*/ 0 h 82"/>
                  <a:gd name="T2" fmla="*/ 24 w 138"/>
                  <a:gd name="T3" fmla="*/ 33 h 82"/>
                  <a:gd name="T4" fmla="*/ 0 w 138"/>
                  <a:gd name="T5" fmla="*/ 81 h 82"/>
                  <a:gd name="T6" fmla="*/ 0 60000 65536"/>
                  <a:gd name="T7" fmla="*/ 0 60000 65536"/>
                  <a:gd name="T8" fmla="*/ 0 60000 65536"/>
                  <a:gd name="T9" fmla="*/ 0 w 138"/>
                  <a:gd name="T10" fmla="*/ 0 h 82"/>
                  <a:gd name="T11" fmla="*/ 138 w 138"/>
                  <a:gd name="T12" fmla="*/ 82 h 82"/>
                </a:gdLst>
                <a:ahLst/>
                <a:cxnLst>
                  <a:cxn ang="T6">
                    <a:pos x="T0" y="T1"/>
                  </a:cxn>
                  <a:cxn ang="T7">
                    <a:pos x="T2" y="T3"/>
                  </a:cxn>
                  <a:cxn ang="T8">
                    <a:pos x="T4" y="T5"/>
                  </a:cxn>
                </a:cxnLst>
                <a:rect l="T9" t="T10" r="T11" b="T12"/>
                <a:pathLst>
                  <a:path w="138" h="82">
                    <a:moveTo>
                      <a:pt x="137" y="0"/>
                    </a:moveTo>
                    <a:lnTo>
                      <a:pt x="24" y="33"/>
                    </a:lnTo>
                    <a:lnTo>
                      <a:pt x="0" y="81"/>
                    </a:lnTo>
                  </a:path>
                </a:pathLst>
              </a:custGeom>
              <a:noFill/>
              <a:ln w="12700" cap="rnd">
                <a:solidFill>
                  <a:srgbClr val="A9A9A9"/>
                </a:solidFill>
                <a:round/>
                <a:headEnd/>
                <a:tailEnd/>
              </a:ln>
            </p:spPr>
            <p:txBody>
              <a:bodyPr/>
              <a:lstStyle/>
              <a:p>
                <a:endParaRPr lang="en-US" dirty="0"/>
              </a:p>
            </p:txBody>
          </p:sp>
          <p:sp>
            <p:nvSpPr>
              <p:cNvPr id="15469" name="Freeform 45"/>
              <p:cNvSpPr>
                <a:spLocks/>
              </p:cNvSpPr>
              <p:nvPr/>
            </p:nvSpPr>
            <p:spPr bwMode="auto">
              <a:xfrm>
                <a:off x="4826" y="3082"/>
                <a:ext cx="87" cy="63"/>
              </a:xfrm>
              <a:custGeom>
                <a:avLst/>
                <a:gdLst>
                  <a:gd name="T0" fmla="*/ 72 w 87"/>
                  <a:gd name="T1" fmla="*/ 1 h 63"/>
                  <a:gd name="T2" fmla="*/ 76 w 87"/>
                  <a:gd name="T3" fmla="*/ 0 h 63"/>
                  <a:gd name="T4" fmla="*/ 78 w 87"/>
                  <a:gd name="T5" fmla="*/ 1 h 63"/>
                  <a:gd name="T6" fmla="*/ 81 w 87"/>
                  <a:gd name="T7" fmla="*/ 2 h 63"/>
                  <a:gd name="T8" fmla="*/ 84 w 87"/>
                  <a:gd name="T9" fmla="*/ 5 h 63"/>
                  <a:gd name="T10" fmla="*/ 85 w 87"/>
                  <a:gd name="T11" fmla="*/ 9 h 63"/>
                  <a:gd name="T12" fmla="*/ 86 w 87"/>
                  <a:gd name="T13" fmla="*/ 14 h 63"/>
                  <a:gd name="T14" fmla="*/ 86 w 87"/>
                  <a:gd name="T15" fmla="*/ 19 h 63"/>
                  <a:gd name="T16" fmla="*/ 85 w 87"/>
                  <a:gd name="T17" fmla="*/ 26 h 63"/>
                  <a:gd name="T18" fmla="*/ 81 w 87"/>
                  <a:gd name="T19" fmla="*/ 34 h 63"/>
                  <a:gd name="T20" fmla="*/ 74 w 87"/>
                  <a:gd name="T21" fmla="*/ 42 h 63"/>
                  <a:gd name="T22" fmla="*/ 65 w 87"/>
                  <a:gd name="T23" fmla="*/ 50 h 63"/>
                  <a:gd name="T24" fmla="*/ 54 w 87"/>
                  <a:gd name="T25" fmla="*/ 55 h 63"/>
                  <a:gd name="T26" fmla="*/ 42 w 87"/>
                  <a:gd name="T27" fmla="*/ 59 h 63"/>
                  <a:gd name="T28" fmla="*/ 30 w 87"/>
                  <a:gd name="T29" fmla="*/ 62 h 63"/>
                  <a:gd name="T30" fmla="*/ 17 w 87"/>
                  <a:gd name="T31" fmla="*/ 61 h 63"/>
                  <a:gd name="T32" fmla="*/ 4 w 87"/>
                  <a:gd name="T33" fmla="*/ 58 h 63"/>
                  <a:gd name="T34" fmla="*/ 0 w 87"/>
                  <a:gd name="T35" fmla="*/ 54 h 63"/>
                  <a:gd name="T36" fmla="*/ 0 w 87"/>
                  <a:gd name="T37" fmla="*/ 49 h 63"/>
                  <a:gd name="T38" fmla="*/ 1 w 87"/>
                  <a:gd name="T39" fmla="*/ 46 h 63"/>
                  <a:gd name="T40" fmla="*/ 2 w 87"/>
                  <a:gd name="T41" fmla="*/ 43 h 63"/>
                  <a:gd name="T42" fmla="*/ 6 w 87"/>
                  <a:gd name="T43" fmla="*/ 40 h 63"/>
                  <a:gd name="T44" fmla="*/ 9 w 87"/>
                  <a:gd name="T45" fmla="*/ 36 h 63"/>
                  <a:gd name="T46" fmla="*/ 72 w 87"/>
                  <a:gd name="T47" fmla="*/ 1 h 63"/>
                  <a:gd name="T48" fmla="*/ 72 w 87"/>
                  <a:gd name="T49" fmla="*/ 1 h 6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87"/>
                  <a:gd name="T76" fmla="*/ 0 h 63"/>
                  <a:gd name="T77" fmla="*/ 87 w 87"/>
                  <a:gd name="T78" fmla="*/ 63 h 63"/>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87" h="63">
                    <a:moveTo>
                      <a:pt x="72" y="1"/>
                    </a:moveTo>
                    <a:lnTo>
                      <a:pt x="76" y="0"/>
                    </a:lnTo>
                    <a:lnTo>
                      <a:pt x="78" y="1"/>
                    </a:lnTo>
                    <a:lnTo>
                      <a:pt x="81" y="2"/>
                    </a:lnTo>
                    <a:lnTo>
                      <a:pt x="84" y="5"/>
                    </a:lnTo>
                    <a:lnTo>
                      <a:pt x="85" y="9"/>
                    </a:lnTo>
                    <a:lnTo>
                      <a:pt x="86" y="14"/>
                    </a:lnTo>
                    <a:lnTo>
                      <a:pt x="86" y="19"/>
                    </a:lnTo>
                    <a:lnTo>
                      <a:pt x="85" y="26"/>
                    </a:lnTo>
                    <a:lnTo>
                      <a:pt x="81" y="34"/>
                    </a:lnTo>
                    <a:lnTo>
                      <a:pt x="74" y="42"/>
                    </a:lnTo>
                    <a:lnTo>
                      <a:pt x="65" y="50"/>
                    </a:lnTo>
                    <a:lnTo>
                      <a:pt x="54" y="55"/>
                    </a:lnTo>
                    <a:lnTo>
                      <a:pt x="42" y="59"/>
                    </a:lnTo>
                    <a:lnTo>
                      <a:pt x="30" y="62"/>
                    </a:lnTo>
                    <a:lnTo>
                      <a:pt x="17" y="61"/>
                    </a:lnTo>
                    <a:lnTo>
                      <a:pt x="4" y="58"/>
                    </a:lnTo>
                    <a:lnTo>
                      <a:pt x="0" y="54"/>
                    </a:lnTo>
                    <a:lnTo>
                      <a:pt x="0" y="49"/>
                    </a:lnTo>
                    <a:lnTo>
                      <a:pt x="1" y="46"/>
                    </a:lnTo>
                    <a:lnTo>
                      <a:pt x="2" y="43"/>
                    </a:lnTo>
                    <a:lnTo>
                      <a:pt x="6" y="40"/>
                    </a:lnTo>
                    <a:lnTo>
                      <a:pt x="9" y="36"/>
                    </a:lnTo>
                    <a:lnTo>
                      <a:pt x="72" y="1"/>
                    </a:lnTo>
                  </a:path>
                </a:pathLst>
              </a:custGeom>
              <a:solidFill>
                <a:srgbClr val="FFFFFF"/>
              </a:solidFill>
              <a:ln w="12700" cap="rnd">
                <a:solidFill>
                  <a:srgbClr val="000000"/>
                </a:solidFill>
                <a:round/>
                <a:headEnd/>
                <a:tailEnd/>
              </a:ln>
            </p:spPr>
            <p:txBody>
              <a:bodyPr/>
              <a:lstStyle/>
              <a:p>
                <a:endParaRPr lang="en-US" dirty="0"/>
              </a:p>
            </p:txBody>
          </p:sp>
          <p:sp>
            <p:nvSpPr>
              <p:cNvPr id="15470" name="Freeform 46"/>
              <p:cNvSpPr>
                <a:spLocks/>
              </p:cNvSpPr>
              <p:nvPr/>
            </p:nvSpPr>
            <p:spPr bwMode="auto">
              <a:xfrm>
                <a:off x="4675" y="2872"/>
                <a:ext cx="233" cy="263"/>
              </a:xfrm>
              <a:custGeom>
                <a:avLst/>
                <a:gdLst>
                  <a:gd name="T0" fmla="*/ 23 w 233"/>
                  <a:gd name="T1" fmla="*/ 3 h 263"/>
                  <a:gd name="T2" fmla="*/ 17 w 233"/>
                  <a:gd name="T3" fmla="*/ 18 h 263"/>
                  <a:gd name="T4" fmla="*/ 18 w 233"/>
                  <a:gd name="T5" fmla="*/ 34 h 263"/>
                  <a:gd name="T6" fmla="*/ 23 w 233"/>
                  <a:gd name="T7" fmla="*/ 50 h 263"/>
                  <a:gd name="T8" fmla="*/ 23 w 233"/>
                  <a:gd name="T9" fmla="*/ 64 h 263"/>
                  <a:gd name="T10" fmla="*/ 3 w 233"/>
                  <a:gd name="T11" fmla="*/ 81 h 263"/>
                  <a:gd name="T12" fmla="*/ 2 w 233"/>
                  <a:gd name="T13" fmla="*/ 97 h 263"/>
                  <a:gd name="T14" fmla="*/ 19 w 233"/>
                  <a:gd name="T15" fmla="*/ 105 h 263"/>
                  <a:gd name="T16" fmla="*/ 39 w 233"/>
                  <a:gd name="T17" fmla="*/ 106 h 263"/>
                  <a:gd name="T18" fmla="*/ 47 w 233"/>
                  <a:gd name="T19" fmla="*/ 108 h 263"/>
                  <a:gd name="T20" fmla="*/ 42 w 233"/>
                  <a:gd name="T21" fmla="*/ 121 h 263"/>
                  <a:gd name="T22" fmla="*/ 38 w 233"/>
                  <a:gd name="T23" fmla="*/ 134 h 263"/>
                  <a:gd name="T24" fmla="*/ 47 w 233"/>
                  <a:gd name="T25" fmla="*/ 149 h 263"/>
                  <a:gd name="T26" fmla="*/ 38 w 233"/>
                  <a:gd name="T27" fmla="*/ 167 h 263"/>
                  <a:gd name="T28" fmla="*/ 33 w 233"/>
                  <a:gd name="T29" fmla="*/ 188 h 263"/>
                  <a:gd name="T30" fmla="*/ 38 w 233"/>
                  <a:gd name="T31" fmla="*/ 214 h 263"/>
                  <a:gd name="T32" fmla="*/ 65 w 233"/>
                  <a:gd name="T33" fmla="*/ 227 h 263"/>
                  <a:gd name="T34" fmla="*/ 90 w 233"/>
                  <a:gd name="T35" fmla="*/ 226 h 263"/>
                  <a:gd name="T36" fmla="*/ 115 w 233"/>
                  <a:gd name="T37" fmla="*/ 224 h 263"/>
                  <a:gd name="T38" fmla="*/ 138 w 233"/>
                  <a:gd name="T39" fmla="*/ 225 h 263"/>
                  <a:gd name="T40" fmla="*/ 152 w 233"/>
                  <a:gd name="T41" fmla="*/ 236 h 263"/>
                  <a:gd name="T42" fmla="*/ 155 w 233"/>
                  <a:gd name="T43" fmla="*/ 262 h 263"/>
                  <a:gd name="T44" fmla="*/ 171 w 233"/>
                  <a:gd name="T45" fmla="*/ 260 h 263"/>
                  <a:gd name="T46" fmla="*/ 183 w 233"/>
                  <a:gd name="T47" fmla="*/ 259 h 263"/>
                  <a:gd name="T48" fmla="*/ 195 w 233"/>
                  <a:gd name="T49" fmla="*/ 255 h 263"/>
                  <a:gd name="T50" fmla="*/ 207 w 233"/>
                  <a:gd name="T51" fmla="*/ 249 h 263"/>
                  <a:gd name="T52" fmla="*/ 223 w 233"/>
                  <a:gd name="T53" fmla="*/ 233 h 263"/>
                  <a:gd name="T54" fmla="*/ 228 w 233"/>
                  <a:gd name="T55" fmla="*/ 213 h 263"/>
                  <a:gd name="T56" fmla="*/ 218 w 233"/>
                  <a:gd name="T57" fmla="*/ 192 h 263"/>
                  <a:gd name="T58" fmla="*/ 223 w 233"/>
                  <a:gd name="T59" fmla="*/ 169 h 263"/>
                  <a:gd name="T60" fmla="*/ 230 w 233"/>
                  <a:gd name="T61" fmla="*/ 146 h 263"/>
                  <a:gd name="T62" fmla="*/ 227 w 233"/>
                  <a:gd name="T63" fmla="*/ 121 h 263"/>
                  <a:gd name="T64" fmla="*/ 232 w 233"/>
                  <a:gd name="T65" fmla="*/ 105 h 263"/>
                  <a:gd name="T66" fmla="*/ 227 w 233"/>
                  <a:gd name="T67" fmla="*/ 90 h 263"/>
                  <a:gd name="T68" fmla="*/ 211 w 233"/>
                  <a:gd name="T69" fmla="*/ 87 h 263"/>
                  <a:gd name="T70" fmla="*/ 198 w 233"/>
                  <a:gd name="T71" fmla="*/ 90 h 263"/>
                  <a:gd name="T72" fmla="*/ 187 w 233"/>
                  <a:gd name="T73" fmla="*/ 97 h 263"/>
                  <a:gd name="T74" fmla="*/ 176 w 233"/>
                  <a:gd name="T75" fmla="*/ 114 h 263"/>
                  <a:gd name="T76" fmla="*/ 163 w 233"/>
                  <a:gd name="T77" fmla="*/ 110 h 263"/>
                  <a:gd name="T78" fmla="*/ 168 w 233"/>
                  <a:gd name="T79" fmla="*/ 95 h 263"/>
                  <a:gd name="T80" fmla="*/ 171 w 233"/>
                  <a:gd name="T81" fmla="*/ 76 h 263"/>
                  <a:gd name="T82" fmla="*/ 167 w 233"/>
                  <a:gd name="T83" fmla="*/ 56 h 263"/>
                  <a:gd name="T84" fmla="*/ 154 w 233"/>
                  <a:gd name="T85" fmla="*/ 35 h 263"/>
                  <a:gd name="T86" fmla="*/ 31 w 233"/>
                  <a:gd name="T87" fmla="*/ 0 h 263"/>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233"/>
                  <a:gd name="T133" fmla="*/ 0 h 263"/>
                  <a:gd name="T134" fmla="*/ 233 w 233"/>
                  <a:gd name="T135" fmla="*/ 263 h 263"/>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233" h="263">
                    <a:moveTo>
                      <a:pt x="31" y="0"/>
                    </a:moveTo>
                    <a:lnTo>
                      <a:pt x="23" y="3"/>
                    </a:lnTo>
                    <a:lnTo>
                      <a:pt x="17" y="12"/>
                    </a:lnTo>
                    <a:lnTo>
                      <a:pt x="17" y="18"/>
                    </a:lnTo>
                    <a:lnTo>
                      <a:pt x="16" y="26"/>
                    </a:lnTo>
                    <a:lnTo>
                      <a:pt x="18" y="34"/>
                    </a:lnTo>
                    <a:lnTo>
                      <a:pt x="21" y="43"/>
                    </a:lnTo>
                    <a:lnTo>
                      <a:pt x="23" y="50"/>
                    </a:lnTo>
                    <a:lnTo>
                      <a:pt x="25" y="58"/>
                    </a:lnTo>
                    <a:lnTo>
                      <a:pt x="23" y="64"/>
                    </a:lnTo>
                    <a:lnTo>
                      <a:pt x="15" y="70"/>
                    </a:lnTo>
                    <a:lnTo>
                      <a:pt x="3" y="81"/>
                    </a:lnTo>
                    <a:lnTo>
                      <a:pt x="0" y="90"/>
                    </a:lnTo>
                    <a:lnTo>
                      <a:pt x="2" y="97"/>
                    </a:lnTo>
                    <a:lnTo>
                      <a:pt x="9" y="102"/>
                    </a:lnTo>
                    <a:lnTo>
                      <a:pt x="19" y="105"/>
                    </a:lnTo>
                    <a:lnTo>
                      <a:pt x="29" y="106"/>
                    </a:lnTo>
                    <a:lnTo>
                      <a:pt x="39" y="106"/>
                    </a:lnTo>
                    <a:lnTo>
                      <a:pt x="48" y="103"/>
                    </a:lnTo>
                    <a:lnTo>
                      <a:pt x="47" y="108"/>
                    </a:lnTo>
                    <a:lnTo>
                      <a:pt x="44" y="115"/>
                    </a:lnTo>
                    <a:lnTo>
                      <a:pt x="42" y="121"/>
                    </a:lnTo>
                    <a:lnTo>
                      <a:pt x="39" y="127"/>
                    </a:lnTo>
                    <a:lnTo>
                      <a:pt x="38" y="134"/>
                    </a:lnTo>
                    <a:lnTo>
                      <a:pt x="38" y="139"/>
                    </a:lnTo>
                    <a:lnTo>
                      <a:pt x="47" y="149"/>
                    </a:lnTo>
                    <a:lnTo>
                      <a:pt x="43" y="156"/>
                    </a:lnTo>
                    <a:lnTo>
                      <a:pt x="38" y="167"/>
                    </a:lnTo>
                    <a:lnTo>
                      <a:pt x="34" y="178"/>
                    </a:lnTo>
                    <a:lnTo>
                      <a:pt x="33" y="188"/>
                    </a:lnTo>
                    <a:lnTo>
                      <a:pt x="34" y="204"/>
                    </a:lnTo>
                    <a:lnTo>
                      <a:pt x="38" y="214"/>
                    </a:lnTo>
                    <a:lnTo>
                      <a:pt x="45" y="221"/>
                    </a:lnTo>
                    <a:lnTo>
                      <a:pt x="65" y="227"/>
                    </a:lnTo>
                    <a:lnTo>
                      <a:pt x="77" y="227"/>
                    </a:lnTo>
                    <a:lnTo>
                      <a:pt x="90" y="226"/>
                    </a:lnTo>
                    <a:lnTo>
                      <a:pt x="103" y="224"/>
                    </a:lnTo>
                    <a:lnTo>
                      <a:pt x="115" y="224"/>
                    </a:lnTo>
                    <a:lnTo>
                      <a:pt x="127" y="224"/>
                    </a:lnTo>
                    <a:lnTo>
                      <a:pt x="138" y="225"/>
                    </a:lnTo>
                    <a:lnTo>
                      <a:pt x="146" y="228"/>
                    </a:lnTo>
                    <a:lnTo>
                      <a:pt x="152" y="236"/>
                    </a:lnTo>
                    <a:lnTo>
                      <a:pt x="155" y="246"/>
                    </a:lnTo>
                    <a:lnTo>
                      <a:pt x="155" y="262"/>
                    </a:lnTo>
                    <a:lnTo>
                      <a:pt x="163" y="261"/>
                    </a:lnTo>
                    <a:lnTo>
                      <a:pt x="171" y="260"/>
                    </a:lnTo>
                    <a:lnTo>
                      <a:pt x="177" y="260"/>
                    </a:lnTo>
                    <a:lnTo>
                      <a:pt x="183" y="259"/>
                    </a:lnTo>
                    <a:lnTo>
                      <a:pt x="189" y="257"/>
                    </a:lnTo>
                    <a:lnTo>
                      <a:pt x="195" y="255"/>
                    </a:lnTo>
                    <a:lnTo>
                      <a:pt x="201" y="252"/>
                    </a:lnTo>
                    <a:lnTo>
                      <a:pt x="207" y="249"/>
                    </a:lnTo>
                    <a:lnTo>
                      <a:pt x="216" y="242"/>
                    </a:lnTo>
                    <a:lnTo>
                      <a:pt x="223" y="233"/>
                    </a:lnTo>
                    <a:lnTo>
                      <a:pt x="228" y="224"/>
                    </a:lnTo>
                    <a:lnTo>
                      <a:pt x="228" y="213"/>
                    </a:lnTo>
                    <a:lnTo>
                      <a:pt x="219" y="204"/>
                    </a:lnTo>
                    <a:lnTo>
                      <a:pt x="218" y="192"/>
                    </a:lnTo>
                    <a:lnTo>
                      <a:pt x="220" y="180"/>
                    </a:lnTo>
                    <a:lnTo>
                      <a:pt x="223" y="169"/>
                    </a:lnTo>
                    <a:lnTo>
                      <a:pt x="227" y="157"/>
                    </a:lnTo>
                    <a:lnTo>
                      <a:pt x="230" y="146"/>
                    </a:lnTo>
                    <a:lnTo>
                      <a:pt x="230" y="133"/>
                    </a:lnTo>
                    <a:lnTo>
                      <a:pt x="227" y="121"/>
                    </a:lnTo>
                    <a:lnTo>
                      <a:pt x="230" y="112"/>
                    </a:lnTo>
                    <a:lnTo>
                      <a:pt x="232" y="105"/>
                    </a:lnTo>
                    <a:lnTo>
                      <a:pt x="231" y="99"/>
                    </a:lnTo>
                    <a:lnTo>
                      <a:pt x="227" y="90"/>
                    </a:lnTo>
                    <a:lnTo>
                      <a:pt x="217" y="87"/>
                    </a:lnTo>
                    <a:lnTo>
                      <a:pt x="211" y="87"/>
                    </a:lnTo>
                    <a:lnTo>
                      <a:pt x="205" y="88"/>
                    </a:lnTo>
                    <a:lnTo>
                      <a:pt x="198" y="90"/>
                    </a:lnTo>
                    <a:lnTo>
                      <a:pt x="192" y="93"/>
                    </a:lnTo>
                    <a:lnTo>
                      <a:pt x="187" y="97"/>
                    </a:lnTo>
                    <a:lnTo>
                      <a:pt x="178" y="107"/>
                    </a:lnTo>
                    <a:lnTo>
                      <a:pt x="176" y="114"/>
                    </a:lnTo>
                    <a:lnTo>
                      <a:pt x="175" y="121"/>
                    </a:lnTo>
                    <a:lnTo>
                      <a:pt x="163" y="110"/>
                    </a:lnTo>
                    <a:lnTo>
                      <a:pt x="165" y="103"/>
                    </a:lnTo>
                    <a:lnTo>
                      <a:pt x="168" y="95"/>
                    </a:lnTo>
                    <a:lnTo>
                      <a:pt x="170" y="86"/>
                    </a:lnTo>
                    <a:lnTo>
                      <a:pt x="171" y="76"/>
                    </a:lnTo>
                    <a:lnTo>
                      <a:pt x="170" y="66"/>
                    </a:lnTo>
                    <a:lnTo>
                      <a:pt x="167" y="56"/>
                    </a:lnTo>
                    <a:lnTo>
                      <a:pt x="163" y="46"/>
                    </a:lnTo>
                    <a:lnTo>
                      <a:pt x="154" y="35"/>
                    </a:lnTo>
                    <a:lnTo>
                      <a:pt x="31" y="0"/>
                    </a:lnTo>
                  </a:path>
                </a:pathLst>
              </a:custGeom>
              <a:solidFill>
                <a:srgbClr val="FF9F3F"/>
              </a:solidFill>
              <a:ln w="12700" cap="rnd">
                <a:solidFill>
                  <a:srgbClr val="000000"/>
                </a:solidFill>
                <a:round/>
                <a:headEnd/>
                <a:tailEnd/>
              </a:ln>
            </p:spPr>
            <p:txBody>
              <a:bodyPr/>
              <a:lstStyle/>
              <a:p>
                <a:endParaRPr lang="en-US" dirty="0"/>
              </a:p>
            </p:txBody>
          </p:sp>
          <p:sp>
            <p:nvSpPr>
              <p:cNvPr id="15471" name="Freeform 47"/>
              <p:cNvSpPr>
                <a:spLocks/>
              </p:cNvSpPr>
              <p:nvPr/>
            </p:nvSpPr>
            <p:spPr bwMode="auto">
              <a:xfrm>
                <a:off x="4722" y="2904"/>
                <a:ext cx="57" cy="25"/>
              </a:xfrm>
              <a:custGeom>
                <a:avLst/>
                <a:gdLst>
                  <a:gd name="T0" fmla="*/ 4 w 57"/>
                  <a:gd name="T1" fmla="*/ 0 h 25"/>
                  <a:gd name="T2" fmla="*/ 1 w 57"/>
                  <a:gd name="T3" fmla="*/ 3 h 25"/>
                  <a:gd name="T4" fmla="*/ 0 w 57"/>
                  <a:gd name="T5" fmla="*/ 8 h 25"/>
                  <a:gd name="T6" fmla="*/ 0 w 57"/>
                  <a:gd name="T7" fmla="*/ 12 h 25"/>
                  <a:gd name="T8" fmla="*/ 1 w 57"/>
                  <a:gd name="T9" fmla="*/ 15 h 25"/>
                  <a:gd name="T10" fmla="*/ 14 w 57"/>
                  <a:gd name="T11" fmla="*/ 20 h 25"/>
                  <a:gd name="T12" fmla="*/ 20 w 57"/>
                  <a:gd name="T13" fmla="*/ 21 h 25"/>
                  <a:gd name="T14" fmla="*/ 27 w 57"/>
                  <a:gd name="T15" fmla="*/ 21 h 25"/>
                  <a:gd name="T16" fmla="*/ 35 w 57"/>
                  <a:gd name="T17" fmla="*/ 22 h 25"/>
                  <a:gd name="T18" fmla="*/ 42 w 57"/>
                  <a:gd name="T19" fmla="*/ 22 h 25"/>
                  <a:gd name="T20" fmla="*/ 49 w 57"/>
                  <a:gd name="T21" fmla="*/ 22 h 25"/>
                  <a:gd name="T22" fmla="*/ 56 w 57"/>
                  <a:gd name="T23" fmla="*/ 24 h 2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57"/>
                  <a:gd name="T37" fmla="*/ 0 h 25"/>
                  <a:gd name="T38" fmla="*/ 57 w 57"/>
                  <a:gd name="T39" fmla="*/ 25 h 25"/>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57" h="25">
                    <a:moveTo>
                      <a:pt x="4" y="0"/>
                    </a:moveTo>
                    <a:lnTo>
                      <a:pt x="1" y="3"/>
                    </a:lnTo>
                    <a:lnTo>
                      <a:pt x="0" y="8"/>
                    </a:lnTo>
                    <a:lnTo>
                      <a:pt x="0" y="12"/>
                    </a:lnTo>
                    <a:lnTo>
                      <a:pt x="1" y="15"/>
                    </a:lnTo>
                    <a:lnTo>
                      <a:pt x="14" y="20"/>
                    </a:lnTo>
                    <a:lnTo>
                      <a:pt x="20" y="21"/>
                    </a:lnTo>
                    <a:lnTo>
                      <a:pt x="27" y="21"/>
                    </a:lnTo>
                    <a:lnTo>
                      <a:pt x="35" y="22"/>
                    </a:lnTo>
                    <a:lnTo>
                      <a:pt x="42" y="22"/>
                    </a:lnTo>
                    <a:lnTo>
                      <a:pt x="49" y="22"/>
                    </a:lnTo>
                    <a:lnTo>
                      <a:pt x="56" y="24"/>
                    </a:lnTo>
                  </a:path>
                </a:pathLst>
              </a:custGeom>
              <a:noFill/>
              <a:ln w="12700" cap="rnd">
                <a:solidFill>
                  <a:srgbClr val="000000"/>
                </a:solidFill>
                <a:round/>
                <a:headEnd/>
                <a:tailEnd/>
              </a:ln>
            </p:spPr>
            <p:txBody>
              <a:bodyPr/>
              <a:lstStyle/>
              <a:p>
                <a:endParaRPr lang="en-US" dirty="0"/>
              </a:p>
            </p:txBody>
          </p:sp>
          <p:sp>
            <p:nvSpPr>
              <p:cNvPr id="15472" name="Freeform 48"/>
              <p:cNvSpPr>
                <a:spLocks/>
              </p:cNvSpPr>
              <p:nvPr/>
            </p:nvSpPr>
            <p:spPr bwMode="auto">
              <a:xfrm>
                <a:off x="4734" y="2923"/>
                <a:ext cx="19" cy="14"/>
              </a:xfrm>
              <a:custGeom>
                <a:avLst/>
                <a:gdLst>
                  <a:gd name="T0" fmla="*/ 18 w 19"/>
                  <a:gd name="T1" fmla="*/ 3 h 14"/>
                  <a:gd name="T2" fmla="*/ 14 w 19"/>
                  <a:gd name="T3" fmla="*/ 6 h 14"/>
                  <a:gd name="T4" fmla="*/ 11 w 19"/>
                  <a:gd name="T5" fmla="*/ 8 h 14"/>
                  <a:gd name="T6" fmla="*/ 6 w 19"/>
                  <a:gd name="T7" fmla="*/ 12 h 14"/>
                  <a:gd name="T8" fmla="*/ 4 w 19"/>
                  <a:gd name="T9" fmla="*/ 13 h 14"/>
                  <a:gd name="T10" fmla="*/ 1 w 19"/>
                  <a:gd name="T11" fmla="*/ 13 h 14"/>
                  <a:gd name="T12" fmla="*/ 0 w 19"/>
                  <a:gd name="T13" fmla="*/ 9 h 14"/>
                  <a:gd name="T14" fmla="*/ 0 w 19"/>
                  <a:gd name="T15" fmla="*/ 5 h 14"/>
                  <a:gd name="T16" fmla="*/ 0 w 19"/>
                  <a:gd name="T17" fmla="*/ 0 h 14"/>
                  <a:gd name="T18" fmla="*/ 4 w 19"/>
                  <a:gd name="T19" fmla="*/ 1 h 14"/>
                  <a:gd name="T20" fmla="*/ 8 w 19"/>
                  <a:gd name="T21" fmla="*/ 2 h 14"/>
                  <a:gd name="T22" fmla="*/ 13 w 19"/>
                  <a:gd name="T23" fmla="*/ 2 h 14"/>
                  <a:gd name="T24" fmla="*/ 18 w 19"/>
                  <a:gd name="T25" fmla="*/ 3 h 14"/>
                  <a:gd name="T26" fmla="*/ 18 w 19"/>
                  <a:gd name="T27" fmla="*/ 3 h 1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9"/>
                  <a:gd name="T43" fmla="*/ 0 h 14"/>
                  <a:gd name="T44" fmla="*/ 19 w 19"/>
                  <a:gd name="T45" fmla="*/ 14 h 14"/>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9" h="14">
                    <a:moveTo>
                      <a:pt x="18" y="3"/>
                    </a:moveTo>
                    <a:lnTo>
                      <a:pt x="14" y="6"/>
                    </a:lnTo>
                    <a:lnTo>
                      <a:pt x="11" y="8"/>
                    </a:lnTo>
                    <a:lnTo>
                      <a:pt x="6" y="12"/>
                    </a:lnTo>
                    <a:lnTo>
                      <a:pt x="4" y="13"/>
                    </a:lnTo>
                    <a:lnTo>
                      <a:pt x="1" y="13"/>
                    </a:lnTo>
                    <a:lnTo>
                      <a:pt x="0" y="9"/>
                    </a:lnTo>
                    <a:lnTo>
                      <a:pt x="0" y="5"/>
                    </a:lnTo>
                    <a:lnTo>
                      <a:pt x="0" y="0"/>
                    </a:lnTo>
                    <a:lnTo>
                      <a:pt x="4" y="1"/>
                    </a:lnTo>
                    <a:lnTo>
                      <a:pt x="8" y="2"/>
                    </a:lnTo>
                    <a:lnTo>
                      <a:pt x="13" y="2"/>
                    </a:lnTo>
                    <a:lnTo>
                      <a:pt x="18" y="3"/>
                    </a:lnTo>
                  </a:path>
                </a:pathLst>
              </a:custGeom>
              <a:solidFill>
                <a:srgbClr val="00FF00"/>
              </a:solidFill>
              <a:ln w="12700" cap="rnd">
                <a:solidFill>
                  <a:srgbClr val="000000"/>
                </a:solidFill>
                <a:round/>
                <a:headEnd/>
                <a:tailEnd/>
              </a:ln>
            </p:spPr>
            <p:txBody>
              <a:bodyPr/>
              <a:lstStyle/>
              <a:p>
                <a:endParaRPr lang="en-US" dirty="0"/>
              </a:p>
            </p:txBody>
          </p:sp>
          <p:sp>
            <p:nvSpPr>
              <p:cNvPr id="15473" name="Freeform 49"/>
              <p:cNvSpPr>
                <a:spLocks/>
              </p:cNvSpPr>
              <p:nvPr/>
            </p:nvSpPr>
            <p:spPr bwMode="auto">
              <a:xfrm>
                <a:off x="4722" y="3004"/>
                <a:ext cx="87" cy="23"/>
              </a:xfrm>
              <a:custGeom>
                <a:avLst/>
                <a:gdLst>
                  <a:gd name="T0" fmla="*/ 0 w 87"/>
                  <a:gd name="T1" fmla="*/ 16 h 23"/>
                  <a:gd name="T2" fmla="*/ 11 w 87"/>
                  <a:gd name="T3" fmla="*/ 20 h 23"/>
                  <a:gd name="T4" fmla="*/ 22 w 87"/>
                  <a:gd name="T5" fmla="*/ 22 h 23"/>
                  <a:gd name="T6" fmla="*/ 33 w 87"/>
                  <a:gd name="T7" fmla="*/ 22 h 23"/>
                  <a:gd name="T8" fmla="*/ 44 w 87"/>
                  <a:gd name="T9" fmla="*/ 21 h 23"/>
                  <a:gd name="T10" fmla="*/ 55 w 87"/>
                  <a:gd name="T11" fmla="*/ 18 h 23"/>
                  <a:gd name="T12" fmla="*/ 66 w 87"/>
                  <a:gd name="T13" fmla="*/ 14 h 23"/>
                  <a:gd name="T14" fmla="*/ 76 w 87"/>
                  <a:gd name="T15" fmla="*/ 7 h 23"/>
                  <a:gd name="T16" fmla="*/ 86 w 87"/>
                  <a:gd name="T17" fmla="*/ 0 h 2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87"/>
                  <a:gd name="T28" fmla="*/ 0 h 23"/>
                  <a:gd name="T29" fmla="*/ 87 w 87"/>
                  <a:gd name="T30" fmla="*/ 23 h 2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87" h="23">
                    <a:moveTo>
                      <a:pt x="0" y="16"/>
                    </a:moveTo>
                    <a:lnTo>
                      <a:pt x="11" y="20"/>
                    </a:lnTo>
                    <a:lnTo>
                      <a:pt x="22" y="22"/>
                    </a:lnTo>
                    <a:lnTo>
                      <a:pt x="33" y="22"/>
                    </a:lnTo>
                    <a:lnTo>
                      <a:pt x="44" y="21"/>
                    </a:lnTo>
                    <a:lnTo>
                      <a:pt x="55" y="18"/>
                    </a:lnTo>
                    <a:lnTo>
                      <a:pt x="66" y="14"/>
                    </a:lnTo>
                    <a:lnTo>
                      <a:pt x="76" y="7"/>
                    </a:lnTo>
                    <a:lnTo>
                      <a:pt x="86" y="0"/>
                    </a:lnTo>
                  </a:path>
                </a:pathLst>
              </a:custGeom>
              <a:noFill/>
              <a:ln w="12700" cap="rnd">
                <a:solidFill>
                  <a:srgbClr val="000000"/>
                </a:solidFill>
                <a:round/>
                <a:headEnd/>
                <a:tailEnd/>
              </a:ln>
            </p:spPr>
            <p:txBody>
              <a:bodyPr/>
              <a:lstStyle/>
              <a:p>
                <a:endParaRPr lang="en-US" dirty="0"/>
              </a:p>
            </p:txBody>
          </p:sp>
          <p:sp>
            <p:nvSpPr>
              <p:cNvPr id="15474" name="Freeform 50"/>
              <p:cNvSpPr>
                <a:spLocks/>
              </p:cNvSpPr>
              <p:nvPr/>
            </p:nvSpPr>
            <p:spPr bwMode="auto">
              <a:xfrm>
                <a:off x="4826" y="2992"/>
                <a:ext cx="78" cy="95"/>
              </a:xfrm>
              <a:custGeom>
                <a:avLst/>
                <a:gdLst>
                  <a:gd name="T0" fmla="*/ 77 w 78"/>
                  <a:gd name="T1" fmla="*/ 0 h 95"/>
                  <a:gd name="T2" fmla="*/ 73 w 78"/>
                  <a:gd name="T3" fmla="*/ 6 h 95"/>
                  <a:gd name="T4" fmla="*/ 70 w 78"/>
                  <a:gd name="T5" fmla="*/ 11 h 95"/>
                  <a:gd name="T6" fmla="*/ 66 w 78"/>
                  <a:gd name="T7" fmla="*/ 14 h 95"/>
                  <a:gd name="T8" fmla="*/ 62 w 78"/>
                  <a:gd name="T9" fmla="*/ 18 h 95"/>
                  <a:gd name="T10" fmla="*/ 58 w 78"/>
                  <a:gd name="T11" fmla="*/ 19 h 95"/>
                  <a:gd name="T12" fmla="*/ 54 w 78"/>
                  <a:gd name="T13" fmla="*/ 21 h 95"/>
                  <a:gd name="T14" fmla="*/ 48 w 78"/>
                  <a:gd name="T15" fmla="*/ 21 h 95"/>
                  <a:gd name="T16" fmla="*/ 42 w 78"/>
                  <a:gd name="T17" fmla="*/ 21 h 95"/>
                  <a:gd name="T18" fmla="*/ 42 w 78"/>
                  <a:gd name="T19" fmla="*/ 26 h 95"/>
                  <a:gd name="T20" fmla="*/ 41 w 78"/>
                  <a:gd name="T21" fmla="*/ 32 h 95"/>
                  <a:gd name="T22" fmla="*/ 40 w 78"/>
                  <a:gd name="T23" fmla="*/ 36 h 95"/>
                  <a:gd name="T24" fmla="*/ 37 w 78"/>
                  <a:gd name="T25" fmla="*/ 41 h 95"/>
                  <a:gd name="T26" fmla="*/ 34 w 78"/>
                  <a:gd name="T27" fmla="*/ 45 h 95"/>
                  <a:gd name="T28" fmla="*/ 30 w 78"/>
                  <a:gd name="T29" fmla="*/ 47 h 95"/>
                  <a:gd name="T30" fmla="*/ 24 w 78"/>
                  <a:gd name="T31" fmla="*/ 50 h 95"/>
                  <a:gd name="T32" fmla="*/ 19 w 78"/>
                  <a:gd name="T33" fmla="*/ 51 h 95"/>
                  <a:gd name="T34" fmla="*/ 18 w 78"/>
                  <a:gd name="T35" fmla="*/ 57 h 95"/>
                  <a:gd name="T36" fmla="*/ 17 w 78"/>
                  <a:gd name="T37" fmla="*/ 63 h 95"/>
                  <a:gd name="T38" fmla="*/ 16 w 78"/>
                  <a:gd name="T39" fmla="*/ 68 h 95"/>
                  <a:gd name="T40" fmla="*/ 13 w 78"/>
                  <a:gd name="T41" fmla="*/ 74 h 95"/>
                  <a:gd name="T42" fmla="*/ 11 w 78"/>
                  <a:gd name="T43" fmla="*/ 79 h 95"/>
                  <a:gd name="T44" fmla="*/ 7 w 78"/>
                  <a:gd name="T45" fmla="*/ 84 h 95"/>
                  <a:gd name="T46" fmla="*/ 4 w 78"/>
                  <a:gd name="T47" fmla="*/ 89 h 95"/>
                  <a:gd name="T48" fmla="*/ 0 w 78"/>
                  <a:gd name="T49" fmla="*/ 94 h 9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78"/>
                  <a:gd name="T76" fmla="*/ 0 h 95"/>
                  <a:gd name="T77" fmla="*/ 78 w 78"/>
                  <a:gd name="T78" fmla="*/ 95 h 95"/>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78" h="95">
                    <a:moveTo>
                      <a:pt x="77" y="0"/>
                    </a:moveTo>
                    <a:lnTo>
                      <a:pt x="73" y="6"/>
                    </a:lnTo>
                    <a:lnTo>
                      <a:pt x="70" y="11"/>
                    </a:lnTo>
                    <a:lnTo>
                      <a:pt x="66" y="14"/>
                    </a:lnTo>
                    <a:lnTo>
                      <a:pt x="62" y="18"/>
                    </a:lnTo>
                    <a:lnTo>
                      <a:pt x="58" y="19"/>
                    </a:lnTo>
                    <a:lnTo>
                      <a:pt x="54" y="21"/>
                    </a:lnTo>
                    <a:lnTo>
                      <a:pt x="48" y="21"/>
                    </a:lnTo>
                    <a:lnTo>
                      <a:pt x="42" y="21"/>
                    </a:lnTo>
                    <a:lnTo>
                      <a:pt x="42" y="26"/>
                    </a:lnTo>
                    <a:lnTo>
                      <a:pt x="41" y="32"/>
                    </a:lnTo>
                    <a:lnTo>
                      <a:pt x="40" y="36"/>
                    </a:lnTo>
                    <a:lnTo>
                      <a:pt x="37" y="41"/>
                    </a:lnTo>
                    <a:lnTo>
                      <a:pt x="34" y="45"/>
                    </a:lnTo>
                    <a:lnTo>
                      <a:pt x="30" y="47"/>
                    </a:lnTo>
                    <a:lnTo>
                      <a:pt x="24" y="50"/>
                    </a:lnTo>
                    <a:lnTo>
                      <a:pt x="19" y="51"/>
                    </a:lnTo>
                    <a:lnTo>
                      <a:pt x="18" y="57"/>
                    </a:lnTo>
                    <a:lnTo>
                      <a:pt x="17" y="63"/>
                    </a:lnTo>
                    <a:lnTo>
                      <a:pt x="16" y="68"/>
                    </a:lnTo>
                    <a:lnTo>
                      <a:pt x="13" y="74"/>
                    </a:lnTo>
                    <a:lnTo>
                      <a:pt x="11" y="79"/>
                    </a:lnTo>
                    <a:lnTo>
                      <a:pt x="7" y="84"/>
                    </a:lnTo>
                    <a:lnTo>
                      <a:pt x="4" y="89"/>
                    </a:lnTo>
                    <a:lnTo>
                      <a:pt x="0" y="94"/>
                    </a:lnTo>
                  </a:path>
                </a:pathLst>
              </a:custGeom>
              <a:noFill/>
              <a:ln w="12700" cap="rnd">
                <a:solidFill>
                  <a:srgbClr val="000000"/>
                </a:solidFill>
                <a:round/>
                <a:headEnd/>
                <a:tailEnd/>
              </a:ln>
            </p:spPr>
            <p:txBody>
              <a:bodyPr/>
              <a:lstStyle/>
              <a:p>
                <a:endParaRPr lang="en-US" dirty="0"/>
              </a:p>
            </p:txBody>
          </p:sp>
          <p:sp>
            <p:nvSpPr>
              <p:cNvPr id="15475" name="Freeform 51"/>
              <p:cNvSpPr>
                <a:spLocks/>
              </p:cNvSpPr>
              <p:nvPr/>
            </p:nvSpPr>
            <p:spPr bwMode="auto">
              <a:xfrm>
                <a:off x="4870" y="2971"/>
                <a:ext cx="28" cy="31"/>
              </a:xfrm>
              <a:custGeom>
                <a:avLst/>
                <a:gdLst>
                  <a:gd name="T0" fmla="*/ 25 w 28"/>
                  <a:gd name="T1" fmla="*/ 14 h 31"/>
                  <a:gd name="T2" fmla="*/ 26 w 28"/>
                  <a:gd name="T3" fmla="*/ 11 h 31"/>
                  <a:gd name="T4" fmla="*/ 27 w 28"/>
                  <a:gd name="T5" fmla="*/ 8 h 31"/>
                  <a:gd name="T6" fmla="*/ 27 w 28"/>
                  <a:gd name="T7" fmla="*/ 5 h 31"/>
                  <a:gd name="T8" fmla="*/ 24 w 28"/>
                  <a:gd name="T9" fmla="*/ 3 h 31"/>
                  <a:gd name="T10" fmla="*/ 21 w 28"/>
                  <a:gd name="T11" fmla="*/ 1 h 31"/>
                  <a:gd name="T12" fmla="*/ 19 w 28"/>
                  <a:gd name="T13" fmla="*/ 0 h 31"/>
                  <a:gd name="T14" fmla="*/ 16 w 28"/>
                  <a:gd name="T15" fmla="*/ 0 h 31"/>
                  <a:gd name="T16" fmla="*/ 14 w 28"/>
                  <a:gd name="T17" fmla="*/ 0 h 31"/>
                  <a:gd name="T18" fmla="*/ 11 w 28"/>
                  <a:gd name="T19" fmla="*/ 0 h 31"/>
                  <a:gd name="T20" fmla="*/ 8 w 28"/>
                  <a:gd name="T21" fmla="*/ 1 h 31"/>
                  <a:gd name="T22" fmla="*/ 5 w 28"/>
                  <a:gd name="T23" fmla="*/ 3 h 31"/>
                  <a:gd name="T24" fmla="*/ 4 w 28"/>
                  <a:gd name="T25" fmla="*/ 5 h 31"/>
                  <a:gd name="T26" fmla="*/ 2 w 28"/>
                  <a:gd name="T27" fmla="*/ 9 h 31"/>
                  <a:gd name="T28" fmla="*/ 1 w 28"/>
                  <a:gd name="T29" fmla="*/ 11 h 31"/>
                  <a:gd name="T30" fmla="*/ 4 w 28"/>
                  <a:gd name="T31" fmla="*/ 11 h 31"/>
                  <a:gd name="T32" fmla="*/ 8 w 28"/>
                  <a:gd name="T33" fmla="*/ 11 h 31"/>
                  <a:gd name="T34" fmla="*/ 10 w 28"/>
                  <a:gd name="T35" fmla="*/ 13 h 31"/>
                  <a:gd name="T36" fmla="*/ 11 w 28"/>
                  <a:gd name="T37" fmla="*/ 21 h 31"/>
                  <a:gd name="T38" fmla="*/ 2 w 28"/>
                  <a:gd name="T39" fmla="*/ 21 h 31"/>
                  <a:gd name="T40" fmla="*/ 0 w 28"/>
                  <a:gd name="T41" fmla="*/ 29 h 31"/>
                  <a:gd name="T42" fmla="*/ 3 w 28"/>
                  <a:gd name="T43" fmla="*/ 30 h 31"/>
                  <a:gd name="T44" fmla="*/ 6 w 28"/>
                  <a:gd name="T45" fmla="*/ 30 h 31"/>
                  <a:gd name="T46" fmla="*/ 9 w 28"/>
                  <a:gd name="T47" fmla="*/ 30 h 31"/>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28"/>
                  <a:gd name="T73" fmla="*/ 0 h 31"/>
                  <a:gd name="T74" fmla="*/ 28 w 28"/>
                  <a:gd name="T75" fmla="*/ 31 h 31"/>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28" h="31">
                    <a:moveTo>
                      <a:pt x="25" y="14"/>
                    </a:moveTo>
                    <a:lnTo>
                      <a:pt x="26" y="11"/>
                    </a:lnTo>
                    <a:lnTo>
                      <a:pt x="27" y="8"/>
                    </a:lnTo>
                    <a:lnTo>
                      <a:pt x="27" y="5"/>
                    </a:lnTo>
                    <a:lnTo>
                      <a:pt x="24" y="3"/>
                    </a:lnTo>
                    <a:lnTo>
                      <a:pt x="21" y="1"/>
                    </a:lnTo>
                    <a:lnTo>
                      <a:pt x="19" y="0"/>
                    </a:lnTo>
                    <a:lnTo>
                      <a:pt x="16" y="0"/>
                    </a:lnTo>
                    <a:lnTo>
                      <a:pt x="14" y="0"/>
                    </a:lnTo>
                    <a:lnTo>
                      <a:pt x="11" y="0"/>
                    </a:lnTo>
                    <a:lnTo>
                      <a:pt x="8" y="1"/>
                    </a:lnTo>
                    <a:lnTo>
                      <a:pt x="5" y="3"/>
                    </a:lnTo>
                    <a:lnTo>
                      <a:pt x="4" y="5"/>
                    </a:lnTo>
                    <a:lnTo>
                      <a:pt x="2" y="9"/>
                    </a:lnTo>
                    <a:lnTo>
                      <a:pt x="1" y="11"/>
                    </a:lnTo>
                    <a:lnTo>
                      <a:pt x="4" y="11"/>
                    </a:lnTo>
                    <a:lnTo>
                      <a:pt x="8" y="11"/>
                    </a:lnTo>
                    <a:lnTo>
                      <a:pt x="10" y="13"/>
                    </a:lnTo>
                    <a:lnTo>
                      <a:pt x="11" y="21"/>
                    </a:lnTo>
                    <a:lnTo>
                      <a:pt x="2" y="21"/>
                    </a:lnTo>
                    <a:lnTo>
                      <a:pt x="0" y="29"/>
                    </a:lnTo>
                    <a:lnTo>
                      <a:pt x="3" y="30"/>
                    </a:lnTo>
                    <a:lnTo>
                      <a:pt x="6" y="30"/>
                    </a:lnTo>
                    <a:lnTo>
                      <a:pt x="9" y="30"/>
                    </a:lnTo>
                  </a:path>
                </a:pathLst>
              </a:custGeom>
              <a:noFill/>
              <a:ln w="12700" cap="rnd">
                <a:solidFill>
                  <a:srgbClr val="000000"/>
                </a:solidFill>
                <a:round/>
                <a:headEnd/>
                <a:tailEnd/>
              </a:ln>
            </p:spPr>
            <p:txBody>
              <a:bodyPr/>
              <a:lstStyle/>
              <a:p>
                <a:endParaRPr lang="en-US" dirty="0"/>
              </a:p>
            </p:txBody>
          </p:sp>
          <p:sp>
            <p:nvSpPr>
              <p:cNvPr id="15476" name="Freeform 52"/>
              <p:cNvSpPr>
                <a:spLocks/>
              </p:cNvSpPr>
              <p:nvPr/>
            </p:nvSpPr>
            <p:spPr bwMode="auto">
              <a:xfrm>
                <a:off x="4636" y="2803"/>
                <a:ext cx="154" cy="102"/>
              </a:xfrm>
              <a:custGeom>
                <a:avLst/>
                <a:gdLst>
                  <a:gd name="T0" fmla="*/ 76 w 154"/>
                  <a:gd name="T1" fmla="*/ 33 h 102"/>
                  <a:gd name="T2" fmla="*/ 18 w 154"/>
                  <a:gd name="T3" fmla="*/ 4 h 102"/>
                  <a:gd name="T4" fmla="*/ 14 w 154"/>
                  <a:gd name="T5" fmla="*/ 1 h 102"/>
                  <a:gd name="T6" fmla="*/ 9 w 154"/>
                  <a:gd name="T7" fmla="*/ 0 h 102"/>
                  <a:gd name="T8" fmla="*/ 6 w 154"/>
                  <a:gd name="T9" fmla="*/ 0 h 102"/>
                  <a:gd name="T10" fmla="*/ 3 w 154"/>
                  <a:gd name="T11" fmla="*/ 1 h 102"/>
                  <a:gd name="T12" fmla="*/ 1 w 154"/>
                  <a:gd name="T13" fmla="*/ 5 h 102"/>
                  <a:gd name="T14" fmla="*/ 0 w 154"/>
                  <a:gd name="T15" fmla="*/ 9 h 102"/>
                  <a:gd name="T16" fmla="*/ 1 w 154"/>
                  <a:gd name="T17" fmla="*/ 12 h 102"/>
                  <a:gd name="T18" fmla="*/ 6 w 154"/>
                  <a:gd name="T19" fmla="*/ 25 h 102"/>
                  <a:gd name="T20" fmla="*/ 12 w 154"/>
                  <a:gd name="T21" fmla="*/ 36 h 102"/>
                  <a:gd name="T22" fmla="*/ 20 w 154"/>
                  <a:gd name="T23" fmla="*/ 46 h 102"/>
                  <a:gd name="T24" fmla="*/ 28 w 154"/>
                  <a:gd name="T25" fmla="*/ 55 h 102"/>
                  <a:gd name="T26" fmla="*/ 37 w 154"/>
                  <a:gd name="T27" fmla="*/ 64 h 102"/>
                  <a:gd name="T28" fmla="*/ 46 w 154"/>
                  <a:gd name="T29" fmla="*/ 72 h 102"/>
                  <a:gd name="T30" fmla="*/ 56 w 154"/>
                  <a:gd name="T31" fmla="*/ 78 h 102"/>
                  <a:gd name="T32" fmla="*/ 67 w 154"/>
                  <a:gd name="T33" fmla="*/ 84 h 102"/>
                  <a:gd name="T34" fmla="*/ 78 w 154"/>
                  <a:gd name="T35" fmla="*/ 89 h 102"/>
                  <a:gd name="T36" fmla="*/ 88 w 154"/>
                  <a:gd name="T37" fmla="*/ 93 h 102"/>
                  <a:gd name="T38" fmla="*/ 100 w 154"/>
                  <a:gd name="T39" fmla="*/ 96 h 102"/>
                  <a:gd name="T40" fmla="*/ 111 w 154"/>
                  <a:gd name="T41" fmla="*/ 99 h 102"/>
                  <a:gd name="T42" fmla="*/ 122 w 154"/>
                  <a:gd name="T43" fmla="*/ 100 h 102"/>
                  <a:gd name="T44" fmla="*/ 132 w 154"/>
                  <a:gd name="T45" fmla="*/ 101 h 102"/>
                  <a:gd name="T46" fmla="*/ 143 w 154"/>
                  <a:gd name="T47" fmla="*/ 101 h 102"/>
                  <a:gd name="T48" fmla="*/ 153 w 154"/>
                  <a:gd name="T49" fmla="*/ 100 h 102"/>
                  <a:gd name="T50" fmla="*/ 76 w 154"/>
                  <a:gd name="T51" fmla="*/ 33 h 102"/>
                  <a:gd name="T52" fmla="*/ 76 w 154"/>
                  <a:gd name="T53" fmla="*/ 33 h 102"/>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154"/>
                  <a:gd name="T82" fmla="*/ 0 h 102"/>
                  <a:gd name="T83" fmla="*/ 154 w 154"/>
                  <a:gd name="T84" fmla="*/ 102 h 102"/>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154" h="102">
                    <a:moveTo>
                      <a:pt x="76" y="33"/>
                    </a:moveTo>
                    <a:lnTo>
                      <a:pt x="18" y="4"/>
                    </a:lnTo>
                    <a:lnTo>
                      <a:pt x="14" y="1"/>
                    </a:lnTo>
                    <a:lnTo>
                      <a:pt x="9" y="0"/>
                    </a:lnTo>
                    <a:lnTo>
                      <a:pt x="6" y="0"/>
                    </a:lnTo>
                    <a:lnTo>
                      <a:pt x="3" y="1"/>
                    </a:lnTo>
                    <a:lnTo>
                      <a:pt x="1" y="5"/>
                    </a:lnTo>
                    <a:lnTo>
                      <a:pt x="0" y="9"/>
                    </a:lnTo>
                    <a:lnTo>
                      <a:pt x="1" y="12"/>
                    </a:lnTo>
                    <a:lnTo>
                      <a:pt x="6" y="25"/>
                    </a:lnTo>
                    <a:lnTo>
                      <a:pt x="12" y="36"/>
                    </a:lnTo>
                    <a:lnTo>
                      <a:pt x="20" y="46"/>
                    </a:lnTo>
                    <a:lnTo>
                      <a:pt x="28" y="55"/>
                    </a:lnTo>
                    <a:lnTo>
                      <a:pt x="37" y="64"/>
                    </a:lnTo>
                    <a:lnTo>
                      <a:pt x="46" y="72"/>
                    </a:lnTo>
                    <a:lnTo>
                      <a:pt x="56" y="78"/>
                    </a:lnTo>
                    <a:lnTo>
                      <a:pt x="67" y="84"/>
                    </a:lnTo>
                    <a:lnTo>
                      <a:pt x="78" y="89"/>
                    </a:lnTo>
                    <a:lnTo>
                      <a:pt x="88" y="93"/>
                    </a:lnTo>
                    <a:lnTo>
                      <a:pt x="100" y="96"/>
                    </a:lnTo>
                    <a:lnTo>
                      <a:pt x="111" y="99"/>
                    </a:lnTo>
                    <a:lnTo>
                      <a:pt x="122" y="100"/>
                    </a:lnTo>
                    <a:lnTo>
                      <a:pt x="132" y="101"/>
                    </a:lnTo>
                    <a:lnTo>
                      <a:pt x="143" y="101"/>
                    </a:lnTo>
                    <a:lnTo>
                      <a:pt x="153" y="100"/>
                    </a:lnTo>
                    <a:lnTo>
                      <a:pt x="76" y="33"/>
                    </a:lnTo>
                  </a:path>
                </a:pathLst>
              </a:custGeom>
              <a:solidFill>
                <a:srgbClr val="00FF00"/>
              </a:solidFill>
              <a:ln w="12700" cap="rnd">
                <a:solidFill>
                  <a:srgbClr val="000000"/>
                </a:solidFill>
                <a:round/>
                <a:headEnd/>
                <a:tailEnd/>
              </a:ln>
            </p:spPr>
            <p:txBody>
              <a:bodyPr/>
              <a:lstStyle/>
              <a:p>
                <a:endParaRPr lang="en-US" dirty="0"/>
              </a:p>
            </p:txBody>
          </p:sp>
          <p:sp>
            <p:nvSpPr>
              <p:cNvPr id="15477" name="Freeform 53"/>
              <p:cNvSpPr>
                <a:spLocks/>
              </p:cNvSpPr>
              <p:nvPr/>
            </p:nvSpPr>
            <p:spPr bwMode="auto">
              <a:xfrm>
                <a:off x="4696" y="2764"/>
                <a:ext cx="237" cy="147"/>
              </a:xfrm>
              <a:custGeom>
                <a:avLst/>
                <a:gdLst>
                  <a:gd name="T0" fmla="*/ 236 w 237"/>
                  <a:gd name="T1" fmla="*/ 113 h 147"/>
                  <a:gd name="T2" fmla="*/ 234 w 237"/>
                  <a:gd name="T3" fmla="*/ 99 h 147"/>
                  <a:gd name="T4" fmla="*/ 231 w 237"/>
                  <a:gd name="T5" fmla="*/ 86 h 147"/>
                  <a:gd name="T6" fmla="*/ 228 w 237"/>
                  <a:gd name="T7" fmla="*/ 72 h 147"/>
                  <a:gd name="T8" fmla="*/ 228 w 237"/>
                  <a:gd name="T9" fmla="*/ 57 h 147"/>
                  <a:gd name="T10" fmla="*/ 226 w 237"/>
                  <a:gd name="T11" fmla="*/ 43 h 147"/>
                  <a:gd name="T12" fmla="*/ 222 w 237"/>
                  <a:gd name="T13" fmla="*/ 32 h 147"/>
                  <a:gd name="T14" fmla="*/ 216 w 237"/>
                  <a:gd name="T15" fmla="*/ 22 h 147"/>
                  <a:gd name="T16" fmla="*/ 210 w 237"/>
                  <a:gd name="T17" fmla="*/ 15 h 147"/>
                  <a:gd name="T18" fmla="*/ 202 w 237"/>
                  <a:gd name="T19" fmla="*/ 11 h 147"/>
                  <a:gd name="T20" fmla="*/ 195 w 237"/>
                  <a:gd name="T21" fmla="*/ 8 h 147"/>
                  <a:gd name="T22" fmla="*/ 186 w 237"/>
                  <a:gd name="T23" fmla="*/ 8 h 147"/>
                  <a:gd name="T24" fmla="*/ 178 w 237"/>
                  <a:gd name="T25" fmla="*/ 8 h 147"/>
                  <a:gd name="T26" fmla="*/ 169 w 237"/>
                  <a:gd name="T27" fmla="*/ 11 h 147"/>
                  <a:gd name="T28" fmla="*/ 160 w 237"/>
                  <a:gd name="T29" fmla="*/ 14 h 147"/>
                  <a:gd name="T30" fmla="*/ 152 w 237"/>
                  <a:gd name="T31" fmla="*/ 18 h 147"/>
                  <a:gd name="T32" fmla="*/ 144 w 237"/>
                  <a:gd name="T33" fmla="*/ 22 h 147"/>
                  <a:gd name="T34" fmla="*/ 138 w 237"/>
                  <a:gd name="T35" fmla="*/ 27 h 147"/>
                  <a:gd name="T36" fmla="*/ 132 w 237"/>
                  <a:gd name="T37" fmla="*/ 32 h 147"/>
                  <a:gd name="T38" fmla="*/ 126 w 237"/>
                  <a:gd name="T39" fmla="*/ 37 h 147"/>
                  <a:gd name="T40" fmla="*/ 123 w 237"/>
                  <a:gd name="T41" fmla="*/ 41 h 147"/>
                  <a:gd name="T42" fmla="*/ 104 w 237"/>
                  <a:gd name="T43" fmla="*/ 38 h 147"/>
                  <a:gd name="T44" fmla="*/ 94 w 237"/>
                  <a:gd name="T45" fmla="*/ 30 h 147"/>
                  <a:gd name="T46" fmla="*/ 85 w 237"/>
                  <a:gd name="T47" fmla="*/ 23 h 147"/>
                  <a:gd name="T48" fmla="*/ 76 w 237"/>
                  <a:gd name="T49" fmla="*/ 16 h 147"/>
                  <a:gd name="T50" fmla="*/ 67 w 237"/>
                  <a:gd name="T51" fmla="*/ 11 h 147"/>
                  <a:gd name="T52" fmla="*/ 59 w 237"/>
                  <a:gd name="T53" fmla="*/ 7 h 147"/>
                  <a:gd name="T54" fmla="*/ 52 w 237"/>
                  <a:gd name="T55" fmla="*/ 4 h 147"/>
                  <a:gd name="T56" fmla="*/ 44 w 237"/>
                  <a:gd name="T57" fmla="*/ 2 h 147"/>
                  <a:gd name="T58" fmla="*/ 37 w 237"/>
                  <a:gd name="T59" fmla="*/ 0 h 147"/>
                  <a:gd name="T60" fmla="*/ 31 w 237"/>
                  <a:gd name="T61" fmla="*/ 0 h 147"/>
                  <a:gd name="T62" fmla="*/ 25 w 237"/>
                  <a:gd name="T63" fmla="*/ 2 h 147"/>
                  <a:gd name="T64" fmla="*/ 20 w 237"/>
                  <a:gd name="T65" fmla="*/ 4 h 147"/>
                  <a:gd name="T66" fmla="*/ 14 w 237"/>
                  <a:gd name="T67" fmla="*/ 7 h 147"/>
                  <a:gd name="T68" fmla="*/ 10 w 237"/>
                  <a:gd name="T69" fmla="*/ 12 h 147"/>
                  <a:gd name="T70" fmla="*/ 6 w 237"/>
                  <a:gd name="T71" fmla="*/ 17 h 147"/>
                  <a:gd name="T72" fmla="*/ 3 w 237"/>
                  <a:gd name="T73" fmla="*/ 24 h 147"/>
                  <a:gd name="T74" fmla="*/ 0 w 237"/>
                  <a:gd name="T75" fmla="*/ 32 h 147"/>
                  <a:gd name="T76" fmla="*/ 0 w 237"/>
                  <a:gd name="T77" fmla="*/ 45 h 147"/>
                  <a:gd name="T78" fmla="*/ 2 w 237"/>
                  <a:gd name="T79" fmla="*/ 56 h 147"/>
                  <a:gd name="T80" fmla="*/ 6 w 237"/>
                  <a:gd name="T81" fmla="*/ 66 h 147"/>
                  <a:gd name="T82" fmla="*/ 10 w 237"/>
                  <a:gd name="T83" fmla="*/ 76 h 147"/>
                  <a:gd name="T84" fmla="*/ 16 w 237"/>
                  <a:gd name="T85" fmla="*/ 85 h 147"/>
                  <a:gd name="T86" fmla="*/ 22 w 237"/>
                  <a:gd name="T87" fmla="*/ 93 h 147"/>
                  <a:gd name="T88" fmla="*/ 30 w 237"/>
                  <a:gd name="T89" fmla="*/ 101 h 147"/>
                  <a:gd name="T90" fmla="*/ 37 w 237"/>
                  <a:gd name="T91" fmla="*/ 108 h 147"/>
                  <a:gd name="T92" fmla="*/ 45 w 237"/>
                  <a:gd name="T93" fmla="*/ 115 h 147"/>
                  <a:gd name="T94" fmla="*/ 53 w 237"/>
                  <a:gd name="T95" fmla="*/ 120 h 147"/>
                  <a:gd name="T96" fmla="*/ 62 w 237"/>
                  <a:gd name="T97" fmla="*/ 125 h 147"/>
                  <a:gd name="T98" fmla="*/ 71 w 237"/>
                  <a:gd name="T99" fmla="*/ 130 h 147"/>
                  <a:gd name="T100" fmla="*/ 80 w 237"/>
                  <a:gd name="T101" fmla="*/ 134 h 147"/>
                  <a:gd name="T102" fmla="*/ 88 w 237"/>
                  <a:gd name="T103" fmla="*/ 138 h 147"/>
                  <a:gd name="T104" fmla="*/ 95 w 237"/>
                  <a:gd name="T105" fmla="*/ 140 h 147"/>
                  <a:gd name="T106" fmla="*/ 102 w 237"/>
                  <a:gd name="T107" fmla="*/ 142 h 147"/>
                  <a:gd name="T108" fmla="*/ 120 w 237"/>
                  <a:gd name="T109" fmla="*/ 145 h 147"/>
                  <a:gd name="T110" fmla="*/ 138 w 237"/>
                  <a:gd name="T111" fmla="*/ 146 h 147"/>
                  <a:gd name="T112" fmla="*/ 156 w 237"/>
                  <a:gd name="T113" fmla="*/ 146 h 147"/>
                  <a:gd name="T114" fmla="*/ 174 w 237"/>
                  <a:gd name="T115" fmla="*/ 143 h 147"/>
                  <a:gd name="T116" fmla="*/ 192 w 237"/>
                  <a:gd name="T117" fmla="*/ 138 h 147"/>
                  <a:gd name="T118" fmla="*/ 209 w 237"/>
                  <a:gd name="T119" fmla="*/ 132 h 147"/>
                  <a:gd name="T120" fmla="*/ 224 w 237"/>
                  <a:gd name="T121" fmla="*/ 123 h 147"/>
                  <a:gd name="T122" fmla="*/ 236 w 237"/>
                  <a:gd name="T123" fmla="*/ 113 h 147"/>
                  <a:gd name="T124" fmla="*/ 236 w 237"/>
                  <a:gd name="T125" fmla="*/ 113 h 147"/>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237"/>
                  <a:gd name="T190" fmla="*/ 0 h 147"/>
                  <a:gd name="T191" fmla="*/ 237 w 237"/>
                  <a:gd name="T192" fmla="*/ 147 h 147"/>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237" h="147">
                    <a:moveTo>
                      <a:pt x="236" y="113"/>
                    </a:moveTo>
                    <a:lnTo>
                      <a:pt x="234" y="99"/>
                    </a:lnTo>
                    <a:lnTo>
                      <a:pt x="231" y="86"/>
                    </a:lnTo>
                    <a:lnTo>
                      <a:pt x="228" y="72"/>
                    </a:lnTo>
                    <a:lnTo>
                      <a:pt x="228" y="57"/>
                    </a:lnTo>
                    <a:lnTo>
                      <a:pt x="226" y="43"/>
                    </a:lnTo>
                    <a:lnTo>
                      <a:pt x="222" y="32"/>
                    </a:lnTo>
                    <a:lnTo>
                      <a:pt x="216" y="22"/>
                    </a:lnTo>
                    <a:lnTo>
                      <a:pt x="210" y="15"/>
                    </a:lnTo>
                    <a:lnTo>
                      <a:pt x="202" y="11"/>
                    </a:lnTo>
                    <a:lnTo>
                      <a:pt x="195" y="8"/>
                    </a:lnTo>
                    <a:lnTo>
                      <a:pt x="186" y="8"/>
                    </a:lnTo>
                    <a:lnTo>
                      <a:pt x="178" y="8"/>
                    </a:lnTo>
                    <a:lnTo>
                      <a:pt x="169" y="11"/>
                    </a:lnTo>
                    <a:lnTo>
                      <a:pt x="160" y="14"/>
                    </a:lnTo>
                    <a:lnTo>
                      <a:pt x="152" y="18"/>
                    </a:lnTo>
                    <a:lnTo>
                      <a:pt x="144" y="22"/>
                    </a:lnTo>
                    <a:lnTo>
                      <a:pt x="138" y="27"/>
                    </a:lnTo>
                    <a:lnTo>
                      <a:pt x="132" y="32"/>
                    </a:lnTo>
                    <a:lnTo>
                      <a:pt x="126" y="37"/>
                    </a:lnTo>
                    <a:lnTo>
                      <a:pt x="123" y="41"/>
                    </a:lnTo>
                    <a:lnTo>
                      <a:pt x="104" y="38"/>
                    </a:lnTo>
                    <a:lnTo>
                      <a:pt x="94" y="30"/>
                    </a:lnTo>
                    <a:lnTo>
                      <a:pt x="85" y="23"/>
                    </a:lnTo>
                    <a:lnTo>
                      <a:pt x="76" y="16"/>
                    </a:lnTo>
                    <a:lnTo>
                      <a:pt x="67" y="11"/>
                    </a:lnTo>
                    <a:lnTo>
                      <a:pt x="59" y="7"/>
                    </a:lnTo>
                    <a:lnTo>
                      <a:pt x="52" y="4"/>
                    </a:lnTo>
                    <a:lnTo>
                      <a:pt x="44" y="2"/>
                    </a:lnTo>
                    <a:lnTo>
                      <a:pt x="37" y="0"/>
                    </a:lnTo>
                    <a:lnTo>
                      <a:pt x="31" y="0"/>
                    </a:lnTo>
                    <a:lnTo>
                      <a:pt x="25" y="2"/>
                    </a:lnTo>
                    <a:lnTo>
                      <a:pt x="20" y="4"/>
                    </a:lnTo>
                    <a:lnTo>
                      <a:pt x="14" y="7"/>
                    </a:lnTo>
                    <a:lnTo>
                      <a:pt x="10" y="12"/>
                    </a:lnTo>
                    <a:lnTo>
                      <a:pt x="6" y="17"/>
                    </a:lnTo>
                    <a:lnTo>
                      <a:pt x="3" y="24"/>
                    </a:lnTo>
                    <a:lnTo>
                      <a:pt x="0" y="32"/>
                    </a:lnTo>
                    <a:lnTo>
                      <a:pt x="0" y="45"/>
                    </a:lnTo>
                    <a:lnTo>
                      <a:pt x="2" y="56"/>
                    </a:lnTo>
                    <a:lnTo>
                      <a:pt x="6" y="66"/>
                    </a:lnTo>
                    <a:lnTo>
                      <a:pt x="10" y="76"/>
                    </a:lnTo>
                    <a:lnTo>
                      <a:pt x="16" y="85"/>
                    </a:lnTo>
                    <a:lnTo>
                      <a:pt x="22" y="93"/>
                    </a:lnTo>
                    <a:lnTo>
                      <a:pt x="30" y="101"/>
                    </a:lnTo>
                    <a:lnTo>
                      <a:pt x="37" y="108"/>
                    </a:lnTo>
                    <a:lnTo>
                      <a:pt x="45" y="115"/>
                    </a:lnTo>
                    <a:lnTo>
                      <a:pt x="53" y="120"/>
                    </a:lnTo>
                    <a:lnTo>
                      <a:pt x="62" y="125"/>
                    </a:lnTo>
                    <a:lnTo>
                      <a:pt x="71" y="130"/>
                    </a:lnTo>
                    <a:lnTo>
                      <a:pt x="80" y="134"/>
                    </a:lnTo>
                    <a:lnTo>
                      <a:pt x="88" y="138"/>
                    </a:lnTo>
                    <a:lnTo>
                      <a:pt x="95" y="140"/>
                    </a:lnTo>
                    <a:lnTo>
                      <a:pt x="102" y="142"/>
                    </a:lnTo>
                    <a:lnTo>
                      <a:pt x="120" y="145"/>
                    </a:lnTo>
                    <a:lnTo>
                      <a:pt x="138" y="146"/>
                    </a:lnTo>
                    <a:lnTo>
                      <a:pt x="156" y="146"/>
                    </a:lnTo>
                    <a:lnTo>
                      <a:pt x="174" y="143"/>
                    </a:lnTo>
                    <a:lnTo>
                      <a:pt x="192" y="138"/>
                    </a:lnTo>
                    <a:lnTo>
                      <a:pt x="209" y="132"/>
                    </a:lnTo>
                    <a:lnTo>
                      <a:pt x="224" y="123"/>
                    </a:lnTo>
                    <a:lnTo>
                      <a:pt x="236" y="113"/>
                    </a:lnTo>
                  </a:path>
                </a:pathLst>
              </a:custGeom>
              <a:solidFill>
                <a:srgbClr val="00FF00"/>
              </a:solidFill>
              <a:ln w="12700" cap="rnd">
                <a:solidFill>
                  <a:srgbClr val="000000"/>
                </a:solidFill>
                <a:round/>
                <a:headEnd/>
                <a:tailEnd/>
              </a:ln>
            </p:spPr>
            <p:txBody>
              <a:bodyPr/>
              <a:lstStyle/>
              <a:p>
                <a:endParaRPr lang="en-US" dirty="0"/>
              </a:p>
            </p:txBody>
          </p:sp>
        </p:grpSp>
        <p:grpSp>
          <p:nvGrpSpPr>
            <p:cNvPr id="5" name="Group 54"/>
            <p:cNvGrpSpPr>
              <a:grpSpLocks/>
            </p:cNvGrpSpPr>
            <p:nvPr/>
          </p:nvGrpSpPr>
          <p:grpSpPr bwMode="auto">
            <a:xfrm>
              <a:off x="4347" y="4044"/>
              <a:ext cx="117" cy="105"/>
              <a:chOff x="4347" y="4044"/>
              <a:chExt cx="117" cy="105"/>
            </a:xfrm>
          </p:grpSpPr>
          <p:sp>
            <p:nvSpPr>
              <p:cNvPr id="15455" name="Line 55"/>
              <p:cNvSpPr>
                <a:spLocks noChangeShapeType="1"/>
              </p:cNvSpPr>
              <p:nvPr/>
            </p:nvSpPr>
            <p:spPr bwMode="auto">
              <a:xfrm flipH="1">
                <a:off x="4420" y="4099"/>
                <a:ext cx="44" cy="50"/>
              </a:xfrm>
              <a:prstGeom prst="line">
                <a:avLst/>
              </a:prstGeom>
              <a:noFill/>
              <a:ln w="12700">
                <a:solidFill>
                  <a:srgbClr val="000000"/>
                </a:solidFill>
                <a:round/>
                <a:headEnd/>
                <a:tailEnd/>
              </a:ln>
            </p:spPr>
            <p:txBody>
              <a:bodyPr wrap="none" anchor="ctr"/>
              <a:lstStyle/>
              <a:p>
                <a:endParaRPr lang="en-US" dirty="0"/>
              </a:p>
            </p:txBody>
          </p:sp>
          <p:sp>
            <p:nvSpPr>
              <p:cNvPr id="15456" name="Line 56"/>
              <p:cNvSpPr>
                <a:spLocks noChangeShapeType="1"/>
              </p:cNvSpPr>
              <p:nvPr/>
            </p:nvSpPr>
            <p:spPr bwMode="auto">
              <a:xfrm flipH="1">
                <a:off x="4347" y="4044"/>
                <a:ext cx="43" cy="45"/>
              </a:xfrm>
              <a:prstGeom prst="line">
                <a:avLst/>
              </a:prstGeom>
              <a:noFill/>
              <a:ln w="12700">
                <a:solidFill>
                  <a:srgbClr val="FFFFFF"/>
                </a:solidFill>
                <a:round/>
                <a:headEnd/>
                <a:tailEnd/>
              </a:ln>
            </p:spPr>
            <p:txBody>
              <a:bodyPr wrap="none" anchor="ctr"/>
              <a:lstStyle/>
              <a:p>
                <a:endParaRPr lang="en-US" dirty="0"/>
              </a:p>
            </p:txBody>
          </p:sp>
          <p:sp>
            <p:nvSpPr>
              <p:cNvPr id="15457" name="Line 57"/>
              <p:cNvSpPr>
                <a:spLocks noChangeShapeType="1"/>
              </p:cNvSpPr>
              <p:nvPr/>
            </p:nvSpPr>
            <p:spPr bwMode="auto">
              <a:xfrm flipH="1">
                <a:off x="4353" y="4047"/>
                <a:ext cx="43" cy="45"/>
              </a:xfrm>
              <a:prstGeom prst="line">
                <a:avLst/>
              </a:prstGeom>
              <a:noFill/>
              <a:ln w="12700">
                <a:solidFill>
                  <a:srgbClr val="FFFFFF"/>
                </a:solidFill>
                <a:round/>
                <a:headEnd/>
                <a:tailEnd/>
              </a:ln>
            </p:spPr>
            <p:txBody>
              <a:bodyPr wrap="none" anchor="ctr"/>
              <a:lstStyle/>
              <a:p>
                <a:endParaRPr lang="en-US" dirty="0"/>
              </a:p>
            </p:txBody>
          </p:sp>
          <p:sp>
            <p:nvSpPr>
              <p:cNvPr id="15458" name="Line 58"/>
              <p:cNvSpPr>
                <a:spLocks noChangeShapeType="1"/>
              </p:cNvSpPr>
              <p:nvPr/>
            </p:nvSpPr>
            <p:spPr bwMode="auto">
              <a:xfrm flipH="1">
                <a:off x="4359" y="4052"/>
                <a:ext cx="43" cy="45"/>
              </a:xfrm>
              <a:prstGeom prst="line">
                <a:avLst/>
              </a:prstGeom>
              <a:noFill/>
              <a:ln w="12700">
                <a:solidFill>
                  <a:srgbClr val="FFFFFF"/>
                </a:solidFill>
                <a:round/>
                <a:headEnd/>
                <a:tailEnd/>
              </a:ln>
            </p:spPr>
            <p:txBody>
              <a:bodyPr wrap="none" anchor="ctr"/>
              <a:lstStyle/>
              <a:p>
                <a:endParaRPr lang="en-US" dirty="0"/>
              </a:p>
            </p:txBody>
          </p:sp>
          <p:sp>
            <p:nvSpPr>
              <p:cNvPr id="15459" name="Line 59"/>
              <p:cNvSpPr>
                <a:spLocks noChangeShapeType="1"/>
              </p:cNvSpPr>
              <p:nvPr/>
            </p:nvSpPr>
            <p:spPr bwMode="auto">
              <a:xfrm flipH="1">
                <a:off x="4366" y="4056"/>
                <a:ext cx="42" cy="45"/>
              </a:xfrm>
              <a:prstGeom prst="line">
                <a:avLst/>
              </a:prstGeom>
              <a:noFill/>
              <a:ln w="12700">
                <a:solidFill>
                  <a:srgbClr val="FFFFFF"/>
                </a:solidFill>
                <a:round/>
                <a:headEnd/>
                <a:tailEnd/>
              </a:ln>
            </p:spPr>
            <p:txBody>
              <a:bodyPr wrap="none" anchor="ctr"/>
              <a:lstStyle/>
              <a:p>
                <a:endParaRPr lang="en-US" dirty="0"/>
              </a:p>
            </p:txBody>
          </p:sp>
          <p:sp>
            <p:nvSpPr>
              <p:cNvPr id="15460" name="Line 60"/>
              <p:cNvSpPr>
                <a:spLocks noChangeShapeType="1"/>
              </p:cNvSpPr>
              <p:nvPr/>
            </p:nvSpPr>
            <p:spPr bwMode="auto">
              <a:xfrm flipH="1">
                <a:off x="4372" y="4061"/>
                <a:ext cx="42" cy="45"/>
              </a:xfrm>
              <a:prstGeom prst="line">
                <a:avLst/>
              </a:prstGeom>
              <a:noFill/>
              <a:ln w="12700">
                <a:solidFill>
                  <a:srgbClr val="FFFFFF"/>
                </a:solidFill>
                <a:round/>
                <a:headEnd/>
                <a:tailEnd/>
              </a:ln>
            </p:spPr>
            <p:txBody>
              <a:bodyPr wrap="none" anchor="ctr"/>
              <a:lstStyle/>
              <a:p>
                <a:endParaRPr lang="en-US" dirty="0"/>
              </a:p>
            </p:txBody>
          </p:sp>
          <p:sp>
            <p:nvSpPr>
              <p:cNvPr id="15461" name="Line 61"/>
              <p:cNvSpPr>
                <a:spLocks noChangeShapeType="1"/>
              </p:cNvSpPr>
              <p:nvPr/>
            </p:nvSpPr>
            <p:spPr bwMode="auto">
              <a:xfrm flipH="1">
                <a:off x="4378" y="4069"/>
                <a:ext cx="43" cy="45"/>
              </a:xfrm>
              <a:prstGeom prst="line">
                <a:avLst/>
              </a:prstGeom>
              <a:noFill/>
              <a:ln w="12700">
                <a:solidFill>
                  <a:srgbClr val="FFFFFF"/>
                </a:solidFill>
                <a:round/>
                <a:headEnd/>
                <a:tailEnd/>
              </a:ln>
            </p:spPr>
            <p:txBody>
              <a:bodyPr wrap="none" anchor="ctr"/>
              <a:lstStyle/>
              <a:p>
                <a:endParaRPr lang="en-US" dirty="0"/>
              </a:p>
            </p:txBody>
          </p:sp>
          <p:sp>
            <p:nvSpPr>
              <p:cNvPr id="15462" name="Line 62"/>
              <p:cNvSpPr>
                <a:spLocks noChangeShapeType="1"/>
              </p:cNvSpPr>
              <p:nvPr/>
            </p:nvSpPr>
            <p:spPr bwMode="auto">
              <a:xfrm flipH="1">
                <a:off x="4385" y="4076"/>
                <a:ext cx="42" cy="44"/>
              </a:xfrm>
              <a:prstGeom prst="line">
                <a:avLst/>
              </a:prstGeom>
              <a:noFill/>
              <a:ln w="12700">
                <a:solidFill>
                  <a:srgbClr val="FFFFFF"/>
                </a:solidFill>
                <a:round/>
                <a:headEnd/>
                <a:tailEnd/>
              </a:ln>
            </p:spPr>
            <p:txBody>
              <a:bodyPr wrap="none" anchor="ctr"/>
              <a:lstStyle/>
              <a:p>
                <a:endParaRPr lang="en-US" dirty="0"/>
              </a:p>
            </p:txBody>
          </p:sp>
          <p:sp>
            <p:nvSpPr>
              <p:cNvPr id="15463" name="Line 63"/>
              <p:cNvSpPr>
                <a:spLocks noChangeShapeType="1"/>
              </p:cNvSpPr>
              <p:nvPr/>
            </p:nvSpPr>
            <p:spPr bwMode="auto">
              <a:xfrm flipH="1">
                <a:off x="4394" y="4083"/>
                <a:ext cx="39" cy="40"/>
              </a:xfrm>
              <a:prstGeom prst="line">
                <a:avLst/>
              </a:prstGeom>
              <a:noFill/>
              <a:ln w="12700">
                <a:solidFill>
                  <a:srgbClr val="FFFFFF"/>
                </a:solidFill>
                <a:round/>
                <a:headEnd/>
                <a:tailEnd/>
              </a:ln>
            </p:spPr>
            <p:txBody>
              <a:bodyPr wrap="none" anchor="ctr"/>
              <a:lstStyle/>
              <a:p>
                <a:endParaRPr lang="en-US" dirty="0"/>
              </a:p>
            </p:txBody>
          </p:sp>
          <p:sp>
            <p:nvSpPr>
              <p:cNvPr id="15464" name="Line 64"/>
              <p:cNvSpPr>
                <a:spLocks noChangeShapeType="1"/>
              </p:cNvSpPr>
              <p:nvPr/>
            </p:nvSpPr>
            <p:spPr bwMode="auto">
              <a:xfrm flipH="1">
                <a:off x="4398" y="4088"/>
                <a:ext cx="42" cy="48"/>
              </a:xfrm>
              <a:prstGeom prst="line">
                <a:avLst/>
              </a:prstGeom>
              <a:noFill/>
              <a:ln w="12700">
                <a:solidFill>
                  <a:srgbClr val="FFFFFF"/>
                </a:solidFill>
                <a:round/>
                <a:headEnd/>
                <a:tailEnd/>
              </a:ln>
            </p:spPr>
            <p:txBody>
              <a:bodyPr wrap="none" anchor="ctr"/>
              <a:lstStyle/>
              <a:p>
                <a:endParaRPr lang="en-US" dirty="0"/>
              </a:p>
            </p:txBody>
          </p:sp>
          <p:sp>
            <p:nvSpPr>
              <p:cNvPr id="15465" name="Line 65"/>
              <p:cNvSpPr>
                <a:spLocks noChangeShapeType="1"/>
              </p:cNvSpPr>
              <p:nvPr/>
            </p:nvSpPr>
            <p:spPr bwMode="auto">
              <a:xfrm flipH="1">
                <a:off x="4406" y="4093"/>
                <a:ext cx="42" cy="47"/>
              </a:xfrm>
              <a:prstGeom prst="line">
                <a:avLst/>
              </a:prstGeom>
              <a:noFill/>
              <a:ln w="12700">
                <a:solidFill>
                  <a:srgbClr val="FFFFFF"/>
                </a:solidFill>
                <a:round/>
                <a:headEnd/>
                <a:tailEnd/>
              </a:ln>
            </p:spPr>
            <p:txBody>
              <a:bodyPr wrap="none" anchor="ctr"/>
              <a:lstStyle/>
              <a:p>
                <a:endParaRPr lang="en-US" dirty="0"/>
              </a:p>
            </p:txBody>
          </p:sp>
          <p:sp>
            <p:nvSpPr>
              <p:cNvPr id="15466" name="Line 66"/>
              <p:cNvSpPr>
                <a:spLocks noChangeShapeType="1"/>
              </p:cNvSpPr>
              <p:nvPr/>
            </p:nvSpPr>
            <p:spPr bwMode="auto">
              <a:xfrm flipH="1">
                <a:off x="4413" y="4098"/>
                <a:ext cx="39" cy="45"/>
              </a:xfrm>
              <a:prstGeom prst="line">
                <a:avLst/>
              </a:prstGeom>
              <a:noFill/>
              <a:ln w="12700">
                <a:solidFill>
                  <a:srgbClr val="FFFFFF"/>
                </a:solidFill>
                <a:round/>
                <a:headEnd/>
                <a:tailEnd/>
              </a:ln>
            </p:spPr>
            <p:txBody>
              <a:bodyPr wrap="none" anchor="ctr"/>
              <a:lstStyle/>
              <a:p>
                <a:endParaRPr lang="en-US" dirty="0"/>
              </a:p>
            </p:txBody>
          </p:sp>
        </p:grpSp>
      </p:grpSp>
      <p:grpSp>
        <p:nvGrpSpPr>
          <p:cNvPr id="6" name="Group 67"/>
          <p:cNvGrpSpPr>
            <a:grpSpLocks/>
          </p:cNvGrpSpPr>
          <p:nvPr/>
        </p:nvGrpSpPr>
        <p:grpSpPr bwMode="auto">
          <a:xfrm>
            <a:off x="6324600" y="4724400"/>
            <a:ext cx="1795463" cy="1704975"/>
            <a:chOff x="4898" y="2837"/>
            <a:chExt cx="841" cy="930"/>
          </a:xfrm>
        </p:grpSpPr>
        <p:sp>
          <p:nvSpPr>
            <p:cNvPr id="15366" name="Freeform 68"/>
            <p:cNvSpPr>
              <a:spLocks/>
            </p:cNvSpPr>
            <p:nvPr/>
          </p:nvSpPr>
          <p:spPr bwMode="auto">
            <a:xfrm>
              <a:off x="4898" y="3050"/>
              <a:ext cx="317" cy="282"/>
            </a:xfrm>
            <a:custGeom>
              <a:avLst/>
              <a:gdLst>
                <a:gd name="T0" fmla="*/ 27 w 317"/>
                <a:gd name="T1" fmla="*/ 205 h 282"/>
                <a:gd name="T2" fmla="*/ 54 w 317"/>
                <a:gd name="T3" fmla="*/ 226 h 282"/>
                <a:gd name="T4" fmla="*/ 91 w 317"/>
                <a:gd name="T5" fmla="*/ 241 h 282"/>
                <a:gd name="T6" fmla="*/ 117 w 317"/>
                <a:gd name="T7" fmla="*/ 246 h 282"/>
                <a:gd name="T8" fmla="*/ 138 w 317"/>
                <a:gd name="T9" fmla="*/ 246 h 282"/>
                <a:gd name="T10" fmla="*/ 129 w 317"/>
                <a:gd name="T11" fmla="*/ 253 h 282"/>
                <a:gd name="T12" fmla="*/ 126 w 317"/>
                <a:gd name="T13" fmla="*/ 261 h 282"/>
                <a:gd name="T14" fmla="*/ 125 w 317"/>
                <a:gd name="T15" fmla="*/ 268 h 282"/>
                <a:gd name="T16" fmla="*/ 128 w 317"/>
                <a:gd name="T17" fmla="*/ 275 h 282"/>
                <a:gd name="T18" fmla="*/ 134 w 317"/>
                <a:gd name="T19" fmla="*/ 279 h 282"/>
                <a:gd name="T20" fmla="*/ 142 w 317"/>
                <a:gd name="T21" fmla="*/ 281 h 282"/>
                <a:gd name="T22" fmla="*/ 172 w 317"/>
                <a:gd name="T23" fmla="*/ 277 h 282"/>
                <a:gd name="T24" fmla="*/ 186 w 317"/>
                <a:gd name="T25" fmla="*/ 277 h 282"/>
                <a:gd name="T26" fmla="*/ 226 w 317"/>
                <a:gd name="T27" fmla="*/ 278 h 282"/>
                <a:gd name="T28" fmla="*/ 232 w 317"/>
                <a:gd name="T29" fmla="*/ 276 h 282"/>
                <a:gd name="T30" fmla="*/ 234 w 317"/>
                <a:gd name="T31" fmla="*/ 270 h 282"/>
                <a:gd name="T32" fmla="*/ 228 w 317"/>
                <a:gd name="T33" fmla="*/ 260 h 282"/>
                <a:gd name="T34" fmla="*/ 264 w 317"/>
                <a:gd name="T35" fmla="*/ 266 h 282"/>
                <a:gd name="T36" fmla="*/ 306 w 317"/>
                <a:gd name="T37" fmla="*/ 68 h 282"/>
                <a:gd name="T38" fmla="*/ 291 w 317"/>
                <a:gd name="T39" fmla="*/ 66 h 282"/>
                <a:gd name="T40" fmla="*/ 269 w 317"/>
                <a:gd name="T41" fmla="*/ 68 h 282"/>
                <a:gd name="T42" fmla="*/ 276 w 317"/>
                <a:gd name="T43" fmla="*/ 63 h 282"/>
                <a:gd name="T44" fmla="*/ 278 w 317"/>
                <a:gd name="T45" fmla="*/ 56 h 282"/>
                <a:gd name="T46" fmla="*/ 274 w 317"/>
                <a:gd name="T47" fmla="*/ 50 h 282"/>
                <a:gd name="T48" fmla="*/ 270 w 317"/>
                <a:gd name="T49" fmla="*/ 48 h 282"/>
                <a:gd name="T50" fmla="*/ 263 w 317"/>
                <a:gd name="T51" fmla="*/ 46 h 282"/>
                <a:gd name="T52" fmla="*/ 255 w 317"/>
                <a:gd name="T53" fmla="*/ 45 h 282"/>
                <a:gd name="T54" fmla="*/ 248 w 317"/>
                <a:gd name="T55" fmla="*/ 42 h 282"/>
                <a:gd name="T56" fmla="*/ 240 w 317"/>
                <a:gd name="T57" fmla="*/ 37 h 282"/>
                <a:gd name="T58" fmla="*/ 235 w 317"/>
                <a:gd name="T59" fmla="*/ 32 h 282"/>
                <a:gd name="T60" fmla="*/ 230 w 317"/>
                <a:gd name="T61" fmla="*/ 27 h 282"/>
                <a:gd name="T62" fmla="*/ 224 w 317"/>
                <a:gd name="T63" fmla="*/ 18 h 282"/>
                <a:gd name="T64" fmla="*/ 220 w 317"/>
                <a:gd name="T65" fmla="*/ 12 h 282"/>
                <a:gd name="T66" fmla="*/ 216 w 317"/>
                <a:gd name="T67" fmla="*/ 7 h 282"/>
                <a:gd name="T68" fmla="*/ 210 w 317"/>
                <a:gd name="T69" fmla="*/ 5 h 282"/>
                <a:gd name="T70" fmla="*/ 203 w 317"/>
                <a:gd name="T71" fmla="*/ 6 h 282"/>
                <a:gd name="T72" fmla="*/ 197 w 317"/>
                <a:gd name="T73" fmla="*/ 12 h 282"/>
                <a:gd name="T74" fmla="*/ 193 w 317"/>
                <a:gd name="T75" fmla="*/ 18 h 282"/>
                <a:gd name="T76" fmla="*/ 192 w 317"/>
                <a:gd name="T77" fmla="*/ 25 h 282"/>
                <a:gd name="T78" fmla="*/ 181 w 317"/>
                <a:gd name="T79" fmla="*/ 21 h 282"/>
                <a:gd name="T80" fmla="*/ 160 w 317"/>
                <a:gd name="T81" fmla="*/ 10 h 282"/>
                <a:gd name="T82" fmla="*/ 138 w 317"/>
                <a:gd name="T83" fmla="*/ 2 h 282"/>
                <a:gd name="T84" fmla="*/ 117 w 317"/>
                <a:gd name="T85" fmla="*/ 0 h 282"/>
                <a:gd name="T86" fmla="*/ 98 w 317"/>
                <a:gd name="T87" fmla="*/ 2 h 282"/>
                <a:gd name="T88" fmla="*/ 81 w 317"/>
                <a:gd name="T89" fmla="*/ 6 h 282"/>
                <a:gd name="T90" fmla="*/ 66 w 317"/>
                <a:gd name="T91" fmla="*/ 12 h 282"/>
                <a:gd name="T92" fmla="*/ 51 w 317"/>
                <a:gd name="T93" fmla="*/ 22 h 282"/>
                <a:gd name="T94" fmla="*/ 37 w 317"/>
                <a:gd name="T95" fmla="*/ 35 h 282"/>
                <a:gd name="T96" fmla="*/ 25 w 317"/>
                <a:gd name="T97" fmla="*/ 51 h 282"/>
                <a:gd name="T98" fmla="*/ 14 w 317"/>
                <a:gd name="T99" fmla="*/ 71 h 282"/>
                <a:gd name="T100" fmla="*/ 4 w 317"/>
                <a:gd name="T101" fmla="*/ 96 h 282"/>
                <a:gd name="T102" fmla="*/ 0 w 317"/>
                <a:gd name="T103" fmla="*/ 123 h 282"/>
                <a:gd name="T104" fmla="*/ 2 w 317"/>
                <a:gd name="T105" fmla="*/ 153 h 282"/>
                <a:gd name="T106" fmla="*/ 10 w 317"/>
                <a:gd name="T107" fmla="*/ 180 h 282"/>
                <a:gd name="T108" fmla="*/ 17 w 317"/>
                <a:gd name="T109" fmla="*/ 192 h 282"/>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317"/>
                <a:gd name="T166" fmla="*/ 0 h 282"/>
                <a:gd name="T167" fmla="*/ 317 w 317"/>
                <a:gd name="T168" fmla="*/ 282 h 282"/>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317" h="282">
                  <a:moveTo>
                    <a:pt x="17" y="192"/>
                  </a:moveTo>
                  <a:lnTo>
                    <a:pt x="27" y="205"/>
                  </a:lnTo>
                  <a:lnTo>
                    <a:pt x="39" y="216"/>
                  </a:lnTo>
                  <a:lnTo>
                    <a:pt x="54" y="226"/>
                  </a:lnTo>
                  <a:lnTo>
                    <a:pt x="72" y="234"/>
                  </a:lnTo>
                  <a:lnTo>
                    <a:pt x="91" y="241"/>
                  </a:lnTo>
                  <a:lnTo>
                    <a:pt x="109" y="245"/>
                  </a:lnTo>
                  <a:lnTo>
                    <a:pt x="117" y="246"/>
                  </a:lnTo>
                  <a:lnTo>
                    <a:pt x="128" y="246"/>
                  </a:lnTo>
                  <a:lnTo>
                    <a:pt x="138" y="246"/>
                  </a:lnTo>
                  <a:lnTo>
                    <a:pt x="132" y="250"/>
                  </a:lnTo>
                  <a:lnTo>
                    <a:pt x="129" y="253"/>
                  </a:lnTo>
                  <a:lnTo>
                    <a:pt x="126" y="257"/>
                  </a:lnTo>
                  <a:lnTo>
                    <a:pt x="126" y="261"/>
                  </a:lnTo>
                  <a:lnTo>
                    <a:pt x="125" y="264"/>
                  </a:lnTo>
                  <a:lnTo>
                    <a:pt x="125" y="268"/>
                  </a:lnTo>
                  <a:lnTo>
                    <a:pt x="126" y="271"/>
                  </a:lnTo>
                  <a:lnTo>
                    <a:pt x="128" y="275"/>
                  </a:lnTo>
                  <a:lnTo>
                    <a:pt x="131" y="277"/>
                  </a:lnTo>
                  <a:lnTo>
                    <a:pt x="134" y="279"/>
                  </a:lnTo>
                  <a:lnTo>
                    <a:pt x="137" y="280"/>
                  </a:lnTo>
                  <a:lnTo>
                    <a:pt x="142" y="281"/>
                  </a:lnTo>
                  <a:lnTo>
                    <a:pt x="147" y="281"/>
                  </a:lnTo>
                  <a:lnTo>
                    <a:pt x="172" y="277"/>
                  </a:lnTo>
                  <a:lnTo>
                    <a:pt x="178" y="277"/>
                  </a:lnTo>
                  <a:lnTo>
                    <a:pt x="186" y="277"/>
                  </a:lnTo>
                  <a:lnTo>
                    <a:pt x="223" y="278"/>
                  </a:lnTo>
                  <a:lnTo>
                    <a:pt x="226" y="278"/>
                  </a:lnTo>
                  <a:lnTo>
                    <a:pt x="229" y="278"/>
                  </a:lnTo>
                  <a:lnTo>
                    <a:pt x="232" y="276"/>
                  </a:lnTo>
                  <a:lnTo>
                    <a:pt x="233" y="273"/>
                  </a:lnTo>
                  <a:lnTo>
                    <a:pt x="234" y="270"/>
                  </a:lnTo>
                  <a:lnTo>
                    <a:pt x="233" y="267"/>
                  </a:lnTo>
                  <a:lnTo>
                    <a:pt x="228" y="260"/>
                  </a:lnTo>
                  <a:lnTo>
                    <a:pt x="246" y="265"/>
                  </a:lnTo>
                  <a:lnTo>
                    <a:pt x="264" y="266"/>
                  </a:lnTo>
                  <a:lnTo>
                    <a:pt x="316" y="72"/>
                  </a:lnTo>
                  <a:lnTo>
                    <a:pt x="306" y="68"/>
                  </a:lnTo>
                  <a:lnTo>
                    <a:pt x="298" y="66"/>
                  </a:lnTo>
                  <a:lnTo>
                    <a:pt x="291" y="66"/>
                  </a:lnTo>
                  <a:lnTo>
                    <a:pt x="284" y="66"/>
                  </a:lnTo>
                  <a:lnTo>
                    <a:pt x="269" y="68"/>
                  </a:lnTo>
                  <a:lnTo>
                    <a:pt x="273" y="66"/>
                  </a:lnTo>
                  <a:lnTo>
                    <a:pt x="276" y="63"/>
                  </a:lnTo>
                  <a:lnTo>
                    <a:pt x="277" y="60"/>
                  </a:lnTo>
                  <a:lnTo>
                    <a:pt x="278" y="56"/>
                  </a:lnTo>
                  <a:lnTo>
                    <a:pt x="276" y="53"/>
                  </a:lnTo>
                  <a:lnTo>
                    <a:pt x="274" y="50"/>
                  </a:lnTo>
                  <a:lnTo>
                    <a:pt x="273" y="49"/>
                  </a:lnTo>
                  <a:lnTo>
                    <a:pt x="270" y="48"/>
                  </a:lnTo>
                  <a:lnTo>
                    <a:pt x="266" y="47"/>
                  </a:lnTo>
                  <a:lnTo>
                    <a:pt x="263" y="46"/>
                  </a:lnTo>
                  <a:lnTo>
                    <a:pt x="259" y="45"/>
                  </a:lnTo>
                  <a:lnTo>
                    <a:pt x="255" y="45"/>
                  </a:lnTo>
                  <a:lnTo>
                    <a:pt x="252" y="44"/>
                  </a:lnTo>
                  <a:lnTo>
                    <a:pt x="248" y="42"/>
                  </a:lnTo>
                  <a:lnTo>
                    <a:pt x="244" y="40"/>
                  </a:lnTo>
                  <a:lnTo>
                    <a:pt x="240" y="37"/>
                  </a:lnTo>
                  <a:lnTo>
                    <a:pt x="237" y="34"/>
                  </a:lnTo>
                  <a:lnTo>
                    <a:pt x="235" y="32"/>
                  </a:lnTo>
                  <a:lnTo>
                    <a:pt x="232" y="30"/>
                  </a:lnTo>
                  <a:lnTo>
                    <a:pt x="230" y="27"/>
                  </a:lnTo>
                  <a:lnTo>
                    <a:pt x="227" y="23"/>
                  </a:lnTo>
                  <a:lnTo>
                    <a:pt x="224" y="18"/>
                  </a:lnTo>
                  <a:lnTo>
                    <a:pt x="222" y="14"/>
                  </a:lnTo>
                  <a:lnTo>
                    <a:pt x="220" y="12"/>
                  </a:lnTo>
                  <a:lnTo>
                    <a:pt x="218" y="9"/>
                  </a:lnTo>
                  <a:lnTo>
                    <a:pt x="216" y="7"/>
                  </a:lnTo>
                  <a:lnTo>
                    <a:pt x="214" y="6"/>
                  </a:lnTo>
                  <a:lnTo>
                    <a:pt x="210" y="5"/>
                  </a:lnTo>
                  <a:lnTo>
                    <a:pt x="206" y="5"/>
                  </a:lnTo>
                  <a:lnTo>
                    <a:pt x="203" y="6"/>
                  </a:lnTo>
                  <a:lnTo>
                    <a:pt x="200" y="8"/>
                  </a:lnTo>
                  <a:lnTo>
                    <a:pt x="197" y="12"/>
                  </a:lnTo>
                  <a:lnTo>
                    <a:pt x="194" y="14"/>
                  </a:lnTo>
                  <a:lnTo>
                    <a:pt x="193" y="18"/>
                  </a:lnTo>
                  <a:lnTo>
                    <a:pt x="192" y="22"/>
                  </a:lnTo>
                  <a:lnTo>
                    <a:pt x="192" y="25"/>
                  </a:lnTo>
                  <a:lnTo>
                    <a:pt x="197" y="33"/>
                  </a:lnTo>
                  <a:lnTo>
                    <a:pt x="181" y="21"/>
                  </a:lnTo>
                  <a:lnTo>
                    <a:pt x="170" y="14"/>
                  </a:lnTo>
                  <a:lnTo>
                    <a:pt x="160" y="10"/>
                  </a:lnTo>
                  <a:lnTo>
                    <a:pt x="148" y="6"/>
                  </a:lnTo>
                  <a:lnTo>
                    <a:pt x="138" y="2"/>
                  </a:lnTo>
                  <a:lnTo>
                    <a:pt x="127" y="1"/>
                  </a:lnTo>
                  <a:lnTo>
                    <a:pt x="117" y="0"/>
                  </a:lnTo>
                  <a:lnTo>
                    <a:pt x="108" y="0"/>
                  </a:lnTo>
                  <a:lnTo>
                    <a:pt x="98" y="2"/>
                  </a:lnTo>
                  <a:lnTo>
                    <a:pt x="90" y="3"/>
                  </a:lnTo>
                  <a:lnTo>
                    <a:pt x="81" y="6"/>
                  </a:lnTo>
                  <a:lnTo>
                    <a:pt x="73" y="9"/>
                  </a:lnTo>
                  <a:lnTo>
                    <a:pt x="66" y="12"/>
                  </a:lnTo>
                  <a:lnTo>
                    <a:pt x="59" y="17"/>
                  </a:lnTo>
                  <a:lnTo>
                    <a:pt x="51" y="22"/>
                  </a:lnTo>
                  <a:lnTo>
                    <a:pt x="44" y="28"/>
                  </a:lnTo>
                  <a:lnTo>
                    <a:pt x="37" y="35"/>
                  </a:lnTo>
                  <a:lnTo>
                    <a:pt x="30" y="43"/>
                  </a:lnTo>
                  <a:lnTo>
                    <a:pt x="25" y="51"/>
                  </a:lnTo>
                  <a:lnTo>
                    <a:pt x="19" y="60"/>
                  </a:lnTo>
                  <a:lnTo>
                    <a:pt x="14" y="71"/>
                  </a:lnTo>
                  <a:lnTo>
                    <a:pt x="8" y="84"/>
                  </a:lnTo>
                  <a:lnTo>
                    <a:pt x="4" y="96"/>
                  </a:lnTo>
                  <a:lnTo>
                    <a:pt x="2" y="109"/>
                  </a:lnTo>
                  <a:lnTo>
                    <a:pt x="0" y="123"/>
                  </a:lnTo>
                  <a:lnTo>
                    <a:pt x="0" y="138"/>
                  </a:lnTo>
                  <a:lnTo>
                    <a:pt x="2" y="153"/>
                  </a:lnTo>
                  <a:lnTo>
                    <a:pt x="5" y="167"/>
                  </a:lnTo>
                  <a:lnTo>
                    <a:pt x="10" y="180"/>
                  </a:lnTo>
                  <a:lnTo>
                    <a:pt x="17" y="192"/>
                  </a:lnTo>
                </a:path>
              </a:pathLst>
            </a:custGeom>
            <a:solidFill>
              <a:srgbClr val="FF9F3F"/>
            </a:solidFill>
            <a:ln w="12700" cap="rnd">
              <a:solidFill>
                <a:srgbClr val="000000"/>
              </a:solidFill>
              <a:round/>
              <a:headEnd/>
              <a:tailEnd/>
            </a:ln>
          </p:spPr>
          <p:txBody>
            <a:bodyPr/>
            <a:lstStyle/>
            <a:p>
              <a:endParaRPr lang="en-US" dirty="0"/>
            </a:p>
          </p:txBody>
        </p:sp>
        <p:sp>
          <p:nvSpPr>
            <p:cNvPr id="15367" name="Freeform 69"/>
            <p:cNvSpPr>
              <a:spLocks/>
            </p:cNvSpPr>
            <p:nvPr/>
          </p:nvSpPr>
          <p:spPr bwMode="auto">
            <a:xfrm>
              <a:off x="5096" y="3084"/>
              <a:ext cx="72" cy="36"/>
            </a:xfrm>
            <a:custGeom>
              <a:avLst/>
              <a:gdLst>
                <a:gd name="T0" fmla="*/ 0 w 72"/>
                <a:gd name="T1" fmla="*/ 0 h 36"/>
                <a:gd name="T2" fmla="*/ 14 w 72"/>
                <a:gd name="T3" fmla="*/ 11 h 36"/>
                <a:gd name="T4" fmla="*/ 26 w 72"/>
                <a:gd name="T5" fmla="*/ 20 h 36"/>
                <a:gd name="T6" fmla="*/ 36 w 72"/>
                <a:gd name="T7" fmla="*/ 26 h 36"/>
                <a:gd name="T8" fmla="*/ 44 w 72"/>
                <a:gd name="T9" fmla="*/ 31 h 36"/>
                <a:gd name="T10" fmla="*/ 50 w 72"/>
                <a:gd name="T11" fmla="*/ 33 h 36"/>
                <a:gd name="T12" fmla="*/ 56 w 72"/>
                <a:gd name="T13" fmla="*/ 34 h 36"/>
                <a:gd name="T14" fmla="*/ 63 w 72"/>
                <a:gd name="T15" fmla="*/ 35 h 36"/>
                <a:gd name="T16" fmla="*/ 71 w 72"/>
                <a:gd name="T17" fmla="*/ 34 h 3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72"/>
                <a:gd name="T28" fmla="*/ 0 h 36"/>
                <a:gd name="T29" fmla="*/ 72 w 72"/>
                <a:gd name="T30" fmla="*/ 36 h 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72" h="36">
                  <a:moveTo>
                    <a:pt x="0" y="0"/>
                  </a:moveTo>
                  <a:lnTo>
                    <a:pt x="14" y="11"/>
                  </a:lnTo>
                  <a:lnTo>
                    <a:pt x="26" y="20"/>
                  </a:lnTo>
                  <a:lnTo>
                    <a:pt x="36" y="26"/>
                  </a:lnTo>
                  <a:lnTo>
                    <a:pt x="44" y="31"/>
                  </a:lnTo>
                  <a:lnTo>
                    <a:pt x="50" y="33"/>
                  </a:lnTo>
                  <a:lnTo>
                    <a:pt x="56" y="34"/>
                  </a:lnTo>
                  <a:lnTo>
                    <a:pt x="63" y="35"/>
                  </a:lnTo>
                  <a:lnTo>
                    <a:pt x="71" y="34"/>
                  </a:lnTo>
                </a:path>
              </a:pathLst>
            </a:custGeom>
            <a:noFill/>
            <a:ln w="12700" cap="rnd">
              <a:solidFill>
                <a:srgbClr val="000000"/>
              </a:solidFill>
              <a:round/>
              <a:headEnd/>
              <a:tailEnd/>
            </a:ln>
          </p:spPr>
          <p:txBody>
            <a:bodyPr/>
            <a:lstStyle/>
            <a:p>
              <a:endParaRPr lang="en-US" dirty="0"/>
            </a:p>
          </p:txBody>
        </p:sp>
        <p:sp>
          <p:nvSpPr>
            <p:cNvPr id="15368" name="Freeform 70"/>
            <p:cNvSpPr>
              <a:spLocks/>
            </p:cNvSpPr>
            <p:nvPr/>
          </p:nvSpPr>
          <p:spPr bwMode="auto">
            <a:xfrm>
              <a:off x="5036" y="3294"/>
              <a:ext cx="91" cy="17"/>
            </a:xfrm>
            <a:custGeom>
              <a:avLst/>
              <a:gdLst>
                <a:gd name="T0" fmla="*/ 0 w 91"/>
                <a:gd name="T1" fmla="*/ 2 h 17"/>
                <a:gd name="T2" fmla="*/ 3 w 91"/>
                <a:gd name="T3" fmla="*/ 2 h 17"/>
                <a:gd name="T4" fmla="*/ 6 w 91"/>
                <a:gd name="T5" fmla="*/ 1 h 17"/>
                <a:gd name="T6" fmla="*/ 9 w 91"/>
                <a:gd name="T7" fmla="*/ 1 h 17"/>
                <a:gd name="T8" fmla="*/ 12 w 91"/>
                <a:gd name="T9" fmla="*/ 1 h 17"/>
                <a:gd name="T10" fmla="*/ 14 w 91"/>
                <a:gd name="T11" fmla="*/ 0 h 17"/>
                <a:gd name="T12" fmla="*/ 17 w 91"/>
                <a:gd name="T13" fmla="*/ 0 h 17"/>
                <a:gd name="T14" fmla="*/ 20 w 91"/>
                <a:gd name="T15" fmla="*/ 0 h 17"/>
                <a:gd name="T16" fmla="*/ 23 w 91"/>
                <a:gd name="T17" fmla="*/ 0 h 17"/>
                <a:gd name="T18" fmla="*/ 25 w 91"/>
                <a:gd name="T19" fmla="*/ 0 h 17"/>
                <a:gd name="T20" fmla="*/ 28 w 91"/>
                <a:gd name="T21" fmla="*/ 0 h 17"/>
                <a:gd name="T22" fmla="*/ 30 w 91"/>
                <a:gd name="T23" fmla="*/ 1 h 17"/>
                <a:gd name="T24" fmla="*/ 32 w 91"/>
                <a:gd name="T25" fmla="*/ 1 h 17"/>
                <a:gd name="T26" fmla="*/ 35 w 91"/>
                <a:gd name="T27" fmla="*/ 1 h 17"/>
                <a:gd name="T28" fmla="*/ 37 w 91"/>
                <a:gd name="T29" fmla="*/ 2 h 17"/>
                <a:gd name="T30" fmla="*/ 40 w 91"/>
                <a:gd name="T31" fmla="*/ 2 h 17"/>
                <a:gd name="T32" fmla="*/ 42 w 91"/>
                <a:gd name="T33" fmla="*/ 2 h 17"/>
                <a:gd name="T34" fmla="*/ 44 w 91"/>
                <a:gd name="T35" fmla="*/ 3 h 17"/>
                <a:gd name="T36" fmla="*/ 46 w 91"/>
                <a:gd name="T37" fmla="*/ 4 h 17"/>
                <a:gd name="T38" fmla="*/ 49 w 91"/>
                <a:gd name="T39" fmla="*/ 4 h 17"/>
                <a:gd name="T40" fmla="*/ 52 w 91"/>
                <a:gd name="T41" fmla="*/ 5 h 17"/>
                <a:gd name="T42" fmla="*/ 54 w 91"/>
                <a:gd name="T43" fmla="*/ 6 h 17"/>
                <a:gd name="T44" fmla="*/ 57 w 91"/>
                <a:gd name="T45" fmla="*/ 7 h 17"/>
                <a:gd name="T46" fmla="*/ 60 w 91"/>
                <a:gd name="T47" fmla="*/ 8 h 17"/>
                <a:gd name="T48" fmla="*/ 63 w 91"/>
                <a:gd name="T49" fmla="*/ 8 h 17"/>
                <a:gd name="T50" fmla="*/ 66 w 91"/>
                <a:gd name="T51" fmla="*/ 9 h 17"/>
                <a:gd name="T52" fmla="*/ 68 w 91"/>
                <a:gd name="T53" fmla="*/ 10 h 17"/>
                <a:gd name="T54" fmla="*/ 72 w 91"/>
                <a:gd name="T55" fmla="*/ 11 h 17"/>
                <a:gd name="T56" fmla="*/ 76 w 91"/>
                <a:gd name="T57" fmla="*/ 12 h 17"/>
                <a:gd name="T58" fmla="*/ 79 w 91"/>
                <a:gd name="T59" fmla="*/ 13 h 17"/>
                <a:gd name="T60" fmla="*/ 82 w 91"/>
                <a:gd name="T61" fmla="*/ 14 h 17"/>
                <a:gd name="T62" fmla="*/ 86 w 91"/>
                <a:gd name="T63" fmla="*/ 15 h 17"/>
                <a:gd name="T64" fmla="*/ 90 w 91"/>
                <a:gd name="T65" fmla="*/ 16 h 1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91"/>
                <a:gd name="T100" fmla="*/ 0 h 17"/>
                <a:gd name="T101" fmla="*/ 91 w 91"/>
                <a:gd name="T102" fmla="*/ 17 h 17"/>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91" h="17">
                  <a:moveTo>
                    <a:pt x="0" y="2"/>
                  </a:moveTo>
                  <a:lnTo>
                    <a:pt x="3" y="2"/>
                  </a:lnTo>
                  <a:lnTo>
                    <a:pt x="6" y="1"/>
                  </a:lnTo>
                  <a:lnTo>
                    <a:pt x="9" y="1"/>
                  </a:lnTo>
                  <a:lnTo>
                    <a:pt x="12" y="1"/>
                  </a:lnTo>
                  <a:lnTo>
                    <a:pt x="14" y="0"/>
                  </a:lnTo>
                  <a:lnTo>
                    <a:pt x="17" y="0"/>
                  </a:lnTo>
                  <a:lnTo>
                    <a:pt x="20" y="0"/>
                  </a:lnTo>
                  <a:lnTo>
                    <a:pt x="23" y="0"/>
                  </a:lnTo>
                  <a:lnTo>
                    <a:pt x="25" y="0"/>
                  </a:lnTo>
                  <a:lnTo>
                    <a:pt x="28" y="0"/>
                  </a:lnTo>
                  <a:lnTo>
                    <a:pt x="30" y="1"/>
                  </a:lnTo>
                  <a:lnTo>
                    <a:pt x="32" y="1"/>
                  </a:lnTo>
                  <a:lnTo>
                    <a:pt x="35" y="1"/>
                  </a:lnTo>
                  <a:lnTo>
                    <a:pt x="37" y="2"/>
                  </a:lnTo>
                  <a:lnTo>
                    <a:pt x="40" y="2"/>
                  </a:lnTo>
                  <a:lnTo>
                    <a:pt x="42" y="2"/>
                  </a:lnTo>
                  <a:lnTo>
                    <a:pt x="44" y="3"/>
                  </a:lnTo>
                  <a:lnTo>
                    <a:pt x="46" y="4"/>
                  </a:lnTo>
                  <a:lnTo>
                    <a:pt x="49" y="4"/>
                  </a:lnTo>
                  <a:lnTo>
                    <a:pt x="52" y="5"/>
                  </a:lnTo>
                  <a:lnTo>
                    <a:pt x="54" y="6"/>
                  </a:lnTo>
                  <a:lnTo>
                    <a:pt x="57" y="7"/>
                  </a:lnTo>
                  <a:lnTo>
                    <a:pt x="60" y="8"/>
                  </a:lnTo>
                  <a:lnTo>
                    <a:pt x="63" y="8"/>
                  </a:lnTo>
                  <a:lnTo>
                    <a:pt x="66" y="9"/>
                  </a:lnTo>
                  <a:lnTo>
                    <a:pt x="68" y="10"/>
                  </a:lnTo>
                  <a:lnTo>
                    <a:pt x="72" y="11"/>
                  </a:lnTo>
                  <a:lnTo>
                    <a:pt x="76" y="12"/>
                  </a:lnTo>
                  <a:lnTo>
                    <a:pt x="79" y="13"/>
                  </a:lnTo>
                  <a:lnTo>
                    <a:pt x="82" y="14"/>
                  </a:lnTo>
                  <a:lnTo>
                    <a:pt x="86" y="15"/>
                  </a:lnTo>
                  <a:lnTo>
                    <a:pt x="90" y="16"/>
                  </a:lnTo>
                </a:path>
              </a:pathLst>
            </a:custGeom>
            <a:noFill/>
            <a:ln w="12700" cap="rnd">
              <a:solidFill>
                <a:srgbClr val="000000"/>
              </a:solidFill>
              <a:round/>
              <a:headEnd/>
              <a:tailEnd/>
            </a:ln>
          </p:spPr>
          <p:txBody>
            <a:bodyPr/>
            <a:lstStyle/>
            <a:p>
              <a:endParaRPr lang="en-US" dirty="0"/>
            </a:p>
          </p:txBody>
        </p:sp>
        <p:sp>
          <p:nvSpPr>
            <p:cNvPr id="15369" name="Freeform 71"/>
            <p:cNvSpPr>
              <a:spLocks/>
            </p:cNvSpPr>
            <p:nvPr/>
          </p:nvSpPr>
          <p:spPr bwMode="auto">
            <a:xfrm>
              <a:off x="4940" y="3145"/>
              <a:ext cx="29" cy="86"/>
            </a:xfrm>
            <a:custGeom>
              <a:avLst/>
              <a:gdLst>
                <a:gd name="T0" fmla="*/ 12 w 29"/>
                <a:gd name="T1" fmla="*/ 0 h 86"/>
                <a:gd name="T2" fmla="*/ 8 w 29"/>
                <a:gd name="T3" fmla="*/ 6 h 86"/>
                <a:gd name="T4" fmla="*/ 5 w 29"/>
                <a:gd name="T5" fmla="*/ 12 h 86"/>
                <a:gd name="T6" fmla="*/ 3 w 29"/>
                <a:gd name="T7" fmla="*/ 18 h 86"/>
                <a:gd name="T8" fmla="*/ 1 w 29"/>
                <a:gd name="T9" fmla="*/ 24 h 86"/>
                <a:gd name="T10" fmla="*/ 0 w 29"/>
                <a:gd name="T11" fmla="*/ 29 h 86"/>
                <a:gd name="T12" fmla="*/ 0 w 29"/>
                <a:gd name="T13" fmla="*/ 35 h 86"/>
                <a:gd name="T14" fmla="*/ 0 w 29"/>
                <a:gd name="T15" fmla="*/ 41 h 86"/>
                <a:gd name="T16" fmla="*/ 1 w 29"/>
                <a:gd name="T17" fmla="*/ 47 h 86"/>
                <a:gd name="T18" fmla="*/ 3 w 29"/>
                <a:gd name="T19" fmla="*/ 53 h 86"/>
                <a:gd name="T20" fmla="*/ 5 w 29"/>
                <a:gd name="T21" fmla="*/ 58 h 86"/>
                <a:gd name="T22" fmla="*/ 7 w 29"/>
                <a:gd name="T23" fmla="*/ 63 h 86"/>
                <a:gd name="T24" fmla="*/ 11 w 29"/>
                <a:gd name="T25" fmla="*/ 68 h 86"/>
                <a:gd name="T26" fmla="*/ 14 w 29"/>
                <a:gd name="T27" fmla="*/ 73 h 86"/>
                <a:gd name="T28" fmla="*/ 18 w 29"/>
                <a:gd name="T29" fmla="*/ 77 h 86"/>
                <a:gd name="T30" fmla="*/ 23 w 29"/>
                <a:gd name="T31" fmla="*/ 81 h 86"/>
                <a:gd name="T32" fmla="*/ 28 w 29"/>
                <a:gd name="T33" fmla="*/ 85 h 8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9"/>
                <a:gd name="T52" fmla="*/ 0 h 86"/>
                <a:gd name="T53" fmla="*/ 29 w 29"/>
                <a:gd name="T54" fmla="*/ 86 h 8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9" h="86">
                  <a:moveTo>
                    <a:pt x="12" y="0"/>
                  </a:moveTo>
                  <a:lnTo>
                    <a:pt x="8" y="6"/>
                  </a:lnTo>
                  <a:lnTo>
                    <a:pt x="5" y="12"/>
                  </a:lnTo>
                  <a:lnTo>
                    <a:pt x="3" y="18"/>
                  </a:lnTo>
                  <a:lnTo>
                    <a:pt x="1" y="24"/>
                  </a:lnTo>
                  <a:lnTo>
                    <a:pt x="0" y="29"/>
                  </a:lnTo>
                  <a:lnTo>
                    <a:pt x="0" y="35"/>
                  </a:lnTo>
                  <a:lnTo>
                    <a:pt x="0" y="41"/>
                  </a:lnTo>
                  <a:lnTo>
                    <a:pt x="1" y="47"/>
                  </a:lnTo>
                  <a:lnTo>
                    <a:pt x="3" y="53"/>
                  </a:lnTo>
                  <a:lnTo>
                    <a:pt x="5" y="58"/>
                  </a:lnTo>
                  <a:lnTo>
                    <a:pt x="7" y="63"/>
                  </a:lnTo>
                  <a:lnTo>
                    <a:pt x="11" y="68"/>
                  </a:lnTo>
                  <a:lnTo>
                    <a:pt x="14" y="73"/>
                  </a:lnTo>
                  <a:lnTo>
                    <a:pt x="18" y="77"/>
                  </a:lnTo>
                  <a:lnTo>
                    <a:pt x="23" y="81"/>
                  </a:lnTo>
                  <a:lnTo>
                    <a:pt x="28" y="85"/>
                  </a:lnTo>
                </a:path>
              </a:pathLst>
            </a:custGeom>
            <a:noFill/>
            <a:ln w="12700" cap="rnd">
              <a:solidFill>
                <a:srgbClr val="000000"/>
              </a:solidFill>
              <a:round/>
              <a:headEnd/>
              <a:tailEnd/>
            </a:ln>
          </p:spPr>
          <p:txBody>
            <a:bodyPr/>
            <a:lstStyle/>
            <a:p>
              <a:endParaRPr lang="en-US" dirty="0"/>
            </a:p>
          </p:txBody>
        </p:sp>
        <p:sp>
          <p:nvSpPr>
            <p:cNvPr id="15370" name="Freeform 72"/>
            <p:cNvSpPr>
              <a:spLocks/>
            </p:cNvSpPr>
            <p:nvPr/>
          </p:nvSpPr>
          <p:spPr bwMode="auto">
            <a:xfrm>
              <a:off x="4924" y="3165"/>
              <a:ext cx="37" cy="75"/>
            </a:xfrm>
            <a:custGeom>
              <a:avLst/>
              <a:gdLst>
                <a:gd name="T0" fmla="*/ 4 w 37"/>
                <a:gd name="T1" fmla="*/ 0 h 75"/>
                <a:gd name="T2" fmla="*/ 2 w 37"/>
                <a:gd name="T3" fmla="*/ 8 h 75"/>
                <a:gd name="T4" fmla="*/ 0 w 37"/>
                <a:gd name="T5" fmla="*/ 15 h 75"/>
                <a:gd name="T6" fmla="*/ 0 w 37"/>
                <a:gd name="T7" fmla="*/ 22 h 75"/>
                <a:gd name="T8" fmla="*/ 0 w 37"/>
                <a:gd name="T9" fmla="*/ 28 h 75"/>
                <a:gd name="T10" fmla="*/ 1 w 37"/>
                <a:gd name="T11" fmla="*/ 34 h 75"/>
                <a:gd name="T12" fmla="*/ 2 w 37"/>
                <a:gd name="T13" fmla="*/ 40 h 75"/>
                <a:gd name="T14" fmla="*/ 4 w 37"/>
                <a:gd name="T15" fmla="*/ 45 h 75"/>
                <a:gd name="T16" fmla="*/ 6 w 37"/>
                <a:gd name="T17" fmla="*/ 49 h 75"/>
                <a:gd name="T18" fmla="*/ 9 w 37"/>
                <a:gd name="T19" fmla="*/ 53 h 75"/>
                <a:gd name="T20" fmla="*/ 12 w 37"/>
                <a:gd name="T21" fmla="*/ 57 h 75"/>
                <a:gd name="T22" fmla="*/ 16 w 37"/>
                <a:gd name="T23" fmla="*/ 61 h 75"/>
                <a:gd name="T24" fmla="*/ 19 w 37"/>
                <a:gd name="T25" fmla="*/ 64 h 75"/>
                <a:gd name="T26" fmla="*/ 23 w 37"/>
                <a:gd name="T27" fmla="*/ 67 h 75"/>
                <a:gd name="T28" fmla="*/ 27 w 37"/>
                <a:gd name="T29" fmla="*/ 70 h 75"/>
                <a:gd name="T30" fmla="*/ 32 w 37"/>
                <a:gd name="T31" fmla="*/ 72 h 75"/>
                <a:gd name="T32" fmla="*/ 36 w 37"/>
                <a:gd name="T33" fmla="*/ 74 h 7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7"/>
                <a:gd name="T52" fmla="*/ 0 h 75"/>
                <a:gd name="T53" fmla="*/ 37 w 37"/>
                <a:gd name="T54" fmla="*/ 75 h 7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7" h="75">
                  <a:moveTo>
                    <a:pt x="4" y="0"/>
                  </a:moveTo>
                  <a:lnTo>
                    <a:pt x="2" y="8"/>
                  </a:lnTo>
                  <a:lnTo>
                    <a:pt x="0" y="15"/>
                  </a:lnTo>
                  <a:lnTo>
                    <a:pt x="0" y="22"/>
                  </a:lnTo>
                  <a:lnTo>
                    <a:pt x="0" y="28"/>
                  </a:lnTo>
                  <a:lnTo>
                    <a:pt x="1" y="34"/>
                  </a:lnTo>
                  <a:lnTo>
                    <a:pt x="2" y="40"/>
                  </a:lnTo>
                  <a:lnTo>
                    <a:pt x="4" y="45"/>
                  </a:lnTo>
                  <a:lnTo>
                    <a:pt x="6" y="49"/>
                  </a:lnTo>
                  <a:lnTo>
                    <a:pt x="9" y="53"/>
                  </a:lnTo>
                  <a:lnTo>
                    <a:pt x="12" y="57"/>
                  </a:lnTo>
                  <a:lnTo>
                    <a:pt x="16" y="61"/>
                  </a:lnTo>
                  <a:lnTo>
                    <a:pt x="19" y="64"/>
                  </a:lnTo>
                  <a:lnTo>
                    <a:pt x="23" y="67"/>
                  </a:lnTo>
                  <a:lnTo>
                    <a:pt x="27" y="70"/>
                  </a:lnTo>
                  <a:lnTo>
                    <a:pt x="32" y="72"/>
                  </a:lnTo>
                  <a:lnTo>
                    <a:pt x="36" y="74"/>
                  </a:lnTo>
                </a:path>
              </a:pathLst>
            </a:custGeom>
            <a:noFill/>
            <a:ln w="12700" cap="rnd">
              <a:solidFill>
                <a:srgbClr val="000000"/>
              </a:solidFill>
              <a:round/>
              <a:headEnd/>
              <a:tailEnd/>
            </a:ln>
          </p:spPr>
          <p:txBody>
            <a:bodyPr/>
            <a:lstStyle/>
            <a:p>
              <a:endParaRPr lang="en-US" dirty="0"/>
            </a:p>
          </p:txBody>
        </p:sp>
        <p:sp>
          <p:nvSpPr>
            <p:cNvPr id="15371" name="Freeform 73"/>
            <p:cNvSpPr>
              <a:spLocks/>
            </p:cNvSpPr>
            <p:nvPr/>
          </p:nvSpPr>
          <p:spPr bwMode="auto">
            <a:xfrm>
              <a:off x="4982" y="3074"/>
              <a:ext cx="55" cy="23"/>
            </a:xfrm>
            <a:custGeom>
              <a:avLst/>
              <a:gdLst>
                <a:gd name="T0" fmla="*/ 0 w 55"/>
                <a:gd name="T1" fmla="*/ 22 h 23"/>
                <a:gd name="T2" fmla="*/ 0 w 55"/>
                <a:gd name="T3" fmla="*/ 18 h 23"/>
                <a:gd name="T4" fmla="*/ 2 w 55"/>
                <a:gd name="T5" fmla="*/ 14 h 23"/>
                <a:gd name="T6" fmla="*/ 4 w 55"/>
                <a:gd name="T7" fmla="*/ 10 h 23"/>
                <a:gd name="T8" fmla="*/ 7 w 55"/>
                <a:gd name="T9" fmla="*/ 8 h 23"/>
                <a:gd name="T10" fmla="*/ 10 w 55"/>
                <a:gd name="T11" fmla="*/ 6 h 23"/>
                <a:gd name="T12" fmla="*/ 14 w 55"/>
                <a:gd name="T13" fmla="*/ 4 h 23"/>
                <a:gd name="T14" fmla="*/ 19 w 55"/>
                <a:gd name="T15" fmla="*/ 2 h 23"/>
                <a:gd name="T16" fmla="*/ 23 w 55"/>
                <a:gd name="T17" fmla="*/ 1 h 23"/>
                <a:gd name="T18" fmla="*/ 28 w 55"/>
                <a:gd name="T19" fmla="*/ 0 h 23"/>
                <a:gd name="T20" fmla="*/ 32 w 55"/>
                <a:gd name="T21" fmla="*/ 0 h 23"/>
                <a:gd name="T22" fmla="*/ 36 w 55"/>
                <a:gd name="T23" fmla="*/ 0 h 23"/>
                <a:gd name="T24" fmla="*/ 41 w 55"/>
                <a:gd name="T25" fmla="*/ 0 h 23"/>
                <a:gd name="T26" fmla="*/ 45 w 55"/>
                <a:gd name="T27" fmla="*/ 1 h 23"/>
                <a:gd name="T28" fmla="*/ 48 w 55"/>
                <a:gd name="T29" fmla="*/ 3 h 23"/>
                <a:gd name="T30" fmla="*/ 51 w 55"/>
                <a:gd name="T31" fmla="*/ 4 h 23"/>
                <a:gd name="T32" fmla="*/ 54 w 55"/>
                <a:gd name="T33" fmla="*/ 6 h 2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5"/>
                <a:gd name="T52" fmla="*/ 0 h 23"/>
                <a:gd name="T53" fmla="*/ 55 w 55"/>
                <a:gd name="T54" fmla="*/ 23 h 23"/>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5" h="23">
                  <a:moveTo>
                    <a:pt x="0" y="22"/>
                  </a:moveTo>
                  <a:lnTo>
                    <a:pt x="0" y="18"/>
                  </a:lnTo>
                  <a:lnTo>
                    <a:pt x="2" y="14"/>
                  </a:lnTo>
                  <a:lnTo>
                    <a:pt x="4" y="10"/>
                  </a:lnTo>
                  <a:lnTo>
                    <a:pt x="7" y="8"/>
                  </a:lnTo>
                  <a:lnTo>
                    <a:pt x="10" y="6"/>
                  </a:lnTo>
                  <a:lnTo>
                    <a:pt x="14" y="4"/>
                  </a:lnTo>
                  <a:lnTo>
                    <a:pt x="19" y="2"/>
                  </a:lnTo>
                  <a:lnTo>
                    <a:pt x="23" y="1"/>
                  </a:lnTo>
                  <a:lnTo>
                    <a:pt x="28" y="0"/>
                  </a:lnTo>
                  <a:lnTo>
                    <a:pt x="32" y="0"/>
                  </a:lnTo>
                  <a:lnTo>
                    <a:pt x="36" y="0"/>
                  </a:lnTo>
                  <a:lnTo>
                    <a:pt x="41" y="0"/>
                  </a:lnTo>
                  <a:lnTo>
                    <a:pt x="45" y="1"/>
                  </a:lnTo>
                  <a:lnTo>
                    <a:pt x="48" y="3"/>
                  </a:lnTo>
                  <a:lnTo>
                    <a:pt x="51" y="4"/>
                  </a:lnTo>
                  <a:lnTo>
                    <a:pt x="54" y="6"/>
                  </a:lnTo>
                </a:path>
              </a:pathLst>
            </a:custGeom>
            <a:noFill/>
            <a:ln w="12700" cap="rnd">
              <a:solidFill>
                <a:srgbClr val="000000"/>
              </a:solidFill>
              <a:round/>
              <a:headEnd/>
              <a:tailEnd/>
            </a:ln>
          </p:spPr>
          <p:txBody>
            <a:bodyPr/>
            <a:lstStyle/>
            <a:p>
              <a:endParaRPr lang="en-US" dirty="0"/>
            </a:p>
          </p:txBody>
        </p:sp>
        <p:sp>
          <p:nvSpPr>
            <p:cNvPr id="15372" name="Freeform 74"/>
            <p:cNvSpPr>
              <a:spLocks/>
            </p:cNvSpPr>
            <p:nvPr/>
          </p:nvSpPr>
          <p:spPr bwMode="auto">
            <a:xfrm>
              <a:off x="4974" y="3062"/>
              <a:ext cx="51" cy="17"/>
            </a:xfrm>
            <a:custGeom>
              <a:avLst/>
              <a:gdLst>
                <a:gd name="T0" fmla="*/ 0 w 51"/>
                <a:gd name="T1" fmla="*/ 16 h 17"/>
                <a:gd name="T2" fmla="*/ 2 w 51"/>
                <a:gd name="T3" fmla="*/ 13 h 17"/>
                <a:gd name="T4" fmla="*/ 5 w 51"/>
                <a:gd name="T5" fmla="*/ 10 h 17"/>
                <a:gd name="T6" fmla="*/ 7 w 51"/>
                <a:gd name="T7" fmla="*/ 8 h 17"/>
                <a:gd name="T8" fmla="*/ 10 w 51"/>
                <a:gd name="T9" fmla="*/ 6 h 17"/>
                <a:gd name="T10" fmla="*/ 13 w 51"/>
                <a:gd name="T11" fmla="*/ 5 h 17"/>
                <a:gd name="T12" fmla="*/ 16 w 51"/>
                <a:gd name="T13" fmla="*/ 3 h 17"/>
                <a:gd name="T14" fmla="*/ 20 w 51"/>
                <a:gd name="T15" fmla="*/ 2 h 17"/>
                <a:gd name="T16" fmla="*/ 23 w 51"/>
                <a:gd name="T17" fmla="*/ 1 h 17"/>
                <a:gd name="T18" fmla="*/ 26 w 51"/>
                <a:gd name="T19" fmla="*/ 0 h 17"/>
                <a:gd name="T20" fmla="*/ 30 w 51"/>
                <a:gd name="T21" fmla="*/ 0 h 17"/>
                <a:gd name="T22" fmla="*/ 33 w 51"/>
                <a:gd name="T23" fmla="*/ 0 h 17"/>
                <a:gd name="T24" fmla="*/ 36 w 51"/>
                <a:gd name="T25" fmla="*/ 0 h 17"/>
                <a:gd name="T26" fmla="*/ 39 w 51"/>
                <a:gd name="T27" fmla="*/ 0 h 17"/>
                <a:gd name="T28" fmla="*/ 43 w 51"/>
                <a:gd name="T29" fmla="*/ 1 h 17"/>
                <a:gd name="T30" fmla="*/ 46 w 51"/>
                <a:gd name="T31" fmla="*/ 2 h 17"/>
                <a:gd name="T32" fmla="*/ 50 w 51"/>
                <a:gd name="T33" fmla="*/ 2 h 1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1"/>
                <a:gd name="T52" fmla="*/ 0 h 17"/>
                <a:gd name="T53" fmla="*/ 51 w 51"/>
                <a:gd name="T54" fmla="*/ 17 h 1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1" h="17">
                  <a:moveTo>
                    <a:pt x="0" y="16"/>
                  </a:moveTo>
                  <a:lnTo>
                    <a:pt x="2" y="13"/>
                  </a:lnTo>
                  <a:lnTo>
                    <a:pt x="5" y="10"/>
                  </a:lnTo>
                  <a:lnTo>
                    <a:pt x="7" y="8"/>
                  </a:lnTo>
                  <a:lnTo>
                    <a:pt x="10" y="6"/>
                  </a:lnTo>
                  <a:lnTo>
                    <a:pt x="13" y="5"/>
                  </a:lnTo>
                  <a:lnTo>
                    <a:pt x="16" y="3"/>
                  </a:lnTo>
                  <a:lnTo>
                    <a:pt x="20" y="2"/>
                  </a:lnTo>
                  <a:lnTo>
                    <a:pt x="23" y="1"/>
                  </a:lnTo>
                  <a:lnTo>
                    <a:pt x="26" y="0"/>
                  </a:lnTo>
                  <a:lnTo>
                    <a:pt x="30" y="0"/>
                  </a:lnTo>
                  <a:lnTo>
                    <a:pt x="33" y="0"/>
                  </a:lnTo>
                  <a:lnTo>
                    <a:pt x="36" y="0"/>
                  </a:lnTo>
                  <a:lnTo>
                    <a:pt x="39" y="0"/>
                  </a:lnTo>
                  <a:lnTo>
                    <a:pt x="43" y="1"/>
                  </a:lnTo>
                  <a:lnTo>
                    <a:pt x="46" y="2"/>
                  </a:lnTo>
                  <a:lnTo>
                    <a:pt x="50" y="2"/>
                  </a:lnTo>
                </a:path>
              </a:pathLst>
            </a:custGeom>
            <a:noFill/>
            <a:ln w="12700" cap="rnd">
              <a:solidFill>
                <a:srgbClr val="000000"/>
              </a:solidFill>
              <a:round/>
              <a:headEnd/>
              <a:tailEnd/>
            </a:ln>
          </p:spPr>
          <p:txBody>
            <a:bodyPr/>
            <a:lstStyle/>
            <a:p>
              <a:endParaRPr lang="en-US" dirty="0"/>
            </a:p>
          </p:txBody>
        </p:sp>
        <p:sp>
          <p:nvSpPr>
            <p:cNvPr id="15373" name="Freeform 75"/>
            <p:cNvSpPr>
              <a:spLocks/>
            </p:cNvSpPr>
            <p:nvPr/>
          </p:nvSpPr>
          <p:spPr bwMode="auto">
            <a:xfrm>
              <a:off x="5026" y="3153"/>
              <a:ext cx="72" cy="51"/>
            </a:xfrm>
            <a:custGeom>
              <a:avLst/>
              <a:gdLst>
                <a:gd name="T0" fmla="*/ 35 w 72"/>
                <a:gd name="T1" fmla="*/ 44 h 51"/>
                <a:gd name="T2" fmla="*/ 38 w 72"/>
                <a:gd name="T3" fmla="*/ 48 h 51"/>
                <a:gd name="T4" fmla="*/ 41 w 72"/>
                <a:gd name="T5" fmla="*/ 50 h 51"/>
                <a:gd name="T6" fmla="*/ 44 w 72"/>
                <a:gd name="T7" fmla="*/ 49 h 51"/>
                <a:gd name="T8" fmla="*/ 48 w 72"/>
                <a:gd name="T9" fmla="*/ 47 h 51"/>
                <a:gd name="T10" fmla="*/ 50 w 72"/>
                <a:gd name="T11" fmla="*/ 44 h 51"/>
                <a:gd name="T12" fmla="*/ 50 w 72"/>
                <a:gd name="T13" fmla="*/ 40 h 51"/>
                <a:gd name="T14" fmla="*/ 50 w 72"/>
                <a:gd name="T15" fmla="*/ 36 h 51"/>
                <a:gd name="T16" fmla="*/ 47 w 72"/>
                <a:gd name="T17" fmla="*/ 33 h 51"/>
                <a:gd name="T18" fmla="*/ 56 w 72"/>
                <a:gd name="T19" fmla="*/ 32 h 51"/>
                <a:gd name="T20" fmla="*/ 60 w 72"/>
                <a:gd name="T21" fmla="*/ 30 h 51"/>
                <a:gd name="T22" fmla="*/ 64 w 72"/>
                <a:gd name="T23" fmla="*/ 28 h 51"/>
                <a:gd name="T24" fmla="*/ 66 w 72"/>
                <a:gd name="T25" fmla="*/ 26 h 51"/>
                <a:gd name="T26" fmla="*/ 69 w 72"/>
                <a:gd name="T27" fmla="*/ 23 h 51"/>
                <a:gd name="T28" fmla="*/ 70 w 72"/>
                <a:gd name="T29" fmla="*/ 19 h 51"/>
                <a:gd name="T30" fmla="*/ 71 w 72"/>
                <a:gd name="T31" fmla="*/ 17 h 51"/>
                <a:gd name="T32" fmla="*/ 71 w 72"/>
                <a:gd name="T33" fmla="*/ 15 h 51"/>
                <a:gd name="T34" fmla="*/ 71 w 72"/>
                <a:gd name="T35" fmla="*/ 12 h 51"/>
                <a:gd name="T36" fmla="*/ 70 w 72"/>
                <a:gd name="T37" fmla="*/ 10 h 51"/>
                <a:gd name="T38" fmla="*/ 69 w 72"/>
                <a:gd name="T39" fmla="*/ 7 h 51"/>
                <a:gd name="T40" fmla="*/ 68 w 72"/>
                <a:gd name="T41" fmla="*/ 5 h 51"/>
                <a:gd name="T42" fmla="*/ 66 w 72"/>
                <a:gd name="T43" fmla="*/ 4 h 51"/>
                <a:gd name="T44" fmla="*/ 63 w 72"/>
                <a:gd name="T45" fmla="*/ 2 h 51"/>
                <a:gd name="T46" fmla="*/ 58 w 72"/>
                <a:gd name="T47" fmla="*/ 0 h 51"/>
                <a:gd name="T48" fmla="*/ 52 w 72"/>
                <a:gd name="T49" fmla="*/ 0 h 51"/>
                <a:gd name="T50" fmla="*/ 45 w 72"/>
                <a:gd name="T51" fmla="*/ 0 h 51"/>
                <a:gd name="T52" fmla="*/ 38 w 72"/>
                <a:gd name="T53" fmla="*/ 0 h 51"/>
                <a:gd name="T54" fmla="*/ 30 w 72"/>
                <a:gd name="T55" fmla="*/ 1 h 51"/>
                <a:gd name="T56" fmla="*/ 22 w 72"/>
                <a:gd name="T57" fmla="*/ 2 h 51"/>
                <a:gd name="T58" fmla="*/ 14 w 72"/>
                <a:gd name="T59" fmla="*/ 3 h 51"/>
                <a:gd name="T60" fmla="*/ 7 w 72"/>
                <a:gd name="T61" fmla="*/ 4 h 51"/>
                <a:gd name="T62" fmla="*/ 0 w 72"/>
                <a:gd name="T63" fmla="*/ 5 h 51"/>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72"/>
                <a:gd name="T97" fmla="*/ 0 h 51"/>
                <a:gd name="T98" fmla="*/ 72 w 72"/>
                <a:gd name="T99" fmla="*/ 51 h 51"/>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72" h="51">
                  <a:moveTo>
                    <a:pt x="35" y="44"/>
                  </a:moveTo>
                  <a:lnTo>
                    <a:pt x="38" y="48"/>
                  </a:lnTo>
                  <a:lnTo>
                    <a:pt x="41" y="50"/>
                  </a:lnTo>
                  <a:lnTo>
                    <a:pt x="44" y="49"/>
                  </a:lnTo>
                  <a:lnTo>
                    <a:pt x="48" y="47"/>
                  </a:lnTo>
                  <a:lnTo>
                    <a:pt x="50" y="44"/>
                  </a:lnTo>
                  <a:lnTo>
                    <a:pt x="50" y="40"/>
                  </a:lnTo>
                  <a:lnTo>
                    <a:pt x="50" y="36"/>
                  </a:lnTo>
                  <a:lnTo>
                    <a:pt x="47" y="33"/>
                  </a:lnTo>
                  <a:lnTo>
                    <a:pt x="56" y="32"/>
                  </a:lnTo>
                  <a:lnTo>
                    <a:pt x="60" y="30"/>
                  </a:lnTo>
                  <a:lnTo>
                    <a:pt x="64" y="28"/>
                  </a:lnTo>
                  <a:lnTo>
                    <a:pt x="66" y="26"/>
                  </a:lnTo>
                  <a:lnTo>
                    <a:pt x="69" y="23"/>
                  </a:lnTo>
                  <a:lnTo>
                    <a:pt x="70" y="19"/>
                  </a:lnTo>
                  <a:lnTo>
                    <a:pt x="71" y="17"/>
                  </a:lnTo>
                  <a:lnTo>
                    <a:pt x="71" y="15"/>
                  </a:lnTo>
                  <a:lnTo>
                    <a:pt x="71" y="12"/>
                  </a:lnTo>
                  <a:lnTo>
                    <a:pt x="70" y="10"/>
                  </a:lnTo>
                  <a:lnTo>
                    <a:pt x="69" y="7"/>
                  </a:lnTo>
                  <a:lnTo>
                    <a:pt x="68" y="5"/>
                  </a:lnTo>
                  <a:lnTo>
                    <a:pt x="66" y="4"/>
                  </a:lnTo>
                  <a:lnTo>
                    <a:pt x="63" y="2"/>
                  </a:lnTo>
                  <a:lnTo>
                    <a:pt x="58" y="0"/>
                  </a:lnTo>
                  <a:lnTo>
                    <a:pt x="52" y="0"/>
                  </a:lnTo>
                  <a:lnTo>
                    <a:pt x="45" y="0"/>
                  </a:lnTo>
                  <a:lnTo>
                    <a:pt x="38" y="0"/>
                  </a:lnTo>
                  <a:lnTo>
                    <a:pt x="30" y="1"/>
                  </a:lnTo>
                  <a:lnTo>
                    <a:pt x="22" y="2"/>
                  </a:lnTo>
                  <a:lnTo>
                    <a:pt x="14" y="3"/>
                  </a:lnTo>
                  <a:lnTo>
                    <a:pt x="7" y="4"/>
                  </a:lnTo>
                  <a:lnTo>
                    <a:pt x="0" y="5"/>
                  </a:lnTo>
                </a:path>
              </a:pathLst>
            </a:custGeom>
            <a:noFill/>
            <a:ln w="12700" cap="rnd">
              <a:solidFill>
                <a:srgbClr val="000000"/>
              </a:solidFill>
              <a:round/>
              <a:headEnd/>
              <a:tailEnd/>
            </a:ln>
          </p:spPr>
          <p:txBody>
            <a:bodyPr/>
            <a:lstStyle/>
            <a:p>
              <a:endParaRPr lang="en-US" dirty="0"/>
            </a:p>
          </p:txBody>
        </p:sp>
        <p:sp>
          <p:nvSpPr>
            <p:cNvPr id="15374" name="Freeform 76"/>
            <p:cNvSpPr>
              <a:spLocks/>
            </p:cNvSpPr>
            <p:nvPr/>
          </p:nvSpPr>
          <p:spPr bwMode="auto">
            <a:xfrm>
              <a:off x="4974" y="3170"/>
              <a:ext cx="61" cy="49"/>
            </a:xfrm>
            <a:custGeom>
              <a:avLst/>
              <a:gdLst>
                <a:gd name="T0" fmla="*/ 41 w 61"/>
                <a:gd name="T1" fmla="*/ 6 h 49"/>
                <a:gd name="T2" fmla="*/ 46 w 61"/>
                <a:gd name="T3" fmla="*/ 9 h 49"/>
                <a:gd name="T4" fmla="*/ 51 w 61"/>
                <a:gd name="T5" fmla="*/ 13 h 49"/>
                <a:gd name="T6" fmla="*/ 56 w 61"/>
                <a:gd name="T7" fmla="*/ 18 h 49"/>
                <a:gd name="T8" fmla="*/ 58 w 61"/>
                <a:gd name="T9" fmla="*/ 22 h 49"/>
                <a:gd name="T10" fmla="*/ 60 w 61"/>
                <a:gd name="T11" fmla="*/ 26 h 49"/>
                <a:gd name="T12" fmla="*/ 60 w 61"/>
                <a:gd name="T13" fmla="*/ 31 h 49"/>
                <a:gd name="T14" fmla="*/ 60 w 61"/>
                <a:gd name="T15" fmla="*/ 35 h 49"/>
                <a:gd name="T16" fmla="*/ 58 w 61"/>
                <a:gd name="T17" fmla="*/ 39 h 49"/>
                <a:gd name="T18" fmla="*/ 56 w 61"/>
                <a:gd name="T19" fmla="*/ 42 h 49"/>
                <a:gd name="T20" fmla="*/ 52 w 61"/>
                <a:gd name="T21" fmla="*/ 45 h 49"/>
                <a:gd name="T22" fmla="*/ 47 w 61"/>
                <a:gd name="T23" fmla="*/ 47 h 49"/>
                <a:gd name="T24" fmla="*/ 42 w 61"/>
                <a:gd name="T25" fmla="*/ 48 h 49"/>
                <a:gd name="T26" fmla="*/ 36 w 61"/>
                <a:gd name="T27" fmla="*/ 48 h 49"/>
                <a:gd name="T28" fmla="*/ 31 w 61"/>
                <a:gd name="T29" fmla="*/ 46 h 49"/>
                <a:gd name="T30" fmla="*/ 25 w 61"/>
                <a:gd name="T31" fmla="*/ 45 h 49"/>
                <a:gd name="T32" fmla="*/ 18 w 61"/>
                <a:gd name="T33" fmla="*/ 42 h 49"/>
                <a:gd name="T34" fmla="*/ 13 w 61"/>
                <a:gd name="T35" fmla="*/ 38 h 49"/>
                <a:gd name="T36" fmla="*/ 8 w 61"/>
                <a:gd name="T37" fmla="*/ 35 h 49"/>
                <a:gd name="T38" fmla="*/ 4 w 61"/>
                <a:gd name="T39" fmla="*/ 30 h 49"/>
                <a:gd name="T40" fmla="*/ 2 w 61"/>
                <a:gd name="T41" fmla="*/ 26 h 49"/>
                <a:gd name="T42" fmla="*/ 0 w 61"/>
                <a:gd name="T43" fmla="*/ 22 h 49"/>
                <a:gd name="T44" fmla="*/ 0 w 61"/>
                <a:gd name="T45" fmla="*/ 17 h 49"/>
                <a:gd name="T46" fmla="*/ 0 w 61"/>
                <a:gd name="T47" fmla="*/ 12 h 49"/>
                <a:gd name="T48" fmla="*/ 2 w 61"/>
                <a:gd name="T49" fmla="*/ 8 h 49"/>
                <a:gd name="T50" fmla="*/ 4 w 61"/>
                <a:gd name="T51" fmla="*/ 5 h 49"/>
                <a:gd name="T52" fmla="*/ 8 w 61"/>
                <a:gd name="T53" fmla="*/ 3 h 49"/>
                <a:gd name="T54" fmla="*/ 13 w 61"/>
                <a:gd name="T55" fmla="*/ 1 h 49"/>
                <a:gd name="T56" fmla="*/ 18 w 61"/>
                <a:gd name="T57" fmla="*/ 0 h 49"/>
                <a:gd name="T58" fmla="*/ 23 w 61"/>
                <a:gd name="T59" fmla="*/ 1 h 49"/>
                <a:gd name="T60" fmla="*/ 30 w 61"/>
                <a:gd name="T61" fmla="*/ 1 h 49"/>
                <a:gd name="T62" fmla="*/ 36 w 61"/>
                <a:gd name="T63" fmla="*/ 4 h 49"/>
                <a:gd name="T64" fmla="*/ 38 w 61"/>
                <a:gd name="T65" fmla="*/ 4 h 4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61"/>
                <a:gd name="T100" fmla="*/ 0 h 49"/>
                <a:gd name="T101" fmla="*/ 61 w 61"/>
                <a:gd name="T102" fmla="*/ 49 h 4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61" h="49">
                  <a:moveTo>
                    <a:pt x="38" y="4"/>
                  </a:moveTo>
                  <a:lnTo>
                    <a:pt x="41" y="6"/>
                  </a:lnTo>
                  <a:lnTo>
                    <a:pt x="44" y="7"/>
                  </a:lnTo>
                  <a:lnTo>
                    <a:pt x="46" y="9"/>
                  </a:lnTo>
                  <a:lnTo>
                    <a:pt x="49" y="11"/>
                  </a:lnTo>
                  <a:lnTo>
                    <a:pt x="51" y="13"/>
                  </a:lnTo>
                  <a:lnTo>
                    <a:pt x="54" y="15"/>
                  </a:lnTo>
                  <a:lnTo>
                    <a:pt x="56" y="18"/>
                  </a:lnTo>
                  <a:lnTo>
                    <a:pt x="57" y="20"/>
                  </a:lnTo>
                  <a:lnTo>
                    <a:pt x="58" y="22"/>
                  </a:lnTo>
                  <a:lnTo>
                    <a:pt x="59" y="24"/>
                  </a:lnTo>
                  <a:lnTo>
                    <a:pt x="60" y="26"/>
                  </a:lnTo>
                  <a:lnTo>
                    <a:pt x="60" y="28"/>
                  </a:lnTo>
                  <a:lnTo>
                    <a:pt x="60" y="31"/>
                  </a:lnTo>
                  <a:lnTo>
                    <a:pt x="60" y="33"/>
                  </a:lnTo>
                  <a:lnTo>
                    <a:pt x="60" y="35"/>
                  </a:lnTo>
                  <a:lnTo>
                    <a:pt x="59" y="37"/>
                  </a:lnTo>
                  <a:lnTo>
                    <a:pt x="58" y="39"/>
                  </a:lnTo>
                  <a:lnTo>
                    <a:pt x="57" y="41"/>
                  </a:lnTo>
                  <a:lnTo>
                    <a:pt x="56" y="42"/>
                  </a:lnTo>
                  <a:lnTo>
                    <a:pt x="54" y="44"/>
                  </a:lnTo>
                  <a:lnTo>
                    <a:pt x="52" y="45"/>
                  </a:lnTo>
                  <a:lnTo>
                    <a:pt x="50" y="46"/>
                  </a:lnTo>
                  <a:lnTo>
                    <a:pt x="47" y="47"/>
                  </a:lnTo>
                  <a:lnTo>
                    <a:pt x="44" y="47"/>
                  </a:lnTo>
                  <a:lnTo>
                    <a:pt x="42" y="48"/>
                  </a:lnTo>
                  <a:lnTo>
                    <a:pt x="39" y="48"/>
                  </a:lnTo>
                  <a:lnTo>
                    <a:pt x="36" y="48"/>
                  </a:lnTo>
                  <a:lnTo>
                    <a:pt x="33" y="47"/>
                  </a:lnTo>
                  <a:lnTo>
                    <a:pt x="31" y="46"/>
                  </a:lnTo>
                  <a:lnTo>
                    <a:pt x="28" y="46"/>
                  </a:lnTo>
                  <a:lnTo>
                    <a:pt x="25" y="45"/>
                  </a:lnTo>
                  <a:lnTo>
                    <a:pt x="21" y="43"/>
                  </a:lnTo>
                  <a:lnTo>
                    <a:pt x="18" y="42"/>
                  </a:lnTo>
                  <a:lnTo>
                    <a:pt x="16" y="40"/>
                  </a:lnTo>
                  <a:lnTo>
                    <a:pt x="13" y="38"/>
                  </a:lnTo>
                  <a:lnTo>
                    <a:pt x="10" y="37"/>
                  </a:lnTo>
                  <a:lnTo>
                    <a:pt x="8" y="35"/>
                  </a:lnTo>
                  <a:lnTo>
                    <a:pt x="6" y="33"/>
                  </a:lnTo>
                  <a:lnTo>
                    <a:pt x="4" y="30"/>
                  </a:lnTo>
                  <a:lnTo>
                    <a:pt x="3" y="28"/>
                  </a:lnTo>
                  <a:lnTo>
                    <a:pt x="2" y="26"/>
                  </a:lnTo>
                  <a:lnTo>
                    <a:pt x="1" y="24"/>
                  </a:lnTo>
                  <a:lnTo>
                    <a:pt x="0" y="22"/>
                  </a:lnTo>
                  <a:lnTo>
                    <a:pt x="0" y="19"/>
                  </a:lnTo>
                  <a:lnTo>
                    <a:pt x="0" y="17"/>
                  </a:lnTo>
                  <a:lnTo>
                    <a:pt x="0" y="15"/>
                  </a:lnTo>
                  <a:lnTo>
                    <a:pt x="0" y="12"/>
                  </a:lnTo>
                  <a:lnTo>
                    <a:pt x="1" y="10"/>
                  </a:lnTo>
                  <a:lnTo>
                    <a:pt x="2" y="8"/>
                  </a:lnTo>
                  <a:lnTo>
                    <a:pt x="3" y="7"/>
                  </a:lnTo>
                  <a:lnTo>
                    <a:pt x="4" y="5"/>
                  </a:lnTo>
                  <a:lnTo>
                    <a:pt x="6" y="4"/>
                  </a:lnTo>
                  <a:lnTo>
                    <a:pt x="8" y="3"/>
                  </a:lnTo>
                  <a:lnTo>
                    <a:pt x="10" y="2"/>
                  </a:lnTo>
                  <a:lnTo>
                    <a:pt x="13" y="1"/>
                  </a:lnTo>
                  <a:lnTo>
                    <a:pt x="15" y="1"/>
                  </a:lnTo>
                  <a:lnTo>
                    <a:pt x="18" y="0"/>
                  </a:lnTo>
                  <a:lnTo>
                    <a:pt x="21" y="0"/>
                  </a:lnTo>
                  <a:lnTo>
                    <a:pt x="23" y="1"/>
                  </a:lnTo>
                  <a:lnTo>
                    <a:pt x="26" y="1"/>
                  </a:lnTo>
                  <a:lnTo>
                    <a:pt x="30" y="1"/>
                  </a:lnTo>
                  <a:lnTo>
                    <a:pt x="33" y="2"/>
                  </a:lnTo>
                  <a:lnTo>
                    <a:pt x="36" y="4"/>
                  </a:lnTo>
                  <a:lnTo>
                    <a:pt x="38" y="4"/>
                  </a:lnTo>
                </a:path>
              </a:pathLst>
            </a:custGeom>
            <a:solidFill>
              <a:srgbClr val="FFFFFF"/>
            </a:solidFill>
            <a:ln w="12700" cap="rnd">
              <a:solidFill>
                <a:srgbClr val="000000"/>
              </a:solidFill>
              <a:round/>
              <a:headEnd/>
              <a:tailEnd/>
            </a:ln>
          </p:spPr>
          <p:txBody>
            <a:bodyPr/>
            <a:lstStyle/>
            <a:p>
              <a:endParaRPr lang="en-US" dirty="0"/>
            </a:p>
          </p:txBody>
        </p:sp>
        <p:sp>
          <p:nvSpPr>
            <p:cNvPr id="15375" name="Freeform 77"/>
            <p:cNvSpPr>
              <a:spLocks/>
            </p:cNvSpPr>
            <p:nvPr/>
          </p:nvSpPr>
          <p:spPr bwMode="auto">
            <a:xfrm>
              <a:off x="4988" y="3184"/>
              <a:ext cx="33" cy="28"/>
            </a:xfrm>
            <a:custGeom>
              <a:avLst/>
              <a:gdLst>
                <a:gd name="T0" fmla="*/ 22 w 33"/>
                <a:gd name="T1" fmla="*/ 2 h 28"/>
                <a:gd name="T2" fmla="*/ 25 w 33"/>
                <a:gd name="T3" fmla="*/ 4 h 28"/>
                <a:gd name="T4" fmla="*/ 27 w 33"/>
                <a:gd name="T5" fmla="*/ 6 h 28"/>
                <a:gd name="T6" fmla="*/ 29 w 33"/>
                <a:gd name="T7" fmla="*/ 8 h 28"/>
                <a:gd name="T8" fmla="*/ 31 w 33"/>
                <a:gd name="T9" fmla="*/ 11 h 28"/>
                <a:gd name="T10" fmla="*/ 32 w 33"/>
                <a:gd name="T11" fmla="*/ 14 h 28"/>
                <a:gd name="T12" fmla="*/ 32 w 33"/>
                <a:gd name="T13" fmla="*/ 16 h 28"/>
                <a:gd name="T14" fmla="*/ 32 w 33"/>
                <a:gd name="T15" fmla="*/ 19 h 28"/>
                <a:gd name="T16" fmla="*/ 31 w 33"/>
                <a:gd name="T17" fmla="*/ 21 h 28"/>
                <a:gd name="T18" fmla="*/ 29 w 33"/>
                <a:gd name="T19" fmla="*/ 23 h 28"/>
                <a:gd name="T20" fmla="*/ 27 w 33"/>
                <a:gd name="T21" fmla="*/ 24 h 28"/>
                <a:gd name="T22" fmla="*/ 24 w 33"/>
                <a:gd name="T23" fmla="*/ 26 h 28"/>
                <a:gd name="T24" fmla="*/ 22 w 33"/>
                <a:gd name="T25" fmla="*/ 27 h 28"/>
                <a:gd name="T26" fmla="*/ 19 w 33"/>
                <a:gd name="T27" fmla="*/ 27 h 28"/>
                <a:gd name="T28" fmla="*/ 16 w 33"/>
                <a:gd name="T29" fmla="*/ 26 h 28"/>
                <a:gd name="T30" fmla="*/ 13 w 33"/>
                <a:gd name="T31" fmla="*/ 26 h 28"/>
                <a:gd name="T32" fmla="*/ 10 w 33"/>
                <a:gd name="T33" fmla="*/ 24 h 28"/>
                <a:gd name="T34" fmla="*/ 7 w 33"/>
                <a:gd name="T35" fmla="*/ 22 h 28"/>
                <a:gd name="T36" fmla="*/ 4 w 33"/>
                <a:gd name="T37" fmla="*/ 20 h 28"/>
                <a:gd name="T38" fmla="*/ 3 w 33"/>
                <a:gd name="T39" fmla="*/ 17 h 28"/>
                <a:gd name="T40" fmla="*/ 1 w 33"/>
                <a:gd name="T41" fmla="*/ 15 h 28"/>
                <a:gd name="T42" fmla="*/ 1 w 33"/>
                <a:gd name="T43" fmla="*/ 12 h 28"/>
                <a:gd name="T44" fmla="*/ 0 w 33"/>
                <a:gd name="T45" fmla="*/ 10 h 28"/>
                <a:gd name="T46" fmla="*/ 1 w 33"/>
                <a:gd name="T47" fmla="*/ 6 h 28"/>
                <a:gd name="T48" fmla="*/ 2 w 33"/>
                <a:gd name="T49" fmla="*/ 5 h 28"/>
                <a:gd name="T50" fmla="*/ 4 w 33"/>
                <a:gd name="T51" fmla="*/ 3 h 28"/>
                <a:gd name="T52" fmla="*/ 6 w 33"/>
                <a:gd name="T53" fmla="*/ 1 h 28"/>
                <a:gd name="T54" fmla="*/ 8 w 33"/>
                <a:gd name="T55" fmla="*/ 0 h 28"/>
                <a:gd name="T56" fmla="*/ 11 w 33"/>
                <a:gd name="T57" fmla="*/ 0 h 28"/>
                <a:gd name="T58" fmla="*/ 13 w 33"/>
                <a:gd name="T59" fmla="*/ 0 h 28"/>
                <a:gd name="T60" fmla="*/ 16 w 33"/>
                <a:gd name="T61" fmla="*/ 0 h 28"/>
                <a:gd name="T62" fmla="*/ 19 w 33"/>
                <a:gd name="T63" fmla="*/ 1 h 28"/>
                <a:gd name="T64" fmla="*/ 22 w 33"/>
                <a:gd name="T65" fmla="*/ 2 h 28"/>
                <a:gd name="T66" fmla="*/ 22 w 33"/>
                <a:gd name="T67" fmla="*/ 2 h 2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33"/>
                <a:gd name="T103" fmla="*/ 0 h 28"/>
                <a:gd name="T104" fmla="*/ 33 w 33"/>
                <a:gd name="T105" fmla="*/ 28 h 28"/>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33" h="28">
                  <a:moveTo>
                    <a:pt x="22" y="2"/>
                  </a:moveTo>
                  <a:lnTo>
                    <a:pt x="25" y="4"/>
                  </a:lnTo>
                  <a:lnTo>
                    <a:pt x="27" y="6"/>
                  </a:lnTo>
                  <a:lnTo>
                    <a:pt x="29" y="8"/>
                  </a:lnTo>
                  <a:lnTo>
                    <a:pt x="31" y="11"/>
                  </a:lnTo>
                  <a:lnTo>
                    <a:pt x="32" y="14"/>
                  </a:lnTo>
                  <a:lnTo>
                    <a:pt x="32" y="16"/>
                  </a:lnTo>
                  <a:lnTo>
                    <a:pt x="32" y="19"/>
                  </a:lnTo>
                  <a:lnTo>
                    <a:pt x="31" y="21"/>
                  </a:lnTo>
                  <a:lnTo>
                    <a:pt x="29" y="23"/>
                  </a:lnTo>
                  <a:lnTo>
                    <a:pt x="27" y="24"/>
                  </a:lnTo>
                  <a:lnTo>
                    <a:pt x="24" y="26"/>
                  </a:lnTo>
                  <a:lnTo>
                    <a:pt x="22" y="27"/>
                  </a:lnTo>
                  <a:lnTo>
                    <a:pt x="19" y="27"/>
                  </a:lnTo>
                  <a:lnTo>
                    <a:pt x="16" y="26"/>
                  </a:lnTo>
                  <a:lnTo>
                    <a:pt x="13" y="26"/>
                  </a:lnTo>
                  <a:lnTo>
                    <a:pt x="10" y="24"/>
                  </a:lnTo>
                  <a:lnTo>
                    <a:pt x="7" y="22"/>
                  </a:lnTo>
                  <a:lnTo>
                    <a:pt x="4" y="20"/>
                  </a:lnTo>
                  <a:lnTo>
                    <a:pt x="3" y="17"/>
                  </a:lnTo>
                  <a:lnTo>
                    <a:pt x="1" y="15"/>
                  </a:lnTo>
                  <a:lnTo>
                    <a:pt x="1" y="12"/>
                  </a:lnTo>
                  <a:lnTo>
                    <a:pt x="0" y="10"/>
                  </a:lnTo>
                  <a:lnTo>
                    <a:pt x="1" y="6"/>
                  </a:lnTo>
                  <a:lnTo>
                    <a:pt x="2" y="5"/>
                  </a:lnTo>
                  <a:lnTo>
                    <a:pt x="4" y="3"/>
                  </a:lnTo>
                  <a:lnTo>
                    <a:pt x="6" y="1"/>
                  </a:lnTo>
                  <a:lnTo>
                    <a:pt x="8" y="0"/>
                  </a:lnTo>
                  <a:lnTo>
                    <a:pt x="11" y="0"/>
                  </a:lnTo>
                  <a:lnTo>
                    <a:pt x="13" y="0"/>
                  </a:lnTo>
                  <a:lnTo>
                    <a:pt x="16" y="0"/>
                  </a:lnTo>
                  <a:lnTo>
                    <a:pt x="19" y="1"/>
                  </a:lnTo>
                  <a:lnTo>
                    <a:pt x="22" y="2"/>
                  </a:lnTo>
                </a:path>
              </a:pathLst>
            </a:custGeom>
            <a:solidFill>
              <a:srgbClr val="00FF00"/>
            </a:solidFill>
            <a:ln w="12700" cap="rnd">
              <a:solidFill>
                <a:srgbClr val="000000"/>
              </a:solidFill>
              <a:round/>
              <a:headEnd/>
              <a:tailEnd/>
            </a:ln>
          </p:spPr>
          <p:txBody>
            <a:bodyPr/>
            <a:lstStyle/>
            <a:p>
              <a:endParaRPr lang="en-US" dirty="0"/>
            </a:p>
          </p:txBody>
        </p:sp>
        <p:sp useBgFill="1">
          <p:nvSpPr>
            <p:cNvPr id="15376" name="Freeform 78"/>
            <p:cNvSpPr>
              <a:spLocks/>
            </p:cNvSpPr>
            <p:nvPr/>
          </p:nvSpPr>
          <p:spPr bwMode="auto">
            <a:xfrm>
              <a:off x="4998" y="3192"/>
              <a:ext cx="16" cy="13"/>
            </a:xfrm>
            <a:custGeom>
              <a:avLst/>
              <a:gdLst>
                <a:gd name="T0" fmla="*/ 11 w 16"/>
                <a:gd name="T1" fmla="*/ 1 h 13"/>
                <a:gd name="T2" fmla="*/ 12 w 16"/>
                <a:gd name="T3" fmla="*/ 2 h 13"/>
                <a:gd name="T4" fmla="*/ 14 w 16"/>
                <a:gd name="T5" fmla="*/ 4 h 13"/>
                <a:gd name="T6" fmla="*/ 14 w 16"/>
                <a:gd name="T7" fmla="*/ 5 h 13"/>
                <a:gd name="T8" fmla="*/ 15 w 16"/>
                <a:gd name="T9" fmla="*/ 6 h 13"/>
                <a:gd name="T10" fmla="*/ 15 w 16"/>
                <a:gd name="T11" fmla="*/ 8 h 13"/>
                <a:gd name="T12" fmla="*/ 15 w 16"/>
                <a:gd name="T13" fmla="*/ 9 h 13"/>
                <a:gd name="T14" fmla="*/ 14 w 16"/>
                <a:gd name="T15" fmla="*/ 9 h 13"/>
                <a:gd name="T16" fmla="*/ 14 w 16"/>
                <a:gd name="T17" fmla="*/ 11 h 13"/>
                <a:gd name="T18" fmla="*/ 12 w 16"/>
                <a:gd name="T19" fmla="*/ 11 h 13"/>
                <a:gd name="T20" fmla="*/ 12 w 16"/>
                <a:gd name="T21" fmla="*/ 12 h 13"/>
                <a:gd name="T22" fmla="*/ 11 w 16"/>
                <a:gd name="T23" fmla="*/ 12 h 13"/>
                <a:gd name="T24" fmla="*/ 9 w 16"/>
                <a:gd name="T25" fmla="*/ 12 h 13"/>
                <a:gd name="T26" fmla="*/ 8 w 16"/>
                <a:gd name="T27" fmla="*/ 12 h 13"/>
                <a:gd name="T28" fmla="*/ 6 w 16"/>
                <a:gd name="T29" fmla="*/ 12 h 13"/>
                <a:gd name="T30" fmla="*/ 5 w 16"/>
                <a:gd name="T31" fmla="*/ 11 h 13"/>
                <a:gd name="T32" fmla="*/ 4 w 16"/>
                <a:gd name="T33" fmla="*/ 10 h 13"/>
                <a:gd name="T34" fmla="*/ 3 w 16"/>
                <a:gd name="T35" fmla="*/ 9 h 13"/>
                <a:gd name="T36" fmla="*/ 2 w 16"/>
                <a:gd name="T37" fmla="*/ 8 h 13"/>
                <a:gd name="T38" fmla="*/ 1 w 16"/>
                <a:gd name="T39" fmla="*/ 7 h 13"/>
                <a:gd name="T40" fmla="*/ 1 w 16"/>
                <a:gd name="T41" fmla="*/ 6 h 13"/>
                <a:gd name="T42" fmla="*/ 0 w 16"/>
                <a:gd name="T43" fmla="*/ 4 h 13"/>
                <a:gd name="T44" fmla="*/ 1 w 16"/>
                <a:gd name="T45" fmla="*/ 3 h 13"/>
                <a:gd name="T46" fmla="*/ 1 w 16"/>
                <a:gd name="T47" fmla="*/ 2 h 13"/>
                <a:gd name="T48" fmla="*/ 2 w 16"/>
                <a:gd name="T49" fmla="*/ 1 h 13"/>
                <a:gd name="T50" fmla="*/ 3 w 16"/>
                <a:gd name="T51" fmla="*/ 0 h 13"/>
                <a:gd name="T52" fmla="*/ 4 w 16"/>
                <a:gd name="T53" fmla="*/ 0 h 13"/>
                <a:gd name="T54" fmla="*/ 5 w 16"/>
                <a:gd name="T55" fmla="*/ 0 h 13"/>
                <a:gd name="T56" fmla="*/ 6 w 16"/>
                <a:gd name="T57" fmla="*/ 0 h 13"/>
                <a:gd name="T58" fmla="*/ 8 w 16"/>
                <a:gd name="T59" fmla="*/ 0 h 13"/>
                <a:gd name="T60" fmla="*/ 9 w 16"/>
                <a:gd name="T61" fmla="*/ 0 h 13"/>
                <a:gd name="T62" fmla="*/ 11 w 16"/>
                <a:gd name="T63" fmla="*/ 1 h 13"/>
                <a:gd name="T64" fmla="*/ 11 w 16"/>
                <a:gd name="T65" fmla="*/ 1 h 13"/>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6"/>
                <a:gd name="T100" fmla="*/ 0 h 13"/>
                <a:gd name="T101" fmla="*/ 16 w 16"/>
                <a:gd name="T102" fmla="*/ 13 h 13"/>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6" h="13">
                  <a:moveTo>
                    <a:pt x="11" y="1"/>
                  </a:moveTo>
                  <a:lnTo>
                    <a:pt x="12" y="2"/>
                  </a:lnTo>
                  <a:lnTo>
                    <a:pt x="14" y="4"/>
                  </a:lnTo>
                  <a:lnTo>
                    <a:pt x="14" y="5"/>
                  </a:lnTo>
                  <a:lnTo>
                    <a:pt x="15" y="6"/>
                  </a:lnTo>
                  <a:lnTo>
                    <a:pt x="15" y="8"/>
                  </a:lnTo>
                  <a:lnTo>
                    <a:pt x="15" y="9"/>
                  </a:lnTo>
                  <a:lnTo>
                    <a:pt x="14" y="9"/>
                  </a:lnTo>
                  <a:lnTo>
                    <a:pt x="14" y="11"/>
                  </a:lnTo>
                  <a:lnTo>
                    <a:pt x="12" y="11"/>
                  </a:lnTo>
                  <a:lnTo>
                    <a:pt x="12" y="12"/>
                  </a:lnTo>
                  <a:lnTo>
                    <a:pt x="11" y="12"/>
                  </a:lnTo>
                  <a:lnTo>
                    <a:pt x="9" y="12"/>
                  </a:lnTo>
                  <a:lnTo>
                    <a:pt x="8" y="12"/>
                  </a:lnTo>
                  <a:lnTo>
                    <a:pt x="6" y="12"/>
                  </a:lnTo>
                  <a:lnTo>
                    <a:pt x="5" y="11"/>
                  </a:lnTo>
                  <a:lnTo>
                    <a:pt x="4" y="10"/>
                  </a:lnTo>
                  <a:lnTo>
                    <a:pt x="3" y="9"/>
                  </a:lnTo>
                  <a:lnTo>
                    <a:pt x="2" y="8"/>
                  </a:lnTo>
                  <a:lnTo>
                    <a:pt x="1" y="7"/>
                  </a:lnTo>
                  <a:lnTo>
                    <a:pt x="1" y="6"/>
                  </a:lnTo>
                  <a:lnTo>
                    <a:pt x="0" y="4"/>
                  </a:lnTo>
                  <a:lnTo>
                    <a:pt x="1" y="3"/>
                  </a:lnTo>
                  <a:lnTo>
                    <a:pt x="1" y="2"/>
                  </a:lnTo>
                  <a:lnTo>
                    <a:pt x="2" y="1"/>
                  </a:lnTo>
                  <a:lnTo>
                    <a:pt x="3" y="0"/>
                  </a:lnTo>
                  <a:lnTo>
                    <a:pt x="4" y="0"/>
                  </a:lnTo>
                  <a:lnTo>
                    <a:pt x="5" y="0"/>
                  </a:lnTo>
                  <a:lnTo>
                    <a:pt x="6" y="0"/>
                  </a:lnTo>
                  <a:lnTo>
                    <a:pt x="8" y="0"/>
                  </a:lnTo>
                  <a:lnTo>
                    <a:pt x="9" y="0"/>
                  </a:lnTo>
                  <a:lnTo>
                    <a:pt x="11" y="1"/>
                  </a:lnTo>
                </a:path>
              </a:pathLst>
            </a:custGeom>
            <a:ln w="12700" cap="rnd">
              <a:solidFill>
                <a:srgbClr val="000000"/>
              </a:solidFill>
              <a:round/>
              <a:headEnd/>
              <a:tailEnd/>
            </a:ln>
          </p:spPr>
          <p:txBody>
            <a:bodyPr/>
            <a:lstStyle/>
            <a:p>
              <a:endParaRPr lang="en-US" dirty="0"/>
            </a:p>
          </p:txBody>
        </p:sp>
        <p:sp useBgFill="1">
          <p:nvSpPr>
            <p:cNvPr id="15377" name="Freeform 79"/>
            <p:cNvSpPr>
              <a:spLocks/>
            </p:cNvSpPr>
            <p:nvPr/>
          </p:nvSpPr>
          <p:spPr bwMode="auto">
            <a:xfrm>
              <a:off x="5028" y="3208"/>
              <a:ext cx="54" cy="66"/>
            </a:xfrm>
            <a:custGeom>
              <a:avLst/>
              <a:gdLst>
                <a:gd name="T0" fmla="*/ 30 w 54"/>
                <a:gd name="T1" fmla="*/ 0 h 66"/>
                <a:gd name="T2" fmla="*/ 30 w 54"/>
                <a:gd name="T3" fmla="*/ 7 h 66"/>
                <a:gd name="T4" fmla="*/ 30 w 54"/>
                <a:gd name="T5" fmla="*/ 13 h 66"/>
                <a:gd name="T6" fmla="*/ 29 w 54"/>
                <a:gd name="T7" fmla="*/ 18 h 66"/>
                <a:gd name="T8" fmla="*/ 28 w 54"/>
                <a:gd name="T9" fmla="*/ 24 h 66"/>
                <a:gd name="T10" fmla="*/ 26 w 54"/>
                <a:gd name="T11" fmla="*/ 28 h 66"/>
                <a:gd name="T12" fmla="*/ 24 w 54"/>
                <a:gd name="T13" fmla="*/ 33 h 66"/>
                <a:gd name="T14" fmla="*/ 22 w 54"/>
                <a:gd name="T15" fmla="*/ 36 h 66"/>
                <a:gd name="T16" fmla="*/ 20 w 54"/>
                <a:gd name="T17" fmla="*/ 40 h 66"/>
                <a:gd name="T18" fmla="*/ 18 w 54"/>
                <a:gd name="T19" fmla="*/ 44 h 66"/>
                <a:gd name="T20" fmla="*/ 15 w 54"/>
                <a:gd name="T21" fmla="*/ 46 h 66"/>
                <a:gd name="T22" fmla="*/ 13 w 54"/>
                <a:gd name="T23" fmla="*/ 49 h 66"/>
                <a:gd name="T24" fmla="*/ 10 w 54"/>
                <a:gd name="T25" fmla="*/ 51 h 66"/>
                <a:gd name="T26" fmla="*/ 8 w 54"/>
                <a:gd name="T27" fmla="*/ 52 h 66"/>
                <a:gd name="T28" fmla="*/ 5 w 54"/>
                <a:gd name="T29" fmla="*/ 54 h 66"/>
                <a:gd name="T30" fmla="*/ 0 w 54"/>
                <a:gd name="T31" fmla="*/ 57 h 66"/>
                <a:gd name="T32" fmla="*/ 4 w 54"/>
                <a:gd name="T33" fmla="*/ 60 h 66"/>
                <a:gd name="T34" fmla="*/ 8 w 54"/>
                <a:gd name="T35" fmla="*/ 62 h 66"/>
                <a:gd name="T36" fmla="*/ 14 w 54"/>
                <a:gd name="T37" fmla="*/ 64 h 66"/>
                <a:gd name="T38" fmla="*/ 20 w 54"/>
                <a:gd name="T39" fmla="*/ 65 h 66"/>
                <a:gd name="T40" fmla="*/ 27 w 54"/>
                <a:gd name="T41" fmla="*/ 65 h 66"/>
                <a:gd name="T42" fmla="*/ 35 w 54"/>
                <a:gd name="T43" fmla="*/ 65 h 66"/>
                <a:gd name="T44" fmla="*/ 44 w 54"/>
                <a:gd name="T45" fmla="*/ 65 h 66"/>
                <a:gd name="T46" fmla="*/ 53 w 54"/>
                <a:gd name="T47" fmla="*/ 65 h 66"/>
                <a:gd name="T48" fmla="*/ 50 w 54"/>
                <a:gd name="T49" fmla="*/ 64 h 66"/>
                <a:gd name="T50" fmla="*/ 45 w 54"/>
                <a:gd name="T51" fmla="*/ 63 h 66"/>
                <a:gd name="T52" fmla="*/ 40 w 54"/>
                <a:gd name="T53" fmla="*/ 62 h 66"/>
                <a:gd name="T54" fmla="*/ 35 w 54"/>
                <a:gd name="T55" fmla="*/ 62 h 66"/>
                <a:gd name="T56" fmla="*/ 30 w 54"/>
                <a:gd name="T57" fmla="*/ 62 h 66"/>
                <a:gd name="T58" fmla="*/ 24 w 54"/>
                <a:gd name="T59" fmla="*/ 61 h 66"/>
                <a:gd name="T60" fmla="*/ 20 w 54"/>
                <a:gd name="T61" fmla="*/ 61 h 66"/>
                <a:gd name="T62" fmla="*/ 17 w 54"/>
                <a:gd name="T63" fmla="*/ 58 h 66"/>
                <a:gd name="T64" fmla="*/ 19 w 54"/>
                <a:gd name="T65" fmla="*/ 57 h 66"/>
                <a:gd name="T66" fmla="*/ 21 w 54"/>
                <a:gd name="T67" fmla="*/ 55 h 66"/>
                <a:gd name="T68" fmla="*/ 23 w 54"/>
                <a:gd name="T69" fmla="*/ 53 h 66"/>
                <a:gd name="T70" fmla="*/ 26 w 54"/>
                <a:gd name="T71" fmla="*/ 51 h 66"/>
                <a:gd name="T72" fmla="*/ 28 w 54"/>
                <a:gd name="T73" fmla="*/ 48 h 66"/>
                <a:gd name="T74" fmla="*/ 30 w 54"/>
                <a:gd name="T75" fmla="*/ 45 h 66"/>
                <a:gd name="T76" fmla="*/ 31 w 54"/>
                <a:gd name="T77" fmla="*/ 41 h 66"/>
                <a:gd name="T78" fmla="*/ 32 w 54"/>
                <a:gd name="T79" fmla="*/ 38 h 66"/>
                <a:gd name="T80" fmla="*/ 34 w 54"/>
                <a:gd name="T81" fmla="*/ 33 h 66"/>
                <a:gd name="T82" fmla="*/ 35 w 54"/>
                <a:gd name="T83" fmla="*/ 29 h 66"/>
                <a:gd name="T84" fmla="*/ 35 w 54"/>
                <a:gd name="T85" fmla="*/ 25 h 66"/>
                <a:gd name="T86" fmla="*/ 35 w 54"/>
                <a:gd name="T87" fmla="*/ 20 h 66"/>
                <a:gd name="T88" fmla="*/ 35 w 54"/>
                <a:gd name="T89" fmla="*/ 15 h 66"/>
                <a:gd name="T90" fmla="*/ 34 w 54"/>
                <a:gd name="T91" fmla="*/ 10 h 66"/>
                <a:gd name="T92" fmla="*/ 32 w 54"/>
                <a:gd name="T93" fmla="*/ 5 h 66"/>
                <a:gd name="T94" fmla="*/ 30 w 54"/>
                <a:gd name="T95" fmla="*/ 0 h 66"/>
                <a:gd name="T96" fmla="*/ 30 w 54"/>
                <a:gd name="T97" fmla="*/ 0 h 6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54"/>
                <a:gd name="T148" fmla="*/ 0 h 66"/>
                <a:gd name="T149" fmla="*/ 54 w 54"/>
                <a:gd name="T150" fmla="*/ 66 h 6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54" h="66">
                  <a:moveTo>
                    <a:pt x="30" y="0"/>
                  </a:moveTo>
                  <a:lnTo>
                    <a:pt x="30" y="7"/>
                  </a:lnTo>
                  <a:lnTo>
                    <a:pt x="30" y="13"/>
                  </a:lnTo>
                  <a:lnTo>
                    <a:pt x="29" y="18"/>
                  </a:lnTo>
                  <a:lnTo>
                    <a:pt x="28" y="24"/>
                  </a:lnTo>
                  <a:lnTo>
                    <a:pt x="26" y="28"/>
                  </a:lnTo>
                  <a:lnTo>
                    <a:pt x="24" y="33"/>
                  </a:lnTo>
                  <a:lnTo>
                    <a:pt x="22" y="36"/>
                  </a:lnTo>
                  <a:lnTo>
                    <a:pt x="20" y="40"/>
                  </a:lnTo>
                  <a:lnTo>
                    <a:pt x="18" y="44"/>
                  </a:lnTo>
                  <a:lnTo>
                    <a:pt x="15" y="46"/>
                  </a:lnTo>
                  <a:lnTo>
                    <a:pt x="13" y="49"/>
                  </a:lnTo>
                  <a:lnTo>
                    <a:pt x="10" y="51"/>
                  </a:lnTo>
                  <a:lnTo>
                    <a:pt x="8" y="52"/>
                  </a:lnTo>
                  <a:lnTo>
                    <a:pt x="5" y="54"/>
                  </a:lnTo>
                  <a:lnTo>
                    <a:pt x="0" y="57"/>
                  </a:lnTo>
                  <a:lnTo>
                    <a:pt x="4" y="60"/>
                  </a:lnTo>
                  <a:lnTo>
                    <a:pt x="8" y="62"/>
                  </a:lnTo>
                  <a:lnTo>
                    <a:pt x="14" y="64"/>
                  </a:lnTo>
                  <a:lnTo>
                    <a:pt x="20" y="65"/>
                  </a:lnTo>
                  <a:lnTo>
                    <a:pt x="27" y="65"/>
                  </a:lnTo>
                  <a:lnTo>
                    <a:pt x="35" y="65"/>
                  </a:lnTo>
                  <a:lnTo>
                    <a:pt x="44" y="65"/>
                  </a:lnTo>
                  <a:lnTo>
                    <a:pt x="53" y="65"/>
                  </a:lnTo>
                  <a:lnTo>
                    <a:pt x="50" y="64"/>
                  </a:lnTo>
                  <a:lnTo>
                    <a:pt x="45" y="63"/>
                  </a:lnTo>
                  <a:lnTo>
                    <a:pt x="40" y="62"/>
                  </a:lnTo>
                  <a:lnTo>
                    <a:pt x="35" y="62"/>
                  </a:lnTo>
                  <a:lnTo>
                    <a:pt x="30" y="62"/>
                  </a:lnTo>
                  <a:lnTo>
                    <a:pt x="24" y="61"/>
                  </a:lnTo>
                  <a:lnTo>
                    <a:pt x="20" y="61"/>
                  </a:lnTo>
                  <a:lnTo>
                    <a:pt x="17" y="58"/>
                  </a:lnTo>
                  <a:lnTo>
                    <a:pt x="19" y="57"/>
                  </a:lnTo>
                  <a:lnTo>
                    <a:pt x="21" y="55"/>
                  </a:lnTo>
                  <a:lnTo>
                    <a:pt x="23" y="53"/>
                  </a:lnTo>
                  <a:lnTo>
                    <a:pt x="26" y="51"/>
                  </a:lnTo>
                  <a:lnTo>
                    <a:pt x="28" y="48"/>
                  </a:lnTo>
                  <a:lnTo>
                    <a:pt x="30" y="45"/>
                  </a:lnTo>
                  <a:lnTo>
                    <a:pt x="31" y="41"/>
                  </a:lnTo>
                  <a:lnTo>
                    <a:pt x="32" y="38"/>
                  </a:lnTo>
                  <a:lnTo>
                    <a:pt x="34" y="33"/>
                  </a:lnTo>
                  <a:lnTo>
                    <a:pt x="35" y="29"/>
                  </a:lnTo>
                  <a:lnTo>
                    <a:pt x="35" y="25"/>
                  </a:lnTo>
                  <a:lnTo>
                    <a:pt x="35" y="20"/>
                  </a:lnTo>
                  <a:lnTo>
                    <a:pt x="35" y="15"/>
                  </a:lnTo>
                  <a:lnTo>
                    <a:pt x="34" y="10"/>
                  </a:lnTo>
                  <a:lnTo>
                    <a:pt x="32" y="5"/>
                  </a:lnTo>
                  <a:lnTo>
                    <a:pt x="30" y="0"/>
                  </a:lnTo>
                </a:path>
              </a:pathLst>
            </a:custGeom>
            <a:ln w="12700" cap="rnd">
              <a:solidFill>
                <a:srgbClr val="000000"/>
              </a:solidFill>
              <a:round/>
              <a:headEnd/>
              <a:tailEnd/>
            </a:ln>
          </p:spPr>
          <p:txBody>
            <a:bodyPr/>
            <a:lstStyle/>
            <a:p>
              <a:endParaRPr lang="en-US" dirty="0"/>
            </a:p>
          </p:txBody>
        </p:sp>
        <p:sp useBgFill="1">
          <p:nvSpPr>
            <p:cNvPr id="15378" name="Freeform 80"/>
            <p:cNvSpPr>
              <a:spLocks/>
            </p:cNvSpPr>
            <p:nvPr/>
          </p:nvSpPr>
          <p:spPr bwMode="auto">
            <a:xfrm>
              <a:off x="5084" y="3101"/>
              <a:ext cx="41" cy="53"/>
            </a:xfrm>
            <a:custGeom>
              <a:avLst/>
              <a:gdLst>
                <a:gd name="T0" fmla="*/ 1 w 41"/>
                <a:gd name="T1" fmla="*/ 52 h 53"/>
                <a:gd name="T2" fmla="*/ 3 w 41"/>
                <a:gd name="T3" fmla="*/ 47 h 53"/>
                <a:gd name="T4" fmla="*/ 5 w 41"/>
                <a:gd name="T5" fmla="*/ 43 h 53"/>
                <a:gd name="T6" fmla="*/ 6 w 41"/>
                <a:gd name="T7" fmla="*/ 39 h 53"/>
                <a:gd name="T8" fmla="*/ 7 w 41"/>
                <a:gd name="T9" fmla="*/ 34 h 53"/>
                <a:gd name="T10" fmla="*/ 8 w 41"/>
                <a:gd name="T11" fmla="*/ 31 h 53"/>
                <a:gd name="T12" fmla="*/ 8 w 41"/>
                <a:gd name="T13" fmla="*/ 27 h 53"/>
                <a:gd name="T14" fmla="*/ 8 w 41"/>
                <a:gd name="T15" fmla="*/ 23 h 53"/>
                <a:gd name="T16" fmla="*/ 8 w 41"/>
                <a:gd name="T17" fmla="*/ 20 h 53"/>
                <a:gd name="T18" fmla="*/ 7 w 41"/>
                <a:gd name="T19" fmla="*/ 17 h 53"/>
                <a:gd name="T20" fmla="*/ 6 w 41"/>
                <a:gd name="T21" fmla="*/ 14 h 53"/>
                <a:gd name="T22" fmla="*/ 6 w 41"/>
                <a:gd name="T23" fmla="*/ 12 h 53"/>
                <a:gd name="T24" fmla="*/ 5 w 41"/>
                <a:gd name="T25" fmla="*/ 9 h 53"/>
                <a:gd name="T26" fmla="*/ 4 w 41"/>
                <a:gd name="T27" fmla="*/ 7 h 53"/>
                <a:gd name="T28" fmla="*/ 2 w 41"/>
                <a:gd name="T29" fmla="*/ 5 h 53"/>
                <a:gd name="T30" fmla="*/ 0 w 41"/>
                <a:gd name="T31" fmla="*/ 1 h 53"/>
                <a:gd name="T32" fmla="*/ 4 w 41"/>
                <a:gd name="T33" fmla="*/ 0 h 53"/>
                <a:gd name="T34" fmla="*/ 8 w 41"/>
                <a:gd name="T35" fmla="*/ 0 h 53"/>
                <a:gd name="T36" fmla="*/ 12 w 41"/>
                <a:gd name="T37" fmla="*/ 1 h 53"/>
                <a:gd name="T38" fmla="*/ 16 w 41"/>
                <a:gd name="T39" fmla="*/ 3 h 53"/>
                <a:gd name="T40" fmla="*/ 22 w 41"/>
                <a:gd name="T41" fmla="*/ 5 h 53"/>
                <a:gd name="T42" fmla="*/ 28 w 41"/>
                <a:gd name="T43" fmla="*/ 8 h 53"/>
                <a:gd name="T44" fmla="*/ 33 w 41"/>
                <a:gd name="T45" fmla="*/ 11 h 53"/>
                <a:gd name="T46" fmla="*/ 40 w 41"/>
                <a:gd name="T47" fmla="*/ 15 h 53"/>
                <a:gd name="T48" fmla="*/ 37 w 41"/>
                <a:gd name="T49" fmla="*/ 14 h 53"/>
                <a:gd name="T50" fmla="*/ 33 w 41"/>
                <a:gd name="T51" fmla="*/ 13 h 53"/>
                <a:gd name="T52" fmla="*/ 30 w 41"/>
                <a:gd name="T53" fmla="*/ 12 h 53"/>
                <a:gd name="T54" fmla="*/ 26 w 41"/>
                <a:gd name="T55" fmla="*/ 10 h 53"/>
                <a:gd name="T56" fmla="*/ 22 w 41"/>
                <a:gd name="T57" fmla="*/ 8 h 53"/>
                <a:gd name="T58" fmla="*/ 19 w 41"/>
                <a:gd name="T59" fmla="*/ 7 h 53"/>
                <a:gd name="T60" fmla="*/ 15 w 41"/>
                <a:gd name="T61" fmla="*/ 6 h 53"/>
                <a:gd name="T62" fmla="*/ 12 w 41"/>
                <a:gd name="T63" fmla="*/ 6 h 53"/>
                <a:gd name="T64" fmla="*/ 13 w 41"/>
                <a:gd name="T65" fmla="*/ 8 h 53"/>
                <a:gd name="T66" fmla="*/ 14 w 41"/>
                <a:gd name="T67" fmla="*/ 10 h 53"/>
                <a:gd name="T68" fmla="*/ 15 w 41"/>
                <a:gd name="T69" fmla="*/ 13 h 53"/>
                <a:gd name="T70" fmla="*/ 15 w 41"/>
                <a:gd name="T71" fmla="*/ 15 h 53"/>
                <a:gd name="T72" fmla="*/ 16 w 41"/>
                <a:gd name="T73" fmla="*/ 17 h 53"/>
                <a:gd name="T74" fmla="*/ 16 w 41"/>
                <a:gd name="T75" fmla="*/ 20 h 53"/>
                <a:gd name="T76" fmla="*/ 16 w 41"/>
                <a:gd name="T77" fmla="*/ 23 h 53"/>
                <a:gd name="T78" fmla="*/ 16 w 41"/>
                <a:gd name="T79" fmla="*/ 27 h 53"/>
                <a:gd name="T80" fmla="*/ 15 w 41"/>
                <a:gd name="T81" fmla="*/ 30 h 53"/>
                <a:gd name="T82" fmla="*/ 15 w 41"/>
                <a:gd name="T83" fmla="*/ 33 h 53"/>
                <a:gd name="T84" fmla="*/ 13 w 41"/>
                <a:gd name="T85" fmla="*/ 36 h 53"/>
                <a:gd name="T86" fmla="*/ 12 w 41"/>
                <a:gd name="T87" fmla="*/ 39 h 53"/>
                <a:gd name="T88" fmla="*/ 10 w 41"/>
                <a:gd name="T89" fmla="*/ 43 h 53"/>
                <a:gd name="T90" fmla="*/ 7 w 41"/>
                <a:gd name="T91" fmla="*/ 46 h 53"/>
                <a:gd name="T92" fmla="*/ 4 w 41"/>
                <a:gd name="T93" fmla="*/ 49 h 53"/>
                <a:gd name="T94" fmla="*/ 1 w 41"/>
                <a:gd name="T95" fmla="*/ 52 h 53"/>
                <a:gd name="T96" fmla="*/ 1 w 41"/>
                <a:gd name="T97" fmla="*/ 52 h 5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41"/>
                <a:gd name="T148" fmla="*/ 0 h 53"/>
                <a:gd name="T149" fmla="*/ 41 w 41"/>
                <a:gd name="T150" fmla="*/ 53 h 53"/>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41" h="53">
                  <a:moveTo>
                    <a:pt x="1" y="52"/>
                  </a:moveTo>
                  <a:lnTo>
                    <a:pt x="3" y="47"/>
                  </a:lnTo>
                  <a:lnTo>
                    <a:pt x="5" y="43"/>
                  </a:lnTo>
                  <a:lnTo>
                    <a:pt x="6" y="39"/>
                  </a:lnTo>
                  <a:lnTo>
                    <a:pt x="7" y="34"/>
                  </a:lnTo>
                  <a:lnTo>
                    <a:pt x="8" y="31"/>
                  </a:lnTo>
                  <a:lnTo>
                    <a:pt x="8" y="27"/>
                  </a:lnTo>
                  <a:lnTo>
                    <a:pt x="8" y="23"/>
                  </a:lnTo>
                  <a:lnTo>
                    <a:pt x="8" y="20"/>
                  </a:lnTo>
                  <a:lnTo>
                    <a:pt x="7" y="17"/>
                  </a:lnTo>
                  <a:lnTo>
                    <a:pt x="6" y="14"/>
                  </a:lnTo>
                  <a:lnTo>
                    <a:pt x="6" y="12"/>
                  </a:lnTo>
                  <a:lnTo>
                    <a:pt x="5" y="9"/>
                  </a:lnTo>
                  <a:lnTo>
                    <a:pt x="4" y="7"/>
                  </a:lnTo>
                  <a:lnTo>
                    <a:pt x="2" y="5"/>
                  </a:lnTo>
                  <a:lnTo>
                    <a:pt x="0" y="1"/>
                  </a:lnTo>
                  <a:lnTo>
                    <a:pt x="4" y="0"/>
                  </a:lnTo>
                  <a:lnTo>
                    <a:pt x="8" y="0"/>
                  </a:lnTo>
                  <a:lnTo>
                    <a:pt x="12" y="1"/>
                  </a:lnTo>
                  <a:lnTo>
                    <a:pt x="16" y="3"/>
                  </a:lnTo>
                  <a:lnTo>
                    <a:pt x="22" y="5"/>
                  </a:lnTo>
                  <a:lnTo>
                    <a:pt x="28" y="8"/>
                  </a:lnTo>
                  <a:lnTo>
                    <a:pt x="33" y="11"/>
                  </a:lnTo>
                  <a:lnTo>
                    <a:pt x="40" y="15"/>
                  </a:lnTo>
                  <a:lnTo>
                    <a:pt x="37" y="14"/>
                  </a:lnTo>
                  <a:lnTo>
                    <a:pt x="33" y="13"/>
                  </a:lnTo>
                  <a:lnTo>
                    <a:pt x="30" y="12"/>
                  </a:lnTo>
                  <a:lnTo>
                    <a:pt x="26" y="10"/>
                  </a:lnTo>
                  <a:lnTo>
                    <a:pt x="22" y="8"/>
                  </a:lnTo>
                  <a:lnTo>
                    <a:pt x="19" y="7"/>
                  </a:lnTo>
                  <a:lnTo>
                    <a:pt x="15" y="6"/>
                  </a:lnTo>
                  <a:lnTo>
                    <a:pt x="12" y="6"/>
                  </a:lnTo>
                  <a:lnTo>
                    <a:pt x="13" y="8"/>
                  </a:lnTo>
                  <a:lnTo>
                    <a:pt x="14" y="10"/>
                  </a:lnTo>
                  <a:lnTo>
                    <a:pt x="15" y="13"/>
                  </a:lnTo>
                  <a:lnTo>
                    <a:pt x="15" y="15"/>
                  </a:lnTo>
                  <a:lnTo>
                    <a:pt x="16" y="17"/>
                  </a:lnTo>
                  <a:lnTo>
                    <a:pt x="16" y="20"/>
                  </a:lnTo>
                  <a:lnTo>
                    <a:pt x="16" y="23"/>
                  </a:lnTo>
                  <a:lnTo>
                    <a:pt x="16" y="27"/>
                  </a:lnTo>
                  <a:lnTo>
                    <a:pt x="15" y="30"/>
                  </a:lnTo>
                  <a:lnTo>
                    <a:pt x="15" y="33"/>
                  </a:lnTo>
                  <a:lnTo>
                    <a:pt x="13" y="36"/>
                  </a:lnTo>
                  <a:lnTo>
                    <a:pt x="12" y="39"/>
                  </a:lnTo>
                  <a:lnTo>
                    <a:pt x="10" y="43"/>
                  </a:lnTo>
                  <a:lnTo>
                    <a:pt x="7" y="46"/>
                  </a:lnTo>
                  <a:lnTo>
                    <a:pt x="4" y="49"/>
                  </a:lnTo>
                  <a:lnTo>
                    <a:pt x="1" y="52"/>
                  </a:lnTo>
                </a:path>
              </a:pathLst>
            </a:custGeom>
            <a:ln w="12700" cap="rnd">
              <a:solidFill>
                <a:srgbClr val="000000"/>
              </a:solidFill>
              <a:round/>
              <a:headEnd/>
              <a:tailEnd/>
            </a:ln>
          </p:spPr>
          <p:txBody>
            <a:bodyPr/>
            <a:lstStyle/>
            <a:p>
              <a:endParaRPr lang="en-US" dirty="0"/>
            </a:p>
          </p:txBody>
        </p:sp>
        <p:sp>
          <p:nvSpPr>
            <p:cNvPr id="15379" name="Freeform 81"/>
            <p:cNvSpPr>
              <a:spLocks/>
            </p:cNvSpPr>
            <p:nvPr/>
          </p:nvSpPr>
          <p:spPr bwMode="auto">
            <a:xfrm>
              <a:off x="5056" y="3118"/>
              <a:ext cx="93" cy="141"/>
            </a:xfrm>
            <a:custGeom>
              <a:avLst/>
              <a:gdLst>
                <a:gd name="T0" fmla="*/ 3 w 93"/>
                <a:gd name="T1" fmla="*/ 138 h 141"/>
                <a:gd name="T2" fmla="*/ 9 w 93"/>
                <a:gd name="T3" fmla="*/ 133 h 141"/>
                <a:gd name="T4" fmla="*/ 15 w 93"/>
                <a:gd name="T5" fmla="*/ 128 h 141"/>
                <a:gd name="T6" fmla="*/ 21 w 93"/>
                <a:gd name="T7" fmla="*/ 122 h 141"/>
                <a:gd name="T8" fmla="*/ 26 w 93"/>
                <a:gd name="T9" fmla="*/ 116 h 141"/>
                <a:gd name="T10" fmla="*/ 33 w 93"/>
                <a:gd name="T11" fmla="*/ 109 h 141"/>
                <a:gd name="T12" fmla="*/ 38 w 93"/>
                <a:gd name="T13" fmla="*/ 102 h 141"/>
                <a:gd name="T14" fmla="*/ 43 w 93"/>
                <a:gd name="T15" fmla="*/ 94 h 141"/>
                <a:gd name="T16" fmla="*/ 47 w 93"/>
                <a:gd name="T17" fmla="*/ 86 h 141"/>
                <a:gd name="T18" fmla="*/ 51 w 93"/>
                <a:gd name="T19" fmla="*/ 77 h 141"/>
                <a:gd name="T20" fmla="*/ 54 w 93"/>
                <a:gd name="T21" fmla="*/ 68 h 141"/>
                <a:gd name="T22" fmla="*/ 56 w 93"/>
                <a:gd name="T23" fmla="*/ 57 h 141"/>
                <a:gd name="T24" fmla="*/ 57 w 93"/>
                <a:gd name="T25" fmla="*/ 46 h 141"/>
                <a:gd name="T26" fmla="*/ 56 w 93"/>
                <a:gd name="T27" fmla="*/ 34 h 141"/>
                <a:gd name="T28" fmla="*/ 54 w 93"/>
                <a:gd name="T29" fmla="*/ 21 h 141"/>
                <a:gd name="T30" fmla="*/ 52 w 93"/>
                <a:gd name="T31" fmla="*/ 8 h 141"/>
                <a:gd name="T32" fmla="*/ 56 w 93"/>
                <a:gd name="T33" fmla="*/ 6 h 141"/>
                <a:gd name="T34" fmla="*/ 66 w 93"/>
                <a:gd name="T35" fmla="*/ 18 h 141"/>
                <a:gd name="T36" fmla="*/ 75 w 93"/>
                <a:gd name="T37" fmla="*/ 29 h 141"/>
                <a:gd name="T38" fmla="*/ 82 w 93"/>
                <a:gd name="T39" fmla="*/ 41 h 141"/>
                <a:gd name="T40" fmla="*/ 87 w 93"/>
                <a:gd name="T41" fmla="*/ 52 h 141"/>
                <a:gd name="T42" fmla="*/ 90 w 93"/>
                <a:gd name="T43" fmla="*/ 64 h 141"/>
                <a:gd name="T44" fmla="*/ 92 w 93"/>
                <a:gd name="T45" fmla="*/ 75 h 141"/>
                <a:gd name="T46" fmla="*/ 90 w 93"/>
                <a:gd name="T47" fmla="*/ 85 h 141"/>
                <a:gd name="T48" fmla="*/ 88 w 93"/>
                <a:gd name="T49" fmla="*/ 95 h 141"/>
                <a:gd name="T50" fmla="*/ 83 w 93"/>
                <a:gd name="T51" fmla="*/ 104 h 141"/>
                <a:gd name="T52" fmla="*/ 76 w 93"/>
                <a:gd name="T53" fmla="*/ 113 h 141"/>
                <a:gd name="T54" fmla="*/ 67 w 93"/>
                <a:gd name="T55" fmla="*/ 121 h 141"/>
                <a:gd name="T56" fmla="*/ 56 w 93"/>
                <a:gd name="T57" fmla="*/ 126 h 141"/>
                <a:gd name="T58" fmla="*/ 43 w 93"/>
                <a:gd name="T59" fmla="*/ 133 h 141"/>
                <a:gd name="T60" fmla="*/ 28 w 93"/>
                <a:gd name="T61" fmla="*/ 136 h 141"/>
                <a:gd name="T62" fmla="*/ 10 w 93"/>
                <a:gd name="T63" fmla="*/ 140 h 141"/>
                <a:gd name="T64" fmla="*/ 0 w 93"/>
                <a:gd name="T65" fmla="*/ 140 h 14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93"/>
                <a:gd name="T100" fmla="*/ 0 h 141"/>
                <a:gd name="T101" fmla="*/ 93 w 93"/>
                <a:gd name="T102" fmla="*/ 141 h 141"/>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93" h="141">
                  <a:moveTo>
                    <a:pt x="0" y="140"/>
                  </a:moveTo>
                  <a:lnTo>
                    <a:pt x="3" y="138"/>
                  </a:lnTo>
                  <a:lnTo>
                    <a:pt x="7" y="135"/>
                  </a:lnTo>
                  <a:lnTo>
                    <a:pt x="9" y="133"/>
                  </a:lnTo>
                  <a:lnTo>
                    <a:pt x="12" y="130"/>
                  </a:lnTo>
                  <a:lnTo>
                    <a:pt x="15" y="128"/>
                  </a:lnTo>
                  <a:lnTo>
                    <a:pt x="18" y="125"/>
                  </a:lnTo>
                  <a:lnTo>
                    <a:pt x="21" y="122"/>
                  </a:lnTo>
                  <a:lnTo>
                    <a:pt x="24" y="119"/>
                  </a:lnTo>
                  <a:lnTo>
                    <a:pt x="26" y="116"/>
                  </a:lnTo>
                  <a:lnTo>
                    <a:pt x="30" y="112"/>
                  </a:lnTo>
                  <a:lnTo>
                    <a:pt x="33" y="109"/>
                  </a:lnTo>
                  <a:lnTo>
                    <a:pt x="35" y="106"/>
                  </a:lnTo>
                  <a:lnTo>
                    <a:pt x="38" y="102"/>
                  </a:lnTo>
                  <a:lnTo>
                    <a:pt x="41" y="98"/>
                  </a:lnTo>
                  <a:lnTo>
                    <a:pt x="43" y="94"/>
                  </a:lnTo>
                  <a:lnTo>
                    <a:pt x="45" y="90"/>
                  </a:lnTo>
                  <a:lnTo>
                    <a:pt x="47" y="86"/>
                  </a:lnTo>
                  <a:lnTo>
                    <a:pt x="49" y="82"/>
                  </a:lnTo>
                  <a:lnTo>
                    <a:pt x="51" y="77"/>
                  </a:lnTo>
                  <a:lnTo>
                    <a:pt x="52" y="72"/>
                  </a:lnTo>
                  <a:lnTo>
                    <a:pt x="54" y="68"/>
                  </a:lnTo>
                  <a:lnTo>
                    <a:pt x="55" y="62"/>
                  </a:lnTo>
                  <a:lnTo>
                    <a:pt x="56" y="57"/>
                  </a:lnTo>
                  <a:lnTo>
                    <a:pt x="57" y="52"/>
                  </a:lnTo>
                  <a:lnTo>
                    <a:pt x="57" y="46"/>
                  </a:lnTo>
                  <a:lnTo>
                    <a:pt x="57" y="40"/>
                  </a:lnTo>
                  <a:lnTo>
                    <a:pt x="56" y="34"/>
                  </a:lnTo>
                  <a:lnTo>
                    <a:pt x="56" y="28"/>
                  </a:lnTo>
                  <a:lnTo>
                    <a:pt x="54" y="21"/>
                  </a:lnTo>
                  <a:lnTo>
                    <a:pt x="54" y="14"/>
                  </a:lnTo>
                  <a:lnTo>
                    <a:pt x="52" y="8"/>
                  </a:lnTo>
                  <a:lnTo>
                    <a:pt x="50" y="0"/>
                  </a:lnTo>
                  <a:lnTo>
                    <a:pt x="56" y="6"/>
                  </a:lnTo>
                  <a:lnTo>
                    <a:pt x="61" y="12"/>
                  </a:lnTo>
                  <a:lnTo>
                    <a:pt x="66" y="18"/>
                  </a:lnTo>
                  <a:lnTo>
                    <a:pt x="71" y="23"/>
                  </a:lnTo>
                  <a:lnTo>
                    <a:pt x="75" y="29"/>
                  </a:lnTo>
                  <a:lnTo>
                    <a:pt x="79" y="35"/>
                  </a:lnTo>
                  <a:lnTo>
                    <a:pt x="82" y="41"/>
                  </a:lnTo>
                  <a:lnTo>
                    <a:pt x="85" y="47"/>
                  </a:lnTo>
                  <a:lnTo>
                    <a:pt x="87" y="52"/>
                  </a:lnTo>
                  <a:lnTo>
                    <a:pt x="89" y="58"/>
                  </a:lnTo>
                  <a:lnTo>
                    <a:pt x="90" y="64"/>
                  </a:lnTo>
                  <a:lnTo>
                    <a:pt x="91" y="69"/>
                  </a:lnTo>
                  <a:lnTo>
                    <a:pt x="92" y="75"/>
                  </a:lnTo>
                  <a:lnTo>
                    <a:pt x="92" y="80"/>
                  </a:lnTo>
                  <a:lnTo>
                    <a:pt x="90" y="85"/>
                  </a:lnTo>
                  <a:lnTo>
                    <a:pt x="90" y="90"/>
                  </a:lnTo>
                  <a:lnTo>
                    <a:pt x="88" y="95"/>
                  </a:lnTo>
                  <a:lnTo>
                    <a:pt x="86" y="100"/>
                  </a:lnTo>
                  <a:lnTo>
                    <a:pt x="83" y="104"/>
                  </a:lnTo>
                  <a:lnTo>
                    <a:pt x="80" y="109"/>
                  </a:lnTo>
                  <a:lnTo>
                    <a:pt x="76" y="113"/>
                  </a:lnTo>
                  <a:lnTo>
                    <a:pt x="72" y="117"/>
                  </a:lnTo>
                  <a:lnTo>
                    <a:pt x="67" y="121"/>
                  </a:lnTo>
                  <a:lnTo>
                    <a:pt x="62" y="124"/>
                  </a:lnTo>
                  <a:lnTo>
                    <a:pt x="56" y="126"/>
                  </a:lnTo>
                  <a:lnTo>
                    <a:pt x="50" y="130"/>
                  </a:lnTo>
                  <a:lnTo>
                    <a:pt x="43" y="133"/>
                  </a:lnTo>
                  <a:lnTo>
                    <a:pt x="36" y="135"/>
                  </a:lnTo>
                  <a:lnTo>
                    <a:pt x="28" y="136"/>
                  </a:lnTo>
                  <a:lnTo>
                    <a:pt x="20" y="138"/>
                  </a:lnTo>
                  <a:lnTo>
                    <a:pt x="10" y="140"/>
                  </a:lnTo>
                  <a:lnTo>
                    <a:pt x="0" y="140"/>
                  </a:lnTo>
                </a:path>
              </a:pathLst>
            </a:custGeom>
            <a:solidFill>
              <a:srgbClr val="FFFFFF"/>
            </a:solidFill>
            <a:ln w="12700" cap="rnd">
              <a:solidFill>
                <a:srgbClr val="000000"/>
              </a:solidFill>
              <a:round/>
              <a:headEnd/>
              <a:tailEnd/>
            </a:ln>
          </p:spPr>
          <p:txBody>
            <a:bodyPr/>
            <a:lstStyle/>
            <a:p>
              <a:endParaRPr lang="en-US" dirty="0"/>
            </a:p>
          </p:txBody>
        </p:sp>
        <p:sp>
          <p:nvSpPr>
            <p:cNvPr id="15380" name="Freeform 82"/>
            <p:cNvSpPr>
              <a:spLocks/>
            </p:cNvSpPr>
            <p:nvPr/>
          </p:nvSpPr>
          <p:spPr bwMode="auto">
            <a:xfrm>
              <a:off x="5005" y="3100"/>
              <a:ext cx="62" cy="48"/>
            </a:xfrm>
            <a:custGeom>
              <a:avLst/>
              <a:gdLst>
                <a:gd name="T0" fmla="*/ 41 w 62"/>
                <a:gd name="T1" fmla="*/ 5 h 48"/>
                <a:gd name="T2" fmla="*/ 47 w 62"/>
                <a:gd name="T3" fmla="*/ 9 h 48"/>
                <a:gd name="T4" fmla="*/ 51 w 62"/>
                <a:gd name="T5" fmla="*/ 13 h 48"/>
                <a:gd name="T6" fmla="*/ 56 w 62"/>
                <a:gd name="T7" fmla="*/ 17 h 48"/>
                <a:gd name="T8" fmla="*/ 59 w 62"/>
                <a:gd name="T9" fmla="*/ 21 h 48"/>
                <a:gd name="T10" fmla="*/ 61 w 62"/>
                <a:gd name="T11" fmla="*/ 26 h 48"/>
                <a:gd name="T12" fmla="*/ 61 w 62"/>
                <a:gd name="T13" fmla="*/ 30 h 48"/>
                <a:gd name="T14" fmla="*/ 61 w 62"/>
                <a:gd name="T15" fmla="*/ 34 h 48"/>
                <a:gd name="T16" fmla="*/ 59 w 62"/>
                <a:gd name="T17" fmla="*/ 39 h 48"/>
                <a:gd name="T18" fmla="*/ 56 w 62"/>
                <a:gd name="T19" fmla="*/ 42 h 48"/>
                <a:gd name="T20" fmla="*/ 52 w 62"/>
                <a:gd name="T21" fmla="*/ 44 h 48"/>
                <a:gd name="T22" fmla="*/ 47 w 62"/>
                <a:gd name="T23" fmla="*/ 46 h 48"/>
                <a:gd name="T24" fmla="*/ 42 w 62"/>
                <a:gd name="T25" fmla="*/ 47 h 48"/>
                <a:gd name="T26" fmla="*/ 37 w 62"/>
                <a:gd name="T27" fmla="*/ 47 h 48"/>
                <a:gd name="T28" fmla="*/ 31 w 62"/>
                <a:gd name="T29" fmla="*/ 46 h 48"/>
                <a:gd name="T30" fmla="*/ 25 w 62"/>
                <a:gd name="T31" fmla="*/ 44 h 48"/>
                <a:gd name="T32" fmla="*/ 19 w 62"/>
                <a:gd name="T33" fmla="*/ 41 h 48"/>
                <a:gd name="T34" fmla="*/ 13 w 62"/>
                <a:gd name="T35" fmla="*/ 38 h 48"/>
                <a:gd name="T36" fmla="*/ 9 w 62"/>
                <a:gd name="T37" fmla="*/ 34 h 48"/>
                <a:gd name="T38" fmla="*/ 5 w 62"/>
                <a:gd name="T39" fmla="*/ 30 h 48"/>
                <a:gd name="T40" fmla="*/ 2 w 62"/>
                <a:gd name="T41" fmla="*/ 26 h 48"/>
                <a:gd name="T42" fmla="*/ 0 w 62"/>
                <a:gd name="T43" fmla="*/ 21 h 48"/>
                <a:gd name="T44" fmla="*/ 0 w 62"/>
                <a:gd name="T45" fmla="*/ 16 h 48"/>
                <a:gd name="T46" fmla="*/ 0 w 62"/>
                <a:gd name="T47" fmla="*/ 12 h 48"/>
                <a:gd name="T48" fmla="*/ 2 w 62"/>
                <a:gd name="T49" fmla="*/ 8 h 48"/>
                <a:gd name="T50" fmla="*/ 5 w 62"/>
                <a:gd name="T51" fmla="*/ 5 h 48"/>
                <a:gd name="T52" fmla="*/ 9 w 62"/>
                <a:gd name="T53" fmla="*/ 2 h 48"/>
                <a:gd name="T54" fmla="*/ 13 w 62"/>
                <a:gd name="T55" fmla="*/ 0 h 48"/>
                <a:gd name="T56" fmla="*/ 19 w 62"/>
                <a:gd name="T57" fmla="*/ 0 h 48"/>
                <a:gd name="T58" fmla="*/ 24 w 62"/>
                <a:gd name="T59" fmla="*/ 0 h 48"/>
                <a:gd name="T60" fmla="*/ 30 w 62"/>
                <a:gd name="T61" fmla="*/ 1 h 48"/>
                <a:gd name="T62" fmla="*/ 36 w 62"/>
                <a:gd name="T63" fmla="*/ 3 h 48"/>
                <a:gd name="T64" fmla="*/ 39 w 62"/>
                <a:gd name="T65" fmla="*/ 4 h 4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62"/>
                <a:gd name="T100" fmla="*/ 0 h 48"/>
                <a:gd name="T101" fmla="*/ 62 w 62"/>
                <a:gd name="T102" fmla="*/ 48 h 48"/>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62" h="48">
                  <a:moveTo>
                    <a:pt x="39" y="4"/>
                  </a:moveTo>
                  <a:lnTo>
                    <a:pt x="41" y="5"/>
                  </a:lnTo>
                  <a:lnTo>
                    <a:pt x="45" y="7"/>
                  </a:lnTo>
                  <a:lnTo>
                    <a:pt x="47" y="9"/>
                  </a:lnTo>
                  <a:lnTo>
                    <a:pt x="49" y="10"/>
                  </a:lnTo>
                  <a:lnTo>
                    <a:pt x="51" y="13"/>
                  </a:lnTo>
                  <a:lnTo>
                    <a:pt x="54" y="15"/>
                  </a:lnTo>
                  <a:lnTo>
                    <a:pt x="56" y="17"/>
                  </a:lnTo>
                  <a:lnTo>
                    <a:pt x="57" y="19"/>
                  </a:lnTo>
                  <a:lnTo>
                    <a:pt x="59" y="21"/>
                  </a:lnTo>
                  <a:lnTo>
                    <a:pt x="59" y="24"/>
                  </a:lnTo>
                  <a:lnTo>
                    <a:pt x="61" y="26"/>
                  </a:lnTo>
                  <a:lnTo>
                    <a:pt x="61" y="28"/>
                  </a:lnTo>
                  <a:lnTo>
                    <a:pt x="61" y="30"/>
                  </a:lnTo>
                  <a:lnTo>
                    <a:pt x="61" y="32"/>
                  </a:lnTo>
                  <a:lnTo>
                    <a:pt x="61" y="34"/>
                  </a:lnTo>
                  <a:lnTo>
                    <a:pt x="59" y="36"/>
                  </a:lnTo>
                  <a:lnTo>
                    <a:pt x="59" y="39"/>
                  </a:lnTo>
                  <a:lnTo>
                    <a:pt x="58" y="40"/>
                  </a:lnTo>
                  <a:lnTo>
                    <a:pt x="56" y="42"/>
                  </a:lnTo>
                  <a:lnTo>
                    <a:pt x="54" y="44"/>
                  </a:lnTo>
                  <a:lnTo>
                    <a:pt x="52" y="44"/>
                  </a:lnTo>
                  <a:lnTo>
                    <a:pt x="50" y="46"/>
                  </a:lnTo>
                  <a:lnTo>
                    <a:pt x="47" y="46"/>
                  </a:lnTo>
                  <a:lnTo>
                    <a:pt x="45" y="47"/>
                  </a:lnTo>
                  <a:lnTo>
                    <a:pt x="42" y="47"/>
                  </a:lnTo>
                  <a:lnTo>
                    <a:pt x="40" y="47"/>
                  </a:lnTo>
                  <a:lnTo>
                    <a:pt x="37" y="47"/>
                  </a:lnTo>
                  <a:lnTo>
                    <a:pt x="34" y="46"/>
                  </a:lnTo>
                  <a:lnTo>
                    <a:pt x="31" y="46"/>
                  </a:lnTo>
                  <a:lnTo>
                    <a:pt x="28" y="45"/>
                  </a:lnTo>
                  <a:lnTo>
                    <a:pt x="25" y="44"/>
                  </a:lnTo>
                  <a:lnTo>
                    <a:pt x="22" y="43"/>
                  </a:lnTo>
                  <a:lnTo>
                    <a:pt x="19" y="41"/>
                  </a:lnTo>
                  <a:lnTo>
                    <a:pt x="16" y="40"/>
                  </a:lnTo>
                  <a:lnTo>
                    <a:pt x="13" y="38"/>
                  </a:lnTo>
                  <a:lnTo>
                    <a:pt x="11" y="36"/>
                  </a:lnTo>
                  <a:lnTo>
                    <a:pt x="9" y="34"/>
                  </a:lnTo>
                  <a:lnTo>
                    <a:pt x="7" y="32"/>
                  </a:lnTo>
                  <a:lnTo>
                    <a:pt x="5" y="30"/>
                  </a:lnTo>
                  <a:lnTo>
                    <a:pt x="3" y="28"/>
                  </a:lnTo>
                  <a:lnTo>
                    <a:pt x="2" y="26"/>
                  </a:lnTo>
                  <a:lnTo>
                    <a:pt x="1" y="23"/>
                  </a:lnTo>
                  <a:lnTo>
                    <a:pt x="0" y="21"/>
                  </a:lnTo>
                  <a:lnTo>
                    <a:pt x="0" y="18"/>
                  </a:lnTo>
                  <a:lnTo>
                    <a:pt x="0" y="16"/>
                  </a:lnTo>
                  <a:lnTo>
                    <a:pt x="0" y="14"/>
                  </a:lnTo>
                  <a:lnTo>
                    <a:pt x="0" y="12"/>
                  </a:lnTo>
                  <a:lnTo>
                    <a:pt x="1" y="10"/>
                  </a:lnTo>
                  <a:lnTo>
                    <a:pt x="2" y="8"/>
                  </a:lnTo>
                  <a:lnTo>
                    <a:pt x="3" y="6"/>
                  </a:lnTo>
                  <a:lnTo>
                    <a:pt x="5" y="5"/>
                  </a:lnTo>
                  <a:lnTo>
                    <a:pt x="7" y="3"/>
                  </a:lnTo>
                  <a:lnTo>
                    <a:pt x="9" y="2"/>
                  </a:lnTo>
                  <a:lnTo>
                    <a:pt x="11" y="1"/>
                  </a:lnTo>
                  <a:lnTo>
                    <a:pt x="13" y="0"/>
                  </a:lnTo>
                  <a:lnTo>
                    <a:pt x="15" y="0"/>
                  </a:lnTo>
                  <a:lnTo>
                    <a:pt x="19" y="0"/>
                  </a:lnTo>
                  <a:lnTo>
                    <a:pt x="21" y="0"/>
                  </a:lnTo>
                  <a:lnTo>
                    <a:pt x="24" y="0"/>
                  </a:lnTo>
                  <a:lnTo>
                    <a:pt x="27" y="0"/>
                  </a:lnTo>
                  <a:lnTo>
                    <a:pt x="30" y="1"/>
                  </a:lnTo>
                  <a:lnTo>
                    <a:pt x="33" y="2"/>
                  </a:lnTo>
                  <a:lnTo>
                    <a:pt x="36" y="3"/>
                  </a:lnTo>
                  <a:lnTo>
                    <a:pt x="39" y="4"/>
                  </a:lnTo>
                </a:path>
              </a:pathLst>
            </a:custGeom>
            <a:solidFill>
              <a:srgbClr val="FFFFFF"/>
            </a:solidFill>
            <a:ln w="12700" cap="rnd">
              <a:solidFill>
                <a:srgbClr val="000000"/>
              </a:solidFill>
              <a:round/>
              <a:headEnd/>
              <a:tailEnd/>
            </a:ln>
          </p:spPr>
          <p:txBody>
            <a:bodyPr/>
            <a:lstStyle/>
            <a:p>
              <a:endParaRPr lang="en-US" dirty="0"/>
            </a:p>
          </p:txBody>
        </p:sp>
        <p:sp>
          <p:nvSpPr>
            <p:cNvPr id="15381" name="Freeform 83"/>
            <p:cNvSpPr>
              <a:spLocks/>
            </p:cNvSpPr>
            <p:nvPr/>
          </p:nvSpPr>
          <p:spPr bwMode="auto">
            <a:xfrm>
              <a:off x="5022" y="3111"/>
              <a:ext cx="32" cy="28"/>
            </a:xfrm>
            <a:custGeom>
              <a:avLst/>
              <a:gdLst>
                <a:gd name="T0" fmla="*/ 21 w 32"/>
                <a:gd name="T1" fmla="*/ 3 h 28"/>
                <a:gd name="T2" fmla="*/ 24 w 32"/>
                <a:gd name="T3" fmla="*/ 4 h 28"/>
                <a:gd name="T4" fmla="*/ 26 w 32"/>
                <a:gd name="T5" fmla="*/ 7 h 28"/>
                <a:gd name="T6" fmla="*/ 28 w 32"/>
                <a:gd name="T7" fmla="*/ 9 h 28"/>
                <a:gd name="T8" fmla="*/ 29 w 32"/>
                <a:gd name="T9" fmla="*/ 11 h 28"/>
                <a:gd name="T10" fmla="*/ 30 w 32"/>
                <a:gd name="T11" fmla="*/ 14 h 28"/>
                <a:gd name="T12" fmla="*/ 31 w 32"/>
                <a:gd name="T13" fmla="*/ 17 h 28"/>
                <a:gd name="T14" fmla="*/ 30 w 32"/>
                <a:gd name="T15" fmla="*/ 19 h 28"/>
                <a:gd name="T16" fmla="*/ 29 w 32"/>
                <a:gd name="T17" fmla="*/ 22 h 28"/>
                <a:gd name="T18" fmla="*/ 28 w 32"/>
                <a:gd name="T19" fmla="*/ 24 h 28"/>
                <a:gd name="T20" fmla="*/ 26 w 32"/>
                <a:gd name="T21" fmla="*/ 25 h 28"/>
                <a:gd name="T22" fmla="*/ 24 w 32"/>
                <a:gd name="T23" fmla="*/ 26 h 28"/>
                <a:gd name="T24" fmla="*/ 21 w 32"/>
                <a:gd name="T25" fmla="*/ 27 h 28"/>
                <a:gd name="T26" fmla="*/ 18 w 32"/>
                <a:gd name="T27" fmla="*/ 27 h 28"/>
                <a:gd name="T28" fmla="*/ 15 w 32"/>
                <a:gd name="T29" fmla="*/ 27 h 28"/>
                <a:gd name="T30" fmla="*/ 12 w 32"/>
                <a:gd name="T31" fmla="*/ 26 h 28"/>
                <a:gd name="T32" fmla="*/ 9 w 32"/>
                <a:gd name="T33" fmla="*/ 25 h 28"/>
                <a:gd name="T34" fmla="*/ 6 w 32"/>
                <a:gd name="T35" fmla="*/ 23 h 28"/>
                <a:gd name="T36" fmla="*/ 4 w 32"/>
                <a:gd name="T37" fmla="*/ 20 h 28"/>
                <a:gd name="T38" fmla="*/ 2 w 32"/>
                <a:gd name="T39" fmla="*/ 17 h 28"/>
                <a:gd name="T40" fmla="*/ 0 w 32"/>
                <a:gd name="T41" fmla="*/ 15 h 28"/>
                <a:gd name="T42" fmla="*/ 0 w 32"/>
                <a:gd name="T43" fmla="*/ 12 h 28"/>
                <a:gd name="T44" fmla="*/ 0 w 32"/>
                <a:gd name="T45" fmla="*/ 10 h 28"/>
                <a:gd name="T46" fmla="*/ 0 w 32"/>
                <a:gd name="T47" fmla="*/ 7 h 28"/>
                <a:gd name="T48" fmla="*/ 1 w 32"/>
                <a:gd name="T49" fmla="*/ 5 h 28"/>
                <a:gd name="T50" fmla="*/ 2 w 32"/>
                <a:gd name="T51" fmla="*/ 3 h 28"/>
                <a:gd name="T52" fmla="*/ 5 w 32"/>
                <a:gd name="T53" fmla="*/ 2 h 28"/>
                <a:gd name="T54" fmla="*/ 6 w 32"/>
                <a:gd name="T55" fmla="*/ 1 h 28"/>
                <a:gd name="T56" fmla="*/ 10 w 32"/>
                <a:gd name="T57" fmla="*/ 0 h 28"/>
                <a:gd name="T58" fmla="*/ 12 w 32"/>
                <a:gd name="T59" fmla="*/ 0 h 28"/>
                <a:gd name="T60" fmla="*/ 15 w 32"/>
                <a:gd name="T61" fmla="*/ 0 h 28"/>
                <a:gd name="T62" fmla="*/ 18 w 32"/>
                <a:gd name="T63" fmla="*/ 1 h 28"/>
                <a:gd name="T64" fmla="*/ 21 w 32"/>
                <a:gd name="T65" fmla="*/ 3 h 28"/>
                <a:gd name="T66" fmla="*/ 21 w 32"/>
                <a:gd name="T67" fmla="*/ 3 h 2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32"/>
                <a:gd name="T103" fmla="*/ 0 h 28"/>
                <a:gd name="T104" fmla="*/ 32 w 32"/>
                <a:gd name="T105" fmla="*/ 28 h 28"/>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32" h="28">
                  <a:moveTo>
                    <a:pt x="21" y="3"/>
                  </a:moveTo>
                  <a:lnTo>
                    <a:pt x="24" y="4"/>
                  </a:lnTo>
                  <a:lnTo>
                    <a:pt x="26" y="7"/>
                  </a:lnTo>
                  <a:lnTo>
                    <a:pt x="28" y="9"/>
                  </a:lnTo>
                  <a:lnTo>
                    <a:pt x="29" y="11"/>
                  </a:lnTo>
                  <a:lnTo>
                    <a:pt x="30" y="14"/>
                  </a:lnTo>
                  <a:lnTo>
                    <a:pt x="31" y="17"/>
                  </a:lnTo>
                  <a:lnTo>
                    <a:pt x="30" y="19"/>
                  </a:lnTo>
                  <a:lnTo>
                    <a:pt x="29" y="22"/>
                  </a:lnTo>
                  <a:lnTo>
                    <a:pt x="28" y="24"/>
                  </a:lnTo>
                  <a:lnTo>
                    <a:pt x="26" y="25"/>
                  </a:lnTo>
                  <a:lnTo>
                    <a:pt x="24" y="26"/>
                  </a:lnTo>
                  <a:lnTo>
                    <a:pt x="21" y="27"/>
                  </a:lnTo>
                  <a:lnTo>
                    <a:pt x="18" y="27"/>
                  </a:lnTo>
                  <a:lnTo>
                    <a:pt x="15" y="27"/>
                  </a:lnTo>
                  <a:lnTo>
                    <a:pt x="12" y="26"/>
                  </a:lnTo>
                  <a:lnTo>
                    <a:pt x="9" y="25"/>
                  </a:lnTo>
                  <a:lnTo>
                    <a:pt x="6" y="23"/>
                  </a:lnTo>
                  <a:lnTo>
                    <a:pt x="4" y="20"/>
                  </a:lnTo>
                  <a:lnTo>
                    <a:pt x="2" y="17"/>
                  </a:lnTo>
                  <a:lnTo>
                    <a:pt x="0" y="15"/>
                  </a:lnTo>
                  <a:lnTo>
                    <a:pt x="0" y="12"/>
                  </a:lnTo>
                  <a:lnTo>
                    <a:pt x="0" y="10"/>
                  </a:lnTo>
                  <a:lnTo>
                    <a:pt x="0" y="7"/>
                  </a:lnTo>
                  <a:lnTo>
                    <a:pt x="1" y="5"/>
                  </a:lnTo>
                  <a:lnTo>
                    <a:pt x="2" y="3"/>
                  </a:lnTo>
                  <a:lnTo>
                    <a:pt x="5" y="2"/>
                  </a:lnTo>
                  <a:lnTo>
                    <a:pt x="6" y="1"/>
                  </a:lnTo>
                  <a:lnTo>
                    <a:pt x="10" y="0"/>
                  </a:lnTo>
                  <a:lnTo>
                    <a:pt x="12" y="0"/>
                  </a:lnTo>
                  <a:lnTo>
                    <a:pt x="15" y="0"/>
                  </a:lnTo>
                  <a:lnTo>
                    <a:pt x="18" y="1"/>
                  </a:lnTo>
                  <a:lnTo>
                    <a:pt x="21" y="3"/>
                  </a:lnTo>
                </a:path>
              </a:pathLst>
            </a:custGeom>
            <a:solidFill>
              <a:srgbClr val="00FF00"/>
            </a:solidFill>
            <a:ln w="12700" cap="rnd">
              <a:solidFill>
                <a:srgbClr val="000000"/>
              </a:solidFill>
              <a:round/>
              <a:headEnd/>
              <a:tailEnd/>
            </a:ln>
          </p:spPr>
          <p:txBody>
            <a:bodyPr/>
            <a:lstStyle/>
            <a:p>
              <a:endParaRPr lang="en-US" dirty="0"/>
            </a:p>
          </p:txBody>
        </p:sp>
        <p:sp useBgFill="1">
          <p:nvSpPr>
            <p:cNvPr id="15382" name="Freeform 84"/>
            <p:cNvSpPr>
              <a:spLocks/>
            </p:cNvSpPr>
            <p:nvPr/>
          </p:nvSpPr>
          <p:spPr bwMode="auto">
            <a:xfrm>
              <a:off x="5031" y="3120"/>
              <a:ext cx="16" cy="13"/>
            </a:xfrm>
            <a:custGeom>
              <a:avLst/>
              <a:gdLst>
                <a:gd name="T0" fmla="*/ 10 w 16"/>
                <a:gd name="T1" fmla="*/ 1 h 13"/>
                <a:gd name="T2" fmla="*/ 11 w 16"/>
                <a:gd name="T3" fmla="*/ 2 h 13"/>
                <a:gd name="T4" fmla="*/ 12 w 16"/>
                <a:gd name="T5" fmla="*/ 3 h 13"/>
                <a:gd name="T6" fmla="*/ 13 w 16"/>
                <a:gd name="T7" fmla="*/ 4 h 13"/>
                <a:gd name="T8" fmla="*/ 14 w 16"/>
                <a:gd name="T9" fmla="*/ 5 h 13"/>
                <a:gd name="T10" fmla="*/ 15 w 16"/>
                <a:gd name="T11" fmla="*/ 6 h 13"/>
                <a:gd name="T12" fmla="*/ 15 w 16"/>
                <a:gd name="T13" fmla="*/ 8 h 13"/>
                <a:gd name="T14" fmla="*/ 14 w 16"/>
                <a:gd name="T15" fmla="*/ 10 h 13"/>
                <a:gd name="T16" fmla="*/ 13 w 16"/>
                <a:gd name="T17" fmla="*/ 11 h 13"/>
                <a:gd name="T18" fmla="*/ 12 w 16"/>
                <a:gd name="T19" fmla="*/ 12 h 13"/>
                <a:gd name="T20" fmla="*/ 11 w 16"/>
                <a:gd name="T21" fmla="*/ 12 h 13"/>
                <a:gd name="T22" fmla="*/ 10 w 16"/>
                <a:gd name="T23" fmla="*/ 12 h 13"/>
                <a:gd name="T24" fmla="*/ 9 w 16"/>
                <a:gd name="T25" fmla="*/ 12 h 13"/>
                <a:gd name="T26" fmla="*/ 7 w 16"/>
                <a:gd name="T27" fmla="*/ 12 h 13"/>
                <a:gd name="T28" fmla="*/ 6 w 16"/>
                <a:gd name="T29" fmla="*/ 12 h 13"/>
                <a:gd name="T30" fmla="*/ 5 w 16"/>
                <a:gd name="T31" fmla="*/ 11 h 13"/>
                <a:gd name="T32" fmla="*/ 3 w 16"/>
                <a:gd name="T33" fmla="*/ 10 h 13"/>
                <a:gd name="T34" fmla="*/ 2 w 16"/>
                <a:gd name="T35" fmla="*/ 9 h 13"/>
                <a:gd name="T36" fmla="*/ 1 w 16"/>
                <a:gd name="T37" fmla="*/ 8 h 13"/>
                <a:gd name="T38" fmla="*/ 1 w 16"/>
                <a:gd name="T39" fmla="*/ 7 h 13"/>
                <a:gd name="T40" fmla="*/ 0 w 16"/>
                <a:gd name="T41" fmla="*/ 6 h 13"/>
                <a:gd name="T42" fmla="*/ 0 w 16"/>
                <a:gd name="T43" fmla="*/ 4 h 13"/>
                <a:gd name="T44" fmla="*/ 0 w 16"/>
                <a:gd name="T45" fmla="*/ 3 h 13"/>
                <a:gd name="T46" fmla="*/ 1 w 16"/>
                <a:gd name="T47" fmla="*/ 2 h 13"/>
                <a:gd name="T48" fmla="*/ 1 w 16"/>
                <a:gd name="T49" fmla="*/ 1 h 13"/>
                <a:gd name="T50" fmla="*/ 2 w 16"/>
                <a:gd name="T51" fmla="*/ 0 h 13"/>
                <a:gd name="T52" fmla="*/ 4 w 16"/>
                <a:gd name="T53" fmla="*/ 0 h 13"/>
                <a:gd name="T54" fmla="*/ 5 w 16"/>
                <a:gd name="T55" fmla="*/ 0 h 13"/>
                <a:gd name="T56" fmla="*/ 6 w 16"/>
                <a:gd name="T57" fmla="*/ 0 h 13"/>
                <a:gd name="T58" fmla="*/ 7 w 16"/>
                <a:gd name="T59" fmla="*/ 0 h 13"/>
                <a:gd name="T60" fmla="*/ 9 w 16"/>
                <a:gd name="T61" fmla="*/ 0 h 13"/>
                <a:gd name="T62" fmla="*/ 10 w 16"/>
                <a:gd name="T63" fmla="*/ 1 h 13"/>
                <a:gd name="T64" fmla="*/ 10 w 16"/>
                <a:gd name="T65" fmla="*/ 1 h 13"/>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6"/>
                <a:gd name="T100" fmla="*/ 0 h 13"/>
                <a:gd name="T101" fmla="*/ 16 w 16"/>
                <a:gd name="T102" fmla="*/ 13 h 13"/>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6" h="13">
                  <a:moveTo>
                    <a:pt x="10" y="1"/>
                  </a:moveTo>
                  <a:lnTo>
                    <a:pt x="11" y="2"/>
                  </a:lnTo>
                  <a:lnTo>
                    <a:pt x="12" y="3"/>
                  </a:lnTo>
                  <a:lnTo>
                    <a:pt x="13" y="4"/>
                  </a:lnTo>
                  <a:lnTo>
                    <a:pt x="14" y="5"/>
                  </a:lnTo>
                  <a:lnTo>
                    <a:pt x="15" y="6"/>
                  </a:lnTo>
                  <a:lnTo>
                    <a:pt x="15" y="8"/>
                  </a:lnTo>
                  <a:lnTo>
                    <a:pt x="14" y="10"/>
                  </a:lnTo>
                  <a:lnTo>
                    <a:pt x="13" y="11"/>
                  </a:lnTo>
                  <a:lnTo>
                    <a:pt x="12" y="12"/>
                  </a:lnTo>
                  <a:lnTo>
                    <a:pt x="11" y="12"/>
                  </a:lnTo>
                  <a:lnTo>
                    <a:pt x="10" y="12"/>
                  </a:lnTo>
                  <a:lnTo>
                    <a:pt x="9" y="12"/>
                  </a:lnTo>
                  <a:lnTo>
                    <a:pt x="7" y="12"/>
                  </a:lnTo>
                  <a:lnTo>
                    <a:pt x="6" y="12"/>
                  </a:lnTo>
                  <a:lnTo>
                    <a:pt x="5" y="11"/>
                  </a:lnTo>
                  <a:lnTo>
                    <a:pt x="3" y="10"/>
                  </a:lnTo>
                  <a:lnTo>
                    <a:pt x="2" y="9"/>
                  </a:lnTo>
                  <a:lnTo>
                    <a:pt x="1" y="8"/>
                  </a:lnTo>
                  <a:lnTo>
                    <a:pt x="1" y="7"/>
                  </a:lnTo>
                  <a:lnTo>
                    <a:pt x="0" y="6"/>
                  </a:lnTo>
                  <a:lnTo>
                    <a:pt x="0" y="4"/>
                  </a:lnTo>
                  <a:lnTo>
                    <a:pt x="0" y="3"/>
                  </a:lnTo>
                  <a:lnTo>
                    <a:pt x="1" y="2"/>
                  </a:lnTo>
                  <a:lnTo>
                    <a:pt x="1" y="1"/>
                  </a:lnTo>
                  <a:lnTo>
                    <a:pt x="2" y="0"/>
                  </a:lnTo>
                  <a:lnTo>
                    <a:pt x="4" y="0"/>
                  </a:lnTo>
                  <a:lnTo>
                    <a:pt x="5" y="0"/>
                  </a:lnTo>
                  <a:lnTo>
                    <a:pt x="6" y="0"/>
                  </a:lnTo>
                  <a:lnTo>
                    <a:pt x="7" y="0"/>
                  </a:lnTo>
                  <a:lnTo>
                    <a:pt x="9" y="0"/>
                  </a:lnTo>
                  <a:lnTo>
                    <a:pt x="10" y="1"/>
                  </a:lnTo>
                </a:path>
              </a:pathLst>
            </a:custGeom>
            <a:ln w="12700" cap="rnd">
              <a:solidFill>
                <a:srgbClr val="000000"/>
              </a:solidFill>
              <a:round/>
              <a:headEnd/>
              <a:tailEnd/>
            </a:ln>
          </p:spPr>
          <p:txBody>
            <a:bodyPr/>
            <a:lstStyle/>
            <a:p>
              <a:endParaRPr lang="en-US" dirty="0"/>
            </a:p>
          </p:txBody>
        </p:sp>
        <p:sp>
          <p:nvSpPr>
            <p:cNvPr id="15383" name="Freeform 85"/>
            <p:cNvSpPr>
              <a:spLocks/>
            </p:cNvSpPr>
            <p:nvPr/>
          </p:nvSpPr>
          <p:spPr bwMode="auto">
            <a:xfrm>
              <a:off x="5144" y="3002"/>
              <a:ext cx="595" cy="602"/>
            </a:xfrm>
            <a:custGeom>
              <a:avLst/>
              <a:gdLst>
                <a:gd name="T0" fmla="*/ 328 w 595"/>
                <a:gd name="T1" fmla="*/ 600 h 602"/>
                <a:gd name="T2" fmla="*/ 385 w 595"/>
                <a:gd name="T3" fmla="*/ 588 h 602"/>
                <a:gd name="T4" fmla="*/ 438 w 595"/>
                <a:gd name="T5" fmla="*/ 565 h 602"/>
                <a:gd name="T6" fmla="*/ 486 w 595"/>
                <a:gd name="T7" fmla="*/ 533 h 602"/>
                <a:gd name="T8" fmla="*/ 526 w 595"/>
                <a:gd name="T9" fmla="*/ 492 h 602"/>
                <a:gd name="T10" fmla="*/ 558 w 595"/>
                <a:gd name="T11" fmla="*/ 444 h 602"/>
                <a:gd name="T12" fmla="*/ 581 w 595"/>
                <a:gd name="T13" fmla="*/ 390 h 602"/>
                <a:gd name="T14" fmla="*/ 592 w 595"/>
                <a:gd name="T15" fmla="*/ 331 h 602"/>
                <a:gd name="T16" fmla="*/ 592 w 595"/>
                <a:gd name="T17" fmla="*/ 270 h 602"/>
                <a:gd name="T18" fmla="*/ 581 w 595"/>
                <a:gd name="T19" fmla="*/ 212 h 602"/>
                <a:gd name="T20" fmla="*/ 558 w 595"/>
                <a:gd name="T21" fmla="*/ 158 h 602"/>
                <a:gd name="T22" fmla="*/ 526 w 595"/>
                <a:gd name="T23" fmla="*/ 110 h 602"/>
                <a:gd name="T24" fmla="*/ 486 w 595"/>
                <a:gd name="T25" fmla="*/ 69 h 602"/>
                <a:gd name="T26" fmla="*/ 438 w 595"/>
                <a:gd name="T27" fmla="*/ 36 h 602"/>
                <a:gd name="T28" fmla="*/ 385 w 595"/>
                <a:gd name="T29" fmla="*/ 14 h 602"/>
                <a:gd name="T30" fmla="*/ 327 w 595"/>
                <a:gd name="T31" fmla="*/ 2 h 602"/>
                <a:gd name="T32" fmla="*/ 267 w 595"/>
                <a:gd name="T33" fmla="*/ 2 h 602"/>
                <a:gd name="T34" fmla="*/ 208 w 595"/>
                <a:gd name="T35" fmla="*/ 14 h 602"/>
                <a:gd name="T36" fmla="*/ 156 w 595"/>
                <a:gd name="T37" fmla="*/ 36 h 602"/>
                <a:gd name="T38" fmla="*/ 108 w 595"/>
                <a:gd name="T39" fmla="*/ 69 h 602"/>
                <a:gd name="T40" fmla="*/ 68 w 595"/>
                <a:gd name="T41" fmla="*/ 110 h 602"/>
                <a:gd name="T42" fmla="*/ 36 w 595"/>
                <a:gd name="T43" fmla="*/ 158 h 602"/>
                <a:gd name="T44" fmla="*/ 13 w 595"/>
                <a:gd name="T45" fmla="*/ 212 h 602"/>
                <a:gd name="T46" fmla="*/ 1 w 595"/>
                <a:gd name="T47" fmla="*/ 270 h 602"/>
                <a:gd name="T48" fmla="*/ 1 w 595"/>
                <a:gd name="T49" fmla="*/ 331 h 602"/>
                <a:gd name="T50" fmla="*/ 13 w 595"/>
                <a:gd name="T51" fmla="*/ 390 h 602"/>
                <a:gd name="T52" fmla="*/ 36 w 595"/>
                <a:gd name="T53" fmla="*/ 444 h 602"/>
                <a:gd name="T54" fmla="*/ 68 w 595"/>
                <a:gd name="T55" fmla="*/ 492 h 602"/>
                <a:gd name="T56" fmla="*/ 108 w 595"/>
                <a:gd name="T57" fmla="*/ 533 h 602"/>
                <a:gd name="T58" fmla="*/ 156 w 595"/>
                <a:gd name="T59" fmla="*/ 565 h 602"/>
                <a:gd name="T60" fmla="*/ 208 w 595"/>
                <a:gd name="T61" fmla="*/ 588 h 602"/>
                <a:gd name="T62" fmla="*/ 267 w 595"/>
                <a:gd name="T63" fmla="*/ 600 h 602"/>
                <a:gd name="T64" fmla="*/ 297 w 595"/>
                <a:gd name="T65" fmla="*/ 601 h 60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595"/>
                <a:gd name="T100" fmla="*/ 0 h 602"/>
                <a:gd name="T101" fmla="*/ 595 w 595"/>
                <a:gd name="T102" fmla="*/ 602 h 602"/>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595" h="602">
                  <a:moveTo>
                    <a:pt x="297" y="601"/>
                  </a:moveTo>
                  <a:lnTo>
                    <a:pt x="328" y="600"/>
                  </a:lnTo>
                  <a:lnTo>
                    <a:pt x="357" y="596"/>
                  </a:lnTo>
                  <a:lnTo>
                    <a:pt x="385" y="588"/>
                  </a:lnTo>
                  <a:lnTo>
                    <a:pt x="412" y="578"/>
                  </a:lnTo>
                  <a:lnTo>
                    <a:pt x="438" y="565"/>
                  </a:lnTo>
                  <a:lnTo>
                    <a:pt x="463" y="550"/>
                  </a:lnTo>
                  <a:lnTo>
                    <a:pt x="486" y="533"/>
                  </a:lnTo>
                  <a:lnTo>
                    <a:pt x="507" y="513"/>
                  </a:lnTo>
                  <a:lnTo>
                    <a:pt x="526" y="492"/>
                  </a:lnTo>
                  <a:lnTo>
                    <a:pt x="543" y="468"/>
                  </a:lnTo>
                  <a:lnTo>
                    <a:pt x="558" y="444"/>
                  </a:lnTo>
                  <a:lnTo>
                    <a:pt x="571" y="417"/>
                  </a:lnTo>
                  <a:lnTo>
                    <a:pt x="581" y="390"/>
                  </a:lnTo>
                  <a:lnTo>
                    <a:pt x="588" y="361"/>
                  </a:lnTo>
                  <a:lnTo>
                    <a:pt x="592" y="331"/>
                  </a:lnTo>
                  <a:lnTo>
                    <a:pt x="594" y="301"/>
                  </a:lnTo>
                  <a:lnTo>
                    <a:pt x="592" y="270"/>
                  </a:lnTo>
                  <a:lnTo>
                    <a:pt x="588" y="240"/>
                  </a:lnTo>
                  <a:lnTo>
                    <a:pt x="581" y="212"/>
                  </a:lnTo>
                  <a:lnTo>
                    <a:pt x="571" y="184"/>
                  </a:lnTo>
                  <a:lnTo>
                    <a:pt x="558" y="158"/>
                  </a:lnTo>
                  <a:lnTo>
                    <a:pt x="543" y="133"/>
                  </a:lnTo>
                  <a:lnTo>
                    <a:pt x="526" y="110"/>
                  </a:lnTo>
                  <a:lnTo>
                    <a:pt x="507" y="88"/>
                  </a:lnTo>
                  <a:lnTo>
                    <a:pt x="486" y="69"/>
                  </a:lnTo>
                  <a:lnTo>
                    <a:pt x="463" y="52"/>
                  </a:lnTo>
                  <a:lnTo>
                    <a:pt x="438" y="36"/>
                  </a:lnTo>
                  <a:lnTo>
                    <a:pt x="412" y="24"/>
                  </a:lnTo>
                  <a:lnTo>
                    <a:pt x="385" y="14"/>
                  </a:lnTo>
                  <a:lnTo>
                    <a:pt x="356" y="6"/>
                  </a:lnTo>
                  <a:lnTo>
                    <a:pt x="327" y="2"/>
                  </a:lnTo>
                  <a:lnTo>
                    <a:pt x="297" y="0"/>
                  </a:lnTo>
                  <a:lnTo>
                    <a:pt x="267" y="2"/>
                  </a:lnTo>
                  <a:lnTo>
                    <a:pt x="237" y="6"/>
                  </a:lnTo>
                  <a:lnTo>
                    <a:pt x="208" y="14"/>
                  </a:lnTo>
                  <a:lnTo>
                    <a:pt x="182" y="24"/>
                  </a:lnTo>
                  <a:lnTo>
                    <a:pt x="156" y="36"/>
                  </a:lnTo>
                  <a:lnTo>
                    <a:pt x="131" y="52"/>
                  </a:lnTo>
                  <a:lnTo>
                    <a:pt x="108" y="69"/>
                  </a:lnTo>
                  <a:lnTo>
                    <a:pt x="87" y="88"/>
                  </a:lnTo>
                  <a:lnTo>
                    <a:pt x="68" y="110"/>
                  </a:lnTo>
                  <a:lnTo>
                    <a:pt x="50" y="133"/>
                  </a:lnTo>
                  <a:lnTo>
                    <a:pt x="36" y="158"/>
                  </a:lnTo>
                  <a:lnTo>
                    <a:pt x="23" y="184"/>
                  </a:lnTo>
                  <a:lnTo>
                    <a:pt x="13" y="212"/>
                  </a:lnTo>
                  <a:lnTo>
                    <a:pt x="6" y="240"/>
                  </a:lnTo>
                  <a:lnTo>
                    <a:pt x="1" y="270"/>
                  </a:lnTo>
                  <a:lnTo>
                    <a:pt x="0" y="301"/>
                  </a:lnTo>
                  <a:lnTo>
                    <a:pt x="1" y="331"/>
                  </a:lnTo>
                  <a:lnTo>
                    <a:pt x="6" y="361"/>
                  </a:lnTo>
                  <a:lnTo>
                    <a:pt x="13" y="390"/>
                  </a:lnTo>
                  <a:lnTo>
                    <a:pt x="23" y="417"/>
                  </a:lnTo>
                  <a:lnTo>
                    <a:pt x="36" y="444"/>
                  </a:lnTo>
                  <a:lnTo>
                    <a:pt x="50" y="468"/>
                  </a:lnTo>
                  <a:lnTo>
                    <a:pt x="68" y="492"/>
                  </a:lnTo>
                  <a:lnTo>
                    <a:pt x="87" y="513"/>
                  </a:lnTo>
                  <a:lnTo>
                    <a:pt x="108" y="533"/>
                  </a:lnTo>
                  <a:lnTo>
                    <a:pt x="131" y="550"/>
                  </a:lnTo>
                  <a:lnTo>
                    <a:pt x="156" y="565"/>
                  </a:lnTo>
                  <a:lnTo>
                    <a:pt x="182" y="578"/>
                  </a:lnTo>
                  <a:lnTo>
                    <a:pt x="208" y="588"/>
                  </a:lnTo>
                  <a:lnTo>
                    <a:pt x="237" y="595"/>
                  </a:lnTo>
                  <a:lnTo>
                    <a:pt x="267" y="600"/>
                  </a:lnTo>
                  <a:lnTo>
                    <a:pt x="297" y="601"/>
                  </a:lnTo>
                </a:path>
              </a:pathLst>
            </a:custGeom>
            <a:gradFill rotWithShape="0">
              <a:gsLst>
                <a:gs pos="0">
                  <a:srgbClr val="FF0000"/>
                </a:gs>
                <a:gs pos="100000">
                  <a:srgbClr val="B20000"/>
                </a:gs>
              </a:gsLst>
              <a:lin ang="5400000" scaled="1"/>
            </a:gradFill>
            <a:ln w="12700" cap="rnd">
              <a:solidFill>
                <a:srgbClr val="000000"/>
              </a:solidFill>
              <a:round/>
              <a:headEnd/>
              <a:tailEnd/>
            </a:ln>
          </p:spPr>
          <p:txBody>
            <a:bodyPr/>
            <a:lstStyle/>
            <a:p>
              <a:endParaRPr lang="en-US" dirty="0"/>
            </a:p>
          </p:txBody>
        </p:sp>
        <p:sp useBgFill="1">
          <p:nvSpPr>
            <p:cNvPr id="15384" name="Freeform 86"/>
            <p:cNvSpPr>
              <a:spLocks/>
            </p:cNvSpPr>
            <p:nvPr/>
          </p:nvSpPr>
          <p:spPr bwMode="auto">
            <a:xfrm>
              <a:off x="5229" y="3090"/>
              <a:ext cx="421" cy="426"/>
            </a:xfrm>
            <a:custGeom>
              <a:avLst/>
              <a:gdLst>
                <a:gd name="T0" fmla="*/ 131 w 421"/>
                <a:gd name="T1" fmla="*/ 131 h 426"/>
                <a:gd name="T2" fmla="*/ 131 w 421"/>
                <a:gd name="T3" fmla="*/ 0 h 426"/>
                <a:gd name="T4" fmla="*/ 290 w 421"/>
                <a:gd name="T5" fmla="*/ 0 h 426"/>
                <a:gd name="T6" fmla="*/ 290 w 421"/>
                <a:gd name="T7" fmla="*/ 131 h 426"/>
                <a:gd name="T8" fmla="*/ 420 w 421"/>
                <a:gd name="T9" fmla="*/ 131 h 426"/>
                <a:gd name="T10" fmla="*/ 420 w 421"/>
                <a:gd name="T11" fmla="*/ 291 h 426"/>
                <a:gd name="T12" fmla="*/ 290 w 421"/>
                <a:gd name="T13" fmla="*/ 291 h 426"/>
                <a:gd name="T14" fmla="*/ 290 w 421"/>
                <a:gd name="T15" fmla="*/ 425 h 426"/>
                <a:gd name="T16" fmla="*/ 131 w 421"/>
                <a:gd name="T17" fmla="*/ 425 h 426"/>
                <a:gd name="T18" fmla="*/ 131 w 421"/>
                <a:gd name="T19" fmla="*/ 292 h 426"/>
                <a:gd name="T20" fmla="*/ 0 w 421"/>
                <a:gd name="T21" fmla="*/ 292 h 426"/>
                <a:gd name="T22" fmla="*/ 0 w 421"/>
                <a:gd name="T23" fmla="*/ 131 h 426"/>
                <a:gd name="T24" fmla="*/ 131 w 421"/>
                <a:gd name="T25" fmla="*/ 131 h 426"/>
                <a:gd name="T26" fmla="*/ 131 w 421"/>
                <a:gd name="T27" fmla="*/ 131 h 42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421"/>
                <a:gd name="T43" fmla="*/ 0 h 426"/>
                <a:gd name="T44" fmla="*/ 421 w 421"/>
                <a:gd name="T45" fmla="*/ 426 h 42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421" h="426">
                  <a:moveTo>
                    <a:pt x="131" y="131"/>
                  </a:moveTo>
                  <a:lnTo>
                    <a:pt x="131" y="0"/>
                  </a:lnTo>
                  <a:lnTo>
                    <a:pt x="290" y="0"/>
                  </a:lnTo>
                  <a:lnTo>
                    <a:pt x="290" y="131"/>
                  </a:lnTo>
                  <a:lnTo>
                    <a:pt x="420" y="131"/>
                  </a:lnTo>
                  <a:lnTo>
                    <a:pt x="420" y="291"/>
                  </a:lnTo>
                  <a:lnTo>
                    <a:pt x="290" y="291"/>
                  </a:lnTo>
                  <a:lnTo>
                    <a:pt x="290" y="425"/>
                  </a:lnTo>
                  <a:lnTo>
                    <a:pt x="131" y="425"/>
                  </a:lnTo>
                  <a:lnTo>
                    <a:pt x="131" y="292"/>
                  </a:lnTo>
                  <a:lnTo>
                    <a:pt x="0" y="292"/>
                  </a:lnTo>
                  <a:lnTo>
                    <a:pt x="0" y="131"/>
                  </a:lnTo>
                  <a:lnTo>
                    <a:pt x="131" y="131"/>
                  </a:lnTo>
                </a:path>
              </a:pathLst>
            </a:custGeom>
            <a:ln w="12700" cap="rnd">
              <a:solidFill>
                <a:srgbClr val="000000"/>
              </a:solidFill>
              <a:round/>
              <a:headEnd/>
              <a:tailEnd/>
            </a:ln>
          </p:spPr>
          <p:txBody>
            <a:bodyPr/>
            <a:lstStyle/>
            <a:p>
              <a:endParaRPr lang="en-US" dirty="0"/>
            </a:p>
          </p:txBody>
        </p:sp>
        <p:sp>
          <p:nvSpPr>
            <p:cNvPr id="15385" name="Freeform 87"/>
            <p:cNvSpPr>
              <a:spLocks/>
            </p:cNvSpPr>
            <p:nvPr/>
          </p:nvSpPr>
          <p:spPr bwMode="auto">
            <a:xfrm>
              <a:off x="5245" y="3104"/>
              <a:ext cx="391" cy="396"/>
            </a:xfrm>
            <a:custGeom>
              <a:avLst/>
              <a:gdLst>
                <a:gd name="T0" fmla="*/ 133 w 391"/>
                <a:gd name="T1" fmla="*/ 131 h 396"/>
                <a:gd name="T2" fmla="*/ 133 w 391"/>
                <a:gd name="T3" fmla="*/ 0 h 396"/>
                <a:gd name="T4" fmla="*/ 257 w 391"/>
                <a:gd name="T5" fmla="*/ 0 h 396"/>
                <a:gd name="T6" fmla="*/ 257 w 391"/>
                <a:gd name="T7" fmla="*/ 131 h 396"/>
                <a:gd name="T8" fmla="*/ 390 w 391"/>
                <a:gd name="T9" fmla="*/ 131 h 396"/>
                <a:gd name="T10" fmla="*/ 390 w 391"/>
                <a:gd name="T11" fmla="*/ 263 h 396"/>
                <a:gd name="T12" fmla="*/ 257 w 391"/>
                <a:gd name="T13" fmla="*/ 263 h 396"/>
                <a:gd name="T14" fmla="*/ 257 w 391"/>
                <a:gd name="T15" fmla="*/ 395 h 396"/>
                <a:gd name="T16" fmla="*/ 133 w 391"/>
                <a:gd name="T17" fmla="*/ 395 h 396"/>
                <a:gd name="T18" fmla="*/ 133 w 391"/>
                <a:gd name="T19" fmla="*/ 263 h 396"/>
                <a:gd name="T20" fmla="*/ 0 w 391"/>
                <a:gd name="T21" fmla="*/ 263 h 396"/>
                <a:gd name="T22" fmla="*/ 0 w 391"/>
                <a:gd name="T23" fmla="*/ 131 h 396"/>
                <a:gd name="T24" fmla="*/ 133 w 391"/>
                <a:gd name="T25" fmla="*/ 131 h 396"/>
                <a:gd name="T26" fmla="*/ 133 w 391"/>
                <a:gd name="T27" fmla="*/ 131 h 39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391"/>
                <a:gd name="T43" fmla="*/ 0 h 396"/>
                <a:gd name="T44" fmla="*/ 391 w 391"/>
                <a:gd name="T45" fmla="*/ 396 h 39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391" h="396">
                  <a:moveTo>
                    <a:pt x="133" y="131"/>
                  </a:moveTo>
                  <a:lnTo>
                    <a:pt x="133" y="0"/>
                  </a:lnTo>
                  <a:lnTo>
                    <a:pt x="257" y="0"/>
                  </a:lnTo>
                  <a:lnTo>
                    <a:pt x="257" y="131"/>
                  </a:lnTo>
                  <a:lnTo>
                    <a:pt x="390" y="131"/>
                  </a:lnTo>
                  <a:lnTo>
                    <a:pt x="390" y="263"/>
                  </a:lnTo>
                  <a:lnTo>
                    <a:pt x="257" y="263"/>
                  </a:lnTo>
                  <a:lnTo>
                    <a:pt x="257" y="395"/>
                  </a:lnTo>
                  <a:lnTo>
                    <a:pt x="133" y="395"/>
                  </a:lnTo>
                  <a:lnTo>
                    <a:pt x="133" y="263"/>
                  </a:lnTo>
                  <a:lnTo>
                    <a:pt x="0" y="263"/>
                  </a:lnTo>
                  <a:lnTo>
                    <a:pt x="0" y="131"/>
                  </a:lnTo>
                  <a:lnTo>
                    <a:pt x="133" y="131"/>
                  </a:lnTo>
                </a:path>
              </a:pathLst>
            </a:custGeom>
            <a:gradFill rotWithShape="0">
              <a:gsLst>
                <a:gs pos="0">
                  <a:srgbClr val="0080FF"/>
                </a:gs>
                <a:gs pos="100000">
                  <a:srgbClr val="00407F"/>
                </a:gs>
              </a:gsLst>
              <a:lin ang="5400000" scaled="1"/>
            </a:gradFill>
            <a:ln w="12700" cap="rnd">
              <a:solidFill>
                <a:srgbClr val="000000"/>
              </a:solidFill>
              <a:round/>
              <a:headEnd/>
              <a:tailEnd/>
            </a:ln>
          </p:spPr>
          <p:txBody>
            <a:bodyPr/>
            <a:lstStyle/>
            <a:p>
              <a:endParaRPr lang="en-US" dirty="0"/>
            </a:p>
          </p:txBody>
        </p:sp>
        <p:grpSp>
          <p:nvGrpSpPr>
            <p:cNvPr id="7" name="Group 88"/>
            <p:cNvGrpSpPr>
              <a:grpSpLocks/>
            </p:cNvGrpSpPr>
            <p:nvPr/>
          </p:nvGrpSpPr>
          <p:grpSpPr bwMode="auto">
            <a:xfrm>
              <a:off x="5148" y="2843"/>
              <a:ext cx="590" cy="924"/>
              <a:chOff x="5148" y="2843"/>
              <a:chExt cx="590" cy="924"/>
            </a:xfrm>
          </p:grpSpPr>
          <p:sp>
            <p:nvSpPr>
              <p:cNvPr id="15407" name="Freeform 89"/>
              <p:cNvSpPr>
                <a:spLocks/>
              </p:cNvSpPr>
              <p:nvPr/>
            </p:nvSpPr>
            <p:spPr bwMode="auto">
              <a:xfrm>
                <a:off x="5148" y="2916"/>
                <a:ext cx="89" cy="144"/>
              </a:xfrm>
              <a:custGeom>
                <a:avLst/>
                <a:gdLst>
                  <a:gd name="T0" fmla="*/ 82 w 89"/>
                  <a:gd name="T1" fmla="*/ 27 h 144"/>
                  <a:gd name="T2" fmla="*/ 37 w 89"/>
                  <a:gd name="T3" fmla="*/ 28 h 144"/>
                  <a:gd name="T4" fmla="*/ 32 w 89"/>
                  <a:gd name="T5" fmla="*/ 30 h 144"/>
                  <a:gd name="T6" fmla="*/ 29 w 89"/>
                  <a:gd name="T7" fmla="*/ 35 h 144"/>
                  <a:gd name="T8" fmla="*/ 32 w 89"/>
                  <a:gd name="T9" fmla="*/ 40 h 144"/>
                  <a:gd name="T10" fmla="*/ 48 w 89"/>
                  <a:gd name="T11" fmla="*/ 54 h 144"/>
                  <a:gd name="T12" fmla="*/ 70 w 89"/>
                  <a:gd name="T13" fmla="*/ 72 h 144"/>
                  <a:gd name="T14" fmla="*/ 80 w 89"/>
                  <a:gd name="T15" fmla="*/ 84 h 144"/>
                  <a:gd name="T16" fmla="*/ 86 w 89"/>
                  <a:gd name="T17" fmla="*/ 93 h 144"/>
                  <a:gd name="T18" fmla="*/ 88 w 89"/>
                  <a:gd name="T19" fmla="*/ 102 h 144"/>
                  <a:gd name="T20" fmla="*/ 88 w 89"/>
                  <a:gd name="T21" fmla="*/ 111 h 144"/>
                  <a:gd name="T22" fmla="*/ 86 w 89"/>
                  <a:gd name="T23" fmla="*/ 118 h 144"/>
                  <a:gd name="T24" fmla="*/ 84 w 89"/>
                  <a:gd name="T25" fmla="*/ 124 h 144"/>
                  <a:gd name="T26" fmla="*/ 81 w 89"/>
                  <a:gd name="T27" fmla="*/ 129 h 144"/>
                  <a:gd name="T28" fmla="*/ 76 w 89"/>
                  <a:gd name="T29" fmla="*/ 133 h 144"/>
                  <a:gd name="T30" fmla="*/ 71 w 89"/>
                  <a:gd name="T31" fmla="*/ 136 h 144"/>
                  <a:gd name="T32" fmla="*/ 64 w 89"/>
                  <a:gd name="T33" fmla="*/ 140 h 144"/>
                  <a:gd name="T34" fmla="*/ 56 w 89"/>
                  <a:gd name="T35" fmla="*/ 142 h 144"/>
                  <a:gd name="T36" fmla="*/ 46 w 89"/>
                  <a:gd name="T37" fmla="*/ 143 h 144"/>
                  <a:gd name="T38" fmla="*/ 1 w 89"/>
                  <a:gd name="T39" fmla="*/ 143 h 144"/>
                  <a:gd name="T40" fmla="*/ 47 w 89"/>
                  <a:gd name="T41" fmla="*/ 114 h 144"/>
                  <a:gd name="T42" fmla="*/ 56 w 89"/>
                  <a:gd name="T43" fmla="*/ 112 h 144"/>
                  <a:gd name="T44" fmla="*/ 58 w 89"/>
                  <a:gd name="T45" fmla="*/ 109 h 144"/>
                  <a:gd name="T46" fmla="*/ 56 w 89"/>
                  <a:gd name="T47" fmla="*/ 104 h 144"/>
                  <a:gd name="T48" fmla="*/ 52 w 89"/>
                  <a:gd name="T49" fmla="*/ 98 h 144"/>
                  <a:gd name="T50" fmla="*/ 29 w 89"/>
                  <a:gd name="T51" fmla="*/ 79 h 144"/>
                  <a:gd name="T52" fmla="*/ 20 w 89"/>
                  <a:gd name="T53" fmla="*/ 71 h 144"/>
                  <a:gd name="T54" fmla="*/ 12 w 89"/>
                  <a:gd name="T55" fmla="*/ 63 h 144"/>
                  <a:gd name="T56" fmla="*/ 6 w 89"/>
                  <a:gd name="T57" fmla="*/ 56 h 144"/>
                  <a:gd name="T58" fmla="*/ 2 w 89"/>
                  <a:gd name="T59" fmla="*/ 48 h 144"/>
                  <a:gd name="T60" fmla="*/ 0 w 89"/>
                  <a:gd name="T61" fmla="*/ 38 h 144"/>
                  <a:gd name="T62" fmla="*/ 0 w 89"/>
                  <a:gd name="T63" fmla="*/ 28 h 144"/>
                  <a:gd name="T64" fmla="*/ 1 w 89"/>
                  <a:gd name="T65" fmla="*/ 22 h 144"/>
                  <a:gd name="T66" fmla="*/ 3 w 89"/>
                  <a:gd name="T67" fmla="*/ 16 h 144"/>
                  <a:gd name="T68" fmla="*/ 7 w 89"/>
                  <a:gd name="T69" fmla="*/ 12 h 144"/>
                  <a:gd name="T70" fmla="*/ 11 w 89"/>
                  <a:gd name="T71" fmla="*/ 8 h 144"/>
                  <a:gd name="T72" fmla="*/ 17 w 89"/>
                  <a:gd name="T73" fmla="*/ 4 h 144"/>
                  <a:gd name="T74" fmla="*/ 24 w 89"/>
                  <a:gd name="T75" fmla="*/ 2 h 144"/>
                  <a:gd name="T76" fmla="*/ 33 w 89"/>
                  <a:gd name="T77" fmla="*/ 0 h 144"/>
                  <a:gd name="T78" fmla="*/ 82 w 89"/>
                  <a:gd name="T79" fmla="*/ 0 h 144"/>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89"/>
                  <a:gd name="T121" fmla="*/ 0 h 144"/>
                  <a:gd name="T122" fmla="*/ 89 w 89"/>
                  <a:gd name="T123" fmla="*/ 144 h 144"/>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89" h="144">
                    <a:moveTo>
                      <a:pt x="82" y="0"/>
                    </a:moveTo>
                    <a:lnTo>
                      <a:pt x="82" y="27"/>
                    </a:lnTo>
                    <a:lnTo>
                      <a:pt x="40" y="27"/>
                    </a:lnTo>
                    <a:lnTo>
                      <a:pt x="37" y="28"/>
                    </a:lnTo>
                    <a:lnTo>
                      <a:pt x="34" y="28"/>
                    </a:lnTo>
                    <a:lnTo>
                      <a:pt x="32" y="30"/>
                    </a:lnTo>
                    <a:lnTo>
                      <a:pt x="30" y="32"/>
                    </a:lnTo>
                    <a:lnTo>
                      <a:pt x="29" y="35"/>
                    </a:lnTo>
                    <a:lnTo>
                      <a:pt x="30" y="38"/>
                    </a:lnTo>
                    <a:lnTo>
                      <a:pt x="32" y="40"/>
                    </a:lnTo>
                    <a:lnTo>
                      <a:pt x="34" y="44"/>
                    </a:lnTo>
                    <a:lnTo>
                      <a:pt x="48" y="54"/>
                    </a:lnTo>
                    <a:lnTo>
                      <a:pt x="59" y="63"/>
                    </a:lnTo>
                    <a:lnTo>
                      <a:pt x="70" y="72"/>
                    </a:lnTo>
                    <a:lnTo>
                      <a:pt x="76" y="79"/>
                    </a:lnTo>
                    <a:lnTo>
                      <a:pt x="80" y="84"/>
                    </a:lnTo>
                    <a:lnTo>
                      <a:pt x="84" y="89"/>
                    </a:lnTo>
                    <a:lnTo>
                      <a:pt x="86" y="93"/>
                    </a:lnTo>
                    <a:lnTo>
                      <a:pt x="87" y="97"/>
                    </a:lnTo>
                    <a:lnTo>
                      <a:pt x="88" y="102"/>
                    </a:lnTo>
                    <a:lnTo>
                      <a:pt x="88" y="106"/>
                    </a:lnTo>
                    <a:lnTo>
                      <a:pt x="88" y="111"/>
                    </a:lnTo>
                    <a:lnTo>
                      <a:pt x="87" y="116"/>
                    </a:lnTo>
                    <a:lnTo>
                      <a:pt x="86" y="118"/>
                    </a:lnTo>
                    <a:lnTo>
                      <a:pt x="86" y="121"/>
                    </a:lnTo>
                    <a:lnTo>
                      <a:pt x="84" y="124"/>
                    </a:lnTo>
                    <a:lnTo>
                      <a:pt x="82" y="126"/>
                    </a:lnTo>
                    <a:lnTo>
                      <a:pt x="81" y="129"/>
                    </a:lnTo>
                    <a:lnTo>
                      <a:pt x="78" y="131"/>
                    </a:lnTo>
                    <a:lnTo>
                      <a:pt x="76" y="133"/>
                    </a:lnTo>
                    <a:lnTo>
                      <a:pt x="74" y="135"/>
                    </a:lnTo>
                    <a:lnTo>
                      <a:pt x="71" y="136"/>
                    </a:lnTo>
                    <a:lnTo>
                      <a:pt x="68" y="138"/>
                    </a:lnTo>
                    <a:lnTo>
                      <a:pt x="64" y="140"/>
                    </a:lnTo>
                    <a:lnTo>
                      <a:pt x="60" y="141"/>
                    </a:lnTo>
                    <a:lnTo>
                      <a:pt x="56" y="142"/>
                    </a:lnTo>
                    <a:lnTo>
                      <a:pt x="52" y="143"/>
                    </a:lnTo>
                    <a:lnTo>
                      <a:pt x="46" y="143"/>
                    </a:lnTo>
                    <a:lnTo>
                      <a:pt x="42" y="143"/>
                    </a:lnTo>
                    <a:lnTo>
                      <a:pt x="1" y="143"/>
                    </a:lnTo>
                    <a:lnTo>
                      <a:pt x="1" y="114"/>
                    </a:lnTo>
                    <a:lnTo>
                      <a:pt x="47" y="114"/>
                    </a:lnTo>
                    <a:lnTo>
                      <a:pt x="52" y="114"/>
                    </a:lnTo>
                    <a:lnTo>
                      <a:pt x="56" y="112"/>
                    </a:lnTo>
                    <a:lnTo>
                      <a:pt x="57" y="111"/>
                    </a:lnTo>
                    <a:lnTo>
                      <a:pt x="58" y="109"/>
                    </a:lnTo>
                    <a:lnTo>
                      <a:pt x="58" y="106"/>
                    </a:lnTo>
                    <a:lnTo>
                      <a:pt x="56" y="104"/>
                    </a:lnTo>
                    <a:lnTo>
                      <a:pt x="55" y="101"/>
                    </a:lnTo>
                    <a:lnTo>
                      <a:pt x="52" y="98"/>
                    </a:lnTo>
                    <a:lnTo>
                      <a:pt x="40" y="88"/>
                    </a:lnTo>
                    <a:lnTo>
                      <a:pt x="29" y="79"/>
                    </a:lnTo>
                    <a:lnTo>
                      <a:pt x="24" y="75"/>
                    </a:lnTo>
                    <a:lnTo>
                      <a:pt x="20" y="71"/>
                    </a:lnTo>
                    <a:lnTo>
                      <a:pt x="16" y="67"/>
                    </a:lnTo>
                    <a:lnTo>
                      <a:pt x="12" y="63"/>
                    </a:lnTo>
                    <a:lnTo>
                      <a:pt x="9" y="60"/>
                    </a:lnTo>
                    <a:lnTo>
                      <a:pt x="6" y="56"/>
                    </a:lnTo>
                    <a:lnTo>
                      <a:pt x="4" y="52"/>
                    </a:lnTo>
                    <a:lnTo>
                      <a:pt x="2" y="48"/>
                    </a:lnTo>
                    <a:lnTo>
                      <a:pt x="0" y="44"/>
                    </a:lnTo>
                    <a:lnTo>
                      <a:pt x="0" y="38"/>
                    </a:lnTo>
                    <a:lnTo>
                      <a:pt x="0" y="33"/>
                    </a:lnTo>
                    <a:lnTo>
                      <a:pt x="0" y="28"/>
                    </a:lnTo>
                    <a:lnTo>
                      <a:pt x="0" y="25"/>
                    </a:lnTo>
                    <a:lnTo>
                      <a:pt x="1" y="22"/>
                    </a:lnTo>
                    <a:lnTo>
                      <a:pt x="2" y="19"/>
                    </a:lnTo>
                    <a:lnTo>
                      <a:pt x="3" y="16"/>
                    </a:lnTo>
                    <a:lnTo>
                      <a:pt x="5" y="14"/>
                    </a:lnTo>
                    <a:lnTo>
                      <a:pt x="7" y="12"/>
                    </a:lnTo>
                    <a:lnTo>
                      <a:pt x="9" y="10"/>
                    </a:lnTo>
                    <a:lnTo>
                      <a:pt x="11" y="8"/>
                    </a:lnTo>
                    <a:lnTo>
                      <a:pt x="14" y="6"/>
                    </a:lnTo>
                    <a:lnTo>
                      <a:pt x="17" y="4"/>
                    </a:lnTo>
                    <a:lnTo>
                      <a:pt x="21" y="2"/>
                    </a:lnTo>
                    <a:lnTo>
                      <a:pt x="24" y="2"/>
                    </a:lnTo>
                    <a:lnTo>
                      <a:pt x="28" y="1"/>
                    </a:lnTo>
                    <a:lnTo>
                      <a:pt x="33" y="0"/>
                    </a:lnTo>
                    <a:lnTo>
                      <a:pt x="38" y="0"/>
                    </a:lnTo>
                    <a:lnTo>
                      <a:pt x="82" y="0"/>
                    </a:lnTo>
                  </a:path>
                </a:pathLst>
              </a:custGeom>
              <a:solidFill>
                <a:srgbClr val="FFFFFF"/>
              </a:solidFill>
              <a:ln w="12700" cap="rnd">
                <a:solidFill>
                  <a:srgbClr val="FFFFFF"/>
                </a:solidFill>
                <a:round/>
                <a:headEnd/>
                <a:tailEnd/>
              </a:ln>
            </p:spPr>
            <p:txBody>
              <a:bodyPr/>
              <a:lstStyle/>
              <a:p>
                <a:endParaRPr lang="en-US" dirty="0"/>
              </a:p>
            </p:txBody>
          </p:sp>
          <p:sp>
            <p:nvSpPr>
              <p:cNvPr id="15408" name="Freeform 90"/>
              <p:cNvSpPr>
                <a:spLocks/>
              </p:cNvSpPr>
              <p:nvPr/>
            </p:nvSpPr>
            <p:spPr bwMode="auto">
              <a:xfrm>
                <a:off x="5256" y="2855"/>
                <a:ext cx="103" cy="147"/>
              </a:xfrm>
              <a:custGeom>
                <a:avLst/>
                <a:gdLst>
                  <a:gd name="T0" fmla="*/ 102 w 103"/>
                  <a:gd name="T1" fmla="*/ 45 h 147"/>
                  <a:gd name="T2" fmla="*/ 102 w 103"/>
                  <a:gd name="T3" fmla="*/ 39 h 147"/>
                  <a:gd name="T4" fmla="*/ 101 w 103"/>
                  <a:gd name="T5" fmla="*/ 35 h 147"/>
                  <a:gd name="T6" fmla="*/ 100 w 103"/>
                  <a:gd name="T7" fmla="*/ 30 h 147"/>
                  <a:gd name="T8" fmla="*/ 98 w 103"/>
                  <a:gd name="T9" fmla="*/ 26 h 147"/>
                  <a:gd name="T10" fmla="*/ 95 w 103"/>
                  <a:gd name="T11" fmla="*/ 22 h 147"/>
                  <a:gd name="T12" fmla="*/ 93 w 103"/>
                  <a:gd name="T13" fmla="*/ 19 h 147"/>
                  <a:gd name="T14" fmla="*/ 90 w 103"/>
                  <a:gd name="T15" fmla="*/ 15 h 147"/>
                  <a:gd name="T16" fmla="*/ 86 w 103"/>
                  <a:gd name="T17" fmla="*/ 12 h 147"/>
                  <a:gd name="T18" fmla="*/ 82 w 103"/>
                  <a:gd name="T19" fmla="*/ 10 h 147"/>
                  <a:gd name="T20" fmla="*/ 78 w 103"/>
                  <a:gd name="T21" fmla="*/ 7 h 147"/>
                  <a:gd name="T22" fmla="*/ 73 w 103"/>
                  <a:gd name="T23" fmla="*/ 5 h 147"/>
                  <a:gd name="T24" fmla="*/ 69 w 103"/>
                  <a:gd name="T25" fmla="*/ 3 h 147"/>
                  <a:gd name="T26" fmla="*/ 64 w 103"/>
                  <a:gd name="T27" fmla="*/ 2 h 147"/>
                  <a:gd name="T28" fmla="*/ 60 w 103"/>
                  <a:gd name="T29" fmla="*/ 1 h 147"/>
                  <a:gd name="T30" fmla="*/ 55 w 103"/>
                  <a:gd name="T31" fmla="*/ 1 h 147"/>
                  <a:gd name="T32" fmla="*/ 50 w 103"/>
                  <a:gd name="T33" fmla="*/ 0 h 147"/>
                  <a:gd name="T34" fmla="*/ 46 w 103"/>
                  <a:gd name="T35" fmla="*/ 0 h 147"/>
                  <a:gd name="T36" fmla="*/ 41 w 103"/>
                  <a:gd name="T37" fmla="*/ 1 h 147"/>
                  <a:gd name="T38" fmla="*/ 37 w 103"/>
                  <a:gd name="T39" fmla="*/ 1 h 147"/>
                  <a:gd name="T40" fmla="*/ 32 w 103"/>
                  <a:gd name="T41" fmla="*/ 3 h 147"/>
                  <a:gd name="T42" fmla="*/ 28 w 103"/>
                  <a:gd name="T43" fmla="*/ 5 h 147"/>
                  <a:gd name="T44" fmla="*/ 23 w 103"/>
                  <a:gd name="T45" fmla="*/ 7 h 147"/>
                  <a:gd name="T46" fmla="*/ 20 w 103"/>
                  <a:gd name="T47" fmla="*/ 9 h 147"/>
                  <a:gd name="T48" fmla="*/ 16 w 103"/>
                  <a:gd name="T49" fmla="*/ 12 h 147"/>
                  <a:gd name="T50" fmla="*/ 13 w 103"/>
                  <a:gd name="T51" fmla="*/ 15 h 147"/>
                  <a:gd name="T52" fmla="*/ 10 w 103"/>
                  <a:gd name="T53" fmla="*/ 19 h 147"/>
                  <a:gd name="T54" fmla="*/ 7 w 103"/>
                  <a:gd name="T55" fmla="*/ 23 h 147"/>
                  <a:gd name="T56" fmla="*/ 5 w 103"/>
                  <a:gd name="T57" fmla="*/ 28 h 147"/>
                  <a:gd name="T58" fmla="*/ 3 w 103"/>
                  <a:gd name="T59" fmla="*/ 33 h 147"/>
                  <a:gd name="T60" fmla="*/ 2 w 103"/>
                  <a:gd name="T61" fmla="*/ 39 h 147"/>
                  <a:gd name="T62" fmla="*/ 1 w 103"/>
                  <a:gd name="T63" fmla="*/ 45 h 147"/>
                  <a:gd name="T64" fmla="*/ 0 w 103"/>
                  <a:gd name="T65" fmla="*/ 51 h 147"/>
                  <a:gd name="T66" fmla="*/ 0 w 103"/>
                  <a:gd name="T67" fmla="*/ 146 h 147"/>
                  <a:gd name="T68" fmla="*/ 32 w 103"/>
                  <a:gd name="T69" fmla="*/ 146 h 147"/>
                  <a:gd name="T70" fmla="*/ 32 w 103"/>
                  <a:gd name="T71" fmla="*/ 56 h 147"/>
                  <a:gd name="T72" fmla="*/ 33 w 103"/>
                  <a:gd name="T73" fmla="*/ 49 h 147"/>
                  <a:gd name="T74" fmla="*/ 34 w 103"/>
                  <a:gd name="T75" fmla="*/ 43 h 147"/>
                  <a:gd name="T76" fmla="*/ 35 w 103"/>
                  <a:gd name="T77" fmla="*/ 40 h 147"/>
                  <a:gd name="T78" fmla="*/ 36 w 103"/>
                  <a:gd name="T79" fmla="*/ 37 h 147"/>
                  <a:gd name="T80" fmla="*/ 38 w 103"/>
                  <a:gd name="T81" fmla="*/ 34 h 147"/>
                  <a:gd name="T82" fmla="*/ 40 w 103"/>
                  <a:gd name="T83" fmla="*/ 32 h 147"/>
                  <a:gd name="T84" fmla="*/ 44 w 103"/>
                  <a:gd name="T85" fmla="*/ 30 h 147"/>
                  <a:gd name="T86" fmla="*/ 48 w 103"/>
                  <a:gd name="T87" fmla="*/ 29 h 147"/>
                  <a:gd name="T88" fmla="*/ 53 w 103"/>
                  <a:gd name="T89" fmla="*/ 29 h 147"/>
                  <a:gd name="T90" fmla="*/ 57 w 103"/>
                  <a:gd name="T91" fmla="*/ 29 h 147"/>
                  <a:gd name="T92" fmla="*/ 60 w 103"/>
                  <a:gd name="T93" fmla="*/ 30 h 147"/>
                  <a:gd name="T94" fmla="*/ 63 w 103"/>
                  <a:gd name="T95" fmla="*/ 31 h 147"/>
                  <a:gd name="T96" fmla="*/ 67 w 103"/>
                  <a:gd name="T97" fmla="*/ 33 h 147"/>
                  <a:gd name="T98" fmla="*/ 69 w 103"/>
                  <a:gd name="T99" fmla="*/ 35 h 147"/>
                  <a:gd name="T100" fmla="*/ 70 w 103"/>
                  <a:gd name="T101" fmla="*/ 38 h 147"/>
                  <a:gd name="T102" fmla="*/ 72 w 103"/>
                  <a:gd name="T103" fmla="*/ 41 h 147"/>
                  <a:gd name="T104" fmla="*/ 72 w 103"/>
                  <a:gd name="T105" fmla="*/ 45 h 147"/>
                  <a:gd name="T106" fmla="*/ 72 w 103"/>
                  <a:gd name="T107" fmla="*/ 51 h 147"/>
                  <a:gd name="T108" fmla="*/ 72 w 103"/>
                  <a:gd name="T109" fmla="*/ 67 h 147"/>
                  <a:gd name="T110" fmla="*/ 40 w 103"/>
                  <a:gd name="T111" fmla="*/ 67 h 147"/>
                  <a:gd name="T112" fmla="*/ 40 w 103"/>
                  <a:gd name="T113" fmla="*/ 94 h 147"/>
                  <a:gd name="T114" fmla="*/ 70 w 103"/>
                  <a:gd name="T115" fmla="*/ 94 h 147"/>
                  <a:gd name="T116" fmla="*/ 70 w 103"/>
                  <a:gd name="T117" fmla="*/ 146 h 147"/>
                  <a:gd name="T118" fmla="*/ 102 w 103"/>
                  <a:gd name="T119" fmla="*/ 146 h 147"/>
                  <a:gd name="T120" fmla="*/ 102 w 103"/>
                  <a:gd name="T121" fmla="*/ 45 h 147"/>
                  <a:gd name="T122" fmla="*/ 102 w 103"/>
                  <a:gd name="T123" fmla="*/ 45 h 147"/>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03"/>
                  <a:gd name="T187" fmla="*/ 0 h 147"/>
                  <a:gd name="T188" fmla="*/ 103 w 103"/>
                  <a:gd name="T189" fmla="*/ 147 h 147"/>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03" h="147">
                    <a:moveTo>
                      <a:pt x="102" y="45"/>
                    </a:moveTo>
                    <a:lnTo>
                      <a:pt x="102" y="39"/>
                    </a:lnTo>
                    <a:lnTo>
                      <a:pt x="101" y="35"/>
                    </a:lnTo>
                    <a:lnTo>
                      <a:pt x="100" y="30"/>
                    </a:lnTo>
                    <a:lnTo>
                      <a:pt x="98" y="26"/>
                    </a:lnTo>
                    <a:lnTo>
                      <a:pt x="95" y="22"/>
                    </a:lnTo>
                    <a:lnTo>
                      <a:pt x="93" y="19"/>
                    </a:lnTo>
                    <a:lnTo>
                      <a:pt x="90" y="15"/>
                    </a:lnTo>
                    <a:lnTo>
                      <a:pt x="86" y="12"/>
                    </a:lnTo>
                    <a:lnTo>
                      <a:pt x="82" y="10"/>
                    </a:lnTo>
                    <a:lnTo>
                      <a:pt x="78" y="7"/>
                    </a:lnTo>
                    <a:lnTo>
                      <a:pt x="73" y="5"/>
                    </a:lnTo>
                    <a:lnTo>
                      <a:pt x="69" y="3"/>
                    </a:lnTo>
                    <a:lnTo>
                      <a:pt x="64" y="2"/>
                    </a:lnTo>
                    <a:lnTo>
                      <a:pt x="60" y="1"/>
                    </a:lnTo>
                    <a:lnTo>
                      <a:pt x="55" y="1"/>
                    </a:lnTo>
                    <a:lnTo>
                      <a:pt x="50" y="0"/>
                    </a:lnTo>
                    <a:lnTo>
                      <a:pt x="46" y="0"/>
                    </a:lnTo>
                    <a:lnTo>
                      <a:pt x="41" y="1"/>
                    </a:lnTo>
                    <a:lnTo>
                      <a:pt x="37" y="1"/>
                    </a:lnTo>
                    <a:lnTo>
                      <a:pt x="32" y="3"/>
                    </a:lnTo>
                    <a:lnTo>
                      <a:pt x="28" y="5"/>
                    </a:lnTo>
                    <a:lnTo>
                      <a:pt x="23" y="7"/>
                    </a:lnTo>
                    <a:lnTo>
                      <a:pt x="20" y="9"/>
                    </a:lnTo>
                    <a:lnTo>
                      <a:pt x="16" y="12"/>
                    </a:lnTo>
                    <a:lnTo>
                      <a:pt x="13" y="15"/>
                    </a:lnTo>
                    <a:lnTo>
                      <a:pt x="10" y="19"/>
                    </a:lnTo>
                    <a:lnTo>
                      <a:pt x="7" y="23"/>
                    </a:lnTo>
                    <a:lnTo>
                      <a:pt x="5" y="28"/>
                    </a:lnTo>
                    <a:lnTo>
                      <a:pt x="3" y="33"/>
                    </a:lnTo>
                    <a:lnTo>
                      <a:pt x="2" y="39"/>
                    </a:lnTo>
                    <a:lnTo>
                      <a:pt x="1" y="45"/>
                    </a:lnTo>
                    <a:lnTo>
                      <a:pt x="0" y="51"/>
                    </a:lnTo>
                    <a:lnTo>
                      <a:pt x="0" y="146"/>
                    </a:lnTo>
                    <a:lnTo>
                      <a:pt x="32" y="146"/>
                    </a:lnTo>
                    <a:lnTo>
                      <a:pt x="32" y="56"/>
                    </a:lnTo>
                    <a:lnTo>
                      <a:pt x="33" y="49"/>
                    </a:lnTo>
                    <a:lnTo>
                      <a:pt x="34" y="43"/>
                    </a:lnTo>
                    <a:lnTo>
                      <a:pt x="35" y="40"/>
                    </a:lnTo>
                    <a:lnTo>
                      <a:pt x="36" y="37"/>
                    </a:lnTo>
                    <a:lnTo>
                      <a:pt x="38" y="34"/>
                    </a:lnTo>
                    <a:lnTo>
                      <a:pt x="40" y="32"/>
                    </a:lnTo>
                    <a:lnTo>
                      <a:pt x="44" y="30"/>
                    </a:lnTo>
                    <a:lnTo>
                      <a:pt x="48" y="29"/>
                    </a:lnTo>
                    <a:lnTo>
                      <a:pt x="53" y="29"/>
                    </a:lnTo>
                    <a:lnTo>
                      <a:pt x="57" y="29"/>
                    </a:lnTo>
                    <a:lnTo>
                      <a:pt x="60" y="30"/>
                    </a:lnTo>
                    <a:lnTo>
                      <a:pt x="63" y="31"/>
                    </a:lnTo>
                    <a:lnTo>
                      <a:pt x="67" y="33"/>
                    </a:lnTo>
                    <a:lnTo>
                      <a:pt x="69" y="35"/>
                    </a:lnTo>
                    <a:lnTo>
                      <a:pt x="70" y="38"/>
                    </a:lnTo>
                    <a:lnTo>
                      <a:pt x="72" y="41"/>
                    </a:lnTo>
                    <a:lnTo>
                      <a:pt x="72" y="45"/>
                    </a:lnTo>
                    <a:lnTo>
                      <a:pt x="72" y="51"/>
                    </a:lnTo>
                    <a:lnTo>
                      <a:pt x="72" y="67"/>
                    </a:lnTo>
                    <a:lnTo>
                      <a:pt x="40" y="67"/>
                    </a:lnTo>
                    <a:lnTo>
                      <a:pt x="40" y="94"/>
                    </a:lnTo>
                    <a:lnTo>
                      <a:pt x="70" y="94"/>
                    </a:lnTo>
                    <a:lnTo>
                      <a:pt x="70" y="146"/>
                    </a:lnTo>
                    <a:lnTo>
                      <a:pt x="102" y="146"/>
                    </a:lnTo>
                    <a:lnTo>
                      <a:pt x="102" y="45"/>
                    </a:lnTo>
                  </a:path>
                </a:pathLst>
              </a:custGeom>
              <a:solidFill>
                <a:srgbClr val="FFFFFF"/>
              </a:solidFill>
              <a:ln w="12700" cap="rnd">
                <a:solidFill>
                  <a:srgbClr val="FFFFFF"/>
                </a:solidFill>
                <a:round/>
                <a:headEnd/>
                <a:tailEnd/>
              </a:ln>
            </p:spPr>
            <p:txBody>
              <a:bodyPr/>
              <a:lstStyle/>
              <a:p>
                <a:endParaRPr lang="en-US" dirty="0"/>
              </a:p>
            </p:txBody>
          </p:sp>
          <p:sp>
            <p:nvSpPr>
              <p:cNvPr id="15409" name="Freeform 91"/>
              <p:cNvSpPr>
                <a:spLocks/>
              </p:cNvSpPr>
              <p:nvPr/>
            </p:nvSpPr>
            <p:spPr bwMode="auto">
              <a:xfrm>
                <a:off x="5376" y="2843"/>
                <a:ext cx="76" cy="144"/>
              </a:xfrm>
              <a:custGeom>
                <a:avLst/>
                <a:gdLst>
                  <a:gd name="T0" fmla="*/ 75 w 76"/>
                  <a:gd name="T1" fmla="*/ 0 h 144"/>
                  <a:gd name="T2" fmla="*/ 75 w 76"/>
                  <a:gd name="T3" fmla="*/ 29 h 144"/>
                  <a:gd name="T4" fmla="*/ 64 w 76"/>
                  <a:gd name="T5" fmla="*/ 29 h 144"/>
                  <a:gd name="T6" fmla="*/ 55 w 76"/>
                  <a:gd name="T7" fmla="*/ 29 h 144"/>
                  <a:gd name="T8" fmla="*/ 49 w 76"/>
                  <a:gd name="T9" fmla="*/ 29 h 144"/>
                  <a:gd name="T10" fmla="*/ 44 w 76"/>
                  <a:gd name="T11" fmla="*/ 29 h 144"/>
                  <a:gd name="T12" fmla="*/ 41 w 76"/>
                  <a:gd name="T13" fmla="*/ 31 h 144"/>
                  <a:gd name="T14" fmla="*/ 38 w 76"/>
                  <a:gd name="T15" fmla="*/ 31 h 144"/>
                  <a:gd name="T16" fmla="*/ 36 w 76"/>
                  <a:gd name="T17" fmla="*/ 33 h 144"/>
                  <a:gd name="T18" fmla="*/ 34 w 76"/>
                  <a:gd name="T19" fmla="*/ 34 h 144"/>
                  <a:gd name="T20" fmla="*/ 32 w 76"/>
                  <a:gd name="T21" fmla="*/ 36 h 144"/>
                  <a:gd name="T22" fmla="*/ 31 w 76"/>
                  <a:gd name="T23" fmla="*/ 38 h 144"/>
                  <a:gd name="T24" fmla="*/ 30 w 76"/>
                  <a:gd name="T25" fmla="*/ 41 h 144"/>
                  <a:gd name="T26" fmla="*/ 30 w 76"/>
                  <a:gd name="T27" fmla="*/ 44 h 144"/>
                  <a:gd name="T28" fmla="*/ 30 w 76"/>
                  <a:gd name="T29" fmla="*/ 62 h 144"/>
                  <a:gd name="T30" fmla="*/ 75 w 76"/>
                  <a:gd name="T31" fmla="*/ 62 h 144"/>
                  <a:gd name="T32" fmla="*/ 75 w 76"/>
                  <a:gd name="T33" fmla="*/ 91 h 144"/>
                  <a:gd name="T34" fmla="*/ 30 w 76"/>
                  <a:gd name="T35" fmla="*/ 91 h 144"/>
                  <a:gd name="T36" fmla="*/ 30 w 76"/>
                  <a:gd name="T37" fmla="*/ 143 h 144"/>
                  <a:gd name="T38" fmla="*/ 0 w 76"/>
                  <a:gd name="T39" fmla="*/ 143 h 144"/>
                  <a:gd name="T40" fmla="*/ 0 w 76"/>
                  <a:gd name="T41" fmla="*/ 47 h 144"/>
                  <a:gd name="T42" fmla="*/ 1 w 76"/>
                  <a:gd name="T43" fmla="*/ 42 h 144"/>
                  <a:gd name="T44" fmla="*/ 1 w 76"/>
                  <a:gd name="T45" fmla="*/ 36 h 144"/>
                  <a:gd name="T46" fmla="*/ 2 w 76"/>
                  <a:gd name="T47" fmla="*/ 31 h 144"/>
                  <a:gd name="T48" fmla="*/ 3 w 76"/>
                  <a:gd name="T49" fmla="*/ 26 h 144"/>
                  <a:gd name="T50" fmla="*/ 6 w 76"/>
                  <a:gd name="T51" fmla="*/ 21 h 144"/>
                  <a:gd name="T52" fmla="*/ 8 w 76"/>
                  <a:gd name="T53" fmla="*/ 17 h 144"/>
                  <a:gd name="T54" fmla="*/ 11 w 76"/>
                  <a:gd name="T55" fmla="*/ 13 h 144"/>
                  <a:gd name="T56" fmla="*/ 14 w 76"/>
                  <a:gd name="T57" fmla="*/ 10 h 144"/>
                  <a:gd name="T58" fmla="*/ 18 w 76"/>
                  <a:gd name="T59" fmla="*/ 8 h 144"/>
                  <a:gd name="T60" fmla="*/ 22 w 76"/>
                  <a:gd name="T61" fmla="*/ 6 h 144"/>
                  <a:gd name="T62" fmla="*/ 25 w 76"/>
                  <a:gd name="T63" fmla="*/ 4 h 144"/>
                  <a:gd name="T64" fmla="*/ 30 w 76"/>
                  <a:gd name="T65" fmla="*/ 2 h 144"/>
                  <a:gd name="T66" fmla="*/ 34 w 76"/>
                  <a:gd name="T67" fmla="*/ 1 h 144"/>
                  <a:gd name="T68" fmla="*/ 40 w 76"/>
                  <a:gd name="T69" fmla="*/ 1 h 144"/>
                  <a:gd name="T70" fmla="*/ 45 w 76"/>
                  <a:gd name="T71" fmla="*/ 0 h 144"/>
                  <a:gd name="T72" fmla="*/ 51 w 76"/>
                  <a:gd name="T73" fmla="*/ 0 h 144"/>
                  <a:gd name="T74" fmla="*/ 75 w 76"/>
                  <a:gd name="T75" fmla="*/ 0 h 144"/>
                  <a:gd name="T76" fmla="*/ 75 w 76"/>
                  <a:gd name="T77" fmla="*/ 0 h 144"/>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76"/>
                  <a:gd name="T118" fmla="*/ 0 h 144"/>
                  <a:gd name="T119" fmla="*/ 76 w 76"/>
                  <a:gd name="T120" fmla="*/ 144 h 144"/>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76" h="144">
                    <a:moveTo>
                      <a:pt x="75" y="0"/>
                    </a:moveTo>
                    <a:lnTo>
                      <a:pt x="75" y="29"/>
                    </a:lnTo>
                    <a:lnTo>
                      <a:pt x="64" y="29"/>
                    </a:lnTo>
                    <a:lnTo>
                      <a:pt x="55" y="29"/>
                    </a:lnTo>
                    <a:lnTo>
                      <a:pt x="49" y="29"/>
                    </a:lnTo>
                    <a:lnTo>
                      <a:pt x="44" y="29"/>
                    </a:lnTo>
                    <a:lnTo>
                      <a:pt x="41" y="31"/>
                    </a:lnTo>
                    <a:lnTo>
                      <a:pt x="38" y="31"/>
                    </a:lnTo>
                    <a:lnTo>
                      <a:pt x="36" y="33"/>
                    </a:lnTo>
                    <a:lnTo>
                      <a:pt x="34" y="34"/>
                    </a:lnTo>
                    <a:lnTo>
                      <a:pt x="32" y="36"/>
                    </a:lnTo>
                    <a:lnTo>
                      <a:pt x="31" y="38"/>
                    </a:lnTo>
                    <a:lnTo>
                      <a:pt x="30" y="41"/>
                    </a:lnTo>
                    <a:lnTo>
                      <a:pt x="30" y="44"/>
                    </a:lnTo>
                    <a:lnTo>
                      <a:pt x="30" y="62"/>
                    </a:lnTo>
                    <a:lnTo>
                      <a:pt x="75" y="62"/>
                    </a:lnTo>
                    <a:lnTo>
                      <a:pt x="75" y="91"/>
                    </a:lnTo>
                    <a:lnTo>
                      <a:pt x="30" y="91"/>
                    </a:lnTo>
                    <a:lnTo>
                      <a:pt x="30" y="143"/>
                    </a:lnTo>
                    <a:lnTo>
                      <a:pt x="0" y="143"/>
                    </a:lnTo>
                    <a:lnTo>
                      <a:pt x="0" y="47"/>
                    </a:lnTo>
                    <a:lnTo>
                      <a:pt x="1" y="42"/>
                    </a:lnTo>
                    <a:lnTo>
                      <a:pt x="1" y="36"/>
                    </a:lnTo>
                    <a:lnTo>
                      <a:pt x="2" y="31"/>
                    </a:lnTo>
                    <a:lnTo>
                      <a:pt x="3" y="26"/>
                    </a:lnTo>
                    <a:lnTo>
                      <a:pt x="6" y="21"/>
                    </a:lnTo>
                    <a:lnTo>
                      <a:pt x="8" y="17"/>
                    </a:lnTo>
                    <a:lnTo>
                      <a:pt x="11" y="13"/>
                    </a:lnTo>
                    <a:lnTo>
                      <a:pt x="14" y="10"/>
                    </a:lnTo>
                    <a:lnTo>
                      <a:pt x="18" y="8"/>
                    </a:lnTo>
                    <a:lnTo>
                      <a:pt x="22" y="6"/>
                    </a:lnTo>
                    <a:lnTo>
                      <a:pt x="25" y="4"/>
                    </a:lnTo>
                    <a:lnTo>
                      <a:pt x="30" y="2"/>
                    </a:lnTo>
                    <a:lnTo>
                      <a:pt x="34" y="1"/>
                    </a:lnTo>
                    <a:lnTo>
                      <a:pt x="40" y="1"/>
                    </a:lnTo>
                    <a:lnTo>
                      <a:pt x="45" y="0"/>
                    </a:lnTo>
                    <a:lnTo>
                      <a:pt x="51" y="0"/>
                    </a:lnTo>
                    <a:lnTo>
                      <a:pt x="75" y="0"/>
                    </a:lnTo>
                  </a:path>
                </a:pathLst>
              </a:custGeom>
              <a:solidFill>
                <a:srgbClr val="FFFFFF"/>
              </a:solidFill>
              <a:ln w="12700" cap="rnd">
                <a:solidFill>
                  <a:srgbClr val="FFFFFF"/>
                </a:solidFill>
                <a:round/>
                <a:headEnd/>
                <a:tailEnd/>
              </a:ln>
            </p:spPr>
            <p:txBody>
              <a:bodyPr/>
              <a:lstStyle/>
              <a:p>
                <a:endParaRPr lang="en-US" dirty="0"/>
              </a:p>
            </p:txBody>
          </p:sp>
          <p:sp>
            <p:nvSpPr>
              <p:cNvPr id="15410" name="Freeform 92"/>
              <p:cNvSpPr>
                <a:spLocks/>
              </p:cNvSpPr>
              <p:nvPr/>
            </p:nvSpPr>
            <p:spPr bwMode="auto">
              <a:xfrm>
                <a:off x="5459" y="2850"/>
                <a:ext cx="86" cy="145"/>
              </a:xfrm>
              <a:custGeom>
                <a:avLst/>
                <a:gdLst>
                  <a:gd name="T0" fmla="*/ 85 w 86"/>
                  <a:gd name="T1" fmla="*/ 29 h 145"/>
                  <a:gd name="T2" fmla="*/ 73 w 86"/>
                  <a:gd name="T3" fmla="*/ 29 h 145"/>
                  <a:gd name="T4" fmla="*/ 64 w 86"/>
                  <a:gd name="T5" fmla="*/ 30 h 145"/>
                  <a:gd name="T6" fmla="*/ 55 w 86"/>
                  <a:gd name="T7" fmla="*/ 31 h 145"/>
                  <a:gd name="T8" fmla="*/ 49 w 86"/>
                  <a:gd name="T9" fmla="*/ 34 h 145"/>
                  <a:gd name="T10" fmla="*/ 43 w 86"/>
                  <a:gd name="T11" fmla="*/ 38 h 145"/>
                  <a:gd name="T12" fmla="*/ 38 w 86"/>
                  <a:gd name="T13" fmla="*/ 44 h 145"/>
                  <a:gd name="T14" fmla="*/ 34 w 86"/>
                  <a:gd name="T15" fmla="*/ 52 h 145"/>
                  <a:gd name="T16" fmla="*/ 31 w 86"/>
                  <a:gd name="T17" fmla="*/ 60 h 145"/>
                  <a:gd name="T18" fmla="*/ 85 w 86"/>
                  <a:gd name="T19" fmla="*/ 88 h 145"/>
                  <a:gd name="T20" fmla="*/ 32 w 86"/>
                  <a:gd name="T21" fmla="*/ 91 h 145"/>
                  <a:gd name="T22" fmla="*/ 35 w 86"/>
                  <a:gd name="T23" fmla="*/ 98 h 145"/>
                  <a:gd name="T24" fmla="*/ 39 w 86"/>
                  <a:gd name="T25" fmla="*/ 104 h 145"/>
                  <a:gd name="T26" fmla="*/ 45 w 86"/>
                  <a:gd name="T27" fmla="*/ 109 h 145"/>
                  <a:gd name="T28" fmla="*/ 52 w 86"/>
                  <a:gd name="T29" fmla="*/ 112 h 145"/>
                  <a:gd name="T30" fmla="*/ 60 w 86"/>
                  <a:gd name="T31" fmla="*/ 115 h 145"/>
                  <a:gd name="T32" fmla="*/ 69 w 86"/>
                  <a:gd name="T33" fmla="*/ 117 h 145"/>
                  <a:gd name="T34" fmla="*/ 80 w 86"/>
                  <a:gd name="T35" fmla="*/ 117 h 145"/>
                  <a:gd name="T36" fmla="*/ 85 w 86"/>
                  <a:gd name="T37" fmla="*/ 143 h 145"/>
                  <a:gd name="T38" fmla="*/ 70 w 86"/>
                  <a:gd name="T39" fmla="*/ 144 h 145"/>
                  <a:gd name="T40" fmla="*/ 55 w 86"/>
                  <a:gd name="T41" fmla="*/ 142 h 145"/>
                  <a:gd name="T42" fmla="*/ 41 w 86"/>
                  <a:gd name="T43" fmla="*/ 138 h 145"/>
                  <a:gd name="T44" fmla="*/ 29 w 86"/>
                  <a:gd name="T45" fmla="*/ 132 h 145"/>
                  <a:gd name="T46" fmla="*/ 18 w 86"/>
                  <a:gd name="T47" fmla="*/ 123 h 145"/>
                  <a:gd name="T48" fmla="*/ 9 w 86"/>
                  <a:gd name="T49" fmla="*/ 110 h 145"/>
                  <a:gd name="T50" fmla="*/ 3 w 86"/>
                  <a:gd name="T51" fmla="*/ 93 h 145"/>
                  <a:gd name="T52" fmla="*/ 0 w 86"/>
                  <a:gd name="T53" fmla="*/ 73 h 145"/>
                  <a:gd name="T54" fmla="*/ 1 w 86"/>
                  <a:gd name="T55" fmla="*/ 58 h 145"/>
                  <a:gd name="T56" fmla="*/ 5 w 86"/>
                  <a:gd name="T57" fmla="*/ 44 h 145"/>
                  <a:gd name="T58" fmla="*/ 11 w 86"/>
                  <a:gd name="T59" fmla="*/ 31 h 145"/>
                  <a:gd name="T60" fmla="*/ 20 w 86"/>
                  <a:gd name="T61" fmla="*/ 20 h 145"/>
                  <a:gd name="T62" fmla="*/ 32 w 86"/>
                  <a:gd name="T63" fmla="*/ 11 h 145"/>
                  <a:gd name="T64" fmla="*/ 47 w 86"/>
                  <a:gd name="T65" fmla="*/ 4 h 145"/>
                  <a:gd name="T66" fmla="*/ 65 w 86"/>
                  <a:gd name="T67" fmla="*/ 1 h 145"/>
                  <a:gd name="T68" fmla="*/ 85 w 86"/>
                  <a:gd name="T69" fmla="*/ 0 h 145"/>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86"/>
                  <a:gd name="T106" fmla="*/ 0 h 145"/>
                  <a:gd name="T107" fmla="*/ 86 w 86"/>
                  <a:gd name="T108" fmla="*/ 145 h 145"/>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86" h="145">
                    <a:moveTo>
                      <a:pt x="85" y="0"/>
                    </a:moveTo>
                    <a:lnTo>
                      <a:pt x="85" y="29"/>
                    </a:lnTo>
                    <a:lnTo>
                      <a:pt x="79" y="29"/>
                    </a:lnTo>
                    <a:lnTo>
                      <a:pt x="73" y="29"/>
                    </a:lnTo>
                    <a:lnTo>
                      <a:pt x="68" y="29"/>
                    </a:lnTo>
                    <a:lnTo>
                      <a:pt x="64" y="30"/>
                    </a:lnTo>
                    <a:lnTo>
                      <a:pt x="59" y="30"/>
                    </a:lnTo>
                    <a:lnTo>
                      <a:pt x="55" y="31"/>
                    </a:lnTo>
                    <a:lnTo>
                      <a:pt x="52" y="33"/>
                    </a:lnTo>
                    <a:lnTo>
                      <a:pt x="49" y="34"/>
                    </a:lnTo>
                    <a:lnTo>
                      <a:pt x="46" y="36"/>
                    </a:lnTo>
                    <a:lnTo>
                      <a:pt x="43" y="38"/>
                    </a:lnTo>
                    <a:lnTo>
                      <a:pt x="40" y="41"/>
                    </a:lnTo>
                    <a:lnTo>
                      <a:pt x="38" y="44"/>
                    </a:lnTo>
                    <a:lnTo>
                      <a:pt x="36" y="48"/>
                    </a:lnTo>
                    <a:lnTo>
                      <a:pt x="34" y="52"/>
                    </a:lnTo>
                    <a:lnTo>
                      <a:pt x="32" y="55"/>
                    </a:lnTo>
                    <a:lnTo>
                      <a:pt x="31" y="60"/>
                    </a:lnTo>
                    <a:lnTo>
                      <a:pt x="85" y="60"/>
                    </a:lnTo>
                    <a:lnTo>
                      <a:pt x="85" y="88"/>
                    </a:lnTo>
                    <a:lnTo>
                      <a:pt x="32" y="88"/>
                    </a:lnTo>
                    <a:lnTo>
                      <a:pt x="32" y="91"/>
                    </a:lnTo>
                    <a:lnTo>
                      <a:pt x="34" y="94"/>
                    </a:lnTo>
                    <a:lnTo>
                      <a:pt x="35" y="98"/>
                    </a:lnTo>
                    <a:lnTo>
                      <a:pt x="37" y="100"/>
                    </a:lnTo>
                    <a:lnTo>
                      <a:pt x="39" y="104"/>
                    </a:lnTo>
                    <a:lnTo>
                      <a:pt x="42" y="106"/>
                    </a:lnTo>
                    <a:lnTo>
                      <a:pt x="45" y="109"/>
                    </a:lnTo>
                    <a:lnTo>
                      <a:pt x="48" y="110"/>
                    </a:lnTo>
                    <a:lnTo>
                      <a:pt x="52" y="112"/>
                    </a:lnTo>
                    <a:lnTo>
                      <a:pt x="56" y="114"/>
                    </a:lnTo>
                    <a:lnTo>
                      <a:pt x="60" y="115"/>
                    </a:lnTo>
                    <a:lnTo>
                      <a:pt x="65" y="116"/>
                    </a:lnTo>
                    <a:lnTo>
                      <a:pt x="69" y="117"/>
                    </a:lnTo>
                    <a:lnTo>
                      <a:pt x="75" y="117"/>
                    </a:lnTo>
                    <a:lnTo>
                      <a:pt x="80" y="117"/>
                    </a:lnTo>
                    <a:lnTo>
                      <a:pt x="85" y="116"/>
                    </a:lnTo>
                    <a:lnTo>
                      <a:pt x="85" y="143"/>
                    </a:lnTo>
                    <a:lnTo>
                      <a:pt x="77" y="144"/>
                    </a:lnTo>
                    <a:lnTo>
                      <a:pt x="70" y="144"/>
                    </a:lnTo>
                    <a:lnTo>
                      <a:pt x="63" y="143"/>
                    </a:lnTo>
                    <a:lnTo>
                      <a:pt x="55" y="142"/>
                    </a:lnTo>
                    <a:lnTo>
                      <a:pt x="48" y="141"/>
                    </a:lnTo>
                    <a:lnTo>
                      <a:pt x="41" y="138"/>
                    </a:lnTo>
                    <a:lnTo>
                      <a:pt x="35" y="136"/>
                    </a:lnTo>
                    <a:lnTo>
                      <a:pt x="29" y="132"/>
                    </a:lnTo>
                    <a:lnTo>
                      <a:pt x="23" y="128"/>
                    </a:lnTo>
                    <a:lnTo>
                      <a:pt x="18" y="123"/>
                    </a:lnTo>
                    <a:lnTo>
                      <a:pt x="13" y="117"/>
                    </a:lnTo>
                    <a:lnTo>
                      <a:pt x="9" y="110"/>
                    </a:lnTo>
                    <a:lnTo>
                      <a:pt x="6" y="102"/>
                    </a:lnTo>
                    <a:lnTo>
                      <a:pt x="3" y="93"/>
                    </a:lnTo>
                    <a:lnTo>
                      <a:pt x="1" y="84"/>
                    </a:lnTo>
                    <a:lnTo>
                      <a:pt x="0" y="73"/>
                    </a:lnTo>
                    <a:lnTo>
                      <a:pt x="0" y="66"/>
                    </a:lnTo>
                    <a:lnTo>
                      <a:pt x="1" y="58"/>
                    </a:lnTo>
                    <a:lnTo>
                      <a:pt x="3" y="50"/>
                    </a:lnTo>
                    <a:lnTo>
                      <a:pt x="5" y="44"/>
                    </a:lnTo>
                    <a:lnTo>
                      <a:pt x="8" y="37"/>
                    </a:lnTo>
                    <a:lnTo>
                      <a:pt x="11" y="31"/>
                    </a:lnTo>
                    <a:lnTo>
                      <a:pt x="15" y="26"/>
                    </a:lnTo>
                    <a:lnTo>
                      <a:pt x="20" y="20"/>
                    </a:lnTo>
                    <a:lnTo>
                      <a:pt x="26" y="16"/>
                    </a:lnTo>
                    <a:lnTo>
                      <a:pt x="32" y="11"/>
                    </a:lnTo>
                    <a:lnTo>
                      <a:pt x="39" y="8"/>
                    </a:lnTo>
                    <a:lnTo>
                      <a:pt x="47" y="4"/>
                    </a:lnTo>
                    <a:lnTo>
                      <a:pt x="55" y="2"/>
                    </a:lnTo>
                    <a:lnTo>
                      <a:pt x="65" y="1"/>
                    </a:lnTo>
                    <a:lnTo>
                      <a:pt x="75" y="0"/>
                    </a:lnTo>
                    <a:lnTo>
                      <a:pt x="85" y="0"/>
                    </a:lnTo>
                  </a:path>
                </a:pathLst>
              </a:custGeom>
              <a:solidFill>
                <a:srgbClr val="FFFFFF"/>
              </a:solidFill>
              <a:ln w="12700" cap="rnd">
                <a:solidFill>
                  <a:srgbClr val="FFFFFF"/>
                </a:solidFill>
                <a:round/>
                <a:headEnd/>
                <a:tailEnd/>
              </a:ln>
            </p:spPr>
            <p:txBody>
              <a:bodyPr/>
              <a:lstStyle/>
              <a:p>
                <a:endParaRPr lang="en-US" dirty="0"/>
              </a:p>
            </p:txBody>
          </p:sp>
          <p:sp>
            <p:nvSpPr>
              <p:cNvPr id="15411" name="Freeform 93"/>
              <p:cNvSpPr>
                <a:spLocks/>
              </p:cNvSpPr>
              <p:nvPr/>
            </p:nvSpPr>
            <p:spPr bwMode="auto">
              <a:xfrm>
                <a:off x="5559" y="2873"/>
                <a:ext cx="93" cy="144"/>
              </a:xfrm>
              <a:custGeom>
                <a:avLst/>
                <a:gdLst>
                  <a:gd name="T0" fmla="*/ 92 w 93"/>
                  <a:gd name="T1" fmla="*/ 0 h 144"/>
                  <a:gd name="T2" fmla="*/ 0 w 93"/>
                  <a:gd name="T3" fmla="*/ 0 h 144"/>
                  <a:gd name="T4" fmla="*/ 0 w 93"/>
                  <a:gd name="T5" fmla="*/ 29 h 144"/>
                  <a:gd name="T6" fmla="*/ 31 w 93"/>
                  <a:gd name="T7" fmla="*/ 29 h 144"/>
                  <a:gd name="T8" fmla="*/ 31 w 93"/>
                  <a:gd name="T9" fmla="*/ 143 h 144"/>
                  <a:gd name="T10" fmla="*/ 61 w 93"/>
                  <a:gd name="T11" fmla="*/ 143 h 144"/>
                  <a:gd name="T12" fmla="*/ 61 w 93"/>
                  <a:gd name="T13" fmla="*/ 29 h 144"/>
                  <a:gd name="T14" fmla="*/ 92 w 93"/>
                  <a:gd name="T15" fmla="*/ 29 h 144"/>
                  <a:gd name="T16" fmla="*/ 92 w 93"/>
                  <a:gd name="T17" fmla="*/ 0 h 144"/>
                  <a:gd name="T18" fmla="*/ 92 w 93"/>
                  <a:gd name="T19" fmla="*/ 0 h 14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93"/>
                  <a:gd name="T31" fmla="*/ 0 h 144"/>
                  <a:gd name="T32" fmla="*/ 93 w 93"/>
                  <a:gd name="T33" fmla="*/ 144 h 14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93" h="144">
                    <a:moveTo>
                      <a:pt x="92" y="0"/>
                    </a:moveTo>
                    <a:lnTo>
                      <a:pt x="0" y="0"/>
                    </a:lnTo>
                    <a:lnTo>
                      <a:pt x="0" y="29"/>
                    </a:lnTo>
                    <a:lnTo>
                      <a:pt x="31" y="29"/>
                    </a:lnTo>
                    <a:lnTo>
                      <a:pt x="31" y="143"/>
                    </a:lnTo>
                    <a:lnTo>
                      <a:pt x="61" y="143"/>
                    </a:lnTo>
                    <a:lnTo>
                      <a:pt x="61" y="29"/>
                    </a:lnTo>
                    <a:lnTo>
                      <a:pt x="92" y="29"/>
                    </a:lnTo>
                    <a:lnTo>
                      <a:pt x="92" y="0"/>
                    </a:lnTo>
                  </a:path>
                </a:pathLst>
              </a:custGeom>
              <a:solidFill>
                <a:srgbClr val="FFFFFF"/>
              </a:solidFill>
              <a:ln w="12700" cap="rnd">
                <a:solidFill>
                  <a:srgbClr val="FFFFFF"/>
                </a:solidFill>
                <a:round/>
                <a:headEnd/>
                <a:tailEnd/>
              </a:ln>
            </p:spPr>
            <p:txBody>
              <a:bodyPr/>
              <a:lstStyle/>
              <a:p>
                <a:endParaRPr lang="en-US" dirty="0"/>
              </a:p>
            </p:txBody>
          </p:sp>
          <p:sp>
            <p:nvSpPr>
              <p:cNvPr id="15412" name="Freeform 94"/>
              <p:cNvSpPr>
                <a:spLocks/>
              </p:cNvSpPr>
              <p:nvPr/>
            </p:nvSpPr>
            <p:spPr bwMode="auto">
              <a:xfrm>
                <a:off x="5645" y="2936"/>
                <a:ext cx="93" cy="144"/>
              </a:xfrm>
              <a:custGeom>
                <a:avLst/>
                <a:gdLst>
                  <a:gd name="T0" fmla="*/ 30 w 93"/>
                  <a:gd name="T1" fmla="*/ 0 h 144"/>
                  <a:gd name="T2" fmla="*/ 30 w 93"/>
                  <a:gd name="T3" fmla="*/ 43 h 144"/>
                  <a:gd name="T4" fmla="*/ 31 w 93"/>
                  <a:gd name="T5" fmla="*/ 49 h 144"/>
                  <a:gd name="T6" fmla="*/ 31 w 93"/>
                  <a:gd name="T7" fmla="*/ 53 h 144"/>
                  <a:gd name="T8" fmla="*/ 33 w 93"/>
                  <a:gd name="T9" fmla="*/ 56 h 144"/>
                  <a:gd name="T10" fmla="*/ 35 w 93"/>
                  <a:gd name="T11" fmla="*/ 60 h 144"/>
                  <a:gd name="T12" fmla="*/ 38 w 93"/>
                  <a:gd name="T13" fmla="*/ 62 h 144"/>
                  <a:gd name="T14" fmla="*/ 40 w 93"/>
                  <a:gd name="T15" fmla="*/ 64 h 144"/>
                  <a:gd name="T16" fmla="*/ 43 w 93"/>
                  <a:gd name="T17" fmla="*/ 64 h 144"/>
                  <a:gd name="T18" fmla="*/ 46 w 93"/>
                  <a:gd name="T19" fmla="*/ 65 h 144"/>
                  <a:gd name="T20" fmla="*/ 49 w 93"/>
                  <a:gd name="T21" fmla="*/ 64 h 144"/>
                  <a:gd name="T22" fmla="*/ 52 w 93"/>
                  <a:gd name="T23" fmla="*/ 64 h 144"/>
                  <a:gd name="T24" fmla="*/ 55 w 93"/>
                  <a:gd name="T25" fmla="*/ 62 h 144"/>
                  <a:gd name="T26" fmla="*/ 57 w 93"/>
                  <a:gd name="T27" fmla="*/ 59 h 144"/>
                  <a:gd name="T28" fmla="*/ 59 w 93"/>
                  <a:gd name="T29" fmla="*/ 56 h 144"/>
                  <a:gd name="T30" fmla="*/ 61 w 93"/>
                  <a:gd name="T31" fmla="*/ 53 h 144"/>
                  <a:gd name="T32" fmla="*/ 62 w 93"/>
                  <a:gd name="T33" fmla="*/ 48 h 144"/>
                  <a:gd name="T34" fmla="*/ 62 w 93"/>
                  <a:gd name="T35" fmla="*/ 43 h 144"/>
                  <a:gd name="T36" fmla="*/ 62 w 93"/>
                  <a:gd name="T37" fmla="*/ 0 h 144"/>
                  <a:gd name="T38" fmla="*/ 92 w 93"/>
                  <a:gd name="T39" fmla="*/ 0 h 144"/>
                  <a:gd name="T40" fmla="*/ 92 w 93"/>
                  <a:gd name="T41" fmla="*/ 50 h 144"/>
                  <a:gd name="T42" fmla="*/ 91 w 93"/>
                  <a:gd name="T43" fmla="*/ 59 h 144"/>
                  <a:gd name="T44" fmla="*/ 91 w 93"/>
                  <a:gd name="T45" fmla="*/ 62 h 144"/>
                  <a:gd name="T46" fmla="*/ 90 w 93"/>
                  <a:gd name="T47" fmla="*/ 66 h 144"/>
                  <a:gd name="T48" fmla="*/ 89 w 93"/>
                  <a:gd name="T49" fmla="*/ 70 h 144"/>
                  <a:gd name="T50" fmla="*/ 87 w 93"/>
                  <a:gd name="T51" fmla="*/ 72 h 144"/>
                  <a:gd name="T52" fmla="*/ 85 w 93"/>
                  <a:gd name="T53" fmla="*/ 75 h 144"/>
                  <a:gd name="T54" fmla="*/ 83 w 93"/>
                  <a:gd name="T55" fmla="*/ 78 h 144"/>
                  <a:gd name="T56" fmla="*/ 81 w 93"/>
                  <a:gd name="T57" fmla="*/ 80 h 144"/>
                  <a:gd name="T58" fmla="*/ 79 w 93"/>
                  <a:gd name="T59" fmla="*/ 83 h 144"/>
                  <a:gd name="T60" fmla="*/ 76 w 93"/>
                  <a:gd name="T61" fmla="*/ 85 h 144"/>
                  <a:gd name="T62" fmla="*/ 73 w 93"/>
                  <a:gd name="T63" fmla="*/ 87 h 144"/>
                  <a:gd name="T64" fmla="*/ 71 w 93"/>
                  <a:gd name="T65" fmla="*/ 88 h 144"/>
                  <a:gd name="T66" fmla="*/ 67 w 93"/>
                  <a:gd name="T67" fmla="*/ 90 h 144"/>
                  <a:gd name="T68" fmla="*/ 62 w 93"/>
                  <a:gd name="T69" fmla="*/ 92 h 144"/>
                  <a:gd name="T70" fmla="*/ 62 w 93"/>
                  <a:gd name="T71" fmla="*/ 143 h 144"/>
                  <a:gd name="T72" fmla="*/ 32 w 93"/>
                  <a:gd name="T73" fmla="*/ 143 h 144"/>
                  <a:gd name="T74" fmla="*/ 32 w 93"/>
                  <a:gd name="T75" fmla="*/ 92 h 144"/>
                  <a:gd name="T76" fmla="*/ 27 w 93"/>
                  <a:gd name="T77" fmla="*/ 91 h 144"/>
                  <a:gd name="T78" fmla="*/ 25 w 93"/>
                  <a:gd name="T79" fmla="*/ 90 h 144"/>
                  <a:gd name="T80" fmla="*/ 21 w 93"/>
                  <a:gd name="T81" fmla="*/ 89 h 144"/>
                  <a:gd name="T82" fmla="*/ 18 w 93"/>
                  <a:gd name="T83" fmla="*/ 87 h 144"/>
                  <a:gd name="T84" fmla="*/ 16 w 93"/>
                  <a:gd name="T85" fmla="*/ 85 h 144"/>
                  <a:gd name="T86" fmla="*/ 13 w 93"/>
                  <a:gd name="T87" fmla="*/ 83 h 144"/>
                  <a:gd name="T88" fmla="*/ 11 w 93"/>
                  <a:gd name="T89" fmla="*/ 81 h 144"/>
                  <a:gd name="T90" fmla="*/ 9 w 93"/>
                  <a:gd name="T91" fmla="*/ 78 h 144"/>
                  <a:gd name="T92" fmla="*/ 7 w 93"/>
                  <a:gd name="T93" fmla="*/ 75 h 144"/>
                  <a:gd name="T94" fmla="*/ 5 w 93"/>
                  <a:gd name="T95" fmla="*/ 72 h 144"/>
                  <a:gd name="T96" fmla="*/ 3 w 93"/>
                  <a:gd name="T97" fmla="*/ 69 h 144"/>
                  <a:gd name="T98" fmla="*/ 2 w 93"/>
                  <a:gd name="T99" fmla="*/ 65 h 144"/>
                  <a:gd name="T100" fmla="*/ 1 w 93"/>
                  <a:gd name="T101" fmla="*/ 62 h 144"/>
                  <a:gd name="T102" fmla="*/ 1 w 93"/>
                  <a:gd name="T103" fmla="*/ 59 h 144"/>
                  <a:gd name="T104" fmla="*/ 0 w 93"/>
                  <a:gd name="T105" fmla="*/ 53 h 144"/>
                  <a:gd name="T106" fmla="*/ 0 w 93"/>
                  <a:gd name="T107" fmla="*/ 0 h 144"/>
                  <a:gd name="T108" fmla="*/ 30 w 93"/>
                  <a:gd name="T109" fmla="*/ 0 h 144"/>
                  <a:gd name="T110" fmla="*/ 30 w 93"/>
                  <a:gd name="T111" fmla="*/ 0 h 144"/>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93"/>
                  <a:gd name="T169" fmla="*/ 0 h 144"/>
                  <a:gd name="T170" fmla="*/ 93 w 93"/>
                  <a:gd name="T171" fmla="*/ 144 h 144"/>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93" h="144">
                    <a:moveTo>
                      <a:pt x="30" y="0"/>
                    </a:moveTo>
                    <a:lnTo>
                      <a:pt x="30" y="43"/>
                    </a:lnTo>
                    <a:lnTo>
                      <a:pt x="31" y="49"/>
                    </a:lnTo>
                    <a:lnTo>
                      <a:pt x="31" y="53"/>
                    </a:lnTo>
                    <a:lnTo>
                      <a:pt x="33" y="56"/>
                    </a:lnTo>
                    <a:lnTo>
                      <a:pt x="35" y="60"/>
                    </a:lnTo>
                    <a:lnTo>
                      <a:pt x="38" y="62"/>
                    </a:lnTo>
                    <a:lnTo>
                      <a:pt x="40" y="64"/>
                    </a:lnTo>
                    <a:lnTo>
                      <a:pt x="43" y="64"/>
                    </a:lnTo>
                    <a:lnTo>
                      <a:pt x="46" y="65"/>
                    </a:lnTo>
                    <a:lnTo>
                      <a:pt x="49" y="64"/>
                    </a:lnTo>
                    <a:lnTo>
                      <a:pt x="52" y="64"/>
                    </a:lnTo>
                    <a:lnTo>
                      <a:pt x="55" y="62"/>
                    </a:lnTo>
                    <a:lnTo>
                      <a:pt x="57" y="59"/>
                    </a:lnTo>
                    <a:lnTo>
                      <a:pt x="59" y="56"/>
                    </a:lnTo>
                    <a:lnTo>
                      <a:pt x="61" y="53"/>
                    </a:lnTo>
                    <a:lnTo>
                      <a:pt x="62" y="48"/>
                    </a:lnTo>
                    <a:lnTo>
                      <a:pt x="62" y="43"/>
                    </a:lnTo>
                    <a:lnTo>
                      <a:pt x="62" y="0"/>
                    </a:lnTo>
                    <a:lnTo>
                      <a:pt x="92" y="0"/>
                    </a:lnTo>
                    <a:lnTo>
                      <a:pt x="92" y="50"/>
                    </a:lnTo>
                    <a:lnTo>
                      <a:pt x="91" y="59"/>
                    </a:lnTo>
                    <a:lnTo>
                      <a:pt x="91" y="62"/>
                    </a:lnTo>
                    <a:lnTo>
                      <a:pt x="90" y="66"/>
                    </a:lnTo>
                    <a:lnTo>
                      <a:pt x="89" y="70"/>
                    </a:lnTo>
                    <a:lnTo>
                      <a:pt x="87" y="72"/>
                    </a:lnTo>
                    <a:lnTo>
                      <a:pt x="85" y="75"/>
                    </a:lnTo>
                    <a:lnTo>
                      <a:pt x="83" y="78"/>
                    </a:lnTo>
                    <a:lnTo>
                      <a:pt x="81" y="80"/>
                    </a:lnTo>
                    <a:lnTo>
                      <a:pt x="79" y="83"/>
                    </a:lnTo>
                    <a:lnTo>
                      <a:pt x="76" y="85"/>
                    </a:lnTo>
                    <a:lnTo>
                      <a:pt x="73" y="87"/>
                    </a:lnTo>
                    <a:lnTo>
                      <a:pt x="71" y="88"/>
                    </a:lnTo>
                    <a:lnTo>
                      <a:pt x="67" y="90"/>
                    </a:lnTo>
                    <a:lnTo>
                      <a:pt x="62" y="92"/>
                    </a:lnTo>
                    <a:lnTo>
                      <a:pt x="62" y="143"/>
                    </a:lnTo>
                    <a:lnTo>
                      <a:pt x="32" y="143"/>
                    </a:lnTo>
                    <a:lnTo>
                      <a:pt x="32" y="92"/>
                    </a:lnTo>
                    <a:lnTo>
                      <a:pt x="27" y="91"/>
                    </a:lnTo>
                    <a:lnTo>
                      <a:pt x="25" y="90"/>
                    </a:lnTo>
                    <a:lnTo>
                      <a:pt x="21" y="89"/>
                    </a:lnTo>
                    <a:lnTo>
                      <a:pt x="18" y="87"/>
                    </a:lnTo>
                    <a:lnTo>
                      <a:pt x="16" y="85"/>
                    </a:lnTo>
                    <a:lnTo>
                      <a:pt x="13" y="83"/>
                    </a:lnTo>
                    <a:lnTo>
                      <a:pt x="11" y="81"/>
                    </a:lnTo>
                    <a:lnTo>
                      <a:pt x="9" y="78"/>
                    </a:lnTo>
                    <a:lnTo>
                      <a:pt x="7" y="75"/>
                    </a:lnTo>
                    <a:lnTo>
                      <a:pt x="5" y="72"/>
                    </a:lnTo>
                    <a:lnTo>
                      <a:pt x="3" y="69"/>
                    </a:lnTo>
                    <a:lnTo>
                      <a:pt x="2" y="65"/>
                    </a:lnTo>
                    <a:lnTo>
                      <a:pt x="1" y="62"/>
                    </a:lnTo>
                    <a:lnTo>
                      <a:pt x="1" y="59"/>
                    </a:lnTo>
                    <a:lnTo>
                      <a:pt x="0" y="53"/>
                    </a:lnTo>
                    <a:lnTo>
                      <a:pt x="0" y="0"/>
                    </a:lnTo>
                    <a:lnTo>
                      <a:pt x="30" y="0"/>
                    </a:lnTo>
                  </a:path>
                </a:pathLst>
              </a:custGeom>
              <a:solidFill>
                <a:srgbClr val="FFFFFF"/>
              </a:solidFill>
              <a:ln w="12700" cap="rnd">
                <a:solidFill>
                  <a:srgbClr val="FFFFFF"/>
                </a:solidFill>
                <a:round/>
                <a:headEnd/>
                <a:tailEnd/>
              </a:ln>
            </p:spPr>
            <p:txBody>
              <a:bodyPr/>
              <a:lstStyle/>
              <a:p>
                <a:endParaRPr lang="en-US" dirty="0"/>
              </a:p>
            </p:txBody>
          </p:sp>
          <p:sp>
            <p:nvSpPr>
              <p:cNvPr id="15413" name="Freeform 95"/>
              <p:cNvSpPr>
                <a:spLocks/>
              </p:cNvSpPr>
              <p:nvPr/>
            </p:nvSpPr>
            <p:spPr bwMode="auto">
              <a:xfrm>
                <a:off x="5229" y="3588"/>
                <a:ext cx="77" cy="144"/>
              </a:xfrm>
              <a:custGeom>
                <a:avLst/>
                <a:gdLst>
                  <a:gd name="T0" fmla="*/ 76 w 77"/>
                  <a:gd name="T1" fmla="*/ 0 h 144"/>
                  <a:gd name="T2" fmla="*/ 76 w 77"/>
                  <a:gd name="T3" fmla="*/ 28 h 144"/>
                  <a:gd name="T4" fmla="*/ 53 w 77"/>
                  <a:gd name="T5" fmla="*/ 28 h 144"/>
                  <a:gd name="T6" fmla="*/ 49 w 77"/>
                  <a:gd name="T7" fmla="*/ 29 h 144"/>
                  <a:gd name="T8" fmla="*/ 46 w 77"/>
                  <a:gd name="T9" fmla="*/ 29 h 144"/>
                  <a:gd name="T10" fmla="*/ 43 w 77"/>
                  <a:gd name="T11" fmla="*/ 29 h 144"/>
                  <a:gd name="T12" fmla="*/ 40 w 77"/>
                  <a:gd name="T13" fmla="*/ 30 h 144"/>
                  <a:gd name="T14" fmla="*/ 37 w 77"/>
                  <a:gd name="T15" fmla="*/ 32 h 144"/>
                  <a:gd name="T16" fmla="*/ 35 w 77"/>
                  <a:gd name="T17" fmla="*/ 34 h 144"/>
                  <a:gd name="T18" fmla="*/ 33 w 77"/>
                  <a:gd name="T19" fmla="*/ 36 h 144"/>
                  <a:gd name="T20" fmla="*/ 32 w 77"/>
                  <a:gd name="T21" fmla="*/ 37 h 144"/>
                  <a:gd name="T22" fmla="*/ 31 w 77"/>
                  <a:gd name="T23" fmla="*/ 40 h 144"/>
                  <a:gd name="T24" fmla="*/ 31 w 77"/>
                  <a:gd name="T25" fmla="*/ 43 h 144"/>
                  <a:gd name="T26" fmla="*/ 31 w 77"/>
                  <a:gd name="T27" fmla="*/ 46 h 144"/>
                  <a:gd name="T28" fmla="*/ 31 w 77"/>
                  <a:gd name="T29" fmla="*/ 62 h 144"/>
                  <a:gd name="T30" fmla="*/ 76 w 77"/>
                  <a:gd name="T31" fmla="*/ 62 h 144"/>
                  <a:gd name="T32" fmla="*/ 76 w 77"/>
                  <a:gd name="T33" fmla="*/ 92 h 144"/>
                  <a:gd name="T34" fmla="*/ 31 w 77"/>
                  <a:gd name="T35" fmla="*/ 92 h 144"/>
                  <a:gd name="T36" fmla="*/ 31 w 77"/>
                  <a:gd name="T37" fmla="*/ 143 h 144"/>
                  <a:gd name="T38" fmla="*/ 0 w 77"/>
                  <a:gd name="T39" fmla="*/ 143 h 144"/>
                  <a:gd name="T40" fmla="*/ 0 w 77"/>
                  <a:gd name="T41" fmla="*/ 48 h 144"/>
                  <a:gd name="T42" fmla="*/ 1 w 77"/>
                  <a:gd name="T43" fmla="*/ 42 h 144"/>
                  <a:gd name="T44" fmla="*/ 1 w 77"/>
                  <a:gd name="T45" fmla="*/ 37 h 144"/>
                  <a:gd name="T46" fmla="*/ 2 w 77"/>
                  <a:gd name="T47" fmla="*/ 32 h 144"/>
                  <a:gd name="T48" fmla="*/ 4 w 77"/>
                  <a:gd name="T49" fmla="*/ 26 h 144"/>
                  <a:gd name="T50" fmla="*/ 5 w 77"/>
                  <a:gd name="T51" fmla="*/ 22 h 144"/>
                  <a:gd name="T52" fmla="*/ 8 w 77"/>
                  <a:gd name="T53" fmla="*/ 18 h 144"/>
                  <a:gd name="T54" fmla="*/ 11 w 77"/>
                  <a:gd name="T55" fmla="*/ 14 h 144"/>
                  <a:gd name="T56" fmla="*/ 15 w 77"/>
                  <a:gd name="T57" fmla="*/ 10 h 144"/>
                  <a:gd name="T58" fmla="*/ 18 w 77"/>
                  <a:gd name="T59" fmla="*/ 8 h 144"/>
                  <a:gd name="T60" fmla="*/ 21 w 77"/>
                  <a:gd name="T61" fmla="*/ 6 h 144"/>
                  <a:gd name="T62" fmla="*/ 25 w 77"/>
                  <a:gd name="T63" fmla="*/ 4 h 144"/>
                  <a:gd name="T64" fmla="*/ 30 w 77"/>
                  <a:gd name="T65" fmla="*/ 2 h 144"/>
                  <a:gd name="T66" fmla="*/ 35 w 77"/>
                  <a:gd name="T67" fmla="*/ 2 h 144"/>
                  <a:gd name="T68" fmla="*/ 40 w 77"/>
                  <a:gd name="T69" fmla="*/ 1 h 144"/>
                  <a:gd name="T70" fmla="*/ 45 w 77"/>
                  <a:gd name="T71" fmla="*/ 0 h 144"/>
                  <a:gd name="T72" fmla="*/ 51 w 77"/>
                  <a:gd name="T73" fmla="*/ 0 h 144"/>
                  <a:gd name="T74" fmla="*/ 76 w 77"/>
                  <a:gd name="T75" fmla="*/ 0 h 144"/>
                  <a:gd name="T76" fmla="*/ 76 w 77"/>
                  <a:gd name="T77" fmla="*/ 0 h 144"/>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77"/>
                  <a:gd name="T118" fmla="*/ 0 h 144"/>
                  <a:gd name="T119" fmla="*/ 77 w 77"/>
                  <a:gd name="T120" fmla="*/ 144 h 144"/>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77" h="144">
                    <a:moveTo>
                      <a:pt x="76" y="0"/>
                    </a:moveTo>
                    <a:lnTo>
                      <a:pt x="76" y="28"/>
                    </a:lnTo>
                    <a:lnTo>
                      <a:pt x="53" y="28"/>
                    </a:lnTo>
                    <a:lnTo>
                      <a:pt x="49" y="29"/>
                    </a:lnTo>
                    <a:lnTo>
                      <a:pt x="46" y="29"/>
                    </a:lnTo>
                    <a:lnTo>
                      <a:pt x="43" y="29"/>
                    </a:lnTo>
                    <a:lnTo>
                      <a:pt x="40" y="30"/>
                    </a:lnTo>
                    <a:lnTo>
                      <a:pt x="37" y="32"/>
                    </a:lnTo>
                    <a:lnTo>
                      <a:pt x="35" y="34"/>
                    </a:lnTo>
                    <a:lnTo>
                      <a:pt x="33" y="36"/>
                    </a:lnTo>
                    <a:lnTo>
                      <a:pt x="32" y="37"/>
                    </a:lnTo>
                    <a:lnTo>
                      <a:pt x="31" y="40"/>
                    </a:lnTo>
                    <a:lnTo>
                      <a:pt x="31" y="43"/>
                    </a:lnTo>
                    <a:lnTo>
                      <a:pt x="31" y="46"/>
                    </a:lnTo>
                    <a:lnTo>
                      <a:pt x="31" y="62"/>
                    </a:lnTo>
                    <a:lnTo>
                      <a:pt x="76" y="62"/>
                    </a:lnTo>
                    <a:lnTo>
                      <a:pt x="76" y="92"/>
                    </a:lnTo>
                    <a:lnTo>
                      <a:pt x="31" y="92"/>
                    </a:lnTo>
                    <a:lnTo>
                      <a:pt x="31" y="143"/>
                    </a:lnTo>
                    <a:lnTo>
                      <a:pt x="0" y="143"/>
                    </a:lnTo>
                    <a:lnTo>
                      <a:pt x="0" y="48"/>
                    </a:lnTo>
                    <a:lnTo>
                      <a:pt x="1" y="42"/>
                    </a:lnTo>
                    <a:lnTo>
                      <a:pt x="1" y="37"/>
                    </a:lnTo>
                    <a:lnTo>
                      <a:pt x="2" y="32"/>
                    </a:lnTo>
                    <a:lnTo>
                      <a:pt x="4" y="26"/>
                    </a:lnTo>
                    <a:lnTo>
                      <a:pt x="5" y="22"/>
                    </a:lnTo>
                    <a:lnTo>
                      <a:pt x="8" y="18"/>
                    </a:lnTo>
                    <a:lnTo>
                      <a:pt x="11" y="14"/>
                    </a:lnTo>
                    <a:lnTo>
                      <a:pt x="15" y="10"/>
                    </a:lnTo>
                    <a:lnTo>
                      <a:pt x="18" y="8"/>
                    </a:lnTo>
                    <a:lnTo>
                      <a:pt x="21" y="6"/>
                    </a:lnTo>
                    <a:lnTo>
                      <a:pt x="25" y="4"/>
                    </a:lnTo>
                    <a:lnTo>
                      <a:pt x="30" y="2"/>
                    </a:lnTo>
                    <a:lnTo>
                      <a:pt x="35" y="2"/>
                    </a:lnTo>
                    <a:lnTo>
                      <a:pt x="40" y="1"/>
                    </a:lnTo>
                    <a:lnTo>
                      <a:pt x="45" y="0"/>
                    </a:lnTo>
                    <a:lnTo>
                      <a:pt x="51" y="0"/>
                    </a:lnTo>
                    <a:lnTo>
                      <a:pt x="76" y="0"/>
                    </a:lnTo>
                  </a:path>
                </a:pathLst>
              </a:custGeom>
              <a:solidFill>
                <a:srgbClr val="FFFFFF"/>
              </a:solidFill>
              <a:ln w="12700" cap="rnd">
                <a:solidFill>
                  <a:srgbClr val="FFFFFF"/>
                </a:solidFill>
                <a:round/>
                <a:headEnd/>
                <a:tailEnd/>
              </a:ln>
            </p:spPr>
            <p:txBody>
              <a:bodyPr/>
              <a:lstStyle/>
              <a:p>
                <a:endParaRPr lang="en-US" dirty="0"/>
              </a:p>
            </p:txBody>
          </p:sp>
          <p:sp>
            <p:nvSpPr>
              <p:cNvPr id="15414" name="Freeform 96"/>
              <p:cNvSpPr>
                <a:spLocks/>
              </p:cNvSpPr>
              <p:nvPr/>
            </p:nvSpPr>
            <p:spPr bwMode="auto">
              <a:xfrm>
                <a:off x="5323" y="3608"/>
                <a:ext cx="32" cy="144"/>
              </a:xfrm>
              <a:custGeom>
                <a:avLst/>
                <a:gdLst>
                  <a:gd name="T0" fmla="*/ 31 w 32"/>
                  <a:gd name="T1" fmla="*/ 0 h 144"/>
                  <a:gd name="T2" fmla="*/ 0 w 32"/>
                  <a:gd name="T3" fmla="*/ 0 h 144"/>
                  <a:gd name="T4" fmla="*/ 0 w 32"/>
                  <a:gd name="T5" fmla="*/ 143 h 144"/>
                  <a:gd name="T6" fmla="*/ 31 w 32"/>
                  <a:gd name="T7" fmla="*/ 143 h 144"/>
                  <a:gd name="T8" fmla="*/ 31 w 32"/>
                  <a:gd name="T9" fmla="*/ 0 h 144"/>
                  <a:gd name="T10" fmla="*/ 31 w 32"/>
                  <a:gd name="T11" fmla="*/ 0 h 144"/>
                  <a:gd name="T12" fmla="*/ 0 60000 65536"/>
                  <a:gd name="T13" fmla="*/ 0 60000 65536"/>
                  <a:gd name="T14" fmla="*/ 0 60000 65536"/>
                  <a:gd name="T15" fmla="*/ 0 60000 65536"/>
                  <a:gd name="T16" fmla="*/ 0 60000 65536"/>
                  <a:gd name="T17" fmla="*/ 0 60000 65536"/>
                  <a:gd name="T18" fmla="*/ 0 w 32"/>
                  <a:gd name="T19" fmla="*/ 0 h 144"/>
                  <a:gd name="T20" fmla="*/ 32 w 32"/>
                  <a:gd name="T21" fmla="*/ 144 h 144"/>
                </a:gdLst>
                <a:ahLst/>
                <a:cxnLst>
                  <a:cxn ang="T12">
                    <a:pos x="T0" y="T1"/>
                  </a:cxn>
                  <a:cxn ang="T13">
                    <a:pos x="T2" y="T3"/>
                  </a:cxn>
                  <a:cxn ang="T14">
                    <a:pos x="T4" y="T5"/>
                  </a:cxn>
                  <a:cxn ang="T15">
                    <a:pos x="T6" y="T7"/>
                  </a:cxn>
                  <a:cxn ang="T16">
                    <a:pos x="T8" y="T9"/>
                  </a:cxn>
                  <a:cxn ang="T17">
                    <a:pos x="T10" y="T11"/>
                  </a:cxn>
                </a:cxnLst>
                <a:rect l="T18" t="T19" r="T20" b="T21"/>
                <a:pathLst>
                  <a:path w="32" h="144">
                    <a:moveTo>
                      <a:pt x="31" y="0"/>
                    </a:moveTo>
                    <a:lnTo>
                      <a:pt x="0" y="0"/>
                    </a:lnTo>
                    <a:lnTo>
                      <a:pt x="0" y="143"/>
                    </a:lnTo>
                    <a:lnTo>
                      <a:pt x="31" y="143"/>
                    </a:lnTo>
                    <a:lnTo>
                      <a:pt x="31" y="0"/>
                    </a:lnTo>
                  </a:path>
                </a:pathLst>
              </a:custGeom>
              <a:solidFill>
                <a:srgbClr val="FFFFFF"/>
              </a:solidFill>
              <a:ln w="12700" cap="rnd">
                <a:solidFill>
                  <a:srgbClr val="FFFFFF"/>
                </a:solidFill>
                <a:round/>
                <a:headEnd/>
                <a:tailEnd/>
              </a:ln>
            </p:spPr>
            <p:txBody>
              <a:bodyPr/>
              <a:lstStyle/>
              <a:p>
                <a:endParaRPr lang="en-US" dirty="0"/>
              </a:p>
            </p:txBody>
          </p:sp>
          <p:sp>
            <p:nvSpPr>
              <p:cNvPr id="15415" name="Freeform 97"/>
              <p:cNvSpPr>
                <a:spLocks/>
              </p:cNvSpPr>
              <p:nvPr/>
            </p:nvSpPr>
            <p:spPr bwMode="auto">
              <a:xfrm>
                <a:off x="5374" y="3621"/>
                <a:ext cx="97" cy="146"/>
              </a:xfrm>
              <a:custGeom>
                <a:avLst/>
                <a:gdLst>
                  <a:gd name="T0" fmla="*/ 80 w 97"/>
                  <a:gd name="T1" fmla="*/ 68 h 146"/>
                  <a:gd name="T2" fmla="*/ 90 w 97"/>
                  <a:gd name="T3" fmla="*/ 58 h 146"/>
                  <a:gd name="T4" fmla="*/ 94 w 97"/>
                  <a:gd name="T5" fmla="*/ 46 h 146"/>
                  <a:gd name="T6" fmla="*/ 94 w 97"/>
                  <a:gd name="T7" fmla="*/ 34 h 146"/>
                  <a:gd name="T8" fmla="*/ 90 w 97"/>
                  <a:gd name="T9" fmla="*/ 23 h 146"/>
                  <a:gd name="T10" fmla="*/ 83 w 97"/>
                  <a:gd name="T11" fmla="*/ 13 h 146"/>
                  <a:gd name="T12" fmla="*/ 74 w 97"/>
                  <a:gd name="T13" fmla="*/ 6 h 146"/>
                  <a:gd name="T14" fmla="*/ 62 w 97"/>
                  <a:gd name="T15" fmla="*/ 1 h 146"/>
                  <a:gd name="T16" fmla="*/ 48 w 97"/>
                  <a:gd name="T17" fmla="*/ 0 h 146"/>
                  <a:gd name="T18" fmla="*/ 34 w 97"/>
                  <a:gd name="T19" fmla="*/ 2 h 146"/>
                  <a:gd name="T20" fmla="*/ 23 w 97"/>
                  <a:gd name="T21" fmla="*/ 6 h 146"/>
                  <a:gd name="T22" fmla="*/ 15 w 97"/>
                  <a:gd name="T23" fmla="*/ 12 h 146"/>
                  <a:gd name="T24" fmla="*/ 8 w 97"/>
                  <a:gd name="T25" fmla="*/ 19 h 146"/>
                  <a:gd name="T26" fmla="*/ 4 w 97"/>
                  <a:gd name="T27" fmla="*/ 29 h 146"/>
                  <a:gd name="T28" fmla="*/ 1 w 97"/>
                  <a:gd name="T29" fmla="*/ 40 h 146"/>
                  <a:gd name="T30" fmla="*/ 0 w 97"/>
                  <a:gd name="T31" fmla="*/ 51 h 146"/>
                  <a:gd name="T32" fmla="*/ 0 w 97"/>
                  <a:gd name="T33" fmla="*/ 145 h 146"/>
                  <a:gd name="T34" fmla="*/ 30 w 97"/>
                  <a:gd name="T35" fmla="*/ 57 h 146"/>
                  <a:gd name="T36" fmla="*/ 31 w 97"/>
                  <a:gd name="T37" fmla="*/ 49 h 146"/>
                  <a:gd name="T38" fmla="*/ 32 w 97"/>
                  <a:gd name="T39" fmla="*/ 42 h 146"/>
                  <a:gd name="T40" fmla="*/ 35 w 97"/>
                  <a:gd name="T41" fmla="*/ 37 h 146"/>
                  <a:gd name="T42" fmla="*/ 38 w 97"/>
                  <a:gd name="T43" fmla="*/ 33 h 146"/>
                  <a:gd name="T44" fmla="*/ 42 w 97"/>
                  <a:gd name="T45" fmla="*/ 31 h 146"/>
                  <a:gd name="T46" fmla="*/ 47 w 97"/>
                  <a:gd name="T47" fmla="*/ 29 h 146"/>
                  <a:gd name="T48" fmla="*/ 52 w 97"/>
                  <a:gd name="T49" fmla="*/ 30 h 146"/>
                  <a:gd name="T50" fmla="*/ 58 w 97"/>
                  <a:gd name="T51" fmla="*/ 33 h 146"/>
                  <a:gd name="T52" fmla="*/ 60 w 97"/>
                  <a:gd name="T53" fmla="*/ 36 h 146"/>
                  <a:gd name="T54" fmla="*/ 62 w 97"/>
                  <a:gd name="T55" fmla="*/ 41 h 146"/>
                  <a:gd name="T56" fmla="*/ 62 w 97"/>
                  <a:gd name="T57" fmla="*/ 46 h 146"/>
                  <a:gd name="T58" fmla="*/ 61 w 97"/>
                  <a:gd name="T59" fmla="*/ 52 h 146"/>
                  <a:gd name="T60" fmla="*/ 58 w 97"/>
                  <a:gd name="T61" fmla="*/ 57 h 146"/>
                  <a:gd name="T62" fmla="*/ 54 w 97"/>
                  <a:gd name="T63" fmla="*/ 61 h 146"/>
                  <a:gd name="T64" fmla="*/ 47 w 97"/>
                  <a:gd name="T65" fmla="*/ 63 h 146"/>
                  <a:gd name="T66" fmla="*/ 38 w 97"/>
                  <a:gd name="T67" fmla="*/ 63 h 146"/>
                  <a:gd name="T68" fmla="*/ 44 w 97"/>
                  <a:gd name="T69" fmla="*/ 89 h 146"/>
                  <a:gd name="T70" fmla="*/ 51 w 97"/>
                  <a:gd name="T71" fmla="*/ 89 h 146"/>
                  <a:gd name="T72" fmla="*/ 56 w 97"/>
                  <a:gd name="T73" fmla="*/ 90 h 146"/>
                  <a:gd name="T74" fmla="*/ 60 w 97"/>
                  <a:gd name="T75" fmla="*/ 91 h 146"/>
                  <a:gd name="T76" fmla="*/ 62 w 97"/>
                  <a:gd name="T77" fmla="*/ 93 h 146"/>
                  <a:gd name="T78" fmla="*/ 64 w 97"/>
                  <a:gd name="T79" fmla="*/ 97 h 146"/>
                  <a:gd name="T80" fmla="*/ 65 w 97"/>
                  <a:gd name="T81" fmla="*/ 101 h 146"/>
                  <a:gd name="T82" fmla="*/ 65 w 97"/>
                  <a:gd name="T83" fmla="*/ 108 h 146"/>
                  <a:gd name="T84" fmla="*/ 96 w 97"/>
                  <a:gd name="T85" fmla="*/ 145 h 146"/>
                  <a:gd name="T86" fmla="*/ 96 w 97"/>
                  <a:gd name="T87" fmla="*/ 98 h 146"/>
                  <a:gd name="T88" fmla="*/ 95 w 97"/>
                  <a:gd name="T89" fmla="*/ 93 h 146"/>
                  <a:gd name="T90" fmla="*/ 94 w 97"/>
                  <a:gd name="T91" fmla="*/ 89 h 146"/>
                  <a:gd name="T92" fmla="*/ 92 w 97"/>
                  <a:gd name="T93" fmla="*/ 85 h 146"/>
                  <a:gd name="T94" fmla="*/ 90 w 97"/>
                  <a:gd name="T95" fmla="*/ 82 h 146"/>
                  <a:gd name="T96" fmla="*/ 86 w 97"/>
                  <a:gd name="T97" fmla="*/ 78 h 146"/>
                  <a:gd name="T98" fmla="*/ 81 w 97"/>
                  <a:gd name="T99" fmla="*/ 76 h 146"/>
                  <a:gd name="T100" fmla="*/ 75 w 97"/>
                  <a:gd name="T101" fmla="*/ 73 h 14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97"/>
                  <a:gd name="T154" fmla="*/ 0 h 146"/>
                  <a:gd name="T155" fmla="*/ 97 w 97"/>
                  <a:gd name="T156" fmla="*/ 146 h 14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97" h="146">
                    <a:moveTo>
                      <a:pt x="75" y="73"/>
                    </a:moveTo>
                    <a:lnTo>
                      <a:pt x="80" y="68"/>
                    </a:lnTo>
                    <a:lnTo>
                      <a:pt x="86" y="63"/>
                    </a:lnTo>
                    <a:lnTo>
                      <a:pt x="90" y="58"/>
                    </a:lnTo>
                    <a:lnTo>
                      <a:pt x="92" y="52"/>
                    </a:lnTo>
                    <a:lnTo>
                      <a:pt x="94" y="46"/>
                    </a:lnTo>
                    <a:lnTo>
                      <a:pt x="94" y="40"/>
                    </a:lnTo>
                    <a:lnTo>
                      <a:pt x="94" y="34"/>
                    </a:lnTo>
                    <a:lnTo>
                      <a:pt x="93" y="28"/>
                    </a:lnTo>
                    <a:lnTo>
                      <a:pt x="90" y="23"/>
                    </a:lnTo>
                    <a:lnTo>
                      <a:pt x="88" y="18"/>
                    </a:lnTo>
                    <a:lnTo>
                      <a:pt x="83" y="13"/>
                    </a:lnTo>
                    <a:lnTo>
                      <a:pt x="79" y="9"/>
                    </a:lnTo>
                    <a:lnTo>
                      <a:pt x="74" y="6"/>
                    </a:lnTo>
                    <a:lnTo>
                      <a:pt x="68" y="3"/>
                    </a:lnTo>
                    <a:lnTo>
                      <a:pt x="62" y="1"/>
                    </a:lnTo>
                    <a:lnTo>
                      <a:pt x="55" y="0"/>
                    </a:lnTo>
                    <a:lnTo>
                      <a:pt x="48" y="0"/>
                    </a:lnTo>
                    <a:lnTo>
                      <a:pt x="41" y="1"/>
                    </a:lnTo>
                    <a:lnTo>
                      <a:pt x="34" y="2"/>
                    </a:lnTo>
                    <a:lnTo>
                      <a:pt x="29" y="4"/>
                    </a:lnTo>
                    <a:lnTo>
                      <a:pt x="23" y="6"/>
                    </a:lnTo>
                    <a:lnTo>
                      <a:pt x="19" y="8"/>
                    </a:lnTo>
                    <a:lnTo>
                      <a:pt x="15" y="12"/>
                    </a:lnTo>
                    <a:lnTo>
                      <a:pt x="12" y="15"/>
                    </a:lnTo>
                    <a:lnTo>
                      <a:pt x="8" y="19"/>
                    </a:lnTo>
                    <a:lnTo>
                      <a:pt x="6" y="24"/>
                    </a:lnTo>
                    <a:lnTo>
                      <a:pt x="4" y="29"/>
                    </a:lnTo>
                    <a:lnTo>
                      <a:pt x="3" y="34"/>
                    </a:lnTo>
                    <a:lnTo>
                      <a:pt x="1" y="40"/>
                    </a:lnTo>
                    <a:lnTo>
                      <a:pt x="0" y="45"/>
                    </a:lnTo>
                    <a:lnTo>
                      <a:pt x="0" y="51"/>
                    </a:lnTo>
                    <a:lnTo>
                      <a:pt x="0" y="57"/>
                    </a:lnTo>
                    <a:lnTo>
                      <a:pt x="0" y="145"/>
                    </a:lnTo>
                    <a:lnTo>
                      <a:pt x="30" y="145"/>
                    </a:lnTo>
                    <a:lnTo>
                      <a:pt x="30" y="57"/>
                    </a:lnTo>
                    <a:lnTo>
                      <a:pt x="30" y="53"/>
                    </a:lnTo>
                    <a:lnTo>
                      <a:pt x="31" y="49"/>
                    </a:lnTo>
                    <a:lnTo>
                      <a:pt x="31" y="46"/>
                    </a:lnTo>
                    <a:lnTo>
                      <a:pt x="32" y="42"/>
                    </a:lnTo>
                    <a:lnTo>
                      <a:pt x="33" y="40"/>
                    </a:lnTo>
                    <a:lnTo>
                      <a:pt x="35" y="37"/>
                    </a:lnTo>
                    <a:lnTo>
                      <a:pt x="36" y="35"/>
                    </a:lnTo>
                    <a:lnTo>
                      <a:pt x="38" y="33"/>
                    </a:lnTo>
                    <a:lnTo>
                      <a:pt x="40" y="31"/>
                    </a:lnTo>
                    <a:lnTo>
                      <a:pt x="42" y="31"/>
                    </a:lnTo>
                    <a:lnTo>
                      <a:pt x="44" y="29"/>
                    </a:lnTo>
                    <a:lnTo>
                      <a:pt x="47" y="29"/>
                    </a:lnTo>
                    <a:lnTo>
                      <a:pt x="50" y="29"/>
                    </a:lnTo>
                    <a:lnTo>
                      <a:pt x="52" y="30"/>
                    </a:lnTo>
                    <a:lnTo>
                      <a:pt x="55" y="31"/>
                    </a:lnTo>
                    <a:lnTo>
                      <a:pt x="58" y="33"/>
                    </a:lnTo>
                    <a:lnTo>
                      <a:pt x="59" y="34"/>
                    </a:lnTo>
                    <a:lnTo>
                      <a:pt x="60" y="36"/>
                    </a:lnTo>
                    <a:lnTo>
                      <a:pt x="61" y="39"/>
                    </a:lnTo>
                    <a:lnTo>
                      <a:pt x="62" y="41"/>
                    </a:lnTo>
                    <a:lnTo>
                      <a:pt x="62" y="44"/>
                    </a:lnTo>
                    <a:lnTo>
                      <a:pt x="62" y="46"/>
                    </a:lnTo>
                    <a:lnTo>
                      <a:pt x="62" y="49"/>
                    </a:lnTo>
                    <a:lnTo>
                      <a:pt x="61" y="52"/>
                    </a:lnTo>
                    <a:lnTo>
                      <a:pt x="60" y="54"/>
                    </a:lnTo>
                    <a:lnTo>
                      <a:pt x="58" y="57"/>
                    </a:lnTo>
                    <a:lnTo>
                      <a:pt x="56" y="59"/>
                    </a:lnTo>
                    <a:lnTo>
                      <a:pt x="54" y="61"/>
                    </a:lnTo>
                    <a:lnTo>
                      <a:pt x="51" y="62"/>
                    </a:lnTo>
                    <a:lnTo>
                      <a:pt x="47" y="63"/>
                    </a:lnTo>
                    <a:lnTo>
                      <a:pt x="43" y="64"/>
                    </a:lnTo>
                    <a:lnTo>
                      <a:pt x="38" y="63"/>
                    </a:lnTo>
                    <a:lnTo>
                      <a:pt x="38" y="89"/>
                    </a:lnTo>
                    <a:lnTo>
                      <a:pt x="44" y="89"/>
                    </a:lnTo>
                    <a:lnTo>
                      <a:pt x="48" y="89"/>
                    </a:lnTo>
                    <a:lnTo>
                      <a:pt x="51" y="89"/>
                    </a:lnTo>
                    <a:lnTo>
                      <a:pt x="54" y="90"/>
                    </a:lnTo>
                    <a:lnTo>
                      <a:pt x="56" y="90"/>
                    </a:lnTo>
                    <a:lnTo>
                      <a:pt x="58" y="90"/>
                    </a:lnTo>
                    <a:lnTo>
                      <a:pt x="60" y="91"/>
                    </a:lnTo>
                    <a:lnTo>
                      <a:pt x="61" y="92"/>
                    </a:lnTo>
                    <a:lnTo>
                      <a:pt x="62" y="93"/>
                    </a:lnTo>
                    <a:lnTo>
                      <a:pt x="63" y="95"/>
                    </a:lnTo>
                    <a:lnTo>
                      <a:pt x="64" y="97"/>
                    </a:lnTo>
                    <a:lnTo>
                      <a:pt x="64" y="99"/>
                    </a:lnTo>
                    <a:lnTo>
                      <a:pt x="65" y="101"/>
                    </a:lnTo>
                    <a:lnTo>
                      <a:pt x="65" y="105"/>
                    </a:lnTo>
                    <a:lnTo>
                      <a:pt x="65" y="108"/>
                    </a:lnTo>
                    <a:lnTo>
                      <a:pt x="65" y="145"/>
                    </a:lnTo>
                    <a:lnTo>
                      <a:pt x="96" y="145"/>
                    </a:lnTo>
                    <a:lnTo>
                      <a:pt x="96" y="101"/>
                    </a:lnTo>
                    <a:lnTo>
                      <a:pt x="96" y="98"/>
                    </a:lnTo>
                    <a:lnTo>
                      <a:pt x="96" y="95"/>
                    </a:lnTo>
                    <a:lnTo>
                      <a:pt x="95" y="93"/>
                    </a:lnTo>
                    <a:lnTo>
                      <a:pt x="95" y="90"/>
                    </a:lnTo>
                    <a:lnTo>
                      <a:pt x="94" y="89"/>
                    </a:lnTo>
                    <a:lnTo>
                      <a:pt x="94" y="86"/>
                    </a:lnTo>
                    <a:lnTo>
                      <a:pt x="92" y="85"/>
                    </a:lnTo>
                    <a:lnTo>
                      <a:pt x="91" y="83"/>
                    </a:lnTo>
                    <a:lnTo>
                      <a:pt x="90" y="82"/>
                    </a:lnTo>
                    <a:lnTo>
                      <a:pt x="88" y="80"/>
                    </a:lnTo>
                    <a:lnTo>
                      <a:pt x="86" y="78"/>
                    </a:lnTo>
                    <a:lnTo>
                      <a:pt x="84" y="77"/>
                    </a:lnTo>
                    <a:lnTo>
                      <a:pt x="81" y="76"/>
                    </a:lnTo>
                    <a:lnTo>
                      <a:pt x="78" y="75"/>
                    </a:lnTo>
                    <a:lnTo>
                      <a:pt x="75" y="73"/>
                    </a:lnTo>
                  </a:path>
                </a:pathLst>
              </a:custGeom>
              <a:solidFill>
                <a:srgbClr val="FFFFFF"/>
              </a:solidFill>
              <a:ln w="12700" cap="rnd">
                <a:solidFill>
                  <a:srgbClr val="FFFFFF"/>
                </a:solidFill>
                <a:round/>
                <a:headEnd/>
                <a:tailEnd/>
              </a:ln>
            </p:spPr>
            <p:txBody>
              <a:bodyPr/>
              <a:lstStyle/>
              <a:p>
                <a:endParaRPr lang="en-US" dirty="0"/>
              </a:p>
            </p:txBody>
          </p:sp>
          <p:sp>
            <p:nvSpPr>
              <p:cNvPr id="15416" name="Freeform 98"/>
              <p:cNvSpPr>
                <a:spLocks/>
              </p:cNvSpPr>
              <p:nvPr/>
            </p:nvSpPr>
            <p:spPr bwMode="auto">
              <a:xfrm>
                <a:off x="5483" y="3615"/>
                <a:ext cx="90" cy="144"/>
              </a:xfrm>
              <a:custGeom>
                <a:avLst/>
                <a:gdLst>
                  <a:gd name="T0" fmla="*/ 83 w 90"/>
                  <a:gd name="T1" fmla="*/ 28 h 144"/>
                  <a:gd name="T2" fmla="*/ 39 w 90"/>
                  <a:gd name="T3" fmla="*/ 28 h 144"/>
                  <a:gd name="T4" fmla="*/ 33 w 90"/>
                  <a:gd name="T5" fmla="*/ 31 h 144"/>
                  <a:gd name="T6" fmla="*/ 31 w 90"/>
                  <a:gd name="T7" fmla="*/ 35 h 144"/>
                  <a:gd name="T8" fmla="*/ 33 w 90"/>
                  <a:gd name="T9" fmla="*/ 41 h 144"/>
                  <a:gd name="T10" fmla="*/ 49 w 90"/>
                  <a:gd name="T11" fmla="*/ 54 h 144"/>
                  <a:gd name="T12" fmla="*/ 71 w 90"/>
                  <a:gd name="T13" fmla="*/ 72 h 144"/>
                  <a:gd name="T14" fmla="*/ 82 w 90"/>
                  <a:gd name="T15" fmla="*/ 85 h 144"/>
                  <a:gd name="T16" fmla="*/ 87 w 90"/>
                  <a:gd name="T17" fmla="*/ 93 h 144"/>
                  <a:gd name="T18" fmla="*/ 89 w 90"/>
                  <a:gd name="T19" fmla="*/ 102 h 144"/>
                  <a:gd name="T20" fmla="*/ 89 w 90"/>
                  <a:gd name="T21" fmla="*/ 111 h 144"/>
                  <a:gd name="T22" fmla="*/ 88 w 90"/>
                  <a:gd name="T23" fmla="*/ 119 h 144"/>
                  <a:gd name="T24" fmla="*/ 85 w 90"/>
                  <a:gd name="T25" fmla="*/ 124 h 144"/>
                  <a:gd name="T26" fmla="*/ 83 w 90"/>
                  <a:gd name="T27" fmla="*/ 129 h 144"/>
                  <a:gd name="T28" fmla="*/ 77 w 90"/>
                  <a:gd name="T29" fmla="*/ 134 h 144"/>
                  <a:gd name="T30" fmla="*/ 72 w 90"/>
                  <a:gd name="T31" fmla="*/ 137 h 144"/>
                  <a:gd name="T32" fmla="*/ 66 w 90"/>
                  <a:gd name="T33" fmla="*/ 140 h 144"/>
                  <a:gd name="T34" fmla="*/ 58 w 90"/>
                  <a:gd name="T35" fmla="*/ 143 h 144"/>
                  <a:gd name="T36" fmla="*/ 48 w 90"/>
                  <a:gd name="T37" fmla="*/ 143 h 144"/>
                  <a:gd name="T38" fmla="*/ 3 w 90"/>
                  <a:gd name="T39" fmla="*/ 143 h 144"/>
                  <a:gd name="T40" fmla="*/ 49 w 90"/>
                  <a:gd name="T41" fmla="*/ 115 h 144"/>
                  <a:gd name="T42" fmla="*/ 57 w 90"/>
                  <a:gd name="T43" fmla="*/ 113 h 144"/>
                  <a:gd name="T44" fmla="*/ 59 w 90"/>
                  <a:gd name="T45" fmla="*/ 109 h 144"/>
                  <a:gd name="T46" fmla="*/ 58 w 90"/>
                  <a:gd name="T47" fmla="*/ 104 h 144"/>
                  <a:gd name="T48" fmla="*/ 53 w 90"/>
                  <a:gd name="T49" fmla="*/ 99 h 144"/>
                  <a:gd name="T50" fmla="*/ 31 w 90"/>
                  <a:gd name="T51" fmla="*/ 79 h 144"/>
                  <a:gd name="T52" fmla="*/ 21 w 90"/>
                  <a:gd name="T53" fmla="*/ 71 h 144"/>
                  <a:gd name="T54" fmla="*/ 13 w 90"/>
                  <a:gd name="T55" fmla="*/ 64 h 144"/>
                  <a:gd name="T56" fmla="*/ 7 w 90"/>
                  <a:gd name="T57" fmla="*/ 57 h 144"/>
                  <a:gd name="T58" fmla="*/ 3 w 90"/>
                  <a:gd name="T59" fmla="*/ 48 h 144"/>
                  <a:gd name="T60" fmla="*/ 1 w 90"/>
                  <a:gd name="T61" fmla="*/ 39 h 144"/>
                  <a:gd name="T62" fmla="*/ 1 w 90"/>
                  <a:gd name="T63" fmla="*/ 29 h 144"/>
                  <a:gd name="T64" fmla="*/ 2 w 90"/>
                  <a:gd name="T65" fmla="*/ 22 h 144"/>
                  <a:gd name="T66" fmla="*/ 5 w 90"/>
                  <a:gd name="T67" fmla="*/ 17 h 144"/>
                  <a:gd name="T68" fmla="*/ 8 w 90"/>
                  <a:gd name="T69" fmla="*/ 12 h 144"/>
                  <a:gd name="T70" fmla="*/ 13 w 90"/>
                  <a:gd name="T71" fmla="*/ 8 h 144"/>
                  <a:gd name="T72" fmla="*/ 19 w 90"/>
                  <a:gd name="T73" fmla="*/ 5 h 144"/>
                  <a:gd name="T74" fmla="*/ 26 w 90"/>
                  <a:gd name="T75" fmla="*/ 2 h 144"/>
                  <a:gd name="T76" fmla="*/ 35 w 90"/>
                  <a:gd name="T77" fmla="*/ 1 h 144"/>
                  <a:gd name="T78" fmla="*/ 83 w 90"/>
                  <a:gd name="T79" fmla="*/ 0 h 144"/>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90"/>
                  <a:gd name="T121" fmla="*/ 0 h 144"/>
                  <a:gd name="T122" fmla="*/ 90 w 90"/>
                  <a:gd name="T123" fmla="*/ 144 h 144"/>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90" h="144">
                    <a:moveTo>
                      <a:pt x="83" y="0"/>
                    </a:moveTo>
                    <a:lnTo>
                      <a:pt x="83" y="28"/>
                    </a:lnTo>
                    <a:lnTo>
                      <a:pt x="42" y="28"/>
                    </a:lnTo>
                    <a:lnTo>
                      <a:pt x="39" y="28"/>
                    </a:lnTo>
                    <a:lnTo>
                      <a:pt x="35" y="29"/>
                    </a:lnTo>
                    <a:lnTo>
                      <a:pt x="33" y="31"/>
                    </a:lnTo>
                    <a:lnTo>
                      <a:pt x="31" y="33"/>
                    </a:lnTo>
                    <a:lnTo>
                      <a:pt x="31" y="35"/>
                    </a:lnTo>
                    <a:lnTo>
                      <a:pt x="31" y="38"/>
                    </a:lnTo>
                    <a:lnTo>
                      <a:pt x="33" y="41"/>
                    </a:lnTo>
                    <a:lnTo>
                      <a:pt x="35" y="44"/>
                    </a:lnTo>
                    <a:lnTo>
                      <a:pt x="49" y="54"/>
                    </a:lnTo>
                    <a:lnTo>
                      <a:pt x="61" y="64"/>
                    </a:lnTo>
                    <a:lnTo>
                      <a:pt x="71" y="72"/>
                    </a:lnTo>
                    <a:lnTo>
                      <a:pt x="78" y="79"/>
                    </a:lnTo>
                    <a:lnTo>
                      <a:pt x="82" y="85"/>
                    </a:lnTo>
                    <a:lnTo>
                      <a:pt x="85" y="89"/>
                    </a:lnTo>
                    <a:lnTo>
                      <a:pt x="87" y="93"/>
                    </a:lnTo>
                    <a:lnTo>
                      <a:pt x="88" y="97"/>
                    </a:lnTo>
                    <a:lnTo>
                      <a:pt x="89" y="102"/>
                    </a:lnTo>
                    <a:lnTo>
                      <a:pt x="89" y="107"/>
                    </a:lnTo>
                    <a:lnTo>
                      <a:pt x="89" y="111"/>
                    </a:lnTo>
                    <a:lnTo>
                      <a:pt x="88" y="116"/>
                    </a:lnTo>
                    <a:lnTo>
                      <a:pt x="88" y="119"/>
                    </a:lnTo>
                    <a:lnTo>
                      <a:pt x="87" y="121"/>
                    </a:lnTo>
                    <a:lnTo>
                      <a:pt x="85" y="124"/>
                    </a:lnTo>
                    <a:lnTo>
                      <a:pt x="84" y="127"/>
                    </a:lnTo>
                    <a:lnTo>
                      <a:pt x="83" y="129"/>
                    </a:lnTo>
                    <a:lnTo>
                      <a:pt x="80" y="131"/>
                    </a:lnTo>
                    <a:lnTo>
                      <a:pt x="77" y="134"/>
                    </a:lnTo>
                    <a:lnTo>
                      <a:pt x="75" y="135"/>
                    </a:lnTo>
                    <a:lnTo>
                      <a:pt x="72" y="137"/>
                    </a:lnTo>
                    <a:lnTo>
                      <a:pt x="69" y="139"/>
                    </a:lnTo>
                    <a:lnTo>
                      <a:pt x="66" y="140"/>
                    </a:lnTo>
                    <a:lnTo>
                      <a:pt x="62" y="142"/>
                    </a:lnTo>
                    <a:lnTo>
                      <a:pt x="58" y="143"/>
                    </a:lnTo>
                    <a:lnTo>
                      <a:pt x="53" y="143"/>
                    </a:lnTo>
                    <a:lnTo>
                      <a:pt x="48" y="143"/>
                    </a:lnTo>
                    <a:lnTo>
                      <a:pt x="43" y="143"/>
                    </a:lnTo>
                    <a:lnTo>
                      <a:pt x="3" y="143"/>
                    </a:lnTo>
                    <a:lnTo>
                      <a:pt x="3" y="115"/>
                    </a:lnTo>
                    <a:lnTo>
                      <a:pt x="49" y="115"/>
                    </a:lnTo>
                    <a:lnTo>
                      <a:pt x="53" y="114"/>
                    </a:lnTo>
                    <a:lnTo>
                      <a:pt x="57" y="113"/>
                    </a:lnTo>
                    <a:lnTo>
                      <a:pt x="59" y="111"/>
                    </a:lnTo>
                    <a:lnTo>
                      <a:pt x="59" y="109"/>
                    </a:lnTo>
                    <a:lnTo>
                      <a:pt x="59" y="107"/>
                    </a:lnTo>
                    <a:lnTo>
                      <a:pt x="58" y="104"/>
                    </a:lnTo>
                    <a:lnTo>
                      <a:pt x="56" y="101"/>
                    </a:lnTo>
                    <a:lnTo>
                      <a:pt x="53" y="99"/>
                    </a:lnTo>
                    <a:lnTo>
                      <a:pt x="41" y="88"/>
                    </a:lnTo>
                    <a:lnTo>
                      <a:pt x="31" y="79"/>
                    </a:lnTo>
                    <a:lnTo>
                      <a:pt x="25" y="75"/>
                    </a:lnTo>
                    <a:lnTo>
                      <a:pt x="21" y="71"/>
                    </a:lnTo>
                    <a:lnTo>
                      <a:pt x="17" y="68"/>
                    </a:lnTo>
                    <a:lnTo>
                      <a:pt x="13" y="64"/>
                    </a:lnTo>
                    <a:lnTo>
                      <a:pt x="10" y="60"/>
                    </a:lnTo>
                    <a:lnTo>
                      <a:pt x="7" y="57"/>
                    </a:lnTo>
                    <a:lnTo>
                      <a:pt x="5" y="53"/>
                    </a:lnTo>
                    <a:lnTo>
                      <a:pt x="3" y="48"/>
                    </a:lnTo>
                    <a:lnTo>
                      <a:pt x="2" y="44"/>
                    </a:lnTo>
                    <a:lnTo>
                      <a:pt x="1" y="39"/>
                    </a:lnTo>
                    <a:lnTo>
                      <a:pt x="0" y="34"/>
                    </a:lnTo>
                    <a:lnTo>
                      <a:pt x="1" y="29"/>
                    </a:lnTo>
                    <a:lnTo>
                      <a:pt x="1" y="25"/>
                    </a:lnTo>
                    <a:lnTo>
                      <a:pt x="2" y="22"/>
                    </a:lnTo>
                    <a:lnTo>
                      <a:pt x="3" y="19"/>
                    </a:lnTo>
                    <a:lnTo>
                      <a:pt x="5" y="17"/>
                    </a:lnTo>
                    <a:lnTo>
                      <a:pt x="6" y="14"/>
                    </a:lnTo>
                    <a:lnTo>
                      <a:pt x="8" y="12"/>
                    </a:lnTo>
                    <a:lnTo>
                      <a:pt x="11" y="10"/>
                    </a:lnTo>
                    <a:lnTo>
                      <a:pt x="13" y="8"/>
                    </a:lnTo>
                    <a:lnTo>
                      <a:pt x="16" y="6"/>
                    </a:lnTo>
                    <a:lnTo>
                      <a:pt x="19" y="5"/>
                    </a:lnTo>
                    <a:lnTo>
                      <a:pt x="22" y="3"/>
                    </a:lnTo>
                    <a:lnTo>
                      <a:pt x="26" y="2"/>
                    </a:lnTo>
                    <a:lnTo>
                      <a:pt x="30" y="1"/>
                    </a:lnTo>
                    <a:lnTo>
                      <a:pt x="35" y="1"/>
                    </a:lnTo>
                    <a:lnTo>
                      <a:pt x="39" y="0"/>
                    </a:lnTo>
                    <a:lnTo>
                      <a:pt x="83" y="0"/>
                    </a:lnTo>
                  </a:path>
                </a:pathLst>
              </a:custGeom>
              <a:solidFill>
                <a:srgbClr val="FFFFFF"/>
              </a:solidFill>
              <a:ln w="12700" cap="rnd">
                <a:solidFill>
                  <a:srgbClr val="FFFFFF"/>
                </a:solidFill>
                <a:round/>
                <a:headEnd/>
                <a:tailEnd/>
              </a:ln>
            </p:spPr>
            <p:txBody>
              <a:bodyPr/>
              <a:lstStyle/>
              <a:p>
                <a:endParaRPr lang="en-US" dirty="0"/>
              </a:p>
            </p:txBody>
          </p:sp>
          <p:sp>
            <p:nvSpPr>
              <p:cNvPr id="15417" name="Freeform 99"/>
              <p:cNvSpPr>
                <a:spLocks/>
              </p:cNvSpPr>
              <p:nvPr/>
            </p:nvSpPr>
            <p:spPr bwMode="auto">
              <a:xfrm>
                <a:off x="5580" y="3589"/>
                <a:ext cx="94" cy="144"/>
              </a:xfrm>
              <a:custGeom>
                <a:avLst/>
                <a:gdLst>
                  <a:gd name="T0" fmla="*/ 93 w 94"/>
                  <a:gd name="T1" fmla="*/ 0 h 144"/>
                  <a:gd name="T2" fmla="*/ 0 w 94"/>
                  <a:gd name="T3" fmla="*/ 0 h 144"/>
                  <a:gd name="T4" fmla="*/ 0 w 94"/>
                  <a:gd name="T5" fmla="*/ 29 h 144"/>
                  <a:gd name="T6" fmla="*/ 32 w 94"/>
                  <a:gd name="T7" fmla="*/ 29 h 144"/>
                  <a:gd name="T8" fmla="*/ 32 w 94"/>
                  <a:gd name="T9" fmla="*/ 143 h 144"/>
                  <a:gd name="T10" fmla="*/ 62 w 94"/>
                  <a:gd name="T11" fmla="*/ 143 h 144"/>
                  <a:gd name="T12" fmla="*/ 62 w 94"/>
                  <a:gd name="T13" fmla="*/ 29 h 144"/>
                  <a:gd name="T14" fmla="*/ 93 w 94"/>
                  <a:gd name="T15" fmla="*/ 29 h 144"/>
                  <a:gd name="T16" fmla="*/ 93 w 94"/>
                  <a:gd name="T17" fmla="*/ 0 h 144"/>
                  <a:gd name="T18" fmla="*/ 93 w 94"/>
                  <a:gd name="T19" fmla="*/ 0 h 14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94"/>
                  <a:gd name="T31" fmla="*/ 0 h 144"/>
                  <a:gd name="T32" fmla="*/ 94 w 94"/>
                  <a:gd name="T33" fmla="*/ 144 h 14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94" h="144">
                    <a:moveTo>
                      <a:pt x="93" y="0"/>
                    </a:moveTo>
                    <a:lnTo>
                      <a:pt x="0" y="0"/>
                    </a:lnTo>
                    <a:lnTo>
                      <a:pt x="0" y="29"/>
                    </a:lnTo>
                    <a:lnTo>
                      <a:pt x="32" y="29"/>
                    </a:lnTo>
                    <a:lnTo>
                      <a:pt x="32" y="143"/>
                    </a:lnTo>
                    <a:lnTo>
                      <a:pt x="62" y="143"/>
                    </a:lnTo>
                    <a:lnTo>
                      <a:pt x="62" y="29"/>
                    </a:lnTo>
                    <a:lnTo>
                      <a:pt x="93" y="29"/>
                    </a:lnTo>
                    <a:lnTo>
                      <a:pt x="93" y="0"/>
                    </a:lnTo>
                  </a:path>
                </a:pathLst>
              </a:custGeom>
              <a:solidFill>
                <a:srgbClr val="FFFFFF"/>
              </a:solidFill>
              <a:ln w="12700" cap="rnd">
                <a:solidFill>
                  <a:srgbClr val="FFFFFF"/>
                </a:solidFill>
                <a:round/>
                <a:headEnd/>
                <a:tailEnd/>
              </a:ln>
            </p:spPr>
            <p:txBody>
              <a:bodyPr/>
              <a:lstStyle/>
              <a:p>
                <a:endParaRPr lang="en-US" dirty="0"/>
              </a:p>
            </p:txBody>
          </p:sp>
        </p:grpSp>
        <p:grpSp>
          <p:nvGrpSpPr>
            <p:cNvPr id="8" name="Group 100"/>
            <p:cNvGrpSpPr>
              <a:grpSpLocks/>
            </p:cNvGrpSpPr>
            <p:nvPr/>
          </p:nvGrpSpPr>
          <p:grpSpPr bwMode="auto">
            <a:xfrm>
              <a:off x="5112" y="3344"/>
              <a:ext cx="167" cy="209"/>
              <a:chOff x="5112" y="3344"/>
              <a:chExt cx="167" cy="209"/>
            </a:xfrm>
          </p:grpSpPr>
          <p:sp>
            <p:nvSpPr>
              <p:cNvPr id="15399" name="Freeform 101"/>
              <p:cNvSpPr>
                <a:spLocks/>
              </p:cNvSpPr>
              <p:nvPr/>
            </p:nvSpPr>
            <p:spPr bwMode="auto">
              <a:xfrm>
                <a:off x="5112" y="3344"/>
                <a:ext cx="167" cy="209"/>
              </a:xfrm>
              <a:custGeom>
                <a:avLst/>
                <a:gdLst>
                  <a:gd name="T0" fmla="*/ 2 w 167"/>
                  <a:gd name="T1" fmla="*/ 28 h 209"/>
                  <a:gd name="T2" fmla="*/ 2 w 167"/>
                  <a:gd name="T3" fmla="*/ 38 h 209"/>
                  <a:gd name="T4" fmla="*/ 19 w 167"/>
                  <a:gd name="T5" fmla="*/ 53 h 209"/>
                  <a:gd name="T6" fmla="*/ 9 w 167"/>
                  <a:gd name="T7" fmla="*/ 65 h 209"/>
                  <a:gd name="T8" fmla="*/ 10 w 167"/>
                  <a:gd name="T9" fmla="*/ 73 h 209"/>
                  <a:gd name="T10" fmla="*/ 18 w 167"/>
                  <a:gd name="T11" fmla="*/ 103 h 209"/>
                  <a:gd name="T12" fmla="*/ 19 w 167"/>
                  <a:gd name="T13" fmla="*/ 112 h 209"/>
                  <a:gd name="T14" fmla="*/ 30 w 167"/>
                  <a:gd name="T15" fmla="*/ 115 h 209"/>
                  <a:gd name="T16" fmla="*/ 32 w 167"/>
                  <a:gd name="T17" fmla="*/ 129 h 209"/>
                  <a:gd name="T18" fmla="*/ 33 w 167"/>
                  <a:gd name="T19" fmla="*/ 140 h 209"/>
                  <a:gd name="T20" fmla="*/ 40 w 167"/>
                  <a:gd name="T21" fmla="*/ 146 h 209"/>
                  <a:gd name="T22" fmla="*/ 54 w 167"/>
                  <a:gd name="T23" fmla="*/ 144 h 209"/>
                  <a:gd name="T24" fmla="*/ 66 w 167"/>
                  <a:gd name="T25" fmla="*/ 143 h 209"/>
                  <a:gd name="T26" fmla="*/ 76 w 167"/>
                  <a:gd name="T27" fmla="*/ 150 h 209"/>
                  <a:gd name="T28" fmla="*/ 80 w 167"/>
                  <a:gd name="T29" fmla="*/ 164 h 209"/>
                  <a:gd name="T30" fmla="*/ 73 w 167"/>
                  <a:gd name="T31" fmla="*/ 190 h 209"/>
                  <a:gd name="T32" fmla="*/ 72 w 167"/>
                  <a:gd name="T33" fmla="*/ 204 h 209"/>
                  <a:gd name="T34" fmla="*/ 83 w 167"/>
                  <a:gd name="T35" fmla="*/ 208 h 209"/>
                  <a:gd name="T36" fmla="*/ 94 w 167"/>
                  <a:gd name="T37" fmla="*/ 207 h 209"/>
                  <a:gd name="T38" fmla="*/ 104 w 167"/>
                  <a:gd name="T39" fmla="*/ 203 h 209"/>
                  <a:gd name="T40" fmla="*/ 112 w 167"/>
                  <a:gd name="T41" fmla="*/ 195 h 209"/>
                  <a:gd name="T42" fmla="*/ 116 w 167"/>
                  <a:gd name="T43" fmla="*/ 182 h 209"/>
                  <a:gd name="T44" fmla="*/ 114 w 167"/>
                  <a:gd name="T45" fmla="*/ 165 h 209"/>
                  <a:gd name="T46" fmla="*/ 100 w 167"/>
                  <a:gd name="T47" fmla="*/ 132 h 209"/>
                  <a:gd name="T48" fmla="*/ 112 w 167"/>
                  <a:gd name="T49" fmla="*/ 118 h 209"/>
                  <a:gd name="T50" fmla="*/ 135 w 167"/>
                  <a:gd name="T51" fmla="*/ 114 h 209"/>
                  <a:gd name="T52" fmla="*/ 149 w 167"/>
                  <a:gd name="T53" fmla="*/ 105 h 209"/>
                  <a:gd name="T54" fmla="*/ 154 w 167"/>
                  <a:gd name="T55" fmla="*/ 95 h 209"/>
                  <a:gd name="T56" fmla="*/ 154 w 167"/>
                  <a:gd name="T57" fmla="*/ 87 h 209"/>
                  <a:gd name="T58" fmla="*/ 148 w 167"/>
                  <a:gd name="T59" fmla="*/ 82 h 209"/>
                  <a:gd name="T60" fmla="*/ 138 w 167"/>
                  <a:gd name="T61" fmla="*/ 78 h 209"/>
                  <a:gd name="T62" fmla="*/ 136 w 167"/>
                  <a:gd name="T63" fmla="*/ 75 h 209"/>
                  <a:gd name="T64" fmla="*/ 159 w 167"/>
                  <a:gd name="T65" fmla="*/ 57 h 209"/>
                  <a:gd name="T66" fmla="*/ 166 w 167"/>
                  <a:gd name="T67" fmla="*/ 46 h 209"/>
                  <a:gd name="T68" fmla="*/ 165 w 167"/>
                  <a:gd name="T69" fmla="*/ 38 h 209"/>
                  <a:gd name="T70" fmla="*/ 159 w 167"/>
                  <a:gd name="T71" fmla="*/ 34 h 209"/>
                  <a:gd name="T72" fmla="*/ 150 w 167"/>
                  <a:gd name="T73" fmla="*/ 34 h 209"/>
                  <a:gd name="T74" fmla="*/ 132 w 167"/>
                  <a:gd name="T75" fmla="*/ 44 h 209"/>
                  <a:gd name="T76" fmla="*/ 114 w 167"/>
                  <a:gd name="T77" fmla="*/ 48 h 209"/>
                  <a:gd name="T78" fmla="*/ 96 w 167"/>
                  <a:gd name="T79" fmla="*/ 49 h 209"/>
                  <a:gd name="T80" fmla="*/ 79 w 167"/>
                  <a:gd name="T81" fmla="*/ 49 h 209"/>
                  <a:gd name="T82" fmla="*/ 100 w 167"/>
                  <a:gd name="T83" fmla="*/ 43 h 209"/>
                  <a:gd name="T84" fmla="*/ 123 w 167"/>
                  <a:gd name="T85" fmla="*/ 38 h 209"/>
                  <a:gd name="T86" fmla="*/ 146 w 167"/>
                  <a:gd name="T87" fmla="*/ 26 h 209"/>
                  <a:gd name="T88" fmla="*/ 153 w 167"/>
                  <a:gd name="T89" fmla="*/ 17 h 209"/>
                  <a:gd name="T90" fmla="*/ 153 w 167"/>
                  <a:gd name="T91" fmla="*/ 9 h 209"/>
                  <a:gd name="T92" fmla="*/ 146 w 167"/>
                  <a:gd name="T93" fmla="*/ 5 h 209"/>
                  <a:gd name="T94" fmla="*/ 124 w 167"/>
                  <a:gd name="T95" fmla="*/ 2 h 209"/>
                  <a:gd name="T96" fmla="*/ 108 w 167"/>
                  <a:gd name="T97" fmla="*/ 3 h 209"/>
                  <a:gd name="T98" fmla="*/ 82 w 167"/>
                  <a:gd name="T99" fmla="*/ 8 h 209"/>
                  <a:gd name="T100" fmla="*/ 44 w 167"/>
                  <a:gd name="T101" fmla="*/ 5 h 209"/>
                  <a:gd name="T102" fmla="*/ 33 w 167"/>
                  <a:gd name="T103" fmla="*/ 0 h 209"/>
                  <a:gd name="T104" fmla="*/ 19 w 167"/>
                  <a:gd name="T105" fmla="*/ 7 h 209"/>
                  <a:gd name="T106" fmla="*/ 7 w 167"/>
                  <a:gd name="T107" fmla="*/ 18 h 209"/>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167"/>
                  <a:gd name="T163" fmla="*/ 0 h 209"/>
                  <a:gd name="T164" fmla="*/ 167 w 167"/>
                  <a:gd name="T165" fmla="*/ 209 h 209"/>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167" h="209">
                    <a:moveTo>
                      <a:pt x="4" y="22"/>
                    </a:moveTo>
                    <a:lnTo>
                      <a:pt x="2" y="25"/>
                    </a:lnTo>
                    <a:lnTo>
                      <a:pt x="2" y="28"/>
                    </a:lnTo>
                    <a:lnTo>
                      <a:pt x="0" y="32"/>
                    </a:lnTo>
                    <a:lnTo>
                      <a:pt x="0" y="35"/>
                    </a:lnTo>
                    <a:lnTo>
                      <a:pt x="2" y="38"/>
                    </a:lnTo>
                    <a:lnTo>
                      <a:pt x="4" y="41"/>
                    </a:lnTo>
                    <a:lnTo>
                      <a:pt x="6" y="43"/>
                    </a:lnTo>
                    <a:lnTo>
                      <a:pt x="19" y="53"/>
                    </a:lnTo>
                    <a:lnTo>
                      <a:pt x="14" y="58"/>
                    </a:lnTo>
                    <a:lnTo>
                      <a:pt x="10" y="61"/>
                    </a:lnTo>
                    <a:lnTo>
                      <a:pt x="9" y="65"/>
                    </a:lnTo>
                    <a:lnTo>
                      <a:pt x="8" y="68"/>
                    </a:lnTo>
                    <a:lnTo>
                      <a:pt x="9" y="70"/>
                    </a:lnTo>
                    <a:lnTo>
                      <a:pt x="10" y="73"/>
                    </a:lnTo>
                    <a:lnTo>
                      <a:pt x="13" y="76"/>
                    </a:lnTo>
                    <a:lnTo>
                      <a:pt x="27" y="84"/>
                    </a:lnTo>
                    <a:lnTo>
                      <a:pt x="18" y="103"/>
                    </a:lnTo>
                    <a:lnTo>
                      <a:pt x="17" y="107"/>
                    </a:lnTo>
                    <a:lnTo>
                      <a:pt x="18" y="110"/>
                    </a:lnTo>
                    <a:lnTo>
                      <a:pt x="19" y="112"/>
                    </a:lnTo>
                    <a:lnTo>
                      <a:pt x="21" y="114"/>
                    </a:lnTo>
                    <a:lnTo>
                      <a:pt x="25" y="115"/>
                    </a:lnTo>
                    <a:lnTo>
                      <a:pt x="30" y="115"/>
                    </a:lnTo>
                    <a:lnTo>
                      <a:pt x="36" y="116"/>
                    </a:lnTo>
                    <a:lnTo>
                      <a:pt x="33" y="126"/>
                    </a:lnTo>
                    <a:lnTo>
                      <a:pt x="32" y="129"/>
                    </a:lnTo>
                    <a:lnTo>
                      <a:pt x="31" y="133"/>
                    </a:lnTo>
                    <a:lnTo>
                      <a:pt x="32" y="137"/>
                    </a:lnTo>
                    <a:lnTo>
                      <a:pt x="33" y="140"/>
                    </a:lnTo>
                    <a:lnTo>
                      <a:pt x="34" y="142"/>
                    </a:lnTo>
                    <a:lnTo>
                      <a:pt x="37" y="144"/>
                    </a:lnTo>
                    <a:lnTo>
                      <a:pt x="40" y="146"/>
                    </a:lnTo>
                    <a:lnTo>
                      <a:pt x="44" y="146"/>
                    </a:lnTo>
                    <a:lnTo>
                      <a:pt x="47" y="146"/>
                    </a:lnTo>
                    <a:lnTo>
                      <a:pt x="54" y="144"/>
                    </a:lnTo>
                    <a:lnTo>
                      <a:pt x="58" y="143"/>
                    </a:lnTo>
                    <a:lnTo>
                      <a:pt x="63" y="142"/>
                    </a:lnTo>
                    <a:lnTo>
                      <a:pt x="66" y="143"/>
                    </a:lnTo>
                    <a:lnTo>
                      <a:pt x="70" y="145"/>
                    </a:lnTo>
                    <a:lnTo>
                      <a:pt x="74" y="147"/>
                    </a:lnTo>
                    <a:lnTo>
                      <a:pt x="76" y="150"/>
                    </a:lnTo>
                    <a:lnTo>
                      <a:pt x="79" y="154"/>
                    </a:lnTo>
                    <a:lnTo>
                      <a:pt x="80" y="158"/>
                    </a:lnTo>
                    <a:lnTo>
                      <a:pt x="80" y="164"/>
                    </a:lnTo>
                    <a:lnTo>
                      <a:pt x="80" y="170"/>
                    </a:lnTo>
                    <a:lnTo>
                      <a:pt x="76" y="180"/>
                    </a:lnTo>
                    <a:lnTo>
                      <a:pt x="73" y="190"/>
                    </a:lnTo>
                    <a:lnTo>
                      <a:pt x="70" y="199"/>
                    </a:lnTo>
                    <a:lnTo>
                      <a:pt x="70" y="203"/>
                    </a:lnTo>
                    <a:lnTo>
                      <a:pt x="72" y="204"/>
                    </a:lnTo>
                    <a:lnTo>
                      <a:pt x="76" y="206"/>
                    </a:lnTo>
                    <a:lnTo>
                      <a:pt x="79" y="207"/>
                    </a:lnTo>
                    <a:lnTo>
                      <a:pt x="83" y="208"/>
                    </a:lnTo>
                    <a:lnTo>
                      <a:pt x="87" y="208"/>
                    </a:lnTo>
                    <a:lnTo>
                      <a:pt x="91" y="208"/>
                    </a:lnTo>
                    <a:lnTo>
                      <a:pt x="94" y="207"/>
                    </a:lnTo>
                    <a:lnTo>
                      <a:pt x="98" y="206"/>
                    </a:lnTo>
                    <a:lnTo>
                      <a:pt x="101" y="204"/>
                    </a:lnTo>
                    <a:lnTo>
                      <a:pt x="104" y="203"/>
                    </a:lnTo>
                    <a:lnTo>
                      <a:pt x="108" y="200"/>
                    </a:lnTo>
                    <a:lnTo>
                      <a:pt x="110" y="198"/>
                    </a:lnTo>
                    <a:lnTo>
                      <a:pt x="112" y="195"/>
                    </a:lnTo>
                    <a:lnTo>
                      <a:pt x="114" y="191"/>
                    </a:lnTo>
                    <a:lnTo>
                      <a:pt x="115" y="187"/>
                    </a:lnTo>
                    <a:lnTo>
                      <a:pt x="116" y="182"/>
                    </a:lnTo>
                    <a:lnTo>
                      <a:pt x="117" y="179"/>
                    </a:lnTo>
                    <a:lnTo>
                      <a:pt x="116" y="172"/>
                    </a:lnTo>
                    <a:lnTo>
                      <a:pt x="114" y="165"/>
                    </a:lnTo>
                    <a:lnTo>
                      <a:pt x="112" y="157"/>
                    </a:lnTo>
                    <a:lnTo>
                      <a:pt x="108" y="148"/>
                    </a:lnTo>
                    <a:lnTo>
                      <a:pt x="100" y="132"/>
                    </a:lnTo>
                    <a:lnTo>
                      <a:pt x="93" y="121"/>
                    </a:lnTo>
                    <a:lnTo>
                      <a:pt x="103" y="119"/>
                    </a:lnTo>
                    <a:lnTo>
                      <a:pt x="112" y="118"/>
                    </a:lnTo>
                    <a:lnTo>
                      <a:pt x="121" y="118"/>
                    </a:lnTo>
                    <a:lnTo>
                      <a:pt x="128" y="116"/>
                    </a:lnTo>
                    <a:lnTo>
                      <a:pt x="135" y="114"/>
                    </a:lnTo>
                    <a:lnTo>
                      <a:pt x="142" y="111"/>
                    </a:lnTo>
                    <a:lnTo>
                      <a:pt x="146" y="108"/>
                    </a:lnTo>
                    <a:lnTo>
                      <a:pt x="149" y="105"/>
                    </a:lnTo>
                    <a:lnTo>
                      <a:pt x="152" y="101"/>
                    </a:lnTo>
                    <a:lnTo>
                      <a:pt x="154" y="97"/>
                    </a:lnTo>
                    <a:lnTo>
                      <a:pt x="154" y="95"/>
                    </a:lnTo>
                    <a:lnTo>
                      <a:pt x="155" y="92"/>
                    </a:lnTo>
                    <a:lnTo>
                      <a:pt x="155" y="89"/>
                    </a:lnTo>
                    <a:lnTo>
                      <a:pt x="154" y="87"/>
                    </a:lnTo>
                    <a:lnTo>
                      <a:pt x="152" y="85"/>
                    </a:lnTo>
                    <a:lnTo>
                      <a:pt x="150" y="84"/>
                    </a:lnTo>
                    <a:lnTo>
                      <a:pt x="148" y="82"/>
                    </a:lnTo>
                    <a:lnTo>
                      <a:pt x="145" y="80"/>
                    </a:lnTo>
                    <a:lnTo>
                      <a:pt x="141" y="79"/>
                    </a:lnTo>
                    <a:lnTo>
                      <a:pt x="138" y="78"/>
                    </a:lnTo>
                    <a:lnTo>
                      <a:pt x="132" y="79"/>
                    </a:lnTo>
                    <a:lnTo>
                      <a:pt x="128" y="80"/>
                    </a:lnTo>
                    <a:lnTo>
                      <a:pt x="136" y="75"/>
                    </a:lnTo>
                    <a:lnTo>
                      <a:pt x="145" y="70"/>
                    </a:lnTo>
                    <a:lnTo>
                      <a:pt x="154" y="62"/>
                    </a:lnTo>
                    <a:lnTo>
                      <a:pt x="159" y="57"/>
                    </a:lnTo>
                    <a:lnTo>
                      <a:pt x="164" y="52"/>
                    </a:lnTo>
                    <a:lnTo>
                      <a:pt x="166" y="49"/>
                    </a:lnTo>
                    <a:lnTo>
                      <a:pt x="166" y="46"/>
                    </a:lnTo>
                    <a:lnTo>
                      <a:pt x="166" y="44"/>
                    </a:lnTo>
                    <a:lnTo>
                      <a:pt x="166" y="41"/>
                    </a:lnTo>
                    <a:lnTo>
                      <a:pt x="165" y="38"/>
                    </a:lnTo>
                    <a:lnTo>
                      <a:pt x="163" y="36"/>
                    </a:lnTo>
                    <a:lnTo>
                      <a:pt x="162" y="35"/>
                    </a:lnTo>
                    <a:lnTo>
                      <a:pt x="159" y="34"/>
                    </a:lnTo>
                    <a:lnTo>
                      <a:pt x="157" y="34"/>
                    </a:lnTo>
                    <a:lnTo>
                      <a:pt x="153" y="34"/>
                    </a:lnTo>
                    <a:lnTo>
                      <a:pt x="150" y="34"/>
                    </a:lnTo>
                    <a:lnTo>
                      <a:pt x="146" y="36"/>
                    </a:lnTo>
                    <a:lnTo>
                      <a:pt x="140" y="40"/>
                    </a:lnTo>
                    <a:lnTo>
                      <a:pt x="132" y="44"/>
                    </a:lnTo>
                    <a:lnTo>
                      <a:pt x="123" y="48"/>
                    </a:lnTo>
                    <a:lnTo>
                      <a:pt x="119" y="50"/>
                    </a:lnTo>
                    <a:lnTo>
                      <a:pt x="114" y="48"/>
                    </a:lnTo>
                    <a:lnTo>
                      <a:pt x="109" y="48"/>
                    </a:lnTo>
                    <a:lnTo>
                      <a:pt x="103" y="48"/>
                    </a:lnTo>
                    <a:lnTo>
                      <a:pt x="96" y="49"/>
                    </a:lnTo>
                    <a:lnTo>
                      <a:pt x="91" y="49"/>
                    </a:lnTo>
                    <a:lnTo>
                      <a:pt x="85" y="50"/>
                    </a:lnTo>
                    <a:lnTo>
                      <a:pt x="79" y="49"/>
                    </a:lnTo>
                    <a:lnTo>
                      <a:pt x="75" y="48"/>
                    </a:lnTo>
                    <a:lnTo>
                      <a:pt x="94" y="44"/>
                    </a:lnTo>
                    <a:lnTo>
                      <a:pt x="100" y="43"/>
                    </a:lnTo>
                    <a:lnTo>
                      <a:pt x="106" y="42"/>
                    </a:lnTo>
                    <a:lnTo>
                      <a:pt x="113" y="41"/>
                    </a:lnTo>
                    <a:lnTo>
                      <a:pt x="123" y="38"/>
                    </a:lnTo>
                    <a:lnTo>
                      <a:pt x="132" y="34"/>
                    </a:lnTo>
                    <a:lnTo>
                      <a:pt x="142" y="29"/>
                    </a:lnTo>
                    <a:lnTo>
                      <a:pt x="146" y="26"/>
                    </a:lnTo>
                    <a:lnTo>
                      <a:pt x="148" y="23"/>
                    </a:lnTo>
                    <a:lnTo>
                      <a:pt x="151" y="20"/>
                    </a:lnTo>
                    <a:lnTo>
                      <a:pt x="153" y="17"/>
                    </a:lnTo>
                    <a:lnTo>
                      <a:pt x="154" y="14"/>
                    </a:lnTo>
                    <a:lnTo>
                      <a:pt x="154" y="12"/>
                    </a:lnTo>
                    <a:lnTo>
                      <a:pt x="153" y="9"/>
                    </a:lnTo>
                    <a:lnTo>
                      <a:pt x="152" y="7"/>
                    </a:lnTo>
                    <a:lnTo>
                      <a:pt x="150" y="6"/>
                    </a:lnTo>
                    <a:lnTo>
                      <a:pt x="146" y="5"/>
                    </a:lnTo>
                    <a:lnTo>
                      <a:pt x="142" y="4"/>
                    </a:lnTo>
                    <a:lnTo>
                      <a:pt x="135" y="3"/>
                    </a:lnTo>
                    <a:lnTo>
                      <a:pt x="124" y="2"/>
                    </a:lnTo>
                    <a:lnTo>
                      <a:pt x="112" y="2"/>
                    </a:lnTo>
                    <a:lnTo>
                      <a:pt x="110" y="2"/>
                    </a:lnTo>
                    <a:lnTo>
                      <a:pt x="108" y="3"/>
                    </a:lnTo>
                    <a:lnTo>
                      <a:pt x="104" y="5"/>
                    </a:lnTo>
                    <a:lnTo>
                      <a:pt x="98" y="6"/>
                    </a:lnTo>
                    <a:lnTo>
                      <a:pt x="82" y="8"/>
                    </a:lnTo>
                    <a:lnTo>
                      <a:pt x="64" y="6"/>
                    </a:lnTo>
                    <a:lnTo>
                      <a:pt x="50" y="6"/>
                    </a:lnTo>
                    <a:lnTo>
                      <a:pt x="44" y="5"/>
                    </a:lnTo>
                    <a:lnTo>
                      <a:pt x="34" y="4"/>
                    </a:lnTo>
                    <a:lnTo>
                      <a:pt x="34" y="2"/>
                    </a:lnTo>
                    <a:lnTo>
                      <a:pt x="33" y="0"/>
                    </a:lnTo>
                    <a:lnTo>
                      <a:pt x="28" y="2"/>
                    </a:lnTo>
                    <a:lnTo>
                      <a:pt x="23" y="4"/>
                    </a:lnTo>
                    <a:lnTo>
                      <a:pt x="19" y="7"/>
                    </a:lnTo>
                    <a:lnTo>
                      <a:pt x="15" y="10"/>
                    </a:lnTo>
                    <a:lnTo>
                      <a:pt x="11" y="14"/>
                    </a:lnTo>
                    <a:lnTo>
                      <a:pt x="7" y="18"/>
                    </a:lnTo>
                    <a:lnTo>
                      <a:pt x="4" y="22"/>
                    </a:lnTo>
                  </a:path>
                </a:pathLst>
              </a:custGeom>
              <a:solidFill>
                <a:srgbClr val="FF9F3F"/>
              </a:solidFill>
              <a:ln w="12700" cap="rnd">
                <a:solidFill>
                  <a:srgbClr val="000000"/>
                </a:solidFill>
                <a:round/>
                <a:headEnd/>
                <a:tailEnd/>
              </a:ln>
            </p:spPr>
            <p:txBody>
              <a:bodyPr/>
              <a:lstStyle/>
              <a:p>
                <a:endParaRPr lang="en-US" dirty="0"/>
              </a:p>
            </p:txBody>
          </p:sp>
          <p:sp>
            <p:nvSpPr>
              <p:cNvPr id="15400" name="Freeform 102"/>
              <p:cNvSpPr>
                <a:spLocks/>
              </p:cNvSpPr>
              <p:nvPr/>
            </p:nvSpPr>
            <p:spPr bwMode="auto">
              <a:xfrm>
                <a:off x="5140" y="3392"/>
                <a:ext cx="48" cy="7"/>
              </a:xfrm>
              <a:custGeom>
                <a:avLst/>
                <a:gdLst>
                  <a:gd name="T0" fmla="*/ 47 w 48"/>
                  <a:gd name="T1" fmla="*/ 0 h 7"/>
                  <a:gd name="T2" fmla="*/ 45 w 48"/>
                  <a:gd name="T3" fmla="*/ 0 h 7"/>
                  <a:gd name="T4" fmla="*/ 44 w 48"/>
                  <a:gd name="T5" fmla="*/ 0 h 7"/>
                  <a:gd name="T6" fmla="*/ 42 w 48"/>
                  <a:gd name="T7" fmla="*/ 0 h 7"/>
                  <a:gd name="T8" fmla="*/ 40 w 48"/>
                  <a:gd name="T9" fmla="*/ 0 h 7"/>
                  <a:gd name="T10" fmla="*/ 39 w 48"/>
                  <a:gd name="T11" fmla="*/ 1 h 7"/>
                  <a:gd name="T12" fmla="*/ 38 w 48"/>
                  <a:gd name="T13" fmla="*/ 1 h 7"/>
                  <a:gd name="T14" fmla="*/ 36 w 48"/>
                  <a:gd name="T15" fmla="*/ 1 h 7"/>
                  <a:gd name="T16" fmla="*/ 35 w 48"/>
                  <a:gd name="T17" fmla="*/ 1 h 7"/>
                  <a:gd name="T18" fmla="*/ 33 w 48"/>
                  <a:gd name="T19" fmla="*/ 1 h 7"/>
                  <a:gd name="T20" fmla="*/ 32 w 48"/>
                  <a:gd name="T21" fmla="*/ 2 h 7"/>
                  <a:gd name="T22" fmla="*/ 30 w 48"/>
                  <a:gd name="T23" fmla="*/ 2 h 7"/>
                  <a:gd name="T24" fmla="*/ 29 w 48"/>
                  <a:gd name="T25" fmla="*/ 2 h 7"/>
                  <a:gd name="T26" fmla="*/ 28 w 48"/>
                  <a:gd name="T27" fmla="*/ 3 h 7"/>
                  <a:gd name="T28" fmla="*/ 26 w 48"/>
                  <a:gd name="T29" fmla="*/ 3 h 7"/>
                  <a:gd name="T30" fmla="*/ 24 w 48"/>
                  <a:gd name="T31" fmla="*/ 3 h 7"/>
                  <a:gd name="T32" fmla="*/ 23 w 48"/>
                  <a:gd name="T33" fmla="*/ 3 h 7"/>
                  <a:gd name="T34" fmla="*/ 22 w 48"/>
                  <a:gd name="T35" fmla="*/ 4 h 7"/>
                  <a:gd name="T36" fmla="*/ 20 w 48"/>
                  <a:gd name="T37" fmla="*/ 4 h 7"/>
                  <a:gd name="T38" fmla="*/ 19 w 48"/>
                  <a:gd name="T39" fmla="*/ 4 h 7"/>
                  <a:gd name="T40" fmla="*/ 18 w 48"/>
                  <a:gd name="T41" fmla="*/ 4 h 7"/>
                  <a:gd name="T42" fmla="*/ 16 w 48"/>
                  <a:gd name="T43" fmla="*/ 4 h 7"/>
                  <a:gd name="T44" fmla="*/ 14 w 48"/>
                  <a:gd name="T45" fmla="*/ 4 h 7"/>
                  <a:gd name="T46" fmla="*/ 13 w 48"/>
                  <a:gd name="T47" fmla="*/ 4 h 7"/>
                  <a:gd name="T48" fmla="*/ 12 w 48"/>
                  <a:gd name="T49" fmla="*/ 5 h 7"/>
                  <a:gd name="T50" fmla="*/ 10 w 48"/>
                  <a:gd name="T51" fmla="*/ 5 h 7"/>
                  <a:gd name="T52" fmla="*/ 9 w 48"/>
                  <a:gd name="T53" fmla="*/ 5 h 7"/>
                  <a:gd name="T54" fmla="*/ 8 w 48"/>
                  <a:gd name="T55" fmla="*/ 5 h 7"/>
                  <a:gd name="T56" fmla="*/ 6 w 48"/>
                  <a:gd name="T57" fmla="*/ 5 h 7"/>
                  <a:gd name="T58" fmla="*/ 4 w 48"/>
                  <a:gd name="T59" fmla="*/ 5 h 7"/>
                  <a:gd name="T60" fmla="*/ 3 w 48"/>
                  <a:gd name="T61" fmla="*/ 6 h 7"/>
                  <a:gd name="T62" fmla="*/ 0 w 48"/>
                  <a:gd name="T63" fmla="*/ 6 h 7"/>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48"/>
                  <a:gd name="T97" fmla="*/ 0 h 7"/>
                  <a:gd name="T98" fmla="*/ 48 w 48"/>
                  <a:gd name="T99" fmla="*/ 7 h 7"/>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48" h="7">
                    <a:moveTo>
                      <a:pt x="47" y="0"/>
                    </a:moveTo>
                    <a:lnTo>
                      <a:pt x="45" y="0"/>
                    </a:lnTo>
                    <a:lnTo>
                      <a:pt x="44" y="0"/>
                    </a:lnTo>
                    <a:lnTo>
                      <a:pt x="42" y="0"/>
                    </a:lnTo>
                    <a:lnTo>
                      <a:pt x="40" y="0"/>
                    </a:lnTo>
                    <a:lnTo>
                      <a:pt x="39" y="1"/>
                    </a:lnTo>
                    <a:lnTo>
                      <a:pt x="38" y="1"/>
                    </a:lnTo>
                    <a:lnTo>
                      <a:pt x="36" y="1"/>
                    </a:lnTo>
                    <a:lnTo>
                      <a:pt x="35" y="1"/>
                    </a:lnTo>
                    <a:lnTo>
                      <a:pt x="33" y="1"/>
                    </a:lnTo>
                    <a:lnTo>
                      <a:pt x="32" y="2"/>
                    </a:lnTo>
                    <a:lnTo>
                      <a:pt x="30" y="2"/>
                    </a:lnTo>
                    <a:lnTo>
                      <a:pt x="29" y="2"/>
                    </a:lnTo>
                    <a:lnTo>
                      <a:pt x="28" y="3"/>
                    </a:lnTo>
                    <a:lnTo>
                      <a:pt x="26" y="3"/>
                    </a:lnTo>
                    <a:lnTo>
                      <a:pt x="24" y="3"/>
                    </a:lnTo>
                    <a:lnTo>
                      <a:pt x="23" y="3"/>
                    </a:lnTo>
                    <a:lnTo>
                      <a:pt x="22" y="4"/>
                    </a:lnTo>
                    <a:lnTo>
                      <a:pt x="20" y="4"/>
                    </a:lnTo>
                    <a:lnTo>
                      <a:pt x="19" y="4"/>
                    </a:lnTo>
                    <a:lnTo>
                      <a:pt x="18" y="4"/>
                    </a:lnTo>
                    <a:lnTo>
                      <a:pt x="16" y="4"/>
                    </a:lnTo>
                    <a:lnTo>
                      <a:pt x="14" y="4"/>
                    </a:lnTo>
                    <a:lnTo>
                      <a:pt x="13" y="4"/>
                    </a:lnTo>
                    <a:lnTo>
                      <a:pt x="12" y="5"/>
                    </a:lnTo>
                    <a:lnTo>
                      <a:pt x="10" y="5"/>
                    </a:lnTo>
                    <a:lnTo>
                      <a:pt x="9" y="5"/>
                    </a:lnTo>
                    <a:lnTo>
                      <a:pt x="8" y="5"/>
                    </a:lnTo>
                    <a:lnTo>
                      <a:pt x="6" y="5"/>
                    </a:lnTo>
                    <a:lnTo>
                      <a:pt x="4" y="5"/>
                    </a:lnTo>
                    <a:lnTo>
                      <a:pt x="3" y="6"/>
                    </a:lnTo>
                    <a:lnTo>
                      <a:pt x="0" y="6"/>
                    </a:lnTo>
                  </a:path>
                </a:pathLst>
              </a:custGeom>
              <a:noFill/>
              <a:ln w="12700" cap="rnd">
                <a:solidFill>
                  <a:srgbClr val="000000"/>
                </a:solidFill>
                <a:round/>
                <a:headEnd/>
                <a:tailEnd/>
              </a:ln>
            </p:spPr>
            <p:txBody>
              <a:bodyPr/>
              <a:lstStyle/>
              <a:p>
                <a:endParaRPr lang="en-US" dirty="0"/>
              </a:p>
            </p:txBody>
          </p:sp>
          <p:sp>
            <p:nvSpPr>
              <p:cNvPr id="15401" name="Freeform 103"/>
              <p:cNvSpPr>
                <a:spLocks/>
              </p:cNvSpPr>
              <p:nvPr/>
            </p:nvSpPr>
            <p:spPr bwMode="auto">
              <a:xfrm>
                <a:off x="5149" y="3424"/>
                <a:ext cx="92" cy="10"/>
              </a:xfrm>
              <a:custGeom>
                <a:avLst/>
                <a:gdLst>
                  <a:gd name="T0" fmla="*/ 91 w 92"/>
                  <a:gd name="T1" fmla="*/ 0 h 10"/>
                  <a:gd name="T2" fmla="*/ 90 w 92"/>
                  <a:gd name="T3" fmla="*/ 0 h 10"/>
                  <a:gd name="T4" fmla="*/ 89 w 92"/>
                  <a:gd name="T5" fmla="*/ 2 h 10"/>
                  <a:gd name="T6" fmla="*/ 87 w 92"/>
                  <a:gd name="T7" fmla="*/ 3 h 10"/>
                  <a:gd name="T8" fmla="*/ 85 w 92"/>
                  <a:gd name="T9" fmla="*/ 4 h 10"/>
                  <a:gd name="T10" fmla="*/ 83 w 92"/>
                  <a:gd name="T11" fmla="*/ 4 h 10"/>
                  <a:gd name="T12" fmla="*/ 82 w 92"/>
                  <a:gd name="T13" fmla="*/ 5 h 10"/>
                  <a:gd name="T14" fmla="*/ 81 w 92"/>
                  <a:gd name="T15" fmla="*/ 6 h 10"/>
                  <a:gd name="T16" fmla="*/ 80 w 92"/>
                  <a:gd name="T17" fmla="*/ 6 h 10"/>
                  <a:gd name="T18" fmla="*/ 79 w 92"/>
                  <a:gd name="T19" fmla="*/ 7 h 10"/>
                  <a:gd name="T20" fmla="*/ 77 w 92"/>
                  <a:gd name="T21" fmla="*/ 8 h 10"/>
                  <a:gd name="T22" fmla="*/ 76 w 92"/>
                  <a:gd name="T23" fmla="*/ 8 h 10"/>
                  <a:gd name="T24" fmla="*/ 75 w 92"/>
                  <a:gd name="T25" fmla="*/ 8 h 10"/>
                  <a:gd name="T26" fmla="*/ 73 w 92"/>
                  <a:gd name="T27" fmla="*/ 8 h 10"/>
                  <a:gd name="T28" fmla="*/ 73 w 92"/>
                  <a:gd name="T29" fmla="*/ 9 h 10"/>
                  <a:gd name="T30" fmla="*/ 71 w 92"/>
                  <a:gd name="T31" fmla="*/ 9 h 10"/>
                  <a:gd name="T32" fmla="*/ 70 w 92"/>
                  <a:gd name="T33" fmla="*/ 9 h 10"/>
                  <a:gd name="T34" fmla="*/ 69 w 92"/>
                  <a:gd name="T35" fmla="*/ 9 h 10"/>
                  <a:gd name="T36" fmla="*/ 67 w 92"/>
                  <a:gd name="T37" fmla="*/ 9 h 10"/>
                  <a:gd name="T38" fmla="*/ 65 w 92"/>
                  <a:gd name="T39" fmla="*/ 9 h 10"/>
                  <a:gd name="T40" fmla="*/ 63 w 92"/>
                  <a:gd name="T41" fmla="*/ 9 h 10"/>
                  <a:gd name="T42" fmla="*/ 60 w 92"/>
                  <a:gd name="T43" fmla="*/ 8 h 10"/>
                  <a:gd name="T44" fmla="*/ 57 w 92"/>
                  <a:gd name="T45" fmla="*/ 8 h 10"/>
                  <a:gd name="T46" fmla="*/ 55 w 92"/>
                  <a:gd name="T47" fmla="*/ 8 h 10"/>
                  <a:gd name="T48" fmla="*/ 51 w 92"/>
                  <a:gd name="T49" fmla="*/ 8 h 10"/>
                  <a:gd name="T50" fmla="*/ 49 w 92"/>
                  <a:gd name="T51" fmla="*/ 8 h 10"/>
                  <a:gd name="T52" fmla="*/ 45 w 92"/>
                  <a:gd name="T53" fmla="*/ 8 h 10"/>
                  <a:gd name="T54" fmla="*/ 42 w 92"/>
                  <a:gd name="T55" fmla="*/ 7 h 10"/>
                  <a:gd name="T56" fmla="*/ 39 w 92"/>
                  <a:gd name="T57" fmla="*/ 7 h 10"/>
                  <a:gd name="T58" fmla="*/ 36 w 92"/>
                  <a:gd name="T59" fmla="*/ 7 h 10"/>
                  <a:gd name="T60" fmla="*/ 33 w 92"/>
                  <a:gd name="T61" fmla="*/ 6 h 10"/>
                  <a:gd name="T62" fmla="*/ 29 w 92"/>
                  <a:gd name="T63" fmla="*/ 6 h 10"/>
                  <a:gd name="T64" fmla="*/ 0 w 92"/>
                  <a:gd name="T65" fmla="*/ 5 h 1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92"/>
                  <a:gd name="T100" fmla="*/ 0 h 10"/>
                  <a:gd name="T101" fmla="*/ 92 w 92"/>
                  <a:gd name="T102" fmla="*/ 10 h 1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92" h="10">
                    <a:moveTo>
                      <a:pt x="91" y="0"/>
                    </a:moveTo>
                    <a:lnTo>
                      <a:pt x="90" y="0"/>
                    </a:lnTo>
                    <a:lnTo>
                      <a:pt x="89" y="2"/>
                    </a:lnTo>
                    <a:lnTo>
                      <a:pt x="87" y="3"/>
                    </a:lnTo>
                    <a:lnTo>
                      <a:pt x="85" y="4"/>
                    </a:lnTo>
                    <a:lnTo>
                      <a:pt x="83" y="4"/>
                    </a:lnTo>
                    <a:lnTo>
                      <a:pt x="82" y="5"/>
                    </a:lnTo>
                    <a:lnTo>
                      <a:pt x="81" y="6"/>
                    </a:lnTo>
                    <a:lnTo>
                      <a:pt x="80" y="6"/>
                    </a:lnTo>
                    <a:lnTo>
                      <a:pt x="79" y="7"/>
                    </a:lnTo>
                    <a:lnTo>
                      <a:pt x="77" y="8"/>
                    </a:lnTo>
                    <a:lnTo>
                      <a:pt x="76" y="8"/>
                    </a:lnTo>
                    <a:lnTo>
                      <a:pt x="75" y="8"/>
                    </a:lnTo>
                    <a:lnTo>
                      <a:pt x="73" y="8"/>
                    </a:lnTo>
                    <a:lnTo>
                      <a:pt x="73" y="9"/>
                    </a:lnTo>
                    <a:lnTo>
                      <a:pt x="71" y="9"/>
                    </a:lnTo>
                    <a:lnTo>
                      <a:pt x="70" y="9"/>
                    </a:lnTo>
                    <a:lnTo>
                      <a:pt x="69" y="9"/>
                    </a:lnTo>
                    <a:lnTo>
                      <a:pt x="67" y="9"/>
                    </a:lnTo>
                    <a:lnTo>
                      <a:pt x="65" y="9"/>
                    </a:lnTo>
                    <a:lnTo>
                      <a:pt x="63" y="9"/>
                    </a:lnTo>
                    <a:lnTo>
                      <a:pt x="60" y="8"/>
                    </a:lnTo>
                    <a:lnTo>
                      <a:pt x="57" y="8"/>
                    </a:lnTo>
                    <a:lnTo>
                      <a:pt x="55" y="8"/>
                    </a:lnTo>
                    <a:lnTo>
                      <a:pt x="51" y="8"/>
                    </a:lnTo>
                    <a:lnTo>
                      <a:pt x="49" y="8"/>
                    </a:lnTo>
                    <a:lnTo>
                      <a:pt x="45" y="8"/>
                    </a:lnTo>
                    <a:lnTo>
                      <a:pt x="42" y="7"/>
                    </a:lnTo>
                    <a:lnTo>
                      <a:pt x="39" y="7"/>
                    </a:lnTo>
                    <a:lnTo>
                      <a:pt x="36" y="7"/>
                    </a:lnTo>
                    <a:lnTo>
                      <a:pt x="33" y="6"/>
                    </a:lnTo>
                    <a:lnTo>
                      <a:pt x="29" y="6"/>
                    </a:lnTo>
                    <a:lnTo>
                      <a:pt x="0" y="5"/>
                    </a:lnTo>
                  </a:path>
                </a:pathLst>
              </a:custGeom>
              <a:noFill/>
              <a:ln w="12700" cap="rnd">
                <a:solidFill>
                  <a:srgbClr val="000000"/>
                </a:solidFill>
                <a:round/>
                <a:headEnd/>
                <a:tailEnd/>
              </a:ln>
            </p:spPr>
            <p:txBody>
              <a:bodyPr/>
              <a:lstStyle/>
              <a:p>
                <a:endParaRPr lang="en-US" dirty="0"/>
              </a:p>
            </p:txBody>
          </p:sp>
          <p:sp>
            <p:nvSpPr>
              <p:cNvPr id="15402" name="Freeform 104"/>
              <p:cNvSpPr>
                <a:spLocks/>
              </p:cNvSpPr>
              <p:nvPr/>
            </p:nvSpPr>
            <p:spPr bwMode="auto">
              <a:xfrm>
                <a:off x="5158" y="3460"/>
                <a:ext cx="48" cy="7"/>
              </a:xfrm>
              <a:custGeom>
                <a:avLst/>
                <a:gdLst>
                  <a:gd name="T0" fmla="*/ 47 w 48"/>
                  <a:gd name="T1" fmla="*/ 5 h 7"/>
                  <a:gd name="T2" fmla="*/ 46 w 48"/>
                  <a:gd name="T3" fmla="*/ 5 h 7"/>
                  <a:gd name="T4" fmla="*/ 44 w 48"/>
                  <a:gd name="T5" fmla="*/ 5 h 7"/>
                  <a:gd name="T6" fmla="*/ 43 w 48"/>
                  <a:gd name="T7" fmla="*/ 6 h 7"/>
                  <a:gd name="T8" fmla="*/ 42 w 48"/>
                  <a:gd name="T9" fmla="*/ 6 h 7"/>
                  <a:gd name="T10" fmla="*/ 40 w 48"/>
                  <a:gd name="T11" fmla="*/ 6 h 7"/>
                  <a:gd name="T12" fmla="*/ 39 w 48"/>
                  <a:gd name="T13" fmla="*/ 6 h 7"/>
                  <a:gd name="T14" fmla="*/ 38 w 48"/>
                  <a:gd name="T15" fmla="*/ 6 h 7"/>
                  <a:gd name="T16" fmla="*/ 36 w 48"/>
                  <a:gd name="T17" fmla="*/ 6 h 7"/>
                  <a:gd name="T18" fmla="*/ 35 w 48"/>
                  <a:gd name="T19" fmla="*/ 5 h 7"/>
                  <a:gd name="T20" fmla="*/ 34 w 48"/>
                  <a:gd name="T21" fmla="*/ 5 h 7"/>
                  <a:gd name="T22" fmla="*/ 32 w 48"/>
                  <a:gd name="T23" fmla="*/ 5 h 7"/>
                  <a:gd name="T24" fmla="*/ 30 w 48"/>
                  <a:gd name="T25" fmla="*/ 5 h 7"/>
                  <a:gd name="T26" fmla="*/ 29 w 48"/>
                  <a:gd name="T27" fmla="*/ 5 h 7"/>
                  <a:gd name="T28" fmla="*/ 28 w 48"/>
                  <a:gd name="T29" fmla="*/ 5 h 7"/>
                  <a:gd name="T30" fmla="*/ 26 w 48"/>
                  <a:gd name="T31" fmla="*/ 4 h 7"/>
                  <a:gd name="T32" fmla="*/ 25 w 48"/>
                  <a:gd name="T33" fmla="*/ 4 h 7"/>
                  <a:gd name="T34" fmla="*/ 23 w 48"/>
                  <a:gd name="T35" fmla="*/ 4 h 7"/>
                  <a:gd name="T36" fmla="*/ 22 w 48"/>
                  <a:gd name="T37" fmla="*/ 4 h 7"/>
                  <a:gd name="T38" fmla="*/ 20 w 48"/>
                  <a:gd name="T39" fmla="*/ 4 h 7"/>
                  <a:gd name="T40" fmla="*/ 18 w 48"/>
                  <a:gd name="T41" fmla="*/ 4 h 7"/>
                  <a:gd name="T42" fmla="*/ 17 w 48"/>
                  <a:gd name="T43" fmla="*/ 3 h 7"/>
                  <a:gd name="T44" fmla="*/ 16 w 48"/>
                  <a:gd name="T45" fmla="*/ 3 h 7"/>
                  <a:gd name="T46" fmla="*/ 14 w 48"/>
                  <a:gd name="T47" fmla="*/ 3 h 7"/>
                  <a:gd name="T48" fmla="*/ 12 w 48"/>
                  <a:gd name="T49" fmla="*/ 2 h 7"/>
                  <a:gd name="T50" fmla="*/ 11 w 48"/>
                  <a:gd name="T51" fmla="*/ 2 h 7"/>
                  <a:gd name="T52" fmla="*/ 9 w 48"/>
                  <a:gd name="T53" fmla="*/ 2 h 7"/>
                  <a:gd name="T54" fmla="*/ 8 w 48"/>
                  <a:gd name="T55" fmla="*/ 2 h 7"/>
                  <a:gd name="T56" fmla="*/ 6 w 48"/>
                  <a:gd name="T57" fmla="*/ 1 h 7"/>
                  <a:gd name="T58" fmla="*/ 4 w 48"/>
                  <a:gd name="T59" fmla="*/ 0 h 7"/>
                  <a:gd name="T60" fmla="*/ 3 w 48"/>
                  <a:gd name="T61" fmla="*/ 0 h 7"/>
                  <a:gd name="T62" fmla="*/ 0 w 48"/>
                  <a:gd name="T63" fmla="*/ 0 h 7"/>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48"/>
                  <a:gd name="T97" fmla="*/ 0 h 7"/>
                  <a:gd name="T98" fmla="*/ 48 w 48"/>
                  <a:gd name="T99" fmla="*/ 7 h 7"/>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48" h="7">
                    <a:moveTo>
                      <a:pt x="47" y="5"/>
                    </a:moveTo>
                    <a:lnTo>
                      <a:pt x="46" y="5"/>
                    </a:lnTo>
                    <a:lnTo>
                      <a:pt x="44" y="5"/>
                    </a:lnTo>
                    <a:lnTo>
                      <a:pt x="43" y="6"/>
                    </a:lnTo>
                    <a:lnTo>
                      <a:pt x="42" y="6"/>
                    </a:lnTo>
                    <a:lnTo>
                      <a:pt x="40" y="6"/>
                    </a:lnTo>
                    <a:lnTo>
                      <a:pt x="39" y="6"/>
                    </a:lnTo>
                    <a:lnTo>
                      <a:pt x="38" y="6"/>
                    </a:lnTo>
                    <a:lnTo>
                      <a:pt x="36" y="6"/>
                    </a:lnTo>
                    <a:lnTo>
                      <a:pt x="35" y="5"/>
                    </a:lnTo>
                    <a:lnTo>
                      <a:pt x="34" y="5"/>
                    </a:lnTo>
                    <a:lnTo>
                      <a:pt x="32" y="5"/>
                    </a:lnTo>
                    <a:lnTo>
                      <a:pt x="30" y="5"/>
                    </a:lnTo>
                    <a:lnTo>
                      <a:pt x="29" y="5"/>
                    </a:lnTo>
                    <a:lnTo>
                      <a:pt x="28" y="5"/>
                    </a:lnTo>
                    <a:lnTo>
                      <a:pt x="26" y="4"/>
                    </a:lnTo>
                    <a:lnTo>
                      <a:pt x="25" y="4"/>
                    </a:lnTo>
                    <a:lnTo>
                      <a:pt x="23" y="4"/>
                    </a:lnTo>
                    <a:lnTo>
                      <a:pt x="22" y="4"/>
                    </a:lnTo>
                    <a:lnTo>
                      <a:pt x="20" y="4"/>
                    </a:lnTo>
                    <a:lnTo>
                      <a:pt x="18" y="4"/>
                    </a:lnTo>
                    <a:lnTo>
                      <a:pt x="17" y="3"/>
                    </a:lnTo>
                    <a:lnTo>
                      <a:pt x="16" y="3"/>
                    </a:lnTo>
                    <a:lnTo>
                      <a:pt x="14" y="3"/>
                    </a:lnTo>
                    <a:lnTo>
                      <a:pt x="12" y="2"/>
                    </a:lnTo>
                    <a:lnTo>
                      <a:pt x="11" y="2"/>
                    </a:lnTo>
                    <a:lnTo>
                      <a:pt x="9" y="2"/>
                    </a:lnTo>
                    <a:lnTo>
                      <a:pt x="8" y="2"/>
                    </a:lnTo>
                    <a:lnTo>
                      <a:pt x="6" y="1"/>
                    </a:lnTo>
                    <a:lnTo>
                      <a:pt x="4" y="0"/>
                    </a:lnTo>
                    <a:lnTo>
                      <a:pt x="3" y="0"/>
                    </a:lnTo>
                    <a:lnTo>
                      <a:pt x="0" y="0"/>
                    </a:lnTo>
                  </a:path>
                </a:pathLst>
              </a:custGeom>
              <a:noFill/>
              <a:ln w="12700" cap="rnd">
                <a:solidFill>
                  <a:srgbClr val="000000"/>
                </a:solidFill>
                <a:round/>
                <a:headEnd/>
                <a:tailEnd/>
              </a:ln>
            </p:spPr>
            <p:txBody>
              <a:bodyPr/>
              <a:lstStyle/>
              <a:p>
                <a:endParaRPr lang="en-US" dirty="0"/>
              </a:p>
            </p:txBody>
          </p:sp>
          <p:sp>
            <p:nvSpPr>
              <p:cNvPr id="15403" name="Freeform 105"/>
              <p:cNvSpPr>
                <a:spLocks/>
              </p:cNvSpPr>
              <p:nvPr/>
            </p:nvSpPr>
            <p:spPr bwMode="auto">
              <a:xfrm>
                <a:off x="5242" y="3350"/>
                <a:ext cx="24" cy="28"/>
              </a:xfrm>
              <a:custGeom>
                <a:avLst/>
                <a:gdLst>
                  <a:gd name="T0" fmla="*/ 4 w 24"/>
                  <a:gd name="T1" fmla="*/ 27 h 28"/>
                  <a:gd name="T2" fmla="*/ 5 w 24"/>
                  <a:gd name="T3" fmla="*/ 24 h 28"/>
                  <a:gd name="T4" fmla="*/ 6 w 24"/>
                  <a:gd name="T5" fmla="*/ 20 h 28"/>
                  <a:gd name="T6" fmla="*/ 6 w 24"/>
                  <a:gd name="T7" fmla="*/ 16 h 28"/>
                  <a:gd name="T8" fmla="*/ 6 w 24"/>
                  <a:gd name="T9" fmla="*/ 13 h 28"/>
                  <a:gd name="T10" fmla="*/ 6 w 24"/>
                  <a:gd name="T11" fmla="*/ 9 h 28"/>
                  <a:gd name="T12" fmla="*/ 4 w 24"/>
                  <a:gd name="T13" fmla="*/ 6 h 28"/>
                  <a:gd name="T14" fmla="*/ 2 w 24"/>
                  <a:gd name="T15" fmla="*/ 3 h 28"/>
                  <a:gd name="T16" fmla="*/ 0 w 24"/>
                  <a:gd name="T17" fmla="*/ 1 h 28"/>
                  <a:gd name="T18" fmla="*/ 2 w 24"/>
                  <a:gd name="T19" fmla="*/ 0 h 28"/>
                  <a:gd name="T20" fmla="*/ 4 w 24"/>
                  <a:gd name="T21" fmla="*/ 0 h 28"/>
                  <a:gd name="T22" fmla="*/ 6 w 24"/>
                  <a:gd name="T23" fmla="*/ 0 h 28"/>
                  <a:gd name="T24" fmla="*/ 8 w 24"/>
                  <a:gd name="T25" fmla="*/ 0 h 28"/>
                  <a:gd name="T26" fmla="*/ 10 w 24"/>
                  <a:gd name="T27" fmla="*/ 0 h 28"/>
                  <a:gd name="T28" fmla="*/ 12 w 24"/>
                  <a:gd name="T29" fmla="*/ 0 h 28"/>
                  <a:gd name="T30" fmla="*/ 15 w 24"/>
                  <a:gd name="T31" fmla="*/ 0 h 28"/>
                  <a:gd name="T32" fmla="*/ 17 w 24"/>
                  <a:gd name="T33" fmla="*/ 1 h 28"/>
                  <a:gd name="T34" fmla="*/ 19 w 24"/>
                  <a:gd name="T35" fmla="*/ 2 h 28"/>
                  <a:gd name="T36" fmla="*/ 20 w 24"/>
                  <a:gd name="T37" fmla="*/ 2 h 28"/>
                  <a:gd name="T38" fmla="*/ 22 w 24"/>
                  <a:gd name="T39" fmla="*/ 4 h 28"/>
                  <a:gd name="T40" fmla="*/ 23 w 24"/>
                  <a:gd name="T41" fmla="*/ 5 h 28"/>
                  <a:gd name="T42" fmla="*/ 23 w 24"/>
                  <a:gd name="T43" fmla="*/ 7 h 28"/>
                  <a:gd name="T44" fmla="*/ 23 w 24"/>
                  <a:gd name="T45" fmla="*/ 9 h 28"/>
                  <a:gd name="T46" fmla="*/ 23 w 24"/>
                  <a:gd name="T47" fmla="*/ 11 h 28"/>
                  <a:gd name="T48" fmla="*/ 22 w 24"/>
                  <a:gd name="T49" fmla="*/ 14 h 28"/>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24"/>
                  <a:gd name="T76" fmla="*/ 0 h 28"/>
                  <a:gd name="T77" fmla="*/ 24 w 24"/>
                  <a:gd name="T78" fmla="*/ 28 h 28"/>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24" h="28">
                    <a:moveTo>
                      <a:pt x="4" y="27"/>
                    </a:moveTo>
                    <a:lnTo>
                      <a:pt x="5" y="24"/>
                    </a:lnTo>
                    <a:lnTo>
                      <a:pt x="6" y="20"/>
                    </a:lnTo>
                    <a:lnTo>
                      <a:pt x="6" y="16"/>
                    </a:lnTo>
                    <a:lnTo>
                      <a:pt x="6" y="13"/>
                    </a:lnTo>
                    <a:lnTo>
                      <a:pt x="6" y="9"/>
                    </a:lnTo>
                    <a:lnTo>
                      <a:pt x="4" y="6"/>
                    </a:lnTo>
                    <a:lnTo>
                      <a:pt x="2" y="3"/>
                    </a:lnTo>
                    <a:lnTo>
                      <a:pt x="0" y="1"/>
                    </a:lnTo>
                    <a:lnTo>
                      <a:pt x="2" y="0"/>
                    </a:lnTo>
                    <a:lnTo>
                      <a:pt x="4" y="0"/>
                    </a:lnTo>
                    <a:lnTo>
                      <a:pt x="6" y="0"/>
                    </a:lnTo>
                    <a:lnTo>
                      <a:pt x="8" y="0"/>
                    </a:lnTo>
                    <a:lnTo>
                      <a:pt x="10" y="0"/>
                    </a:lnTo>
                    <a:lnTo>
                      <a:pt x="12" y="0"/>
                    </a:lnTo>
                    <a:lnTo>
                      <a:pt x="15" y="0"/>
                    </a:lnTo>
                    <a:lnTo>
                      <a:pt x="17" y="1"/>
                    </a:lnTo>
                    <a:lnTo>
                      <a:pt x="19" y="2"/>
                    </a:lnTo>
                    <a:lnTo>
                      <a:pt x="20" y="2"/>
                    </a:lnTo>
                    <a:lnTo>
                      <a:pt x="22" y="4"/>
                    </a:lnTo>
                    <a:lnTo>
                      <a:pt x="23" y="5"/>
                    </a:lnTo>
                    <a:lnTo>
                      <a:pt x="23" y="7"/>
                    </a:lnTo>
                    <a:lnTo>
                      <a:pt x="23" y="9"/>
                    </a:lnTo>
                    <a:lnTo>
                      <a:pt x="23" y="11"/>
                    </a:lnTo>
                    <a:lnTo>
                      <a:pt x="22" y="14"/>
                    </a:lnTo>
                  </a:path>
                </a:pathLst>
              </a:custGeom>
              <a:noFill/>
              <a:ln w="12700" cap="rnd">
                <a:solidFill>
                  <a:srgbClr val="000000"/>
                </a:solidFill>
                <a:round/>
                <a:headEnd/>
                <a:tailEnd/>
              </a:ln>
            </p:spPr>
            <p:txBody>
              <a:bodyPr/>
              <a:lstStyle/>
              <a:p>
                <a:endParaRPr lang="en-US" dirty="0"/>
              </a:p>
            </p:txBody>
          </p:sp>
          <p:sp>
            <p:nvSpPr>
              <p:cNvPr id="15404" name="Freeform 106"/>
              <p:cNvSpPr>
                <a:spLocks/>
              </p:cNvSpPr>
              <p:nvPr/>
            </p:nvSpPr>
            <p:spPr bwMode="auto">
              <a:xfrm>
                <a:off x="5256" y="3380"/>
                <a:ext cx="23" cy="27"/>
              </a:xfrm>
              <a:custGeom>
                <a:avLst/>
                <a:gdLst>
                  <a:gd name="T0" fmla="*/ 9 w 23"/>
                  <a:gd name="T1" fmla="*/ 26 h 27"/>
                  <a:gd name="T2" fmla="*/ 10 w 23"/>
                  <a:gd name="T3" fmla="*/ 23 h 27"/>
                  <a:gd name="T4" fmla="*/ 10 w 23"/>
                  <a:gd name="T5" fmla="*/ 20 h 27"/>
                  <a:gd name="T6" fmla="*/ 10 w 23"/>
                  <a:gd name="T7" fmla="*/ 18 h 27"/>
                  <a:gd name="T8" fmla="*/ 9 w 23"/>
                  <a:gd name="T9" fmla="*/ 15 h 27"/>
                  <a:gd name="T10" fmla="*/ 8 w 23"/>
                  <a:gd name="T11" fmla="*/ 12 h 27"/>
                  <a:gd name="T12" fmla="*/ 5 w 23"/>
                  <a:gd name="T13" fmla="*/ 10 h 27"/>
                  <a:gd name="T14" fmla="*/ 3 w 23"/>
                  <a:gd name="T15" fmla="*/ 8 h 27"/>
                  <a:gd name="T16" fmla="*/ 0 w 23"/>
                  <a:gd name="T17" fmla="*/ 7 h 27"/>
                  <a:gd name="T18" fmla="*/ 1 w 23"/>
                  <a:gd name="T19" fmla="*/ 5 h 27"/>
                  <a:gd name="T20" fmla="*/ 3 w 23"/>
                  <a:gd name="T21" fmla="*/ 3 h 27"/>
                  <a:gd name="T22" fmla="*/ 5 w 23"/>
                  <a:gd name="T23" fmla="*/ 2 h 27"/>
                  <a:gd name="T24" fmla="*/ 8 w 23"/>
                  <a:gd name="T25" fmla="*/ 0 h 27"/>
                  <a:gd name="T26" fmla="*/ 11 w 23"/>
                  <a:gd name="T27" fmla="*/ 0 h 27"/>
                  <a:gd name="T28" fmla="*/ 14 w 23"/>
                  <a:gd name="T29" fmla="*/ 0 h 27"/>
                  <a:gd name="T30" fmla="*/ 16 w 23"/>
                  <a:gd name="T31" fmla="*/ 0 h 27"/>
                  <a:gd name="T32" fmla="*/ 18 w 23"/>
                  <a:gd name="T33" fmla="*/ 1 h 27"/>
                  <a:gd name="T34" fmla="*/ 19 w 23"/>
                  <a:gd name="T35" fmla="*/ 1 h 27"/>
                  <a:gd name="T36" fmla="*/ 20 w 23"/>
                  <a:gd name="T37" fmla="*/ 2 h 27"/>
                  <a:gd name="T38" fmla="*/ 20 w 23"/>
                  <a:gd name="T39" fmla="*/ 3 h 27"/>
                  <a:gd name="T40" fmla="*/ 21 w 23"/>
                  <a:gd name="T41" fmla="*/ 5 h 27"/>
                  <a:gd name="T42" fmla="*/ 22 w 23"/>
                  <a:gd name="T43" fmla="*/ 7 h 27"/>
                  <a:gd name="T44" fmla="*/ 22 w 23"/>
                  <a:gd name="T45" fmla="*/ 8 h 27"/>
                  <a:gd name="T46" fmla="*/ 22 w 23"/>
                  <a:gd name="T47" fmla="*/ 11 h 27"/>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23"/>
                  <a:gd name="T73" fmla="*/ 0 h 27"/>
                  <a:gd name="T74" fmla="*/ 23 w 23"/>
                  <a:gd name="T75" fmla="*/ 27 h 27"/>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23" h="27">
                    <a:moveTo>
                      <a:pt x="9" y="26"/>
                    </a:moveTo>
                    <a:lnTo>
                      <a:pt x="10" y="23"/>
                    </a:lnTo>
                    <a:lnTo>
                      <a:pt x="10" y="20"/>
                    </a:lnTo>
                    <a:lnTo>
                      <a:pt x="10" y="18"/>
                    </a:lnTo>
                    <a:lnTo>
                      <a:pt x="9" y="15"/>
                    </a:lnTo>
                    <a:lnTo>
                      <a:pt x="8" y="12"/>
                    </a:lnTo>
                    <a:lnTo>
                      <a:pt x="5" y="10"/>
                    </a:lnTo>
                    <a:lnTo>
                      <a:pt x="3" y="8"/>
                    </a:lnTo>
                    <a:lnTo>
                      <a:pt x="0" y="7"/>
                    </a:lnTo>
                    <a:lnTo>
                      <a:pt x="1" y="5"/>
                    </a:lnTo>
                    <a:lnTo>
                      <a:pt x="3" y="3"/>
                    </a:lnTo>
                    <a:lnTo>
                      <a:pt x="5" y="2"/>
                    </a:lnTo>
                    <a:lnTo>
                      <a:pt x="8" y="0"/>
                    </a:lnTo>
                    <a:lnTo>
                      <a:pt x="11" y="0"/>
                    </a:lnTo>
                    <a:lnTo>
                      <a:pt x="14" y="0"/>
                    </a:lnTo>
                    <a:lnTo>
                      <a:pt x="16" y="0"/>
                    </a:lnTo>
                    <a:lnTo>
                      <a:pt x="18" y="1"/>
                    </a:lnTo>
                    <a:lnTo>
                      <a:pt x="19" y="1"/>
                    </a:lnTo>
                    <a:lnTo>
                      <a:pt x="20" y="2"/>
                    </a:lnTo>
                    <a:lnTo>
                      <a:pt x="20" y="3"/>
                    </a:lnTo>
                    <a:lnTo>
                      <a:pt x="21" y="5"/>
                    </a:lnTo>
                    <a:lnTo>
                      <a:pt x="22" y="7"/>
                    </a:lnTo>
                    <a:lnTo>
                      <a:pt x="22" y="8"/>
                    </a:lnTo>
                    <a:lnTo>
                      <a:pt x="22" y="11"/>
                    </a:lnTo>
                  </a:path>
                </a:pathLst>
              </a:custGeom>
              <a:noFill/>
              <a:ln w="12700" cap="rnd">
                <a:solidFill>
                  <a:srgbClr val="000000"/>
                </a:solidFill>
                <a:round/>
                <a:headEnd/>
                <a:tailEnd/>
              </a:ln>
            </p:spPr>
            <p:txBody>
              <a:bodyPr/>
              <a:lstStyle/>
              <a:p>
                <a:endParaRPr lang="en-US" dirty="0"/>
              </a:p>
            </p:txBody>
          </p:sp>
          <p:sp>
            <p:nvSpPr>
              <p:cNvPr id="15405" name="Freeform 107"/>
              <p:cNvSpPr>
                <a:spLocks/>
              </p:cNvSpPr>
              <p:nvPr/>
            </p:nvSpPr>
            <p:spPr bwMode="auto">
              <a:xfrm>
                <a:off x="5243" y="3425"/>
                <a:ext cx="24" cy="31"/>
              </a:xfrm>
              <a:custGeom>
                <a:avLst/>
                <a:gdLst>
                  <a:gd name="T0" fmla="*/ 9 w 24"/>
                  <a:gd name="T1" fmla="*/ 30 h 31"/>
                  <a:gd name="T2" fmla="*/ 10 w 24"/>
                  <a:gd name="T3" fmla="*/ 25 h 31"/>
                  <a:gd name="T4" fmla="*/ 10 w 24"/>
                  <a:gd name="T5" fmla="*/ 21 h 31"/>
                  <a:gd name="T6" fmla="*/ 9 w 24"/>
                  <a:gd name="T7" fmla="*/ 17 h 31"/>
                  <a:gd name="T8" fmla="*/ 8 w 24"/>
                  <a:gd name="T9" fmla="*/ 15 h 31"/>
                  <a:gd name="T10" fmla="*/ 6 w 24"/>
                  <a:gd name="T11" fmla="*/ 11 h 31"/>
                  <a:gd name="T12" fmla="*/ 4 w 24"/>
                  <a:gd name="T13" fmla="*/ 8 h 31"/>
                  <a:gd name="T14" fmla="*/ 1 w 24"/>
                  <a:gd name="T15" fmla="*/ 6 h 31"/>
                  <a:gd name="T16" fmla="*/ 0 w 24"/>
                  <a:gd name="T17" fmla="*/ 3 h 31"/>
                  <a:gd name="T18" fmla="*/ 1 w 24"/>
                  <a:gd name="T19" fmla="*/ 2 h 31"/>
                  <a:gd name="T20" fmla="*/ 3 w 24"/>
                  <a:gd name="T21" fmla="*/ 2 h 31"/>
                  <a:gd name="T22" fmla="*/ 4 w 24"/>
                  <a:gd name="T23" fmla="*/ 1 h 31"/>
                  <a:gd name="T24" fmla="*/ 5 w 24"/>
                  <a:gd name="T25" fmla="*/ 1 h 31"/>
                  <a:gd name="T26" fmla="*/ 7 w 24"/>
                  <a:gd name="T27" fmla="*/ 1 h 31"/>
                  <a:gd name="T28" fmla="*/ 8 w 24"/>
                  <a:gd name="T29" fmla="*/ 1 h 31"/>
                  <a:gd name="T30" fmla="*/ 9 w 24"/>
                  <a:gd name="T31" fmla="*/ 0 h 31"/>
                  <a:gd name="T32" fmla="*/ 11 w 24"/>
                  <a:gd name="T33" fmla="*/ 1 h 31"/>
                  <a:gd name="T34" fmla="*/ 15 w 24"/>
                  <a:gd name="T35" fmla="*/ 1 h 31"/>
                  <a:gd name="T36" fmla="*/ 17 w 24"/>
                  <a:gd name="T37" fmla="*/ 3 h 31"/>
                  <a:gd name="T38" fmla="*/ 20 w 24"/>
                  <a:gd name="T39" fmla="*/ 5 h 31"/>
                  <a:gd name="T40" fmla="*/ 22 w 24"/>
                  <a:gd name="T41" fmla="*/ 7 h 31"/>
                  <a:gd name="T42" fmla="*/ 23 w 24"/>
                  <a:gd name="T43" fmla="*/ 9 h 31"/>
                  <a:gd name="T44" fmla="*/ 23 w 24"/>
                  <a:gd name="T45" fmla="*/ 12 h 31"/>
                  <a:gd name="T46" fmla="*/ 23 w 24"/>
                  <a:gd name="T47" fmla="*/ 16 h 31"/>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24"/>
                  <a:gd name="T73" fmla="*/ 0 h 31"/>
                  <a:gd name="T74" fmla="*/ 24 w 24"/>
                  <a:gd name="T75" fmla="*/ 31 h 31"/>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24" h="31">
                    <a:moveTo>
                      <a:pt x="9" y="30"/>
                    </a:moveTo>
                    <a:lnTo>
                      <a:pt x="10" y="25"/>
                    </a:lnTo>
                    <a:lnTo>
                      <a:pt x="10" y="21"/>
                    </a:lnTo>
                    <a:lnTo>
                      <a:pt x="9" y="17"/>
                    </a:lnTo>
                    <a:lnTo>
                      <a:pt x="8" y="15"/>
                    </a:lnTo>
                    <a:lnTo>
                      <a:pt x="6" y="11"/>
                    </a:lnTo>
                    <a:lnTo>
                      <a:pt x="4" y="8"/>
                    </a:lnTo>
                    <a:lnTo>
                      <a:pt x="1" y="6"/>
                    </a:lnTo>
                    <a:lnTo>
                      <a:pt x="0" y="3"/>
                    </a:lnTo>
                    <a:lnTo>
                      <a:pt x="1" y="2"/>
                    </a:lnTo>
                    <a:lnTo>
                      <a:pt x="3" y="2"/>
                    </a:lnTo>
                    <a:lnTo>
                      <a:pt x="4" y="1"/>
                    </a:lnTo>
                    <a:lnTo>
                      <a:pt x="5" y="1"/>
                    </a:lnTo>
                    <a:lnTo>
                      <a:pt x="7" y="1"/>
                    </a:lnTo>
                    <a:lnTo>
                      <a:pt x="8" y="1"/>
                    </a:lnTo>
                    <a:lnTo>
                      <a:pt x="9" y="0"/>
                    </a:lnTo>
                    <a:lnTo>
                      <a:pt x="11" y="1"/>
                    </a:lnTo>
                    <a:lnTo>
                      <a:pt x="15" y="1"/>
                    </a:lnTo>
                    <a:lnTo>
                      <a:pt x="17" y="3"/>
                    </a:lnTo>
                    <a:lnTo>
                      <a:pt x="20" y="5"/>
                    </a:lnTo>
                    <a:lnTo>
                      <a:pt x="22" y="7"/>
                    </a:lnTo>
                    <a:lnTo>
                      <a:pt x="23" y="9"/>
                    </a:lnTo>
                    <a:lnTo>
                      <a:pt x="23" y="12"/>
                    </a:lnTo>
                    <a:lnTo>
                      <a:pt x="23" y="16"/>
                    </a:lnTo>
                  </a:path>
                </a:pathLst>
              </a:custGeom>
              <a:noFill/>
              <a:ln w="12700" cap="rnd">
                <a:solidFill>
                  <a:srgbClr val="000000"/>
                </a:solidFill>
                <a:round/>
                <a:headEnd/>
                <a:tailEnd/>
              </a:ln>
            </p:spPr>
            <p:txBody>
              <a:bodyPr/>
              <a:lstStyle/>
              <a:p>
                <a:endParaRPr lang="en-US" dirty="0"/>
              </a:p>
            </p:txBody>
          </p:sp>
          <p:sp>
            <p:nvSpPr>
              <p:cNvPr id="15406" name="Freeform 108"/>
              <p:cNvSpPr>
                <a:spLocks/>
              </p:cNvSpPr>
              <p:nvPr/>
            </p:nvSpPr>
            <p:spPr bwMode="auto">
              <a:xfrm>
                <a:off x="5183" y="3504"/>
                <a:ext cx="20" cy="43"/>
              </a:xfrm>
              <a:custGeom>
                <a:avLst/>
                <a:gdLst>
                  <a:gd name="T0" fmla="*/ 9 w 20"/>
                  <a:gd name="T1" fmla="*/ 10 h 43"/>
                  <a:gd name="T2" fmla="*/ 10 w 20"/>
                  <a:gd name="T3" fmla="*/ 8 h 43"/>
                  <a:gd name="T4" fmla="*/ 11 w 20"/>
                  <a:gd name="T5" fmla="*/ 6 h 43"/>
                  <a:gd name="T6" fmla="*/ 12 w 20"/>
                  <a:gd name="T7" fmla="*/ 4 h 43"/>
                  <a:gd name="T8" fmla="*/ 14 w 20"/>
                  <a:gd name="T9" fmla="*/ 3 h 43"/>
                  <a:gd name="T10" fmla="*/ 16 w 20"/>
                  <a:gd name="T11" fmla="*/ 2 h 43"/>
                  <a:gd name="T12" fmla="*/ 17 w 20"/>
                  <a:gd name="T13" fmla="*/ 0 h 43"/>
                  <a:gd name="T14" fmla="*/ 19 w 20"/>
                  <a:gd name="T15" fmla="*/ 0 h 43"/>
                  <a:gd name="T16" fmla="*/ 17 w 20"/>
                  <a:gd name="T17" fmla="*/ 3 h 43"/>
                  <a:gd name="T18" fmla="*/ 16 w 20"/>
                  <a:gd name="T19" fmla="*/ 6 h 43"/>
                  <a:gd name="T20" fmla="*/ 15 w 20"/>
                  <a:gd name="T21" fmla="*/ 9 h 43"/>
                  <a:gd name="T22" fmla="*/ 14 w 20"/>
                  <a:gd name="T23" fmla="*/ 12 h 43"/>
                  <a:gd name="T24" fmla="*/ 14 w 20"/>
                  <a:gd name="T25" fmla="*/ 14 h 43"/>
                  <a:gd name="T26" fmla="*/ 13 w 20"/>
                  <a:gd name="T27" fmla="*/ 18 h 43"/>
                  <a:gd name="T28" fmla="*/ 12 w 20"/>
                  <a:gd name="T29" fmla="*/ 21 h 43"/>
                  <a:gd name="T30" fmla="*/ 11 w 20"/>
                  <a:gd name="T31" fmla="*/ 25 h 43"/>
                  <a:gd name="T32" fmla="*/ 11 w 20"/>
                  <a:gd name="T33" fmla="*/ 27 h 43"/>
                  <a:gd name="T34" fmla="*/ 9 w 20"/>
                  <a:gd name="T35" fmla="*/ 30 h 43"/>
                  <a:gd name="T36" fmla="*/ 7 w 20"/>
                  <a:gd name="T37" fmla="*/ 32 h 43"/>
                  <a:gd name="T38" fmla="*/ 5 w 20"/>
                  <a:gd name="T39" fmla="*/ 35 h 43"/>
                  <a:gd name="T40" fmla="*/ 3 w 20"/>
                  <a:gd name="T41" fmla="*/ 37 h 43"/>
                  <a:gd name="T42" fmla="*/ 2 w 20"/>
                  <a:gd name="T43" fmla="*/ 40 h 43"/>
                  <a:gd name="T44" fmla="*/ 0 w 20"/>
                  <a:gd name="T45" fmla="*/ 42 h 43"/>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20"/>
                  <a:gd name="T70" fmla="*/ 0 h 43"/>
                  <a:gd name="T71" fmla="*/ 20 w 20"/>
                  <a:gd name="T72" fmla="*/ 43 h 43"/>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20" h="43">
                    <a:moveTo>
                      <a:pt x="9" y="10"/>
                    </a:moveTo>
                    <a:lnTo>
                      <a:pt x="10" y="8"/>
                    </a:lnTo>
                    <a:lnTo>
                      <a:pt x="11" y="6"/>
                    </a:lnTo>
                    <a:lnTo>
                      <a:pt x="12" y="4"/>
                    </a:lnTo>
                    <a:lnTo>
                      <a:pt x="14" y="3"/>
                    </a:lnTo>
                    <a:lnTo>
                      <a:pt x="16" y="2"/>
                    </a:lnTo>
                    <a:lnTo>
                      <a:pt x="17" y="0"/>
                    </a:lnTo>
                    <a:lnTo>
                      <a:pt x="19" y="0"/>
                    </a:lnTo>
                    <a:lnTo>
                      <a:pt x="17" y="3"/>
                    </a:lnTo>
                    <a:lnTo>
                      <a:pt x="16" y="6"/>
                    </a:lnTo>
                    <a:lnTo>
                      <a:pt x="15" y="9"/>
                    </a:lnTo>
                    <a:lnTo>
                      <a:pt x="14" y="12"/>
                    </a:lnTo>
                    <a:lnTo>
                      <a:pt x="14" y="14"/>
                    </a:lnTo>
                    <a:lnTo>
                      <a:pt x="13" y="18"/>
                    </a:lnTo>
                    <a:lnTo>
                      <a:pt x="12" y="21"/>
                    </a:lnTo>
                    <a:lnTo>
                      <a:pt x="11" y="25"/>
                    </a:lnTo>
                    <a:lnTo>
                      <a:pt x="11" y="27"/>
                    </a:lnTo>
                    <a:lnTo>
                      <a:pt x="9" y="30"/>
                    </a:lnTo>
                    <a:lnTo>
                      <a:pt x="7" y="32"/>
                    </a:lnTo>
                    <a:lnTo>
                      <a:pt x="5" y="35"/>
                    </a:lnTo>
                    <a:lnTo>
                      <a:pt x="3" y="37"/>
                    </a:lnTo>
                    <a:lnTo>
                      <a:pt x="2" y="40"/>
                    </a:lnTo>
                    <a:lnTo>
                      <a:pt x="0" y="42"/>
                    </a:lnTo>
                  </a:path>
                </a:pathLst>
              </a:custGeom>
              <a:noFill/>
              <a:ln w="12700" cap="rnd">
                <a:solidFill>
                  <a:srgbClr val="000000"/>
                </a:solidFill>
                <a:round/>
                <a:headEnd/>
                <a:tailEnd/>
              </a:ln>
            </p:spPr>
            <p:txBody>
              <a:bodyPr/>
              <a:lstStyle/>
              <a:p>
                <a:endParaRPr lang="en-US" dirty="0"/>
              </a:p>
            </p:txBody>
          </p:sp>
        </p:grpSp>
        <p:sp>
          <p:nvSpPr>
            <p:cNvPr id="15388" name="Freeform 109"/>
            <p:cNvSpPr>
              <a:spLocks/>
            </p:cNvSpPr>
            <p:nvPr/>
          </p:nvSpPr>
          <p:spPr bwMode="auto">
            <a:xfrm>
              <a:off x="5141" y="2911"/>
              <a:ext cx="90" cy="144"/>
            </a:xfrm>
            <a:custGeom>
              <a:avLst/>
              <a:gdLst>
                <a:gd name="T0" fmla="*/ 83 w 90"/>
                <a:gd name="T1" fmla="*/ 27 h 144"/>
                <a:gd name="T2" fmla="*/ 38 w 90"/>
                <a:gd name="T3" fmla="*/ 27 h 144"/>
                <a:gd name="T4" fmla="*/ 32 w 90"/>
                <a:gd name="T5" fmla="*/ 30 h 144"/>
                <a:gd name="T6" fmla="*/ 30 w 90"/>
                <a:gd name="T7" fmla="*/ 35 h 144"/>
                <a:gd name="T8" fmla="*/ 32 w 90"/>
                <a:gd name="T9" fmla="*/ 40 h 144"/>
                <a:gd name="T10" fmla="*/ 48 w 90"/>
                <a:gd name="T11" fmla="*/ 53 h 144"/>
                <a:gd name="T12" fmla="*/ 70 w 90"/>
                <a:gd name="T13" fmla="*/ 71 h 144"/>
                <a:gd name="T14" fmla="*/ 81 w 90"/>
                <a:gd name="T15" fmla="*/ 84 h 144"/>
                <a:gd name="T16" fmla="*/ 87 w 90"/>
                <a:gd name="T17" fmla="*/ 92 h 144"/>
                <a:gd name="T18" fmla="*/ 88 w 90"/>
                <a:gd name="T19" fmla="*/ 101 h 144"/>
                <a:gd name="T20" fmla="*/ 88 w 90"/>
                <a:gd name="T21" fmla="*/ 110 h 144"/>
                <a:gd name="T22" fmla="*/ 87 w 90"/>
                <a:gd name="T23" fmla="*/ 118 h 144"/>
                <a:gd name="T24" fmla="*/ 85 w 90"/>
                <a:gd name="T25" fmla="*/ 123 h 144"/>
                <a:gd name="T26" fmla="*/ 81 w 90"/>
                <a:gd name="T27" fmla="*/ 128 h 144"/>
                <a:gd name="T28" fmla="*/ 77 w 90"/>
                <a:gd name="T29" fmla="*/ 133 h 144"/>
                <a:gd name="T30" fmla="*/ 71 w 90"/>
                <a:gd name="T31" fmla="*/ 136 h 144"/>
                <a:gd name="T32" fmla="*/ 65 w 90"/>
                <a:gd name="T33" fmla="*/ 139 h 144"/>
                <a:gd name="T34" fmla="*/ 57 w 90"/>
                <a:gd name="T35" fmla="*/ 141 h 144"/>
                <a:gd name="T36" fmla="*/ 47 w 90"/>
                <a:gd name="T37" fmla="*/ 143 h 144"/>
                <a:gd name="T38" fmla="*/ 2 w 90"/>
                <a:gd name="T39" fmla="*/ 143 h 144"/>
                <a:gd name="T40" fmla="*/ 47 w 90"/>
                <a:gd name="T41" fmla="*/ 114 h 144"/>
                <a:gd name="T42" fmla="*/ 56 w 90"/>
                <a:gd name="T43" fmla="*/ 112 h 144"/>
                <a:gd name="T44" fmla="*/ 59 w 90"/>
                <a:gd name="T45" fmla="*/ 108 h 144"/>
                <a:gd name="T46" fmla="*/ 57 w 90"/>
                <a:gd name="T47" fmla="*/ 103 h 144"/>
                <a:gd name="T48" fmla="*/ 53 w 90"/>
                <a:gd name="T49" fmla="*/ 97 h 144"/>
                <a:gd name="T50" fmla="*/ 30 w 90"/>
                <a:gd name="T51" fmla="*/ 78 h 144"/>
                <a:gd name="T52" fmla="*/ 21 w 90"/>
                <a:gd name="T53" fmla="*/ 71 h 144"/>
                <a:gd name="T54" fmla="*/ 13 w 90"/>
                <a:gd name="T55" fmla="*/ 63 h 144"/>
                <a:gd name="T56" fmla="*/ 7 w 90"/>
                <a:gd name="T57" fmla="*/ 55 h 144"/>
                <a:gd name="T58" fmla="*/ 3 w 90"/>
                <a:gd name="T59" fmla="*/ 47 h 144"/>
                <a:gd name="T60" fmla="*/ 0 w 90"/>
                <a:gd name="T61" fmla="*/ 38 h 144"/>
                <a:gd name="T62" fmla="*/ 0 w 90"/>
                <a:gd name="T63" fmla="*/ 28 h 144"/>
                <a:gd name="T64" fmla="*/ 1 w 90"/>
                <a:gd name="T65" fmla="*/ 21 h 144"/>
                <a:gd name="T66" fmla="*/ 4 w 90"/>
                <a:gd name="T67" fmla="*/ 16 h 144"/>
                <a:gd name="T68" fmla="*/ 7 w 90"/>
                <a:gd name="T69" fmla="*/ 11 h 144"/>
                <a:gd name="T70" fmla="*/ 12 w 90"/>
                <a:gd name="T71" fmla="*/ 7 h 144"/>
                <a:gd name="T72" fmla="*/ 18 w 90"/>
                <a:gd name="T73" fmla="*/ 4 h 144"/>
                <a:gd name="T74" fmla="*/ 25 w 90"/>
                <a:gd name="T75" fmla="*/ 1 h 144"/>
                <a:gd name="T76" fmla="*/ 34 w 90"/>
                <a:gd name="T77" fmla="*/ 0 h 144"/>
                <a:gd name="T78" fmla="*/ 83 w 90"/>
                <a:gd name="T79" fmla="*/ 0 h 144"/>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90"/>
                <a:gd name="T121" fmla="*/ 0 h 144"/>
                <a:gd name="T122" fmla="*/ 90 w 90"/>
                <a:gd name="T123" fmla="*/ 144 h 144"/>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90" h="144">
                  <a:moveTo>
                    <a:pt x="83" y="0"/>
                  </a:moveTo>
                  <a:lnTo>
                    <a:pt x="83" y="27"/>
                  </a:lnTo>
                  <a:lnTo>
                    <a:pt x="41" y="27"/>
                  </a:lnTo>
                  <a:lnTo>
                    <a:pt x="38" y="27"/>
                  </a:lnTo>
                  <a:lnTo>
                    <a:pt x="35" y="28"/>
                  </a:lnTo>
                  <a:lnTo>
                    <a:pt x="32" y="30"/>
                  </a:lnTo>
                  <a:lnTo>
                    <a:pt x="31" y="31"/>
                  </a:lnTo>
                  <a:lnTo>
                    <a:pt x="30" y="35"/>
                  </a:lnTo>
                  <a:lnTo>
                    <a:pt x="30" y="37"/>
                  </a:lnTo>
                  <a:lnTo>
                    <a:pt x="32" y="40"/>
                  </a:lnTo>
                  <a:lnTo>
                    <a:pt x="35" y="43"/>
                  </a:lnTo>
                  <a:lnTo>
                    <a:pt x="48" y="53"/>
                  </a:lnTo>
                  <a:lnTo>
                    <a:pt x="61" y="63"/>
                  </a:lnTo>
                  <a:lnTo>
                    <a:pt x="70" y="71"/>
                  </a:lnTo>
                  <a:lnTo>
                    <a:pt x="77" y="78"/>
                  </a:lnTo>
                  <a:lnTo>
                    <a:pt x="81" y="84"/>
                  </a:lnTo>
                  <a:lnTo>
                    <a:pt x="84" y="89"/>
                  </a:lnTo>
                  <a:lnTo>
                    <a:pt x="87" y="92"/>
                  </a:lnTo>
                  <a:lnTo>
                    <a:pt x="87" y="97"/>
                  </a:lnTo>
                  <a:lnTo>
                    <a:pt x="88" y="101"/>
                  </a:lnTo>
                  <a:lnTo>
                    <a:pt x="89" y="105"/>
                  </a:lnTo>
                  <a:lnTo>
                    <a:pt x="88" y="110"/>
                  </a:lnTo>
                  <a:lnTo>
                    <a:pt x="87" y="115"/>
                  </a:lnTo>
                  <a:lnTo>
                    <a:pt x="87" y="118"/>
                  </a:lnTo>
                  <a:lnTo>
                    <a:pt x="85" y="121"/>
                  </a:lnTo>
                  <a:lnTo>
                    <a:pt x="85" y="123"/>
                  </a:lnTo>
                  <a:lnTo>
                    <a:pt x="83" y="126"/>
                  </a:lnTo>
                  <a:lnTo>
                    <a:pt x="81" y="128"/>
                  </a:lnTo>
                  <a:lnTo>
                    <a:pt x="79" y="131"/>
                  </a:lnTo>
                  <a:lnTo>
                    <a:pt x="77" y="133"/>
                  </a:lnTo>
                  <a:lnTo>
                    <a:pt x="75" y="134"/>
                  </a:lnTo>
                  <a:lnTo>
                    <a:pt x="71" y="136"/>
                  </a:lnTo>
                  <a:lnTo>
                    <a:pt x="69" y="138"/>
                  </a:lnTo>
                  <a:lnTo>
                    <a:pt x="65" y="139"/>
                  </a:lnTo>
                  <a:lnTo>
                    <a:pt x="61" y="140"/>
                  </a:lnTo>
                  <a:lnTo>
                    <a:pt x="57" y="141"/>
                  </a:lnTo>
                  <a:lnTo>
                    <a:pt x="53" y="142"/>
                  </a:lnTo>
                  <a:lnTo>
                    <a:pt x="47" y="143"/>
                  </a:lnTo>
                  <a:lnTo>
                    <a:pt x="43" y="143"/>
                  </a:lnTo>
                  <a:lnTo>
                    <a:pt x="2" y="143"/>
                  </a:lnTo>
                  <a:lnTo>
                    <a:pt x="2" y="114"/>
                  </a:lnTo>
                  <a:lnTo>
                    <a:pt x="47" y="114"/>
                  </a:lnTo>
                  <a:lnTo>
                    <a:pt x="53" y="113"/>
                  </a:lnTo>
                  <a:lnTo>
                    <a:pt x="56" y="112"/>
                  </a:lnTo>
                  <a:lnTo>
                    <a:pt x="58" y="110"/>
                  </a:lnTo>
                  <a:lnTo>
                    <a:pt x="59" y="108"/>
                  </a:lnTo>
                  <a:lnTo>
                    <a:pt x="59" y="105"/>
                  </a:lnTo>
                  <a:lnTo>
                    <a:pt x="57" y="103"/>
                  </a:lnTo>
                  <a:lnTo>
                    <a:pt x="55" y="100"/>
                  </a:lnTo>
                  <a:lnTo>
                    <a:pt x="53" y="97"/>
                  </a:lnTo>
                  <a:lnTo>
                    <a:pt x="41" y="87"/>
                  </a:lnTo>
                  <a:lnTo>
                    <a:pt x="30" y="78"/>
                  </a:lnTo>
                  <a:lnTo>
                    <a:pt x="25" y="74"/>
                  </a:lnTo>
                  <a:lnTo>
                    <a:pt x="21" y="71"/>
                  </a:lnTo>
                  <a:lnTo>
                    <a:pt x="16" y="67"/>
                  </a:lnTo>
                  <a:lnTo>
                    <a:pt x="13" y="63"/>
                  </a:lnTo>
                  <a:lnTo>
                    <a:pt x="9" y="59"/>
                  </a:lnTo>
                  <a:lnTo>
                    <a:pt x="7" y="55"/>
                  </a:lnTo>
                  <a:lnTo>
                    <a:pt x="4" y="51"/>
                  </a:lnTo>
                  <a:lnTo>
                    <a:pt x="3" y="47"/>
                  </a:lnTo>
                  <a:lnTo>
                    <a:pt x="1" y="43"/>
                  </a:lnTo>
                  <a:lnTo>
                    <a:pt x="0" y="38"/>
                  </a:lnTo>
                  <a:lnTo>
                    <a:pt x="0" y="33"/>
                  </a:lnTo>
                  <a:lnTo>
                    <a:pt x="0" y="28"/>
                  </a:lnTo>
                  <a:lnTo>
                    <a:pt x="1" y="25"/>
                  </a:lnTo>
                  <a:lnTo>
                    <a:pt x="1" y="21"/>
                  </a:lnTo>
                  <a:lnTo>
                    <a:pt x="3" y="19"/>
                  </a:lnTo>
                  <a:lnTo>
                    <a:pt x="4" y="16"/>
                  </a:lnTo>
                  <a:lnTo>
                    <a:pt x="5" y="13"/>
                  </a:lnTo>
                  <a:lnTo>
                    <a:pt x="7" y="11"/>
                  </a:lnTo>
                  <a:lnTo>
                    <a:pt x="10" y="9"/>
                  </a:lnTo>
                  <a:lnTo>
                    <a:pt x="12" y="7"/>
                  </a:lnTo>
                  <a:lnTo>
                    <a:pt x="15" y="5"/>
                  </a:lnTo>
                  <a:lnTo>
                    <a:pt x="18" y="4"/>
                  </a:lnTo>
                  <a:lnTo>
                    <a:pt x="21" y="2"/>
                  </a:lnTo>
                  <a:lnTo>
                    <a:pt x="25" y="1"/>
                  </a:lnTo>
                  <a:lnTo>
                    <a:pt x="29" y="0"/>
                  </a:lnTo>
                  <a:lnTo>
                    <a:pt x="34" y="0"/>
                  </a:lnTo>
                  <a:lnTo>
                    <a:pt x="39" y="0"/>
                  </a:lnTo>
                  <a:lnTo>
                    <a:pt x="83" y="0"/>
                  </a:lnTo>
                </a:path>
              </a:pathLst>
            </a:custGeom>
            <a:solidFill>
              <a:srgbClr val="00FF00"/>
            </a:solidFill>
            <a:ln w="12700" cap="rnd">
              <a:solidFill>
                <a:srgbClr val="008000"/>
              </a:solidFill>
              <a:round/>
              <a:headEnd/>
              <a:tailEnd/>
            </a:ln>
          </p:spPr>
          <p:txBody>
            <a:bodyPr/>
            <a:lstStyle/>
            <a:p>
              <a:endParaRPr lang="en-US" dirty="0"/>
            </a:p>
          </p:txBody>
        </p:sp>
        <p:sp>
          <p:nvSpPr>
            <p:cNvPr id="15389" name="Freeform 110"/>
            <p:cNvSpPr>
              <a:spLocks/>
            </p:cNvSpPr>
            <p:nvPr/>
          </p:nvSpPr>
          <p:spPr bwMode="auto">
            <a:xfrm>
              <a:off x="5250" y="2850"/>
              <a:ext cx="103" cy="147"/>
            </a:xfrm>
            <a:custGeom>
              <a:avLst/>
              <a:gdLst>
                <a:gd name="T0" fmla="*/ 102 w 103"/>
                <a:gd name="T1" fmla="*/ 45 h 147"/>
                <a:gd name="T2" fmla="*/ 101 w 103"/>
                <a:gd name="T3" fmla="*/ 40 h 147"/>
                <a:gd name="T4" fmla="*/ 100 w 103"/>
                <a:gd name="T5" fmla="*/ 35 h 147"/>
                <a:gd name="T6" fmla="*/ 99 w 103"/>
                <a:gd name="T7" fmla="*/ 31 h 147"/>
                <a:gd name="T8" fmla="*/ 97 w 103"/>
                <a:gd name="T9" fmla="*/ 26 h 147"/>
                <a:gd name="T10" fmla="*/ 95 w 103"/>
                <a:gd name="T11" fmla="*/ 22 h 147"/>
                <a:gd name="T12" fmla="*/ 92 w 103"/>
                <a:gd name="T13" fmla="*/ 19 h 147"/>
                <a:gd name="T14" fmla="*/ 89 w 103"/>
                <a:gd name="T15" fmla="*/ 16 h 147"/>
                <a:gd name="T16" fmla="*/ 86 w 103"/>
                <a:gd name="T17" fmla="*/ 13 h 147"/>
                <a:gd name="T18" fmla="*/ 82 w 103"/>
                <a:gd name="T19" fmla="*/ 10 h 147"/>
                <a:gd name="T20" fmla="*/ 78 w 103"/>
                <a:gd name="T21" fmla="*/ 8 h 147"/>
                <a:gd name="T22" fmla="*/ 73 w 103"/>
                <a:gd name="T23" fmla="*/ 6 h 147"/>
                <a:gd name="T24" fmla="*/ 68 w 103"/>
                <a:gd name="T25" fmla="*/ 4 h 147"/>
                <a:gd name="T26" fmla="*/ 64 w 103"/>
                <a:gd name="T27" fmla="*/ 2 h 147"/>
                <a:gd name="T28" fmla="*/ 60 w 103"/>
                <a:gd name="T29" fmla="*/ 2 h 147"/>
                <a:gd name="T30" fmla="*/ 55 w 103"/>
                <a:gd name="T31" fmla="*/ 1 h 147"/>
                <a:gd name="T32" fmla="*/ 50 w 103"/>
                <a:gd name="T33" fmla="*/ 0 h 147"/>
                <a:gd name="T34" fmla="*/ 45 w 103"/>
                <a:gd name="T35" fmla="*/ 1 h 147"/>
                <a:gd name="T36" fmla="*/ 40 w 103"/>
                <a:gd name="T37" fmla="*/ 1 h 147"/>
                <a:gd name="T38" fmla="*/ 36 w 103"/>
                <a:gd name="T39" fmla="*/ 2 h 147"/>
                <a:gd name="T40" fmla="*/ 32 w 103"/>
                <a:gd name="T41" fmla="*/ 3 h 147"/>
                <a:gd name="T42" fmla="*/ 27 w 103"/>
                <a:gd name="T43" fmla="*/ 5 h 147"/>
                <a:gd name="T44" fmla="*/ 23 w 103"/>
                <a:gd name="T45" fmla="*/ 7 h 147"/>
                <a:gd name="T46" fmla="*/ 19 w 103"/>
                <a:gd name="T47" fmla="*/ 10 h 147"/>
                <a:gd name="T48" fmla="*/ 16 w 103"/>
                <a:gd name="T49" fmla="*/ 12 h 147"/>
                <a:gd name="T50" fmla="*/ 12 w 103"/>
                <a:gd name="T51" fmla="*/ 16 h 147"/>
                <a:gd name="T52" fmla="*/ 9 w 103"/>
                <a:gd name="T53" fmla="*/ 19 h 147"/>
                <a:gd name="T54" fmla="*/ 6 w 103"/>
                <a:gd name="T55" fmla="*/ 24 h 147"/>
                <a:gd name="T56" fmla="*/ 4 w 103"/>
                <a:gd name="T57" fmla="*/ 28 h 147"/>
                <a:gd name="T58" fmla="*/ 2 w 103"/>
                <a:gd name="T59" fmla="*/ 34 h 147"/>
                <a:gd name="T60" fmla="*/ 1 w 103"/>
                <a:gd name="T61" fmla="*/ 39 h 147"/>
                <a:gd name="T62" fmla="*/ 0 w 103"/>
                <a:gd name="T63" fmla="*/ 45 h 147"/>
                <a:gd name="T64" fmla="*/ 0 w 103"/>
                <a:gd name="T65" fmla="*/ 52 h 147"/>
                <a:gd name="T66" fmla="*/ 0 w 103"/>
                <a:gd name="T67" fmla="*/ 146 h 147"/>
                <a:gd name="T68" fmla="*/ 32 w 103"/>
                <a:gd name="T69" fmla="*/ 146 h 147"/>
                <a:gd name="T70" fmla="*/ 32 w 103"/>
                <a:gd name="T71" fmla="*/ 56 h 147"/>
                <a:gd name="T72" fmla="*/ 32 w 103"/>
                <a:gd name="T73" fmla="*/ 50 h 147"/>
                <a:gd name="T74" fmla="*/ 33 w 103"/>
                <a:gd name="T75" fmla="*/ 44 h 147"/>
                <a:gd name="T76" fmla="*/ 34 w 103"/>
                <a:gd name="T77" fmla="*/ 40 h 147"/>
                <a:gd name="T78" fmla="*/ 35 w 103"/>
                <a:gd name="T79" fmla="*/ 38 h 147"/>
                <a:gd name="T80" fmla="*/ 37 w 103"/>
                <a:gd name="T81" fmla="*/ 35 h 147"/>
                <a:gd name="T82" fmla="*/ 40 w 103"/>
                <a:gd name="T83" fmla="*/ 32 h 147"/>
                <a:gd name="T84" fmla="*/ 44 w 103"/>
                <a:gd name="T85" fmla="*/ 30 h 147"/>
                <a:gd name="T86" fmla="*/ 48 w 103"/>
                <a:gd name="T87" fmla="*/ 30 h 147"/>
                <a:gd name="T88" fmla="*/ 52 w 103"/>
                <a:gd name="T89" fmla="*/ 29 h 147"/>
                <a:gd name="T90" fmla="*/ 57 w 103"/>
                <a:gd name="T91" fmla="*/ 29 h 147"/>
                <a:gd name="T92" fmla="*/ 60 w 103"/>
                <a:gd name="T93" fmla="*/ 30 h 147"/>
                <a:gd name="T94" fmla="*/ 63 w 103"/>
                <a:gd name="T95" fmla="*/ 31 h 147"/>
                <a:gd name="T96" fmla="*/ 66 w 103"/>
                <a:gd name="T97" fmla="*/ 34 h 147"/>
                <a:gd name="T98" fmla="*/ 68 w 103"/>
                <a:gd name="T99" fmla="*/ 36 h 147"/>
                <a:gd name="T100" fmla="*/ 70 w 103"/>
                <a:gd name="T101" fmla="*/ 38 h 147"/>
                <a:gd name="T102" fmla="*/ 71 w 103"/>
                <a:gd name="T103" fmla="*/ 42 h 147"/>
                <a:gd name="T104" fmla="*/ 71 w 103"/>
                <a:gd name="T105" fmla="*/ 46 h 147"/>
                <a:gd name="T106" fmla="*/ 71 w 103"/>
                <a:gd name="T107" fmla="*/ 52 h 147"/>
                <a:gd name="T108" fmla="*/ 71 w 103"/>
                <a:gd name="T109" fmla="*/ 67 h 147"/>
                <a:gd name="T110" fmla="*/ 40 w 103"/>
                <a:gd name="T111" fmla="*/ 67 h 147"/>
                <a:gd name="T112" fmla="*/ 40 w 103"/>
                <a:gd name="T113" fmla="*/ 94 h 147"/>
                <a:gd name="T114" fmla="*/ 70 w 103"/>
                <a:gd name="T115" fmla="*/ 94 h 147"/>
                <a:gd name="T116" fmla="*/ 70 w 103"/>
                <a:gd name="T117" fmla="*/ 146 h 147"/>
                <a:gd name="T118" fmla="*/ 102 w 103"/>
                <a:gd name="T119" fmla="*/ 146 h 147"/>
                <a:gd name="T120" fmla="*/ 102 w 103"/>
                <a:gd name="T121" fmla="*/ 45 h 147"/>
                <a:gd name="T122" fmla="*/ 102 w 103"/>
                <a:gd name="T123" fmla="*/ 45 h 147"/>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03"/>
                <a:gd name="T187" fmla="*/ 0 h 147"/>
                <a:gd name="T188" fmla="*/ 103 w 103"/>
                <a:gd name="T189" fmla="*/ 147 h 147"/>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03" h="147">
                  <a:moveTo>
                    <a:pt x="102" y="45"/>
                  </a:moveTo>
                  <a:lnTo>
                    <a:pt x="101" y="40"/>
                  </a:lnTo>
                  <a:lnTo>
                    <a:pt x="100" y="35"/>
                  </a:lnTo>
                  <a:lnTo>
                    <a:pt x="99" y="31"/>
                  </a:lnTo>
                  <a:lnTo>
                    <a:pt x="97" y="26"/>
                  </a:lnTo>
                  <a:lnTo>
                    <a:pt x="95" y="22"/>
                  </a:lnTo>
                  <a:lnTo>
                    <a:pt x="92" y="19"/>
                  </a:lnTo>
                  <a:lnTo>
                    <a:pt x="89" y="16"/>
                  </a:lnTo>
                  <a:lnTo>
                    <a:pt x="86" y="13"/>
                  </a:lnTo>
                  <a:lnTo>
                    <a:pt x="82" y="10"/>
                  </a:lnTo>
                  <a:lnTo>
                    <a:pt x="78" y="8"/>
                  </a:lnTo>
                  <a:lnTo>
                    <a:pt x="73" y="6"/>
                  </a:lnTo>
                  <a:lnTo>
                    <a:pt x="68" y="4"/>
                  </a:lnTo>
                  <a:lnTo>
                    <a:pt x="64" y="2"/>
                  </a:lnTo>
                  <a:lnTo>
                    <a:pt x="60" y="2"/>
                  </a:lnTo>
                  <a:lnTo>
                    <a:pt x="55" y="1"/>
                  </a:lnTo>
                  <a:lnTo>
                    <a:pt x="50" y="0"/>
                  </a:lnTo>
                  <a:lnTo>
                    <a:pt x="45" y="1"/>
                  </a:lnTo>
                  <a:lnTo>
                    <a:pt x="40" y="1"/>
                  </a:lnTo>
                  <a:lnTo>
                    <a:pt x="36" y="2"/>
                  </a:lnTo>
                  <a:lnTo>
                    <a:pt x="32" y="3"/>
                  </a:lnTo>
                  <a:lnTo>
                    <a:pt x="27" y="5"/>
                  </a:lnTo>
                  <a:lnTo>
                    <a:pt x="23" y="7"/>
                  </a:lnTo>
                  <a:lnTo>
                    <a:pt x="19" y="10"/>
                  </a:lnTo>
                  <a:lnTo>
                    <a:pt x="16" y="12"/>
                  </a:lnTo>
                  <a:lnTo>
                    <a:pt x="12" y="16"/>
                  </a:lnTo>
                  <a:lnTo>
                    <a:pt x="9" y="19"/>
                  </a:lnTo>
                  <a:lnTo>
                    <a:pt x="6" y="24"/>
                  </a:lnTo>
                  <a:lnTo>
                    <a:pt x="4" y="28"/>
                  </a:lnTo>
                  <a:lnTo>
                    <a:pt x="2" y="34"/>
                  </a:lnTo>
                  <a:lnTo>
                    <a:pt x="1" y="39"/>
                  </a:lnTo>
                  <a:lnTo>
                    <a:pt x="0" y="45"/>
                  </a:lnTo>
                  <a:lnTo>
                    <a:pt x="0" y="52"/>
                  </a:lnTo>
                  <a:lnTo>
                    <a:pt x="0" y="146"/>
                  </a:lnTo>
                  <a:lnTo>
                    <a:pt x="32" y="146"/>
                  </a:lnTo>
                  <a:lnTo>
                    <a:pt x="32" y="56"/>
                  </a:lnTo>
                  <a:lnTo>
                    <a:pt x="32" y="50"/>
                  </a:lnTo>
                  <a:lnTo>
                    <a:pt x="33" y="44"/>
                  </a:lnTo>
                  <a:lnTo>
                    <a:pt x="34" y="40"/>
                  </a:lnTo>
                  <a:lnTo>
                    <a:pt x="35" y="38"/>
                  </a:lnTo>
                  <a:lnTo>
                    <a:pt x="37" y="35"/>
                  </a:lnTo>
                  <a:lnTo>
                    <a:pt x="40" y="32"/>
                  </a:lnTo>
                  <a:lnTo>
                    <a:pt x="44" y="30"/>
                  </a:lnTo>
                  <a:lnTo>
                    <a:pt x="48" y="30"/>
                  </a:lnTo>
                  <a:lnTo>
                    <a:pt x="52" y="29"/>
                  </a:lnTo>
                  <a:lnTo>
                    <a:pt x="57" y="29"/>
                  </a:lnTo>
                  <a:lnTo>
                    <a:pt x="60" y="30"/>
                  </a:lnTo>
                  <a:lnTo>
                    <a:pt x="63" y="31"/>
                  </a:lnTo>
                  <a:lnTo>
                    <a:pt x="66" y="34"/>
                  </a:lnTo>
                  <a:lnTo>
                    <a:pt x="68" y="36"/>
                  </a:lnTo>
                  <a:lnTo>
                    <a:pt x="70" y="38"/>
                  </a:lnTo>
                  <a:lnTo>
                    <a:pt x="71" y="42"/>
                  </a:lnTo>
                  <a:lnTo>
                    <a:pt x="71" y="46"/>
                  </a:lnTo>
                  <a:lnTo>
                    <a:pt x="71" y="52"/>
                  </a:lnTo>
                  <a:lnTo>
                    <a:pt x="71" y="67"/>
                  </a:lnTo>
                  <a:lnTo>
                    <a:pt x="40" y="67"/>
                  </a:lnTo>
                  <a:lnTo>
                    <a:pt x="40" y="94"/>
                  </a:lnTo>
                  <a:lnTo>
                    <a:pt x="70" y="94"/>
                  </a:lnTo>
                  <a:lnTo>
                    <a:pt x="70" y="146"/>
                  </a:lnTo>
                  <a:lnTo>
                    <a:pt x="102" y="146"/>
                  </a:lnTo>
                  <a:lnTo>
                    <a:pt x="102" y="45"/>
                  </a:lnTo>
                </a:path>
              </a:pathLst>
            </a:custGeom>
            <a:solidFill>
              <a:srgbClr val="00FF00"/>
            </a:solidFill>
            <a:ln w="12700" cap="rnd">
              <a:solidFill>
                <a:srgbClr val="008000"/>
              </a:solidFill>
              <a:round/>
              <a:headEnd/>
              <a:tailEnd/>
            </a:ln>
          </p:spPr>
          <p:txBody>
            <a:bodyPr/>
            <a:lstStyle/>
            <a:p>
              <a:endParaRPr lang="en-US" dirty="0"/>
            </a:p>
          </p:txBody>
        </p:sp>
        <p:sp>
          <p:nvSpPr>
            <p:cNvPr id="15390" name="Freeform 111"/>
            <p:cNvSpPr>
              <a:spLocks/>
            </p:cNvSpPr>
            <p:nvPr/>
          </p:nvSpPr>
          <p:spPr bwMode="auto">
            <a:xfrm>
              <a:off x="5370" y="2837"/>
              <a:ext cx="75" cy="144"/>
            </a:xfrm>
            <a:custGeom>
              <a:avLst/>
              <a:gdLst>
                <a:gd name="T0" fmla="*/ 74 w 75"/>
                <a:gd name="T1" fmla="*/ 0 h 144"/>
                <a:gd name="T2" fmla="*/ 74 w 75"/>
                <a:gd name="T3" fmla="*/ 29 h 144"/>
                <a:gd name="T4" fmla="*/ 64 w 75"/>
                <a:gd name="T5" fmla="*/ 29 h 144"/>
                <a:gd name="T6" fmla="*/ 54 w 75"/>
                <a:gd name="T7" fmla="*/ 29 h 144"/>
                <a:gd name="T8" fmla="*/ 48 w 75"/>
                <a:gd name="T9" fmla="*/ 30 h 144"/>
                <a:gd name="T10" fmla="*/ 44 w 75"/>
                <a:gd name="T11" fmla="*/ 31 h 144"/>
                <a:gd name="T12" fmla="*/ 40 w 75"/>
                <a:gd name="T13" fmla="*/ 31 h 144"/>
                <a:gd name="T14" fmla="*/ 38 w 75"/>
                <a:gd name="T15" fmla="*/ 32 h 144"/>
                <a:gd name="T16" fmla="*/ 36 w 75"/>
                <a:gd name="T17" fmla="*/ 33 h 144"/>
                <a:gd name="T18" fmla="*/ 34 w 75"/>
                <a:gd name="T19" fmla="*/ 34 h 144"/>
                <a:gd name="T20" fmla="*/ 32 w 75"/>
                <a:gd name="T21" fmla="*/ 37 h 144"/>
                <a:gd name="T22" fmla="*/ 30 w 75"/>
                <a:gd name="T23" fmla="*/ 39 h 144"/>
                <a:gd name="T24" fmla="*/ 30 w 75"/>
                <a:gd name="T25" fmla="*/ 42 h 144"/>
                <a:gd name="T26" fmla="*/ 30 w 75"/>
                <a:gd name="T27" fmla="*/ 45 h 144"/>
                <a:gd name="T28" fmla="*/ 30 w 75"/>
                <a:gd name="T29" fmla="*/ 63 h 144"/>
                <a:gd name="T30" fmla="*/ 74 w 75"/>
                <a:gd name="T31" fmla="*/ 63 h 144"/>
                <a:gd name="T32" fmla="*/ 74 w 75"/>
                <a:gd name="T33" fmla="*/ 92 h 144"/>
                <a:gd name="T34" fmla="*/ 30 w 75"/>
                <a:gd name="T35" fmla="*/ 92 h 144"/>
                <a:gd name="T36" fmla="*/ 30 w 75"/>
                <a:gd name="T37" fmla="*/ 143 h 144"/>
                <a:gd name="T38" fmla="*/ 0 w 75"/>
                <a:gd name="T39" fmla="*/ 143 h 144"/>
                <a:gd name="T40" fmla="*/ 0 w 75"/>
                <a:gd name="T41" fmla="*/ 49 h 144"/>
                <a:gd name="T42" fmla="*/ 0 w 75"/>
                <a:gd name="T43" fmla="*/ 43 h 144"/>
                <a:gd name="T44" fmla="*/ 0 w 75"/>
                <a:gd name="T45" fmla="*/ 37 h 144"/>
                <a:gd name="T46" fmla="*/ 2 w 75"/>
                <a:gd name="T47" fmla="*/ 31 h 144"/>
                <a:gd name="T48" fmla="*/ 3 w 75"/>
                <a:gd name="T49" fmla="*/ 27 h 144"/>
                <a:gd name="T50" fmla="*/ 5 w 75"/>
                <a:gd name="T51" fmla="*/ 22 h 144"/>
                <a:gd name="T52" fmla="*/ 8 w 75"/>
                <a:gd name="T53" fmla="*/ 17 h 144"/>
                <a:gd name="T54" fmla="*/ 10 w 75"/>
                <a:gd name="T55" fmla="*/ 14 h 144"/>
                <a:gd name="T56" fmla="*/ 14 w 75"/>
                <a:gd name="T57" fmla="*/ 10 h 144"/>
                <a:gd name="T58" fmla="*/ 17 w 75"/>
                <a:gd name="T59" fmla="*/ 8 h 144"/>
                <a:gd name="T60" fmla="*/ 21 w 75"/>
                <a:gd name="T61" fmla="*/ 6 h 144"/>
                <a:gd name="T62" fmla="*/ 25 w 75"/>
                <a:gd name="T63" fmla="*/ 4 h 144"/>
                <a:gd name="T64" fmla="*/ 29 w 75"/>
                <a:gd name="T65" fmla="*/ 3 h 144"/>
                <a:gd name="T66" fmla="*/ 34 w 75"/>
                <a:gd name="T67" fmla="*/ 2 h 144"/>
                <a:gd name="T68" fmla="*/ 39 w 75"/>
                <a:gd name="T69" fmla="*/ 1 h 144"/>
                <a:gd name="T70" fmla="*/ 45 w 75"/>
                <a:gd name="T71" fmla="*/ 1 h 144"/>
                <a:gd name="T72" fmla="*/ 51 w 75"/>
                <a:gd name="T73" fmla="*/ 0 h 144"/>
                <a:gd name="T74" fmla="*/ 74 w 75"/>
                <a:gd name="T75" fmla="*/ 0 h 144"/>
                <a:gd name="T76" fmla="*/ 74 w 75"/>
                <a:gd name="T77" fmla="*/ 0 h 144"/>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75"/>
                <a:gd name="T118" fmla="*/ 0 h 144"/>
                <a:gd name="T119" fmla="*/ 75 w 75"/>
                <a:gd name="T120" fmla="*/ 144 h 144"/>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75" h="144">
                  <a:moveTo>
                    <a:pt x="74" y="0"/>
                  </a:moveTo>
                  <a:lnTo>
                    <a:pt x="74" y="29"/>
                  </a:lnTo>
                  <a:lnTo>
                    <a:pt x="64" y="29"/>
                  </a:lnTo>
                  <a:lnTo>
                    <a:pt x="54" y="29"/>
                  </a:lnTo>
                  <a:lnTo>
                    <a:pt x="48" y="30"/>
                  </a:lnTo>
                  <a:lnTo>
                    <a:pt x="44" y="31"/>
                  </a:lnTo>
                  <a:lnTo>
                    <a:pt x="40" y="31"/>
                  </a:lnTo>
                  <a:lnTo>
                    <a:pt x="38" y="32"/>
                  </a:lnTo>
                  <a:lnTo>
                    <a:pt x="36" y="33"/>
                  </a:lnTo>
                  <a:lnTo>
                    <a:pt x="34" y="34"/>
                  </a:lnTo>
                  <a:lnTo>
                    <a:pt x="32" y="37"/>
                  </a:lnTo>
                  <a:lnTo>
                    <a:pt x="30" y="39"/>
                  </a:lnTo>
                  <a:lnTo>
                    <a:pt x="30" y="42"/>
                  </a:lnTo>
                  <a:lnTo>
                    <a:pt x="30" y="45"/>
                  </a:lnTo>
                  <a:lnTo>
                    <a:pt x="30" y="63"/>
                  </a:lnTo>
                  <a:lnTo>
                    <a:pt x="74" y="63"/>
                  </a:lnTo>
                  <a:lnTo>
                    <a:pt x="74" y="92"/>
                  </a:lnTo>
                  <a:lnTo>
                    <a:pt x="30" y="92"/>
                  </a:lnTo>
                  <a:lnTo>
                    <a:pt x="30" y="143"/>
                  </a:lnTo>
                  <a:lnTo>
                    <a:pt x="0" y="143"/>
                  </a:lnTo>
                  <a:lnTo>
                    <a:pt x="0" y="49"/>
                  </a:lnTo>
                  <a:lnTo>
                    <a:pt x="0" y="43"/>
                  </a:lnTo>
                  <a:lnTo>
                    <a:pt x="0" y="37"/>
                  </a:lnTo>
                  <a:lnTo>
                    <a:pt x="2" y="31"/>
                  </a:lnTo>
                  <a:lnTo>
                    <a:pt x="3" y="27"/>
                  </a:lnTo>
                  <a:lnTo>
                    <a:pt x="5" y="22"/>
                  </a:lnTo>
                  <a:lnTo>
                    <a:pt x="8" y="17"/>
                  </a:lnTo>
                  <a:lnTo>
                    <a:pt x="10" y="14"/>
                  </a:lnTo>
                  <a:lnTo>
                    <a:pt x="14" y="10"/>
                  </a:lnTo>
                  <a:lnTo>
                    <a:pt x="17" y="8"/>
                  </a:lnTo>
                  <a:lnTo>
                    <a:pt x="21" y="6"/>
                  </a:lnTo>
                  <a:lnTo>
                    <a:pt x="25" y="4"/>
                  </a:lnTo>
                  <a:lnTo>
                    <a:pt x="29" y="3"/>
                  </a:lnTo>
                  <a:lnTo>
                    <a:pt x="34" y="2"/>
                  </a:lnTo>
                  <a:lnTo>
                    <a:pt x="39" y="1"/>
                  </a:lnTo>
                  <a:lnTo>
                    <a:pt x="45" y="1"/>
                  </a:lnTo>
                  <a:lnTo>
                    <a:pt x="51" y="0"/>
                  </a:lnTo>
                  <a:lnTo>
                    <a:pt x="74" y="0"/>
                  </a:lnTo>
                </a:path>
              </a:pathLst>
            </a:custGeom>
            <a:solidFill>
              <a:srgbClr val="00FF00"/>
            </a:solidFill>
            <a:ln w="12700" cap="rnd">
              <a:solidFill>
                <a:srgbClr val="008000"/>
              </a:solidFill>
              <a:round/>
              <a:headEnd/>
              <a:tailEnd/>
            </a:ln>
          </p:spPr>
          <p:txBody>
            <a:bodyPr/>
            <a:lstStyle/>
            <a:p>
              <a:endParaRPr lang="en-US" dirty="0"/>
            </a:p>
          </p:txBody>
        </p:sp>
        <p:sp>
          <p:nvSpPr>
            <p:cNvPr id="15391" name="Freeform 112"/>
            <p:cNvSpPr>
              <a:spLocks/>
            </p:cNvSpPr>
            <p:nvPr/>
          </p:nvSpPr>
          <p:spPr bwMode="auto">
            <a:xfrm>
              <a:off x="5453" y="2845"/>
              <a:ext cx="86" cy="144"/>
            </a:xfrm>
            <a:custGeom>
              <a:avLst/>
              <a:gdLst>
                <a:gd name="T0" fmla="*/ 85 w 86"/>
                <a:gd name="T1" fmla="*/ 29 h 144"/>
                <a:gd name="T2" fmla="*/ 73 w 86"/>
                <a:gd name="T3" fmla="*/ 29 h 144"/>
                <a:gd name="T4" fmla="*/ 64 w 86"/>
                <a:gd name="T5" fmla="*/ 29 h 144"/>
                <a:gd name="T6" fmla="*/ 55 w 86"/>
                <a:gd name="T7" fmla="*/ 31 h 144"/>
                <a:gd name="T8" fmla="*/ 48 w 86"/>
                <a:gd name="T9" fmla="*/ 34 h 144"/>
                <a:gd name="T10" fmla="*/ 43 w 86"/>
                <a:gd name="T11" fmla="*/ 38 h 144"/>
                <a:gd name="T12" fmla="*/ 38 w 86"/>
                <a:gd name="T13" fmla="*/ 43 h 144"/>
                <a:gd name="T14" fmla="*/ 34 w 86"/>
                <a:gd name="T15" fmla="*/ 51 h 144"/>
                <a:gd name="T16" fmla="*/ 30 w 86"/>
                <a:gd name="T17" fmla="*/ 59 h 144"/>
                <a:gd name="T18" fmla="*/ 85 w 86"/>
                <a:gd name="T19" fmla="*/ 87 h 144"/>
                <a:gd name="T20" fmla="*/ 33 w 86"/>
                <a:gd name="T21" fmla="*/ 90 h 144"/>
                <a:gd name="T22" fmla="*/ 35 w 86"/>
                <a:gd name="T23" fmla="*/ 97 h 144"/>
                <a:gd name="T24" fmla="*/ 39 w 86"/>
                <a:gd name="T25" fmla="*/ 103 h 144"/>
                <a:gd name="T26" fmla="*/ 45 w 86"/>
                <a:gd name="T27" fmla="*/ 108 h 144"/>
                <a:gd name="T28" fmla="*/ 52 w 86"/>
                <a:gd name="T29" fmla="*/ 112 h 144"/>
                <a:gd name="T30" fmla="*/ 60 w 86"/>
                <a:gd name="T31" fmla="*/ 115 h 144"/>
                <a:gd name="T32" fmla="*/ 69 w 86"/>
                <a:gd name="T33" fmla="*/ 116 h 144"/>
                <a:gd name="T34" fmla="*/ 79 w 86"/>
                <a:gd name="T35" fmla="*/ 116 h 144"/>
                <a:gd name="T36" fmla="*/ 85 w 86"/>
                <a:gd name="T37" fmla="*/ 143 h 144"/>
                <a:gd name="T38" fmla="*/ 70 w 86"/>
                <a:gd name="T39" fmla="*/ 143 h 144"/>
                <a:gd name="T40" fmla="*/ 55 w 86"/>
                <a:gd name="T41" fmla="*/ 142 h 144"/>
                <a:gd name="T42" fmla="*/ 41 w 86"/>
                <a:gd name="T43" fmla="*/ 138 h 144"/>
                <a:gd name="T44" fmla="*/ 28 w 86"/>
                <a:gd name="T45" fmla="*/ 132 h 144"/>
                <a:gd name="T46" fmla="*/ 17 w 86"/>
                <a:gd name="T47" fmla="*/ 122 h 144"/>
                <a:gd name="T48" fmla="*/ 9 w 86"/>
                <a:gd name="T49" fmla="*/ 109 h 144"/>
                <a:gd name="T50" fmla="*/ 3 w 86"/>
                <a:gd name="T51" fmla="*/ 93 h 144"/>
                <a:gd name="T52" fmla="*/ 0 w 86"/>
                <a:gd name="T53" fmla="*/ 72 h 144"/>
                <a:gd name="T54" fmla="*/ 1 w 86"/>
                <a:gd name="T55" fmla="*/ 58 h 144"/>
                <a:gd name="T56" fmla="*/ 5 w 86"/>
                <a:gd name="T57" fmla="*/ 43 h 144"/>
                <a:gd name="T58" fmla="*/ 11 w 86"/>
                <a:gd name="T59" fmla="*/ 31 h 144"/>
                <a:gd name="T60" fmla="*/ 20 w 86"/>
                <a:gd name="T61" fmla="*/ 19 h 144"/>
                <a:gd name="T62" fmla="*/ 32 w 86"/>
                <a:gd name="T63" fmla="*/ 11 h 144"/>
                <a:gd name="T64" fmla="*/ 47 w 86"/>
                <a:gd name="T65" fmla="*/ 4 h 144"/>
                <a:gd name="T66" fmla="*/ 65 w 86"/>
                <a:gd name="T67" fmla="*/ 0 h 144"/>
                <a:gd name="T68" fmla="*/ 85 w 86"/>
                <a:gd name="T69" fmla="*/ 0 h 14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86"/>
                <a:gd name="T106" fmla="*/ 0 h 144"/>
                <a:gd name="T107" fmla="*/ 86 w 86"/>
                <a:gd name="T108" fmla="*/ 144 h 144"/>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86" h="144">
                  <a:moveTo>
                    <a:pt x="85" y="0"/>
                  </a:moveTo>
                  <a:lnTo>
                    <a:pt x="85" y="29"/>
                  </a:lnTo>
                  <a:lnTo>
                    <a:pt x="79" y="29"/>
                  </a:lnTo>
                  <a:lnTo>
                    <a:pt x="73" y="29"/>
                  </a:lnTo>
                  <a:lnTo>
                    <a:pt x="69" y="29"/>
                  </a:lnTo>
                  <a:lnTo>
                    <a:pt x="64" y="29"/>
                  </a:lnTo>
                  <a:lnTo>
                    <a:pt x="59" y="30"/>
                  </a:lnTo>
                  <a:lnTo>
                    <a:pt x="55" y="31"/>
                  </a:lnTo>
                  <a:lnTo>
                    <a:pt x="52" y="32"/>
                  </a:lnTo>
                  <a:lnTo>
                    <a:pt x="48" y="34"/>
                  </a:lnTo>
                  <a:lnTo>
                    <a:pt x="46" y="36"/>
                  </a:lnTo>
                  <a:lnTo>
                    <a:pt x="43" y="38"/>
                  </a:lnTo>
                  <a:lnTo>
                    <a:pt x="40" y="41"/>
                  </a:lnTo>
                  <a:lnTo>
                    <a:pt x="38" y="43"/>
                  </a:lnTo>
                  <a:lnTo>
                    <a:pt x="36" y="47"/>
                  </a:lnTo>
                  <a:lnTo>
                    <a:pt x="34" y="51"/>
                  </a:lnTo>
                  <a:lnTo>
                    <a:pt x="32" y="55"/>
                  </a:lnTo>
                  <a:lnTo>
                    <a:pt x="30" y="59"/>
                  </a:lnTo>
                  <a:lnTo>
                    <a:pt x="85" y="59"/>
                  </a:lnTo>
                  <a:lnTo>
                    <a:pt x="85" y="87"/>
                  </a:lnTo>
                  <a:lnTo>
                    <a:pt x="32" y="87"/>
                  </a:lnTo>
                  <a:lnTo>
                    <a:pt x="33" y="90"/>
                  </a:lnTo>
                  <a:lnTo>
                    <a:pt x="34" y="94"/>
                  </a:lnTo>
                  <a:lnTo>
                    <a:pt x="35" y="97"/>
                  </a:lnTo>
                  <a:lnTo>
                    <a:pt x="37" y="99"/>
                  </a:lnTo>
                  <a:lnTo>
                    <a:pt x="39" y="103"/>
                  </a:lnTo>
                  <a:lnTo>
                    <a:pt x="42" y="106"/>
                  </a:lnTo>
                  <a:lnTo>
                    <a:pt x="45" y="108"/>
                  </a:lnTo>
                  <a:lnTo>
                    <a:pt x="48" y="111"/>
                  </a:lnTo>
                  <a:lnTo>
                    <a:pt x="52" y="112"/>
                  </a:lnTo>
                  <a:lnTo>
                    <a:pt x="56" y="114"/>
                  </a:lnTo>
                  <a:lnTo>
                    <a:pt x="60" y="115"/>
                  </a:lnTo>
                  <a:lnTo>
                    <a:pt x="65" y="116"/>
                  </a:lnTo>
                  <a:lnTo>
                    <a:pt x="69" y="116"/>
                  </a:lnTo>
                  <a:lnTo>
                    <a:pt x="74" y="116"/>
                  </a:lnTo>
                  <a:lnTo>
                    <a:pt x="79" y="116"/>
                  </a:lnTo>
                  <a:lnTo>
                    <a:pt x="85" y="115"/>
                  </a:lnTo>
                  <a:lnTo>
                    <a:pt x="85" y="143"/>
                  </a:lnTo>
                  <a:lnTo>
                    <a:pt x="77" y="143"/>
                  </a:lnTo>
                  <a:lnTo>
                    <a:pt x="70" y="143"/>
                  </a:lnTo>
                  <a:lnTo>
                    <a:pt x="63" y="143"/>
                  </a:lnTo>
                  <a:lnTo>
                    <a:pt x="55" y="142"/>
                  </a:lnTo>
                  <a:lnTo>
                    <a:pt x="48" y="140"/>
                  </a:lnTo>
                  <a:lnTo>
                    <a:pt x="41" y="138"/>
                  </a:lnTo>
                  <a:lnTo>
                    <a:pt x="35" y="135"/>
                  </a:lnTo>
                  <a:lnTo>
                    <a:pt x="28" y="132"/>
                  </a:lnTo>
                  <a:lnTo>
                    <a:pt x="23" y="127"/>
                  </a:lnTo>
                  <a:lnTo>
                    <a:pt x="17" y="122"/>
                  </a:lnTo>
                  <a:lnTo>
                    <a:pt x="13" y="116"/>
                  </a:lnTo>
                  <a:lnTo>
                    <a:pt x="9" y="109"/>
                  </a:lnTo>
                  <a:lnTo>
                    <a:pt x="6" y="102"/>
                  </a:lnTo>
                  <a:lnTo>
                    <a:pt x="3" y="93"/>
                  </a:lnTo>
                  <a:lnTo>
                    <a:pt x="1" y="83"/>
                  </a:lnTo>
                  <a:lnTo>
                    <a:pt x="0" y="72"/>
                  </a:lnTo>
                  <a:lnTo>
                    <a:pt x="0" y="65"/>
                  </a:lnTo>
                  <a:lnTo>
                    <a:pt x="1" y="58"/>
                  </a:lnTo>
                  <a:lnTo>
                    <a:pt x="2" y="50"/>
                  </a:lnTo>
                  <a:lnTo>
                    <a:pt x="5" y="43"/>
                  </a:lnTo>
                  <a:lnTo>
                    <a:pt x="7" y="37"/>
                  </a:lnTo>
                  <a:lnTo>
                    <a:pt x="11" y="31"/>
                  </a:lnTo>
                  <a:lnTo>
                    <a:pt x="15" y="25"/>
                  </a:lnTo>
                  <a:lnTo>
                    <a:pt x="20" y="19"/>
                  </a:lnTo>
                  <a:lnTo>
                    <a:pt x="26" y="15"/>
                  </a:lnTo>
                  <a:lnTo>
                    <a:pt x="32" y="11"/>
                  </a:lnTo>
                  <a:lnTo>
                    <a:pt x="39" y="7"/>
                  </a:lnTo>
                  <a:lnTo>
                    <a:pt x="47" y="4"/>
                  </a:lnTo>
                  <a:lnTo>
                    <a:pt x="55" y="2"/>
                  </a:lnTo>
                  <a:lnTo>
                    <a:pt x="65" y="0"/>
                  </a:lnTo>
                  <a:lnTo>
                    <a:pt x="74" y="0"/>
                  </a:lnTo>
                  <a:lnTo>
                    <a:pt x="85" y="0"/>
                  </a:lnTo>
                </a:path>
              </a:pathLst>
            </a:custGeom>
            <a:solidFill>
              <a:srgbClr val="00FF00"/>
            </a:solidFill>
            <a:ln w="12700" cap="rnd">
              <a:solidFill>
                <a:srgbClr val="008000"/>
              </a:solidFill>
              <a:round/>
              <a:headEnd/>
              <a:tailEnd/>
            </a:ln>
          </p:spPr>
          <p:txBody>
            <a:bodyPr/>
            <a:lstStyle/>
            <a:p>
              <a:endParaRPr lang="en-US" dirty="0"/>
            </a:p>
          </p:txBody>
        </p:sp>
        <p:sp>
          <p:nvSpPr>
            <p:cNvPr id="15392" name="Freeform 113"/>
            <p:cNvSpPr>
              <a:spLocks/>
            </p:cNvSpPr>
            <p:nvPr/>
          </p:nvSpPr>
          <p:spPr bwMode="auto">
            <a:xfrm>
              <a:off x="5552" y="2868"/>
              <a:ext cx="93" cy="143"/>
            </a:xfrm>
            <a:custGeom>
              <a:avLst/>
              <a:gdLst>
                <a:gd name="T0" fmla="*/ 92 w 93"/>
                <a:gd name="T1" fmla="*/ 0 h 143"/>
                <a:gd name="T2" fmla="*/ 0 w 93"/>
                <a:gd name="T3" fmla="*/ 0 h 143"/>
                <a:gd name="T4" fmla="*/ 0 w 93"/>
                <a:gd name="T5" fmla="*/ 29 h 143"/>
                <a:gd name="T6" fmla="*/ 32 w 93"/>
                <a:gd name="T7" fmla="*/ 29 h 143"/>
                <a:gd name="T8" fmla="*/ 32 w 93"/>
                <a:gd name="T9" fmla="*/ 142 h 143"/>
                <a:gd name="T10" fmla="*/ 62 w 93"/>
                <a:gd name="T11" fmla="*/ 142 h 143"/>
                <a:gd name="T12" fmla="*/ 62 w 93"/>
                <a:gd name="T13" fmla="*/ 29 h 143"/>
                <a:gd name="T14" fmla="*/ 92 w 93"/>
                <a:gd name="T15" fmla="*/ 29 h 143"/>
                <a:gd name="T16" fmla="*/ 92 w 93"/>
                <a:gd name="T17" fmla="*/ 0 h 143"/>
                <a:gd name="T18" fmla="*/ 92 w 93"/>
                <a:gd name="T19" fmla="*/ 0 h 14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93"/>
                <a:gd name="T31" fmla="*/ 0 h 143"/>
                <a:gd name="T32" fmla="*/ 93 w 93"/>
                <a:gd name="T33" fmla="*/ 143 h 14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93" h="143">
                  <a:moveTo>
                    <a:pt x="92" y="0"/>
                  </a:moveTo>
                  <a:lnTo>
                    <a:pt x="0" y="0"/>
                  </a:lnTo>
                  <a:lnTo>
                    <a:pt x="0" y="29"/>
                  </a:lnTo>
                  <a:lnTo>
                    <a:pt x="32" y="29"/>
                  </a:lnTo>
                  <a:lnTo>
                    <a:pt x="32" y="142"/>
                  </a:lnTo>
                  <a:lnTo>
                    <a:pt x="62" y="142"/>
                  </a:lnTo>
                  <a:lnTo>
                    <a:pt x="62" y="29"/>
                  </a:lnTo>
                  <a:lnTo>
                    <a:pt x="92" y="29"/>
                  </a:lnTo>
                  <a:lnTo>
                    <a:pt x="92" y="0"/>
                  </a:lnTo>
                </a:path>
              </a:pathLst>
            </a:custGeom>
            <a:solidFill>
              <a:srgbClr val="00FF00"/>
            </a:solidFill>
            <a:ln w="12700" cap="rnd">
              <a:solidFill>
                <a:srgbClr val="008000"/>
              </a:solidFill>
              <a:round/>
              <a:headEnd/>
              <a:tailEnd/>
            </a:ln>
          </p:spPr>
          <p:txBody>
            <a:bodyPr/>
            <a:lstStyle/>
            <a:p>
              <a:endParaRPr lang="en-US" dirty="0"/>
            </a:p>
          </p:txBody>
        </p:sp>
        <p:sp>
          <p:nvSpPr>
            <p:cNvPr id="15393" name="Freeform 114"/>
            <p:cNvSpPr>
              <a:spLocks/>
            </p:cNvSpPr>
            <p:nvPr/>
          </p:nvSpPr>
          <p:spPr bwMode="auto">
            <a:xfrm>
              <a:off x="5638" y="2931"/>
              <a:ext cx="94" cy="144"/>
            </a:xfrm>
            <a:custGeom>
              <a:avLst/>
              <a:gdLst>
                <a:gd name="T0" fmla="*/ 31 w 94"/>
                <a:gd name="T1" fmla="*/ 0 h 144"/>
                <a:gd name="T2" fmla="*/ 31 w 94"/>
                <a:gd name="T3" fmla="*/ 43 h 144"/>
                <a:gd name="T4" fmla="*/ 31 w 94"/>
                <a:gd name="T5" fmla="*/ 48 h 144"/>
                <a:gd name="T6" fmla="*/ 32 w 94"/>
                <a:gd name="T7" fmla="*/ 53 h 144"/>
                <a:gd name="T8" fmla="*/ 33 w 94"/>
                <a:gd name="T9" fmla="*/ 57 h 144"/>
                <a:gd name="T10" fmla="*/ 36 w 94"/>
                <a:gd name="T11" fmla="*/ 59 h 144"/>
                <a:gd name="T12" fmla="*/ 38 w 94"/>
                <a:gd name="T13" fmla="*/ 61 h 144"/>
                <a:gd name="T14" fmla="*/ 41 w 94"/>
                <a:gd name="T15" fmla="*/ 64 h 144"/>
                <a:gd name="T16" fmla="*/ 44 w 94"/>
                <a:gd name="T17" fmla="*/ 64 h 144"/>
                <a:gd name="T18" fmla="*/ 47 w 94"/>
                <a:gd name="T19" fmla="*/ 65 h 144"/>
                <a:gd name="T20" fmla="*/ 50 w 94"/>
                <a:gd name="T21" fmla="*/ 64 h 144"/>
                <a:gd name="T22" fmla="*/ 52 w 94"/>
                <a:gd name="T23" fmla="*/ 63 h 144"/>
                <a:gd name="T24" fmla="*/ 55 w 94"/>
                <a:gd name="T25" fmla="*/ 61 h 144"/>
                <a:gd name="T26" fmla="*/ 58 w 94"/>
                <a:gd name="T27" fmla="*/ 59 h 144"/>
                <a:gd name="T28" fmla="*/ 60 w 94"/>
                <a:gd name="T29" fmla="*/ 56 h 144"/>
                <a:gd name="T30" fmla="*/ 61 w 94"/>
                <a:gd name="T31" fmla="*/ 53 h 144"/>
                <a:gd name="T32" fmla="*/ 62 w 94"/>
                <a:gd name="T33" fmla="*/ 48 h 144"/>
                <a:gd name="T34" fmla="*/ 63 w 94"/>
                <a:gd name="T35" fmla="*/ 43 h 144"/>
                <a:gd name="T36" fmla="*/ 63 w 94"/>
                <a:gd name="T37" fmla="*/ 0 h 144"/>
                <a:gd name="T38" fmla="*/ 93 w 94"/>
                <a:gd name="T39" fmla="*/ 0 h 144"/>
                <a:gd name="T40" fmla="*/ 93 w 94"/>
                <a:gd name="T41" fmla="*/ 50 h 144"/>
                <a:gd name="T42" fmla="*/ 92 w 94"/>
                <a:gd name="T43" fmla="*/ 59 h 144"/>
                <a:gd name="T44" fmla="*/ 91 w 94"/>
                <a:gd name="T45" fmla="*/ 62 h 144"/>
                <a:gd name="T46" fmla="*/ 90 w 94"/>
                <a:gd name="T47" fmla="*/ 65 h 144"/>
                <a:gd name="T48" fmla="*/ 89 w 94"/>
                <a:gd name="T49" fmla="*/ 69 h 144"/>
                <a:gd name="T50" fmla="*/ 87 w 94"/>
                <a:gd name="T51" fmla="*/ 72 h 144"/>
                <a:gd name="T52" fmla="*/ 86 w 94"/>
                <a:gd name="T53" fmla="*/ 75 h 144"/>
                <a:gd name="T54" fmla="*/ 84 w 94"/>
                <a:gd name="T55" fmla="*/ 77 h 144"/>
                <a:gd name="T56" fmla="*/ 81 w 94"/>
                <a:gd name="T57" fmla="*/ 80 h 144"/>
                <a:gd name="T58" fmla="*/ 79 w 94"/>
                <a:gd name="T59" fmla="*/ 83 h 144"/>
                <a:gd name="T60" fmla="*/ 77 w 94"/>
                <a:gd name="T61" fmla="*/ 85 h 144"/>
                <a:gd name="T62" fmla="*/ 74 w 94"/>
                <a:gd name="T63" fmla="*/ 87 h 144"/>
                <a:gd name="T64" fmla="*/ 71 w 94"/>
                <a:gd name="T65" fmla="*/ 88 h 144"/>
                <a:gd name="T66" fmla="*/ 68 w 94"/>
                <a:gd name="T67" fmla="*/ 89 h 144"/>
                <a:gd name="T68" fmla="*/ 63 w 94"/>
                <a:gd name="T69" fmla="*/ 92 h 144"/>
                <a:gd name="T70" fmla="*/ 63 w 94"/>
                <a:gd name="T71" fmla="*/ 143 h 144"/>
                <a:gd name="T72" fmla="*/ 32 w 94"/>
                <a:gd name="T73" fmla="*/ 143 h 144"/>
                <a:gd name="T74" fmla="*/ 32 w 94"/>
                <a:gd name="T75" fmla="*/ 92 h 144"/>
                <a:gd name="T76" fmla="*/ 28 w 94"/>
                <a:gd name="T77" fmla="*/ 91 h 144"/>
                <a:gd name="T78" fmla="*/ 25 w 94"/>
                <a:gd name="T79" fmla="*/ 90 h 144"/>
                <a:gd name="T80" fmla="*/ 22 w 94"/>
                <a:gd name="T81" fmla="*/ 89 h 144"/>
                <a:gd name="T82" fmla="*/ 19 w 94"/>
                <a:gd name="T83" fmla="*/ 87 h 144"/>
                <a:gd name="T84" fmla="*/ 16 w 94"/>
                <a:gd name="T85" fmla="*/ 85 h 144"/>
                <a:gd name="T86" fmla="*/ 14 w 94"/>
                <a:gd name="T87" fmla="*/ 83 h 144"/>
                <a:gd name="T88" fmla="*/ 12 w 94"/>
                <a:gd name="T89" fmla="*/ 81 h 144"/>
                <a:gd name="T90" fmla="*/ 10 w 94"/>
                <a:gd name="T91" fmla="*/ 78 h 144"/>
                <a:gd name="T92" fmla="*/ 7 w 94"/>
                <a:gd name="T93" fmla="*/ 75 h 144"/>
                <a:gd name="T94" fmla="*/ 6 w 94"/>
                <a:gd name="T95" fmla="*/ 72 h 144"/>
                <a:gd name="T96" fmla="*/ 4 w 94"/>
                <a:gd name="T97" fmla="*/ 69 h 144"/>
                <a:gd name="T98" fmla="*/ 2 w 94"/>
                <a:gd name="T99" fmla="*/ 65 h 144"/>
                <a:gd name="T100" fmla="*/ 2 w 94"/>
                <a:gd name="T101" fmla="*/ 62 h 144"/>
                <a:gd name="T102" fmla="*/ 1 w 94"/>
                <a:gd name="T103" fmla="*/ 59 h 144"/>
                <a:gd name="T104" fmla="*/ 0 w 94"/>
                <a:gd name="T105" fmla="*/ 53 h 144"/>
                <a:gd name="T106" fmla="*/ 0 w 94"/>
                <a:gd name="T107" fmla="*/ 0 h 144"/>
                <a:gd name="T108" fmla="*/ 31 w 94"/>
                <a:gd name="T109" fmla="*/ 0 h 144"/>
                <a:gd name="T110" fmla="*/ 31 w 94"/>
                <a:gd name="T111" fmla="*/ 0 h 144"/>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94"/>
                <a:gd name="T169" fmla="*/ 0 h 144"/>
                <a:gd name="T170" fmla="*/ 94 w 94"/>
                <a:gd name="T171" fmla="*/ 144 h 144"/>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94" h="144">
                  <a:moveTo>
                    <a:pt x="31" y="0"/>
                  </a:moveTo>
                  <a:lnTo>
                    <a:pt x="31" y="43"/>
                  </a:lnTo>
                  <a:lnTo>
                    <a:pt x="31" y="48"/>
                  </a:lnTo>
                  <a:lnTo>
                    <a:pt x="32" y="53"/>
                  </a:lnTo>
                  <a:lnTo>
                    <a:pt x="33" y="57"/>
                  </a:lnTo>
                  <a:lnTo>
                    <a:pt x="36" y="59"/>
                  </a:lnTo>
                  <a:lnTo>
                    <a:pt x="38" y="61"/>
                  </a:lnTo>
                  <a:lnTo>
                    <a:pt x="41" y="64"/>
                  </a:lnTo>
                  <a:lnTo>
                    <a:pt x="44" y="64"/>
                  </a:lnTo>
                  <a:lnTo>
                    <a:pt x="47" y="65"/>
                  </a:lnTo>
                  <a:lnTo>
                    <a:pt x="50" y="64"/>
                  </a:lnTo>
                  <a:lnTo>
                    <a:pt x="52" y="63"/>
                  </a:lnTo>
                  <a:lnTo>
                    <a:pt x="55" y="61"/>
                  </a:lnTo>
                  <a:lnTo>
                    <a:pt x="58" y="59"/>
                  </a:lnTo>
                  <a:lnTo>
                    <a:pt x="60" y="56"/>
                  </a:lnTo>
                  <a:lnTo>
                    <a:pt x="61" y="53"/>
                  </a:lnTo>
                  <a:lnTo>
                    <a:pt x="62" y="48"/>
                  </a:lnTo>
                  <a:lnTo>
                    <a:pt x="63" y="43"/>
                  </a:lnTo>
                  <a:lnTo>
                    <a:pt x="63" y="0"/>
                  </a:lnTo>
                  <a:lnTo>
                    <a:pt x="93" y="0"/>
                  </a:lnTo>
                  <a:lnTo>
                    <a:pt x="93" y="50"/>
                  </a:lnTo>
                  <a:lnTo>
                    <a:pt x="92" y="59"/>
                  </a:lnTo>
                  <a:lnTo>
                    <a:pt x="91" y="62"/>
                  </a:lnTo>
                  <a:lnTo>
                    <a:pt x="90" y="65"/>
                  </a:lnTo>
                  <a:lnTo>
                    <a:pt x="89" y="69"/>
                  </a:lnTo>
                  <a:lnTo>
                    <a:pt x="87" y="72"/>
                  </a:lnTo>
                  <a:lnTo>
                    <a:pt x="86" y="75"/>
                  </a:lnTo>
                  <a:lnTo>
                    <a:pt x="84" y="77"/>
                  </a:lnTo>
                  <a:lnTo>
                    <a:pt x="81" y="80"/>
                  </a:lnTo>
                  <a:lnTo>
                    <a:pt x="79" y="83"/>
                  </a:lnTo>
                  <a:lnTo>
                    <a:pt x="77" y="85"/>
                  </a:lnTo>
                  <a:lnTo>
                    <a:pt x="74" y="87"/>
                  </a:lnTo>
                  <a:lnTo>
                    <a:pt x="71" y="88"/>
                  </a:lnTo>
                  <a:lnTo>
                    <a:pt x="68" y="89"/>
                  </a:lnTo>
                  <a:lnTo>
                    <a:pt x="63" y="92"/>
                  </a:lnTo>
                  <a:lnTo>
                    <a:pt x="63" y="143"/>
                  </a:lnTo>
                  <a:lnTo>
                    <a:pt x="32" y="143"/>
                  </a:lnTo>
                  <a:lnTo>
                    <a:pt x="32" y="92"/>
                  </a:lnTo>
                  <a:lnTo>
                    <a:pt x="28" y="91"/>
                  </a:lnTo>
                  <a:lnTo>
                    <a:pt x="25" y="90"/>
                  </a:lnTo>
                  <a:lnTo>
                    <a:pt x="22" y="89"/>
                  </a:lnTo>
                  <a:lnTo>
                    <a:pt x="19" y="87"/>
                  </a:lnTo>
                  <a:lnTo>
                    <a:pt x="16" y="85"/>
                  </a:lnTo>
                  <a:lnTo>
                    <a:pt x="14" y="83"/>
                  </a:lnTo>
                  <a:lnTo>
                    <a:pt x="12" y="81"/>
                  </a:lnTo>
                  <a:lnTo>
                    <a:pt x="10" y="78"/>
                  </a:lnTo>
                  <a:lnTo>
                    <a:pt x="7" y="75"/>
                  </a:lnTo>
                  <a:lnTo>
                    <a:pt x="6" y="72"/>
                  </a:lnTo>
                  <a:lnTo>
                    <a:pt x="4" y="69"/>
                  </a:lnTo>
                  <a:lnTo>
                    <a:pt x="2" y="65"/>
                  </a:lnTo>
                  <a:lnTo>
                    <a:pt x="2" y="62"/>
                  </a:lnTo>
                  <a:lnTo>
                    <a:pt x="1" y="59"/>
                  </a:lnTo>
                  <a:lnTo>
                    <a:pt x="0" y="53"/>
                  </a:lnTo>
                  <a:lnTo>
                    <a:pt x="0" y="0"/>
                  </a:lnTo>
                  <a:lnTo>
                    <a:pt x="31" y="0"/>
                  </a:lnTo>
                </a:path>
              </a:pathLst>
            </a:custGeom>
            <a:solidFill>
              <a:srgbClr val="00FF00"/>
            </a:solidFill>
            <a:ln w="12700" cap="rnd">
              <a:solidFill>
                <a:srgbClr val="008000"/>
              </a:solidFill>
              <a:round/>
              <a:headEnd/>
              <a:tailEnd/>
            </a:ln>
          </p:spPr>
          <p:txBody>
            <a:bodyPr/>
            <a:lstStyle/>
            <a:p>
              <a:endParaRPr lang="en-US" dirty="0"/>
            </a:p>
          </p:txBody>
        </p:sp>
        <p:sp>
          <p:nvSpPr>
            <p:cNvPr id="15394" name="Freeform 115"/>
            <p:cNvSpPr>
              <a:spLocks/>
            </p:cNvSpPr>
            <p:nvPr/>
          </p:nvSpPr>
          <p:spPr bwMode="auto">
            <a:xfrm>
              <a:off x="5223" y="3583"/>
              <a:ext cx="76" cy="144"/>
            </a:xfrm>
            <a:custGeom>
              <a:avLst/>
              <a:gdLst>
                <a:gd name="T0" fmla="*/ 75 w 76"/>
                <a:gd name="T1" fmla="*/ 0 h 144"/>
                <a:gd name="T2" fmla="*/ 75 w 76"/>
                <a:gd name="T3" fmla="*/ 29 h 144"/>
                <a:gd name="T4" fmla="*/ 52 w 76"/>
                <a:gd name="T5" fmla="*/ 29 h 144"/>
                <a:gd name="T6" fmla="*/ 49 w 76"/>
                <a:gd name="T7" fmla="*/ 29 h 144"/>
                <a:gd name="T8" fmla="*/ 46 w 76"/>
                <a:gd name="T9" fmla="*/ 30 h 144"/>
                <a:gd name="T10" fmla="*/ 43 w 76"/>
                <a:gd name="T11" fmla="*/ 30 h 144"/>
                <a:gd name="T12" fmla="*/ 39 w 76"/>
                <a:gd name="T13" fmla="*/ 31 h 144"/>
                <a:gd name="T14" fmla="*/ 37 w 76"/>
                <a:gd name="T15" fmla="*/ 32 h 144"/>
                <a:gd name="T16" fmla="*/ 35 w 76"/>
                <a:gd name="T17" fmla="*/ 33 h 144"/>
                <a:gd name="T18" fmla="*/ 33 w 76"/>
                <a:gd name="T19" fmla="*/ 35 h 144"/>
                <a:gd name="T20" fmla="*/ 32 w 76"/>
                <a:gd name="T21" fmla="*/ 37 h 144"/>
                <a:gd name="T22" fmla="*/ 31 w 76"/>
                <a:gd name="T23" fmla="*/ 41 h 144"/>
                <a:gd name="T24" fmla="*/ 31 w 76"/>
                <a:gd name="T25" fmla="*/ 43 h 144"/>
                <a:gd name="T26" fmla="*/ 31 w 76"/>
                <a:gd name="T27" fmla="*/ 47 h 144"/>
                <a:gd name="T28" fmla="*/ 31 w 76"/>
                <a:gd name="T29" fmla="*/ 63 h 144"/>
                <a:gd name="T30" fmla="*/ 75 w 76"/>
                <a:gd name="T31" fmla="*/ 63 h 144"/>
                <a:gd name="T32" fmla="*/ 75 w 76"/>
                <a:gd name="T33" fmla="*/ 92 h 144"/>
                <a:gd name="T34" fmla="*/ 31 w 76"/>
                <a:gd name="T35" fmla="*/ 92 h 144"/>
                <a:gd name="T36" fmla="*/ 31 w 76"/>
                <a:gd name="T37" fmla="*/ 143 h 144"/>
                <a:gd name="T38" fmla="*/ 0 w 76"/>
                <a:gd name="T39" fmla="*/ 143 h 144"/>
                <a:gd name="T40" fmla="*/ 0 w 76"/>
                <a:gd name="T41" fmla="*/ 49 h 144"/>
                <a:gd name="T42" fmla="*/ 0 w 76"/>
                <a:gd name="T43" fmla="*/ 43 h 144"/>
                <a:gd name="T44" fmla="*/ 1 w 76"/>
                <a:gd name="T45" fmla="*/ 37 h 144"/>
                <a:gd name="T46" fmla="*/ 2 w 76"/>
                <a:gd name="T47" fmla="*/ 31 h 144"/>
                <a:gd name="T48" fmla="*/ 3 w 76"/>
                <a:gd name="T49" fmla="*/ 27 h 144"/>
                <a:gd name="T50" fmla="*/ 5 w 76"/>
                <a:gd name="T51" fmla="*/ 22 h 144"/>
                <a:gd name="T52" fmla="*/ 7 w 76"/>
                <a:gd name="T53" fmla="*/ 18 h 144"/>
                <a:gd name="T54" fmla="*/ 11 w 76"/>
                <a:gd name="T55" fmla="*/ 14 h 144"/>
                <a:gd name="T56" fmla="*/ 15 w 76"/>
                <a:gd name="T57" fmla="*/ 11 h 144"/>
                <a:gd name="T58" fmla="*/ 17 w 76"/>
                <a:gd name="T59" fmla="*/ 8 h 144"/>
                <a:gd name="T60" fmla="*/ 21 w 76"/>
                <a:gd name="T61" fmla="*/ 6 h 144"/>
                <a:gd name="T62" fmla="*/ 25 w 76"/>
                <a:gd name="T63" fmla="*/ 5 h 144"/>
                <a:gd name="T64" fmla="*/ 29 w 76"/>
                <a:gd name="T65" fmla="*/ 3 h 144"/>
                <a:gd name="T66" fmla="*/ 34 w 76"/>
                <a:gd name="T67" fmla="*/ 2 h 144"/>
                <a:gd name="T68" fmla="*/ 39 w 76"/>
                <a:gd name="T69" fmla="*/ 1 h 144"/>
                <a:gd name="T70" fmla="*/ 45 w 76"/>
                <a:gd name="T71" fmla="*/ 1 h 144"/>
                <a:gd name="T72" fmla="*/ 51 w 76"/>
                <a:gd name="T73" fmla="*/ 0 h 144"/>
                <a:gd name="T74" fmla="*/ 75 w 76"/>
                <a:gd name="T75" fmla="*/ 0 h 144"/>
                <a:gd name="T76" fmla="*/ 75 w 76"/>
                <a:gd name="T77" fmla="*/ 0 h 144"/>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76"/>
                <a:gd name="T118" fmla="*/ 0 h 144"/>
                <a:gd name="T119" fmla="*/ 76 w 76"/>
                <a:gd name="T120" fmla="*/ 144 h 144"/>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76" h="144">
                  <a:moveTo>
                    <a:pt x="75" y="0"/>
                  </a:moveTo>
                  <a:lnTo>
                    <a:pt x="75" y="29"/>
                  </a:lnTo>
                  <a:lnTo>
                    <a:pt x="52" y="29"/>
                  </a:lnTo>
                  <a:lnTo>
                    <a:pt x="49" y="29"/>
                  </a:lnTo>
                  <a:lnTo>
                    <a:pt x="46" y="30"/>
                  </a:lnTo>
                  <a:lnTo>
                    <a:pt x="43" y="30"/>
                  </a:lnTo>
                  <a:lnTo>
                    <a:pt x="39" y="31"/>
                  </a:lnTo>
                  <a:lnTo>
                    <a:pt x="37" y="32"/>
                  </a:lnTo>
                  <a:lnTo>
                    <a:pt x="35" y="33"/>
                  </a:lnTo>
                  <a:lnTo>
                    <a:pt x="33" y="35"/>
                  </a:lnTo>
                  <a:lnTo>
                    <a:pt x="32" y="37"/>
                  </a:lnTo>
                  <a:lnTo>
                    <a:pt x="31" y="41"/>
                  </a:lnTo>
                  <a:lnTo>
                    <a:pt x="31" y="43"/>
                  </a:lnTo>
                  <a:lnTo>
                    <a:pt x="31" y="47"/>
                  </a:lnTo>
                  <a:lnTo>
                    <a:pt x="31" y="63"/>
                  </a:lnTo>
                  <a:lnTo>
                    <a:pt x="75" y="63"/>
                  </a:lnTo>
                  <a:lnTo>
                    <a:pt x="75" y="92"/>
                  </a:lnTo>
                  <a:lnTo>
                    <a:pt x="31" y="92"/>
                  </a:lnTo>
                  <a:lnTo>
                    <a:pt x="31" y="143"/>
                  </a:lnTo>
                  <a:lnTo>
                    <a:pt x="0" y="143"/>
                  </a:lnTo>
                  <a:lnTo>
                    <a:pt x="0" y="49"/>
                  </a:lnTo>
                  <a:lnTo>
                    <a:pt x="0" y="43"/>
                  </a:lnTo>
                  <a:lnTo>
                    <a:pt x="1" y="37"/>
                  </a:lnTo>
                  <a:lnTo>
                    <a:pt x="2" y="31"/>
                  </a:lnTo>
                  <a:lnTo>
                    <a:pt x="3" y="27"/>
                  </a:lnTo>
                  <a:lnTo>
                    <a:pt x="5" y="22"/>
                  </a:lnTo>
                  <a:lnTo>
                    <a:pt x="7" y="18"/>
                  </a:lnTo>
                  <a:lnTo>
                    <a:pt x="11" y="14"/>
                  </a:lnTo>
                  <a:lnTo>
                    <a:pt x="15" y="11"/>
                  </a:lnTo>
                  <a:lnTo>
                    <a:pt x="17" y="8"/>
                  </a:lnTo>
                  <a:lnTo>
                    <a:pt x="21" y="6"/>
                  </a:lnTo>
                  <a:lnTo>
                    <a:pt x="25" y="5"/>
                  </a:lnTo>
                  <a:lnTo>
                    <a:pt x="29" y="3"/>
                  </a:lnTo>
                  <a:lnTo>
                    <a:pt x="34" y="2"/>
                  </a:lnTo>
                  <a:lnTo>
                    <a:pt x="39" y="1"/>
                  </a:lnTo>
                  <a:lnTo>
                    <a:pt x="45" y="1"/>
                  </a:lnTo>
                  <a:lnTo>
                    <a:pt x="51" y="0"/>
                  </a:lnTo>
                  <a:lnTo>
                    <a:pt x="75" y="0"/>
                  </a:lnTo>
                </a:path>
              </a:pathLst>
            </a:custGeom>
            <a:solidFill>
              <a:srgbClr val="00FF00"/>
            </a:solidFill>
            <a:ln w="12700" cap="rnd">
              <a:solidFill>
                <a:srgbClr val="008000"/>
              </a:solidFill>
              <a:round/>
              <a:headEnd/>
              <a:tailEnd/>
            </a:ln>
          </p:spPr>
          <p:txBody>
            <a:bodyPr/>
            <a:lstStyle/>
            <a:p>
              <a:endParaRPr lang="en-US" dirty="0"/>
            </a:p>
          </p:txBody>
        </p:sp>
        <p:sp>
          <p:nvSpPr>
            <p:cNvPr id="15395" name="Freeform 116"/>
            <p:cNvSpPr>
              <a:spLocks/>
            </p:cNvSpPr>
            <p:nvPr/>
          </p:nvSpPr>
          <p:spPr bwMode="auto">
            <a:xfrm>
              <a:off x="5316" y="3603"/>
              <a:ext cx="32" cy="144"/>
            </a:xfrm>
            <a:custGeom>
              <a:avLst/>
              <a:gdLst>
                <a:gd name="T0" fmla="*/ 31 w 32"/>
                <a:gd name="T1" fmla="*/ 0 h 144"/>
                <a:gd name="T2" fmla="*/ 0 w 32"/>
                <a:gd name="T3" fmla="*/ 0 h 144"/>
                <a:gd name="T4" fmla="*/ 0 w 32"/>
                <a:gd name="T5" fmla="*/ 143 h 144"/>
                <a:gd name="T6" fmla="*/ 31 w 32"/>
                <a:gd name="T7" fmla="*/ 143 h 144"/>
                <a:gd name="T8" fmla="*/ 31 w 32"/>
                <a:gd name="T9" fmla="*/ 0 h 144"/>
                <a:gd name="T10" fmla="*/ 31 w 32"/>
                <a:gd name="T11" fmla="*/ 0 h 144"/>
                <a:gd name="T12" fmla="*/ 0 60000 65536"/>
                <a:gd name="T13" fmla="*/ 0 60000 65536"/>
                <a:gd name="T14" fmla="*/ 0 60000 65536"/>
                <a:gd name="T15" fmla="*/ 0 60000 65536"/>
                <a:gd name="T16" fmla="*/ 0 60000 65536"/>
                <a:gd name="T17" fmla="*/ 0 60000 65536"/>
                <a:gd name="T18" fmla="*/ 0 w 32"/>
                <a:gd name="T19" fmla="*/ 0 h 144"/>
                <a:gd name="T20" fmla="*/ 32 w 32"/>
                <a:gd name="T21" fmla="*/ 144 h 144"/>
              </a:gdLst>
              <a:ahLst/>
              <a:cxnLst>
                <a:cxn ang="T12">
                  <a:pos x="T0" y="T1"/>
                </a:cxn>
                <a:cxn ang="T13">
                  <a:pos x="T2" y="T3"/>
                </a:cxn>
                <a:cxn ang="T14">
                  <a:pos x="T4" y="T5"/>
                </a:cxn>
                <a:cxn ang="T15">
                  <a:pos x="T6" y="T7"/>
                </a:cxn>
                <a:cxn ang="T16">
                  <a:pos x="T8" y="T9"/>
                </a:cxn>
                <a:cxn ang="T17">
                  <a:pos x="T10" y="T11"/>
                </a:cxn>
              </a:cxnLst>
              <a:rect l="T18" t="T19" r="T20" b="T21"/>
              <a:pathLst>
                <a:path w="32" h="144">
                  <a:moveTo>
                    <a:pt x="31" y="0"/>
                  </a:moveTo>
                  <a:lnTo>
                    <a:pt x="0" y="0"/>
                  </a:lnTo>
                  <a:lnTo>
                    <a:pt x="0" y="143"/>
                  </a:lnTo>
                  <a:lnTo>
                    <a:pt x="31" y="143"/>
                  </a:lnTo>
                  <a:lnTo>
                    <a:pt x="31" y="0"/>
                  </a:lnTo>
                </a:path>
              </a:pathLst>
            </a:custGeom>
            <a:solidFill>
              <a:srgbClr val="00FF00"/>
            </a:solidFill>
            <a:ln w="12700" cap="rnd">
              <a:solidFill>
                <a:srgbClr val="008000"/>
              </a:solidFill>
              <a:round/>
              <a:headEnd/>
              <a:tailEnd/>
            </a:ln>
          </p:spPr>
          <p:txBody>
            <a:bodyPr/>
            <a:lstStyle/>
            <a:p>
              <a:endParaRPr lang="en-US" dirty="0"/>
            </a:p>
          </p:txBody>
        </p:sp>
        <p:sp>
          <p:nvSpPr>
            <p:cNvPr id="15396" name="Freeform 117"/>
            <p:cNvSpPr>
              <a:spLocks/>
            </p:cNvSpPr>
            <p:nvPr/>
          </p:nvSpPr>
          <p:spPr bwMode="auto">
            <a:xfrm>
              <a:off x="5368" y="3617"/>
              <a:ext cx="96" cy="145"/>
            </a:xfrm>
            <a:custGeom>
              <a:avLst/>
              <a:gdLst>
                <a:gd name="T0" fmla="*/ 81 w 96"/>
                <a:gd name="T1" fmla="*/ 67 h 145"/>
                <a:gd name="T2" fmla="*/ 90 w 96"/>
                <a:gd name="T3" fmla="*/ 57 h 145"/>
                <a:gd name="T4" fmla="*/ 94 w 96"/>
                <a:gd name="T5" fmla="*/ 45 h 145"/>
                <a:gd name="T6" fmla="*/ 94 w 96"/>
                <a:gd name="T7" fmla="*/ 33 h 145"/>
                <a:gd name="T8" fmla="*/ 90 w 96"/>
                <a:gd name="T9" fmla="*/ 22 h 145"/>
                <a:gd name="T10" fmla="*/ 83 w 96"/>
                <a:gd name="T11" fmla="*/ 12 h 145"/>
                <a:gd name="T12" fmla="*/ 74 w 96"/>
                <a:gd name="T13" fmla="*/ 5 h 145"/>
                <a:gd name="T14" fmla="*/ 62 w 96"/>
                <a:gd name="T15" fmla="*/ 1 h 145"/>
                <a:gd name="T16" fmla="*/ 48 w 96"/>
                <a:gd name="T17" fmla="*/ 0 h 145"/>
                <a:gd name="T18" fmla="*/ 34 w 96"/>
                <a:gd name="T19" fmla="*/ 1 h 145"/>
                <a:gd name="T20" fmla="*/ 23 w 96"/>
                <a:gd name="T21" fmla="*/ 5 h 145"/>
                <a:gd name="T22" fmla="*/ 15 w 96"/>
                <a:gd name="T23" fmla="*/ 11 h 145"/>
                <a:gd name="T24" fmla="*/ 9 w 96"/>
                <a:gd name="T25" fmla="*/ 19 h 145"/>
                <a:gd name="T26" fmla="*/ 4 w 96"/>
                <a:gd name="T27" fmla="*/ 28 h 145"/>
                <a:gd name="T28" fmla="*/ 1 w 96"/>
                <a:gd name="T29" fmla="*/ 39 h 145"/>
                <a:gd name="T30" fmla="*/ 0 w 96"/>
                <a:gd name="T31" fmla="*/ 50 h 145"/>
                <a:gd name="T32" fmla="*/ 0 w 96"/>
                <a:gd name="T33" fmla="*/ 144 h 145"/>
                <a:gd name="T34" fmla="*/ 30 w 96"/>
                <a:gd name="T35" fmla="*/ 56 h 145"/>
                <a:gd name="T36" fmla="*/ 30 w 96"/>
                <a:gd name="T37" fmla="*/ 48 h 145"/>
                <a:gd name="T38" fmla="*/ 32 w 96"/>
                <a:gd name="T39" fmla="*/ 41 h 145"/>
                <a:gd name="T40" fmla="*/ 35 w 96"/>
                <a:gd name="T41" fmla="*/ 36 h 145"/>
                <a:gd name="T42" fmla="*/ 38 w 96"/>
                <a:gd name="T43" fmla="*/ 32 h 145"/>
                <a:gd name="T44" fmla="*/ 42 w 96"/>
                <a:gd name="T45" fmla="*/ 30 h 145"/>
                <a:gd name="T46" fmla="*/ 47 w 96"/>
                <a:gd name="T47" fmla="*/ 29 h 145"/>
                <a:gd name="T48" fmla="*/ 52 w 96"/>
                <a:gd name="T49" fmla="*/ 29 h 145"/>
                <a:gd name="T50" fmla="*/ 57 w 96"/>
                <a:gd name="T51" fmla="*/ 32 h 145"/>
                <a:gd name="T52" fmla="*/ 60 w 96"/>
                <a:gd name="T53" fmla="*/ 35 h 145"/>
                <a:gd name="T54" fmla="*/ 62 w 96"/>
                <a:gd name="T55" fmla="*/ 40 h 145"/>
                <a:gd name="T56" fmla="*/ 62 w 96"/>
                <a:gd name="T57" fmla="*/ 45 h 145"/>
                <a:gd name="T58" fmla="*/ 61 w 96"/>
                <a:gd name="T59" fmla="*/ 51 h 145"/>
                <a:gd name="T60" fmla="*/ 58 w 96"/>
                <a:gd name="T61" fmla="*/ 56 h 145"/>
                <a:gd name="T62" fmla="*/ 54 w 96"/>
                <a:gd name="T63" fmla="*/ 60 h 145"/>
                <a:gd name="T64" fmla="*/ 47 w 96"/>
                <a:gd name="T65" fmla="*/ 63 h 145"/>
                <a:gd name="T66" fmla="*/ 38 w 96"/>
                <a:gd name="T67" fmla="*/ 63 h 145"/>
                <a:gd name="T68" fmla="*/ 45 w 96"/>
                <a:gd name="T69" fmla="*/ 88 h 145"/>
                <a:gd name="T70" fmla="*/ 51 w 96"/>
                <a:gd name="T71" fmla="*/ 88 h 145"/>
                <a:gd name="T72" fmla="*/ 55 w 96"/>
                <a:gd name="T73" fmla="*/ 89 h 145"/>
                <a:gd name="T74" fmla="*/ 60 w 96"/>
                <a:gd name="T75" fmla="*/ 90 h 145"/>
                <a:gd name="T76" fmla="*/ 62 w 96"/>
                <a:gd name="T77" fmla="*/ 92 h 145"/>
                <a:gd name="T78" fmla="*/ 64 w 96"/>
                <a:gd name="T79" fmla="*/ 96 h 145"/>
                <a:gd name="T80" fmla="*/ 65 w 96"/>
                <a:gd name="T81" fmla="*/ 101 h 145"/>
                <a:gd name="T82" fmla="*/ 65 w 96"/>
                <a:gd name="T83" fmla="*/ 107 h 145"/>
                <a:gd name="T84" fmla="*/ 95 w 96"/>
                <a:gd name="T85" fmla="*/ 144 h 145"/>
                <a:gd name="T86" fmla="*/ 95 w 96"/>
                <a:gd name="T87" fmla="*/ 98 h 145"/>
                <a:gd name="T88" fmla="*/ 95 w 96"/>
                <a:gd name="T89" fmla="*/ 92 h 145"/>
                <a:gd name="T90" fmla="*/ 95 w 96"/>
                <a:gd name="T91" fmla="*/ 87 h 145"/>
                <a:gd name="T92" fmla="*/ 92 w 96"/>
                <a:gd name="T93" fmla="*/ 84 h 145"/>
                <a:gd name="T94" fmla="*/ 90 w 96"/>
                <a:gd name="T95" fmla="*/ 81 h 145"/>
                <a:gd name="T96" fmla="*/ 86 w 96"/>
                <a:gd name="T97" fmla="*/ 77 h 145"/>
                <a:gd name="T98" fmla="*/ 81 w 96"/>
                <a:gd name="T99" fmla="*/ 75 h 145"/>
                <a:gd name="T100" fmla="*/ 74 w 96"/>
                <a:gd name="T101" fmla="*/ 72 h 145"/>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96"/>
                <a:gd name="T154" fmla="*/ 0 h 145"/>
                <a:gd name="T155" fmla="*/ 96 w 96"/>
                <a:gd name="T156" fmla="*/ 145 h 145"/>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96" h="145">
                  <a:moveTo>
                    <a:pt x="74" y="72"/>
                  </a:moveTo>
                  <a:lnTo>
                    <a:pt x="81" y="67"/>
                  </a:lnTo>
                  <a:lnTo>
                    <a:pt x="86" y="62"/>
                  </a:lnTo>
                  <a:lnTo>
                    <a:pt x="90" y="57"/>
                  </a:lnTo>
                  <a:lnTo>
                    <a:pt x="92" y="51"/>
                  </a:lnTo>
                  <a:lnTo>
                    <a:pt x="94" y="45"/>
                  </a:lnTo>
                  <a:lnTo>
                    <a:pt x="94" y="39"/>
                  </a:lnTo>
                  <a:lnTo>
                    <a:pt x="94" y="33"/>
                  </a:lnTo>
                  <a:lnTo>
                    <a:pt x="92" y="27"/>
                  </a:lnTo>
                  <a:lnTo>
                    <a:pt x="90" y="22"/>
                  </a:lnTo>
                  <a:lnTo>
                    <a:pt x="87" y="17"/>
                  </a:lnTo>
                  <a:lnTo>
                    <a:pt x="83" y="12"/>
                  </a:lnTo>
                  <a:lnTo>
                    <a:pt x="79" y="9"/>
                  </a:lnTo>
                  <a:lnTo>
                    <a:pt x="74" y="5"/>
                  </a:lnTo>
                  <a:lnTo>
                    <a:pt x="68" y="3"/>
                  </a:lnTo>
                  <a:lnTo>
                    <a:pt x="62" y="1"/>
                  </a:lnTo>
                  <a:lnTo>
                    <a:pt x="55" y="0"/>
                  </a:lnTo>
                  <a:lnTo>
                    <a:pt x="48" y="0"/>
                  </a:lnTo>
                  <a:lnTo>
                    <a:pt x="41" y="0"/>
                  </a:lnTo>
                  <a:lnTo>
                    <a:pt x="34" y="1"/>
                  </a:lnTo>
                  <a:lnTo>
                    <a:pt x="29" y="3"/>
                  </a:lnTo>
                  <a:lnTo>
                    <a:pt x="23" y="5"/>
                  </a:lnTo>
                  <a:lnTo>
                    <a:pt x="19" y="8"/>
                  </a:lnTo>
                  <a:lnTo>
                    <a:pt x="15" y="11"/>
                  </a:lnTo>
                  <a:lnTo>
                    <a:pt x="12" y="15"/>
                  </a:lnTo>
                  <a:lnTo>
                    <a:pt x="9" y="19"/>
                  </a:lnTo>
                  <a:lnTo>
                    <a:pt x="6" y="23"/>
                  </a:lnTo>
                  <a:lnTo>
                    <a:pt x="4" y="28"/>
                  </a:lnTo>
                  <a:lnTo>
                    <a:pt x="2" y="33"/>
                  </a:lnTo>
                  <a:lnTo>
                    <a:pt x="1" y="39"/>
                  </a:lnTo>
                  <a:lnTo>
                    <a:pt x="0" y="44"/>
                  </a:lnTo>
                  <a:lnTo>
                    <a:pt x="0" y="50"/>
                  </a:lnTo>
                  <a:lnTo>
                    <a:pt x="0" y="56"/>
                  </a:lnTo>
                  <a:lnTo>
                    <a:pt x="0" y="144"/>
                  </a:lnTo>
                  <a:lnTo>
                    <a:pt x="30" y="144"/>
                  </a:lnTo>
                  <a:lnTo>
                    <a:pt x="30" y="56"/>
                  </a:lnTo>
                  <a:lnTo>
                    <a:pt x="30" y="52"/>
                  </a:lnTo>
                  <a:lnTo>
                    <a:pt x="30" y="48"/>
                  </a:lnTo>
                  <a:lnTo>
                    <a:pt x="32" y="45"/>
                  </a:lnTo>
                  <a:lnTo>
                    <a:pt x="32" y="41"/>
                  </a:lnTo>
                  <a:lnTo>
                    <a:pt x="33" y="39"/>
                  </a:lnTo>
                  <a:lnTo>
                    <a:pt x="35" y="36"/>
                  </a:lnTo>
                  <a:lnTo>
                    <a:pt x="36" y="34"/>
                  </a:lnTo>
                  <a:lnTo>
                    <a:pt x="38" y="32"/>
                  </a:lnTo>
                  <a:lnTo>
                    <a:pt x="40" y="30"/>
                  </a:lnTo>
                  <a:lnTo>
                    <a:pt x="42" y="30"/>
                  </a:lnTo>
                  <a:lnTo>
                    <a:pt x="45" y="29"/>
                  </a:lnTo>
                  <a:lnTo>
                    <a:pt x="47" y="29"/>
                  </a:lnTo>
                  <a:lnTo>
                    <a:pt x="50" y="29"/>
                  </a:lnTo>
                  <a:lnTo>
                    <a:pt x="52" y="29"/>
                  </a:lnTo>
                  <a:lnTo>
                    <a:pt x="55" y="30"/>
                  </a:lnTo>
                  <a:lnTo>
                    <a:pt x="57" y="32"/>
                  </a:lnTo>
                  <a:lnTo>
                    <a:pt x="59" y="33"/>
                  </a:lnTo>
                  <a:lnTo>
                    <a:pt x="60" y="35"/>
                  </a:lnTo>
                  <a:lnTo>
                    <a:pt x="61" y="37"/>
                  </a:lnTo>
                  <a:lnTo>
                    <a:pt x="62" y="40"/>
                  </a:lnTo>
                  <a:lnTo>
                    <a:pt x="62" y="43"/>
                  </a:lnTo>
                  <a:lnTo>
                    <a:pt x="62" y="45"/>
                  </a:lnTo>
                  <a:lnTo>
                    <a:pt x="62" y="48"/>
                  </a:lnTo>
                  <a:lnTo>
                    <a:pt x="61" y="51"/>
                  </a:lnTo>
                  <a:lnTo>
                    <a:pt x="60" y="53"/>
                  </a:lnTo>
                  <a:lnTo>
                    <a:pt x="58" y="56"/>
                  </a:lnTo>
                  <a:lnTo>
                    <a:pt x="56" y="58"/>
                  </a:lnTo>
                  <a:lnTo>
                    <a:pt x="54" y="60"/>
                  </a:lnTo>
                  <a:lnTo>
                    <a:pt x="50" y="62"/>
                  </a:lnTo>
                  <a:lnTo>
                    <a:pt x="47" y="63"/>
                  </a:lnTo>
                  <a:lnTo>
                    <a:pt x="43" y="63"/>
                  </a:lnTo>
                  <a:lnTo>
                    <a:pt x="38" y="63"/>
                  </a:lnTo>
                  <a:lnTo>
                    <a:pt x="38" y="88"/>
                  </a:lnTo>
                  <a:lnTo>
                    <a:pt x="45" y="88"/>
                  </a:lnTo>
                  <a:lnTo>
                    <a:pt x="48" y="88"/>
                  </a:lnTo>
                  <a:lnTo>
                    <a:pt x="51" y="88"/>
                  </a:lnTo>
                  <a:lnTo>
                    <a:pt x="54" y="89"/>
                  </a:lnTo>
                  <a:lnTo>
                    <a:pt x="55" y="89"/>
                  </a:lnTo>
                  <a:lnTo>
                    <a:pt x="58" y="89"/>
                  </a:lnTo>
                  <a:lnTo>
                    <a:pt x="60" y="90"/>
                  </a:lnTo>
                  <a:lnTo>
                    <a:pt x="61" y="91"/>
                  </a:lnTo>
                  <a:lnTo>
                    <a:pt x="62" y="92"/>
                  </a:lnTo>
                  <a:lnTo>
                    <a:pt x="63" y="94"/>
                  </a:lnTo>
                  <a:lnTo>
                    <a:pt x="64" y="96"/>
                  </a:lnTo>
                  <a:lnTo>
                    <a:pt x="64" y="98"/>
                  </a:lnTo>
                  <a:lnTo>
                    <a:pt x="65" y="101"/>
                  </a:lnTo>
                  <a:lnTo>
                    <a:pt x="65" y="104"/>
                  </a:lnTo>
                  <a:lnTo>
                    <a:pt x="65" y="107"/>
                  </a:lnTo>
                  <a:lnTo>
                    <a:pt x="65" y="144"/>
                  </a:lnTo>
                  <a:lnTo>
                    <a:pt x="95" y="144"/>
                  </a:lnTo>
                  <a:lnTo>
                    <a:pt x="95" y="101"/>
                  </a:lnTo>
                  <a:lnTo>
                    <a:pt x="95" y="98"/>
                  </a:lnTo>
                  <a:lnTo>
                    <a:pt x="95" y="95"/>
                  </a:lnTo>
                  <a:lnTo>
                    <a:pt x="95" y="92"/>
                  </a:lnTo>
                  <a:lnTo>
                    <a:pt x="95" y="89"/>
                  </a:lnTo>
                  <a:lnTo>
                    <a:pt x="95" y="87"/>
                  </a:lnTo>
                  <a:lnTo>
                    <a:pt x="94" y="86"/>
                  </a:lnTo>
                  <a:lnTo>
                    <a:pt x="92" y="84"/>
                  </a:lnTo>
                  <a:lnTo>
                    <a:pt x="91" y="83"/>
                  </a:lnTo>
                  <a:lnTo>
                    <a:pt x="90" y="81"/>
                  </a:lnTo>
                  <a:lnTo>
                    <a:pt x="88" y="80"/>
                  </a:lnTo>
                  <a:lnTo>
                    <a:pt x="86" y="77"/>
                  </a:lnTo>
                  <a:lnTo>
                    <a:pt x="83" y="76"/>
                  </a:lnTo>
                  <a:lnTo>
                    <a:pt x="81" y="75"/>
                  </a:lnTo>
                  <a:lnTo>
                    <a:pt x="78" y="73"/>
                  </a:lnTo>
                  <a:lnTo>
                    <a:pt x="74" y="72"/>
                  </a:lnTo>
                </a:path>
              </a:pathLst>
            </a:custGeom>
            <a:solidFill>
              <a:srgbClr val="00FF00"/>
            </a:solidFill>
            <a:ln w="12700" cap="rnd">
              <a:solidFill>
                <a:srgbClr val="008000"/>
              </a:solidFill>
              <a:round/>
              <a:headEnd/>
              <a:tailEnd/>
            </a:ln>
          </p:spPr>
          <p:txBody>
            <a:bodyPr/>
            <a:lstStyle/>
            <a:p>
              <a:endParaRPr lang="en-US" dirty="0"/>
            </a:p>
          </p:txBody>
        </p:sp>
        <p:sp>
          <p:nvSpPr>
            <p:cNvPr id="15397" name="Freeform 118"/>
            <p:cNvSpPr>
              <a:spLocks/>
            </p:cNvSpPr>
            <p:nvPr/>
          </p:nvSpPr>
          <p:spPr bwMode="auto">
            <a:xfrm>
              <a:off x="5477" y="3611"/>
              <a:ext cx="90" cy="144"/>
            </a:xfrm>
            <a:custGeom>
              <a:avLst/>
              <a:gdLst>
                <a:gd name="T0" fmla="*/ 83 w 90"/>
                <a:gd name="T1" fmla="*/ 27 h 144"/>
                <a:gd name="T2" fmla="*/ 37 w 90"/>
                <a:gd name="T3" fmla="*/ 27 h 144"/>
                <a:gd name="T4" fmla="*/ 32 w 90"/>
                <a:gd name="T5" fmla="*/ 30 h 144"/>
                <a:gd name="T6" fmla="*/ 30 w 90"/>
                <a:gd name="T7" fmla="*/ 34 h 144"/>
                <a:gd name="T8" fmla="*/ 32 w 90"/>
                <a:gd name="T9" fmla="*/ 40 h 144"/>
                <a:gd name="T10" fmla="*/ 48 w 90"/>
                <a:gd name="T11" fmla="*/ 54 h 144"/>
                <a:gd name="T12" fmla="*/ 70 w 90"/>
                <a:gd name="T13" fmla="*/ 71 h 144"/>
                <a:gd name="T14" fmla="*/ 81 w 90"/>
                <a:gd name="T15" fmla="*/ 84 h 144"/>
                <a:gd name="T16" fmla="*/ 86 w 90"/>
                <a:gd name="T17" fmla="*/ 92 h 144"/>
                <a:gd name="T18" fmla="*/ 88 w 90"/>
                <a:gd name="T19" fmla="*/ 101 h 144"/>
                <a:gd name="T20" fmla="*/ 88 w 90"/>
                <a:gd name="T21" fmla="*/ 111 h 144"/>
                <a:gd name="T22" fmla="*/ 87 w 90"/>
                <a:gd name="T23" fmla="*/ 118 h 144"/>
                <a:gd name="T24" fmla="*/ 85 w 90"/>
                <a:gd name="T25" fmla="*/ 123 h 144"/>
                <a:gd name="T26" fmla="*/ 81 w 90"/>
                <a:gd name="T27" fmla="*/ 128 h 144"/>
                <a:gd name="T28" fmla="*/ 77 w 90"/>
                <a:gd name="T29" fmla="*/ 133 h 144"/>
                <a:gd name="T30" fmla="*/ 71 w 90"/>
                <a:gd name="T31" fmla="*/ 136 h 144"/>
                <a:gd name="T32" fmla="*/ 65 w 90"/>
                <a:gd name="T33" fmla="*/ 140 h 144"/>
                <a:gd name="T34" fmla="*/ 57 w 90"/>
                <a:gd name="T35" fmla="*/ 141 h 144"/>
                <a:gd name="T36" fmla="*/ 47 w 90"/>
                <a:gd name="T37" fmla="*/ 143 h 144"/>
                <a:gd name="T38" fmla="*/ 1 w 90"/>
                <a:gd name="T39" fmla="*/ 143 h 144"/>
                <a:gd name="T40" fmla="*/ 47 w 90"/>
                <a:gd name="T41" fmla="*/ 114 h 144"/>
                <a:gd name="T42" fmla="*/ 55 w 90"/>
                <a:gd name="T43" fmla="*/ 112 h 144"/>
                <a:gd name="T44" fmla="*/ 59 w 90"/>
                <a:gd name="T45" fmla="*/ 108 h 144"/>
                <a:gd name="T46" fmla="*/ 57 w 90"/>
                <a:gd name="T47" fmla="*/ 103 h 144"/>
                <a:gd name="T48" fmla="*/ 53 w 90"/>
                <a:gd name="T49" fmla="*/ 98 h 144"/>
                <a:gd name="T50" fmla="*/ 29 w 90"/>
                <a:gd name="T51" fmla="*/ 78 h 144"/>
                <a:gd name="T52" fmla="*/ 21 w 90"/>
                <a:gd name="T53" fmla="*/ 71 h 144"/>
                <a:gd name="T54" fmla="*/ 12 w 90"/>
                <a:gd name="T55" fmla="*/ 63 h 144"/>
                <a:gd name="T56" fmla="*/ 6 w 90"/>
                <a:gd name="T57" fmla="*/ 56 h 144"/>
                <a:gd name="T58" fmla="*/ 2 w 90"/>
                <a:gd name="T59" fmla="*/ 47 h 144"/>
                <a:gd name="T60" fmla="*/ 0 w 90"/>
                <a:gd name="T61" fmla="*/ 38 h 144"/>
                <a:gd name="T62" fmla="*/ 0 w 90"/>
                <a:gd name="T63" fmla="*/ 28 h 144"/>
                <a:gd name="T64" fmla="*/ 1 w 90"/>
                <a:gd name="T65" fmla="*/ 21 h 144"/>
                <a:gd name="T66" fmla="*/ 3 w 90"/>
                <a:gd name="T67" fmla="*/ 16 h 144"/>
                <a:gd name="T68" fmla="*/ 7 w 90"/>
                <a:gd name="T69" fmla="*/ 11 h 144"/>
                <a:gd name="T70" fmla="*/ 12 w 90"/>
                <a:gd name="T71" fmla="*/ 7 h 144"/>
                <a:gd name="T72" fmla="*/ 17 w 90"/>
                <a:gd name="T73" fmla="*/ 4 h 144"/>
                <a:gd name="T74" fmla="*/ 25 w 90"/>
                <a:gd name="T75" fmla="*/ 1 h 144"/>
                <a:gd name="T76" fmla="*/ 34 w 90"/>
                <a:gd name="T77" fmla="*/ 0 h 144"/>
                <a:gd name="T78" fmla="*/ 83 w 90"/>
                <a:gd name="T79" fmla="*/ 0 h 144"/>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90"/>
                <a:gd name="T121" fmla="*/ 0 h 144"/>
                <a:gd name="T122" fmla="*/ 90 w 90"/>
                <a:gd name="T123" fmla="*/ 144 h 144"/>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90" h="144">
                  <a:moveTo>
                    <a:pt x="83" y="0"/>
                  </a:moveTo>
                  <a:lnTo>
                    <a:pt x="83" y="27"/>
                  </a:lnTo>
                  <a:lnTo>
                    <a:pt x="41" y="27"/>
                  </a:lnTo>
                  <a:lnTo>
                    <a:pt x="37" y="27"/>
                  </a:lnTo>
                  <a:lnTo>
                    <a:pt x="34" y="28"/>
                  </a:lnTo>
                  <a:lnTo>
                    <a:pt x="32" y="30"/>
                  </a:lnTo>
                  <a:lnTo>
                    <a:pt x="31" y="32"/>
                  </a:lnTo>
                  <a:lnTo>
                    <a:pt x="30" y="34"/>
                  </a:lnTo>
                  <a:lnTo>
                    <a:pt x="30" y="37"/>
                  </a:lnTo>
                  <a:lnTo>
                    <a:pt x="32" y="40"/>
                  </a:lnTo>
                  <a:lnTo>
                    <a:pt x="35" y="43"/>
                  </a:lnTo>
                  <a:lnTo>
                    <a:pt x="48" y="54"/>
                  </a:lnTo>
                  <a:lnTo>
                    <a:pt x="60" y="63"/>
                  </a:lnTo>
                  <a:lnTo>
                    <a:pt x="70" y="71"/>
                  </a:lnTo>
                  <a:lnTo>
                    <a:pt x="77" y="78"/>
                  </a:lnTo>
                  <a:lnTo>
                    <a:pt x="81" y="84"/>
                  </a:lnTo>
                  <a:lnTo>
                    <a:pt x="84" y="88"/>
                  </a:lnTo>
                  <a:lnTo>
                    <a:pt x="86" y="92"/>
                  </a:lnTo>
                  <a:lnTo>
                    <a:pt x="87" y="97"/>
                  </a:lnTo>
                  <a:lnTo>
                    <a:pt x="88" y="101"/>
                  </a:lnTo>
                  <a:lnTo>
                    <a:pt x="89" y="105"/>
                  </a:lnTo>
                  <a:lnTo>
                    <a:pt x="88" y="111"/>
                  </a:lnTo>
                  <a:lnTo>
                    <a:pt x="87" y="115"/>
                  </a:lnTo>
                  <a:lnTo>
                    <a:pt x="87" y="118"/>
                  </a:lnTo>
                  <a:lnTo>
                    <a:pt x="86" y="121"/>
                  </a:lnTo>
                  <a:lnTo>
                    <a:pt x="85" y="123"/>
                  </a:lnTo>
                  <a:lnTo>
                    <a:pt x="83" y="126"/>
                  </a:lnTo>
                  <a:lnTo>
                    <a:pt x="81" y="128"/>
                  </a:lnTo>
                  <a:lnTo>
                    <a:pt x="79" y="131"/>
                  </a:lnTo>
                  <a:lnTo>
                    <a:pt x="77" y="133"/>
                  </a:lnTo>
                  <a:lnTo>
                    <a:pt x="74" y="135"/>
                  </a:lnTo>
                  <a:lnTo>
                    <a:pt x="71" y="136"/>
                  </a:lnTo>
                  <a:lnTo>
                    <a:pt x="68" y="138"/>
                  </a:lnTo>
                  <a:lnTo>
                    <a:pt x="65" y="140"/>
                  </a:lnTo>
                  <a:lnTo>
                    <a:pt x="61" y="141"/>
                  </a:lnTo>
                  <a:lnTo>
                    <a:pt x="57" y="141"/>
                  </a:lnTo>
                  <a:lnTo>
                    <a:pt x="53" y="142"/>
                  </a:lnTo>
                  <a:lnTo>
                    <a:pt x="47" y="143"/>
                  </a:lnTo>
                  <a:lnTo>
                    <a:pt x="43" y="143"/>
                  </a:lnTo>
                  <a:lnTo>
                    <a:pt x="1" y="143"/>
                  </a:lnTo>
                  <a:lnTo>
                    <a:pt x="1" y="114"/>
                  </a:lnTo>
                  <a:lnTo>
                    <a:pt x="47" y="114"/>
                  </a:lnTo>
                  <a:lnTo>
                    <a:pt x="53" y="113"/>
                  </a:lnTo>
                  <a:lnTo>
                    <a:pt x="55" y="112"/>
                  </a:lnTo>
                  <a:lnTo>
                    <a:pt x="58" y="111"/>
                  </a:lnTo>
                  <a:lnTo>
                    <a:pt x="59" y="108"/>
                  </a:lnTo>
                  <a:lnTo>
                    <a:pt x="58" y="106"/>
                  </a:lnTo>
                  <a:lnTo>
                    <a:pt x="57" y="103"/>
                  </a:lnTo>
                  <a:lnTo>
                    <a:pt x="55" y="100"/>
                  </a:lnTo>
                  <a:lnTo>
                    <a:pt x="53" y="98"/>
                  </a:lnTo>
                  <a:lnTo>
                    <a:pt x="41" y="87"/>
                  </a:lnTo>
                  <a:lnTo>
                    <a:pt x="29" y="78"/>
                  </a:lnTo>
                  <a:lnTo>
                    <a:pt x="25" y="75"/>
                  </a:lnTo>
                  <a:lnTo>
                    <a:pt x="21" y="71"/>
                  </a:lnTo>
                  <a:lnTo>
                    <a:pt x="16" y="67"/>
                  </a:lnTo>
                  <a:lnTo>
                    <a:pt x="12" y="63"/>
                  </a:lnTo>
                  <a:lnTo>
                    <a:pt x="9" y="59"/>
                  </a:lnTo>
                  <a:lnTo>
                    <a:pt x="6" y="56"/>
                  </a:lnTo>
                  <a:lnTo>
                    <a:pt x="4" y="52"/>
                  </a:lnTo>
                  <a:lnTo>
                    <a:pt x="2" y="47"/>
                  </a:lnTo>
                  <a:lnTo>
                    <a:pt x="1" y="43"/>
                  </a:lnTo>
                  <a:lnTo>
                    <a:pt x="0" y="38"/>
                  </a:lnTo>
                  <a:lnTo>
                    <a:pt x="0" y="33"/>
                  </a:lnTo>
                  <a:lnTo>
                    <a:pt x="0" y="28"/>
                  </a:lnTo>
                  <a:lnTo>
                    <a:pt x="0" y="25"/>
                  </a:lnTo>
                  <a:lnTo>
                    <a:pt x="1" y="21"/>
                  </a:lnTo>
                  <a:lnTo>
                    <a:pt x="2" y="19"/>
                  </a:lnTo>
                  <a:lnTo>
                    <a:pt x="3" y="16"/>
                  </a:lnTo>
                  <a:lnTo>
                    <a:pt x="5" y="13"/>
                  </a:lnTo>
                  <a:lnTo>
                    <a:pt x="7" y="11"/>
                  </a:lnTo>
                  <a:lnTo>
                    <a:pt x="9" y="9"/>
                  </a:lnTo>
                  <a:lnTo>
                    <a:pt x="12" y="7"/>
                  </a:lnTo>
                  <a:lnTo>
                    <a:pt x="14" y="5"/>
                  </a:lnTo>
                  <a:lnTo>
                    <a:pt x="17" y="4"/>
                  </a:lnTo>
                  <a:lnTo>
                    <a:pt x="21" y="2"/>
                  </a:lnTo>
                  <a:lnTo>
                    <a:pt x="25" y="1"/>
                  </a:lnTo>
                  <a:lnTo>
                    <a:pt x="29" y="1"/>
                  </a:lnTo>
                  <a:lnTo>
                    <a:pt x="34" y="0"/>
                  </a:lnTo>
                  <a:lnTo>
                    <a:pt x="38" y="0"/>
                  </a:lnTo>
                  <a:lnTo>
                    <a:pt x="83" y="0"/>
                  </a:lnTo>
                </a:path>
              </a:pathLst>
            </a:custGeom>
            <a:solidFill>
              <a:srgbClr val="00FF00"/>
            </a:solidFill>
            <a:ln w="12700" cap="rnd">
              <a:solidFill>
                <a:srgbClr val="008000"/>
              </a:solidFill>
              <a:round/>
              <a:headEnd/>
              <a:tailEnd/>
            </a:ln>
          </p:spPr>
          <p:txBody>
            <a:bodyPr/>
            <a:lstStyle/>
            <a:p>
              <a:endParaRPr lang="en-US" dirty="0"/>
            </a:p>
          </p:txBody>
        </p:sp>
        <p:sp>
          <p:nvSpPr>
            <p:cNvPr id="15398" name="Freeform 119"/>
            <p:cNvSpPr>
              <a:spLocks/>
            </p:cNvSpPr>
            <p:nvPr/>
          </p:nvSpPr>
          <p:spPr bwMode="auto">
            <a:xfrm>
              <a:off x="5575" y="3584"/>
              <a:ext cx="92" cy="144"/>
            </a:xfrm>
            <a:custGeom>
              <a:avLst/>
              <a:gdLst>
                <a:gd name="T0" fmla="*/ 91 w 92"/>
                <a:gd name="T1" fmla="*/ 0 h 144"/>
                <a:gd name="T2" fmla="*/ 0 w 92"/>
                <a:gd name="T3" fmla="*/ 0 h 144"/>
                <a:gd name="T4" fmla="*/ 0 w 92"/>
                <a:gd name="T5" fmla="*/ 29 h 144"/>
                <a:gd name="T6" fmla="*/ 31 w 92"/>
                <a:gd name="T7" fmla="*/ 29 h 144"/>
                <a:gd name="T8" fmla="*/ 31 w 92"/>
                <a:gd name="T9" fmla="*/ 143 h 144"/>
                <a:gd name="T10" fmla="*/ 61 w 92"/>
                <a:gd name="T11" fmla="*/ 143 h 144"/>
                <a:gd name="T12" fmla="*/ 61 w 92"/>
                <a:gd name="T13" fmla="*/ 29 h 144"/>
                <a:gd name="T14" fmla="*/ 91 w 92"/>
                <a:gd name="T15" fmla="*/ 29 h 144"/>
                <a:gd name="T16" fmla="*/ 91 w 92"/>
                <a:gd name="T17" fmla="*/ 0 h 144"/>
                <a:gd name="T18" fmla="*/ 91 w 92"/>
                <a:gd name="T19" fmla="*/ 0 h 14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92"/>
                <a:gd name="T31" fmla="*/ 0 h 144"/>
                <a:gd name="T32" fmla="*/ 92 w 92"/>
                <a:gd name="T33" fmla="*/ 144 h 14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92" h="144">
                  <a:moveTo>
                    <a:pt x="91" y="0"/>
                  </a:moveTo>
                  <a:lnTo>
                    <a:pt x="0" y="0"/>
                  </a:lnTo>
                  <a:lnTo>
                    <a:pt x="0" y="29"/>
                  </a:lnTo>
                  <a:lnTo>
                    <a:pt x="31" y="29"/>
                  </a:lnTo>
                  <a:lnTo>
                    <a:pt x="31" y="143"/>
                  </a:lnTo>
                  <a:lnTo>
                    <a:pt x="61" y="143"/>
                  </a:lnTo>
                  <a:lnTo>
                    <a:pt x="61" y="29"/>
                  </a:lnTo>
                  <a:lnTo>
                    <a:pt x="91" y="29"/>
                  </a:lnTo>
                  <a:lnTo>
                    <a:pt x="91" y="0"/>
                  </a:lnTo>
                </a:path>
              </a:pathLst>
            </a:custGeom>
            <a:solidFill>
              <a:srgbClr val="00FF00"/>
            </a:solidFill>
            <a:ln w="12700" cap="rnd">
              <a:solidFill>
                <a:srgbClr val="008000"/>
              </a:solidFill>
              <a:round/>
              <a:headEnd/>
              <a:tailEnd/>
            </a:ln>
          </p:spPr>
          <p:txBody>
            <a:bodyPr/>
            <a:lstStyle/>
            <a:p>
              <a:endParaRPr lang="en-US" dirty="0"/>
            </a:p>
          </p:txBody>
        </p:sp>
      </p:grpSp>
      <p:sp>
        <p:nvSpPr>
          <p:cNvPr id="121" name="1 Başlık"/>
          <p:cNvSpPr>
            <a:spLocks noGrp="1"/>
          </p:cNvSpPr>
          <p:nvPr>
            <p:ph type="title"/>
          </p:nvPr>
        </p:nvSpPr>
        <p:spPr>
          <a:xfrm>
            <a:off x="2133600" y="172024"/>
            <a:ext cx="6781800" cy="838200"/>
          </a:xfrm>
        </p:spPr>
        <p:txBody>
          <a:bodyPr>
            <a:normAutofit/>
          </a:bodyPr>
          <a:lstStyle/>
          <a:p>
            <a:r>
              <a:rPr lang="en-MY" b="1" dirty="0"/>
              <a:t>TPM Base</a:t>
            </a:r>
            <a:endParaRPr lang="tr-TR" b="1" dirty="0"/>
          </a:p>
        </p:txBody>
      </p:sp>
    </p:spTree>
    <p:extLst>
      <p:ext uri="{BB962C8B-B14F-4D97-AF65-F5344CB8AC3E}">
        <p14:creationId xmlns:p14="http://schemas.microsoft.com/office/powerpoint/2010/main" val="1812604919"/>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123728" y="274638"/>
            <a:ext cx="6563072" cy="944562"/>
          </a:xfrm>
        </p:spPr>
        <p:txBody>
          <a:bodyPr>
            <a:normAutofit/>
          </a:bodyPr>
          <a:lstStyle/>
          <a:p>
            <a:pPr algn="l"/>
            <a:r>
              <a:rPr lang="en-MY" b="1" dirty="0"/>
              <a:t>TPM Base</a:t>
            </a:r>
            <a:endParaRPr lang="tr-TR" b="1" dirty="0"/>
          </a:p>
        </p:txBody>
      </p:sp>
      <p:sp>
        <p:nvSpPr>
          <p:cNvPr id="3" name="2 İçerik Yer Tutucusu"/>
          <p:cNvSpPr>
            <a:spLocks noGrp="1"/>
          </p:cNvSpPr>
          <p:nvPr>
            <p:ph idx="1"/>
          </p:nvPr>
        </p:nvSpPr>
        <p:spPr>
          <a:xfrm>
            <a:off x="533400" y="1600200"/>
            <a:ext cx="8153400" cy="4724400"/>
          </a:xfrm>
        </p:spPr>
        <p:txBody>
          <a:bodyPr>
            <a:normAutofit/>
          </a:bodyPr>
          <a:lstStyle/>
          <a:p>
            <a:pPr marL="342900" lvl="1" indent="-342900">
              <a:buNone/>
            </a:pPr>
            <a:r>
              <a:rPr lang="en-US" sz="2000" b="1" dirty="0"/>
              <a:t>SEIRI – SORTOUT</a:t>
            </a:r>
          </a:p>
          <a:p>
            <a:pPr marL="342900" lvl="1" indent="-342900">
              <a:buNone/>
            </a:pPr>
            <a:r>
              <a:rPr lang="en-US" sz="2000" b="1" dirty="0"/>
              <a:t>	</a:t>
            </a:r>
            <a:r>
              <a:rPr lang="en-US" sz="2000" dirty="0"/>
              <a:t>Keep only essential items and eliminate what is not required, prioritizing things as per requirements and keeping them in approachable places. Everything else is stored or discarded.</a:t>
            </a:r>
          </a:p>
          <a:p>
            <a:pPr marL="342900" lvl="1" indent="-342900">
              <a:buNone/>
            </a:pPr>
            <a:endParaRPr lang="en-US" sz="2000" b="1" dirty="0"/>
          </a:p>
          <a:p>
            <a:pPr marL="342900" lvl="1" indent="-342900">
              <a:buNone/>
            </a:pPr>
            <a:r>
              <a:rPr lang="en-US" sz="2000" b="1" dirty="0"/>
              <a:t>SEITON – ORGANIZE</a:t>
            </a:r>
          </a:p>
          <a:p>
            <a:pPr marL="342900" lvl="1" indent="-342900">
              <a:buNone/>
            </a:pPr>
            <a:r>
              <a:rPr lang="en-US" sz="2000" b="1" dirty="0"/>
              <a:t>	</a:t>
            </a:r>
            <a:r>
              <a:rPr lang="en-US" sz="2000" dirty="0"/>
              <a:t>There should be a place for everything and everything should be in its place.</a:t>
            </a:r>
            <a:r>
              <a:rPr lang="tr-TR" sz="2000" dirty="0"/>
              <a:t> </a:t>
            </a:r>
            <a:r>
              <a:rPr lang="en-US" sz="2000" dirty="0"/>
              <a:t>Each tool, part, supply, or piece of equipment should be kept close to where it will be used – in other words, straightening the flow path.</a:t>
            </a:r>
          </a:p>
          <a:p>
            <a:pPr marL="342900" lvl="1" indent="-342900">
              <a:buNone/>
            </a:pPr>
            <a:endParaRPr lang="en-US" sz="2000" b="1" dirty="0"/>
          </a:p>
          <a:p>
            <a:pPr marL="342900" lvl="1" indent="-342900">
              <a:buNone/>
            </a:pPr>
            <a:r>
              <a:rPr lang="en-US" sz="2000" b="1" dirty="0"/>
              <a:t>SEISO – SHINE THE WORKPLACE</a:t>
            </a:r>
          </a:p>
          <a:p>
            <a:pPr marL="342900" lvl="1" indent="-342900">
              <a:buNone/>
            </a:pPr>
            <a:r>
              <a:rPr lang="en-US" sz="2000" b="1" dirty="0"/>
              <a:t>	K</a:t>
            </a:r>
            <a:r>
              <a:rPr lang="en-US" sz="2000" dirty="0"/>
              <a:t>eep the workplace tidy and organized. At the end of each shift, clean the work area and be sure everything is restored to its place.</a:t>
            </a:r>
            <a:endParaRPr lang="en-US" sz="2000" b="1" dirty="0"/>
          </a:p>
        </p:txBody>
      </p:sp>
    </p:spTree>
    <p:extLst>
      <p:ext uri="{BB962C8B-B14F-4D97-AF65-F5344CB8AC3E}">
        <p14:creationId xmlns:p14="http://schemas.microsoft.com/office/powerpoint/2010/main" val="42099462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05000" y="274638"/>
            <a:ext cx="6781800" cy="944562"/>
          </a:xfrm>
        </p:spPr>
        <p:txBody>
          <a:bodyPr>
            <a:normAutofit/>
          </a:bodyPr>
          <a:lstStyle/>
          <a:p>
            <a:pPr algn="l"/>
            <a:r>
              <a:rPr lang="en-MY" b="1" dirty="0"/>
              <a:t>TPM Base</a:t>
            </a:r>
            <a:endParaRPr lang="tr-TR" b="1" dirty="0"/>
          </a:p>
        </p:txBody>
      </p:sp>
      <p:sp>
        <p:nvSpPr>
          <p:cNvPr id="3" name="2 İçerik Yer Tutucusu"/>
          <p:cNvSpPr>
            <a:spLocks noGrp="1"/>
          </p:cNvSpPr>
          <p:nvPr>
            <p:ph idx="1"/>
          </p:nvPr>
        </p:nvSpPr>
        <p:spPr>
          <a:xfrm>
            <a:off x="533400" y="1600200"/>
            <a:ext cx="8153400" cy="4525963"/>
          </a:xfrm>
        </p:spPr>
        <p:txBody>
          <a:bodyPr>
            <a:normAutofit/>
          </a:bodyPr>
          <a:lstStyle/>
          <a:p>
            <a:pPr marL="342900" lvl="1" indent="-342900">
              <a:buNone/>
            </a:pPr>
            <a:r>
              <a:rPr lang="en-US" sz="2000" b="1" dirty="0"/>
              <a:t>SEIKETSU   – STANDARDIZATION</a:t>
            </a:r>
          </a:p>
          <a:p>
            <a:pPr marL="342900" lvl="1" indent="-342900">
              <a:buNone/>
            </a:pPr>
            <a:r>
              <a:rPr lang="en-US" sz="2000" b="1" dirty="0"/>
              <a:t>	</a:t>
            </a:r>
            <a:r>
              <a:rPr lang="en-US" sz="2000" dirty="0"/>
              <a:t>Work practices should be consistent and standardized. Everyone should know exactly what his or her responsibilities are for adhering to the first 3 S's.</a:t>
            </a:r>
          </a:p>
          <a:p>
            <a:pPr marL="342900" lvl="1" indent="-342900">
              <a:buNone/>
            </a:pPr>
            <a:endParaRPr lang="en-US" sz="2000" b="1" dirty="0"/>
          </a:p>
          <a:p>
            <a:pPr marL="342900" lvl="1" indent="-342900">
              <a:buNone/>
            </a:pPr>
            <a:r>
              <a:rPr lang="en-US" sz="2000" b="1" dirty="0"/>
              <a:t>SHITSUKE   – SELF DISCIPLINE</a:t>
            </a:r>
          </a:p>
          <a:p>
            <a:pPr marL="342900" lvl="1" indent="-342900">
              <a:buNone/>
            </a:pPr>
            <a:r>
              <a:rPr lang="en-US" sz="2000" b="1" dirty="0"/>
              <a:t>	</a:t>
            </a:r>
            <a:r>
              <a:rPr lang="en-US" sz="2000" dirty="0"/>
              <a:t>When an issue arises such as a suggested improvement, a new way of working, a new tool or a new output requirement, review the first 4 S's and make changes as appropriate.</a:t>
            </a:r>
            <a:endParaRPr lang="en-US" sz="2000" b="1" dirty="0"/>
          </a:p>
          <a:p>
            <a:pPr>
              <a:buNone/>
            </a:pPr>
            <a:endParaRPr lang="tr-TR" dirty="0"/>
          </a:p>
        </p:txBody>
      </p:sp>
    </p:spTree>
    <p:extLst>
      <p:ext uri="{BB962C8B-B14F-4D97-AF65-F5344CB8AC3E}">
        <p14:creationId xmlns:p14="http://schemas.microsoft.com/office/powerpoint/2010/main" val="18295061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276600" y="-57150"/>
            <a:ext cx="5410200" cy="1143000"/>
          </a:xfrm>
        </p:spPr>
        <p:txBody>
          <a:bodyPr>
            <a:normAutofit/>
          </a:bodyPr>
          <a:lstStyle/>
          <a:p>
            <a:pPr algn="l"/>
            <a:r>
              <a:rPr lang="en-US" b="1" dirty="0"/>
              <a:t>PILLAR 1: JISHU HOZEN</a:t>
            </a:r>
            <a:endParaRPr lang="tr-TR" b="1" dirty="0"/>
          </a:p>
        </p:txBody>
      </p:sp>
      <p:sp>
        <p:nvSpPr>
          <p:cNvPr id="3" name="2 İçerik Yer Tutucusu"/>
          <p:cNvSpPr>
            <a:spLocks noGrp="1"/>
          </p:cNvSpPr>
          <p:nvPr>
            <p:ph idx="1"/>
          </p:nvPr>
        </p:nvSpPr>
        <p:spPr>
          <a:xfrm>
            <a:off x="457200" y="1295400"/>
            <a:ext cx="8229600" cy="4525963"/>
          </a:xfrm>
        </p:spPr>
        <p:txBody>
          <a:bodyPr>
            <a:noAutofit/>
          </a:bodyPr>
          <a:lstStyle/>
          <a:p>
            <a:pPr marL="533400" indent="-533400">
              <a:lnSpc>
                <a:spcPct val="80000"/>
              </a:lnSpc>
              <a:buNone/>
            </a:pPr>
            <a:r>
              <a:rPr lang="en-US" sz="2400" b="1" dirty="0" err="1"/>
              <a:t>Jishu</a:t>
            </a:r>
            <a:r>
              <a:rPr lang="en-US" sz="2400" b="1" dirty="0"/>
              <a:t> </a:t>
            </a:r>
            <a:r>
              <a:rPr lang="en-US" sz="2400" b="1" dirty="0" err="1"/>
              <a:t>Hozen</a:t>
            </a:r>
            <a:r>
              <a:rPr lang="en-US" sz="2400" b="1" dirty="0"/>
              <a:t>  = Autonomous Maintenance</a:t>
            </a:r>
          </a:p>
          <a:p>
            <a:pPr marL="533400" indent="-533400">
              <a:lnSpc>
                <a:spcPct val="80000"/>
              </a:lnSpc>
              <a:buNone/>
            </a:pPr>
            <a:endParaRPr lang="en-US" sz="2400" b="1" dirty="0"/>
          </a:p>
          <a:p>
            <a:pPr marL="533400" indent="-533400">
              <a:lnSpc>
                <a:spcPct val="80000"/>
              </a:lnSpc>
              <a:buNone/>
            </a:pPr>
            <a:r>
              <a:rPr lang="en-US" sz="2400" b="1" dirty="0"/>
              <a:t>Policy</a:t>
            </a:r>
          </a:p>
          <a:p>
            <a:pPr marL="917575" indent="-533400">
              <a:lnSpc>
                <a:spcPct val="80000"/>
              </a:lnSpc>
              <a:buFont typeface="Wingdings" pitchFamily="2" charset="2"/>
              <a:buAutoNum type="arabicPeriod"/>
            </a:pPr>
            <a:r>
              <a:rPr lang="en-US" sz="2400" dirty="0"/>
              <a:t>Uninterrupted operation of equipments</a:t>
            </a:r>
          </a:p>
          <a:p>
            <a:pPr marL="917575" indent="-533400">
              <a:lnSpc>
                <a:spcPct val="80000"/>
              </a:lnSpc>
              <a:buFont typeface="Wingdings" pitchFamily="2" charset="2"/>
              <a:buAutoNum type="arabicPeriod"/>
            </a:pPr>
            <a:r>
              <a:rPr lang="en-US" sz="2400" dirty="0"/>
              <a:t>Flexible operators to operate &amp; maintain other equipments</a:t>
            </a:r>
          </a:p>
          <a:p>
            <a:pPr marL="917575" indent="-533400">
              <a:lnSpc>
                <a:spcPct val="80000"/>
              </a:lnSpc>
              <a:buFont typeface="Wingdings" pitchFamily="2" charset="2"/>
              <a:buAutoNum type="arabicPeriod"/>
            </a:pPr>
            <a:r>
              <a:rPr lang="en-US" sz="2400" dirty="0"/>
              <a:t>Eliminating the defects at source through active employee participation</a:t>
            </a:r>
          </a:p>
          <a:p>
            <a:pPr marL="917575" indent="-533400">
              <a:lnSpc>
                <a:spcPct val="80000"/>
              </a:lnSpc>
              <a:buFont typeface="Wingdings" pitchFamily="2" charset="2"/>
              <a:buAutoNum type="arabicPeriod"/>
            </a:pPr>
            <a:r>
              <a:rPr lang="en-US" sz="2400" dirty="0"/>
              <a:t>Stepwise implementation of JISHU HOZEN activities.</a:t>
            </a:r>
          </a:p>
          <a:p>
            <a:pPr marL="533400" indent="-533400">
              <a:lnSpc>
                <a:spcPct val="80000"/>
              </a:lnSpc>
              <a:buFont typeface="Wingdings" pitchFamily="2" charset="2"/>
              <a:buAutoNum type="arabicPeriod"/>
            </a:pPr>
            <a:endParaRPr lang="en-US" sz="2400" i="1" dirty="0"/>
          </a:p>
          <a:p>
            <a:pPr marL="533400" indent="-533400">
              <a:lnSpc>
                <a:spcPct val="80000"/>
              </a:lnSpc>
              <a:buNone/>
            </a:pPr>
            <a:r>
              <a:rPr lang="en-US" sz="2400" b="1" dirty="0" err="1"/>
              <a:t>Jishu</a:t>
            </a:r>
            <a:r>
              <a:rPr lang="en-US" sz="2400" b="1" dirty="0"/>
              <a:t> </a:t>
            </a:r>
            <a:r>
              <a:rPr lang="en-US" sz="2400" b="1" dirty="0" err="1"/>
              <a:t>Hozen</a:t>
            </a:r>
            <a:r>
              <a:rPr lang="en-US" sz="2400" b="1" dirty="0"/>
              <a:t> Targets</a:t>
            </a:r>
          </a:p>
          <a:p>
            <a:pPr marL="858838" indent="-533400">
              <a:lnSpc>
                <a:spcPct val="80000"/>
              </a:lnSpc>
              <a:buFont typeface="Wingdings" pitchFamily="2" charset="2"/>
              <a:buAutoNum type="arabicPeriod"/>
            </a:pPr>
            <a:r>
              <a:rPr lang="en-US" sz="2400" dirty="0"/>
              <a:t>Reduce process time by</a:t>
            </a:r>
            <a:r>
              <a:rPr lang="tr-TR" sz="2400" dirty="0"/>
              <a:t> predicted values</a:t>
            </a:r>
            <a:r>
              <a:rPr lang="en-US" sz="2400" dirty="0"/>
              <a:t>.</a:t>
            </a:r>
            <a:endParaRPr lang="tr-TR" sz="2400" dirty="0"/>
          </a:p>
          <a:p>
            <a:pPr marL="858838" indent="-533400">
              <a:lnSpc>
                <a:spcPct val="80000"/>
              </a:lnSpc>
              <a:buFont typeface="Wingdings" pitchFamily="2" charset="2"/>
              <a:buAutoNum type="arabicPeriod"/>
            </a:pPr>
            <a:r>
              <a:rPr lang="en-US" sz="2400" dirty="0"/>
              <a:t>Reduce oil/ lubricants consumption by </a:t>
            </a:r>
            <a:r>
              <a:rPr lang="tr-TR" sz="2400" dirty="0"/>
              <a:t>predicted valu</a:t>
            </a:r>
            <a:r>
              <a:rPr lang="en-US" sz="2400" dirty="0" err="1"/>
              <a:t>es</a:t>
            </a:r>
            <a:r>
              <a:rPr lang="en-US" sz="2400" dirty="0"/>
              <a:t>.</a:t>
            </a:r>
            <a:endParaRPr lang="tr-TR" sz="2400" dirty="0"/>
          </a:p>
          <a:p>
            <a:pPr marL="858838" indent="-533400">
              <a:lnSpc>
                <a:spcPct val="80000"/>
              </a:lnSpc>
              <a:buFont typeface="Wingdings" pitchFamily="2" charset="2"/>
              <a:buAutoNum type="arabicPeriod"/>
            </a:pPr>
            <a:r>
              <a:rPr lang="en-US" sz="2400" dirty="0"/>
              <a:t>Increase use of </a:t>
            </a:r>
            <a:r>
              <a:rPr lang="en-US" sz="2400" dirty="0" err="1"/>
              <a:t>Jishu</a:t>
            </a:r>
            <a:r>
              <a:rPr lang="en-US" sz="2400" dirty="0"/>
              <a:t> </a:t>
            </a:r>
            <a:r>
              <a:rPr lang="en-US" sz="2400" dirty="0" err="1"/>
              <a:t>Hozen</a:t>
            </a:r>
            <a:r>
              <a:rPr lang="en-US" sz="2400" dirty="0"/>
              <a:t> </a:t>
            </a:r>
          </a:p>
        </p:txBody>
      </p:sp>
    </p:spTree>
    <p:extLst>
      <p:ext uri="{BB962C8B-B14F-4D97-AF65-F5344CB8AC3E}">
        <p14:creationId xmlns:p14="http://schemas.microsoft.com/office/powerpoint/2010/main" val="193253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05000" y="274638"/>
            <a:ext cx="6781800" cy="1143000"/>
          </a:xfrm>
        </p:spPr>
        <p:txBody>
          <a:bodyPr>
            <a:normAutofit/>
          </a:bodyPr>
          <a:lstStyle/>
          <a:p>
            <a:pPr algn="l"/>
            <a:r>
              <a:rPr lang="en-US" b="1" dirty="0"/>
              <a:t>Pillar 1: JISHU HOZEN</a:t>
            </a:r>
            <a:endParaRPr lang="tr-TR" b="1" dirty="0"/>
          </a:p>
        </p:txBody>
      </p:sp>
      <p:sp>
        <p:nvSpPr>
          <p:cNvPr id="3" name="2 İçerik Yer Tutucusu"/>
          <p:cNvSpPr>
            <a:spLocks noGrp="1"/>
          </p:cNvSpPr>
          <p:nvPr>
            <p:ph idx="1"/>
          </p:nvPr>
        </p:nvSpPr>
        <p:spPr>
          <a:xfrm>
            <a:off x="457200" y="1427163"/>
            <a:ext cx="8229600" cy="4267200"/>
          </a:xfrm>
        </p:spPr>
        <p:txBody>
          <a:bodyPr>
            <a:noAutofit/>
          </a:bodyPr>
          <a:lstStyle/>
          <a:p>
            <a:pPr marL="533400" indent="-533400">
              <a:lnSpc>
                <a:spcPct val="80000"/>
              </a:lnSpc>
              <a:buNone/>
            </a:pPr>
            <a:r>
              <a:rPr lang="en-US" sz="2800" b="1" dirty="0" err="1"/>
              <a:t>Jishu</a:t>
            </a:r>
            <a:r>
              <a:rPr lang="en-US" sz="2800" b="1" dirty="0"/>
              <a:t> </a:t>
            </a:r>
            <a:r>
              <a:rPr lang="en-US" sz="2800" b="1" dirty="0" err="1"/>
              <a:t>Hozen</a:t>
            </a:r>
            <a:r>
              <a:rPr lang="en-US" sz="2800" b="1" dirty="0"/>
              <a:t> Steps:</a:t>
            </a:r>
          </a:p>
          <a:p>
            <a:pPr marL="533400" indent="-533400">
              <a:lnSpc>
                <a:spcPct val="80000"/>
              </a:lnSpc>
              <a:buNone/>
            </a:pPr>
            <a:endParaRPr lang="en-US" sz="2800" b="1" dirty="0"/>
          </a:p>
          <a:p>
            <a:pPr marL="917575" indent="-533400">
              <a:lnSpc>
                <a:spcPct val="80000"/>
              </a:lnSpc>
              <a:buFont typeface="Wingdings" pitchFamily="2" charset="2"/>
              <a:buAutoNum type="arabicPeriod"/>
            </a:pPr>
            <a:r>
              <a:rPr lang="en-US" sz="2800" dirty="0"/>
              <a:t>Preparation of employees</a:t>
            </a:r>
          </a:p>
          <a:p>
            <a:pPr marL="917575" indent="-533400">
              <a:lnSpc>
                <a:spcPct val="80000"/>
              </a:lnSpc>
              <a:buFont typeface="Wingdings" pitchFamily="2" charset="2"/>
              <a:buAutoNum type="arabicPeriod"/>
            </a:pPr>
            <a:r>
              <a:rPr lang="en-US" sz="2800" dirty="0"/>
              <a:t>Initial cleanup of machines</a:t>
            </a:r>
          </a:p>
          <a:p>
            <a:pPr marL="917575" indent="-533400">
              <a:lnSpc>
                <a:spcPct val="80000"/>
              </a:lnSpc>
              <a:buFont typeface="Wingdings" pitchFamily="2" charset="2"/>
              <a:buAutoNum type="arabicPeriod"/>
            </a:pPr>
            <a:r>
              <a:rPr lang="en-US" sz="2800" dirty="0"/>
              <a:t>Take counter measures</a:t>
            </a:r>
          </a:p>
          <a:p>
            <a:pPr marL="917575" indent="-533400">
              <a:lnSpc>
                <a:spcPct val="80000"/>
              </a:lnSpc>
              <a:buFont typeface="Wingdings" pitchFamily="2" charset="2"/>
              <a:buAutoNum type="arabicPeriod"/>
            </a:pPr>
            <a:r>
              <a:rPr lang="en-US" sz="2800" dirty="0"/>
              <a:t>Fix tentative </a:t>
            </a:r>
            <a:r>
              <a:rPr lang="en-US" sz="2800" dirty="0" err="1"/>
              <a:t>Jishu</a:t>
            </a:r>
            <a:r>
              <a:rPr lang="en-US" sz="2800" dirty="0"/>
              <a:t> </a:t>
            </a:r>
            <a:r>
              <a:rPr lang="en-US" sz="2800" dirty="0" err="1"/>
              <a:t>Hozen</a:t>
            </a:r>
            <a:r>
              <a:rPr lang="en-US" sz="2800" dirty="0"/>
              <a:t> standards</a:t>
            </a:r>
          </a:p>
          <a:p>
            <a:pPr marL="917575" indent="-533400">
              <a:lnSpc>
                <a:spcPct val="80000"/>
              </a:lnSpc>
              <a:buFont typeface="Wingdings" pitchFamily="2" charset="2"/>
              <a:buAutoNum type="arabicPeriod"/>
            </a:pPr>
            <a:r>
              <a:rPr lang="en-US" sz="2800" dirty="0"/>
              <a:t>General inspection</a:t>
            </a:r>
          </a:p>
          <a:p>
            <a:pPr marL="917575" indent="-533400">
              <a:lnSpc>
                <a:spcPct val="80000"/>
              </a:lnSpc>
              <a:buFont typeface="Wingdings" pitchFamily="2" charset="2"/>
              <a:buAutoNum type="arabicPeriod"/>
            </a:pPr>
            <a:r>
              <a:rPr lang="en-US" sz="2800" dirty="0"/>
              <a:t>Autonomous inspection</a:t>
            </a:r>
          </a:p>
          <a:p>
            <a:pPr marL="917575" indent="-533400">
              <a:lnSpc>
                <a:spcPct val="80000"/>
              </a:lnSpc>
              <a:buFont typeface="Wingdings" pitchFamily="2" charset="2"/>
              <a:buAutoNum type="arabicPeriod"/>
            </a:pPr>
            <a:r>
              <a:rPr lang="en-US" sz="2800" dirty="0"/>
              <a:t>Standardization</a:t>
            </a:r>
          </a:p>
          <a:p>
            <a:pPr marL="917575" indent="-533400">
              <a:lnSpc>
                <a:spcPct val="80000"/>
              </a:lnSpc>
              <a:buFont typeface="Wingdings" pitchFamily="2" charset="2"/>
              <a:buAutoNum type="arabicPeriod"/>
            </a:pPr>
            <a:r>
              <a:rPr lang="en-US" sz="2800" dirty="0"/>
              <a:t>Autonomous management</a:t>
            </a:r>
          </a:p>
        </p:txBody>
      </p:sp>
    </p:spTree>
    <p:extLst>
      <p:ext uri="{BB962C8B-B14F-4D97-AF65-F5344CB8AC3E}">
        <p14:creationId xmlns:p14="http://schemas.microsoft.com/office/powerpoint/2010/main" val="23529298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05000" y="274638"/>
            <a:ext cx="6781800" cy="1143000"/>
          </a:xfrm>
        </p:spPr>
        <p:txBody>
          <a:bodyPr>
            <a:normAutofit/>
          </a:bodyPr>
          <a:lstStyle/>
          <a:p>
            <a:pPr algn="l"/>
            <a:r>
              <a:rPr lang="en-US" b="1" dirty="0"/>
              <a:t>Pillar 1: JISHU HOZEN</a:t>
            </a:r>
            <a:endParaRPr lang="tr-TR" b="1" dirty="0"/>
          </a:p>
        </p:txBody>
      </p:sp>
      <p:sp>
        <p:nvSpPr>
          <p:cNvPr id="3" name="2 İçerik Yer Tutucusu"/>
          <p:cNvSpPr>
            <a:spLocks noGrp="1"/>
          </p:cNvSpPr>
          <p:nvPr>
            <p:ph idx="1"/>
          </p:nvPr>
        </p:nvSpPr>
        <p:spPr>
          <a:xfrm>
            <a:off x="457200" y="1752600"/>
            <a:ext cx="8229600" cy="4267200"/>
          </a:xfrm>
        </p:spPr>
        <p:txBody>
          <a:bodyPr>
            <a:normAutofit/>
          </a:bodyPr>
          <a:lstStyle/>
          <a:p>
            <a:pPr marL="360363" indent="-360363">
              <a:buAutoNum type="arabicPeriod"/>
            </a:pPr>
            <a:r>
              <a:rPr lang="en-MY" sz="2800" b="1" dirty="0">
                <a:solidFill>
                  <a:srgbClr val="C00000"/>
                </a:solidFill>
              </a:rPr>
              <a:t>Train the Employees: </a:t>
            </a:r>
          </a:p>
          <a:p>
            <a:pPr marL="719138" lvl="1" indent="-269875">
              <a:buFont typeface="Arial" pitchFamily="34" charset="0"/>
              <a:buChar char="•"/>
            </a:pPr>
            <a:r>
              <a:rPr lang="en-MY" sz="2400" dirty="0"/>
              <a:t>Educate the employees about TPM, Its advantages, JH advantages and Steps in JH. </a:t>
            </a:r>
          </a:p>
          <a:p>
            <a:pPr marL="719138" lvl="1" indent="-269875">
              <a:buFont typeface="Arial" pitchFamily="34" charset="0"/>
              <a:buChar char="•"/>
            </a:pPr>
            <a:r>
              <a:rPr lang="en-MY" sz="2400" dirty="0"/>
              <a:t>Educate the employees about the equipment they use, the frequency of oiling, day-to-day maintenance activities required and the abnormalities that could occur in the machine and way to find out the abnormalities. </a:t>
            </a:r>
          </a:p>
        </p:txBody>
      </p:sp>
    </p:spTree>
    <p:extLst>
      <p:ext uri="{BB962C8B-B14F-4D97-AF65-F5344CB8AC3E}">
        <p14:creationId xmlns:p14="http://schemas.microsoft.com/office/powerpoint/2010/main" val="24170334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1"/>
          <p:cNvSpPr>
            <a:spLocks noGrp="1"/>
          </p:cNvSpPr>
          <p:nvPr>
            <p:ph type="ctrTitle"/>
          </p:nvPr>
        </p:nvSpPr>
        <p:spPr>
          <a:xfrm>
            <a:off x="914400" y="1752600"/>
            <a:ext cx="7315200" cy="1219200"/>
          </a:xfrm>
          <a:solidFill>
            <a:srgbClr val="FF9933"/>
          </a:solidFill>
        </p:spPr>
        <p:txBody>
          <a:bodyPr anchor="t"/>
          <a:lstStyle/>
          <a:p>
            <a:pPr eaLnBrk="1" hangingPunct="1">
              <a:defRPr/>
            </a:pPr>
            <a:r>
              <a:rPr lang="en-US" kern="0" dirty="0"/>
              <a:t>Lecture 4</a:t>
            </a:r>
            <a:br>
              <a:rPr lang="en-US" kern="0" dirty="0">
                <a:solidFill>
                  <a:srgbClr val="FFC000"/>
                </a:solidFill>
              </a:rPr>
            </a:br>
            <a:r>
              <a:rPr lang="en-US" dirty="0"/>
              <a:t>Total Productive Maintenance</a:t>
            </a:r>
          </a:p>
        </p:txBody>
      </p:sp>
      <p:pic>
        <p:nvPicPr>
          <p:cNvPr id="60419" name="Picture 5"/>
          <p:cNvPicPr>
            <a:picLocks noChangeAspect="1" noChangeArrowheads="1"/>
          </p:cNvPicPr>
          <p:nvPr/>
        </p:nvPicPr>
        <p:blipFill>
          <a:blip r:embed="rId2" cstate="print"/>
          <a:srcRect/>
          <a:stretch>
            <a:fillRect/>
          </a:stretch>
        </p:blipFill>
        <p:spPr bwMode="auto">
          <a:xfrm>
            <a:off x="2743200" y="3124200"/>
            <a:ext cx="4000500" cy="3048000"/>
          </a:xfrm>
          <a:prstGeom prst="rect">
            <a:avLst/>
          </a:prstGeom>
          <a:noFill/>
          <a:ln w="9525">
            <a:noFill/>
            <a:miter lim="800000"/>
            <a:headEnd/>
            <a:tailEnd/>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133600" y="0"/>
            <a:ext cx="6781800" cy="1143000"/>
          </a:xfrm>
        </p:spPr>
        <p:txBody>
          <a:bodyPr>
            <a:normAutofit/>
          </a:bodyPr>
          <a:lstStyle/>
          <a:p>
            <a:r>
              <a:rPr lang="en-US" b="1" dirty="0"/>
              <a:t>Pillar 1: JISHU HOZEN</a:t>
            </a:r>
            <a:endParaRPr lang="tr-TR" b="1" dirty="0"/>
          </a:p>
        </p:txBody>
      </p:sp>
      <p:sp>
        <p:nvSpPr>
          <p:cNvPr id="3" name="2 İçerik Yer Tutucusu"/>
          <p:cNvSpPr>
            <a:spLocks noGrp="1"/>
          </p:cNvSpPr>
          <p:nvPr>
            <p:ph idx="1"/>
          </p:nvPr>
        </p:nvSpPr>
        <p:spPr>
          <a:xfrm>
            <a:off x="352425" y="1143000"/>
            <a:ext cx="8791575" cy="4267200"/>
          </a:xfrm>
        </p:spPr>
        <p:txBody>
          <a:bodyPr>
            <a:noAutofit/>
          </a:bodyPr>
          <a:lstStyle/>
          <a:p>
            <a:pPr>
              <a:buNone/>
            </a:pPr>
            <a:r>
              <a:rPr lang="en-MY" sz="2400" b="1" dirty="0">
                <a:solidFill>
                  <a:srgbClr val="C00000"/>
                </a:solidFill>
              </a:rPr>
              <a:t>2.	Initial cleanup of machines: </a:t>
            </a:r>
          </a:p>
          <a:p>
            <a:pPr marL="539750" lvl="1" indent="-179388">
              <a:buFont typeface="Arial" pitchFamily="34" charset="0"/>
              <a:buChar char="•"/>
            </a:pPr>
            <a:r>
              <a:rPr lang="en-MY" sz="2000" dirty="0"/>
              <a:t>Arrange all items needed for cleaning. </a:t>
            </a:r>
          </a:p>
          <a:p>
            <a:pPr marL="539750" lvl="1" indent="-179388">
              <a:buFont typeface="Arial" pitchFamily="34" charset="0"/>
              <a:buChar char="•"/>
            </a:pPr>
            <a:r>
              <a:rPr lang="en-MY" sz="2000" dirty="0"/>
              <a:t>On the arranged date, employees clean the equipment with the help of maintenance department. </a:t>
            </a:r>
          </a:p>
          <a:p>
            <a:pPr marL="539750" lvl="1" indent="-179388">
              <a:buFont typeface="Arial" pitchFamily="34" charset="0"/>
              <a:buChar char="•"/>
            </a:pPr>
            <a:r>
              <a:rPr lang="en-MY" sz="2000" dirty="0"/>
              <a:t>Dust, stains, oils and grease has to be removed. </a:t>
            </a:r>
          </a:p>
          <a:p>
            <a:pPr marL="539750" lvl="1" indent="-179388">
              <a:buFont typeface="Arial" pitchFamily="34" charset="0"/>
              <a:buChar char="•"/>
            </a:pPr>
            <a:r>
              <a:rPr lang="en-MY" sz="2000" dirty="0"/>
              <a:t>When cleaning oil leakage, loose wires, unfastened nuts and bolts and worn out parts must be taken care. </a:t>
            </a:r>
          </a:p>
          <a:p>
            <a:pPr marL="539750" lvl="1" indent="-179388">
              <a:buFont typeface="Arial" pitchFamily="34" charset="0"/>
              <a:buChar char="•"/>
            </a:pPr>
            <a:r>
              <a:rPr lang="en-MY" sz="2000" dirty="0"/>
              <a:t>After clean up, problems are categorized and suitably tagged. White tags are place where operators can solve problems. Pink tag is placed where the aid of maintenance department is needed. </a:t>
            </a:r>
          </a:p>
          <a:p>
            <a:pPr marL="539750" lvl="1" indent="-179388">
              <a:buFont typeface="Arial" pitchFamily="34" charset="0"/>
              <a:buChar char="•"/>
            </a:pPr>
            <a:r>
              <a:rPr lang="en-MY" sz="2000" dirty="0"/>
              <a:t>Contents of tag are transferred to a register. </a:t>
            </a:r>
          </a:p>
          <a:p>
            <a:pPr marL="539750" lvl="1" indent="-179388">
              <a:buFont typeface="Arial" pitchFamily="34" charset="0"/>
              <a:buChar char="•"/>
            </a:pPr>
            <a:r>
              <a:rPr lang="en-MY" sz="2000" dirty="0"/>
              <a:t>Make note of area, which were inaccessible. </a:t>
            </a:r>
          </a:p>
          <a:p>
            <a:pPr marL="539750" lvl="1" indent="-179388">
              <a:buFont typeface="Arial" pitchFamily="34" charset="0"/>
              <a:buChar char="•"/>
            </a:pPr>
            <a:r>
              <a:rPr lang="en-MY" sz="2000" dirty="0"/>
              <a:t>Open parts of the machine are closed, and the machine is run. </a:t>
            </a:r>
          </a:p>
          <a:p>
            <a:pPr lvl="1">
              <a:buFont typeface="Arial" pitchFamily="34" charset="0"/>
              <a:buChar char="•"/>
            </a:pPr>
            <a:endParaRPr lang="en-MY" sz="1800" dirty="0"/>
          </a:p>
        </p:txBody>
      </p:sp>
    </p:spTree>
    <p:extLst>
      <p:ext uri="{BB962C8B-B14F-4D97-AF65-F5344CB8AC3E}">
        <p14:creationId xmlns:p14="http://schemas.microsoft.com/office/powerpoint/2010/main" val="8869167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05000" y="274638"/>
            <a:ext cx="6781800" cy="1143000"/>
          </a:xfrm>
        </p:spPr>
        <p:txBody>
          <a:bodyPr>
            <a:normAutofit/>
          </a:bodyPr>
          <a:lstStyle/>
          <a:p>
            <a:pPr algn="l"/>
            <a:r>
              <a:rPr lang="en-US" b="1" dirty="0"/>
              <a:t>Pillar 1: JISHU HOZEN</a:t>
            </a:r>
            <a:endParaRPr lang="tr-TR" b="1" dirty="0"/>
          </a:p>
        </p:txBody>
      </p:sp>
      <p:sp>
        <p:nvSpPr>
          <p:cNvPr id="3" name="2 İçerik Yer Tutucusu"/>
          <p:cNvSpPr>
            <a:spLocks noGrp="1"/>
          </p:cNvSpPr>
          <p:nvPr>
            <p:ph idx="1"/>
          </p:nvPr>
        </p:nvSpPr>
        <p:spPr>
          <a:xfrm>
            <a:off x="457200" y="1431379"/>
            <a:ext cx="8229600" cy="4267200"/>
          </a:xfrm>
        </p:spPr>
        <p:txBody>
          <a:bodyPr>
            <a:normAutofit/>
          </a:bodyPr>
          <a:lstStyle/>
          <a:p>
            <a:pPr>
              <a:buNone/>
            </a:pPr>
            <a:r>
              <a:rPr lang="en-MY" sz="2400" b="1" dirty="0">
                <a:solidFill>
                  <a:srgbClr val="C00000"/>
                </a:solidFill>
              </a:rPr>
              <a:t>3.	Counter Measures:</a:t>
            </a:r>
            <a:r>
              <a:rPr lang="en-MY" sz="2400" dirty="0"/>
              <a:t> </a:t>
            </a:r>
          </a:p>
          <a:p>
            <a:pPr lvl="1">
              <a:buFont typeface="Arial" pitchFamily="34" charset="0"/>
              <a:buChar char="•"/>
            </a:pPr>
            <a:r>
              <a:rPr lang="en-MY" sz="2000" dirty="0"/>
              <a:t>Inaccessible regions had to be reached easily. E.g. If there are many screw to open a flywheel door, hinge door can be used. Instead of opening a door for inspecting the machine, acrylic sheets can be used. </a:t>
            </a:r>
          </a:p>
          <a:p>
            <a:pPr lvl="1">
              <a:buFont typeface="Arial" pitchFamily="34" charset="0"/>
              <a:buChar char="•"/>
            </a:pPr>
            <a:r>
              <a:rPr lang="en-MY" sz="2000" dirty="0"/>
              <a:t>To prevent work out of machine parts necessary action must be taken. </a:t>
            </a:r>
          </a:p>
          <a:p>
            <a:pPr lvl="1">
              <a:buFont typeface="Arial" pitchFamily="34" charset="0"/>
              <a:buChar char="•"/>
            </a:pPr>
            <a:r>
              <a:rPr lang="en-MY" sz="2000" dirty="0"/>
              <a:t>Machine parts should be modified to prevent accumulation of dirt and dust. </a:t>
            </a:r>
          </a:p>
          <a:p>
            <a:pPr>
              <a:buNone/>
            </a:pPr>
            <a:r>
              <a:rPr lang="en-MY" sz="2400" b="1" dirty="0">
                <a:solidFill>
                  <a:srgbClr val="C00000"/>
                </a:solidFill>
              </a:rPr>
              <a:t>4. Tentative Standard: </a:t>
            </a:r>
          </a:p>
          <a:p>
            <a:pPr lvl="1">
              <a:buFont typeface="Arial" pitchFamily="34" charset="0"/>
              <a:buChar char="•"/>
            </a:pPr>
            <a:r>
              <a:rPr lang="en-MY" sz="2000" dirty="0"/>
              <a:t>JH schedule has to be made and followed strictly. </a:t>
            </a:r>
          </a:p>
          <a:p>
            <a:pPr lvl="1">
              <a:buFont typeface="Arial" pitchFamily="34" charset="0"/>
              <a:buChar char="•"/>
            </a:pPr>
            <a:r>
              <a:rPr lang="en-MY" sz="2000" dirty="0"/>
              <a:t>Schedule should be made regarding cleaning, inspection and lubrication and it also should include details like when, what and how. </a:t>
            </a:r>
          </a:p>
          <a:p>
            <a:pPr lvl="1">
              <a:buFont typeface="Arial" pitchFamily="34" charset="0"/>
              <a:buChar char="•"/>
            </a:pPr>
            <a:endParaRPr lang="en-MY" sz="2000" dirty="0"/>
          </a:p>
        </p:txBody>
      </p:sp>
    </p:spTree>
    <p:extLst>
      <p:ext uri="{BB962C8B-B14F-4D97-AF65-F5344CB8AC3E}">
        <p14:creationId xmlns:p14="http://schemas.microsoft.com/office/powerpoint/2010/main" val="613892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05000" y="274638"/>
            <a:ext cx="6781800" cy="1143000"/>
          </a:xfrm>
        </p:spPr>
        <p:txBody>
          <a:bodyPr>
            <a:normAutofit/>
          </a:bodyPr>
          <a:lstStyle/>
          <a:p>
            <a:pPr algn="l"/>
            <a:r>
              <a:rPr lang="en-US" b="1" dirty="0"/>
              <a:t>Pillar 1: JISHU HOZEN</a:t>
            </a:r>
            <a:endParaRPr lang="tr-TR" b="1" dirty="0"/>
          </a:p>
        </p:txBody>
      </p:sp>
      <p:sp>
        <p:nvSpPr>
          <p:cNvPr id="3" name="2 İçerik Yer Tutucusu"/>
          <p:cNvSpPr>
            <a:spLocks noGrp="1"/>
          </p:cNvSpPr>
          <p:nvPr>
            <p:ph idx="1"/>
          </p:nvPr>
        </p:nvSpPr>
        <p:spPr>
          <a:xfrm>
            <a:off x="457200" y="1371600"/>
            <a:ext cx="8229600" cy="5105400"/>
          </a:xfrm>
        </p:spPr>
        <p:txBody>
          <a:bodyPr>
            <a:normAutofit fontScale="25000" lnSpcReduction="20000"/>
          </a:bodyPr>
          <a:lstStyle/>
          <a:p>
            <a:pPr>
              <a:buNone/>
            </a:pPr>
            <a:r>
              <a:rPr lang="en-MY" sz="9600" b="1" dirty="0">
                <a:solidFill>
                  <a:srgbClr val="C00000"/>
                </a:solidFill>
              </a:rPr>
              <a:t>5.	General Inspection: </a:t>
            </a:r>
          </a:p>
          <a:p>
            <a:pPr lvl="1">
              <a:buFont typeface="Arial" pitchFamily="34" charset="0"/>
              <a:buChar char="•"/>
            </a:pPr>
            <a:r>
              <a:rPr lang="en-MY" sz="8000" dirty="0"/>
              <a:t>The employees are trained in disciplines like pneumatics, electrical, hydraulics, lubricant and coolant, fasteners and Safety. </a:t>
            </a:r>
          </a:p>
          <a:p>
            <a:pPr lvl="1">
              <a:buFont typeface="Arial" pitchFamily="34" charset="0"/>
              <a:buChar char="•"/>
            </a:pPr>
            <a:r>
              <a:rPr lang="en-MY" sz="8000" dirty="0"/>
              <a:t>This is necessary to improve the technical skills of employees and to use inspection manuals correctly. </a:t>
            </a:r>
          </a:p>
          <a:p>
            <a:pPr lvl="1">
              <a:buFont typeface="Arial" pitchFamily="34" charset="0"/>
              <a:buChar char="•"/>
            </a:pPr>
            <a:r>
              <a:rPr lang="en-MY" sz="8000" dirty="0"/>
              <a:t>The employees should share this with others. </a:t>
            </a:r>
          </a:p>
          <a:p>
            <a:pPr lvl="1">
              <a:buFont typeface="Arial" pitchFamily="34" charset="0"/>
              <a:buChar char="•"/>
            </a:pPr>
            <a:r>
              <a:rPr lang="en-MY" sz="8000" dirty="0"/>
              <a:t>By acquiring this new technical knowledge, the operators are now well aware of machine parts.</a:t>
            </a:r>
          </a:p>
          <a:p>
            <a:pPr lvl="1">
              <a:buFont typeface="Arial" pitchFamily="34" charset="0"/>
              <a:buChar char="•"/>
            </a:pPr>
            <a:endParaRPr lang="en-MY" sz="7600" dirty="0"/>
          </a:p>
          <a:p>
            <a:pPr>
              <a:buNone/>
            </a:pPr>
            <a:r>
              <a:rPr lang="en-MY" sz="9600" b="1" dirty="0">
                <a:solidFill>
                  <a:srgbClr val="C00000"/>
                </a:solidFill>
              </a:rPr>
              <a:t>6. Autonomous Inspection: </a:t>
            </a:r>
          </a:p>
          <a:p>
            <a:pPr lvl="1">
              <a:buFont typeface="Arial" pitchFamily="34" charset="0"/>
              <a:buChar char="•"/>
            </a:pPr>
            <a:r>
              <a:rPr lang="en-MY" sz="8000" dirty="0"/>
              <a:t>Each employee prepares his own autonomous chart / schedule in consultation with supervisor. </a:t>
            </a:r>
          </a:p>
          <a:p>
            <a:pPr lvl="1">
              <a:buFont typeface="Arial" pitchFamily="34" charset="0"/>
              <a:buChar char="•"/>
            </a:pPr>
            <a:r>
              <a:rPr lang="en-MY" sz="8000" dirty="0"/>
              <a:t>Parts, which have never given any problem, or part, which don’t need any inspection, are removed from list permanently based on experience. </a:t>
            </a:r>
          </a:p>
          <a:p>
            <a:pPr lvl="1">
              <a:buFont typeface="Arial" pitchFamily="34" charset="0"/>
              <a:buChar char="•"/>
            </a:pPr>
            <a:r>
              <a:rPr lang="en-MY" sz="8000" dirty="0"/>
              <a:t>Inspection that is made in preventive maintenance is included in JH. </a:t>
            </a:r>
          </a:p>
          <a:p>
            <a:pPr lvl="1">
              <a:buFont typeface="Arial" pitchFamily="34" charset="0"/>
              <a:buChar char="•"/>
            </a:pPr>
            <a:r>
              <a:rPr lang="en-MY" sz="8000" dirty="0"/>
              <a:t>The frequency of cleanup and inspection is reduced based on experience. </a:t>
            </a:r>
          </a:p>
          <a:p>
            <a:pPr lvl="1">
              <a:buFont typeface="Arial" pitchFamily="34" charset="0"/>
              <a:buChar char="•"/>
            </a:pPr>
            <a:endParaRPr lang="en-MY" sz="2000" dirty="0"/>
          </a:p>
        </p:txBody>
      </p:sp>
    </p:spTree>
    <p:extLst>
      <p:ext uri="{BB962C8B-B14F-4D97-AF65-F5344CB8AC3E}">
        <p14:creationId xmlns:p14="http://schemas.microsoft.com/office/powerpoint/2010/main" val="6560695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05000" y="274638"/>
            <a:ext cx="6781800" cy="1143000"/>
          </a:xfrm>
        </p:spPr>
        <p:txBody>
          <a:bodyPr>
            <a:normAutofit/>
          </a:bodyPr>
          <a:lstStyle/>
          <a:p>
            <a:pPr algn="l"/>
            <a:r>
              <a:rPr lang="en-US" b="1" dirty="0"/>
              <a:t>Pillar 1: JISHU HOZEN</a:t>
            </a:r>
            <a:endParaRPr lang="tr-TR" b="1" dirty="0"/>
          </a:p>
        </p:txBody>
      </p:sp>
      <p:sp>
        <p:nvSpPr>
          <p:cNvPr id="3" name="2 İçerik Yer Tutucusu"/>
          <p:cNvSpPr>
            <a:spLocks noGrp="1"/>
          </p:cNvSpPr>
          <p:nvPr>
            <p:ph idx="1"/>
          </p:nvPr>
        </p:nvSpPr>
        <p:spPr>
          <a:xfrm>
            <a:off x="457200" y="1371600"/>
            <a:ext cx="8229600" cy="5105400"/>
          </a:xfrm>
        </p:spPr>
        <p:txBody>
          <a:bodyPr>
            <a:normAutofit/>
          </a:bodyPr>
          <a:lstStyle/>
          <a:p>
            <a:pPr>
              <a:buNone/>
            </a:pPr>
            <a:r>
              <a:rPr lang="en-MY" sz="2400" b="1" dirty="0">
                <a:solidFill>
                  <a:srgbClr val="C00000"/>
                </a:solidFill>
              </a:rPr>
              <a:t>7.	Standardization</a:t>
            </a:r>
            <a:r>
              <a:rPr lang="en-MY" sz="2400" dirty="0"/>
              <a:t>: </a:t>
            </a:r>
          </a:p>
          <a:p>
            <a:pPr lvl="1">
              <a:buFont typeface="Arial" pitchFamily="34" charset="0"/>
              <a:buChar char="•"/>
            </a:pPr>
            <a:r>
              <a:rPr lang="en-MY" sz="2000" dirty="0"/>
              <a:t>The surroundings of machinery are organized. Necessary items should be organized, such that there is no searching and searching time is reduced. </a:t>
            </a:r>
          </a:p>
          <a:p>
            <a:pPr lvl="1">
              <a:buFont typeface="Arial" pitchFamily="34" charset="0"/>
              <a:buChar char="•"/>
            </a:pPr>
            <a:r>
              <a:rPr lang="en-MY" sz="2000" dirty="0"/>
              <a:t>Work environment is modified such that there is no difficulty in getting any item. </a:t>
            </a:r>
          </a:p>
          <a:p>
            <a:pPr lvl="1">
              <a:buFont typeface="Arial" pitchFamily="34" charset="0"/>
              <a:buChar char="•"/>
            </a:pPr>
            <a:r>
              <a:rPr lang="en-MY" sz="2000" dirty="0"/>
              <a:t>Everybody should follow the work instructions strictly. </a:t>
            </a:r>
          </a:p>
          <a:p>
            <a:pPr lvl="1">
              <a:buFont typeface="Arial" pitchFamily="34" charset="0"/>
              <a:buChar char="•"/>
            </a:pPr>
            <a:r>
              <a:rPr lang="en-MY" sz="2000" dirty="0"/>
              <a:t>Necessary spares for equipments is planned and procured. </a:t>
            </a:r>
          </a:p>
          <a:p>
            <a:pPr lvl="1">
              <a:buFont typeface="Arial" pitchFamily="34" charset="0"/>
              <a:buChar char="•"/>
            </a:pPr>
            <a:endParaRPr lang="en-MY" sz="2000" dirty="0"/>
          </a:p>
        </p:txBody>
      </p:sp>
    </p:spTree>
    <p:extLst>
      <p:ext uri="{BB962C8B-B14F-4D97-AF65-F5344CB8AC3E}">
        <p14:creationId xmlns:p14="http://schemas.microsoft.com/office/powerpoint/2010/main" val="32570721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123728" y="274638"/>
            <a:ext cx="6563072" cy="868362"/>
          </a:xfrm>
        </p:spPr>
        <p:txBody>
          <a:bodyPr>
            <a:normAutofit/>
          </a:bodyPr>
          <a:lstStyle/>
          <a:p>
            <a:pPr algn="l"/>
            <a:r>
              <a:rPr lang="en-US" b="1" dirty="0"/>
              <a:t>Pillar 2: </a:t>
            </a:r>
            <a:r>
              <a:rPr lang="tr-TR" b="1" dirty="0"/>
              <a:t>KOBETSU </a:t>
            </a:r>
            <a:r>
              <a:rPr lang="en-US" b="1" dirty="0"/>
              <a:t>KAIZEN (CQI)</a:t>
            </a:r>
            <a:endParaRPr lang="tr-TR" b="1" dirty="0"/>
          </a:p>
        </p:txBody>
      </p:sp>
      <p:sp>
        <p:nvSpPr>
          <p:cNvPr id="3" name="2 İçerik Yer Tutucusu"/>
          <p:cNvSpPr>
            <a:spLocks noGrp="1"/>
          </p:cNvSpPr>
          <p:nvPr>
            <p:ph idx="1"/>
          </p:nvPr>
        </p:nvSpPr>
        <p:spPr>
          <a:xfrm>
            <a:off x="457200" y="1600200"/>
            <a:ext cx="8534400" cy="4525963"/>
          </a:xfrm>
        </p:spPr>
        <p:txBody>
          <a:bodyPr>
            <a:normAutofit/>
          </a:bodyPr>
          <a:lstStyle/>
          <a:p>
            <a:pPr algn="just">
              <a:lnSpc>
                <a:spcPct val="80000"/>
              </a:lnSpc>
            </a:pPr>
            <a:r>
              <a:rPr lang="en-US" sz="2200" dirty="0"/>
              <a:t>KAI + ZEN  = KAI means </a:t>
            </a:r>
            <a:r>
              <a:rPr lang="en-US" sz="2200" b="1" dirty="0">
                <a:solidFill>
                  <a:srgbClr val="C00000"/>
                </a:solidFill>
              </a:rPr>
              <a:t>change</a:t>
            </a:r>
            <a:r>
              <a:rPr lang="tr-TR" sz="2200" b="1" dirty="0">
                <a:solidFill>
                  <a:srgbClr val="C00000"/>
                </a:solidFill>
              </a:rPr>
              <a:t> </a:t>
            </a:r>
            <a:r>
              <a:rPr lang="tr-TR" sz="2200" b="1" dirty="0" err="1">
                <a:solidFill>
                  <a:srgbClr val="C00000"/>
                </a:solidFill>
              </a:rPr>
              <a:t>or</a:t>
            </a:r>
            <a:r>
              <a:rPr lang="tr-TR" sz="2200" b="1" dirty="0">
                <a:solidFill>
                  <a:srgbClr val="C00000"/>
                </a:solidFill>
              </a:rPr>
              <a:t> </a:t>
            </a:r>
            <a:r>
              <a:rPr lang="tr-TR" sz="2200" b="1" dirty="0" err="1">
                <a:solidFill>
                  <a:srgbClr val="C00000"/>
                </a:solidFill>
              </a:rPr>
              <a:t>improvement</a:t>
            </a:r>
            <a:r>
              <a:rPr lang="en-US" sz="2200" b="1" dirty="0">
                <a:solidFill>
                  <a:srgbClr val="C00000"/>
                </a:solidFill>
              </a:rPr>
              <a:t> </a:t>
            </a:r>
            <a:r>
              <a:rPr lang="en-US" sz="2200" dirty="0"/>
              <a:t>and </a:t>
            </a:r>
            <a:r>
              <a:rPr lang="en-US" sz="2200" b="1" dirty="0">
                <a:solidFill>
                  <a:srgbClr val="C00000"/>
                </a:solidFill>
              </a:rPr>
              <a:t>ZEN means good</a:t>
            </a:r>
            <a:r>
              <a:rPr lang="en-US" sz="2200" dirty="0"/>
              <a:t> (for the</a:t>
            </a:r>
            <a:r>
              <a:rPr lang="tr-TR" sz="2200" dirty="0"/>
              <a:t> </a:t>
            </a:r>
            <a:r>
              <a:rPr lang="en-US" sz="2200" dirty="0"/>
              <a:t>better). </a:t>
            </a:r>
            <a:r>
              <a:rPr lang="tr-TR" sz="2200" dirty="0"/>
              <a:t>Kobetsu means focus. </a:t>
            </a:r>
            <a:endParaRPr lang="en-US" sz="2200" dirty="0"/>
          </a:p>
          <a:p>
            <a:pPr>
              <a:lnSpc>
                <a:spcPct val="80000"/>
              </a:lnSpc>
            </a:pPr>
            <a:endParaRPr lang="en-US" sz="2200" dirty="0"/>
          </a:p>
          <a:p>
            <a:pPr>
              <a:lnSpc>
                <a:spcPct val="80000"/>
              </a:lnSpc>
            </a:pPr>
            <a:r>
              <a:rPr lang="en-US" sz="2200" dirty="0"/>
              <a:t>Basically </a:t>
            </a:r>
            <a:r>
              <a:rPr lang="tr-TR" sz="2200" dirty="0" err="1"/>
              <a:t>Kobetsu</a:t>
            </a:r>
            <a:r>
              <a:rPr lang="tr-TR" sz="2200" dirty="0"/>
              <a:t> </a:t>
            </a:r>
            <a:r>
              <a:rPr lang="en-US" sz="2200" dirty="0"/>
              <a:t>Kaizen is for </a:t>
            </a:r>
            <a:r>
              <a:rPr lang="en-US" sz="2200" b="1" dirty="0">
                <a:solidFill>
                  <a:srgbClr val="C00000"/>
                </a:solidFill>
              </a:rPr>
              <a:t>small</a:t>
            </a:r>
            <a:r>
              <a:rPr lang="tr-TR" sz="2200" b="1" dirty="0">
                <a:solidFill>
                  <a:srgbClr val="C00000"/>
                </a:solidFill>
              </a:rPr>
              <a:t> adjustments and corrections </a:t>
            </a:r>
            <a:r>
              <a:rPr lang="tr-TR" sz="2200" dirty="0"/>
              <a:t>but effects the whole process and </a:t>
            </a:r>
            <a:r>
              <a:rPr lang="en-US" sz="2200" dirty="0"/>
              <a:t>carried out on a continual basis and involves all people in the organization. </a:t>
            </a:r>
            <a:endParaRPr lang="tr-TR" sz="2200" dirty="0"/>
          </a:p>
          <a:p>
            <a:pPr>
              <a:lnSpc>
                <a:spcPct val="80000"/>
              </a:lnSpc>
            </a:pPr>
            <a:endParaRPr lang="tr-TR" sz="2200" dirty="0"/>
          </a:p>
          <a:p>
            <a:pPr>
              <a:lnSpc>
                <a:spcPct val="80000"/>
              </a:lnSpc>
            </a:pPr>
            <a:r>
              <a:rPr lang="en-US" sz="2200" dirty="0"/>
              <a:t>The principal behind is that “</a:t>
            </a:r>
            <a:r>
              <a:rPr lang="en-US" sz="2200" b="1" dirty="0">
                <a:solidFill>
                  <a:srgbClr val="C00000"/>
                </a:solidFill>
              </a:rPr>
              <a:t>a very large number of small improvements are more effective in an organizational environment than a few improvements of large value”.</a:t>
            </a:r>
          </a:p>
          <a:p>
            <a:pPr>
              <a:lnSpc>
                <a:spcPct val="80000"/>
              </a:lnSpc>
            </a:pPr>
            <a:endParaRPr lang="en-US" sz="2200" dirty="0"/>
          </a:p>
          <a:p>
            <a:pPr>
              <a:lnSpc>
                <a:spcPct val="80000"/>
              </a:lnSpc>
            </a:pPr>
            <a:r>
              <a:rPr lang="en-US" sz="2200" dirty="0"/>
              <a:t>This pillar is aimed at;</a:t>
            </a:r>
            <a:endParaRPr lang="tr-TR" sz="2200" dirty="0"/>
          </a:p>
          <a:p>
            <a:pPr lvl="1">
              <a:lnSpc>
                <a:spcPct val="80000"/>
              </a:lnSpc>
            </a:pPr>
            <a:r>
              <a:rPr lang="tr-TR" sz="2200" b="1" dirty="0">
                <a:solidFill>
                  <a:srgbClr val="C00000"/>
                </a:solidFill>
              </a:rPr>
              <a:t>R</a:t>
            </a:r>
            <a:r>
              <a:rPr lang="en-US" sz="2200" b="1" dirty="0">
                <a:solidFill>
                  <a:srgbClr val="C00000"/>
                </a:solidFill>
              </a:rPr>
              <a:t>educing loss</a:t>
            </a:r>
            <a:r>
              <a:rPr lang="en-US" sz="2200" dirty="0"/>
              <a:t>es in the work place that affect our efficiencies.</a:t>
            </a:r>
          </a:p>
          <a:p>
            <a:pPr lvl="1">
              <a:lnSpc>
                <a:spcPct val="80000"/>
              </a:lnSpc>
            </a:pPr>
            <a:r>
              <a:rPr lang="en-US" sz="2200" b="1" dirty="0">
                <a:solidFill>
                  <a:srgbClr val="C00000"/>
                </a:solidFill>
              </a:rPr>
              <a:t>losses in a systematic method </a:t>
            </a:r>
            <a:r>
              <a:rPr lang="en-US" sz="2200" dirty="0"/>
              <a:t>using various Kaizen Tools.</a:t>
            </a:r>
            <a:endParaRPr lang="tr-TR" sz="2200" dirty="0"/>
          </a:p>
        </p:txBody>
      </p:sp>
    </p:spTree>
    <p:extLst>
      <p:ext uri="{BB962C8B-B14F-4D97-AF65-F5344CB8AC3E}">
        <p14:creationId xmlns:p14="http://schemas.microsoft.com/office/powerpoint/2010/main" val="25799098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05000" y="457200"/>
            <a:ext cx="7239000" cy="868362"/>
          </a:xfrm>
        </p:spPr>
        <p:txBody>
          <a:bodyPr/>
          <a:lstStyle/>
          <a:p>
            <a:pPr algn="l"/>
            <a:r>
              <a:rPr lang="tr-TR" b="1" dirty="0"/>
              <a:t>Pillar </a:t>
            </a:r>
            <a:r>
              <a:rPr lang="en-MY" b="1" dirty="0"/>
              <a:t>3</a:t>
            </a:r>
            <a:r>
              <a:rPr lang="en-US" b="1" dirty="0"/>
              <a:t>:</a:t>
            </a:r>
            <a:r>
              <a:rPr lang="tr-TR" b="1" dirty="0"/>
              <a:t> Planned Maintenance</a:t>
            </a:r>
          </a:p>
        </p:txBody>
      </p:sp>
      <p:sp>
        <p:nvSpPr>
          <p:cNvPr id="3" name="2 İçerik Yer Tutucusu"/>
          <p:cNvSpPr>
            <a:spLocks noGrp="1"/>
          </p:cNvSpPr>
          <p:nvPr>
            <p:ph idx="1"/>
          </p:nvPr>
        </p:nvSpPr>
        <p:spPr>
          <a:xfrm>
            <a:off x="304800" y="1524000"/>
            <a:ext cx="7924800" cy="4525963"/>
          </a:xfrm>
        </p:spPr>
        <p:txBody>
          <a:bodyPr>
            <a:noAutofit/>
          </a:bodyPr>
          <a:lstStyle/>
          <a:p>
            <a:pPr marL="457200" indent="-457200">
              <a:lnSpc>
                <a:spcPct val="80000"/>
              </a:lnSpc>
            </a:pPr>
            <a:r>
              <a:rPr lang="en-US" sz="2400" dirty="0"/>
              <a:t>With planned maintenance, we evolve an effort from a reactive to a proactive method and use trained maintenance staff to help train the operators to better maintain their equipment.</a:t>
            </a:r>
            <a:endParaRPr lang="en-US" sz="2400" u="sng" dirty="0"/>
          </a:p>
          <a:p>
            <a:pPr marL="533400" indent="-533400">
              <a:lnSpc>
                <a:spcPct val="80000"/>
              </a:lnSpc>
              <a:buNone/>
            </a:pPr>
            <a:endParaRPr lang="en-US" sz="2400" u="sng" dirty="0"/>
          </a:p>
          <a:p>
            <a:pPr marL="398463" indent="-398463">
              <a:lnSpc>
                <a:spcPct val="80000"/>
              </a:lnSpc>
            </a:pPr>
            <a:r>
              <a:rPr lang="en-US" sz="2400" dirty="0"/>
              <a:t>Policy:</a:t>
            </a:r>
          </a:p>
          <a:p>
            <a:pPr marL="1390650" lvl="3" indent="-533400">
              <a:lnSpc>
                <a:spcPct val="80000"/>
              </a:lnSpc>
            </a:pPr>
            <a:r>
              <a:rPr lang="en-US" sz="2400" dirty="0"/>
              <a:t>Achieve and sustains availability of machines</a:t>
            </a:r>
          </a:p>
          <a:p>
            <a:pPr marL="1390650" lvl="3" indent="-533400">
              <a:lnSpc>
                <a:spcPct val="80000"/>
              </a:lnSpc>
            </a:pPr>
            <a:r>
              <a:rPr lang="en-US" sz="2400" dirty="0"/>
              <a:t>Optimum maintenance cost.</a:t>
            </a:r>
          </a:p>
          <a:p>
            <a:pPr marL="1390650" lvl="3" indent="-533400">
              <a:lnSpc>
                <a:spcPct val="80000"/>
              </a:lnSpc>
            </a:pPr>
            <a:r>
              <a:rPr lang="en-US" sz="2400" dirty="0"/>
              <a:t>Reduce spares inventory.</a:t>
            </a:r>
          </a:p>
          <a:p>
            <a:pPr marL="1390650" lvl="3" indent="-533400">
              <a:lnSpc>
                <a:spcPct val="80000"/>
              </a:lnSpc>
            </a:pPr>
            <a:r>
              <a:rPr lang="en-US" sz="2400" dirty="0"/>
              <a:t>Improve reliability and maintainability of machines.</a:t>
            </a:r>
            <a:endParaRPr lang="tr-TR" sz="2400" dirty="0"/>
          </a:p>
          <a:p>
            <a:pPr marL="952500" lvl="1" indent="-495300">
              <a:lnSpc>
                <a:spcPct val="80000"/>
              </a:lnSpc>
            </a:pPr>
            <a:endParaRPr lang="en-US" sz="2000" dirty="0"/>
          </a:p>
        </p:txBody>
      </p:sp>
    </p:spTree>
    <p:extLst>
      <p:ext uri="{BB962C8B-B14F-4D97-AF65-F5344CB8AC3E}">
        <p14:creationId xmlns:p14="http://schemas.microsoft.com/office/powerpoint/2010/main" val="133201692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33400" y="1981200"/>
            <a:ext cx="8260080" cy="3886200"/>
          </a:xfrm>
        </p:spPr>
        <p:txBody>
          <a:bodyPr/>
          <a:lstStyle/>
          <a:p>
            <a:pPr marL="457200" indent="-457200">
              <a:lnSpc>
                <a:spcPct val="80000"/>
              </a:lnSpc>
            </a:pPr>
            <a:r>
              <a:rPr lang="en-US" sz="2400" dirty="0"/>
              <a:t>S</a:t>
            </a:r>
            <a:r>
              <a:rPr lang="tr-TR" sz="2400" dirty="0" err="1"/>
              <a:t>teps</a:t>
            </a:r>
            <a:r>
              <a:rPr lang="tr-TR" sz="2400" dirty="0"/>
              <a:t> </a:t>
            </a:r>
            <a:r>
              <a:rPr lang="tr-TR" sz="2400" dirty="0" err="1"/>
              <a:t>and</a:t>
            </a:r>
            <a:r>
              <a:rPr lang="tr-TR" sz="2400" dirty="0"/>
              <a:t> </a:t>
            </a:r>
            <a:r>
              <a:rPr lang="tr-TR" sz="2400" dirty="0" err="1"/>
              <a:t>Target</a:t>
            </a:r>
            <a:r>
              <a:rPr lang="tr-TR" sz="2400" dirty="0"/>
              <a:t>:</a:t>
            </a:r>
          </a:p>
          <a:p>
            <a:pPr marL="457200" indent="-457200">
              <a:lnSpc>
                <a:spcPct val="80000"/>
              </a:lnSpc>
            </a:pPr>
            <a:endParaRPr lang="en-US" sz="2400" b="1" dirty="0"/>
          </a:p>
          <a:p>
            <a:pPr marL="914400" lvl="1" indent="-457200">
              <a:lnSpc>
                <a:spcPct val="80000"/>
              </a:lnSpc>
              <a:buFont typeface="+mj-lt"/>
              <a:buAutoNum type="arabicPeriod"/>
            </a:pPr>
            <a:r>
              <a:rPr lang="en-US" sz="2400" dirty="0"/>
              <a:t>Equipment evaluation and recording present status.</a:t>
            </a:r>
          </a:p>
          <a:p>
            <a:pPr marL="914400" lvl="1" indent="-457200">
              <a:lnSpc>
                <a:spcPct val="80000"/>
              </a:lnSpc>
              <a:buFont typeface="+mj-lt"/>
              <a:buAutoNum type="arabicPeriod"/>
            </a:pPr>
            <a:r>
              <a:rPr lang="en-US" sz="2400" dirty="0"/>
              <a:t>Restore deterioration and improve weakness.</a:t>
            </a:r>
          </a:p>
          <a:p>
            <a:pPr marL="914400" lvl="1" indent="-457200">
              <a:lnSpc>
                <a:spcPct val="80000"/>
              </a:lnSpc>
              <a:buFont typeface="+mj-lt"/>
              <a:buAutoNum type="arabicPeriod"/>
            </a:pPr>
            <a:r>
              <a:rPr lang="en-US" sz="2400" dirty="0"/>
              <a:t>Building up information management system.</a:t>
            </a:r>
          </a:p>
          <a:p>
            <a:pPr marL="914400" lvl="1" indent="-457200">
              <a:lnSpc>
                <a:spcPct val="80000"/>
              </a:lnSpc>
              <a:buFont typeface="+mj-lt"/>
              <a:buAutoNum type="arabicPeriod"/>
            </a:pPr>
            <a:r>
              <a:rPr lang="en-US" sz="2400" dirty="0"/>
              <a:t>Prepare time based information system, select equipment, parts and members and map on the plan.</a:t>
            </a:r>
          </a:p>
          <a:p>
            <a:pPr marL="914400" lvl="1" indent="-457200">
              <a:lnSpc>
                <a:spcPct val="80000"/>
              </a:lnSpc>
              <a:buFont typeface="+mj-lt"/>
              <a:buAutoNum type="arabicPeriod"/>
            </a:pPr>
            <a:r>
              <a:rPr lang="en-US" sz="2400" dirty="0"/>
              <a:t>Prepare predictive maintenance system by introducing equipment diagnostic techniques and</a:t>
            </a:r>
          </a:p>
          <a:p>
            <a:pPr marL="914400" lvl="1" indent="-457200">
              <a:lnSpc>
                <a:spcPct val="80000"/>
              </a:lnSpc>
              <a:buFont typeface="+mj-lt"/>
              <a:buAutoNum type="arabicPeriod"/>
            </a:pPr>
            <a:r>
              <a:rPr lang="en-US" sz="2400" dirty="0"/>
              <a:t>Evaluation of planned maintenance.</a:t>
            </a:r>
            <a:endParaRPr lang="tr-TR" sz="2400" dirty="0"/>
          </a:p>
        </p:txBody>
      </p:sp>
      <p:sp>
        <p:nvSpPr>
          <p:cNvPr id="4" name="1 Başlık"/>
          <p:cNvSpPr>
            <a:spLocks noGrp="1"/>
          </p:cNvSpPr>
          <p:nvPr>
            <p:ph type="title"/>
          </p:nvPr>
        </p:nvSpPr>
        <p:spPr>
          <a:xfrm>
            <a:off x="1905000" y="457200"/>
            <a:ext cx="7239000" cy="868362"/>
          </a:xfrm>
        </p:spPr>
        <p:txBody>
          <a:bodyPr/>
          <a:lstStyle/>
          <a:p>
            <a:pPr algn="l"/>
            <a:r>
              <a:rPr lang="tr-TR" b="1" dirty="0"/>
              <a:t>Pillar </a:t>
            </a:r>
            <a:r>
              <a:rPr lang="en-MY" b="1" dirty="0"/>
              <a:t>3</a:t>
            </a:r>
            <a:r>
              <a:rPr lang="en-US" b="1" dirty="0"/>
              <a:t>:</a:t>
            </a:r>
            <a:r>
              <a:rPr lang="tr-TR" b="1" dirty="0"/>
              <a:t> Planned Maintenance</a:t>
            </a:r>
          </a:p>
        </p:txBody>
      </p:sp>
    </p:spTree>
    <p:extLst>
      <p:ext uri="{BB962C8B-B14F-4D97-AF65-F5344CB8AC3E}">
        <p14:creationId xmlns:p14="http://schemas.microsoft.com/office/powerpoint/2010/main" val="20810016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
          <p:cNvGrpSpPr>
            <a:grpSpLocks/>
          </p:cNvGrpSpPr>
          <p:nvPr/>
        </p:nvGrpSpPr>
        <p:grpSpPr bwMode="auto">
          <a:xfrm>
            <a:off x="431800" y="1600200"/>
            <a:ext cx="8112125" cy="4470400"/>
            <a:chOff x="272" y="1008"/>
            <a:chExt cx="5110" cy="2816"/>
          </a:xfrm>
        </p:grpSpPr>
        <p:sp>
          <p:nvSpPr>
            <p:cNvPr id="23556" name="Rectangle 4"/>
            <p:cNvSpPr>
              <a:spLocks noChangeArrowheads="1"/>
            </p:cNvSpPr>
            <p:nvPr/>
          </p:nvSpPr>
          <p:spPr bwMode="auto">
            <a:xfrm>
              <a:off x="276" y="1872"/>
              <a:ext cx="5106" cy="944"/>
            </a:xfrm>
            <a:prstGeom prst="rect">
              <a:avLst/>
            </a:prstGeom>
            <a:noFill/>
            <a:ln w="25400">
              <a:solidFill>
                <a:schemeClr val="tx1"/>
              </a:solidFill>
              <a:miter lim="800000"/>
              <a:headEnd/>
              <a:tailEnd/>
            </a:ln>
            <a:effectLst/>
          </p:spPr>
          <p:txBody>
            <a:bodyPr wrap="none" anchor="ctr"/>
            <a:lstStyle/>
            <a:p>
              <a:endParaRPr lang="en-US"/>
            </a:p>
          </p:txBody>
        </p:sp>
        <p:sp>
          <p:nvSpPr>
            <p:cNvPr id="23557" name="Rectangle 5"/>
            <p:cNvSpPr>
              <a:spLocks noChangeArrowheads="1"/>
            </p:cNvSpPr>
            <p:nvPr/>
          </p:nvSpPr>
          <p:spPr bwMode="auto">
            <a:xfrm>
              <a:off x="1940" y="1008"/>
              <a:ext cx="2034" cy="2816"/>
            </a:xfrm>
            <a:prstGeom prst="rect">
              <a:avLst/>
            </a:prstGeom>
            <a:noFill/>
            <a:ln w="25400">
              <a:solidFill>
                <a:schemeClr val="tx1"/>
              </a:solidFill>
              <a:miter lim="800000"/>
              <a:headEnd/>
              <a:tailEnd/>
            </a:ln>
            <a:effectLst/>
          </p:spPr>
          <p:txBody>
            <a:bodyPr wrap="none" anchor="ctr"/>
            <a:lstStyle/>
            <a:p>
              <a:endParaRPr lang="en-US"/>
            </a:p>
          </p:txBody>
        </p:sp>
        <p:sp>
          <p:nvSpPr>
            <p:cNvPr id="23558" name="Rectangle 6"/>
            <p:cNvSpPr>
              <a:spLocks noChangeArrowheads="1"/>
            </p:cNvSpPr>
            <p:nvPr/>
          </p:nvSpPr>
          <p:spPr bwMode="auto">
            <a:xfrm>
              <a:off x="2063" y="1033"/>
              <a:ext cx="1787" cy="824"/>
            </a:xfrm>
            <a:prstGeom prst="rect">
              <a:avLst/>
            </a:prstGeom>
            <a:solidFill>
              <a:srgbClr val="FFFF00"/>
            </a:solidFill>
            <a:ln w="12700">
              <a:noFill/>
              <a:miter lim="800000"/>
              <a:headEnd/>
              <a:tailEnd/>
            </a:ln>
            <a:effectLst/>
          </p:spPr>
          <p:txBody>
            <a:bodyPr lIns="90488" tIns="44450" rIns="90488" bIns="44450">
              <a:spAutoFit/>
            </a:bodyPr>
            <a:lstStyle/>
            <a:p>
              <a:pPr eaLnBrk="0" hangingPunct="0"/>
              <a:r>
                <a:rPr lang="en-US" dirty="0">
                  <a:latin typeface="Arial" charset="0"/>
                </a:rPr>
                <a:t>Production Operators</a:t>
              </a:r>
            </a:p>
            <a:p>
              <a:pPr marL="628650" lvl="1" indent="-171450" eaLnBrk="0" hangingPunct="0">
                <a:buClr>
                  <a:schemeClr val="tx2"/>
                </a:buClr>
                <a:buSzPct val="110000"/>
                <a:buFontTx/>
                <a:buChar char="•"/>
              </a:pPr>
              <a:r>
                <a:rPr lang="en-US" dirty="0">
                  <a:latin typeface="Arial" charset="0"/>
                </a:rPr>
                <a:t>Clean &amp; Check</a:t>
              </a:r>
            </a:p>
            <a:p>
              <a:pPr marL="628650" lvl="1" indent="-171450" eaLnBrk="0" hangingPunct="0">
                <a:buClr>
                  <a:schemeClr val="tx2"/>
                </a:buClr>
                <a:buSzPct val="110000"/>
                <a:buFontTx/>
                <a:buChar char="•"/>
              </a:pPr>
              <a:r>
                <a:rPr lang="en-US" dirty="0">
                  <a:latin typeface="Arial" charset="0"/>
                </a:rPr>
                <a:t>Observe</a:t>
              </a:r>
            </a:p>
            <a:p>
              <a:pPr marL="628650" lvl="1" indent="-171450" eaLnBrk="0" hangingPunct="0">
                <a:buClr>
                  <a:schemeClr val="tx2"/>
                </a:buClr>
                <a:buSzPct val="110000"/>
                <a:buFontTx/>
                <a:buChar char="•"/>
              </a:pPr>
              <a:r>
                <a:rPr lang="en-US" dirty="0">
                  <a:latin typeface="Arial" charset="0"/>
                </a:rPr>
                <a:t>Categorize</a:t>
              </a:r>
            </a:p>
          </p:txBody>
        </p:sp>
        <p:sp>
          <p:nvSpPr>
            <p:cNvPr id="23559" name="Rectangle 7"/>
            <p:cNvSpPr>
              <a:spLocks noChangeArrowheads="1"/>
            </p:cNvSpPr>
            <p:nvPr/>
          </p:nvSpPr>
          <p:spPr bwMode="auto">
            <a:xfrm>
              <a:off x="1932" y="2933"/>
              <a:ext cx="2003" cy="580"/>
            </a:xfrm>
            <a:prstGeom prst="rect">
              <a:avLst/>
            </a:prstGeom>
            <a:solidFill>
              <a:schemeClr val="accent6">
                <a:lumMod val="40000"/>
                <a:lumOff val="60000"/>
              </a:schemeClr>
            </a:solidFill>
            <a:ln w="12700">
              <a:noFill/>
              <a:miter lim="800000"/>
              <a:headEnd/>
              <a:tailEnd/>
            </a:ln>
            <a:effectLst/>
          </p:spPr>
          <p:txBody>
            <a:bodyPr wrap="square" lIns="90488" tIns="44450" rIns="90488" bIns="44450">
              <a:spAutoFit/>
            </a:bodyPr>
            <a:lstStyle/>
            <a:p>
              <a:pPr eaLnBrk="0" hangingPunct="0"/>
              <a:r>
                <a:rPr lang="en-US" dirty="0">
                  <a:latin typeface="Arial" charset="0"/>
                </a:rPr>
                <a:t>Manufacturing Engineers</a:t>
              </a:r>
            </a:p>
            <a:p>
              <a:pPr marL="628650" lvl="1" indent="-171450" eaLnBrk="0" hangingPunct="0">
                <a:buClr>
                  <a:schemeClr val="tx2"/>
                </a:buClr>
                <a:buSzPct val="110000"/>
                <a:buFontTx/>
                <a:buChar char="•"/>
              </a:pPr>
              <a:r>
                <a:rPr lang="en-US" dirty="0">
                  <a:latin typeface="Arial" charset="0"/>
                </a:rPr>
                <a:t>Equipment Planning</a:t>
              </a:r>
            </a:p>
            <a:p>
              <a:pPr marL="628650" lvl="1" indent="-171450" eaLnBrk="0" hangingPunct="0">
                <a:buClr>
                  <a:schemeClr val="tx2"/>
                </a:buClr>
                <a:buSzPct val="110000"/>
                <a:buFontTx/>
                <a:buChar char="•"/>
              </a:pPr>
              <a:r>
                <a:rPr lang="en-US" dirty="0">
                  <a:latin typeface="Arial" charset="0"/>
                </a:rPr>
                <a:t>Equipment Studies</a:t>
              </a:r>
            </a:p>
          </p:txBody>
        </p:sp>
        <p:sp>
          <p:nvSpPr>
            <p:cNvPr id="23560" name="Rectangle 8"/>
            <p:cNvSpPr>
              <a:spLocks noChangeArrowheads="1"/>
            </p:cNvSpPr>
            <p:nvPr/>
          </p:nvSpPr>
          <p:spPr bwMode="auto">
            <a:xfrm>
              <a:off x="272" y="2007"/>
              <a:ext cx="1552" cy="580"/>
            </a:xfrm>
            <a:prstGeom prst="rect">
              <a:avLst/>
            </a:prstGeom>
            <a:solidFill>
              <a:schemeClr val="accent5">
                <a:lumMod val="60000"/>
                <a:lumOff val="40000"/>
              </a:schemeClr>
            </a:solidFill>
            <a:ln w="12700">
              <a:noFill/>
              <a:miter lim="800000"/>
              <a:headEnd/>
              <a:tailEnd/>
            </a:ln>
            <a:effectLst/>
          </p:spPr>
          <p:txBody>
            <a:bodyPr wrap="square" lIns="90488" tIns="44450" rIns="90488" bIns="44450">
              <a:spAutoFit/>
            </a:bodyPr>
            <a:lstStyle/>
            <a:p>
              <a:pPr eaLnBrk="0" hangingPunct="0"/>
              <a:r>
                <a:rPr lang="en-US" dirty="0">
                  <a:latin typeface="Arial" charset="0"/>
                </a:rPr>
                <a:t>Production Planning &amp; Control</a:t>
              </a:r>
            </a:p>
            <a:p>
              <a:pPr marL="628650" lvl="1" indent="-171450" eaLnBrk="0" hangingPunct="0">
                <a:buClr>
                  <a:schemeClr val="tx2"/>
                </a:buClr>
                <a:buSzPct val="110000"/>
                <a:buFontTx/>
                <a:buChar char="•"/>
              </a:pPr>
              <a:r>
                <a:rPr lang="en-US" dirty="0">
                  <a:latin typeface="Arial" charset="0"/>
                </a:rPr>
                <a:t>Schedule P.M.</a:t>
              </a:r>
            </a:p>
          </p:txBody>
        </p:sp>
        <p:sp>
          <p:nvSpPr>
            <p:cNvPr id="23561" name="Rectangle 9"/>
            <p:cNvSpPr>
              <a:spLocks noChangeArrowheads="1"/>
            </p:cNvSpPr>
            <p:nvPr/>
          </p:nvSpPr>
          <p:spPr bwMode="auto">
            <a:xfrm>
              <a:off x="3935" y="2007"/>
              <a:ext cx="1447" cy="580"/>
            </a:xfrm>
            <a:prstGeom prst="rect">
              <a:avLst/>
            </a:prstGeom>
            <a:solidFill>
              <a:schemeClr val="accent3">
                <a:lumMod val="60000"/>
                <a:lumOff val="40000"/>
              </a:schemeClr>
            </a:solidFill>
            <a:ln w="12700">
              <a:noFill/>
              <a:miter lim="800000"/>
              <a:headEnd/>
              <a:tailEnd/>
            </a:ln>
            <a:effectLst/>
          </p:spPr>
          <p:txBody>
            <a:bodyPr wrap="square" lIns="90488" tIns="44450" rIns="90488" bIns="44450">
              <a:spAutoFit/>
            </a:bodyPr>
            <a:lstStyle/>
            <a:p>
              <a:pPr eaLnBrk="0" hangingPunct="0"/>
              <a:r>
                <a:rPr lang="en-US" dirty="0">
                  <a:latin typeface="Arial" charset="0"/>
                </a:rPr>
                <a:t>Quality Engineers</a:t>
              </a:r>
            </a:p>
            <a:p>
              <a:pPr marL="628650" lvl="1" indent="-171450" eaLnBrk="0" hangingPunct="0">
                <a:buClr>
                  <a:schemeClr val="tx2"/>
                </a:buClr>
                <a:buSzPct val="110000"/>
                <a:buFontTx/>
                <a:buChar char="•"/>
              </a:pPr>
              <a:r>
                <a:rPr lang="en-US" dirty="0">
                  <a:latin typeface="Arial" charset="0"/>
                </a:rPr>
                <a:t>Standards &amp; Calibrations</a:t>
              </a:r>
            </a:p>
          </p:txBody>
        </p:sp>
        <p:sp>
          <p:nvSpPr>
            <p:cNvPr id="23562" name="Rectangle 10"/>
            <p:cNvSpPr>
              <a:spLocks noChangeArrowheads="1"/>
            </p:cNvSpPr>
            <p:nvPr/>
          </p:nvSpPr>
          <p:spPr bwMode="auto">
            <a:xfrm>
              <a:off x="2273" y="1885"/>
              <a:ext cx="1375" cy="908"/>
            </a:xfrm>
            <a:prstGeom prst="rect">
              <a:avLst/>
            </a:prstGeom>
            <a:solidFill>
              <a:srgbClr val="92D050"/>
            </a:solidFill>
            <a:ln w="12700">
              <a:noFill/>
              <a:miter lim="800000"/>
              <a:headEnd/>
              <a:tailEnd/>
            </a:ln>
            <a:effectLst/>
          </p:spPr>
          <p:txBody>
            <a:bodyPr wrap="none" lIns="90488" tIns="44450" rIns="90488" bIns="44450">
              <a:spAutoFit/>
            </a:bodyPr>
            <a:lstStyle/>
            <a:p>
              <a:pPr algn="ctr" eaLnBrk="0" hangingPunct="0">
                <a:lnSpc>
                  <a:spcPct val="85000"/>
                </a:lnSpc>
              </a:pPr>
              <a:r>
                <a:rPr lang="en-US" sz="2600" dirty="0">
                  <a:solidFill>
                    <a:srgbClr val="C20000"/>
                  </a:solidFill>
                  <a:latin typeface="Arial" charset="0"/>
                </a:rPr>
                <a:t>Active</a:t>
              </a:r>
            </a:p>
            <a:p>
              <a:pPr algn="ctr" eaLnBrk="0" hangingPunct="0">
                <a:lnSpc>
                  <a:spcPct val="85000"/>
                </a:lnSpc>
              </a:pPr>
              <a:r>
                <a:rPr lang="en-US" sz="2600" dirty="0">
                  <a:solidFill>
                    <a:srgbClr val="C20000"/>
                  </a:solidFill>
                  <a:latin typeface="Arial" charset="0"/>
                </a:rPr>
                <a:t>Planned</a:t>
              </a:r>
            </a:p>
            <a:p>
              <a:pPr algn="ctr" eaLnBrk="0" hangingPunct="0">
                <a:lnSpc>
                  <a:spcPct val="85000"/>
                </a:lnSpc>
              </a:pPr>
              <a:r>
                <a:rPr lang="en-US" sz="2600" dirty="0">
                  <a:solidFill>
                    <a:srgbClr val="C20000"/>
                  </a:solidFill>
                  <a:latin typeface="Arial" charset="0"/>
                </a:rPr>
                <a:t>Maintenance</a:t>
              </a:r>
            </a:p>
            <a:p>
              <a:pPr algn="ctr" eaLnBrk="0" hangingPunct="0">
                <a:lnSpc>
                  <a:spcPct val="85000"/>
                </a:lnSpc>
              </a:pPr>
              <a:r>
                <a:rPr lang="en-US" sz="2600" dirty="0">
                  <a:solidFill>
                    <a:srgbClr val="C20000"/>
                  </a:solidFill>
                  <a:latin typeface="Arial" charset="0"/>
                </a:rPr>
                <a:t>Process</a:t>
              </a:r>
            </a:p>
          </p:txBody>
        </p:sp>
      </p:grpSp>
      <p:sp>
        <p:nvSpPr>
          <p:cNvPr id="11" name="1 Başlık"/>
          <p:cNvSpPr txBox="1">
            <a:spLocks/>
          </p:cNvSpPr>
          <p:nvPr/>
        </p:nvSpPr>
        <p:spPr bwMode="auto">
          <a:xfrm>
            <a:off x="1905000" y="457200"/>
            <a:ext cx="7239000" cy="8683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tr-TR" sz="3600" b="1" i="0" u="none" strike="noStrike" kern="1200" cap="none" spc="0" normalizeH="0" baseline="0" noProof="0" dirty="0">
                <a:ln>
                  <a:noFill/>
                </a:ln>
                <a:solidFill>
                  <a:schemeClr val="tx1"/>
                </a:solidFill>
                <a:effectLst/>
                <a:uLnTx/>
                <a:uFillTx/>
                <a:latin typeface="+mj-lt"/>
                <a:ea typeface="+mj-ea"/>
                <a:cs typeface="+mj-cs"/>
              </a:rPr>
              <a:t>Pillar </a:t>
            </a:r>
            <a:r>
              <a:rPr kumimoji="0" lang="en-MY" sz="3600" b="1" i="0" u="none" strike="noStrike" kern="1200" cap="none" spc="0" normalizeH="0" baseline="0" noProof="0" dirty="0">
                <a:ln>
                  <a:noFill/>
                </a:ln>
                <a:solidFill>
                  <a:schemeClr val="tx1"/>
                </a:solidFill>
                <a:effectLst/>
                <a:uLnTx/>
                <a:uFillTx/>
                <a:latin typeface="+mj-lt"/>
                <a:ea typeface="+mj-ea"/>
                <a:cs typeface="+mj-cs"/>
              </a:rPr>
              <a:t>3</a:t>
            </a:r>
            <a:r>
              <a:rPr kumimoji="0" lang="en-US" sz="3600" b="1" i="0" u="none" strike="noStrike" kern="1200" cap="none" spc="0" normalizeH="0" baseline="0" noProof="0" dirty="0">
                <a:ln>
                  <a:noFill/>
                </a:ln>
                <a:solidFill>
                  <a:schemeClr val="tx1"/>
                </a:solidFill>
                <a:effectLst/>
                <a:uLnTx/>
                <a:uFillTx/>
                <a:latin typeface="+mj-lt"/>
                <a:ea typeface="+mj-ea"/>
                <a:cs typeface="+mj-cs"/>
              </a:rPr>
              <a:t>:</a:t>
            </a:r>
            <a:r>
              <a:rPr kumimoji="0" lang="tr-TR" sz="3600" b="1" i="0" u="none" strike="noStrike" kern="1200" cap="none" spc="0" normalizeH="0" baseline="0" noProof="0" dirty="0">
                <a:ln>
                  <a:noFill/>
                </a:ln>
                <a:solidFill>
                  <a:schemeClr val="tx1"/>
                </a:solidFill>
                <a:effectLst/>
                <a:uLnTx/>
                <a:uFillTx/>
                <a:latin typeface="+mj-lt"/>
                <a:ea typeface="+mj-ea"/>
                <a:cs typeface="+mj-cs"/>
              </a:rPr>
              <a:t> Planned Maintenance</a:t>
            </a:r>
          </a:p>
        </p:txBody>
      </p:sp>
    </p:spTree>
    <p:extLst>
      <p:ext uri="{BB962C8B-B14F-4D97-AF65-F5344CB8AC3E}">
        <p14:creationId xmlns:p14="http://schemas.microsoft.com/office/powerpoint/2010/main" val="2163747666"/>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05000" y="457200"/>
            <a:ext cx="7010400" cy="762000"/>
          </a:xfrm>
        </p:spPr>
        <p:txBody>
          <a:bodyPr>
            <a:normAutofit/>
          </a:bodyPr>
          <a:lstStyle/>
          <a:p>
            <a:pPr algn="l"/>
            <a:r>
              <a:rPr lang="en-US" sz="3600" b="1" dirty="0"/>
              <a:t>Pillar </a:t>
            </a:r>
            <a:r>
              <a:rPr lang="en-US" b="1" dirty="0"/>
              <a:t>4</a:t>
            </a:r>
            <a:r>
              <a:rPr lang="en-US" sz="3600" b="1" dirty="0"/>
              <a:t>: Quality Maintenance</a:t>
            </a:r>
            <a:endParaRPr lang="tr-TR" sz="3600" b="1" dirty="0"/>
          </a:p>
        </p:txBody>
      </p:sp>
      <p:sp>
        <p:nvSpPr>
          <p:cNvPr id="3" name="2 İçerik Yer Tutucusu"/>
          <p:cNvSpPr>
            <a:spLocks noGrp="1"/>
          </p:cNvSpPr>
          <p:nvPr>
            <p:ph idx="1"/>
          </p:nvPr>
        </p:nvSpPr>
        <p:spPr>
          <a:xfrm>
            <a:off x="609600" y="1600200"/>
            <a:ext cx="8077200" cy="4525963"/>
          </a:xfrm>
        </p:spPr>
        <p:txBody>
          <a:bodyPr>
            <a:normAutofit/>
          </a:bodyPr>
          <a:lstStyle/>
          <a:p>
            <a:r>
              <a:rPr lang="en-US" sz="2400" dirty="0"/>
              <a:t>It is aimed towards customer delight through highest quality and defect free manufacturing. Focus is on eliminating non-conformances in a systematic manner.</a:t>
            </a:r>
            <a:endParaRPr lang="tr-TR" sz="2400" dirty="0"/>
          </a:p>
          <a:p>
            <a:endParaRPr lang="tr-TR" sz="2400" dirty="0"/>
          </a:p>
          <a:p>
            <a:r>
              <a:rPr lang="en-US" sz="2400" dirty="0"/>
              <a:t>Quality defects are classified as “CUSTOMER END </a:t>
            </a:r>
            <a:r>
              <a:rPr lang="en-MY" sz="2400" dirty="0"/>
              <a:t>DATA</a:t>
            </a:r>
            <a:r>
              <a:rPr lang="en-US" sz="2400" dirty="0"/>
              <a:t>” and  </a:t>
            </a:r>
            <a:r>
              <a:rPr lang="tr-TR" sz="2400" dirty="0"/>
              <a:t>“</a:t>
            </a:r>
            <a:r>
              <a:rPr lang="en-US" sz="2400" dirty="0"/>
              <a:t>IN HOUSE defects</a:t>
            </a:r>
            <a:r>
              <a:rPr lang="tr-TR" sz="2400" dirty="0"/>
              <a:t>”</a:t>
            </a:r>
            <a:r>
              <a:rPr lang="en-US" sz="2400" dirty="0"/>
              <a:t>.</a:t>
            </a:r>
          </a:p>
          <a:p>
            <a:endParaRPr lang="en-US" sz="2400" dirty="0"/>
          </a:p>
          <a:p>
            <a:r>
              <a:rPr lang="en-US" sz="2400" dirty="0"/>
              <a:t>For customer-end data, we have to get data on</a:t>
            </a:r>
            <a:r>
              <a:rPr lang="tr-TR" sz="2400" dirty="0"/>
              <a:t> </a:t>
            </a:r>
            <a:r>
              <a:rPr lang="en-US" sz="2400" dirty="0"/>
              <a:t>Customer</a:t>
            </a:r>
            <a:r>
              <a:rPr lang="tr-TR" sz="2400" dirty="0"/>
              <a:t>-</a:t>
            </a:r>
            <a:r>
              <a:rPr lang="en-US" sz="2400" dirty="0"/>
              <a:t>end line rejection</a:t>
            </a:r>
            <a:r>
              <a:rPr lang="tr-TR" sz="2400" dirty="0"/>
              <a:t> </a:t>
            </a:r>
            <a:r>
              <a:rPr lang="tr-TR" sz="2400" dirty="0" err="1"/>
              <a:t>and</a:t>
            </a:r>
            <a:r>
              <a:rPr lang="tr-TR" sz="2400" dirty="0"/>
              <a:t> f</a:t>
            </a:r>
            <a:r>
              <a:rPr lang="en-US" sz="2400" dirty="0" err="1"/>
              <a:t>ield</a:t>
            </a:r>
            <a:r>
              <a:rPr lang="en-US" sz="2400" dirty="0"/>
              <a:t> complaints</a:t>
            </a:r>
            <a:r>
              <a:rPr lang="tr-TR" sz="2400" dirty="0"/>
              <a:t>.</a:t>
            </a:r>
            <a:r>
              <a:rPr lang="en-US" sz="2400" dirty="0"/>
              <a:t> In-house data include data related to products and data related to process.</a:t>
            </a:r>
            <a:endParaRPr lang="tr-TR" sz="2400" dirty="0"/>
          </a:p>
        </p:txBody>
      </p:sp>
    </p:spTree>
    <p:extLst>
      <p:ext uri="{BB962C8B-B14F-4D97-AF65-F5344CB8AC3E}">
        <p14:creationId xmlns:p14="http://schemas.microsoft.com/office/powerpoint/2010/main" val="376242425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600200"/>
            <a:ext cx="8229600" cy="4525963"/>
          </a:xfrm>
        </p:spPr>
        <p:txBody>
          <a:bodyPr>
            <a:normAutofit/>
          </a:bodyPr>
          <a:lstStyle/>
          <a:p>
            <a:pPr marL="533400" indent="-533400">
              <a:lnSpc>
                <a:spcPct val="80000"/>
              </a:lnSpc>
              <a:buNone/>
            </a:pPr>
            <a:r>
              <a:rPr lang="en-US" sz="2400" dirty="0"/>
              <a:t>Policy:</a:t>
            </a:r>
          </a:p>
          <a:p>
            <a:pPr marL="952500" lvl="1" indent="-495300">
              <a:lnSpc>
                <a:spcPct val="80000"/>
              </a:lnSpc>
              <a:buFont typeface="Arial" pitchFamily="34" charset="0"/>
              <a:buChar char="•"/>
            </a:pPr>
            <a:r>
              <a:rPr lang="en-US" sz="2400" dirty="0"/>
              <a:t>Defect free conditions and control of equipments</a:t>
            </a:r>
          </a:p>
          <a:p>
            <a:pPr marL="952500" lvl="1" indent="-495300">
              <a:lnSpc>
                <a:spcPct val="80000"/>
              </a:lnSpc>
              <a:buFont typeface="Arial" pitchFamily="34" charset="0"/>
              <a:buChar char="•"/>
            </a:pPr>
            <a:r>
              <a:rPr lang="en-US" sz="2400" dirty="0"/>
              <a:t>QM activities to support quality assurances.</a:t>
            </a:r>
          </a:p>
          <a:p>
            <a:pPr marL="952500" lvl="1" indent="-495300">
              <a:lnSpc>
                <a:spcPct val="80000"/>
              </a:lnSpc>
              <a:buFont typeface="Arial" pitchFamily="34" charset="0"/>
              <a:buChar char="•"/>
            </a:pPr>
            <a:r>
              <a:rPr lang="en-US" sz="2400" dirty="0"/>
              <a:t>Focus of prevention of defects at source</a:t>
            </a:r>
          </a:p>
          <a:p>
            <a:pPr marL="952500" lvl="1" indent="-495300">
              <a:lnSpc>
                <a:spcPct val="80000"/>
              </a:lnSpc>
              <a:buFont typeface="Arial" pitchFamily="34" charset="0"/>
              <a:buChar char="•"/>
            </a:pPr>
            <a:r>
              <a:rPr lang="en-US" sz="2400" dirty="0"/>
              <a:t>Focus on </a:t>
            </a:r>
            <a:r>
              <a:rPr lang="tr-TR" sz="2400" dirty="0" err="1"/>
              <a:t>precaution</a:t>
            </a:r>
            <a:r>
              <a:rPr lang="en-US" sz="2400" dirty="0"/>
              <a:t> (P</a:t>
            </a:r>
            <a:r>
              <a:rPr lang="tr-TR" sz="2400" i="1" dirty="0" err="1"/>
              <a:t>okayoke</a:t>
            </a:r>
            <a:r>
              <a:rPr lang="tr-TR" sz="2400" dirty="0"/>
              <a:t>)</a:t>
            </a:r>
            <a:r>
              <a:rPr lang="en-US" sz="2400" dirty="0"/>
              <a:t> system.</a:t>
            </a:r>
          </a:p>
          <a:p>
            <a:pPr marL="952500" lvl="1" indent="-495300">
              <a:lnSpc>
                <a:spcPct val="80000"/>
              </a:lnSpc>
              <a:buFont typeface="Arial" pitchFamily="34" charset="0"/>
              <a:buChar char="•"/>
            </a:pPr>
            <a:r>
              <a:rPr lang="en-US" sz="2400" dirty="0"/>
              <a:t>In-line detection and segregation of defects.</a:t>
            </a:r>
          </a:p>
          <a:p>
            <a:pPr marL="952500" lvl="1" indent="-495300">
              <a:lnSpc>
                <a:spcPct val="80000"/>
              </a:lnSpc>
              <a:buFont typeface="Arial" pitchFamily="34" charset="0"/>
              <a:buChar char="•"/>
            </a:pPr>
            <a:r>
              <a:rPr lang="en-US" sz="2400" dirty="0"/>
              <a:t>Effective implementation of operator quality assurance.</a:t>
            </a:r>
            <a:endParaRPr lang="tr-TR" sz="2400" b="1" dirty="0"/>
          </a:p>
          <a:p>
            <a:pPr marL="533400" indent="-533400">
              <a:lnSpc>
                <a:spcPct val="80000"/>
              </a:lnSpc>
              <a:buNone/>
            </a:pPr>
            <a:endParaRPr lang="tr-TR" sz="2400" b="1" dirty="0"/>
          </a:p>
          <a:p>
            <a:pPr marL="533400" indent="-533400">
              <a:lnSpc>
                <a:spcPct val="80000"/>
              </a:lnSpc>
              <a:buNone/>
            </a:pPr>
            <a:r>
              <a:rPr lang="en-US" sz="2400" dirty="0"/>
              <a:t>Target:</a:t>
            </a:r>
          </a:p>
          <a:p>
            <a:pPr marL="976313" indent="-533400">
              <a:lnSpc>
                <a:spcPct val="80000"/>
              </a:lnSpc>
            </a:pPr>
            <a:r>
              <a:rPr lang="en-US" sz="2400" dirty="0"/>
              <a:t>Achieve and sustain customer complaints at zero.</a:t>
            </a:r>
          </a:p>
          <a:p>
            <a:pPr marL="976313" indent="-533400">
              <a:lnSpc>
                <a:spcPct val="80000"/>
              </a:lnSpc>
            </a:pPr>
            <a:r>
              <a:rPr lang="en-US" sz="2400" dirty="0"/>
              <a:t>Reduce in-process defects.</a:t>
            </a:r>
          </a:p>
          <a:p>
            <a:pPr marL="976313" indent="-533400">
              <a:lnSpc>
                <a:spcPct val="80000"/>
              </a:lnSpc>
            </a:pPr>
            <a:r>
              <a:rPr lang="en-US" sz="2400" dirty="0"/>
              <a:t>Reduce cost of quality.</a:t>
            </a:r>
          </a:p>
          <a:p>
            <a:endParaRPr lang="tr-TR" sz="2400" dirty="0"/>
          </a:p>
        </p:txBody>
      </p:sp>
      <p:sp>
        <p:nvSpPr>
          <p:cNvPr id="4" name="1 Başlık"/>
          <p:cNvSpPr>
            <a:spLocks noGrp="1"/>
          </p:cNvSpPr>
          <p:nvPr>
            <p:ph type="title"/>
          </p:nvPr>
        </p:nvSpPr>
        <p:spPr>
          <a:xfrm>
            <a:off x="1905000" y="457200"/>
            <a:ext cx="7010400" cy="762000"/>
          </a:xfrm>
        </p:spPr>
        <p:txBody>
          <a:bodyPr>
            <a:normAutofit/>
          </a:bodyPr>
          <a:lstStyle/>
          <a:p>
            <a:pPr algn="l"/>
            <a:r>
              <a:rPr lang="en-US" sz="3600" b="1" dirty="0"/>
              <a:t>Pillar 4: Quality Maintenance</a:t>
            </a:r>
            <a:endParaRPr lang="tr-TR" sz="3600" b="1" dirty="0"/>
          </a:p>
        </p:txBody>
      </p:sp>
    </p:spTree>
    <p:extLst>
      <p:ext uri="{BB962C8B-B14F-4D97-AF65-F5344CB8AC3E}">
        <p14:creationId xmlns:p14="http://schemas.microsoft.com/office/powerpoint/2010/main" val="28185683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123728" y="274638"/>
            <a:ext cx="7020272" cy="1143000"/>
          </a:xfrm>
        </p:spPr>
        <p:txBody>
          <a:bodyPr>
            <a:normAutofit/>
          </a:bodyPr>
          <a:lstStyle/>
          <a:p>
            <a:r>
              <a:rPr lang="tr-TR" b="1" dirty="0">
                <a:solidFill>
                  <a:srgbClr val="C00000"/>
                </a:solidFill>
              </a:rPr>
              <a:t>Total </a:t>
            </a:r>
            <a:r>
              <a:rPr lang="en-US" b="1" dirty="0">
                <a:solidFill>
                  <a:srgbClr val="C00000"/>
                </a:solidFill>
              </a:rPr>
              <a:t>Productive Maintenance</a:t>
            </a:r>
          </a:p>
        </p:txBody>
      </p:sp>
      <p:sp>
        <p:nvSpPr>
          <p:cNvPr id="3" name="2 İçerik Yer Tutucusu"/>
          <p:cNvSpPr>
            <a:spLocks noGrp="1"/>
          </p:cNvSpPr>
          <p:nvPr>
            <p:ph idx="1"/>
          </p:nvPr>
        </p:nvSpPr>
        <p:spPr>
          <a:xfrm>
            <a:off x="533400" y="1600200"/>
            <a:ext cx="8229600" cy="4525963"/>
          </a:xfrm>
        </p:spPr>
        <p:txBody>
          <a:bodyPr>
            <a:normAutofit fontScale="92500" lnSpcReduction="10000"/>
          </a:bodyPr>
          <a:lstStyle/>
          <a:p>
            <a:pPr algn="just" eaLnBrk="0" hangingPunct="0">
              <a:buNone/>
            </a:pPr>
            <a:r>
              <a:rPr lang="en-US" sz="2200" b="1" dirty="0">
                <a:solidFill>
                  <a:schemeClr val="tx1">
                    <a:lumMod val="85000"/>
                    <a:lumOff val="15000"/>
                  </a:schemeClr>
                </a:solidFill>
                <a:ea typeface="Arial Unicode MS" pitchFamily="34" charset="-128"/>
                <a:cs typeface="Arial Unicode MS" pitchFamily="34" charset="-128"/>
              </a:rPr>
              <a:t>T: TOTAL </a:t>
            </a:r>
            <a:r>
              <a:rPr lang="en-US" sz="2200" dirty="0">
                <a:solidFill>
                  <a:schemeClr val="tx1">
                    <a:lumMod val="85000"/>
                    <a:lumOff val="15000"/>
                  </a:schemeClr>
                </a:solidFill>
                <a:ea typeface="Arial Unicode MS" pitchFamily="34" charset="-128"/>
                <a:cs typeface="Arial Unicode MS" pitchFamily="34" charset="-128"/>
              </a:rPr>
              <a:t> </a:t>
            </a:r>
          </a:p>
          <a:p>
            <a:pPr lvl="1" algn="just">
              <a:buSzPct val="70000"/>
              <a:buFont typeface="Arial" pitchFamily="34" charset="0"/>
              <a:buChar char="•"/>
            </a:pPr>
            <a:r>
              <a:rPr lang="en-US" sz="2200" dirty="0">
                <a:ea typeface="Arial Unicode MS" pitchFamily="34" charset="-128"/>
                <a:cs typeface="Arial Unicode MS" pitchFamily="34" charset="-128"/>
              </a:rPr>
              <a:t>Participation of  </a:t>
            </a:r>
            <a:r>
              <a:rPr lang="en-US" sz="2200" b="1" dirty="0">
                <a:solidFill>
                  <a:srgbClr val="C00000"/>
                </a:solidFill>
                <a:ea typeface="Arial Unicode MS" pitchFamily="34" charset="-128"/>
                <a:cs typeface="Arial Unicode MS" pitchFamily="34" charset="-128"/>
              </a:rPr>
              <a:t>all Employees</a:t>
            </a:r>
            <a:r>
              <a:rPr lang="en-US" sz="2200" dirty="0">
                <a:ea typeface="Arial Unicode MS" pitchFamily="34" charset="-128"/>
                <a:cs typeface="Arial Unicode MS" pitchFamily="34" charset="-128"/>
              </a:rPr>
              <a:t>.</a:t>
            </a:r>
          </a:p>
          <a:p>
            <a:pPr lvl="1" algn="just">
              <a:buSzPct val="70000"/>
              <a:buFont typeface="Arial" pitchFamily="34" charset="0"/>
              <a:buChar char="•"/>
            </a:pPr>
            <a:r>
              <a:rPr lang="tr-TR" sz="2200" dirty="0">
                <a:ea typeface="Arial Unicode MS" pitchFamily="34" charset="-128"/>
                <a:cs typeface="Arial Unicode MS" pitchFamily="34" charset="-128"/>
              </a:rPr>
              <a:t>Include</a:t>
            </a:r>
            <a:r>
              <a:rPr lang="en-US" sz="2200" dirty="0">
                <a:ea typeface="Arial Unicode MS" pitchFamily="34" charset="-128"/>
                <a:cs typeface="Arial Unicode MS" pitchFamily="34" charset="-128"/>
              </a:rPr>
              <a:t>s all departments</a:t>
            </a:r>
            <a:r>
              <a:rPr lang="tr-TR" sz="2200" dirty="0">
                <a:ea typeface="Arial Unicode MS" pitchFamily="34" charset="-128"/>
                <a:cs typeface="Arial Unicode MS" pitchFamily="34" charset="-128"/>
              </a:rPr>
              <a:t>, </a:t>
            </a:r>
            <a:r>
              <a:rPr lang="en-US" sz="2200" b="1" dirty="0">
                <a:solidFill>
                  <a:srgbClr val="C00000"/>
                </a:solidFill>
                <a:ea typeface="Arial Unicode MS" pitchFamily="34" charset="-128"/>
                <a:cs typeface="Arial Unicode MS" pitchFamily="34" charset="-128"/>
              </a:rPr>
              <a:t>operation, equipment and process</a:t>
            </a:r>
            <a:r>
              <a:rPr lang="en-US" sz="2200" dirty="0">
                <a:ea typeface="Arial Unicode MS" pitchFamily="34" charset="-128"/>
                <a:cs typeface="Arial Unicode MS" pitchFamily="34" charset="-128"/>
              </a:rPr>
              <a:t>.</a:t>
            </a:r>
          </a:p>
          <a:p>
            <a:pPr algn="just" eaLnBrk="0" hangingPunct="0">
              <a:buSzPct val="70000"/>
              <a:buNone/>
            </a:pPr>
            <a:endParaRPr lang="en-US" sz="2200" dirty="0">
              <a:solidFill>
                <a:schemeClr val="tx1">
                  <a:lumMod val="85000"/>
                  <a:lumOff val="15000"/>
                </a:schemeClr>
              </a:solidFill>
              <a:ea typeface="Arial Unicode MS" pitchFamily="34" charset="-128"/>
              <a:cs typeface="Arial Unicode MS" pitchFamily="34" charset="-128"/>
            </a:endParaRPr>
          </a:p>
          <a:p>
            <a:pPr algn="just" eaLnBrk="0" hangingPunct="0">
              <a:buSzPct val="70000"/>
              <a:buNone/>
            </a:pPr>
            <a:r>
              <a:rPr lang="en-US" sz="2200" b="1" dirty="0">
                <a:solidFill>
                  <a:schemeClr val="tx1">
                    <a:lumMod val="85000"/>
                    <a:lumOff val="15000"/>
                  </a:schemeClr>
                </a:solidFill>
              </a:rPr>
              <a:t>P: PRODUCTIVE</a:t>
            </a:r>
          </a:p>
          <a:p>
            <a:pPr lvl="1" algn="just">
              <a:buSzPct val="70000"/>
              <a:buFont typeface="Arial" pitchFamily="34" charset="0"/>
              <a:buChar char="•"/>
            </a:pPr>
            <a:r>
              <a:rPr lang="en-US" sz="2200" dirty="0"/>
              <a:t>Pursue the </a:t>
            </a:r>
            <a:r>
              <a:rPr lang="en-US" sz="2200" b="1" dirty="0">
                <a:solidFill>
                  <a:srgbClr val="C00000"/>
                </a:solidFill>
              </a:rPr>
              <a:t>maximization of efficiency </a:t>
            </a:r>
            <a:r>
              <a:rPr lang="en-US" sz="2200" dirty="0"/>
              <a:t>of the production system by making all loses zero.</a:t>
            </a:r>
          </a:p>
          <a:p>
            <a:pPr lvl="1" algn="just">
              <a:buSzPct val="70000"/>
              <a:buFont typeface="Arial" pitchFamily="34" charset="0"/>
              <a:buChar char="•"/>
            </a:pPr>
            <a:r>
              <a:rPr lang="en-US" sz="2200" dirty="0"/>
              <a:t>Zero accidents; Zero defects; Zero breakdowns.</a:t>
            </a:r>
          </a:p>
          <a:p>
            <a:pPr algn="just" eaLnBrk="0" hangingPunct="0">
              <a:buSzPct val="70000"/>
              <a:buNone/>
            </a:pPr>
            <a:endParaRPr lang="en-US" sz="2200" dirty="0">
              <a:solidFill>
                <a:schemeClr val="tx1">
                  <a:lumMod val="85000"/>
                  <a:lumOff val="15000"/>
                </a:schemeClr>
              </a:solidFill>
            </a:endParaRPr>
          </a:p>
          <a:p>
            <a:pPr algn="just" eaLnBrk="0" hangingPunct="0">
              <a:buSzPct val="70000"/>
              <a:buNone/>
            </a:pPr>
            <a:r>
              <a:rPr lang="en-US" sz="2200" b="1" dirty="0">
                <a:solidFill>
                  <a:schemeClr val="tx1">
                    <a:lumMod val="85000"/>
                    <a:lumOff val="15000"/>
                  </a:schemeClr>
                </a:solidFill>
              </a:rPr>
              <a:t>M: MAINTENANCE </a:t>
            </a:r>
            <a:r>
              <a:rPr lang="tr-TR" sz="2200" b="1" dirty="0"/>
              <a:t> </a:t>
            </a:r>
            <a:endParaRPr lang="en-US" sz="2200" b="1" dirty="0"/>
          </a:p>
          <a:p>
            <a:pPr lvl="1" algn="just">
              <a:buSzPct val="70000"/>
              <a:buFont typeface="Arial" pitchFamily="34" charset="0"/>
              <a:buChar char="•"/>
            </a:pPr>
            <a:r>
              <a:rPr lang="tr-TR" sz="2200" dirty="0"/>
              <a:t> </a:t>
            </a:r>
            <a:r>
              <a:rPr lang="en-US" sz="2200" dirty="0"/>
              <a:t>To improve the </a:t>
            </a:r>
            <a:r>
              <a:rPr lang="en-US" sz="2200" b="1" dirty="0">
                <a:solidFill>
                  <a:srgbClr val="C00000"/>
                </a:solidFill>
              </a:rPr>
              <a:t>efficiency of the equipment.</a:t>
            </a:r>
          </a:p>
          <a:p>
            <a:pPr lvl="1" algn="just">
              <a:buSzPct val="70000"/>
              <a:buFont typeface="Arial" pitchFamily="34" charset="0"/>
              <a:buChar char="•"/>
            </a:pPr>
            <a:r>
              <a:rPr lang="tr-TR" sz="2200" dirty="0"/>
              <a:t> </a:t>
            </a:r>
            <a:r>
              <a:rPr lang="en-US" sz="2200" dirty="0"/>
              <a:t>Maintenance </a:t>
            </a:r>
            <a:r>
              <a:rPr lang="tr-TR" sz="2200" dirty="0" err="1"/>
              <a:t>means</a:t>
            </a:r>
            <a:r>
              <a:rPr lang="en-US" sz="2200" dirty="0"/>
              <a:t> the entire life cycle of the production system.</a:t>
            </a:r>
            <a:endParaRPr lang="tr-TR" sz="2200" dirty="0"/>
          </a:p>
          <a:p>
            <a:pPr lvl="1" algn="just">
              <a:buSzPct val="70000"/>
              <a:buFont typeface="Arial" pitchFamily="34" charset="0"/>
              <a:buChar char="•"/>
            </a:pPr>
            <a:r>
              <a:rPr lang="tr-TR" sz="2200" dirty="0"/>
              <a:t> </a:t>
            </a:r>
            <a:r>
              <a:rPr lang="en-US" sz="2200" dirty="0"/>
              <a:t>Maintenance is not only to repair and maintain the machines.</a:t>
            </a:r>
          </a:p>
          <a:p>
            <a:pPr marL="624078" indent="-514350" algn="just" eaLnBrk="0" hangingPunct="0">
              <a:buFont typeface="Wingdings" pitchFamily="2" charset="2"/>
              <a:buChar char="§"/>
            </a:pPr>
            <a:endParaRPr lang="en-US" sz="2000" b="1" dirty="0">
              <a:ea typeface="Arial Unicode MS" pitchFamily="34" charset="-128"/>
              <a:cs typeface="Arial Unicode MS" pitchFamily="34" charset="-128"/>
            </a:endParaRPr>
          </a:p>
          <a:p>
            <a:endParaRPr lang="tr-TR"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20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fade">
                                      <p:cBhvr>
                                        <p:cTn id="18" dur="2000"/>
                                        <p:tgtEl>
                                          <p:spTgt spid="3">
                                            <p:txEl>
                                              <p:pRg st="4" end="4"/>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2000"/>
                                        <p:tgtEl>
                                          <p:spTgt spid="3">
                                            <p:txEl>
                                              <p:pRg st="5" end="5"/>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fade">
                                      <p:cBhvr>
                                        <p:cTn id="24" dur="2000"/>
                                        <p:tgtEl>
                                          <p:spTgt spid="3">
                                            <p:txEl>
                                              <p:pRg st="6" end="6"/>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animEffect transition="in" filter="fade">
                                      <p:cBhvr>
                                        <p:cTn id="29" dur="2000"/>
                                        <p:tgtEl>
                                          <p:spTgt spid="3">
                                            <p:txEl>
                                              <p:pRg st="8" end="8"/>
                                            </p:txEl>
                                          </p:spTgt>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3">
                                            <p:txEl>
                                              <p:pRg st="9" end="9"/>
                                            </p:txEl>
                                          </p:spTgt>
                                        </p:tgtEl>
                                        <p:attrNameLst>
                                          <p:attrName>style.visibility</p:attrName>
                                        </p:attrNameLst>
                                      </p:cBhvr>
                                      <p:to>
                                        <p:strVal val="visible"/>
                                      </p:to>
                                    </p:set>
                                    <p:animEffect transition="in" filter="fade">
                                      <p:cBhvr>
                                        <p:cTn id="32" dur="2000"/>
                                        <p:tgtEl>
                                          <p:spTgt spid="3">
                                            <p:txEl>
                                              <p:pRg st="9" end="9"/>
                                            </p:txEl>
                                          </p:spTgt>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animEffect transition="in" filter="fade">
                                      <p:cBhvr>
                                        <p:cTn id="35" dur="2000"/>
                                        <p:tgtEl>
                                          <p:spTgt spid="3">
                                            <p:txEl>
                                              <p:pRg st="10" end="10"/>
                                            </p:txEl>
                                          </p:spTgt>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3">
                                            <p:txEl>
                                              <p:pRg st="11" end="11"/>
                                            </p:txEl>
                                          </p:spTgt>
                                        </p:tgtEl>
                                        <p:attrNameLst>
                                          <p:attrName>style.visibility</p:attrName>
                                        </p:attrNameLst>
                                      </p:cBhvr>
                                      <p:to>
                                        <p:strVal val="visible"/>
                                      </p:to>
                                    </p:set>
                                    <p:animEffect transition="in" filter="fade">
                                      <p:cBhvr>
                                        <p:cTn id="38" dur="20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5" descr="fig6_5"/>
          <p:cNvPicPr>
            <a:picLocks noChangeAspect="1" noChangeArrowheads="1"/>
          </p:cNvPicPr>
          <p:nvPr/>
        </p:nvPicPr>
        <p:blipFill>
          <a:blip r:embed="rId3" cstate="print"/>
          <a:srcRect/>
          <a:stretch>
            <a:fillRect/>
          </a:stretch>
        </p:blipFill>
        <p:spPr bwMode="auto">
          <a:xfrm>
            <a:off x="1844285" y="1143000"/>
            <a:ext cx="6385315" cy="5410200"/>
          </a:xfrm>
          <a:prstGeom prst="rect">
            <a:avLst/>
          </a:prstGeom>
          <a:noFill/>
          <a:ln w="9525">
            <a:noFill/>
            <a:miter lim="800000"/>
            <a:headEnd/>
            <a:tailEnd/>
          </a:ln>
        </p:spPr>
      </p:pic>
      <p:sp>
        <p:nvSpPr>
          <p:cNvPr id="3" name="TextBox 2"/>
          <p:cNvSpPr txBox="1"/>
          <p:nvPr/>
        </p:nvSpPr>
        <p:spPr>
          <a:xfrm>
            <a:off x="1905000" y="609600"/>
            <a:ext cx="5257800" cy="584775"/>
          </a:xfrm>
          <a:prstGeom prst="rect">
            <a:avLst/>
          </a:prstGeom>
          <a:noFill/>
        </p:spPr>
        <p:txBody>
          <a:bodyPr wrap="square" rtlCol="0">
            <a:spAutoFit/>
          </a:bodyPr>
          <a:lstStyle/>
          <a:p>
            <a:r>
              <a:rPr lang="en-MY" sz="3200" b="1" dirty="0">
                <a:latin typeface="+mj-lt"/>
              </a:rPr>
              <a:t>7 Tools to Measure Quality</a:t>
            </a:r>
          </a:p>
        </p:txBody>
      </p:sp>
    </p:spTree>
    <p:extLst>
      <p:ext uri="{BB962C8B-B14F-4D97-AF65-F5344CB8AC3E}">
        <p14:creationId xmlns:p14="http://schemas.microsoft.com/office/powerpoint/2010/main" val="100759767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05000" y="533400"/>
            <a:ext cx="6934200" cy="762000"/>
          </a:xfrm>
        </p:spPr>
        <p:txBody>
          <a:bodyPr/>
          <a:lstStyle/>
          <a:p>
            <a:pPr algn="l"/>
            <a:r>
              <a:rPr lang="tr-TR" b="1" dirty="0"/>
              <a:t>Pillar </a:t>
            </a:r>
            <a:r>
              <a:rPr lang="en-MY" b="1" dirty="0"/>
              <a:t>5</a:t>
            </a:r>
            <a:r>
              <a:rPr lang="tr-TR" b="1" dirty="0"/>
              <a:t>: Training</a:t>
            </a:r>
          </a:p>
        </p:txBody>
      </p:sp>
      <p:sp>
        <p:nvSpPr>
          <p:cNvPr id="3" name="2 İçerik Yer Tutucusu"/>
          <p:cNvSpPr>
            <a:spLocks noGrp="1"/>
          </p:cNvSpPr>
          <p:nvPr>
            <p:ph idx="1"/>
          </p:nvPr>
        </p:nvSpPr>
        <p:spPr>
          <a:xfrm>
            <a:off x="533400" y="1600200"/>
            <a:ext cx="8153400" cy="4525963"/>
          </a:xfrm>
        </p:spPr>
        <p:txBody>
          <a:bodyPr>
            <a:normAutofit/>
          </a:bodyPr>
          <a:lstStyle/>
          <a:p>
            <a:pPr>
              <a:lnSpc>
                <a:spcPct val="90000"/>
              </a:lnSpc>
            </a:pPr>
            <a:r>
              <a:rPr lang="en-US" sz="2400" dirty="0"/>
              <a:t>It is aimed to have multi-skilled revitalized employees whose moral is high and who has eager to come to work and perform all required functions effectively and independently. Education is given to operators to upgrade their skill. </a:t>
            </a:r>
          </a:p>
          <a:p>
            <a:pPr>
              <a:lnSpc>
                <a:spcPct val="90000"/>
              </a:lnSpc>
            </a:pPr>
            <a:endParaRPr lang="en-US" sz="2400" dirty="0"/>
          </a:p>
          <a:p>
            <a:pPr>
              <a:lnSpc>
                <a:spcPct val="90000"/>
              </a:lnSpc>
            </a:pPr>
            <a:r>
              <a:rPr lang="en-US" sz="2400" dirty="0"/>
              <a:t>The employees should be trained to achieve the form phase of skill which are as under: </a:t>
            </a:r>
          </a:p>
          <a:p>
            <a:pPr lvl="2">
              <a:lnSpc>
                <a:spcPct val="90000"/>
              </a:lnSpc>
              <a:buNone/>
            </a:pPr>
            <a:r>
              <a:rPr lang="en-US" b="1" i="1" dirty="0">
                <a:solidFill>
                  <a:srgbClr val="C00000"/>
                </a:solidFill>
              </a:rPr>
              <a:t>PHASE 1: Do not know.</a:t>
            </a:r>
          </a:p>
          <a:p>
            <a:pPr lvl="2">
              <a:lnSpc>
                <a:spcPct val="90000"/>
              </a:lnSpc>
              <a:buNone/>
            </a:pPr>
            <a:r>
              <a:rPr lang="en-US" b="1" i="1" dirty="0">
                <a:solidFill>
                  <a:srgbClr val="C00000"/>
                </a:solidFill>
              </a:rPr>
              <a:t>PHASE 2: Know the theory but cannot do.</a:t>
            </a:r>
          </a:p>
          <a:p>
            <a:pPr lvl="2">
              <a:lnSpc>
                <a:spcPct val="90000"/>
              </a:lnSpc>
              <a:buNone/>
            </a:pPr>
            <a:r>
              <a:rPr lang="en-US" b="1" i="1" dirty="0">
                <a:solidFill>
                  <a:srgbClr val="C00000"/>
                </a:solidFill>
              </a:rPr>
              <a:t>PHASE 3: Can do but cannot teach.</a:t>
            </a:r>
          </a:p>
          <a:p>
            <a:pPr lvl="2">
              <a:lnSpc>
                <a:spcPct val="90000"/>
              </a:lnSpc>
              <a:buNone/>
            </a:pPr>
            <a:r>
              <a:rPr lang="en-US" b="1" i="1" dirty="0">
                <a:solidFill>
                  <a:srgbClr val="C00000"/>
                </a:solidFill>
              </a:rPr>
              <a:t>PHASE 4: Can do and also teach.</a:t>
            </a:r>
            <a:endParaRPr lang="tr-TR" b="1" i="1" dirty="0">
              <a:solidFill>
                <a:srgbClr val="C00000"/>
              </a:solidFill>
            </a:endParaRPr>
          </a:p>
        </p:txBody>
      </p:sp>
    </p:spTree>
    <p:extLst>
      <p:ext uri="{BB962C8B-B14F-4D97-AF65-F5344CB8AC3E}">
        <p14:creationId xmlns:p14="http://schemas.microsoft.com/office/powerpoint/2010/main" val="243707168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05000" y="533400"/>
            <a:ext cx="6934200" cy="762000"/>
          </a:xfrm>
        </p:spPr>
        <p:txBody>
          <a:bodyPr/>
          <a:lstStyle/>
          <a:p>
            <a:pPr algn="l"/>
            <a:r>
              <a:rPr lang="tr-TR" b="1" dirty="0"/>
              <a:t>Pillar </a:t>
            </a:r>
            <a:r>
              <a:rPr lang="en-MY" b="1" dirty="0"/>
              <a:t>5</a:t>
            </a:r>
            <a:r>
              <a:rPr lang="tr-TR" b="1" dirty="0"/>
              <a:t>: Training</a:t>
            </a:r>
          </a:p>
        </p:txBody>
      </p:sp>
      <p:sp>
        <p:nvSpPr>
          <p:cNvPr id="3" name="2 İçerik Yer Tutucusu"/>
          <p:cNvSpPr>
            <a:spLocks noGrp="1"/>
          </p:cNvSpPr>
          <p:nvPr>
            <p:ph idx="1"/>
          </p:nvPr>
        </p:nvSpPr>
        <p:spPr>
          <a:xfrm>
            <a:off x="533400" y="1600200"/>
            <a:ext cx="8153400" cy="4525963"/>
          </a:xfrm>
        </p:spPr>
        <p:txBody>
          <a:bodyPr>
            <a:normAutofit fontScale="77500" lnSpcReduction="20000"/>
          </a:bodyPr>
          <a:lstStyle/>
          <a:p>
            <a:pPr>
              <a:buNone/>
            </a:pPr>
            <a:r>
              <a:rPr lang="en-MY" sz="3100" b="1" dirty="0"/>
              <a:t>Policy: </a:t>
            </a:r>
          </a:p>
          <a:p>
            <a:pPr marL="719138" indent="-360363">
              <a:buNone/>
            </a:pPr>
            <a:r>
              <a:rPr lang="en-MY" sz="2600" dirty="0"/>
              <a:t>1.	Focus on improvement of knowledge, skills and techniques. </a:t>
            </a:r>
          </a:p>
          <a:p>
            <a:pPr marL="719138" indent="-360363">
              <a:buNone/>
            </a:pPr>
            <a:r>
              <a:rPr lang="en-MY" sz="2600" dirty="0"/>
              <a:t>2. 	Creating a training environment for self-learning based on felt needs. </a:t>
            </a:r>
          </a:p>
          <a:p>
            <a:pPr marL="719138" indent="-360363">
              <a:buNone/>
            </a:pPr>
            <a:r>
              <a:rPr lang="en-MY" sz="2600" dirty="0"/>
              <a:t>3.	Training curriculum / tools /assessment etc conductive to employee revitalization </a:t>
            </a:r>
          </a:p>
          <a:p>
            <a:pPr marL="719138" indent="-360363">
              <a:buNone/>
            </a:pPr>
            <a:r>
              <a:rPr lang="en-MY" sz="2600" dirty="0"/>
              <a:t>4.	Training to remove employee fatigue and make, work enjoyable. </a:t>
            </a:r>
          </a:p>
          <a:p>
            <a:endParaRPr lang="en-MY" sz="2600" dirty="0"/>
          </a:p>
          <a:p>
            <a:pPr>
              <a:buNone/>
            </a:pPr>
            <a:r>
              <a:rPr lang="en-MY" sz="3100" b="1" dirty="0"/>
              <a:t>Target: </a:t>
            </a:r>
          </a:p>
          <a:p>
            <a:pPr lvl="1" indent="-382588">
              <a:buNone/>
            </a:pPr>
            <a:r>
              <a:rPr lang="en-MY" sz="2600" dirty="0"/>
              <a:t>1. 	Achieve and sustain downtime due to want men at zero on critical machines. </a:t>
            </a:r>
          </a:p>
          <a:p>
            <a:pPr lvl="1" indent="-382588">
              <a:buNone/>
            </a:pPr>
            <a:r>
              <a:rPr lang="en-MY" sz="2600" dirty="0"/>
              <a:t>2. 	Achieve and sustain zero losses due to lack of knowledge / skills / techniques </a:t>
            </a:r>
          </a:p>
          <a:p>
            <a:pPr lvl="1" indent="-382588">
              <a:buNone/>
            </a:pPr>
            <a:r>
              <a:rPr lang="en-MY" sz="2600" dirty="0"/>
              <a:t>3.	Aim for 100 % participation in suggestion scheme</a:t>
            </a:r>
            <a:r>
              <a:rPr lang="en-MY" sz="2000" dirty="0"/>
              <a:t>. </a:t>
            </a:r>
          </a:p>
        </p:txBody>
      </p:sp>
    </p:spTree>
    <p:extLst>
      <p:ext uri="{BB962C8B-B14F-4D97-AF65-F5344CB8AC3E}">
        <p14:creationId xmlns:p14="http://schemas.microsoft.com/office/powerpoint/2010/main" val="243167879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762000" y="1600200"/>
            <a:ext cx="7924800" cy="4525963"/>
          </a:xfrm>
        </p:spPr>
        <p:txBody>
          <a:bodyPr>
            <a:normAutofit/>
          </a:bodyPr>
          <a:lstStyle/>
          <a:p>
            <a:pPr marL="533400" indent="-533400">
              <a:buNone/>
            </a:pPr>
            <a:r>
              <a:rPr lang="en-US" sz="2400" b="1" dirty="0"/>
              <a:t>Steps in training activities:</a:t>
            </a:r>
            <a:endParaRPr lang="tr-TR" sz="2400" b="1" dirty="0"/>
          </a:p>
          <a:p>
            <a:pPr marL="533400" indent="-533400">
              <a:buFont typeface="Wingdings" pitchFamily="2" charset="2"/>
              <a:buAutoNum type="arabicPeriod"/>
            </a:pPr>
            <a:r>
              <a:rPr lang="en-US" sz="2400" dirty="0"/>
              <a:t>Setting policies and priorities and checking present status of education and training.</a:t>
            </a:r>
          </a:p>
          <a:p>
            <a:pPr marL="533400" indent="-533400">
              <a:buFont typeface="Wingdings" pitchFamily="2" charset="2"/>
              <a:buAutoNum type="arabicPeriod"/>
            </a:pPr>
            <a:r>
              <a:rPr lang="en-US" sz="2400" dirty="0"/>
              <a:t>Establish of training system for operations and maintenance skill up gradation.</a:t>
            </a:r>
          </a:p>
          <a:p>
            <a:pPr marL="533400" indent="-533400">
              <a:buFont typeface="Wingdings" pitchFamily="2" charset="2"/>
              <a:buAutoNum type="arabicPeriod"/>
            </a:pPr>
            <a:r>
              <a:rPr lang="en-US" sz="2400" dirty="0"/>
              <a:t>Training the employees for up gradation the operation and maintenance skills.</a:t>
            </a:r>
          </a:p>
          <a:p>
            <a:pPr marL="533400" indent="-533400">
              <a:buFont typeface="Wingdings" pitchFamily="2" charset="2"/>
              <a:buAutoNum type="arabicPeriod"/>
            </a:pPr>
            <a:r>
              <a:rPr lang="en-US" sz="2400" dirty="0"/>
              <a:t>Preparation of training calendar.</a:t>
            </a:r>
          </a:p>
          <a:p>
            <a:pPr marL="533400" indent="-533400">
              <a:buFont typeface="Wingdings" pitchFamily="2" charset="2"/>
              <a:buAutoNum type="arabicPeriod"/>
            </a:pPr>
            <a:r>
              <a:rPr lang="en-US" sz="2400" dirty="0"/>
              <a:t>Evaluation of activities and study of future approach </a:t>
            </a:r>
          </a:p>
          <a:p>
            <a:endParaRPr lang="tr-TR" dirty="0"/>
          </a:p>
        </p:txBody>
      </p:sp>
      <p:sp>
        <p:nvSpPr>
          <p:cNvPr id="4" name="1 Başlık"/>
          <p:cNvSpPr>
            <a:spLocks noGrp="1"/>
          </p:cNvSpPr>
          <p:nvPr>
            <p:ph type="title"/>
          </p:nvPr>
        </p:nvSpPr>
        <p:spPr>
          <a:xfrm>
            <a:off x="1905000" y="457200"/>
            <a:ext cx="6934200" cy="762000"/>
          </a:xfrm>
        </p:spPr>
        <p:txBody>
          <a:bodyPr/>
          <a:lstStyle/>
          <a:p>
            <a:pPr algn="l"/>
            <a:r>
              <a:rPr lang="tr-TR" b="1" dirty="0"/>
              <a:t>Pillar </a:t>
            </a:r>
            <a:r>
              <a:rPr lang="en-MY" b="1" dirty="0"/>
              <a:t>5</a:t>
            </a:r>
            <a:r>
              <a:rPr lang="tr-TR" b="1" dirty="0"/>
              <a:t>: Training</a:t>
            </a:r>
          </a:p>
        </p:txBody>
      </p:sp>
    </p:spTree>
    <p:extLst>
      <p:ext uri="{BB962C8B-B14F-4D97-AF65-F5344CB8AC3E}">
        <p14:creationId xmlns:p14="http://schemas.microsoft.com/office/powerpoint/2010/main" val="177421556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33400" y="1447800"/>
            <a:ext cx="7924800" cy="4678363"/>
          </a:xfrm>
        </p:spPr>
        <p:txBody>
          <a:bodyPr>
            <a:normAutofit/>
          </a:bodyPr>
          <a:lstStyle/>
          <a:p>
            <a:pPr algn="just"/>
            <a:r>
              <a:rPr lang="en-MY" sz="2400" dirty="0"/>
              <a:t>Office TPM should be started after activating four other pillars of TPM (JH, Kaizen, QM, PM). </a:t>
            </a:r>
          </a:p>
          <a:p>
            <a:pPr algn="just"/>
            <a:r>
              <a:rPr lang="en-MY" sz="2400" dirty="0"/>
              <a:t>Office TPM must be followed to improve productivity, efficiency in the administrative functions and identify and eliminate losses.</a:t>
            </a:r>
          </a:p>
          <a:p>
            <a:pPr algn="just"/>
            <a:r>
              <a:rPr lang="en-MY" sz="2400" dirty="0"/>
              <a:t>This includes analyzing processes and procedures towards increased office automation.</a:t>
            </a:r>
          </a:p>
          <a:p>
            <a:pPr>
              <a:buNone/>
            </a:pPr>
            <a:endParaRPr lang="tr-TR" dirty="0"/>
          </a:p>
        </p:txBody>
      </p:sp>
      <p:sp>
        <p:nvSpPr>
          <p:cNvPr id="4" name="1 Başlık"/>
          <p:cNvSpPr>
            <a:spLocks noGrp="1"/>
          </p:cNvSpPr>
          <p:nvPr>
            <p:ph type="title"/>
          </p:nvPr>
        </p:nvSpPr>
        <p:spPr>
          <a:xfrm>
            <a:off x="1905000" y="457200"/>
            <a:ext cx="6934200" cy="762000"/>
          </a:xfrm>
        </p:spPr>
        <p:txBody>
          <a:bodyPr/>
          <a:lstStyle/>
          <a:p>
            <a:pPr algn="l"/>
            <a:r>
              <a:rPr lang="tr-TR" b="1" dirty="0"/>
              <a:t>Pillar </a:t>
            </a:r>
            <a:r>
              <a:rPr lang="en-MY" b="1" dirty="0"/>
              <a:t>6</a:t>
            </a:r>
            <a:r>
              <a:rPr lang="tr-TR" b="1" dirty="0"/>
              <a:t>: </a:t>
            </a:r>
            <a:r>
              <a:rPr lang="en-MY" b="1" dirty="0"/>
              <a:t>Office TPM</a:t>
            </a:r>
            <a:endParaRPr lang="tr-TR" b="1" dirty="0"/>
          </a:p>
        </p:txBody>
      </p:sp>
    </p:spTree>
    <p:extLst>
      <p:ext uri="{BB962C8B-B14F-4D97-AF65-F5344CB8AC3E}">
        <p14:creationId xmlns:p14="http://schemas.microsoft.com/office/powerpoint/2010/main" val="21605179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762000" y="1295400"/>
            <a:ext cx="7924800" cy="4830763"/>
          </a:xfrm>
        </p:spPr>
        <p:txBody>
          <a:bodyPr>
            <a:normAutofit fontScale="70000" lnSpcReduction="20000"/>
          </a:bodyPr>
          <a:lstStyle/>
          <a:p>
            <a:r>
              <a:rPr lang="en-MY" dirty="0"/>
              <a:t>Office TPM addresses twelve major losses. They are:</a:t>
            </a:r>
          </a:p>
          <a:p>
            <a:endParaRPr lang="en-MY" dirty="0"/>
          </a:p>
          <a:p>
            <a:pPr marL="900113" lvl="1" indent="-442913">
              <a:buNone/>
            </a:pPr>
            <a:r>
              <a:rPr lang="en-MY" dirty="0"/>
              <a:t>1.	Processing loss </a:t>
            </a:r>
          </a:p>
          <a:p>
            <a:pPr marL="900113" lvl="1" indent="-442913">
              <a:buNone/>
            </a:pPr>
            <a:r>
              <a:rPr lang="en-MY" dirty="0"/>
              <a:t>2.	Cost loss including in areas such as procurement, accounts, marketing, sales leading to high inventories </a:t>
            </a:r>
          </a:p>
          <a:p>
            <a:pPr marL="900113" lvl="1" indent="-442913">
              <a:buNone/>
            </a:pPr>
            <a:r>
              <a:rPr lang="en-MY" dirty="0"/>
              <a:t>3.	Communication loss </a:t>
            </a:r>
          </a:p>
          <a:p>
            <a:pPr marL="900113" lvl="1" indent="-442913">
              <a:buNone/>
            </a:pPr>
            <a:r>
              <a:rPr lang="en-MY" dirty="0"/>
              <a:t>4.	Idle loss </a:t>
            </a:r>
          </a:p>
          <a:p>
            <a:pPr marL="900113" lvl="1" indent="-442913">
              <a:buNone/>
            </a:pPr>
            <a:r>
              <a:rPr lang="en-MY" dirty="0"/>
              <a:t>5.	Set-up loss </a:t>
            </a:r>
          </a:p>
          <a:p>
            <a:pPr marL="900113" lvl="1" indent="-442913">
              <a:buNone/>
            </a:pPr>
            <a:r>
              <a:rPr lang="en-MY" dirty="0"/>
              <a:t>6.	Accuracy loss </a:t>
            </a:r>
          </a:p>
          <a:p>
            <a:pPr marL="900113" lvl="1" indent="-442913">
              <a:buNone/>
            </a:pPr>
            <a:r>
              <a:rPr lang="en-MY" dirty="0"/>
              <a:t>7.		Office equipment breakdown</a:t>
            </a:r>
          </a:p>
          <a:p>
            <a:pPr marL="900113" lvl="1" indent="-442913">
              <a:buNone/>
            </a:pPr>
            <a:r>
              <a:rPr lang="en-MY" dirty="0"/>
              <a:t>8.	Communication channel breakdown, telephone and fax lines </a:t>
            </a:r>
          </a:p>
          <a:p>
            <a:pPr marL="900113" lvl="1" indent="-442913">
              <a:buNone/>
            </a:pPr>
            <a:r>
              <a:rPr lang="en-MY" dirty="0"/>
              <a:t>9.	Time spent on retrieval of information </a:t>
            </a:r>
          </a:p>
          <a:p>
            <a:pPr marL="900113" lvl="1" indent="-442913">
              <a:buNone/>
            </a:pPr>
            <a:r>
              <a:rPr lang="en-MY" dirty="0"/>
              <a:t>10.	Non availability of correct on line stock status </a:t>
            </a:r>
          </a:p>
          <a:p>
            <a:pPr marL="900113" lvl="1" indent="-442913">
              <a:buNone/>
            </a:pPr>
            <a:r>
              <a:rPr lang="en-MY" dirty="0"/>
              <a:t>11.		Customer complaints due to logistics </a:t>
            </a:r>
          </a:p>
          <a:p>
            <a:pPr marL="900113" lvl="1" indent="-442913">
              <a:buNone/>
            </a:pPr>
            <a:r>
              <a:rPr lang="en-MY" dirty="0"/>
              <a:t>12.	Expenses on emergency dispatches/purchases. </a:t>
            </a:r>
          </a:p>
          <a:p>
            <a:endParaRPr lang="en-MY" dirty="0"/>
          </a:p>
          <a:p>
            <a:pPr>
              <a:buNone/>
            </a:pPr>
            <a:endParaRPr lang="tr-TR" dirty="0"/>
          </a:p>
        </p:txBody>
      </p:sp>
      <p:sp>
        <p:nvSpPr>
          <p:cNvPr id="4" name="1 Başlık"/>
          <p:cNvSpPr>
            <a:spLocks noGrp="1"/>
          </p:cNvSpPr>
          <p:nvPr>
            <p:ph type="title"/>
          </p:nvPr>
        </p:nvSpPr>
        <p:spPr>
          <a:xfrm>
            <a:off x="1905000" y="457200"/>
            <a:ext cx="6934200" cy="762000"/>
          </a:xfrm>
        </p:spPr>
        <p:txBody>
          <a:bodyPr/>
          <a:lstStyle/>
          <a:p>
            <a:pPr algn="l"/>
            <a:r>
              <a:rPr lang="tr-TR" b="1" dirty="0"/>
              <a:t>Pillar </a:t>
            </a:r>
            <a:r>
              <a:rPr lang="en-MY" b="1" dirty="0"/>
              <a:t>6</a:t>
            </a:r>
            <a:r>
              <a:rPr lang="tr-TR" b="1" dirty="0"/>
              <a:t>: </a:t>
            </a:r>
            <a:r>
              <a:rPr lang="en-MY" b="1" dirty="0"/>
              <a:t>Office TPM</a:t>
            </a:r>
            <a:endParaRPr lang="tr-TR" b="1" dirty="0"/>
          </a:p>
        </p:txBody>
      </p:sp>
    </p:spTree>
    <p:extLst>
      <p:ext uri="{BB962C8B-B14F-4D97-AF65-F5344CB8AC3E}">
        <p14:creationId xmlns:p14="http://schemas.microsoft.com/office/powerpoint/2010/main" val="945701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762000" y="1295400"/>
            <a:ext cx="7924800" cy="4830763"/>
          </a:xfrm>
        </p:spPr>
        <p:txBody>
          <a:bodyPr>
            <a:normAutofit fontScale="70000" lnSpcReduction="20000"/>
          </a:bodyPr>
          <a:lstStyle/>
          <a:p>
            <a:pPr>
              <a:buNone/>
            </a:pPr>
            <a:r>
              <a:rPr lang="en-MY" sz="3400" b="1" dirty="0"/>
              <a:t>Office TPM and its Benefits:</a:t>
            </a:r>
          </a:p>
          <a:p>
            <a:pPr>
              <a:buNone/>
            </a:pPr>
            <a:endParaRPr lang="en-MY" sz="2900" b="1" dirty="0"/>
          </a:p>
          <a:p>
            <a:pPr marL="900113" lvl="1" indent="-442913">
              <a:buNone/>
            </a:pPr>
            <a:r>
              <a:rPr lang="en-MY" sz="2900" dirty="0"/>
              <a:t>1. 	Involvement of all people in support functions for focusing on better plant performance </a:t>
            </a:r>
          </a:p>
          <a:p>
            <a:pPr marL="900113" lvl="1" indent="-442913">
              <a:buNone/>
            </a:pPr>
            <a:r>
              <a:rPr lang="en-MY" sz="2900" dirty="0"/>
              <a:t>2.	Better utilized work area </a:t>
            </a:r>
          </a:p>
          <a:p>
            <a:pPr marL="900113" lvl="1" indent="-442913">
              <a:buNone/>
            </a:pPr>
            <a:r>
              <a:rPr lang="en-MY" sz="2900" dirty="0"/>
              <a:t>3.	Reduce repetitive work </a:t>
            </a:r>
          </a:p>
          <a:p>
            <a:pPr marL="900113" lvl="1" indent="-442913">
              <a:buNone/>
            </a:pPr>
            <a:r>
              <a:rPr lang="en-MY" sz="2900" dirty="0"/>
              <a:t>4.	Reduced administrative costs </a:t>
            </a:r>
          </a:p>
          <a:p>
            <a:pPr marL="900113" lvl="1" indent="-442913">
              <a:buNone/>
            </a:pPr>
            <a:r>
              <a:rPr lang="en-MY" sz="2900" dirty="0"/>
              <a:t>5.	Reduced inventory carrying cost </a:t>
            </a:r>
          </a:p>
          <a:p>
            <a:pPr marL="900113" lvl="1" indent="-442913">
              <a:buNone/>
            </a:pPr>
            <a:r>
              <a:rPr lang="en-MY" sz="2900" dirty="0"/>
              <a:t>6.	Reduction in number of files </a:t>
            </a:r>
          </a:p>
          <a:p>
            <a:pPr marL="900113" lvl="1" indent="-442913">
              <a:buNone/>
            </a:pPr>
            <a:r>
              <a:rPr lang="en-MY" sz="2900" dirty="0"/>
              <a:t>7.	Productivity of people in support functions </a:t>
            </a:r>
          </a:p>
          <a:p>
            <a:pPr marL="900113" lvl="1" indent="-442913">
              <a:buNone/>
            </a:pPr>
            <a:r>
              <a:rPr lang="en-MY" sz="2900" dirty="0"/>
              <a:t>8.	Reduction in breakdown of office equipment </a:t>
            </a:r>
          </a:p>
          <a:p>
            <a:pPr marL="900113" lvl="1" indent="-442913">
              <a:buNone/>
            </a:pPr>
            <a:r>
              <a:rPr lang="en-MY" sz="2900" dirty="0"/>
              <a:t>9.	Reduction of customer complaints due to logistics </a:t>
            </a:r>
          </a:p>
          <a:p>
            <a:pPr marL="900113" lvl="1" indent="-442913">
              <a:buNone/>
            </a:pPr>
            <a:r>
              <a:rPr lang="en-MY" sz="2900" dirty="0"/>
              <a:t>10.	Reduction in expenses due to emergency dispatches/purchases </a:t>
            </a:r>
          </a:p>
          <a:p>
            <a:pPr marL="900113" lvl="1" indent="-442913">
              <a:buNone/>
            </a:pPr>
            <a:r>
              <a:rPr lang="en-MY" sz="2900" dirty="0"/>
              <a:t>11. 	Reduced manpower </a:t>
            </a:r>
          </a:p>
          <a:p>
            <a:pPr marL="900113" lvl="1" indent="-442913">
              <a:buNone/>
            </a:pPr>
            <a:r>
              <a:rPr lang="en-MY" sz="2900" dirty="0"/>
              <a:t>12.	Clean and pleasant work environment. </a:t>
            </a:r>
          </a:p>
          <a:p>
            <a:endParaRPr lang="en-MY" dirty="0"/>
          </a:p>
          <a:p>
            <a:pPr>
              <a:buNone/>
            </a:pPr>
            <a:endParaRPr lang="tr-TR" dirty="0"/>
          </a:p>
        </p:txBody>
      </p:sp>
      <p:sp>
        <p:nvSpPr>
          <p:cNvPr id="4" name="1 Başlık"/>
          <p:cNvSpPr>
            <a:spLocks noGrp="1"/>
          </p:cNvSpPr>
          <p:nvPr>
            <p:ph type="title"/>
          </p:nvPr>
        </p:nvSpPr>
        <p:spPr>
          <a:xfrm>
            <a:off x="1905000" y="457200"/>
            <a:ext cx="6934200" cy="762000"/>
          </a:xfrm>
        </p:spPr>
        <p:txBody>
          <a:bodyPr/>
          <a:lstStyle/>
          <a:p>
            <a:pPr algn="l"/>
            <a:r>
              <a:rPr lang="tr-TR" b="1" dirty="0"/>
              <a:t>Pillar </a:t>
            </a:r>
            <a:r>
              <a:rPr lang="en-MY" b="1" dirty="0"/>
              <a:t>6</a:t>
            </a:r>
            <a:r>
              <a:rPr lang="tr-TR" b="1" dirty="0"/>
              <a:t>: </a:t>
            </a:r>
            <a:r>
              <a:rPr lang="en-MY" b="1" dirty="0"/>
              <a:t>Office TPM</a:t>
            </a:r>
            <a:endParaRPr lang="tr-TR" b="1" dirty="0"/>
          </a:p>
        </p:txBody>
      </p:sp>
    </p:spTree>
    <p:extLst>
      <p:ext uri="{BB962C8B-B14F-4D97-AF65-F5344CB8AC3E}">
        <p14:creationId xmlns:p14="http://schemas.microsoft.com/office/powerpoint/2010/main" val="396143943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762000" y="1295400"/>
            <a:ext cx="7924800" cy="4830763"/>
          </a:xfrm>
        </p:spPr>
        <p:txBody>
          <a:bodyPr>
            <a:normAutofit fontScale="70000" lnSpcReduction="20000"/>
          </a:bodyPr>
          <a:lstStyle/>
          <a:p>
            <a:pPr>
              <a:buNone/>
            </a:pPr>
            <a:r>
              <a:rPr lang="en-MY" b="1" dirty="0"/>
              <a:t>How to start office TPM? </a:t>
            </a:r>
          </a:p>
          <a:p>
            <a:r>
              <a:rPr lang="en-MY" dirty="0"/>
              <a:t>A senior person from one of the support functions e.g. Head of Finance, MIS, Purchase etc should be heading the sub-committee. </a:t>
            </a:r>
          </a:p>
          <a:p>
            <a:r>
              <a:rPr lang="en-MY" dirty="0"/>
              <a:t>Members representing all support functions and people from Production &amp; Quality should be included in sub committee. TPM co-ordinate plans and guides the sub committee.</a:t>
            </a:r>
          </a:p>
          <a:p>
            <a:endParaRPr lang="en-MY" dirty="0"/>
          </a:p>
          <a:p>
            <a:pPr marL="971550" lvl="1" indent="-514350">
              <a:buFont typeface="+mj-lt"/>
              <a:buAutoNum type="arabicPeriod"/>
            </a:pPr>
            <a:r>
              <a:rPr lang="en-MY" dirty="0"/>
              <a:t>Providing awareness about office TPM to all support departments </a:t>
            </a:r>
          </a:p>
          <a:p>
            <a:pPr marL="971550" lvl="1" indent="-514350">
              <a:buFont typeface="+mj-lt"/>
              <a:buAutoNum type="arabicPeriod"/>
            </a:pPr>
            <a:r>
              <a:rPr lang="en-MY" dirty="0"/>
              <a:t>Identify the scope for improvement in each function </a:t>
            </a:r>
          </a:p>
          <a:p>
            <a:pPr marL="971550" lvl="1" indent="-514350">
              <a:buFont typeface="+mj-lt"/>
              <a:buAutoNum type="arabicPeriod"/>
            </a:pPr>
            <a:r>
              <a:rPr lang="en-MY" dirty="0"/>
              <a:t>Collect relevant data </a:t>
            </a:r>
          </a:p>
          <a:p>
            <a:pPr marL="971550" lvl="1" indent="-514350">
              <a:buFont typeface="+mj-lt"/>
              <a:buAutoNum type="arabicPeriod"/>
            </a:pPr>
            <a:r>
              <a:rPr lang="en-MY" dirty="0"/>
              <a:t>Help them to solve problems in their circles </a:t>
            </a:r>
          </a:p>
          <a:p>
            <a:pPr marL="971550" lvl="1" indent="-514350">
              <a:buFont typeface="+mj-lt"/>
              <a:buAutoNum type="arabicPeriod"/>
            </a:pPr>
            <a:r>
              <a:rPr lang="en-MY" dirty="0"/>
              <a:t>Make up an activity board where progress is monitored on both sides - results and actions along with </a:t>
            </a:r>
            <a:r>
              <a:rPr lang="en-MY" dirty="0" err="1"/>
              <a:t>Kaizens</a:t>
            </a:r>
            <a:r>
              <a:rPr lang="en-MY" dirty="0"/>
              <a:t>. </a:t>
            </a:r>
          </a:p>
          <a:p>
            <a:pPr marL="971550" lvl="1" indent="-514350">
              <a:buFont typeface="+mj-lt"/>
              <a:buAutoNum type="arabicPeriod"/>
            </a:pPr>
            <a:r>
              <a:rPr lang="en-MY" dirty="0"/>
              <a:t>Fan out to cover all employees and circles in all functions. </a:t>
            </a:r>
          </a:p>
          <a:p>
            <a:pPr>
              <a:buNone/>
            </a:pPr>
            <a:endParaRPr lang="en-MY" dirty="0"/>
          </a:p>
          <a:p>
            <a:pPr>
              <a:buNone/>
            </a:pPr>
            <a:endParaRPr lang="tr-TR" dirty="0"/>
          </a:p>
        </p:txBody>
      </p:sp>
      <p:sp>
        <p:nvSpPr>
          <p:cNvPr id="4" name="1 Başlık"/>
          <p:cNvSpPr>
            <a:spLocks noGrp="1"/>
          </p:cNvSpPr>
          <p:nvPr>
            <p:ph type="title"/>
          </p:nvPr>
        </p:nvSpPr>
        <p:spPr>
          <a:xfrm>
            <a:off x="1905000" y="457200"/>
            <a:ext cx="6934200" cy="762000"/>
          </a:xfrm>
        </p:spPr>
        <p:txBody>
          <a:bodyPr/>
          <a:lstStyle/>
          <a:p>
            <a:pPr algn="l"/>
            <a:r>
              <a:rPr lang="tr-TR" b="1" dirty="0"/>
              <a:t>Pillar </a:t>
            </a:r>
            <a:r>
              <a:rPr lang="en-MY" b="1" dirty="0"/>
              <a:t>6</a:t>
            </a:r>
            <a:r>
              <a:rPr lang="tr-TR" b="1" dirty="0"/>
              <a:t>: </a:t>
            </a:r>
            <a:r>
              <a:rPr lang="en-MY" b="1" dirty="0"/>
              <a:t>Office TPM</a:t>
            </a:r>
            <a:endParaRPr lang="tr-TR" b="1" dirty="0"/>
          </a:p>
        </p:txBody>
      </p:sp>
    </p:spTree>
    <p:extLst>
      <p:ext uri="{BB962C8B-B14F-4D97-AF65-F5344CB8AC3E}">
        <p14:creationId xmlns:p14="http://schemas.microsoft.com/office/powerpoint/2010/main" val="51534212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52400" y="1396584"/>
            <a:ext cx="8686800" cy="4800600"/>
          </a:xfrm>
        </p:spPr>
        <p:txBody>
          <a:bodyPr>
            <a:noAutofit/>
          </a:bodyPr>
          <a:lstStyle/>
          <a:p>
            <a:pPr>
              <a:buNone/>
            </a:pPr>
            <a:r>
              <a:rPr lang="en-MY" sz="2000" b="1" dirty="0"/>
              <a:t>Target: </a:t>
            </a:r>
          </a:p>
          <a:p>
            <a:pPr lvl="1">
              <a:buNone/>
            </a:pPr>
            <a:r>
              <a:rPr lang="en-MY" sz="2000" b="1" dirty="0">
                <a:solidFill>
                  <a:srgbClr val="C00000"/>
                </a:solidFill>
              </a:rPr>
              <a:t>1. Zero accident, </a:t>
            </a:r>
          </a:p>
          <a:p>
            <a:pPr lvl="1">
              <a:buNone/>
            </a:pPr>
            <a:r>
              <a:rPr lang="en-MY" sz="2000" b="1" dirty="0">
                <a:solidFill>
                  <a:srgbClr val="C00000"/>
                </a:solidFill>
              </a:rPr>
              <a:t>2. Zero health damage </a:t>
            </a:r>
          </a:p>
          <a:p>
            <a:pPr lvl="1">
              <a:buNone/>
            </a:pPr>
            <a:r>
              <a:rPr lang="en-MY" sz="2000" b="1" dirty="0">
                <a:solidFill>
                  <a:srgbClr val="C00000"/>
                </a:solidFill>
              </a:rPr>
              <a:t>3. Zero fires. </a:t>
            </a:r>
          </a:p>
          <a:p>
            <a:endParaRPr lang="en-MY" sz="2000" dirty="0"/>
          </a:p>
          <a:p>
            <a:pPr algn="just"/>
            <a:r>
              <a:rPr lang="en-MY" sz="2000" dirty="0"/>
              <a:t>It focus on how to create a safe workplace and a surrounding area that is not damaged by the process or procedures. This pillar will play an active role in each of the other pillars on a regular basis.</a:t>
            </a:r>
          </a:p>
          <a:p>
            <a:pPr algn="just"/>
            <a:r>
              <a:rPr lang="en-MY" sz="2000" dirty="0"/>
              <a:t>A committee is constituted for this pillar, which comprises representative of officers as well as workers. Manager (Safety) is looking after functions related to safety. </a:t>
            </a:r>
          </a:p>
          <a:p>
            <a:r>
              <a:rPr lang="en-MY" sz="2000" dirty="0"/>
              <a:t>To create awareness among employees various competitions like safety slogans, quiz, brochures, posters, etc. related to safety can be organized at regular intervals.</a:t>
            </a:r>
            <a:endParaRPr lang="tr-TR" sz="2000" dirty="0"/>
          </a:p>
        </p:txBody>
      </p:sp>
      <p:sp>
        <p:nvSpPr>
          <p:cNvPr id="4" name="1 Başlık"/>
          <p:cNvSpPr>
            <a:spLocks noGrp="1"/>
          </p:cNvSpPr>
          <p:nvPr>
            <p:ph type="title"/>
          </p:nvPr>
        </p:nvSpPr>
        <p:spPr>
          <a:xfrm>
            <a:off x="1905000" y="457200"/>
            <a:ext cx="6934200" cy="914400"/>
          </a:xfrm>
        </p:spPr>
        <p:txBody>
          <a:bodyPr/>
          <a:lstStyle/>
          <a:p>
            <a:pPr algn="l"/>
            <a:r>
              <a:rPr lang="tr-TR" b="1" dirty="0"/>
              <a:t>Pillar </a:t>
            </a:r>
            <a:r>
              <a:rPr lang="en-MY" b="1" dirty="0"/>
              <a:t>7</a:t>
            </a:r>
            <a:r>
              <a:rPr lang="tr-TR" b="1" dirty="0"/>
              <a:t>: </a:t>
            </a:r>
            <a:r>
              <a:rPr lang="en-MY" b="1" dirty="0"/>
              <a:t>Safety, Health and Environment</a:t>
            </a:r>
            <a:endParaRPr lang="tr-TR" b="1" dirty="0"/>
          </a:p>
        </p:txBody>
      </p:sp>
    </p:spTree>
    <p:extLst>
      <p:ext uri="{BB962C8B-B14F-4D97-AF65-F5344CB8AC3E}">
        <p14:creationId xmlns:p14="http://schemas.microsoft.com/office/powerpoint/2010/main" val="378229696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762000" y="1600200"/>
            <a:ext cx="7924800" cy="4648200"/>
          </a:xfrm>
        </p:spPr>
        <p:txBody>
          <a:bodyPr>
            <a:noAutofit/>
          </a:bodyPr>
          <a:lstStyle/>
          <a:p>
            <a:r>
              <a:rPr lang="en-MY" sz="2200" dirty="0"/>
              <a:t>Typically people show strong resistance to change. </a:t>
            </a:r>
          </a:p>
          <a:p>
            <a:pPr algn="just"/>
            <a:r>
              <a:rPr lang="en-MY" sz="2200" dirty="0"/>
              <a:t>Many people treat it just another “Program of the month ” without paying any focus and also doubt about the effectiveness. </a:t>
            </a:r>
          </a:p>
          <a:p>
            <a:pPr algn="just"/>
            <a:r>
              <a:rPr lang="en-MY" sz="2200" dirty="0"/>
              <a:t>Not sufficient resources (people, money, time, etc.) and assistance provided </a:t>
            </a:r>
          </a:p>
          <a:p>
            <a:pPr algn="just"/>
            <a:r>
              <a:rPr lang="en-MY" sz="2200" dirty="0"/>
              <a:t>Insufficient understanding of the methodology and philosophy by middle management </a:t>
            </a:r>
          </a:p>
          <a:p>
            <a:r>
              <a:rPr lang="en-MY" sz="2200" dirty="0"/>
              <a:t>TPM is not a “quick fix ” approach, it involve cultural change to the ways we do things </a:t>
            </a:r>
          </a:p>
          <a:p>
            <a:r>
              <a:rPr lang="en-MY" sz="2200" dirty="0"/>
              <a:t>Departmental barrier existing within Business Unit </a:t>
            </a:r>
          </a:p>
          <a:p>
            <a:r>
              <a:rPr lang="en-MY" sz="2200" dirty="0"/>
              <a:t>Many people considered TPM activities as additional work/threat.</a:t>
            </a:r>
            <a:endParaRPr lang="tr-TR" sz="2200" dirty="0"/>
          </a:p>
        </p:txBody>
      </p:sp>
      <p:sp>
        <p:nvSpPr>
          <p:cNvPr id="4" name="1 Başlık"/>
          <p:cNvSpPr>
            <a:spLocks noGrp="1"/>
          </p:cNvSpPr>
          <p:nvPr>
            <p:ph type="title"/>
          </p:nvPr>
        </p:nvSpPr>
        <p:spPr>
          <a:xfrm>
            <a:off x="1905000" y="457200"/>
            <a:ext cx="6934200" cy="914400"/>
          </a:xfrm>
        </p:spPr>
        <p:txBody>
          <a:bodyPr/>
          <a:lstStyle/>
          <a:p>
            <a:pPr algn="l"/>
            <a:r>
              <a:rPr lang="en-MY" b="1" dirty="0"/>
              <a:t>Difficulties faced in TPM implementation</a:t>
            </a:r>
            <a:endParaRPr lang="tr-TR" b="1" dirty="0"/>
          </a:p>
        </p:txBody>
      </p:sp>
    </p:spTree>
    <p:extLst>
      <p:ext uri="{BB962C8B-B14F-4D97-AF65-F5344CB8AC3E}">
        <p14:creationId xmlns:p14="http://schemas.microsoft.com/office/powerpoint/2010/main" val="16115710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533400" y="1602889"/>
            <a:ext cx="8153400" cy="4893647"/>
          </a:xfrm>
          <a:prstGeom prst="rect">
            <a:avLst/>
          </a:prstGeom>
          <a:noFill/>
          <a:ln>
            <a:noFill/>
          </a:ln>
          <a:effectLst/>
          <a:extLst>
            <a:ext uri="{909E8E84-426E-40DD-AFC4-6F175D3DCCD1}">
              <a14:hiddenFill xmlns:a14="http://schemas.microsoft.com/office/drawing/2010/main">
                <a:solidFill>
                  <a:srgbClr val="99FF33"/>
                </a:solidFill>
              </a14:hiddenFill>
            </a:ex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algn="ctr">
              <a:defRPr sz="1600">
                <a:solidFill>
                  <a:schemeClr val="bg1"/>
                </a:solidFill>
                <a:latin typeface="Arial" panose="020B0604020202020204" pitchFamily="34" charset="0"/>
              </a:defRPr>
            </a:lvl1pPr>
            <a:lvl2pPr marL="742950" indent="-285750" algn="ctr">
              <a:defRPr sz="1600">
                <a:solidFill>
                  <a:schemeClr val="bg1"/>
                </a:solidFill>
                <a:latin typeface="Arial" panose="020B0604020202020204" pitchFamily="34" charset="0"/>
              </a:defRPr>
            </a:lvl2pPr>
            <a:lvl3pPr marL="1143000" indent="-228600" algn="ctr">
              <a:defRPr sz="1600">
                <a:solidFill>
                  <a:schemeClr val="bg1"/>
                </a:solidFill>
                <a:latin typeface="Arial" panose="020B0604020202020204" pitchFamily="34" charset="0"/>
              </a:defRPr>
            </a:lvl3pPr>
            <a:lvl4pPr marL="1600200" indent="-228600" algn="ctr">
              <a:defRPr sz="1600">
                <a:solidFill>
                  <a:schemeClr val="bg1"/>
                </a:solidFill>
                <a:latin typeface="Arial" panose="020B0604020202020204" pitchFamily="34" charset="0"/>
              </a:defRPr>
            </a:lvl4pPr>
            <a:lvl5pPr marL="2057400" indent="-228600" algn="ctr">
              <a:defRPr sz="1600">
                <a:solidFill>
                  <a:schemeClr val="bg1"/>
                </a:solidFill>
                <a:latin typeface="Arial" panose="020B0604020202020204" pitchFamily="34" charset="0"/>
              </a:defRPr>
            </a:lvl5pPr>
            <a:lvl6pPr marL="2514600" indent="-228600" algn="ctr" eaLnBrk="0" fontAlgn="base" hangingPunct="0">
              <a:spcBef>
                <a:spcPct val="0"/>
              </a:spcBef>
              <a:spcAft>
                <a:spcPct val="0"/>
              </a:spcAft>
              <a:defRPr sz="1600">
                <a:solidFill>
                  <a:schemeClr val="bg1"/>
                </a:solidFill>
                <a:latin typeface="Arial" panose="020B0604020202020204" pitchFamily="34" charset="0"/>
              </a:defRPr>
            </a:lvl6pPr>
            <a:lvl7pPr marL="2971800" indent="-228600" algn="ctr" eaLnBrk="0" fontAlgn="base" hangingPunct="0">
              <a:spcBef>
                <a:spcPct val="0"/>
              </a:spcBef>
              <a:spcAft>
                <a:spcPct val="0"/>
              </a:spcAft>
              <a:defRPr sz="1600">
                <a:solidFill>
                  <a:schemeClr val="bg1"/>
                </a:solidFill>
                <a:latin typeface="Arial" panose="020B0604020202020204" pitchFamily="34" charset="0"/>
              </a:defRPr>
            </a:lvl7pPr>
            <a:lvl8pPr marL="3429000" indent="-228600" algn="ctr" eaLnBrk="0" fontAlgn="base" hangingPunct="0">
              <a:spcBef>
                <a:spcPct val="0"/>
              </a:spcBef>
              <a:spcAft>
                <a:spcPct val="0"/>
              </a:spcAft>
              <a:defRPr sz="1600">
                <a:solidFill>
                  <a:schemeClr val="bg1"/>
                </a:solidFill>
                <a:latin typeface="Arial" panose="020B0604020202020204" pitchFamily="34" charset="0"/>
              </a:defRPr>
            </a:lvl8pPr>
            <a:lvl9pPr marL="3886200" indent="-228600" algn="ctr" eaLnBrk="0" fontAlgn="base" hangingPunct="0">
              <a:spcBef>
                <a:spcPct val="0"/>
              </a:spcBef>
              <a:spcAft>
                <a:spcPct val="0"/>
              </a:spcAft>
              <a:defRPr sz="1600">
                <a:solidFill>
                  <a:schemeClr val="bg1"/>
                </a:solidFill>
                <a:latin typeface="Arial" panose="020B0604020202020204" pitchFamily="34" charset="0"/>
              </a:defRPr>
            </a:lvl9pPr>
          </a:lstStyle>
          <a:p>
            <a:pPr marL="342900" indent="-342900" algn="just" eaLnBrk="1" hangingPunct="1">
              <a:buFont typeface="Arial" panose="020B0604020202020204" pitchFamily="34" charset="0"/>
              <a:buChar char="•"/>
            </a:pPr>
            <a:r>
              <a:rPr lang="en-US" altLang="en-US" sz="2400" b="1" dirty="0">
                <a:solidFill>
                  <a:schemeClr val="tx1"/>
                </a:solidFill>
                <a:latin typeface="+mn-lt"/>
              </a:rPr>
              <a:t>TPM</a:t>
            </a:r>
            <a:r>
              <a:rPr lang="en-US" altLang="en-US" sz="2400" dirty="0">
                <a:solidFill>
                  <a:schemeClr val="tx1"/>
                </a:solidFill>
                <a:latin typeface="+mn-lt"/>
              </a:rPr>
              <a:t> evolved from </a:t>
            </a:r>
            <a:r>
              <a:rPr lang="en-US" altLang="en-US" sz="2400" b="1" dirty="0">
                <a:solidFill>
                  <a:schemeClr val="tx1"/>
                </a:solidFill>
                <a:latin typeface="+mn-lt"/>
              </a:rPr>
              <a:t>TQM,</a:t>
            </a:r>
            <a:r>
              <a:rPr lang="en-US" altLang="en-US" sz="2400" dirty="0">
                <a:solidFill>
                  <a:schemeClr val="tx1"/>
                </a:solidFill>
                <a:latin typeface="+mn-lt"/>
              </a:rPr>
              <a:t> which evolved as a direct result of </a:t>
            </a:r>
            <a:r>
              <a:rPr lang="en-US" altLang="en-US" sz="2400" b="1" dirty="0">
                <a:solidFill>
                  <a:schemeClr val="tx1"/>
                </a:solidFill>
                <a:latin typeface="+mn-lt"/>
              </a:rPr>
              <a:t>Dr. W. Edwards Deming's</a:t>
            </a:r>
            <a:r>
              <a:rPr lang="en-US" altLang="en-US" sz="2400" dirty="0">
                <a:solidFill>
                  <a:schemeClr val="tx1"/>
                </a:solidFill>
                <a:latin typeface="+mn-lt"/>
              </a:rPr>
              <a:t> influence on Japanese industry.</a:t>
            </a:r>
          </a:p>
          <a:p>
            <a:pPr marL="342900" indent="-342900" algn="l" eaLnBrk="1" hangingPunct="1">
              <a:buFont typeface="Arial" panose="020B0604020202020204" pitchFamily="34" charset="0"/>
              <a:buChar char="•"/>
            </a:pPr>
            <a:endParaRPr lang="en-US" altLang="en-US" sz="2400" dirty="0">
              <a:solidFill>
                <a:schemeClr val="tx1"/>
              </a:solidFill>
              <a:latin typeface="+mn-lt"/>
            </a:endParaRPr>
          </a:p>
          <a:p>
            <a:pPr marL="342900" indent="-342900" algn="just" eaLnBrk="1" hangingPunct="1">
              <a:buFont typeface="Arial" panose="020B0604020202020204" pitchFamily="34" charset="0"/>
              <a:buChar char="•"/>
            </a:pPr>
            <a:r>
              <a:rPr lang="en-US" altLang="en-US" sz="2400" b="1" dirty="0">
                <a:solidFill>
                  <a:schemeClr val="tx1"/>
                </a:solidFill>
                <a:latin typeface="+mn-lt"/>
              </a:rPr>
              <a:t>Dr. Deming</a:t>
            </a:r>
            <a:r>
              <a:rPr lang="en-US" altLang="en-US" sz="2400" dirty="0">
                <a:solidFill>
                  <a:schemeClr val="tx1"/>
                </a:solidFill>
                <a:latin typeface="+mn-lt"/>
              </a:rPr>
              <a:t> began his work as a statistician in Japan shortly after World War II.</a:t>
            </a:r>
          </a:p>
          <a:p>
            <a:pPr algn="l" eaLnBrk="1" hangingPunct="1"/>
            <a:endParaRPr lang="en-US" altLang="en-US" sz="2400" dirty="0">
              <a:solidFill>
                <a:schemeClr val="tx1"/>
              </a:solidFill>
              <a:latin typeface="+mn-lt"/>
            </a:endParaRPr>
          </a:p>
          <a:p>
            <a:pPr marL="342900" indent="-342900" algn="just" eaLnBrk="1" hangingPunct="1">
              <a:buFont typeface="Arial" panose="020B0604020202020204" pitchFamily="34" charset="0"/>
              <a:buChar char="•"/>
            </a:pPr>
            <a:r>
              <a:rPr lang="en-US" altLang="en-US" sz="2400" dirty="0">
                <a:solidFill>
                  <a:schemeClr val="tx1"/>
                </a:solidFill>
                <a:latin typeface="+mn-lt"/>
              </a:rPr>
              <a:t>He</a:t>
            </a:r>
            <a:r>
              <a:rPr lang="en-US" altLang="en-US" sz="2400" b="1" dirty="0">
                <a:solidFill>
                  <a:schemeClr val="tx1"/>
                </a:solidFill>
                <a:latin typeface="+mn-lt"/>
              </a:rPr>
              <a:t> </a:t>
            </a:r>
            <a:r>
              <a:rPr lang="en-US" altLang="en-US" sz="2400" dirty="0">
                <a:solidFill>
                  <a:schemeClr val="tx1"/>
                </a:solidFill>
                <a:latin typeface="+mn-lt"/>
              </a:rPr>
              <a:t>initially began to show the Japanese </a:t>
            </a:r>
            <a:r>
              <a:rPr lang="en-US" altLang="en-US" sz="2400" b="1" dirty="0">
                <a:solidFill>
                  <a:srgbClr val="C00000"/>
                </a:solidFill>
                <a:latin typeface="+mn-lt"/>
              </a:rPr>
              <a:t>how to use statistical analysis in manufacturing</a:t>
            </a:r>
            <a:r>
              <a:rPr lang="en-US" altLang="en-US" sz="2400" dirty="0">
                <a:solidFill>
                  <a:schemeClr val="tx1"/>
                </a:solidFill>
                <a:latin typeface="+mn-lt"/>
              </a:rPr>
              <a:t> and how to use the </a:t>
            </a:r>
            <a:r>
              <a:rPr lang="en-US" altLang="en-US" sz="2400" dirty="0">
                <a:solidFill>
                  <a:srgbClr val="C00000"/>
                </a:solidFill>
                <a:latin typeface="+mn-lt"/>
              </a:rPr>
              <a:t>resulting data to control quality</a:t>
            </a:r>
            <a:r>
              <a:rPr lang="en-US" altLang="en-US" sz="2400" dirty="0">
                <a:solidFill>
                  <a:schemeClr val="tx1"/>
                </a:solidFill>
                <a:latin typeface="+mn-lt"/>
              </a:rPr>
              <a:t> during manufacturing.</a:t>
            </a:r>
          </a:p>
          <a:p>
            <a:pPr marL="342900" indent="-342900" algn="l" eaLnBrk="1" hangingPunct="1">
              <a:buFont typeface="Arial" panose="020B0604020202020204" pitchFamily="34" charset="0"/>
              <a:buChar char="•"/>
            </a:pPr>
            <a:endParaRPr lang="en-US" altLang="en-US" sz="2400" dirty="0">
              <a:solidFill>
                <a:schemeClr val="tx1"/>
              </a:solidFill>
              <a:latin typeface="+mn-lt"/>
            </a:endParaRPr>
          </a:p>
          <a:p>
            <a:pPr marL="342900" indent="-342900" algn="just" eaLnBrk="1" hangingPunct="1">
              <a:buFont typeface="Arial" panose="020B0604020202020204" pitchFamily="34" charset="0"/>
              <a:buChar char="•"/>
            </a:pPr>
            <a:r>
              <a:rPr lang="en-US" altLang="en-US" sz="2400" dirty="0">
                <a:solidFill>
                  <a:schemeClr val="tx1"/>
                </a:solidFill>
                <a:latin typeface="+mn-lt"/>
              </a:rPr>
              <a:t>The initial statistical procedures and the resulting quality control concepts fueled by the Japanese work ethic soon became a way of life for Japanese industry. </a:t>
            </a:r>
          </a:p>
        </p:txBody>
      </p:sp>
      <p:sp>
        <p:nvSpPr>
          <p:cNvPr id="3" name="TextBox 2"/>
          <p:cNvSpPr txBox="1"/>
          <p:nvPr/>
        </p:nvSpPr>
        <p:spPr>
          <a:xfrm>
            <a:off x="1828800" y="609600"/>
            <a:ext cx="5105400" cy="646331"/>
          </a:xfrm>
          <a:prstGeom prst="rect">
            <a:avLst/>
          </a:prstGeom>
          <a:noFill/>
        </p:spPr>
        <p:txBody>
          <a:bodyPr wrap="square" rtlCol="0">
            <a:spAutoFit/>
          </a:bodyPr>
          <a:lstStyle/>
          <a:p>
            <a:pPr lvl="0"/>
            <a:r>
              <a:rPr lang="en-US" altLang="en-US" sz="3600" b="1" dirty="0">
                <a:latin typeface="+mj-lt"/>
              </a:rPr>
              <a:t>History of TPM</a:t>
            </a:r>
          </a:p>
        </p:txBody>
      </p:sp>
    </p:spTree>
    <p:extLst>
      <p:ext uri="{BB962C8B-B14F-4D97-AF65-F5344CB8AC3E}">
        <p14:creationId xmlns:p14="http://schemas.microsoft.com/office/powerpoint/2010/main" val="3456424893"/>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457200" y="1635156"/>
            <a:ext cx="8229600" cy="4524315"/>
          </a:xfrm>
          <a:prstGeom prst="rect">
            <a:avLst/>
          </a:prstGeom>
          <a:noFill/>
          <a:ln>
            <a:noFill/>
          </a:ln>
          <a:effectLst/>
          <a:extLst>
            <a:ext uri="{909E8E84-426E-40DD-AFC4-6F175D3DCCD1}">
              <a14:hiddenFill xmlns:a14="http://schemas.microsoft.com/office/drawing/2010/main">
                <a:solidFill>
                  <a:srgbClr val="99FF33"/>
                </a:solidFill>
              </a14:hiddenFill>
            </a:ex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algn="ctr">
              <a:defRPr sz="1600">
                <a:solidFill>
                  <a:schemeClr val="bg1"/>
                </a:solidFill>
                <a:latin typeface="Arial" panose="020B0604020202020204" pitchFamily="34" charset="0"/>
              </a:defRPr>
            </a:lvl1pPr>
            <a:lvl2pPr marL="742950" indent="-285750" algn="ctr">
              <a:defRPr sz="1600">
                <a:solidFill>
                  <a:schemeClr val="bg1"/>
                </a:solidFill>
                <a:latin typeface="Arial" panose="020B0604020202020204" pitchFamily="34" charset="0"/>
              </a:defRPr>
            </a:lvl2pPr>
            <a:lvl3pPr marL="1143000" indent="-228600" algn="ctr">
              <a:defRPr sz="1600">
                <a:solidFill>
                  <a:schemeClr val="bg1"/>
                </a:solidFill>
                <a:latin typeface="Arial" panose="020B0604020202020204" pitchFamily="34" charset="0"/>
              </a:defRPr>
            </a:lvl3pPr>
            <a:lvl4pPr marL="1600200" indent="-228600" algn="ctr">
              <a:defRPr sz="1600">
                <a:solidFill>
                  <a:schemeClr val="bg1"/>
                </a:solidFill>
                <a:latin typeface="Arial" panose="020B0604020202020204" pitchFamily="34" charset="0"/>
              </a:defRPr>
            </a:lvl4pPr>
            <a:lvl5pPr marL="2057400" indent="-228600" algn="ctr">
              <a:defRPr sz="1600">
                <a:solidFill>
                  <a:schemeClr val="bg1"/>
                </a:solidFill>
                <a:latin typeface="Arial" panose="020B0604020202020204" pitchFamily="34" charset="0"/>
              </a:defRPr>
            </a:lvl5pPr>
            <a:lvl6pPr marL="2514600" indent="-228600" algn="ctr" eaLnBrk="0" fontAlgn="base" hangingPunct="0">
              <a:spcBef>
                <a:spcPct val="0"/>
              </a:spcBef>
              <a:spcAft>
                <a:spcPct val="0"/>
              </a:spcAft>
              <a:defRPr sz="1600">
                <a:solidFill>
                  <a:schemeClr val="bg1"/>
                </a:solidFill>
                <a:latin typeface="Arial" panose="020B0604020202020204" pitchFamily="34" charset="0"/>
              </a:defRPr>
            </a:lvl6pPr>
            <a:lvl7pPr marL="2971800" indent="-228600" algn="ctr" eaLnBrk="0" fontAlgn="base" hangingPunct="0">
              <a:spcBef>
                <a:spcPct val="0"/>
              </a:spcBef>
              <a:spcAft>
                <a:spcPct val="0"/>
              </a:spcAft>
              <a:defRPr sz="1600">
                <a:solidFill>
                  <a:schemeClr val="bg1"/>
                </a:solidFill>
                <a:latin typeface="Arial" panose="020B0604020202020204" pitchFamily="34" charset="0"/>
              </a:defRPr>
            </a:lvl7pPr>
            <a:lvl8pPr marL="3429000" indent="-228600" algn="ctr" eaLnBrk="0" fontAlgn="base" hangingPunct="0">
              <a:spcBef>
                <a:spcPct val="0"/>
              </a:spcBef>
              <a:spcAft>
                <a:spcPct val="0"/>
              </a:spcAft>
              <a:defRPr sz="1600">
                <a:solidFill>
                  <a:schemeClr val="bg1"/>
                </a:solidFill>
                <a:latin typeface="Arial" panose="020B0604020202020204" pitchFamily="34" charset="0"/>
              </a:defRPr>
            </a:lvl8pPr>
            <a:lvl9pPr marL="3886200" indent="-228600" algn="ctr" eaLnBrk="0" fontAlgn="base" hangingPunct="0">
              <a:spcBef>
                <a:spcPct val="0"/>
              </a:spcBef>
              <a:spcAft>
                <a:spcPct val="0"/>
              </a:spcAft>
              <a:defRPr sz="1600">
                <a:solidFill>
                  <a:schemeClr val="bg1"/>
                </a:solidFill>
                <a:latin typeface="Arial" panose="020B0604020202020204" pitchFamily="34" charset="0"/>
              </a:defRPr>
            </a:lvl9pPr>
          </a:lstStyle>
          <a:p>
            <a:pPr marL="342900" indent="-342900" algn="just" eaLnBrk="1" hangingPunct="1">
              <a:buFont typeface="Arial" panose="020B0604020202020204" pitchFamily="34" charset="0"/>
              <a:buChar char="•"/>
            </a:pPr>
            <a:r>
              <a:rPr lang="en-US" altLang="en-US" sz="2400" dirty="0">
                <a:solidFill>
                  <a:schemeClr val="tx1"/>
                </a:solidFill>
                <a:latin typeface="+mn-lt"/>
              </a:rPr>
              <a:t>Main manufacturing excellence approach of Toyota and other excellent Japanese companies since the 70’s</a:t>
            </a:r>
          </a:p>
          <a:p>
            <a:pPr algn="l" eaLnBrk="1" hangingPunct="1"/>
            <a:endParaRPr lang="en-US" altLang="en-US" sz="2400" dirty="0">
              <a:solidFill>
                <a:schemeClr val="tx1"/>
              </a:solidFill>
              <a:latin typeface="+mn-lt"/>
            </a:endParaRPr>
          </a:p>
          <a:p>
            <a:pPr marL="342900" indent="-342900" algn="just" eaLnBrk="1" hangingPunct="1">
              <a:buFont typeface="Arial" panose="020B0604020202020204" pitchFamily="34" charset="0"/>
              <a:buChar char="•"/>
            </a:pPr>
            <a:r>
              <a:rPr lang="en-US" altLang="en-US" sz="2400" dirty="0">
                <a:solidFill>
                  <a:schemeClr val="tx1"/>
                </a:solidFill>
                <a:latin typeface="+mn-lt"/>
              </a:rPr>
              <a:t>TPM is the foundation for JIT, FA, Poke Yoke, Lean Manufacturing  and Zero Defects</a:t>
            </a:r>
          </a:p>
          <a:p>
            <a:pPr algn="l" eaLnBrk="1" hangingPunct="1"/>
            <a:r>
              <a:rPr lang="en-US" altLang="en-US" sz="2400" dirty="0">
                <a:solidFill>
                  <a:schemeClr val="tx1"/>
                </a:solidFill>
                <a:latin typeface="+mn-lt"/>
              </a:rPr>
              <a:t> </a:t>
            </a:r>
          </a:p>
          <a:p>
            <a:pPr marL="342900" indent="-342900" algn="just" eaLnBrk="1" hangingPunct="1">
              <a:buFont typeface="Arial" panose="020B0604020202020204" pitchFamily="34" charset="0"/>
              <a:buChar char="•"/>
            </a:pPr>
            <a:r>
              <a:rPr lang="en-US" altLang="en-US" sz="2400" dirty="0">
                <a:solidFill>
                  <a:schemeClr val="tx1"/>
                </a:solidFill>
                <a:latin typeface="+mn-lt"/>
              </a:rPr>
              <a:t>Comes from the best of </a:t>
            </a:r>
            <a:r>
              <a:rPr lang="en-US" altLang="en-US" sz="2400" dirty="0">
                <a:solidFill>
                  <a:srgbClr val="C00000"/>
                </a:solidFill>
                <a:latin typeface="+mn-lt"/>
              </a:rPr>
              <a:t>Japanese Industrial Excellence </a:t>
            </a:r>
            <a:r>
              <a:rPr lang="en-US" altLang="en-US" sz="2400" dirty="0">
                <a:solidFill>
                  <a:schemeClr val="tx1"/>
                </a:solidFill>
                <a:latin typeface="+mn-lt"/>
              </a:rPr>
              <a:t>and evolved from the heat of the continuing Energy Crisis and Globalization Challenges to achieve More with Less</a:t>
            </a:r>
          </a:p>
          <a:p>
            <a:pPr marL="342900" indent="-342900" algn="l" eaLnBrk="1" hangingPunct="1">
              <a:buFont typeface="Arial" panose="020B0604020202020204" pitchFamily="34" charset="0"/>
              <a:buChar char="•"/>
            </a:pPr>
            <a:endParaRPr lang="en-US" altLang="en-US" sz="2400" dirty="0">
              <a:solidFill>
                <a:schemeClr val="tx1"/>
              </a:solidFill>
              <a:latin typeface="+mn-lt"/>
            </a:endParaRPr>
          </a:p>
          <a:p>
            <a:pPr marL="342900" indent="-342900" algn="l" eaLnBrk="1" hangingPunct="1">
              <a:buFont typeface="Arial" panose="020B0604020202020204" pitchFamily="34" charset="0"/>
              <a:buChar char="•"/>
            </a:pPr>
            <a:endParaRPr lang="en-US" altLang="en-US" sz="2400" dirty="0">
              <a:solidFill>
                <a:schemeClr val="tx1"/>
              </a:solidFill>
              <a:latin typeface="+mn-lt"/>
            </a:endParaRPr>
          </a:p>
          <a:p>
            <a:pPr marL="342900" indent="-342900" algn="l" eaLnBrk="1" hangingPunct="1">
              <a:buFont typeface="Arial" panose="020B0604020202020204" pitchFamily="34" charset="0"/>
              <a:buChar char="•"/>
            </a:pPr>
            <a:endParaRPr lang="en-US" altLang="en-US" sz="2400" dirty="0">
              <a:solidFill>
                <a:schemeClr val="tx1"/>
              </a:solidFill>
              <a:latin typeface="+mn-lt"/>
            </a:endParaRPr>
          </a:p>
        </p:txBody>
      </p:sp>
      <p:sp>
        <p:nvSpPr>
          <p:cNvPr id="2" name="TextBox 1"/>
          <p:cNvSpPr txBox="1"/>
          <p:nvPr/>
        </p:nvSpPr>
        <p:spPr>
          <a:xfrm>
            <a:off x="1828800" y="609600"/>
            <a:ext cx="6858000" cy="646331"/>
          </a:xfrm>
          <a:prstGeom prst="rect">
            <a:avLst/>
          </a:prstGeom>
          <a:noFill/>
        </p:spPr>
        <p:txBody>
          <a:bodyPr wrap="square" rtlCol="0">
            <a:spAutoFit/>
          </a:bodyPr>
          <a:lstStyle/>
          <a:p>
            <a:r>
              <a:rPr lang="en-MY" sz="3600" b="1" dirty="0">
                <a:latin typeface="+mj-lt"/>
              </a:rPr>
              <a:t>Background of TPM</a:t>
            </a:r>
          </a:p>
        </p:txBody>
      </p:sp>
    </p:spTree>
    <p:extLst>
      <p:ext uri="{BB962C8B-B14F-4D97-AF65-F5344CB8AC3E}">
        <p14:creationId xmlns:p14="http://schemas.microsoft.com/office/powerpoint/2010/main" val="3938166971"/>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457200" y="1450490"/>
            <a:ext cx="8229600" cy="4893647"/>
          </a:xfrm>
          <a:prstGeom prst="rect">
            <a:avLst/>
          </a:prstGeom>
          <a:noFill/>
          <a:ln>
            <a:noFill/>
          </a:ln>
          <a:effectLst/>
          <a:extLst>
            <a:ext uri="{909E8E84-426E-40DD-AFC4-6F175D3DCCD1}">
              <a14:hiddenFill xmlns:a14="http://schemas.microsoft.com/office/drawing/2010/main">
                <a:solidFill>
                  <a:srgbClr val="99FF33"/>
                </a:solidFill>
              </a14:hiddenFill>
            </a:ex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algn="ctr">
              <a:defRPr sz="1600">
                <a:solidFill>
                  <a:schemeClr val="bg1"/>
                </a:solidFill>
                <a:latin typeface="Arial" panose="020B0604020202020204" pitchFamily="34" charset="0"/>
              </a:defRPr>
            </a:lvl1pPr>
            <a:lvl2pPr marL="742950" indent="-285750" algn="ctr">
              <a:defRPr sz="1600">
                <a:solidFill>
                  <a:schemeClr val="bg1"/>
                </a:solidFill>
                <a:latin typeface="Arial" panose="020B0604020202020204" pitchFamily="34" charset="0"/>
              </a:defRPr>
            </a:lvl2pPr>
            <a:lvl3pPr marL="1143000" indent="-228600" algn="ctr">
              <a:defRPr sz="1600">
                <a:solidFill>
                  <a:schemeClr val="bg1"/>
                </a:solidFill>
                <a:latin typeface="Arial" panose="020B0604020202020204" pitchFamily="34" charset="0"/>
              </a:defRPr>
            </a:lvl3pPr>
            <a:lvl4pPr marL="1600200" indent="-228600" algn="ctr">
              <a:defRPr sz="1600">
                <a:solidFill>
                  <a:schemeClr val="bg1"/>
                </a:solidFill>
                <a:latin typeface="Arial" panose="020B0604020202020204" pitchFamily="34" charset="0"/>
              </a:defRPr>
            </a:lvl4pPr>
            <a:lvl5pPr marL="2057400" indent="-228600" algn="ctr">
              <a:defRPr sz="1600">
                <a:solidFill>
                  <a:schemeClr val="bg1"/>
                </a:solidFill>
                <a:latin typeface="Arial" panose="020B0604020202020204" pitchFamily="34" charset="0"/>
              </a:defRPr>
            </a:lvl5pPr>
            <a:lvl6pPr marL="2514600" indent="-228600" algn="ctr" eaLnBrk="0" fontAlgn="base" hangingPunct="0">
              <a:spcBef>
                <a:spcPct val="0"/>
              </a:spcBef>
              <a:spcAft>
                <a:spcPct val="0"/>
              </a:spcAft>
              <a:defRPr sz="1600">
                <a:solidFill>
                  <a:schemeClr val="bg1"/>
                </a:solidFill>
                <a:latin typeface="Arial" panose="020B0604020202020204" pitchFamily="34" charset="0"/>
              </a:defRPr>
            </a:lvl6pPr>
            <a:lvl7pPr marL="2971800" indent="-228600" algn="ctr" eaLnBrk="0" fontAlgn="base" hangingPunct="0">
              <a:spcBef>
                <a:spcPct val="0"/>
              </a:spcBef>
              <a:spcAft>
                <a:spcPct val="0"/>
              </a:spcAft>
              <a:defRPr sz="1600">
                <a:solidFill>
                  <a:schemeClr val="bg1"/>
                </a:solidFill>
                <a:latin typeface="Arial" panose="020B0604020202020204" pitchFamily="34" charset="0"/>
              </a:defRPr>
            </a:lvl7pPr>
            <a:lvl8pPr marL="3429000" indent="-228600" algn="ctr" eaLnBrk="0" fontAlgn="base" hangingPunct="0">
              <a:spcBef>
                <a:spcPct val="0"/>
              </a:spcBef>
              <a:spcAft>
                <a:spcPct val="0"/>
              </a:spcAft>
              <a:defRPr sz="1600">
                <a:solidFill>
                  <a:schemeClr val="bg1"/>
                </a:solidFill>
                <a:latin typeface="Arial" panose="020B0604020202020204" pitchFamily="34" charset="0"/>
              </a:defRPr>
            </a:lvl8pPr>
            <a:lvl9pPr marL="3886200" indent="-228600" algn="ctr" eaLnBrk="0" fontAlgn="base" hangingPunct="0">
              <a:spcBef>
                <a:spcPct val="0"/>
              </a:spcBef>
              <a:spcAft>
                <a:spcPct val="0"/>
              </a:spcAft>
              <a:defRPr sz="1600">
                <a:solidFill>
                  <a:schemeClr val="bg1"/>
                </a:solidFill>
                <a:latin typeface="Arial" panose="020B0604020202020204" pitchFamily="34" charset="0"/>
              </a:defRPr>
            </a:lvl9pPr>
          </a:lstStyle>
          <a:p>
            <a:pPr marL="342900" indent="-342900" algn="just" eaLnBrk="1" hangingPunct="1">
              <a:buFont typeface="Arial" panose="020B0604020202020204" pitchFamily="34" charset="0"/>
              <a:buChar char="•"/>
            </a:pPr>
            <a:r>
              <a:rPr lang="en-MY" altLang="en-US" sz="2400" dirty="0">
                <a:solidFill>
                  <a:schemeClr val="tx1"/>
                </a:solidFill>
                <a:latin typeface="+mn-lt"/>
              </a:rPr>
              <a:t>TPM brings maintenance into focus as a necessary and vitally important part of the business which was regarded as a non-profit activity.</a:t>
            </a:r>
          </a:p>
          <a:p>
            <a:pPr marL="342900" indent="-342900" algn="l" eaLnBrk="1" hangingPunct="1">
              <a:buFont typeface="Arial" panose="020B0604020202020204" pitchFamily="34" charset="0"/>
              <a:buChar char="•"/>
            </a:pPr>
            <a:endParaRPr lang="en-MY" altLang="en-US" sz="2400" dirty="0">
              <a:solidFill>
                <a:schemeClr val="tx1"/>
              </a:solidFill>
              <a:latin typeface="+mn-lt"/>
            </a:endParaRPr>
          </a:p>
          <a:p>
            <a:pPr marL="342900" indent="-342900" algn="just" eaLnBrk="1" hangingPunct="1">
              <a:buFont typeface="Arial" panose="020B0604020202020204" pitchFamily="34" charset="0"/>
              <a:buChar char="•"/>
            </a:pPr>
            <a:r>
              <a:rPr lang="en-MY" altLang="en-US" sz="2400" dirty="0">
                <a:solidFill>
                  <a:schemeClr val="tx1"/>
                </a:solidFill>
                <a:latin typeface="+mn-lt"/>
              </a:rPr>
              <a:t>Down time for maintenance is scheduled as a part of the manufacturing day and, in some cases, as </a:t>
            </a:r>
            <a:r>
              <a:rPr lang="en-MY" altLang="en-US" sz="2400" b="1" dirty="0">
                <a:solidFill>
                  <a:srgbClr val="C00000"/>
                </a:solidFill>
                <a:latin typeface="+mn-lt"/>
              </a:rPr>
              <a:t>an integral part of the manufacturing process. </a:t>
            </a:r>
          </a:p>
          <a:p>
            <a:pPr marL="342900" indent="-342900" algn="l" eaLnBrk="1" hangingPunct="1">
              <a:buFont typeface="Arial" panose="020B0604020202020204" pitchFamily="34" charset="0"/>
              <a:buChar char="•"/>
            </a:pPr>
            <a:endParaRPr lang="en-MY" altLang="en-US" sz="2400" dirty="0">
              <a:solidFill>
                <a:schemeClr val="tx1"/>
              </a:solidFill>
              <a:latin typeface="+mn-lt"/>
            </a:endParaRPr>
          </a:p>
          <a:p>
            <a:pPr marL="342900" indent="-342900" algn="just" eaLnBrk="1" hangingPunct="1">
              <a:buFont typeface="Arial" panose="020B0604020202020204" pitchFamily="34" charset="0"/>
              <a:buChar char="•"/>
            </a:pPr>
            <a:r>
              <a:rPr lang="en-MY" altLang="en-US" sz="2400" dirty="0">
                <a:solidFill>
                  <a:schemeClr val="tx1"/>
                </a:solidFill>
                <a:latin typeface="+mn-lt"/>
              </a:rPr>
              <a:t>It is no longer simply squeezed in whenever there is a break in material flow. </a:t>
            </a:r>
          </a:p>
          <a:p>
            <a:pPr marL="342900" indent="-342900" algn="l" eaLnBrk="1" hangingPunct="1">
              <a:buFont typeface="Arial" panose="020B0604020202020204" pitchFamily="34" charset="0"/>
              <a:buChar char="•"/>
            </a:pPr>
            <a:endParaRPr lang="en-MY" altLang="en-US" sz="2400" dirty="0">
              <a:solidFill>
                <a:schemeClr val="tx1"/>
              </a:solidFill>
              <a:latin typeface="+mn-lt"/>
            </a:endParaRPr>
          </a:p>
          <a:p>
            <a:pPr marL="342900" indent="-342900" algn="just" eaLnBrk="1" hangingPunct="1">
              <a:buFont typeface="Arial" panose="020B0604020202020204" pitchFamily="34" charset="0"/>
              <a:buChar char="•"/>
            </a:pPr>
            <a:r>
              <a:rPr lang="en-MY" altLang="en-US" sz="2400" dirty="0">
                <a:solidFill>
                  <a:schemeClr val="tx1"/>
                </a:solidFill>
                <a:latin typeface="+mn-lt"/>
              </a:rPr>
              <a:t>The goal is to </a:t>
            </a:r>
            <a:r>
              <a:rPr lang="en-MY" altLang="en-US" sz="2400" b="1" dirty="0">
                <a:solidFill>
                  <a:srgbClr val="C00000"/>
                </a:solidFill>
                <a:latin typeface="+mn-lt"/>
              </a:rPr>
              <a:t>hold emergency and unscheduled maintenance to a minimum.</a:t>
            </a:r>
            <a:endParaRPr lang="en-US" altLang="en-US" sz="2400" b="1" dirty="0">
              <a:solidFill>
                <a:srgbClr val="C00000"/>
              </a:solidFill>
              <a:latin typeface="+mn-lt"/>
            </a:endParaRPr>
          </a:p>
        </p:txBody>
      </p:sp>
      <p:sp>
        <p:nvSpPr>
          <p:cNvPr id="2" name="TextBox 1"/>
          <p:cNvSpPr txBox="1"/>
          <p:nvPr/>
        </p:nvSpPr>
        <p:spPr>
          <a:xfrm>
            <a:off x="1828800" y="609600"/>
            <a:ext cx="6858000" cy="646331"/>
          </a:xfrm>
          <a:prstGeom prst="rect">
            <a:avLst/>
          </a:prstGeom>
          <a:noFill/>
        </p:spPr>
        <p:txBody>
          <a:bodyPr wrap="square" rtlCol="0">
            <a:spAutoFit/>
          </a:bodyPr>
          <a:lstStyle/>
          <a:p>
            <a:r>
              <a:rPr lang="en-MY" sz="3600" b="1" dirty="0">
                <a:latin typeface="+mj-lt"/>
              </a:rPr>
              <a:t>Background of TPM - continue </a:t>
            </a:r>
          </a:p>
        </p:txBody>
      </p:sp>
    </p:spTree>
    <p:extLst>
      <p:ext uri="{BB962C8B-B14F-4D97-AF65-F5344CB8AC3E}">
        <p14:creationId xmlns:p14="http://schemas.microsoft.com/office/powerpoint/2010/main" val="1637712743"/>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Line 2"/>
          <p:cNvSpPr>
            <a:spLocks noChangeShapeType="1"/>
          </p:cNvSpPr>
          <p:nvPr/>
        </p:nvSpPr>
        <p:spPr bwMode="auto">
          <a:xfrm>
            <a:off x="6619875" y="4584700"/>
            <a:ext cx="0" cy="228600"/>
          </a:xfrm>
          <a:prstGeom prst="line">
            <a:avLst/>
          </a:prstGeom>
          <a:noFill/>
          <a:ln w="38100">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MY" dirty="0"/>
          </a:p>
        </p:txBody>
      </p:sp>
      <p:sp>
        <p:nvSpPr>
          <p:cNvPr id="15363" name="Rectangle 3"/>
          <p:cNvSpPr>
            <a:spLocks noChangeArrowheads="1"/>
          </p:cNvSpPr>
          <p:nvPr/>
        </p:nvSpPr>
        <p:spPr bwMode="auto">
          <a:xfrm>
            <a:off x="4724400" y="1981201"/>
            <a:ext cx="4132263" cy="3733799"/>
          </a:xfrm>
          <a:prstGeom prst="rect">
            <a:avLst/>
          </a:prstGeom>
          <a:solidFill>
            <a:srgbClr val="FFFFFF"/>
          </a:solidFill>
          <a:ln w="2857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290513" indent="-290513" algn="ctr">
              <a:defRPr sz="1600">
                <a:solidFill>
                  <a:schemeClr val="bg1"/>
                </a:solidFill>
                <a:latin typeface="Arial" panose="020B0604020202020204" pitchFamily="34" charset="0"/>
              </a:defRPr>
            </a:lvl1pPr>
            <a:lvl2pPr marL="742950" indent="-285750" algn="ctr">
              <a:defRPr sz="1600">
                <a:solidFill>
                  <a:schemeClr val="bg1"/>
                </a:solidFill>
                <a:latin typeface="Arial" panose="020B0604020202020204" pitchFamily="34" charset="0"/>
              </a:defRPr>
            </a:lvl2pPr>
            <a:lvl3pPr marL="1143000" indent="-228600" algn="ctr">
              <a:defRPr sz="1600">
                <a:solidFill>
                  <a:schemeClr val="bg1"/>
                </a:solidFill>
                <a:latin typeface="Arial" panose="020B0604020202020204" pitchFamily="34" charset="0"/>
              </a:defRPr>
            </a:lvl3pPr>
            <a:lvl4pPr marL="1600200" indent="-228600" algn="ctr">
              <a:defRPr sz="1600">
                <a:solidFill>
                  <a:schemeClr val="bg1"/>
                </a:solidFill>
                <a:latin typeface="Arial" panose="020B0604020202020204" pitchFamily="34" charset="0"/>
              </a:defRPr>
            </a:lvl4pPr>
            <a:lvl5pPr marL="2057400" indent="-228600" algn="ctr">
              <a:defRPr sz="1600">
                <a:solidFill>
                  <a:schemeClr val="bg1"/>
                </a:solidFill>
                <a:latin typeface="Arial" panose="020B0604020202020204" pitchFamily="34" charset="0"/>
              </a:defRPr>
            </a:lvl5pPr>
            <a:lvl6pPr marL="2514600" indent="-228600" algn="ctr" eaLnBrk="0" fontAlgn="base" hangingPunct="0">
              <a:spcBef>
                <a:spcPct val="0"/>
              </a:spcBef>
              <a:spcAft>
                <a:spcPct val="0"/>
              </a:spcAft>
              <a:defRPr sz="1600">
                <a:solidFill>
                  <a:schemeClr val="bg1"/>
                </a:solidFill>
                <a:latin typeface="Arial" panose="020B0604020202020204" pitchFamily="34" charset="0"/>
              </a:defRPr>
            </a:lvl6pPr>
            <a:lvl7pPr marL="2971800" indent="-228600" algn="ctr" eaLnBrk="0" fontAlgn="base" hangingPunct="0">
              <a:spcBef>
                <a:spcPct val="0"/>
              </a:spcBef>
              <a:spcAft>
                <a:spcPct val="0"/>
              </a:spcAft>
              <a:defRPr sz="1600">
                <a:solidFill>
                  <a:schemeClr val="bg1"/>
                </a:solidFill>
                <a:latin typeface="Arial" panose="020B0604020202020204" pitchFamily="34" charset="0"/>
              </a:defRPr>
            </a:lvl7pPr>
            <a:lvl8pPr marL="3429000" indent="-228600" algn="ctr" eaLnBrk="0" fontAlgn="base" hangingPunct="0">
              <a:spcBef>
                <a:spcPct val="0"/>
              </a:spcBef>
              <a:spcAft>
                <a:spcPct val="0"/>
              </a:spcAft>
              <a:defRPr sz="1600">
                <a:solidFill>
                  <a:schemeClr val="bg1"/>
                </a:solidFill>
                <a:latin typeface="Arial" panose="020B0604020202020204" pitchFamily="34" charset="0"/>
              </a:defRPr>
            </a:lvl8pPr>
            <a:lvl9pPr marL="3886200" indent="-228600" algn="ctr" eaLnBrk="0" fontAlgn="base" hangingPunct="0">
              <a:spcBef>
                <a:spcPct val="0"/>
              </a:spcBef>
              <a:spcAft>
                <a:spcPct val="0"/>
              </a:spcAft>
              <a:defRPr sz="1600">
                <a:solidFill>
                  <a:schemeClr val="bg1"/>
                </a:solidFill>
                <a:latin typeface="Arial" panose="020B0604020202020204" pitchFamily="34" charset="0"/>
              </a:defRPr>
            </a:lvl9pPr>
          </a:lstStyle>
          <a:p>
            <a:pPr algn="l">
              <a:buClr>
                <a:srgbClr val="FF3300"/>
              </a:buClr>
              <a:buFontTx/>
              <a:buChar char="•"/>
            </a:pPr>
            <a:r>
              <a:rPr lang="en-US" altLang="en-US" sz="1800" dirty="0">
                <a:solidFill>
                  <a:schemeClr val="tx1"/>
                </a:solidFill>
                <a:latin typeface="+mn-lt"/>
              </a:rPr>
              <a:t>Rising cost of raw material</a:t>
            </a:r>
          </a:p>
          <a:p>
            <a:pPr algn="l">
              <a:buClr>
                <a:srgbClr val="FF3300"/>
              </a:buClr>
              <a:buFontTx/>
              <a:buChar char="•"/>
            </a:pPr>
            <a:r>
              <a:rPr lang="en-US" altLang="en-US" sz="1800" dirty="0">
                <a:solidFill>
                  <a:schemeClr val="tx1"/>
                </a:solidFill>
                <a:latin typeface="+mn-lt"/>
              </a:rPr>
              <a:t>Higher power cost &amp;   specific power</a:t>
            </a:r>
          </a:p>
          <a:p>
            <a:pPr algn="l">
              <a:buClr>
                <a:srgbClr val="FF3300"/>
              </a:buClr>
              <a:buFontTx/>
              <a:buChar char="•"/>
            </a:pPr>
            <a:r>
              <a:rPr lang="en-US" altLang="en-US" sz="1800" dirty="0">
                <a:solidFill>
                  <a:schemeClr val="tx1"/>
                </a:solidFill>
                <a:latin typeface="+mn-lt"/>
              </a:rPr>
              <a:t>Higher specific fuel consumption</a:t>
            </a:r>
          </a:p>
          <a:p>
            <a:pPr algn="l">
              <a:buClr>
                <a:srgbClr val="FF3300"/>
              </a:buClr>
              <a:buFontTx/>
              <a:buChar char="•"/>
            </a:pPr>
            <a:r>
              <a:rPr lang="en-US" altLang="en-US" sz="1800" dirty="0">
                <a:solidFill>
                  <a:schemeClr val="tx1"/>
                </a:solidFill>
                <a:latin typeface="+mn-lt"/>
              </a:rPr>
              <a:t>Higher man  power cost</a:t>
            </a:r>
          </a:p>
          <a:p>
            <a:pPr algn="l">
              <a:buClr>
                <a:srgbClr val="FF3300"/>
              </a:buClr>
              <a:buFontTx/>
              <a:buChar char="•"/>
            </a:pPr>
            <a:r>
              <a:rPr lang="en-US" altLang="en-US" sz="1800" dirty="0">
                <a:solidFill>
                  <a:schemeClr val="tx1"/>
                </a:solidFill>
                <a:latin typeface="+mn-lt"/>
              </a:rPr>
              <a:t>Heavy losses, low profit due to equipment failures / low reliability / indifferent attitude</a:t>
            </a:r>
          </a:p>
          <a:p>
            <a:pPr algn="l">
              <a:buClr>
                <a:srgbClr val="FF3300"/>
              </a:buClr>
              <a:buFontTx/>
              <a:buChar char="•"/>
            </a:pPr>
            <a:r>
              <a:rPr lang="en-US" altLang="en-US" sz="1800" dirty="0">
                <a:solidFill>
                  <a:schemeClr val="tx1"/>
                </a:solidFill>
                <a:latin typeface="+mn-lt"/>
              </a:rPr>
              <a:t>Lower skill levels and involvement</a:t>
            </a:r>
          </a:p>
          <a:p>
            <a:pPr algn="l">
              <a:buClr>
                <a:srgbClr val="FF3300"/>
              </a:buClr>
              <a:buFontTx/>
              <a:buChar char="•"/>
            </a:pPr>
            <a:r>
              <a:rPr lang="en-US" altLang="en-US" sz="1800" dirty="0">
                <a:solidFill>
                  <a:schemeClr val="tx1"/>
                </a:solidFill>
                <a:latin typeface="+mn-lt"/>
              </a:rPr>
              <a:t>Compartmentalization, </a:t>
            </a:r>
          </a:p>
          <a:p>
            <a:pPr algn="l">
              <a:buClr>
                <a:srgbClr val="FF3300"/>
              </a:buClr>
              <a:buFontTx/>
              <a:buChar char="•"/>
            </a:pPr>
            <a:r>
              <a:rPr lang="en-US" altLang="en-US" sz="1800" dirty="0">
                <a:solidFill>
                  <a:schemeClr val="tx1"/>
                </a:solidFill>
                <a:latin typeface="+mn-lt"/>
              </a:rPr>
              <a:t>lack of horizontal communication</a:t>
            </a:r>
          </a:p>
          <a:p>
            <a:pPr algn="l">
              <a:buClr>
                <a:srgbClr val="FF3300"/>
              </a:buClr>
              <a:buFontTx/>
              <a:buChar char="•"/>
            </a:pPr>
            <a:r>
              <a:rPr lang="en-US" altLang="en-US" sz="1800" dirty="0">
                <a:solidFill>
                  <a:schemeClr val="tx1"/>
                </a:solidFill>
                <a:latin typeface="+mn-lt"/>
              </a:rPr>
              <a:t>Low  moral/ organizational politics</a:t>
            </a:r>
          </a:p>
          <a:p>
            <a:pPr algn="l">
              <a:buClr>
                <a:srgbClr val="FF3300"/>
              </a:buClr>
              <a:buFontTx/>
              <a:buChar char="•"/>
            </a:pPr>
            <a:r>
              <a:rPr lang="en-US" altLang="en-US" sz="1800" dirty="0">
                <a:solidFill>
                  <a:schemeClr val="tx1"/>
                </a:solidFill>
                <a:latin typeface="+mn-lt"/>
              </a:rPr>
              <a:t>Unsafe working</a:t>
            </a:r>
          </a:p>
          <a:p>
            <a:pPr algn="l">
              <a:buClr>
                <a:srgbClr val="FF3300"/>
              </a:buClr>
              <a:buFontTx/>
              <a:buChar char="•"/>
            </a:pPr>
            <a:r>
              <a:rPr lang="en-US" altLang="en-US" sz="1800" dirty="0">
                <a:solidFill>
                  <a:schemeClr val="tx1"/>
                </a:solidFill>
                <a:latin typeface="+mn-lt"/>
              </a:rPr>
              <a:t>Pressure from top to progress fast</a:t>
            </a:r>
          </a:p>
        </p:txBody>
      </p:sp>
      <p:sp>
        <p:nvSpPr>
          <p:cNvPr id="15364" name="Line 4"/>
          <p:cNvSpPr>
            <a:spLocks noChangeShapeType="1"/>
          </p:cNvSpPr>
          <p:nvPr/>
        </p:nvSpPr>
        <p:spPr bwMode="auto">
          <a:xfrm>
            <a:off x="2257425" y="4584700"/>
            <a:ext cx="0" cy="228600"/>
          </a:xfrm>
          <a:prstGeom prst="line">
            <a:avLst/>
          </a:prstGeom>
          <a:noFill/>
          <a:ln w="38100">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MY" dirty="0"/>
          </a:p>
        </p:txBody>
      </p:sp>
      <p:sp>
        <p:nvSpPr>
          <p:cNvPr id="15365" name="Rectangle 5"/>
          <p:cNvSpPr>
            <a:spLocks noChangeArrowheads="1"/>
          </p:cNvSpPr>
          <p:nvPr/>
        </p:nvSpPr>
        <p:spPr bwMode="auto">
          <a:xfrm>
            <a:off x="395288" y="1981200"/>
            <a:ext cx="3943350" cy="3733800"/>
          </a:xfrm>
          <a:prstGeom prst="rect">
            <a:avLst/>
          </a:prstGeom>
          <a:solidFill>
            <a:srgbClr val="FFFFFF"/>
          </a:solidFill>
          <a:ln w="2857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290513" indent="-290513" algn="ctr">
              <a:defRPr sz="1600">
                <a:solidFill>
                  <a:schemeClr val="bg1"/>
                </a:solidFill>
                <a:latin typeface="Arial" panose="020B0604020202020204" pitchFamily="34" charset="0"/>
              </a:defRPr>
            </a:lvl1pPr>
            <a:lvl2pPr marL="742950" indent="-285750" algn="ctr">
              <a:defRPr sz="1600">
                <a:solidFill>
                  <a:schemeClr val="bg1"/>
                </a:solidFill>
                <a:latin typeface="Arial" panose="020B0604020202020204" pitchFamily="34" charset="0"/>
              </a:defRPr>
            </a:lvl2pPr>
            <a:lvl3pPr marL="1143000" indent="-228600" algn="ctr">
              <a:defRPr sz="1600">
                <a:solidFill>
                  <a:schemeClr val="bg1"/>
                </a:solidFill>
                <a:latin typeface="Arial" panose="020B0604020202020204" pitchFamily="34" charset="0"/>
              </a:defRPr>
            </a:lvl3pPr>
            <a:lvl4pPr marL="1600200" indent="-228600" algn="ctr">
              <a:defRPr sz="1600">
                <a:solidFill>
                  <a:schemeClr val="bg1"/>
                </a:solidFill>
                <a:latin typeface="Arial" panose="020B0604020202020204" pitchFamily="34" charset="0"/>
              </a:defRPr>
            </a:lvl4pPr>
            <a:lvl5pPr marL="2057400" indent="-228600" algn="ctr">
              <a:defRPr sz="1600">
                <a:solidFill>
                  <a:schemeClr val="bg1"/>
                </a:solidFill>
                <a:latin typeface="Arial" panose="020B0604020202020204" pitchFamily="34" charset="0"/>
              </a:defRPr>
            </a:lvl5pPr>
            <a:lvl6pPr marL="2514600" indent="-228600" algn="ctr" eaLnBrk="0" fontAlgn="base" hangingPunct="0">
              <a:spcBef>
                <a:spcPct val="0"/>
              </a:spcBef>
              <a:spcAft>
                <a:spcPct val="0"/>
              </a:spcAft>
              <a:defRPr sz="1600">
                <a:solidFill>
                  <a:schemeClr val="bg1"/>
                </a:solidFill>
                <a:latin typeface="Arial" panose="020B0604020202020204" pitchFamily="34" charset="0"/>
              </a:defRPr>
            </a:lvl6pPr>
            <a:lvl7pPr marL="2971800" indent="-228600" algn="ctr" eaLnBrk="0" fontAlgn="base" hangingPunct="0">
              <a:spcBef>
                <a:spcPct val="0"/>
              </a:spcBef>
              <a:spcAft>
                <a:spcPct val="0"/>
              </a:spcAft>
              <a:defRPr sz="1600">
                <a:solidFill>
                  <a:schemeClr val="bg1"/>
                </a:solidFill>
                <a:latin typeface="Arial" panose="020B0604020202020204" pitchFamily="34" charset="0"/>
              </a:defRPr>
            </a:lvl7pPr>
            <a:lvl8pPr marL="3429000" indent="-228600" algn="ctr" eaLnBrk="0" fontAlgn="base" hangingPunct="0">
              <a:spcBef>
                <a:spcPct val="0"/>
              </a:spcBef>
              <a:spcAft>
                <a:spcPct val="0"/>
              </a:spcAft>
              <a:defRPr sz="1600">
                <a:solidFill>
                  <a:schemeClr val="bg1"/>
                </a:solidFill>
                <a:latin typeface="Arial" panose="020B0604020202020204" pitchFamily="34" charset="0"/>
              </a:defRPr>
            </a:lvl8pPr>
            <a:lvl9pPr marL="3886200" indent="-228600" algn="ctr" eaLnBrk="0" fontAlgn="base" hangingPunct="0">
              <a:spcBef>
                <a:spcPct val="0"/>
              </a:spcBef>
              <a:spcAft>
                <a:spcPct val="0"/>
              </a:spcAft>
              <a:defRPr sz="1600">
                <a:solidFill>
                  <a:schemeClr val="bg1"/>
                </a:solidFill>
                <a:latin typeface="Arial" panose="020B0604020202020204" pitchFamily="34" charset="0"/>
              </a:defRPr>
            </a:lvl9pPr>
          </a:lstStyle>
          <a:p>
            <a:pPr algn="l">
              <a:buClr>
                <a:srgbClr val="FF3300"/>
              </a:buClr>
              <a:buFontTx/>
              <a:buChar char="•"/>
            </a:pPr>
            <a:r>
              <a:rPr lang="en-US" altLang="en-US" sz="1800" dirty="0">
                <a:solidFill>
                  <a:schemeClr val="tx1"/>
                </a:solidFill>
                <a:latin typeface="+mn-lt"/>
              </a:rPr>
              <a:t>Easy funds for /capacity build up</a:t>
            </a:r>
          </a:p>
          <a:p>
            <a:pPr algn="l">
              <a:buClr>
                <a:srgbClr val="FF3300"/>
              </a:buClr>
              <a:buFontTx/>
              <a:buChar char="•"/>
            </a:pPr>
            <a:r>
              <a:rPr lang="en-US" altLang="en-US" sz="1800" dirty="0">
                <a:solidFill>
                  <a:schemeClr val="tx1"/>
                </a:solidFill>
                <a:latin typeface="+mn-lt"/>
              </a:rPr>
              <a:t>Market demand / consumption sluggish, High quality competition in the market</a:t>
            </a:r>
          </a:p>
          <a:p>
            <a:pPr algn="l">
              <a:buClr>
                <a:srgbClr val="FF3300"/>
              </a:buClr>
              <a:buFontTx/>
              <a:buChar char="•"/>
            </a:pPr>
            <a:r>
              <a:rPr lang="en-US" altLang="en-US" sz="1800" dirty="0">
                <a:solidFill>
                  <a:schemeClr val="tx1"/>
                </a:solidFill>
                <a:latin typeface="+mn-lt"/>
              </a:rPr>
              <a:t>Result - Stiff competition, low returns</a:t>
            </a:r>
          </a:p>
          <a:p>
            <a:pPr algn="l">
              <a:buClr>
                <a:srgbClr val="FF3300"/>
              </a:buClr>
              <a:buFontTx/>
              <a:buChar char="•"/>
            </a:pPr>
            <a:r>
              <a:rPr lang="en-US" altLang="en-US" sz="1800" dirty="0">
                <a:solidFill>
                  <a:schemeClr val="tx1"/>
                </a:solidFill>
                <a:latin typeface="+mn-lt"/>
              </a:rPr>
              <a:t>Opportunity to earn profit</a:t>
            </a:r>
          </a:p>
          <a:p>
            <a:pPr algn="l">
              <a:buClr>
                <a:srgbClr val="FF3300"/>
              </a:buClr>
              <a:buFontTx/>
              <a:buChar char="•"/>
            </a:pPr>
            <a:r>
              <a:rPr lang="en-US" altLang="en-US" sz="1800" dirty="0">
                <a:solidFill>
                  <a:schemeClr val="tx1"/>
                </a:solidFill>
                <a:latin typeface="+mn-lt"/>
              </a:rPr>
              <a:t>Increasing quality consciousness in market</a:t>
            </a:r>
          </a:p>
          <a:p>
            <a:pPr algn="l">
              <a:buClr>
                <a:srgbClr val="FF3300"/>
              </a:buClr>
              <a:buFontTx/>
              <a:buChar char="•"/>
            </a:pPr>
            <a:r>
              <a:rPr lang="en-US" altLang="en-US" sz="1800" dirty="0">
                <a:solidFill>
                  <a:schemeClr val="tx1"/>
                </a:solidFill>
                <a:latin typeface="+mn-lt"/>
              </a:rPr>
              <a:t>New plants very efficient and cost  effective.</a:t>
            </a:r>
          </a:p>
          <a:p>
            <a:pPr algn="l">
              <a:buClr>
                <a:srgbClr val="FF3300"/>
              </a:buClr>
              <a:buFontTx/>
              <a:buChar char="•"/>
            </a:pPr>
            <a:r>
              <a:rPr lang="en-US" altLang="en-US" sz="1800" dirty="0">
                <a:solidFill>
                  <a:schemeClr val="tx1"/>
                </a:solidFill>
                <a:latin typeface="+mn-lt"/>
              </a:rPr>
              <a:t>Increasing input material cost</a:t>
            </a:r>
          </a:p>
          <a:p>
            <a:pPr algn="l">
              <a:buClr>
                <a:srgbClr val="FF3300"/>
              </a:buClr>
              <a:buFontTx/>
              <a:buChar char="•"/>
            </a:pPr>
            <a:r>
              <a:rPr lang="en-US" altLang="en-US" sz="1800" dirty="0">
                <a:solidFill>
                  <a:schemeClr val="tx1"/>
                </a:solidFill>
                <a:latin typeface="+mn-lt"/>
              </a:rPr>
              <a:t>Increasing wages and salaries</a:t>
            </a:r>
            <a:r>
              <a:rPr lang="en-US" altLang="en-US" sz="1800" dirty="0">
                <a:solidFill>
                  <a:schemeClr val="tx1"/>
                </a:solidFill>
              </a:rPr>
              <a:t>.</a:t>
            </a:r>
          </a:p>
        </p:txBody>
      </p:sp>
      <p:sp>
        <p:nvSpPr>
          <p:cNvPr id="15366" name="Rectangle 6"/>
          <p:cNvSpPr>
            <a:spLocks noChangeArrowheads="1"/>
          </p:cNvSpPr>
          <p:nvPr/>
        </p:nvSpPr>
        <p:spPr bwMode="auto">
          <a:xfrm>
            <a:off x="1676400" y="5998982"/>
            <a:ext cx="5062537" cy="533400"/>
          </a:xfrm>
          <a:prstGeom prst="rect">
            <a:avLst/>
          </a:prstGeom>
          <a:solidFill>
            <a:schemeClr val="accent2"/>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600">
                <a:solidFill>
                  <a:schemeClr val="bg1"/>
                </a:solidFill>
                <a:latin typeface="Arial" panose="020B0604020202020204" pitchFamily="34" charset="0"/>
              </a:defRPr>
            </a:lvl1pPr>
            <a:lvl2pPr marL="742950" indent="-285750" algn="ctr">
              <a:defRPr sz="1600">
                <a:solidFill>
                  <a:schemeClr val="bg1"/>
                </a:solidFill>
                <a:latin typeface="Arial" panose="020B0604020202020204" pitchFamily="34" charset="0"/>
              </a:defRPr>
            </a:lvl2pPr>
            <a:lvl3pPr marL="1143000" indent="-228600" algn="ctr">
              <a:defRPr sz="1600">
                <a:solidFill>
                  <a:schemeClr val="bg1"/>
                </a:solidFill>
                <a:latin typeface="Arial" panose="020B0604020202020204" pitchFamily="34" charset="0"/>
              </a:defRPr>
            </a:lvl3pPr>
            <a:lvl4pPr marL="1600200" indent="-228600" algn="ctr">
              <a:defRPr sz="1600">
                <a:solidFill>
                  <a:schemeClr val="bg1"/>
                </a:solidFill>
                <a:latin typeface="Arial" panose="020B0604020202020204" pitchFamily="34" charset="0"/>
              </a:defRPr>
            </a:lvl4pPr>
            <a:lvl5pPr marL="2057400" indent="-228600" algn="ctr">
              <a:defRPr sz="1600">
                <a:solidFill>
                  <a:schemeClr val="bg1"/>
                </a:solidFill>
                <a:latin typeface="Arial" panose="020B0604020202020204" pitchFamily="34" charset="0"/>
              </a:defRPr>
            </a:lvl5pPr>
            <a:lvl6pPr marL="2514600" indent="-228600" algn="ctr" eaLnBrk="0" fontAlgn="base" hangingPunct="0">
              <a:spcBef>
                <a:spcPct val="0"/>
              </a:spcBef>
              <a:spcAft>
                <a:spcPct val="0"/>
              </a:spcAft>
              <a:defRPr sz="1600">
                <a:solidFill>
                  <a:schemeClr val="bg1"/>
                </a:solidFill>
                <a:latin typeface="Arial" panose="020B0604020202020204" pitchFamily="34" charset="0"/>
              </a:defRPr>
            </a:lvl6pPr>
            <a:lvl7pPr marL="2971800" indent="-228600" algn="ctr" eaLnBrk="0" fontAlgn="base" hangingPunct="0">
              <a:spcBef>
                <a:spcPct val="0"/>
              </a:spcBef>
              <a:spcAft>
                <a:spcPct val="0"/>
              </a:spcAft>
              <a:defRPr sz="1600">
                <a:solidFill>
                  <a:schemeClr val="bg1"/>
                </a:solidFill>
                <a:latin typeface="Arial" panose="020B0604020202020204" pitchFamily="34" charset="0"/>
              </a:defRPr>
            </a:lvl7pPr>
            <a:lvl8pPr marL="3429000" indent="-228600" algn="ctr" eaLnBrk="0" fontAlgn="base" hangingPunct="0">
              <a:spcBef>
                <a:spcPct val="0"/>
              </a:spcBef>
              <a:spcAft>
                <a:spcPct val="0"/>
              </a:spcAft>
              <a:defRPr sz="1600">
                <a:solidFill>
                  <a:schemeClr val="bg1"/>
                </a:solidFill>
                <a:latin typeface="Arial" panose="020B0604020202020204" pitchFamily="34" charset="0"/>
              </a:defRPr>
            </a:lvl8pPr>
            <a:lvl9pPr marL="3886200" indent="-228600" algn="ctr" eaLnBrk="0" fontAlgn="base" hangingPunct="0">
              <a:spcBef>
                <a:spcPct val="0"/>
              </a:spcBef>
              <a:spcAft>
                <a:spcPct val="0"/>
              </a:spcAft>
              <a:defRPr sz="1600">
                <a:solidFill>
                  <a:schemeClr val="bg1"/>
                </a:solidFill>
                <a:latin typeface="Arial" panose="020B0604020202020204" pitchFamily="34" charset="0"/>
              </a:defRPr>
            </a:lvl9pPr>
          </a:lstStyle>
          <a:p>
            <a:r>
              <a:rPr lang="en-US" altLang="en-US" sz="2000" b="1" dirty="0"/>
              <a:t>CRISIS FOR THE COMPANY</a:t>
            </a:r>
          </a:p>
        </p:txBody>
      </p:sp>
      <p:sp>
        <p:nvSpPr>
          <p:cNvPr id="15367" name="AutoShape 7"/>
          <p:cNvSpPr>
            <a:spLocks noChangeArrowheads="1"/>
          </p:cNvSpPr>
          <p:nvPr/>
        </p:nvSpPr>
        <p:spPr bwMode="auto">
          <a:xfrm>
            <a:off x="2494568" y="5726586"/>
            <a:ext cx="248632" cy="272396"/>
          </a:xfrm>
          <a:prstGeom prst="downArrow">
            <a:avLst>
              <a:gd name="adj1" fmla="val 50000"/>
              <a:gd name="adj2" fmla="val 25000"/>
            </a:avLst>
          </a:prstGeom>
          <a:solidFill>
            <a:srgbClr val="00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600">
                <a:solidFill>
                  <a:schemeClr val="bg1"/>
                </a:solidFill>
                <a:latin typeface="Arial" panose="020B0604020202020204" pitchFamily="34" charset="0"/>
              </a:defRPr>
            </a:lvl1pPr>
            <a:lvl2pPr marL="742950" indent="-285750" algn="ctr">
              <a:defRPr sz="1600">
                <a:solidFill>
                  <a:schemeClr val="bg1"/>
                </a:solidFill>
                <a:latin typeface="Arial" panose="020B0604020202020204" pitchFamily="34" charset="0"/>
              </a:defRPr>
            </a:lvl2pPr>
            <a:lvl3pPr marL="1143000" indent="-228600" algn="ctr">
              <a:defRPr sz="1600">
                <a:solidFill>
                  <a:schemeClr val="bg1"/>
                </a:solidFill>
                <a:latin typeface="Arial" panose="020B0604020202020204" pitchFamily="34" charset="0"/>
              </a:defRPr>
            </a:lvl3pPr>
            <a:lvl4pPr marL="1600200" indent="-228600" algn="ctr">
              <a:defRPr sz="1600">
                <a:solidFill>
                  <a:schemeClr val="bg1"/>
                </a:solidFill>
                <a:latin typeface="Arial" panose="020B0604020202020204" pitchFamily="34" charset="0"/>
              </a:defRPr>
            </a:lvl4pPr>
            <a:lvl5pPr marL="2057400" indent="-228600" algn="ctr">
              <a:defRPr sz="1600">
                <a:solidFill>
                  <a:schemeClr val="bg1"/>
                </a:solidFill>
                <a:latin typeface="Arial" panose="020B0604020202020204" pitchFamily="34" charset="0"/>
              </a:defRPr>
            </a:lvl5pPr>
            <a:lvl6pPr marL="2514600" indent="-228600" algn="ctr" eaLnBrk="0" fontAlgn="base" hangingPunct="0">
              <a:spcBef>
                <a:spcPct val="0"/>
              </a:spcBef>
              <a:spcAft>
                <a:spcPct val="0"/>
              </a:spcAft>
              <a:defRPr sz="1600">
                <a:solidFill>
                  <a:schemeClr val="bg1"/>
                </a:solidFill>
                <a:latin typeface="Arial" panose="020B0604020202020204" pitchFamily="34" charset="0"/>
              </a:defRPr>
            </a:lvl6pPr>
            <a:lvl7pPr marL="2971800" indent="-228600" algn="ctr" eaLnBrk="0" fontAlgn="base" hangingPunct="0">
              <a:spcBef>
                <a:spcPct val="0"/>
              </a:spcBef>
              <a:spcAft>
                <a:spcPct val="0"/>
              </a:spcAft>
              <a:defRPr sz="1600">
                <a:solidFill>
                  <a:schemeClr val="bg1"/>
                </a:solidFill>
                <a:latin typeface="Arial" panose="020B0604020202020204" pitchFamily="34" charset="0"/>
              </a:defRPr>
            </a:lvl7pPr>
            <a:lvl8pPr marL="3429000" indent="-228600" algn="ctr" eaLnBrk="0" fontAlgn="base" hangingPunct="0">
              <a:spcBef>
                <a:spcPct val="0"/>
              </a:spcBef>
              <a:spcAft>
                <a:spcPct val="0"/>
              </a:spcAft>
              <a:defRPr sz="1600">
                <a:solidFill>
                  <a:schemeClr val="bg1"/>
                </a:solidFill>
                <a:latin typeface="Arial" panose="020B0604020202020204" pitchFamily="34" charset="0"/>
              </a:defRPr>
            </a:lvl8pPr>
            <a:lvl9pPr marL="3886200" indent="-228600" algn="ctr" eaLnBrk="0" fontAlgn="base" hangingPunct="0">
              <a:spcBef>
                <a:spcPct val="0"/>
              </a:spcBef>
              <a:spcAft>
                <a:spcPct val="0"/>
              </a:spcAft>
              <a:defRPr sz="1600">
                <a:solidFill>
                  <a:schemeClr val="bg1"/>
                </a:solidFill>
                <a:latin typeface="Arial" panose="020B0604020202020204" pitchFamily="34" charset="0"/>
              </a:defRPr>
            </a:lvl9pPr>
          </a:lstStyle>
          <a:p>
            <a:pPr eaLnBrk="1" hangingPunct="1"/>
            <a:endParaRPr lang="en-MY" altLang="en-US" dirty="0"/>
          </a:p>
        </p:txBody>
      </p:sp>
      <p:sp>
        <p:nvSpPr>
          <p:cNvPr id="15368" name="Rectangle 9"/>
          <p:cNvSpPr>
            <a:spLocks noChangeArrowheads="1"/>
          </p:cNvSpPr>
          <p:nvPr/>
        </p:nvSpPr>
        <p:spPr bwMode="auto">
          <a:xfrm>
            <a:off x="395288" y="1524000"/>
            <a:ext cx="3943350" cy="457200"/>
          </a:xfrm>
          <a:prstGeom prst="rect">
            <a:avLst/>
          </a:prstGeom>
          <a:solidFill>
            <a:srgbClr val="FFFFCC"/>
          </a:solidFill>
          <a:ln w="2857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600">
                <a:solidFill>
                  <a:schemeClr val="bg1"/>
                </a:solidFill>
                <a:latin typeface="Arial" panose="020B0604020202020204" pitchFamily="34" charset="0"/>
              </a:defRPr>
            </a:lvl1pPr>
            <a:lvl2pPr marL="742950" indent="-285750" algn="ctr">
              <a:defRPr sz="1600">
                <a:solidFill>
                  <a:schemeClr val="bg1"/>
                </a:solidFill>
                <a:latin typeface="Arial" panose="020B0604020202020204" pitchFamily="34" charset="0"/>
              </a:defRPr>
            </a:lvl2pPr>
            <a:lvl3pPr marL="1143000" indent="-228600" algn="ctr">
              <a:defRPr sz="1600">
                <a:solidFill>
                  <a:schemeClr val="bg1"/>
                </a:solidFill>
                <a:latin typeface="Arial" panose="020B0604020202020204" pitchFamily="34" charset="0"/>
              </a:defRPr>
            </a:lvl3pPr>
            <a:lvl4pPr marL="1600200" indent="-228600" algn="ctr">
              <a:defRPr sz="1600">
                <a:solidFill>
                  <a:schemeClr val="bg1"/>
                </a:solidFill>
                <a:latin typeface="Arial" panose="020B0604020202020204" pitchFamily="34" charset="0"/>
              </a:defRPr>
            </a:lvl4pPr>
            <a:lvl5pPr marL="2057400" indent="-228600" algn="ctr">
              <a:defRPr sz="1600">
                <a:solidFill>
                  <a:schemeClr val="bg1"/>
                </a:solidFill>
                <a:latin typeface="Arial" panose="020B0604020202020204" pitchFamily="34" charset="0"/>
              </a:defRPr>
            </a:lvl5pPr>
            <a:lvl6pPr marL="2514600" indent="-228600" algn="ctr" eaLnBrk="0" fontAlgn="base" hangingPunct="0">
              <a:spcBef>
                <a:spcPct val="0"/>
              </a:spcBef>
              <a:spcAft>
                <a:spcPct val="0"/>
              </a:spcAft>
              <a:defRPr sz="1600">
                <a:solidFill>
                  <a:schemeClr val="bg1"/>
                </a:solidFill>
                <a:latin typeface="Arial" panose="020B0604020202020204" pitchFamily="34" charset="0"/>
              </a:defRPr>
            </a:lvl6pPr>
            <a:lvl7pPr marL="2971800" indent="-228600" algn="ctr" eaLnBrk="0" fontAlgn="base" hangingPunct="0">
              <a:spcBef>
                <a:spcPct val="0"/>
              </a:spcBef>
              <a:spcAft>
                <a:spcPct val="0"/>
              </a:spcAft>
              <a:defRPr sz="1600">
                <a:solidFill>
                  <a:schemeClr val="bg1"/>
                </a:solidFill>
                <a:latin typeface="Arial" panose="020B0604020202020204" pitchFamily="34" charset="0"/>
              </a:defRPr>
            </a:lvl7pPr>
            <a:lvl8pPr marL="3429000" indent="-228600" algn="ctr" eaLnBrk="0" fontAlgn="base" hangingPunct="0">
              <a:spcBef>
                <a:spcPct val="0"/>
              </a:spcBef>
              <a:spcAft>
                <a:spcPct val="0"/>
              </a:spcAft>
              <a:defRPr sz="1600">
                <a:solidFill>
                  <a:schemeClr val="bg1"/>
                </a:solidFill>
                <a:latin typeface="Arial" panose="020B0604020202020204" pitchFamily="34" charset="0"/>
              </a:defRPr>
            </a:lvl8pPr>
            <a:lvl9pPr marL="3886200" indent="-228600" algn="ctr" eaLnBrk="0" fontAlgn="base" hangingPunct="0">
              <a:spcBef>
                <a:spcPct val="0"/>
              </a:spcBef>
              <a:spcAft>
                <a:spcPct val="0"/>
              </a:spcAft>
              <a:defRPr sz="1600">
                <a:solidFill>
                  <a:schemeClr val="bg1"/>
                </a:solidFill>
                <a:latin typeface="Arial" panose="020B0604020202020204" pitchFamily="34" charset="0"/>
              </a:defRPr>
            </a:lvl9pPr>
          </a:lstStyle>
          <a:p>
            <a:pPr eaLnBrk="1" hangingPunct="1"/>
            <a:r>
              <a:rPr lang="en-US" altLang="en-US" sz="1800" b="1" dirty="0">
                <a:solidFill>
                  <a:schemeClr val="accent2"/>
                </a:solidFill>
                <a:latin typeface="+mn-lt"/>
              </a:rPr>
              <a:t>MARKET CIRCUMSTANCES</a:t>
            </a:r>
            <a:endParaRPr lang="en-US" altLang="en-US" sz="1800" dirty="0">
              <a:solidFill>
                <a:schemeClr val="accent2"/>
              </a:solidFill>
              <a:latin typeface="+mn-lt"/>
            </a:endParaRPr>
          </a:p>
        </p:txBody>
      </p:sp>
      <p:sp>
        <p:nvSpPr>
          <p:cNvPr id="15369" name="Rectangle 10"/>
          <p:cNvSpPr>
            <a:spLocks noChangeArrowheads="1"/>
          </p:cNvSpPr>
          <p:nvPr/>
        </p:nvSpPr>
        <p:spPr bwMode="auto">
          <a:xfrm>
            <a:off x="4724400" y="1524000"/>
            <a:ext cx="4132263" cy="457200"/>
          </a:xfrm>
          <a:prstGeom prst="rect">
            <a:avLst/>
          </a:prstGeom>
          <a:solidFill>
            <a:srgbClr val="FFFFCC"/>
          </a:solidFill>
          <a:ln w="2857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600">
                <a:solidFill>
                  <a:schemeClr val="bg1"/>
                </a:solidFill>
                <a:latin typeface="Arial" panose="020B0604020202020204" pitchFamily="34" charset="0"/>
              </a:defRPr>
            </a:lvl1pPr>
            <a:lvl2pPr marL="742950" indent="-285750" algn="ctr">
              <a:defRPr sz="1600">
                <a:solidFill>
                  <a:schemeClr val="bg1"/>
                </a:solidFill>
                <a:latin typeface="Arial" panose="020B0604020202020204" pitchFamily="34" charset="0"/>
              </a:defRPr>
            </a:lvl2pPr>
            <a:lvl3pPr marL="1143000" indent="-228600" algn="ctr">
              <a:defRPr sz="1600">
                <a:solidFill>
                  <a:schemeClr val="bg1"/>
                </a:solidFill>
                <a:latin typeface="Arial" panose="020B0604020202020204" pitchFamily="34" charset="0"/>
              </a:defRPr>
            </a:lvl3pPr>
            <a:lvl4pPr marL="1600200" indent="-228600" algn="ctr">
              <a:defRPr sz="1600">
                <a:solidFill>
                  <a:schemeClr val="bg1"/>
                </a:solidFill>
                <a:latin typeface="Arial" panose="020B0604020202020204" pitchFamily="34" charset="0"/>
              </a:defRPr>
            </a:lvl4pPr>
            <a:lvl5pPr marL="2057400" indent="-228600" algn="ctr">
              <a:defRPr sz="1600">
                <a:solidFill>
                  <a:schemeClr val="bg1"/>
                </a:solidFill>
                <a:latin typeface="Arial" panose="020B0604020202020204" pitchFamily="34" charset="0"/>
              </a:defRPr>
            </a:lvl5pPr>
            <a:lvl6pPr marL="2514600" indent="-228600" algn="ctr" eaLnBrk="0" fontAlgn="base" hangingPunct="0">
              <a:spcBef>
                <a:spcPct val="0"/>
              </a:spcBef>
              <a:spcAft>
                <a:spcPct val="0"/>
              </a:spcAft>
              <a:defRPr sz="1600">
                <a:solidFill>
                  <a:schemeClr val="bg1"/>
                </a:solidFill>
                <a:latin typeface="Arial" panose="020B0604020202020204" pitchFamily="34" charset="0"/>
              </a:defRPr>
            </a:lvl6pPr>
            <a:lvl7pPr marL="2971800" indent="-228600" algn="ctr" eaLnBrk="0" fontAlgn="base" hangingPunct="0">
              <a:spcBef>
                <a:spcPct val="0"/>
              </a:spcBef>
              <a:spcAft>
                <a:spcPct val="0"/>
              </a:spcAft>
              <a:defRPr sz="1600">
                <a:solidFill>
                  <a:schemeClr val="bg1"/>
                </a:solidFill>
                <a:latin typeface="Arial" panose="020B0604020202020204" pitchFamily="34" charset="0"/>
              </a:defRPr>
            </a:lvl7pPr>
            <a:lvl8pPr marL="3429000" indent="-228600" algn="ctr" eaLnBrk="0" fontAlgn="base" hangingPunct="0">
              <a:spcBef>
                <a:spcPct val="0"/>
              </a:spcBef>
              <a:spcAft>
                <a:spcPct val="0"/>
              </a:spcAft>
              <a:defRPr sz="1600">
                <a:solidFill>
                  <a:schemeClr val="bg1"/>
                </a:solidFill>
                <a:latin typeface="Arial" panose="020B0604020202020204" pitchFamily="34" charset="0"/>
              </a:defRPr>
            </a:lvl8pPr>
            <a:lvl9pPr marL="3886200" indent="-228600" algn="ctr" eaLnBrk="0" fontAlgn="base" hangingPunct="0">
              <a:spcBef>
                <a:spcPct val="0"/>
              </a:spcBef>
              <a:spcAft>
                <a:spcPct val="0"/>
              </a:spcAft>
              <a:defRPr sz="1600">
                <a:solidFill>
                  <a:schemeClr val="bg1"/>
                </a:solidFill>
                <a:latin typeface="Arial" panose="020B0604020202020204" pitchFamily="34" charset="0"/>
              </a:defRPr>
            </a:lvl9pPr>
          </a:lstStyle>
          <a:p>
            <a:r>
              <a:rPr lang="en-US" altLang="en-US" sz="1800" b="1" dirty="0">
                <a:solidFill>
                  <a:schemeClr val="accent2"/>
                </a:solidFill>
                <a:latin typeface="+mn-lt"/>
              </a:rPr>
              <a:t>IN-HOUSE CIRCUMSTANCES</a:t>
            </a:r>
            <a:endParaRPr lang="en-US" altLang="en-US" sz="1800" dirty="0">
              <a:solidFill>
                <a:schemeClr val="accent2"/>
              </a:solidFill>
              <a:latin typeface="+mn-lt"/>
            </a:endParaRPr>
          </a:p>
        </p:txBody>
      </p:sp>
      <p:sp>
        <p:nvSpPr>
          <p:cNvPr id="2" name="TextBox 1"/>
          <p:cNvSpPr txBox="1"/>
          <p:nvPr/>
        </p:nvSpPr>
        <p:spPr>
          <a:xfrm>
            <a:off x="1828800" y="592604"/>
            <a:ext cx="5562600" cy="646331"/>
          </a:xfrm>
          <a:prstGeom prst="rect">
            <a:avLst/>
          </a:prstGeom>
          <a:noFill/>
        </p:spPr>
        <p:txBody>
          <a:bodyPr wrap="square" rtlCol="0">
            <a:spAutoFit/>
          </a:bodyPr>
          <a:lstStyle/>
          <a:p>
            <a:r>
              <a:rPr lang="en-MY" sz="3600" b="1" dirty="0">
                <a:latin typeface="+mj-lt"/>
              </a:rPr>
              <a:t>When to use TPM</a:t>
            </a:r>
          </a:p>
        </p:txBody>
      </p:sp>
      <p:sp>
        <p:nvSpPr>
          <p:cNvPr id="13" name="AutoShape 7"/>
          <p:cNvSpPr>
            <a:spLocks noChangeArrowheads="1"/>
          </p:cNvSpPr>
          <p:nvPr/>
        </p:nvSpPr>
        <p:spPr bwMode="auto">
          <a:xfrm>
            <a:off x="5791200" y="5715000"/>
            <a:ext cx="248632" cy="272396"/>
          </a:xfrm>
          <a:prstGeom prst="downArrow">
            <a:avLst>
              <a:gd name="adj1" fmla="val 50000"/>
              <a:gd name="adj2" fmla="val 25000"/>
            </a:avLst>
          </a:prstGeom>
          <a:solidFill>
            <a:srgbClr val="00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600">
                <a:solidFill>
                  <a:schemeClr val="bg1"/>
                </a:solidFill>
                <a:latin typeface="Arial" panose="020B0604020202020204" pitchFamily="34" charset="0"/>
              </a:defRPr>
            </a:lvl1pPr>
            <a:lvl2pPr marL="742950" indent="-285750" algn="ctr">
              <a:defRPr sz="1600">
                <a:solidFill>
                  <a:schemeClr val="bg1"/>
                </a:solidFill>
                <a:latin typeface="Arial" panose="020B0604020202020204" pitchFamily="34" charset="0"/>
              </a:defRPr>
            </a:lvl2pPr>
            <a:lvl3pPr marL="1143000" indent="-228600" algn="ctr">
              <a:defRPr sz="1600">
                <a:solidFill>
                  <a:schemeClr val="bg1"/>
                </a:solidFill>
                <a:latin typeface="Arial" panose="020B0604020202020204" pitchFamily="34" charset="0"/>
              </a:defRPr>
            </a:lvl3pPr>
            <a:lvl4pPr marL="1600200" indent="-228600" algn="ctr">
              <a:defRPr sz="1600">
                <a:solidFill>
                  <a:schemeClr val="bg1"/>
                </a:solidFill>
                <a:latin typeface="Arial" panose="020B0604020202020204" pitchFamily="34" charset="0"/>
              </a:defRPr>
            </a:lvl4pPr>
            <a:lvl5pPr marL="2057400" indent="-228600" algn="ctr">
              <a:defRPr sz="1600">
                <a:solidFill>
                  <a:schemeClr val="bg1"/>
                </a:solidFill>
                <a:latin typeface="Arial" panose="020B0604020202020204" pitchFamily="34" charset="0"/>
              </a:defRPr>
            </a:lvl5pPr>
            <a:lvl6pPr marL="2514600" indent="-228600" algn="ctr" eaLnBrk="0" fontAlgn="base" hangingPunct="0">
              <a:spcBef>
                <a:spcPct val="0"/>
              </a:spcBef>
              <a:spcAft>
                <a:spcPct val="0"/>
              </a:spcAft>
              <a:defRPr sz="1600">
                <a:solidFill>
                  <a:schemeClr val="bg1"/>
                </a:solidFill>
                <a:latin typeface="Arial" panose="020B0604020202020204" pitchFamily="34" charset="0"/>
              </a:defRPr>
            </a:lvl6pPr>
            <a:lvl7pPr marL="2971800" indent="-228600" algn="ctr" eaLnBrk="0" fontAlgn="base" hangingPunct="0">
              <a:spcBef>
                <a:spcPct val="0"/>
              </a:spcBef>
              <a:spcAft>
                <a:spcPct val="0"/>
              </a:spcAft>
              <a:defRPr sz="1600">
                <a:solidFill>
                  <a:schemeClr val="bg1"/>
                </a:solidFill>
                <a:latin typeface="Arial" panose="020B0604020202020204" pitchFamily="34" charset="0"/>
              </a:defRPr>
            </a:lvl7pPr>
            <a:lvl8pPr marL="3429000" indent="-228600" algn="ctr" eaLnBrk="0" fontAlgn="base" hangingPunct="0">
              <a:spcBef>
                <a:spcPct val="0"/>
              </a:spcBef>
              <a:spcAft>
                <a:spcPct val="0"/>
              </a:spcAft>
              <a:defRPr sz="1600">
                <a:solidFill>
                  <a:schemeClr val="bg1"/>
                </a:solidFill>
                <a:latin typeface="Arial" panose="020B0604020202020204" pitchFamily="34" charset="0"/>
              </a:defRPr>
            </a:lvl8pPr>
            <a:lvl9pPr marL="3886200" indent="-228600" algn="ctr" eaLnBrk="0" fontAlgn="base" hangingPunct="0">
              <a:spcBef>
                <a:spcPct val="0"/>
              </a:spcBef>
              <a:spcAft>
                <a:spcPct val="0"/>
              </a:spcAft>
              <a:defRPr sz="1600">
                <a:solidFill>
                  <a:schemeClr val="bg1"/>
                </a:solidFill>
                <a:latin typeface="Arial" panose="020B0604020202020204" pitchFamily="34" charset="0"/>
              </a:defRPr>
            </a:lvl9pPr>
          </a:lstStyle>
          <a:p>
            <a:pPr eaLnBrk="1" hangingPunct="1"/>
            <a:endParaRPr lang="en-MY" altLang="en-US" dirty="0"/>
          </a:p>
        </p:txBody>
      </p:sp>
    </p:spTree>
    <p:extLst>
      <p:ext uri="{BB962C8B-B14F-4D97-AF65-F5344CB8AC3E}">
        <p14:creationId xmlns:p14="http://schemas.microsoft.com/office/powerpoint/2010/main" val="2438093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srcRect/>
          <a:stretch>
            <a:fillRect/>
          </a:stretch>
        </p:blipFill>
        <p:spPr bwMode="auto">
          <a:xfrm>
            <a:off x="7392015" y="5105400"/>
            <a:ext cx="1751985" cy="1458028"/>
          </a:xfrm>
          <a:prstGeom prst="rect">
            <a:avLst/>
          </a:prstGeom>
          <a:noFill/>
          <a:ln w="9525">
            <a:noFill/>
            <a:miter lim="800000"/>
            <a:headEnd/>
            <a:tailEnd/>
          </a:ln>
        </p:spPr>
      </p:pic>
      <p:sp>
        <p:nvSpPr>
          <p:cNvPr id="2" name="1 Başlık"/>
          <p:cNvSpPr>
            <a:spLocks noGrp="1"/>
          </p:cNvSpPr>
          <p:nvPr>
            <p:ph type="title"/>
          </p:nvPr>
        </p:nvSpPr>
        <p:spPr>
          <a:xfrm>
            <a:off x="1905000" y="533400"/>
            <a:ext cx="6781800" cy="609600"/>
          </a:xfrm>
        </p:spPr>
        <p:txBody>
          <a:bodyPr>
            <a:noAutofit/>
          </a:bodyPr>
          <a:lstStyle/>
          <a:p>
            <a:pPr algn="l"/>
            <a:r>
              <a:rPr lang="tr-TR" b="1" dirty="0"/>
              <a:t>TPM Objective</a:t>
            </a:r>
            <a:r>
              <a:rPr lang="en-MY" b="1" dirty="0"/>
              <a:t>s</a:t>
            </a:r>
            <a:endParaRPr lang="tr-TR" b="1" dirty="0"/>
          </a:p>
        </p:txBody>
      </p:sp>
      <p:sp>
        <p:nvSpPr>
          <p:cNvPr id="3" name="2 İçerik Yer Tutucusu"/>
          <p:cNvSpPr>
            <a:spLocks noGrp="1"/>
          </p:cNvSpPr>
          <p:nvPr>
            <p:ph idx="1"/>
          </p:nvPr>
        </p:nvSpPr>
        <p:spPr>
          <a:xfrm>
            <a:off x="533400" y="1447800"/>
            <a:ext cx="8107680" cy="4876800"/>
          </a:xfrm>
        </p:spPr>
        <p:txBody>
          <a:bodyPr>
            <a:noAutofit/>
          </a:bodyPr>
          <a:lstStyle/>
          <a:p>
            <a:pPr marL="342900" indent="-342900">
              <a:spcBef>
                <a:spcPct val="50000"/>
              </a:spcBef>
              <a:buFontTx/>
              <a:buAutoNum type="arabicPeriod"/>
            </a:pPr>
            <a:r>
              <a:rPr lang="en-US" sz="2200" b="1" dirty="0">
                <a:solidFill>
                  <a:srgbClr val="C00000"/>
                </a:solidFill>
              </a:rPr>
              <a:t>Increase produc</a:t>
            </a:r>
            <a:r>
              <a:rPr lang="en-US" sz="2200" dirty="0"/>
              <a:t>tion while, at the same time, increasing employee morale and job satisfaction.</a:t>
            </a:r>
            <a:endParaRPr lang="tr-TR" sz="2200" dirty="0"/>
          </a:p>
          <a:p>
            <a:pPr marL="342900" indent="-342900">
              <a:spcBef>
                <a:spcPct val="50000"/>
              </a:spcBef>
              <a:buFontTx/>
              <a:buAutoNum type="arabicPeriod"/>
            </a:pPr>
            <a:r>
              <a:rPr lang="en-US" sz="2200" dirty="0"/>
              <a:t>Hold </a:t>
            </a:r>
            <a:r>
              <a:rPr lang="en-US" sz="2200" b="1" dirty="0">
                <a:solidFill>
                  <a:srgbClr val="C00000"/>
                </a:solidFill>
              </a:rPr>
              <a:t>emergency &amp; unscheduled maintenance </a:t>
            </a:r>
            <a:r>
              <a:rPr lang="en-US" sz="2200" dirty="0"/>
              <a:t>to a minimum. </a:t>
            </a:r>
            <a:endParaRPr lang="tr-TR" sz="2200" dirty="0"/>
          </a:p>
          <a:p>
            <a:pPr marL="342900" indent="-342900">
              <a:spcBef>
                <a:spcPct val="50000"/>
              </a:spcBef>
              <a:buFontTx/>
              <a:buAutoNum type="arabicPeriod"/>
            </a:pPr>
            <a:r>
              <a:rPr lang="en-US" sz="2200" dirty="0"/>
              <a:t>To </a:t>
            </a:r>
            <a:r>
              <a:rPr lang="en-US" sz="2200" b="1" dirty="0">
                <a:solidFill>
                  <a:srgbClr val="C00000"/>
                </a:solidFill>
              </a:rPr>
              <a:t>provide the safe and good working environment </a:t>
            </a:r>
            <a:r>
              <a:rPr lang="en-US" sz="2200" dirty="0"/>
              <a:t>to the worker. </a:t>
            </a:r>
            <a:endParaRPr lang="tr-TR" sz="2200" dirty="0"/>
          </a:p>
          <a:p>
            <a:pPr marL="342900" indent="-342900">
              <a:spcBef>
                <a:spcPct val="50000"/>
              </a:spcBef>
              <a:buFontTx/>
              <a:buAutoNum type="arabicPeriod"/>
            </a:pPr>
            <a:r>
              <a:rPr lang="en-US" sz="2200" dirty="0"/>
              <a:t>Achieve </a:t>
            </a:r>
            <a:r>
              <a:rPr lang="en-US" sz="2200" b="1" dirty="0">
                <a:solidFill>
                  <a:srgbClr val="C00000"/>
                </a:solidFill>
              </a:rPr>
              <a:t>Zero Defects, Zero Breakdown and Zero </a:t>
            </a:r>
            <a:r>
              <a:rPr lang="en-US" sz="2200" dirty="0"/>
              <a:t>accidents in all functional areas of the organization.</a:t>
            </a:r>
            <a:endParaRPr lang="tr-TR" sz="2200" dirty="0"/>
          </a:p>
          <a:p>
            <a:pPr marL="342900" indent="-342900">
              <a:spcBef>
                <a:spcPct val="50000"/>
              </a:spcBef>
              <a:buFontTx/>
              <a:buAutoNum type="arabicPeriod"/>
            </a:pPr>
            <a:r>
              <a:rPr lang="en-US" sz="2200" dirty="0"/>
              <a:t>Involve </a:t>
            </a:r>
            <a:r>
              <a:rPr lang="en-US" sz="2200" b="1" dirty="0">
                <a:solidFill>
                  <a:srgbClr val="C00000"/>
                </a:solidFill>
              </a:rPr>
              <a:t>people in all leve</a:t>
            </a:r>
            <a:r>
              <a:rPr lang="en-US" sz="2200" dirty="0"/>
              <a:t>ls of organization.</a:t>
            </a:r>
            <a:endParaRPr lang="tr-TR" sz="2200" dirty="0"/>
          </a:p>
          <a:p>
            <a:pPr marL="342900" indent="-342900">
              <a:spcBef>
                <a:spcPct val="50000"/>
              </a:spcBef>
              <a:buFontTx/>
              <a:buAutoNum type="arabicPeriod"/>
            </a:pPr>
            <a:r>
              <a:rPr lang="en-US" sz="2200" dirty="0"/>
              <a:t>Form different teams to reduce defects and Self Maintenance.</a:t>
            </a:r>
            <a:endParaRPr lang="tr-TR" sz="2200" dirty="0"/>
          </a:p>
          <a:p>
            <a:pPr marL="342900" indent="-342900">
              <a:spcBef>
                <a:spcPct val="50000"/>
              </a:spcBef>
              <a:buFontTx/>
              <a:buAutoNum type="arabicPeriod"/>
            </a:pPr>
            <a:r>
              <a:rPr lang="en-US" sz="2200" dirty="0"/>
              <a:t>To maintain the HSE conditions of plant and equipments.</a:t>
            </a:r>
            <a:endParaRPr lang="tr-TR" sz="2200" dirty="0"/>
          </a:p>
          <a:p>
            <a:pPr marL="342900" indent="-342900">
              <a:spcBef>
                <a:spcPct val="50000"/>
              </a:spcBef>
              <a:buFontTx/>
              <a:buAutoNum type="arabicPeriod"/>
            </a:pPr>
            <a:r>
              <a:rPr lang="en-US" sz="2200" dirty="0"/>
              <a:t>To fulfill regulatory compliances.</a:t>
            </a:r>
            <a:endParaRPr lang="en-US" sz="2200" dirty="0">
              <a:latin typeface="Comic Sans MS" pitchFamily="66" charset="0"/>
            </a:endParaRPr>
          </a:p>
        </p:txBody>
      </p:sp>
    </p:spTree>
    <p:extLst>
      <p:ext uri="{BB962C8B-B14F-4D97-AF65-F5344CB8AC3E}">
        <p14:creationId xmlns:p14="http://schemas.microsoft.com/office/powerpoint/2010/main" val="30639448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2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828800" y="533400"/>
            <a:ext cx="7010400" cy="762000"/>
          </a:xfrm>
        </p:spPr>
        <p:txBody>
          <a:bodyPr>
            <a:normAutofit/>
          </a:bodyPr>
          <a:lstStyle/>
          <a:p>
            <a:pPr algn="l"/>
            <a:r>
              <a:rPr lang="tr-TR" b="1" dirty="0"/>
              <a:t>Benefit of TPM</a:t>
            </a:r>
          </a:p>
        </p:txBody>
      </p:sp>
      <p:sp>
        <p:nvSpPr>
          <p:cNvPr id="5" name="1 Başlık"/>
          <p:cNvSpPr txBox="1">
            <a:spLocks/>
          </p:cNvSpPr>
          <p:nvPr/>
        </p:nvSpPr>
        <p:spPr>
          <a:xfrm>
            <a:off x="1676400" y="2362200"/>
            <a:ext cx="6952488" cy="1143000"/>
          </a:xfrm>
          <a:prstGeom prst="rect">
            <a:avLst/>
          </a:prstGeom>
        </p:spPr>
        <p:txBody>
          <a:bodyPr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tr-TR" sz="4300" b="0" i="0" u="none" strike="noStrike" kern="1200" cap="none" spc="0" normalizeH="0" baseline="0" noProof="0" dirty="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endParaRPr>
          </a:p>
        </p:txBody>
      </p:sp>
      <p:sp>
        <p:nvSpPr>
          <p:cNvPr id="6" name="5 Dikdörtgen"/>
          <p:cNvSpPr/>
          <p:nvPr/>
        </p:nvSpPr>
        <p:spPr>
          <a:xfrm>
            <a:off x="533400" y="1447800"/>
            <a:ext cx="8229600" cy="4154984"/>
          </a:xfrm>
          <a:prstGeom prst="rect">
            <a:avLst/>
          </a:prstGeom>
        </p:spPr>
        <p:txBody>
          <a:bodyPr wrap="square">
            <a:spAutoFit/>
          </a:bodyPr>
          <a:lstStyle/>
          <a:p>
            <a:pPr marL="457200" indent="-457200"/>
            <a:r>
              <a:rPr lang="en-MY" sz="2400" i="1" dirty="0">
                <a:latin typeface="+mn-lt"/>
              </a:rPr>
              <a:t>Direct benefits of TPM:</a:t>
            </a:r>
          </a:p>
          <a:p>
            <a:pPr marL="457200" indent="-457200"/>
            <a:endParaRPr lang="en-MY" sz="2400" i="1" dirty="0">
              <a:latin typeface="+mn-lt"/>
            </a:endParaRPr>
          </a:p>
          <a:p>
            <a:pPr marL="457200" indent="-457200" algn="just">
              <a:buFont typeface="+mj-lt"/>
              <a:buAutoNum type="arabicPeriod"/>
            </a:pPr>
            <a:r>
              <a:rPr lang="en-MY" sz="2400" dirty="0">
                <a:latin typeface="+mn-lt"/>
              </a:rPr>
              <a:t>Increase in productivity and OEE (Overall Equipment Efficiency)</a:t>
            </a:r>
          </a:p>
          <a:p>
            <a:pPr marL="457200" indent="-457200">
              <a:buFont typeface="+mj-lt"/>
              <a:buAutoNum type="arabicPeriod"/>
            </a:pPr>
            <a:r>
              <a:rPr lang="en-MY" sz="2400" dirty="0">
                <a:latin typeface="+mn-lt"/>
              </a:rPr>
              <a:t>Reduction in customer complaints. </a:t>
            </a:r>
          </a:p>
          <a:p>
            <a:pPr marL="457200" indent="-457200">
              <a:buFont typeface="+mj-lt"/>
              <a:buAutoNum type="arabicPeriod"/>
            </a:pPr>
            <a:r>
              <a:rPr lang="en-MY" sz="2400" dirty="0">
                <a:latin typeface="+mn-lt"/>
              </a:rPr>
              <a:t>Reduction in the manufacturing cost.</a:t>
            </a:r>
          </a:p>
          <a:p>
            <a:pPr marL="457200" indent="-457200">
              <a:buFont typeface="+mj-lt"/>
              <a:buAutoNum type="arabicPeriod"/>
            </a:pPr>
            <a:r>
              <a:rPr lang="en-MY" sz="2400" dirty="0">
                <a:latin typeface="+mn-lt"/>
              </a:rPr>
              <a:t>Satisfying the customers needs by delivering the right quantity at the right time, in the required quality.</a:t>
            </a:r>
          </a:p>
          <a:p>
            <a:pPr marL="457200" indent="-457200">
              <a:buFont typeface="+mj-lt"/>
              <a:buAutoNum type="arabicPeriod"/>
            </a:pPr>
            <a:r>
              <a:rPr lang="en-MY" sz="2400" dirty="0">
                <a:latin typeface="+mn-lt"/>
              </a:rPr>
              <a:t>Reduced or eliminate accident at workplace.</a:t>
            </a:r>
            <a:endParaRPr lang="en-MY" sz="2400" dirty="0"/>
          </a:p>
          <a:p>
            <a:r>
              <a:rPr lang="en-MY" sz="2400" dirty="0"/>
              <a:t>	</a:t>
            </a:r>
          </a:p>
          <a:p>
            <a:pPr marL="457200" indent="-457200">
              <a:buFont typeface="+mj-lt"/>
              <a:buAutoNum type="arabicPeriod"/>
            </a:pPr>
            <a:endParaRPr lang="en-MY" sz="2400" dirty="0">
              <a:latin typeface="+mn-lt"/>
            </a:endParaRPr>
          </a:p>
        </p:txBody>
      </p:sp>
    </p:spTree>
    <p:extLst>
      <p:ext uri="{BB962C8B-B14F-4D97-AF65-F5344CB8AC3E}">
        <p14:creationId xmlns:p14="http://schemas.microsoft.com/office/powerpoint/2010/main" val="4290404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20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fade">
                                      <p:cBhvr>
                                        <p:cTn id="12" dur="2000"/>
                                        <p:tgtEl>
                                          <p:spTgt spid="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xEl>
                                              <p:pRg st="3" end="3"/>
                                            </p:txEl>
                                          </p:spTgt>
                                        </p:tgtEl>
                                        <p:attrNameLst>
                                          <p:attrName>style.visibility</p:attrName>
                                        </p:attrNameLst>
                                      </p:cBhvr>
                                      <p:to>
                                        <p:strVal val="visible"/>
                                      </p:to>
                                    </p:set>
                                    <p:animEffect transition="in" filter="fade">
                                      <p:cBhvr>
                                        <p:cTn id="17" dur="2000"/>
                                        <p:tgtEl>
                                          <p:spTgt spid="6">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xEl>
                                              <p:pRg st="4" end="4"/>
                                            </p:txEl>
                                          </p:spTgt>
                                        </p:tgtEl>
                                        <p:attrNameLst>
                                          <p:attrName>style.visibility</p:attrName>
                                        </p:attrNameLst>
                                      </p:cBhvr>
                                      <p:to>
                                        <p:strVal val="visible"/>
                                      </p:to>
                                    </p:set>
                                    <p:animEffect transition="in" filter="fade">
                                      <p:cBhvr>
                                        <p:cTn id="22" dur="2000"/>
                                        <p:tgtEl>
                                          <p:spTgt spid="6">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animEffect transition="in" filter="fade">
                                      <p:cBhvr>
                                        <p:cTn id="27" dur="2000"/>
                                        <p:tgtEl>
                                          <p:spTgt spid="6">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
                                            <p:txEl>
                                              <p:pRg st="6" end="6"/>
                                            </p:txEl>
                                          </p:spTgt>
                                        </p:tgtEl>
                                        <p:attrNameLst>
                                          <p:attrName>style.visibility</p:attrName>
                                        </p:attrNameLst>
                                      </p:cBhvr>
                                      <p:to>
                                        <p:strVal val="visible"/>
                                      </p:to>
                                    </p:set>
                                    <p:animEffect transition="in" filter="fade">
                                      <p:cBhvr>
                                        <p:cTn id="32" dur="2000"/>
                                        <p:tgtEl>
                                          <p:spTgt spid="6">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6">
                                            <p:txEl>
                                              <p:pRg st="7" end="7"/>
                                            </p:txEl>
                                          </p:spTgt>
                                        </p:tgtEl>
                                        <p:attrNameLst>
                                          <p:attrName>style.visibility</p:attrName>
                                        </p:attrNameLst>
                                      </p:cBhvr>
                                      <p:to>
                                        <p:strVal val="visible"/>
                                      </p:to>
                                    </p:set>
                                    <p:animEffect transition="in" filter="fade">
                                      <p:cBhvr>
                                        <p:cTn id="37" dur="2000"/>
                                        <p:tgtEl>
                                          <p:spTgt spid="6">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theme/theme1.xml><?xml version="1.0" encoding="utf-8"?>
<a:theme xmlns:a="http://schemas.openxmlformats.org/drawingml/2006/main" name="xMDE2563 Maint Mgmt Module 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1820</TotalTime>
  <Words>3004</Words>
  <Application>Microsoft Office PowerPoint</Application>
  <PresentationFormat>On-screen Show (4:3)</PresentationFormat>
  <Paragraphs>364</Paragraphs>
  <Slides>39</Slides>
  <Notes>4</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39</vt:i4>
      </vt:variant>
    </vt:vector>
  </HeadingPairs>
  <TitlesOfParts>
    <vt:vector size="48" baseType="lpstr">
      <vt:lpstr>Arial</vt:lpstr>
      <vt:lpstr>Arial Black</vt:lpstr>
      <vt:lpstr>Calibri</vt:lpstr>
      <vt:lpstr>Comic Sans MS</vt:lpstr>
      <vt:lpstr>Script MT Bold</vt:lpstr>
      <vt:lpstr>Times New Roman</vt:lpstr>
      <vt:lpstr>Wingdings</vt:lpstr>
      <vt:lpstr>xMDE2563 Maint Mgmt Module 2</vt:lpstr>
      <vt:lpstr>Bitmap Image</vt:lpstr>
      <vt:lpstr>Welcome to the class….</vt:lpstr>
      <vt:lpstr>Lecture 4 Total Productive Maintenance</vt:lpstr>
      <vt:lpstr>Total Productive Maintenance</vt:lpstr>
      <vt:lpstr>PowerPoint Presentation</vt:lpstr>
      <vt:lpstr>PowerPoint Presentation</vt:lpstr>
      <vt:lpstr>PowerPoint Presentation</vt:lpstr>
      <vt:lpstr>PowerPoint Presentation</vt:lpstr>
      <vt:lpstr>TPM Objectives</vt:lpstr>
      <vt:lpstr>Benefit of TPM</vt:lpstr>
      <vt:lpstr>Benefit of TPM</vt:lpstr>
      <vt:lpstr>TPM Targets</vt:lpstr>
      <vt:lpstr>Components of TPM</vt:lpstr>
      <vt:lpstr>PowerPoint Presentation</vt:lpstr>
      <vt:lpstr>TPM Base</vt:lpstr>
      <vt:lpstr>TPM Base</vt:lpstr>
      <vt:lpstr>TPM Base</vt:lpstr>
      <vt:lpstr>PILLAR 1: JISHU HOZEN</vt:lpstr>
      <vt:lpstr>Pillar 1: JISHU HOZEN</vt:lpstr>
      <vt:lpstr>Pillar 1: JISHU HOZEN</vt:lpstr>
      <vt:lpstr>Pillar 1: JISHU HOZEN</vt:lpstr>
      <vt:lpstr>Pillar 1: JISHU HOZEN</vt:lpstr>
      <vt:lpstr>Pillar 1: JISHU HOZEN</vt:lpstr>
      <vt:lpstr>Pillar 1: JISHU HOZEN</vt:lpstr>
      <vt:lpstr>Pillar 2: KOBETSU KAIZEN (CQI)</vt:lpstr>
      <vt:lpstr>Pillar 3: Planned Maintenance</vt:lpstr>
      <vt:lpstr>Pillar 3: Planned Maintenance</vt:lpstr>
      <vt:lpstr>PowerPoint Presentation</vt:lpstr>
      <vt:lpstr>Pillar 4: Quality Maintenance</vt:lpstr>
      <vt:lpstr>Pillar 4: Quality Maintenance</vt:lpstr>
      <vt:lpstr>PowerPoint Presentation</vt:lpstr>
      <vt:lpstr>Pillar 5: Training</vt:lpstr>
      <vt:lpstr>Pillar 5: Training</vt:lpstr>
      <vt:lpstr>Pillar 5: Training</vt:lpstr>
      <vt:lpstr>Pillar 6: Office TPM</vt:lpstr>
      <vt:lpstr>Pillar 6: Office TPM</vt:lpstr>
      <vt:lpstr>Pillar 6: Office TPM</vt:lpstr>
      <vt:lpstr>Pillar 6: Office TPM</vt:lpstr>
      <vt:lpstr>Pillar 7: Safety, Health and Environment</vt:lpstr>
      <vt:lpstr>Difficulties faced in TPM implementation</vt:lpstr>
    </vt:vector>
  </TitlesOfParts>
  <Company>UTM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FRSH 2153 – Maintenance Technology</dc:title>
  <dc:creator>Lecturer</dc:creator>
  <cp:lastModifiedBy>sham soul</cp:lastModifiedBy>
  <cp:revision>99</cp:revision>
  <dcterms:created xsi:type="dcterms:W3CDTF">2014-02-05T15:56:29Z</dcterms:created>
  <dcterms:modified xsi:type="dcterms:W3CDTF">2021-06-17T11:23:06Z</dcterms:modified>
</cp:coreProperties>
</file>