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70" r:id="rId3"/>
    <p:sldId id="272" r:id="rId4"/>
    <p:sldId id="274" r:id="rId5"/>
    <p:sldId id="286" r:id="rId6"/>
    <p:sldId id="316" r:id="rId7"/>
    <p:sldId id="290" r:id="rId8"/>
    <p:sldId id="275" r:id="rId9"/>
    <p:sldId id="280" r:id="rId10"/>
    <p:sldId id="283" r:id="rId11"/>
    <p:sldId id="284" r:id="rId12"/>
    <p:sldId id="314" r:id="rId13"/>
    <p:sldId id="296" r:id="rId14"/>
    <p:sldId id="308" r:id="rId15"/>
    <p:sldId id="301" r:id="rId16"/>
    <p:sldId id="315" r:id="rId17"/>
    <p:sldId id="306" r:id="rId18"/>
    <p:sldId id="305" r:id="rId19"/>
    <p:sldId id="304" r:id="rId20"/>
    <p:sldId id="310" r:id="rId21"/>
    <p:sldId id="311" r:id="rId22"/>
    <p:sldId id="291" r:id="rId23"/>
    <p:sldId id="292" r:id="rId24"/>
    <p:sldId id="313" r:id="rId25"/>
    <p:sldId id="317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FF00"/>
    <a:srgbClr val="CC0000"/>
    <a:srgbClr val="660033"/>
    <a:srgbClr val="0000CC"/>
    <a:srgbClr val="00CCFF"/>
    <a:srgbClr val="000066"/>
    <a:srgbClr val="00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7D2A4-4DB4-4F1C-96E4-EB5AFA47F200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6932A9B9-5A00-4DC1-AD0F-578A2357463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MY" sz="3200" b="1" dirty="0">
              <a:solidFill>
                <a:schemeClr val="bg1"/>
              </a:solidFill>
            </a:rPr>
            <a:t>SEKSYEN EDITORIAL</a:t>
          </a:r>
        </a:p>
      </dgm:t>
    </dgm:pt>
    <dgm:pt modelId="{ABEA10D2-E5E8-4AE0-8A61-8BE1C7612FC8}" type="parTrans" cxnId="{510E37A2-335A-4B4A-B64A-684AF0C08BC1}">
      <dgm:prSet/>
      <dgm:spPr/>
      <dgm:t>
        <a:bodyPr/>
        <a:lstStyle/>
        <a:p>
          <a:endParaRPr lang="en-MY"/>
        </a:p>
      </dgm:t>
    </dgm:pt>
    <dgm:pt modelId="{E903BA34-CA13-4AD7-AE9D-5D223F7DF57A}" type="sibTrans" cxnId="{510E37A2-335A-4B4A-B64A-684AF0C08BC1}">
      <dgm:prSet/>
      <dgm:spPr/>
      <dgm:t>
        <a:bodyPr/>
        <a:lstStyle/>
        <a:p>
          <a:endParaRPr lang="en-MY"/>
        </a:p>
      </dgm:t>
    </dgm:pt>
    <dgm:pt modelId="{D7D9955E-6FA6-44FC-9C5E-F981E43E901F}">
      <dgm:prSet phldrT="[Text]" custT="1"/>
      <dgm:spPr>
        <a:solidFill>
          <a:srgbClr val="FF3300"/>
        </a:solidFill>
      </dgm:spPr>
      <dgm:t>
        <a:bodyPr/>
        <a:lstStyle/>
        <a:p>
          <a:r>
            <a:rPr lang="en-MY" sz="3000" b="1" i="1" dirty="0"/>
            <a:t>Unit </a:t>
          </a:r>
          <a:r>
            <a:rPr lang="en-MY" sz="3000" b="1" i="1" dirty="0" err="1"/>
            <a:t>Jurnal</a:t>
          </a:r>
          <a:endParaRPr lang="en-MY" sz="3000" b="1" i="1" dirty="0"/>
        </a:p>
      </dgm:t>
    </dgm:pt>
    <dgm:pt modelId="{8804985F-AB74-43FC-B113-EF6029FC14DD}" type="parTrans" cxnId="{CD302C17-F1AB-4B5A-A761-DCCC2A0E58A3}">
      <dgm:prSet/>
      <dgm:spPr/>
      <dgm:t>
        <a:bodyPr/>
        <a:lstStyle/>
        <a:p>
          <a:endParaRPr lang="en-MY"/>
        </a:p>
      </dgm:t>
    </dgm:pt>
    <dgm:pt modelId="{FE316433-70D7-4662-8D86-27EC5A6ABBB1}" type="sibTrans" cxnId="{CD302C17-F1AB-4B5A-A761-DCCC2A0E58A3}">
      <dgm:prSet/>
      <dgm:spPr/>
      <dgm:t>
        <a:bodyPr/>
        <a:lstStyle/>
        <a:p>
          <a:endParaRPr lang="en-MY"/>
        </a:p>
      </dgm:t>
    </dgm:pt>
    <dgm:pt modelId="{CBAB8522-7E89-43A9-A5EA-5F5F338E1B20}">
      <dgm:prSet phldrT="[Text]" custT="1"/>
      <dgm:spPr>
        <a:solidFill>
          <a:srgbClr val="000066"/>
        </a:solidFill>
      </dgm:spPr>
      <dgm:t>
        <a:bodyPr/>
        <a:lstStyle/>
        <a:p>
          <a:r>
            <a:rPr lang="en-MY" sz="3000" b="1" i="1" dirty="0"/>
            <a:t>Unit </a:t>
          </a:r>
          <a:r>
            <a:rPr lang="en-MY" sz="3000" b="1" i="1" dirty="0" err="1"/>
            <a:t>Karya</a:t>
          </a:r>
          <a:r>
            <a:rPr lang="en-MY" sz="3000" b="1" i="1" dirty="0"/>
            <a:t> </a:t>
          </a:r>
          <a:r>
            <a:rPr lang="en-MY" sz="3000" b="1" i="1" dirty="0" err="1"/>
            <a:t>Asli</a:t>
          </a:r>
          <a:endParaRPr lang="en-MY" sz="3000" b="1" i="1" dirty="0"/>
        </a:p>
      </dgm:t>
    </dgm:pt>
    <dgm:pt modelId="{EA74B9A2-180E-4387-99B9-5DE8F59A676C}" type="parTrans" cxnId="{CC156E11-D4A5-41A3-A5CB-BA9F78636B42}">
      <dgm:prSet/>
      <dgm:spPr/>
      <dgm:t>
        <a:bodyPr/>
        <a:lstStyle/>
        <a:p>
          <a:endParaRPr lang="en-MY"/>
        </a:p>
      </dgm:t>
    </dgm:pt>
    <dgm:pt modelId="{63A9D83F-2940-494D-BC4E-664ED5E42A9C}" type="sibTrans" cxnId="{CC156E11-D4A5-41A3-A5CB-BA9F78636B42}">
      <dgm:prSet/>
      <dgm:spPr/>
      <dgm:t>
        <a:bodyPr/>
        <a:lstStyle/>
        <a:p>
          <a:endParaRPr lang="en-MY"/>
        </a:p>
      </dgm:t>
    </dgm:pt>
    <dgm:pt modelId="{C7247357-7866-4DA3-9D61-D7C9054CFB8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MY" sz="3000" b="1" i="1" dirty="0"/>
            <a:t>Unit </a:t>
          </a:r>
          <a:r>
            <a:rPr lang="en-MY" sz="3000" b="1" i="1" dirty="0" err="1"/>
            <a:t>Karya</a:t>
          </a:r>
          <a:r>
            <a:rPr lang="en-MY" sz="3000" b="1" i="1" dirty="0"/>
            <a:t> </a:t>
          </a:r>
          <a:r>
            <a:rPr lang="en-MY" sz="3000" b="1" i="1" dirty="0" err="1"/>
            <a:t>Suntingan</a:t>
          </a:r>
          <a:endParaRPr lang="en-MY" sz="3000" b="1" i="1" dirty="0"/>
        </a:p>
      </dgm:t>
    </dgm:pt>
    <dgm:pt modelId="{2365DCB0-D64F-48E5-AFA7-2E502A883703}" type="parTrans" cxnId="{DF2C4F90-D0A2-4778-AC86-DC15C4E67127}">
      <dgm:prSet/>
      <dgm:spPr/>
      <dgm:t>
        <a:bodyPr/>
        <a:lstStyle/>
        <a:p>
          <a:endParaRPr lang="en-MY"/>
        </a:p>
      </dgm:t>
    </dgm:pt>
    <dgm:pt modelId="{13912029-7759-4234-B29C-D163E58DABF4}" type="sibTrans" cxnId="{DF2C4F90-D0A2-4778-AC86-DC15C4E67127}">
      <dgm:prSet/>
      <dgm:spPr/>
      <dgm:t>
        <a:bodyPr/>
        <a:lstStyle/>
        <a:p>
          <a:endParaRPr lang="en-MY"/>
        </a:p>
      </dgm:t>
    </dgm:pt>
    <dgm:pt modelId="{D2F3D1B5-607D-4F3A-BE8E-2B887DEA5826}" type="pres">
      <dgm:prSet presAssocID="{B9D7D2A4-4DB4-4F1C-96E4-EB5AFA47F2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B7EC3F-65EC-451A-A287-7D0E7C9B7C03}" type="pres">
      <dgm:prSet presAssocID="{6932A9B9-5A00-4DC1-AD0F-578A23574634}" presName="vertOne" presStyleCnt="0"/>
      <dgm:spPr/>
    </dgm:pt>
    <dgm:pt modelId="{6658B884-166A-4FF7-B39E-7A7BB78964BE}" type="pres">
      <dgm:prSet presAssocID="{6932A9B9-5A00-4DC1-AD0F-578A23574634}" presName="txOne" presStyleLbl="node0" presStyleIdx="0" presStyleCnt="1" custAng="16200000" custScaleX="60731" custScaleY="106829" custLinFactY="82249" custLinFactNeighborX="-35638" custLinFactNeighborY="100000">
        <dgm:presLayoutVars>
          <dgm:chPref val="3"/>
        </dgm:presLayoutVars>
      </dgm:prSet>
      <dgm:spPr/>
    </dgm:pt>
    <dgm:pt modelId="{24423AAD-05ED-43DE-89BF-C5ABE1D67D38}" type="pres">
      <dgm:prSet presAssocID="{6932A9B9-5A00-4DC1-AD0F-578A23574634}" presName="parTransOne" presStyleCnt="0"/>
      <dgm:spPr/>
    </dgm:pt>
    <dgm:pt modelId="{776DE057-A0F3-482A-8DE3-8808AFB8C351}" type="pres">
      <dgm:prSet presAssocID="{6932A9B9-5A00-4DC1-AD0F-578A23574634}" presName="horzOne" presStyleCnt="0"/>
      <dgm:spPr/>
    </dgm:pt>
    <dgm:pt modelId="{CE92A313-D72D-4AA5-BCA5-E80579C61EDA}" type="pres">
      <dgm:prSet presAssocID="{D7D9955E-6FA6-44FC-9C5E-F981E43E901F}" presName="vertTwo" presStyleCnt="0"/>
      <dgm:spPr/>
    </dgm:pt>
    <dgm:pt modelId="{811F516A-BB20-4C76-B808-E8752700D2B3}" type="pres">
      <dgm:prSet presAssocID="{D7D9955E-6FA6-44FC-9C5E-F981E43E901F}" presName="txTwo" presStyleLbl="node2" presStyleIdx="0" presStyleCnt="2" custScaleX="2000000" custScaleY="68466" custLinFactX="600000" custLinFactNeighborX="694517" custLinFactNeighborY="-87355">
        <dgm:presLayoutVars>
          <dgm:chPref val="3"/>
        </dgm:presLayoutVars>
      </dgm:prSet>
      <dgm:spPr/>
    </dgm:pt>
    <dgm:pt modelId="{2A853496-6364-40A9-88DE-8E123564C889}" type="pres">
      <dgm:prSet presAssocID="{D7D9955E-6FA6-44FC-9C5E-F981E43E901F}" presName="horzTwo" presStyleCnt="0"/>
      <dgm:spPr/>
    </dgm:pt>
    <dgm:pt modelId="{7E4C74E1-584C-4AB6-BA3B-2ADDF38B6385}" type="pres">
      <dgm:prSet presAssocID="{FE316433-70D7-4662-8D86-27EC5A6ABBB1}" presName="sibSpaceTwo" presStyleCnt="0"/>
      <dgm:spPr/>
    </dgm:pt>
    <dgm:pt modelId="{5BBC231E-09DB-48DB-A402-FD2290BC1674}" type="pres">
      <dgm:prSet presAssocID="{CBAB8522-7E89-43A9-A5EA-5F5F338E1B20}" presName="vertTwo" presStyleCnt="0"/>
      <dgm:spPr/>
    </dgm:pt>
    <dgm:pt modelId="{111E363D-DB53-4737-9FEB-642294512EA1}" type="pres">
      <dgm:prSet presAssocID="{CBAB8522-7E89-43A9-A5EA-5F5F338E1B20}" presName="txTwo" presStyleLbl="node2" presStyleIdx="1" presStyleCnt="2" custScaleX="98839" custScaleY="71985" custLinFactY="-897" custLinFactNeighborX="-35313" custLinFactNeighborY="-100000">
        <dgm:presLayoutVars>
          <dgm:chPref val="3"/>
        </dgm:presLayoutVars>
      </dgm:prSet>
      <dgm:spPr/>
    </dgm:pt>
    <dgm:pt modelId="{A947E7F8-4665-4310-8C6B-3CE77A9469D2}" type="pres">
      <dgm:prSet presAssocID="{CBAB8522-7E89-43A9-A5EA-5F5F338E1B20}" presName="parTransTwo" presStyleCnt="0"/>
      <dgm:spPr/>
    </dgm:pt>
    <dgm:pt modelId="{CDE89437-1F0E-4A03-9C61-56619120C67A}" type="pres">
      <dgm:prSet presAssocID="{CBAB8522-7E89-43A9-A5EA-5F5F338E1B20}" presName="horzTwo" presStyleCnt="0"/>
      <dgm:spPr/>
    </dgm:pt>
    <dgm:pt modelId="{5AA9381A-20BE-4C51-9332-90861B6B7865}" type="pres">
      <dgm:prSet presAssocID="{C7247357-7866-4DA3-9D61-D7C9054CFB88}" presName="vertThree" presStyleCnt="0"/>
      <dgm:spPr/>
    </dgm:pt>
    <dgm:pt modelId="{B8F45726-E13A-49E6-A975-4CCF94545DA8}" type="pres">
      <dgm:prSet presAssocID="{C7247357-7866-4DA3-9D61-D7C9054CFB88}" presName="txThree" presStyleLbl="node3" presStyleIdx="0" presStyleCnt="1" custScaleX="2000000" custScaleY="72577" custLinFactX="-319071" custLinFactNeighborX="-400000" custLinFactNeighborY="-9640">
        <dgm:presLayoutVars>
          <dgm:chPref val="3"/>
        </dgm:presLayoutVars>
      </dgm:prSet>
      <dgm:spPr/>
    </dgm:pt>
    <dgm:pt modelId="{75A9A2B2-59D8-487C-A7DD-8A527AE2B4B1}" type="pres">
      <dgm:prSet presAssocID="{C7247357-7866-4DA3-9D61-D7C9054CFB88}" presName="horzThree" presStyleCnt="0"/>
      <dgm:spPr/>
    </dgm:pt>
  </dgm:ptLst>
  <dgm:cxnLst>
    <dgm:cxn modelId="{CC156E11-D4A5-41A3-A5CB-BA9F78636B42}" srcId="{6932A9B9-5A00-4DC1-AD0F-578A23574634}" destId="{CBAB8522-7E89-43A9-A5EA-5F5F338E1B20}" srcOrd="1" destOrd="0" parTransId="{EA74B9A2-180E-4387-99B9-5DE8F59A676C}" sibTransId="{63A9D83F-2940-494D-BC4E-664ED5E42A9C}"/>
    <dgm:cxn modelId="{CD302C17-F1AB-4B5A-A761-DCCC2A0E58A3}" srcId="{6932A9B9-5A00-4DC1-AD0F-578A23574634}" destId="{D7D9955E-6FA6-44FC-9C5E-F981E43E901F}" srcOrd="0" destOrd="0" parTransId="{8804985F-AB74-43FC-B113-EF6029FC14DD}" sibTransId="{FE316433-70D7-4662-8D86-27EC5A6ABBB1}"/>
    <dgm:cxn modelId="{D2C70F54-C82A-4274-A021-55D7FBF33472}" type="presOf" srcId="{B9D7D2A4-4DB4-4F1C-96E4-EB5AFA47F200}" destId="{D2F3D1B5-607D-4F3A-BE8E-2B887DEA5826}" srcOrd="0" destOrd="0" presId="urn:microsoft.com/office/officeart/2005/8/layout/hierarchy4"/>
    <dgm:cxn modelId="{DF2C4F90-D0A2-4778-AC86-DC15C4E67127}" srcId="{CBAB8522-7E89-43A9-A5EA-5F5F338E1B20}" destId="{C7247357-7866-4DA3-9D61-D7C9054CFB88}" srcOrd="0" destOrd="0" parTransId="{2365DCB0-D64F-48E5-AFA7-2E502A883703}" sibTransId="{13912029-7759-4234-B29C-D163E58DABF4}"/>
    <dgm:cxn modelId="{510E37A2-335A-4B4A-B64A-684AF0C08BC1}" srcId="{B9D7D2A4-4DB4-4F1C-96E4-EB5AFA47F200}" destId="{6932A9B9-5A00-4DC1-AD0F-578A23574634}" srcOrd="0" destOrd="0" parTransId="{ABEA10D2-E5E8-4AE0-8A61-8BE1C7612FC8}" sibTransId="{E903BA34-CA13-4AD7-AE9D-5D223F7DF57A}"/>
    <dgm:cxn modelId="{A6B734A4-CE40-456C-98BB-3EFEA3E08B0E}" type="presOf" srcId="{D7D9955E-6FA6-44FC-9C5E-F981E43E901F}" destId="{811F516A-BB20-4C76-B808-E8752700D2B3}" srcOrd="0" destOrd="0" presId="urn:microsoft.com/office/officeart/2005/8/layout/hierarchy4"/>
    <dgm:cxn modelId="{192247AF-12CB-4B5A-9311-02B17DD445BC}" type="presOf" srcId="{6932A9B9-5A00-4DC1-AD0F-578A23574634}" destId="{6658B884-166A-4FF7-B39E-7A7BB78964BE}" srcOrd="0" destOrd="0" presId="urn:microsoft.com/office/officeart/2005/8/layout/hierarchy4"/>
    <dgm:cxn modelId="{8A2B74D4-CB59-4FF9-B27F-14F4EE1AB0CB}" type="presOf" srcId="{C7247357-7866-4DA3-9D61-D7C9054CFB88}" destId="{B8F45726-E13A-49E6-A975-4CCF94545DA8}" srcOrd="0" destOrd="0" presId="urn:microsoft.com/office/officeart/2005/8/layout/hierarchy4"/>
    <dgm:cxn modelId="{08FDB8D9-E230-473D-B238-C0C01D3FEEE1}" type="presOf" srcId="{CBAB8522-7E89-43A9-A5EA-5F5F338E1B20}" destId="{111E363D-DB53-4737-9FEB-642294512EA1}" srcOrd="0" destOrd="0" presId="urn:microsoft.com/office/officeart/2005/8/layout/hierarchy4"/>
    <dgm:cxn modelId="{07A4C6C8-B161-4BFD-BF8D-0FEF37EEEA15}" type="presParOf" srcId="{D2F3D1B5-607D-4F3A-BE8E-2B887DEA5826}" destId="{8DB7EC3F-65EC-451A-A287-7D0E7C9B7C03}" srcOrd="0" destOrd="0" presId="urn:microsoft.com/office/officeart/2005/8/layout/hierarchy4"/>
    <dgm:cxn modelId="{364DFAAD-EBC1-4B4B-BEB1-1A4D74E71D9E}" type="presParOf" srcId="{8DB7EC3F-65EC-451A-A287-7D0E7C9B7C03}" destId="{6658B884-166A-4FF7-B39E-7A7BB78964BE}" srcOrd="0" destOrd="0" presId="urn:microsoft.com/office/officeart/2005/8/layout/hierarchy4"/>
    <dgm:cxn modelId="{1C5DD9F5-B70F-4B4E-8968-A3A441A2F156}" type="presParOf" srcId="{8DB7EC3F-65EC-451A-A287-7D0E7C9B7C03}" destId="{24423AAD-05ED-43DE-89BF-C5ABE1D67D38}" srcOrd="1" destOrd="0" presId="urn:microsoft.com/office/officeart/2005/8/layout/hierarchy4"/>
    <dgm:cxn modelId="{6BEAE2DC-73B5-4039-AAF9-61DDF91CA5A0}" type="presParOf" srcId="{8DB7EC3F-65EC-451A-A287-7D0E7C9B7C03}" destId="{776DE057-A0F3-482A-8DE3-8808AFB8C351}" srcOrd="2" destOrd="0" presId="urn:microsoft.com/office/officeart/2005/8/layout/hierarchy4"/>
    <dgm:cxn modelId="{8EB13EA7-64E5-4378-9951-0924D86474D5}" type="presParOf" srcId="{776DE057-A0F3-482A-8DE3-8808AFB8C351}" destId="{CE92A313-D72D-4AA5-BCA5-E80579C61EDA}" srcOrd="0" destOrd="0" presId="urn:microsoft.com/office/officeart/2005/8/layout/hierarchy4"/>
    <dgm:cxn modelId="{323EA975-F975-4BE5-8FF1-DC4260EE8420}" type="presParOf" srcId="{CE92A313-D72D-4AA5-BCA5-E80579C61EDA}" destId="{811F516A-BB20-4C76-B808-E8752700D2B3}" srcOrd="0" destOrd="0" presId="urn:microsoft.com/office/officeart/2005/8/layout/hierarchy4"/>
    <dgm:cxn modelId="{D688DA99-EBFB-45F7-BA41-1184499D9F89}" type="presParOf" srcId="{CE92A313-D72D-4AA5-BCA5-E80579C61EDA}" destId="{2A853496-6364-40A9-88DE-8E123564C889}" srcOrd="1" destOrd="0" presId="urn:microsoft.com/office/officeart/2005/8/layout/hierarchy4"/>
    <dgm:cxn modelId="{33FB7BA9-135A-4507-8E56-D4D074917E6F}" type="presParOf" srcId="{776DE057-A0F3-482A-8DE3-8808AFB8C351}" destId="{7E4C74E1-584C-4AB6-BA3B-2ADDF38B6385}" srcOrd="1" destOrd="0" presId="urn:microsoft.com/office/officeart/2005/8/layout/hierarchy4"/>
    <dgm:cxn modelId="{F8546741-FEAC-43B7-ABAF-A161C9975F88}" type="presParOf" srcId="{776DE057-A0F3-482A-8DE3-8808AFB8C351}" destId="{5BBC231E-09DB-48DB-A402-FD2290BC1674}" srcOrd="2" destOrd="0" presId="urn:microsoft.com/office/officeart/2005/8/layout/hierarchy4"/>
    <dgm:cxn modelId="{85BF3634-BAD2-49DA-8997-D04BD24DDBAD}" type="presParOf" srcId="{5BBC231E-09DB-48DB-A402-FD2290BC1674}" destId="{111E363D-DB53-4737-9FEB-642294512EA1}" srcOrd="0" destOrd="0" presId="urn:microsoft.com/office/officeart/2005/8/layout/hierarchy4"/>
    <dgm:cxn modelId="{D493197F-33A0-47B6-87AF-FEA664E2CFF1}" type="presParOf" srcId="{5BBC231E-09DB-48DB-A402-FD2290BC1674}" destId="{A947E7F8-4665-4310-8C6B-3CE77A9469D2}" srcOrd="1" destOrd="0" presId="urn:microsoft.com/office/officeart/2005/8/layout/hierarchy4"/>
    <dgm:cxn modelId="{0BABE8A7-6D53-4001-B28C-A1FF9D259031}" type="presParOf" srcId="{5BBC231E-09DB-48DB-A402-FD2290BC1674}" destId="{CDE89437-1F0E-4A03-9C61-56619120C67A}" srcOrd="2" destOrd="0" presId="urn:microsoft.com/office/officeart/2005/8/layout/hierarchy4"/>
    <dgm:cxn modelId="{0E8F6D34-0E9A-4C2A-81F8-958CA8DF3957}" type="presParOf" srcId="{CDE89437-1F0E-4A03-9C61-56619120C67A}" destId="{5AA9381A-20BE-4C51-9332-90861B6B7865}" srcOrd="0" destOrd="0" presId="urn:microsoft.com/office/officeart/2005/8/layout/hierarchy4"/>
    <dgm:cxn modelId="{43AB8733-6739-4BCD-9158-840505FC0F48}" type="presParOf" srcId="{5AA9381A-20BE-4C51-9332-90861B6B7865}" destId="{B8F45726-E13A-49E6-A975-4CCF94545DA8}" srcOrd="0" destOrd="0" presId="urn:microsoft.com/office/officeart/2005/8/layout/hierarchy4"/>
    <dgm:cxn modelId="{DE44A734-B565-4EA9-B49F-A2D3D6137764}" type="presParOf" srcId="{5AA9381A-20BE-4C51-9332-90861B6B7865}" destId="{75A9A2B2-59D8-487C-A7DD-8A527AE2B4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8B884-166A-4FF7-B39E-7A7BB78964BE}">
      <dsp:nvSpPr>
        <dsp:cNvPr id="0" name=""/>
        <dsp:cNvSpPr/>
      </dsp:nvSpPr>
      <dsp:spPr>
        <a:xfrm rot="16200000">
          <a:off x="-962098" y="1376650"/>
          <a:ext cx="3643836" cy="162351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200" b="1" kern="1200" dirty="0">
              <a:solidFill>
                <a:schemeClr val="bg1"/>
              </a:solidFill>
            </a:rPr>
            <a:t>SEKSYEN EDITORIAL</a:t>
          </a:r>
        </a:p>
      </dsp:txBody>
      <dsp:txXfrm>
        <a:off x="-914547" y="1424201"/>
        <a:ext cx="3548734" cy="1528415"/>
      </dsp:txXfrm>
    </dsp:sp>
    <dsp:sp modelId="{811F516A-BB20-4C76-B808-E8752700D2B3}">
      <dsp:nvSpPr>
        <dsp:cNvPr id="0" name=""/>
        <dsp:cNvSpPr/>
      </dsp:nvSpPr>
      <dsp:spPr>
        <a:xfrm>
          <a:off x="1937872" y="422636"/>
          <a:ext cx="2987849" cy="1040501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000" b="1" i="1" kern="1200" dirty="0"/>
            <a:t>Unit </a:t>
          </a:r>
          <a:r>
            <a:rPr lang="en-MY" sz="3000" b="1" i="1" kern="1200" dirty="0" err="1"/>
            <a:t>Jurnal</a:t>
          </a:r>
          <a:endParaRPr lang="en-MY" sz="3000" b="1" i="1" kern="1200" dirty="0"/>
        </a:p>
      </dsp:txBody>
      <dsp:txXfrm>
        <a:off x="1968347" y="453111"/>
        <a:ext cx="2926899" cy="979551"/>
      </dsp:txXfrm>
    </dsp:sp>
    <dsp:sp modelId="{111E363D-DB53-4737-9FEB-642294512EA1}">
      <dsp:nvSpPr>
        <dsp:cNvPr id="0" name=""/>
        <dsp:cNvSpPr/>
      </dsp:nvSpPr>
      <dsp:spPr>
        <a:xfrm>
          <a:off x="1966605" y="1611305"/>
          <a:ext cx="2953160" cy="1093980"/>
        </a:xfrm>
        <a:prstGeom prst="roundRect">
          <a:avLst>
            <a:gd name="adj" fmla="val 10000"/>
          </a:avLst>
        </a:prstGeom>
        <a:solidFill>
          <a:srgbClr val="0000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000" b="1" i="1" kern="1200" dirty="0"/>
            <a:t>Unit </a:t>
          </a:r>
          <a:r>
            <a:rPr lang="en-MY" sz="3000" b="1" i="1" kern="1200" dirty="0" err="1"/>
            <a:t>Karya</a:t>
          </a:r>
          <a:r>
            <a:rPr lang="en-MY" sz="3000" b="1" i="1" kern="1200" dirty="0"/>
            <a:t> </a:t>
          </a:r>
          <a:r>
            <a:rPr lang="en-MY" sz="3000" b="1" i="1" kern="1200" dirty="0" err="1"/>
            <a:t>Asli</a:t>
          </a:r>
          <a:endParaRPr lang="en-MY" sz="3000" b="1" i="1" kern="1200" dirty="0"/>
        </a:p>
      </dsp:txBody>
      <dsp:txXfrm>
        <a:off x="1998647" y="1643347"/>
        <a:ext cx="2889076" cy="1029896"/>
      </dsp:txXfrm>
    </dsp:sp>
    <dsp:sp modelId="{B8F45726-E13A-49E6-A975-4CCF94545DA8}">
      <dsp:nvSpPr>
        <dsp:cNvPr id="0" name=""/>
        <dsp:cNvSpPr/>
      </dsp:nvSpPr>
      <dsp:spPr>
        <a:xfrm>
          <a:off x="1930121" y="2822942"/>
          <a:ext cx="2987849" cy="110297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000" b="1" i="1" kern="1200" dirty="0"/>
            <a:t>Unit </a:t>
          </a:r>
          <a:r>
            <a:rPr lang="en-MY" sz="3000" b="1" i="1" kern="1200" dirty="0" err="1"/>
            <a:t>Karya</a:t>
          </a:r>
          <a:r>
            <a:rPr lang="en-MY" sz="3000" b="1" i="1" kern="1200" dirty="0"/>
            <a:t> </a:t>
          </a:r>
          <a:r>
            <a:rPr lang="en-MY" sz="3000" b="1" i="1" kern="1200" dirty="0" err="1"/>
            <a:t>Suntingan</a:t>
          </a:r>
          <a:endParaRPr lang="en-MY" sz="3000" b="1" i="1" kern="1200" dirty="0"/>
        </a:p>
      </dsp:txBody>
      <dsp:txXfrm>
        <a:off x="1962426" y="2855247"/>
        <a:ext cx="2923239" cy="103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059616-ADBB-4285-B9BA-6ABF8CE38F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20CFC-C775-4BAE-B28F-8C54810F32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51585B-E2F1-488F-94A9-C9A0E3BFB63D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18BBE0-CE8A-4E13-8550-3421C2389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E39A25-B779-44A0-B4BB-5828EB314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1199-2584-4F00-BF97-875B28E370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4D2E0-008C-4B61-896C-9B26C196D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64DED-4AA2-4D61-82B4-C952A25ED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8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34CB65-503F-4DB9-BF5B-E959D6A41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DBADCAE-9BFA-49C1-853F-EF793084B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1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F9ED3-6857-4A1F-83D5-E8FACC15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2A1B-020B-40FD-A019-A5AE103579AC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2DE66-EFAB-4B09-9853-94C63C78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7DAD-8682-4F26-8A5B-915B834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86645-BC1A-4913-9089-C28EA8CDB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9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2ED27-DF2B-4EA5-A34D-177356F9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C36-0831-4AED-A45E-378CE5E67F8E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EA14-0B43-48D7-9B1F-ED724CCE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DEA77-172F-4B6E-A3D3-6B3B6703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6271-31CD-4FEB-9384-8A8FDD459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4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0635D-222C-4080-BB4C-8AC5BDD8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8E75-118C-48EA-98FD-E660ADB2840D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BB56E-9692-4DE4-A9C5-D0EC4A42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6B633-9D69-48D6-B525-71DD8690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6C9F-87E3-4E2E-8DFF-7E9FF25A8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8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7877AC4-1840-467F-B58C-7A66874A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B1E20-EE0D-442A-9AA6-0AF4992A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3288-68D7-48FF-8178-81DE4D67FC8E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740A6-9F96-48BA-A4E1-ACB696EC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69EF4-1C18-4137-8564-0B77FFB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2492-6678-4CC3-B159-B60A4C3F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7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9E579E1-9628-48AC-A608-F7944EAADA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8FC06E-FF0E-4403-AC75-11450BBE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3147-72A4-4B8A-8FB1-A78A5FA5F8CF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7EC6AC-38E0-4396-89CD-52EFAFC4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537C9A-0015-4AEA-B7F9-A01DA2E7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D15B1-2819-4D08-8125-B2432C656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1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600202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MY" noProof="0"/>
          </a:p>
        </p:txBody>
      </p:sp>
    </p:spTree>
    <p:extLst>
      <p:ext uri="{BB962C8B-B14F-4D97-AF65-F5344CB8AC3E}">
        <p14:creationId xmlns:p14="http://schemas.microsoft.com/office/powerpoint/2010/main" val="17136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3774-063F-469A-BD0E-BBF28480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56FE-CD6A-4073-8B83-E28DCD151D10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D60B-85DA-4C17-B33D-E61226C1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BC23-51B8-4579-A5E3-FCE47189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D982-822A-417A-B95C-8B728BE75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3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A9B-CDA8-4A8F-B820-82FC4397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A9AA-C228-4AE5-9F3A-C41948E21E2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DB29-A71D-4405-8395-1A29A231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E272-D7AB-425D-B603-C88E10CD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BEEB-37DD-40BD-A2BE-96A5381F7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0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15B81-C931-4AD9-9DBD-0D07BA37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3B29-D62A-4147-83DB-05DA35E6426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97882-14E3-4047-A4E9-518AD8CE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87BA95-D4D9-41A1-9969-E1206F89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9C17-F6A0-48AF-B431-6DF3993C0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47145B-C4C6-45FF-AE42-59F5387A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4E8D-26BA-4584-9FDA-DC0B4D259FBF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4E0BDC-E505-4E06-94C5-AE91541F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F0BD2A-A2F2-430B-971E-AF5D47F5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CF29-A556-4DC0-9CD1-43C08B3D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2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A9C34B-08BB-4CEC-AA85-5D3219E0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AAC7-F04C-47F0-8CFB-D5BFE37DABC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8E291A-97D2-457D-84A8-21CC677A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F680B1-C944-474A-89B3-E282386D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BB2D6-66B1-4243-A232-D9B1427E2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91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06EF05-C9FE-456F-A21E-E0972E5F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4B8A-BF30-4D6E-B293-E2AEE6E82BBE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6D95CC-EDF6-4124-A0C6-BE91D0C1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E46BB4-62EB-4BC0-BDC3-38ABA811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BA71-BA42-41AA-99DE-AF049BBA6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75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D1854-745F-4BDE-A7B4-7C2E8D1D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6EB1-D802-4584-B8BB-BCC6AFBE2E59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116A33-2035-4D4E-9660-429DEC55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92735E-196E-4D80-9873-718F021B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DA19-8328-4399-BA7C-8BB1A7763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11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7970C-D9F4-4085-A91C-1C44AD82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FA4-BF17-4E3F-9B2B-6462E8470A3F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7E2CB-8115-49D7-A5A5-6FA00C61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75B42F-0CFC-4B90-8F51-9400E6E5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3004F-DD58-4384-A4FA-ED54DC1D5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EDF207EA-D3A8-4D88-9A9C-640B882C0A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9605EE5-9F10-4505-A284-B980A1167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D31456C-0176-4801-A680-FE3125278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AA5B-FDCF-46FD-A0F0-1D845165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0B58DA-FEA7-4327-9587-2C5427EE7CDA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E572-D89C-426D-8EAB-E681BC202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EAD9-6F53-4A0E-8F28-372D83BDE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2895DB6-8062-4334-B10B-A44AD2B7CE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84E015-6522-4DCF-8541-2930290AC88D}"/>
              </a:ext>
            </a:extLst>
          </p:cNvPr>
          <p:cNvCxnSpPr>
            <a:cxnSpLocks/>
          </p:cNvCxnSpPr>
          <p:nvPr/>
        </p:nvCxnSpPr>
        <p:spPr>
          <a:xfrm>
            <a:off x="523875" y="2647950"/>
            <a:ext cx="3971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ACAB3B-918B-4A9E-B5C2-04CCE492A701}"/>
              </a:ext>
            </a:extLst>
          </p:cNvPr>
          <p:cNvCxnSpPr>
            <a:cxnSpLocks/>
          </p:cNvCxnSpPr>
          <p:nvPr/>
        </p:nvCxnSpPr>
        <p:spPr>
          <a:xfrm>
            <a:off x="523875" y="4229100"/>
            <a:ext cx="3971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>
            <a:extLst>
              <a:ext uri="{FF2B5EF4-FFF2-40B4-BE49-F238E27FC236}">
                <a16:creationId xmlns:a16="http://schemas.microsoft.com/office/drawing/2014/main" id="{64F46322-6960-4EEB-B6BA-57EE0965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066801"/>
            <a:ext cx="5718176" cy="13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Helvetica" panose="020B0604020202020204" pitchFamily="34" charset="0"/>
              </a:rPr>
              <a:t>UTM Kuala Lumpur</a:t>
            </a:r>
            <a:endParaRPr lang="en-US" altLang="en-US" sz="2800" i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Helvetica" panose="020B0604020202020204" pitchFamily="34" charset="0"/>
              </a:rPr>
              <a:t>18 </a:t>
            </a:r>
            <a:r>
              <a:rPr lang="en-US" altLang="en-US" sz="2400" dirty="0" err="1">
                <a:solidFill>
                  <a:schemeClr val="bg1"/>
                </a:solidFill>
                <a:latin typeface="Helvetica" panose="020B0604020202020204" pitchFamily="34" charset="0"/>
              </a:rPr>
              <a:t>Julai</a:t>
            </a:r>
            <a:r>
              <a:rPr lang="en-US" altLang="en-US" sz="2400" dirty="0">
                <a:solidFill>
                  <a:schemeClr val="bg1"/>
                </a:solidFill>
                <a:latin typeface="Helvetica" panose="020B0604020202020204" pitchFamily="34" charset="0"/>
              </a:rPr>
              <a:t> 2019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73C24A5C-045A-434F-A920-5B1A8695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2647951"/>
            <a:ext cx="81835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Helvetica" panose="020B0604020202020204" pitchFamily="34" charset="0"/>
              </a:rPr>
              <a:t>PELUANG-PELUANG PENERBITAN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dengan</a:t>
            </a:r>
            <a:endParaRPr lang="en-US" altLang="en-US" sz="3600" b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elvetica" panose="020B0604020202020204" pitchFamily="34" charset="0"/>
              </a:rPr>
              <a:t>Penerbit</a:t>
            </a:r>
            <a:r>
              <a:rPr lang="en-US" altLang="en-US" sz="3600" b="1" dirty="0">
                <a:solidFill>
                  <a:schemeClr val="bg1"/>
                </a:solidFill>
                <a:latin typeface="Helvetica" panose="020B0604020202020204" pitchFamily="34" charset="0"/>
              </a:rPr>
              <a:t> UTM </a:t>
            </a:r>
            <a:r>
              <a:rPr lang="en-US" altLang="en-US" sz="3600" b="1" i="1" dirty="0">
                <a:solidFill>
                  <a:schemeClr val="bg1"/>
                </a:solidFill>
                <a:latin typeface="Helvetica" panose="020B0604020202020204" pitchFamily="34" charset="0"/>
              </a:rPr>
              <a:t>Press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endParaRPr lang="en-US" altLang="en-US" sz="2000" b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endParaRPr lang="en-US" alt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A3C277E6-2182-4F27-9B48-34F80C855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5" y="1092200"/>
            <a:ext cx="6595745" cy="5164138"/>
          </a:xfrm>
        </p:spPr>
        <p:txBody>
          <a:bodyPr/>
          <a:lstStyle/>
          <a:p>
            <a:pPr eaLnBrk="1" hangingPunct="1">
              <a:defRPr/>
            </a:pPr>
            <a:r>
              <a:rPr lang="en-MY" altLang="en-US" sz="2000" dirty="0" err="1"/>
              <a:t>Buku</a:t>
            </a:r>
            <a:r>
              <a:rPr lang="en-MY" altLang="en-US" sz="2000" dirty="0"/>
              <a:t> </a:t>
            </a:r>
            <a:r>
              <a:rPr lang="en-MY" altLang="en-US" sz="2000" dirty="0" err="1"/>
              <a:t>ilmiah</a:t>
            </a:r>
            <a:r>
              <a:rPr lang="en-MY" altLang="en-US" sz="2000" dirty="0"/>
              <a:t> yang </a:t>
            </a:r>
            <a:r>
              <a:rPr lang="en-MY" altLang="en-US" sz="2000" dirty="0" err="1"/>
              <a:t>terhasil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daripada</a:t>
            </a:r>
            <a:r>
              <a:rPr lang="en-MY" altLang="en-US" sz="2000" dirty="0"/>
              <a:t> </a:t>
            </a:r>
            <a:r>
              <a:rPr lang="en-MY" altLang="en-US" sz="2000" dirty="0" err="1"/>
              <a:t>hasil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penyelidikan</a:t>
            </a:r>
            <a:r>
              <a:rPr lang="en-MY" altLang="en-US" sz="2000" dirty="0"/>
              <a:t> yang  </a:t>
            </a:r>
            <a:r>
              <a:rPr lang="en-MY" altLang="en-US" sz="2000" dirty="0" err="1"/>
              <a:t>menyumbang</a:t>
            </a:r>
            <a:r>
              <a:rPr lang="en-MY" altLang="en-US" sz="2000" dirty="0"/>
              <a:t> </a:t>
            </a:r>
            <a:r>
              <a:rPr lang="en-MY" altLang="en-US" sz="2000" dirty="0" err="1"/>
              <a:t>kepada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perkembangan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bidang</a:t>
            </a:r>
            <a:r>
              <a:rPr lang="en-MY" altLang="en-US" sz="2000" dirty="0"/>
              <a:t> </a:t>
            </a:r>
            <a:r>
              <a:rPr lang="en-MY" altLang="en-US" sz="2000" dirty="0" err="1"/>
              <a:t>ilmu</a:t>
            </a:r>
            <a:r>
              <a:rPr lang="en-MY" altLang="en-US" sz="2000" dirty="0"/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MY" altLang="en-US" sz="1000" dirty="0"/>
          </a:p>
          <a:p>
            <a:pPr eaLnBrk="1" hangingPunct="1">
              <a:defRPr/>
            </a:pPr>
            <a:r>
              <a:rPr lang="en-MY" altLang="en-US" sz="2000" dirty="0" err="1"/>
              <a:t>Buku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berasaskan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hasil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penyelidikan</a:t>
            </a:r>
            <a:r>
              <a:rPr lang="en-MY" altLang="en-US" sz="2000" dirty="0"/>
              <a:t> yang </a:t>
            </a:r>
            <a:r>
              <a:rPr lang="en-MY" altLang="en-US" sz="2000" dirty="0" err="1"/>
              <a:t>kukuh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mengenengahkan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penemuan</a:t>
            </a:r>
            <a:r>
              <a:rPr lang="en-MY" altLang="en-US" sz="2000" dirty="0"/>
              <a:t> yang </a:t>
            </a:r>
            <a:r>
              <a:rPr lang="en-MY" altLang="en-US" sz="2000" dirty="0" err="1"/>
              <a:t>baharu</a:t>
            </a:r>
            <a:r>
              <a:rPr lang="en-MY" altLang="en-US" sz="2000" dirty="0"/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MY" altLang="en-US" sz="1000" dirty="0"/>
          </a:p>
          <a:p>
            <a:pPr eaLnBrk="1" hangingPunct="1">
              <a:defRPr/>
            </a:pPr>
            <a:r>
              <a:rPr lang="en-MY" altLang="en-US" sz="2000" dirty="0" err="1"/>
              <a:t>Kandungan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buku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bertunjangkan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kaedah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saintifik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serta</a:t>
            </a:r>
            <a:r>
              <a:rPr lang="en-MY" altLang="en-US" sz="2000" dirty="0"/>
              <a:t> data-data yang </a:t>
            </a:r>
            <a:r>
              <a:rPr lang="en-MY" altLang="en-US" sz="2000" dirty="0" err="1"/>
              <a:t>mencukupi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dengan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analisis</a:t>
            </a:r>
            <a:r>
              <a:rPr lang="en-MY" altLang="en-US" sz="2000" dirty="0"/>
              <a:t> yang </a:t>
            </a:r>
            <a:r>
              <a:rPr lang="en-MY" altLang="en-US" sz="2000" dirty="0" err="1"/>
              <a:t>kritikal</a:t>
            </a:r>
            <a:r>
              <a:rPr lang="en-MY" altLang="en-US" sz="2000" dirty="0"/>
              <a:t>, </a:t>
            </a:r>
            <a:r>
              <a:rPr lang="en-MY" altLang="en-US" sz="2000" dirty="0" err="1"/>
              <a:t>penghujahan</a:t>
            </a:r>
            <a:r>
              <a:rPr lang="en-MY" altLang="en-US" sz="2000" dirty="0"/>
              <a:t> yang </a:t>
            </a:r>
            <a:r>
              <a:rPr lang="en-MY" altLang="en-US" sz="2000" dirty="0" err="1"/>
              <a:t>jelas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meyakinkan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serta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didokumenkan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dengan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baik</a:t>
            </a:r>
            <a:r>
              <a:rPr lang="en-MY" altLang="en-US" sz="2000" dirty="0"/>
              <a:t> </a:t>
            </a:r>
            <a:r>
              <a:rPr lang="en-MY" altLang="en-US" sz="2000" dirty="0" err="1"/>
              <a:t>mengikut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struktur</a:t>
            </a:r>
            <a:r>
              <a:rPr lang="en-MY" altLang="en-US" sz="2000" dirty="0"/>
              <a:t> yang formal </a:t>
            </a:r>
            <a:r>
              <a:rPr lang="en-MY" altLang="en-US" sz="2000" dirty="0" err="1"/>
              <a:t>dan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piawai</a:t>
            </a:r>
            <a:r>
              <a:rPr lang="en-MY" altLang="en-US" sz="2000" dirty="0"/>
              <a:t>. </a:t>
            </a:r>
            <a:r>
              <a:rPr lang="en-US" altLang="en-US" sz="20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000" dirty="0"/>
          </a:p>
          <a:p>
            <a:pPr eaLnBrk="1" hangingPunct="1">
              <a:defRPr/>
            </a:pPr>
            <a:r>
              <a:rPr lang="en-MY" altLang="en-US" sz="2000" dirty="0" err="1"/>
              <a:t>Latihan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ilmiah</a:t>
            </a:r>
            <a:r>
              <a:rPr lang="en-MY" altLang="en-US" sz="2000" dirty="0"/>
              <a:t> (</a:t>
            </a:r>
            <a:r>
              <a:rPr lang="en-MY" altLang="en-US" sz="2000" dirty="0" err="1"/>
              <a:t>tesis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peringkat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Sarjana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Ph.D</a:t>
            </a:r>
            <a:r>
              <a:rPr lang="en-MY" altLang="en-US" sz="2000" dirty="0"/>
              <a:t>) yang </a:t>
            </a:r>
            <a:r>
              <a:rPr lang="en-MY" altLang="en-US" sz="2000" dirty="0" err="1"/>
              <a:t>telah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diolah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semula</a:t>
            </a:r>
            <a:r>
              <a:rPr lang="en-MY" altLang="en-US" sz="2000" dirty="0"/>
              <a:t> </a:t>
            </a:r>
            <a:r>
              <a:rPr lang="en-MY" altLang="en-US" sz="2000" dirty="0" err="1"/>
              <a:t>ke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dalam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bentuk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buku</a:t>
            </a:r>
            <a:r>
              <a:rPr lang="en-MY" altLang="en-US" sz="2000" dirty="0"/>
              <a:t>  </a:t>
            </a:r>
            <a:r>
              <a:rPr lang="en-MY" altLang="en-US" sz="2000" dirty="0" err="1"/>
              <a:t>sesuai</a:t>
            </a:r>
            <a:r>
              <a:rPr lang="en-MY" altLang="en-US" sz="2000" dirty="0"/>
              <a:t> </a:t>
            </a:r>
            <a:r>
              <a:rPr lang="en-MY" altLang="en-US" sz="2000" dirty="0" err="1"/>
              <a:t>diterbitkan</a:t>
            </a:r>
            <a:r>
              <a:rPr lang="en-MY" altLang="en-US" sz="2000" dirty="0"/>
              <a:t> </a:t>
            </a:r>
            <a:r>
              <a:rPr lang="en-MY" altLang="en-US" sz="2000" dirty="0" err="1"/>
              <a:t>sebagai</a:t>
            </a:r>
            <a:r>
              <a:rPr lang="en-MY" altLang="en-US" sz="2000" dirty="0"/>
              <a:t> </a:t>
            </a:r>
            <a:r>
              <a:rPr lang="en-MY" altLang="en-US" sz="2000" dirty="0" err="1"/>
              <a:t>buku</a:t>
            </a:r>
            <a:r>
              <a:rPr lang="en-MY" altLang="en-US" sz="2000" dirty="0"/>
              <a:t> </a:t>
            </a:r>
            <a:r>
              <a:rPr lang="en-MY" altLang="en-US" sz="2000" dirty="0" err="1"/>
              <a:t>penyelidikan</a:t>
            </a:r>
            <a:r>
              <a:rPr lang="en-MY" altLang="en-US" sz="2000" dirty="0"/>
              <a:t>.</a:t>
            </a:r>
            <a:endParaRPr lang="en-US" altLang="en-US" sz="2000" dirty="0"/>
          </a:p>
          <a:p>
            <a:pPr algn="just" eaLnBrk="1" hangingPunct="1">
              <a:defRPr/>
            </a:pPr>
            <a:endParaRPr lang="en-US" altLang="en-US" sz="2000" dirty="0"/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555EC1D9-6781-473B-AC1E-874D8A41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06" y="640080"/>
            <a:ext cx="1527521" cy="23012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 descr="Image result for pembangunan mampan luar bandar utm">
            <a:extLst>
              <a:ext uri="{FF2B5EF4-FFF2-40B4-BE49-F238E27FC236}">
                <a16:creationId xmlns:a16="http://schemas.microsoft.com/office/drawing/2014/main" id="{E70BF6BD-C3B6-4549-AEE7-68776C42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0" y="2414692"/>
            <a:ext cx="1525590" cy="23141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70D3AA3-DC9B-4B4A-A64E-DC38A0C1F532}"/>
              </a:ext>
            </a:extLst>
          </p:cNvPr>
          <p:cNvSpPr txBox="1">
            <a:spLocks/>
          </p:cNvSpPr>
          <p:nvPr/>
        </p:nvSpPr>
        <p:spPr bwMode="auto">
          <a:xfrm>
            <a:off x="503238" y="317500"/>
            <a:ext cx="49450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>
                <a:latin typeface="+mn-lt"/>
              </a:rPr>
              <a:t>BUKU PENYELIDIKAN</a:t>
            </a:r>
          </a:p>
        </p:txBody>
      </p:sp>
      <p:pic>
        <p:nvPicPr>
          <p:cNvPr id="14342" name="Picture 10" descr="Image result for immigrant johor labour utm">
            <a:extLst>
              <a:ext uri="{FF2B5EF4-FFF2-40B4-BE49-F238E27FC236}">
                <a16:creationId xmlns:a16="http://schemas.microsoft.com/office/drawing/2014/main" id="{1FD35C0E-2155-434E-960D-FC4CDECE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4175761"/>
            <a:ext cx="1508760" cy="23393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>
            <a:extLst>
              <a:ext uri="{FF2B5EF4-FFF2-40B4-BE49-F238E27FC236}">
                <a16:creationId xmlns:a16="http://schemas.microsoft.com/office/drawing/2014/main" id="{AC45342E-8BFA-490A-B9E9-7B89B791C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02" y="3742399"/>
            <a:ext cx="1929161" cy="298550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7" descr="Image result for plant science and its application utm">
            <a:extLst>
              <a:ext uri="{FF2B5EF4-FFF2-40B4-BE49-F238E27FC236}">
                <a16:creationId xmlns:a16="http://schemas.microsoft.com/office/drawing/2014/main" id="{5A774BD4-5734-438C-86F8-4D4BDEF9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27" y="828091"/>
            <a:ext cx="1682208" cy="2839034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E263F11C-218B-45E9-8F9E-521958B1E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84" y="1538869"/>
            <a:ext cx="1917546" cy="298550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9DC55AC-CA02-4237-A0F0-7D5A8C4D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10" y="1743734"/>
            <a:ext cx="4778800" cy="340813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err="1"/>
              <a:t>Koleksi</a:t>
            </a:r>
            <a:r>
              <a:rPr lang="en-US" sz="2200" dirty="0"/>
              <a:t> </a:t>
            </a:r>
            <a:r>
              <a:rPr lang="en-US" sz="2200" dirty="0" err="1"/>
              <a:t>bab-bab</a:t>
            </a:r>
            <a:r>
              <a:rPr lang="en-US" sz="2200" dirty="0"/>
              <a:t> yang </a:t>
            </a:r>
            <a:r>
              <a:rPr lang="en-US" sz="2200" dirty="0" err="1"/>
              <a:t>diusahakan</a:t>
            </a:r>
            <a:r>
              <a:rPr lang="en-US" sz="2200" dirty="0"/>
              <a:t> oleh </a:t>
            </a:r>
            <a:r>
              <a:rPr lang="en-US" sz="2200" dirty="0" err="1"/>
              <a:t>sekumpulan</a:t>
            </a:r>
            <a:r>
              <a:rPr lang="en-US" sz="2200" dirty="0"/>
              <a:t> </a:t>
            </a:r>
            <a:r>
              <a:rPr lang="en-US" sz="2200" dirty="0" err="1"/>
              <a:t>penulis</a:t>
            </a:r>
            <a:r>
              <a:rPr lang="en-US" sz="2200" dirty="0"/>
              <a:t> yang </a:t>
            </a:r>
            <a:r>
              <a:rPr lang="en-US" sz="2200" dirty="0" err="1"/>
              <a:t>berkongsi</a:t>
            </a:r>
            <a:r>
              <a:rPr lang="en-US" sz="2200" dirty="0"/>
              <a:t> </a:t>
            </a:r>
            <a:r>
              <a:rPr lang="en-US" sz="2200" dirty="0" err="1"/>
              <a:t>kepakaran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bidang</a:t>
            </a:r>
            <a:r>
              <a:rPr lang="en-US" sz="2200" dirty="0"/>
              <a:t> yang </a:t>
            </a:r>
            <a:r>
              <a:rPr lang="en-US" sz="2200" dirty="0" err="1"/>
              <a:t>sama</a:t>
            </a:r>
            <a:r>
              <a:rPr lang="en-US" sz="2200" dirty="0"/>
              <a:t>, yang </a:t>
            </a:r>
            <a:r>
              <a:rPr lang="en-US" sz="2200" dirty="0" err="1"/>
              <a:t>disusun</a:t>
            </a:r>
            <a:r>
              <a:rPr lang="en-US" sz="2200" dirty="0"/>
              <a:t> dan </a:t>
            </a:r>
            <a:r>
              <a:rPr lang="en-US" sz="2200" dirty="0" err="1"/>
              <a:t>diselenggara</a:t>
            </a:r>
            <a:r>
              <a:rPr lang="en-US" sz="2200" dirty="0"/>
              <a:t> oleh </a:t>
            </a:r>
            <a:r>
              <a:rPr lang="en-US" sz="2200" dirty="0" err="1"/>
              <a:t>seorang</a:t>
            </a:r>
            <a:r>
              <a:rPr lang="en-US" sz="2200" dirty="0"/>
              <a:t>/</a:t>
            </a:r>
            <a:r>
              <a:rPr lang="en-US" sz="2200" dirty="0" err="1"/>
              <a:t>beberapa</a:t>
            </a:r>
            <a:r>
              <a:rPr lang="en-US" sz="2200" dirty="0"/>
              <a:t> orang editor.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200" dirty="0" err="1"/>
              <a:t>Topik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bab</a:t>
            </a:r>
            <a:r>
              <a:rPr lang="en-US" sz="2200" dirty="0"/>
              <a:t> </a:t>
            </a:r>
            <a:r>
              <a:rPr lang="en-US" sz="2200" dirty="0" err="1"/>
              <a:t>mempunyai</a:t>
            </a:r>
            <a:r>
              <a:rPr lang="en-US" sz="2200" dirty="0"/>
              <a:t> </a:t>
            </a:r>
            <a:r>
              <a:rPr lang="en-US" sz="2200" dirty="0" err="1"/>
              <a:t>perkaitan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tajuk</a:t>
            </a:r>
            <a:r>
              <a:rPr lang="en-US" sz="2200" dirty="0"/>
              <a:t> </a:t>
            </a:r>
            <a:r>
              <a:rPr lang="en-US" sz="2200" dirty="0" err="1"/>
              <a:t>buku</a:t>
            </a:r>
            <a:r>
              <a:rPr lang="en-US" sz="2200" dirty="0"/>
              <a:t>.  </a:t>
            </a:r>
          </a:p>
          <a:p>
            <a:pPr marL="0" indent="0" algn="just" eaLnBrk="1" hangingPunct="1">
              <a:buNone/>
              <a:defRPr/>
            </a:pPr>
            <a:endParaRPr lang="en-US" dirty="0"/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D8732D-0CF5-4CFD-A4A9-DF2634640416}"/>
              </a:ext>
            </a:extLst>
          </p:cNvPr>
          <p:cNvSpPr txBox="1">
            <a:spLocks/>
          </p:cNvSpPr>
          <p:nvPr/>
        </p:nvSpPr>
        <p:spPr bwMode="auto">
          <a:xfrm>
            <a:off x="395365" y="521282"/>
            <a:ext cx="714285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>
                <a:latin typeface="+mn-lt"/>
              </a:rPr>
              <a:t>BUKU KARYA SUNTINGAN </a:t>
            </a:r>
          </a:p>
          <a:p>
            <a:pPr defTabSz="914400" eaLnBrk="1" hangingPunct="1"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sebelum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ini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dikenali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sebagai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book chapter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5366" name="AutoShape 11" descr="Image result for utm The Middle East Arc of Crisis Political Spin-off and Development Outcome">
            <a:extLst>
              <a:ext uri="{FF2B5EF4-FFF2-40B4-BE49-F238E27FC236}">
                <a16:creationId xmlns:a16="http://schemas.microsoft.com/office/drawing/2014/main" id="{A141E071-A8DB-4089-B959-B09D8588CB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5365" name="Picture 9" descr="Image result for sensor and its application utm">
            <a:extLst>
              <a:ext uri="{FF2B5EF4-FFF2-40B4-BE49-F238E27FC236}">
                <a16:creationId xmlns:a16="http://schemas.microsoft.com/office/drawing/2014/main" id="{03B7E63D-B688-483C-A4D4-7C3720E29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45" y="3692711"/>
            <a:ext cx="1740755" cy="308488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0CFA649-2BB3-4B4A-B063-B5671295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63" y="1155352"/>
            <a:ext cx="3646370" cy="3144837"/>
          </a:xfrm>
        </p:spPr>
        <p:txBody>
          <a:bodyPr/>
          <a:lstStyle/>
          <a:p>
            <a:pPr algn="just">
              <a:defRPr/>
            </a:pPr>
            <a:r>
              <a:rPr lang="en-US" altLang="en-US" sz="2400" dirty="0" err="1"/>
              <a:t>Karya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terjemahan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karya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diterjemahkan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Melayu</a:t>
            </a:r>
            <a:r>
              <a:rPr lang="en-US" altLang="en-US" sz="24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000" dirty="0"/>
          </a:p>
          <a:p>
            <a:pPr>
              <a:lnSpc>
                <a:spcPct val="100000"/>
              </a:lnSpc>
              <a:defRPr/>
            </a:pPr>
            <a:r>
              <a:rPr lang="en-US" altLang="en-US" sz="2400" dirty="0" err="1"/>
              <a:t>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menterjemah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dahulu</a:t>
            </a:r>
            <a:r>
              <a:rPr lang="en-US" altLang="en-US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28F921-8669-4594-8613-B081F33AB8C3}"/>
              </a:ext>
            </a:extLst>
          </p:cNvPr>
          <p:cNvSpPr txBox="1">
            <a:spLocks/>
          </p:cNvSpPr>
          <p:nvPr/>
        </p:nvSpPr>
        <p:spPr bwMode="auto">
          <a:xfrm>
            <a:off x="-171450" y="400050"/>
            <a:ext cx="5141913" cy="855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BUKU TERJEMAHAN</a:t>
            </a:r>
          </a:p>
        </p:txBody>
      </p:sp>
      <p:sp>
        <p:nvSpPr>
          <p:cNvPr id="3076" name="AutoShape 5" descr="Image result for rahasia awet muda utm">
            <a:extLst>
              <a:ext uri="{FF2B5EF4-FFF2-40B4-BE49-F238E27FC236}">
                <a16:creationId xmlns:a16="http://schemas.microsoft.com/office/drawing/2014/main" id="{7D342E88-6F3B-45C9-87CD-BDC26D4E9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7" name="Picture 8" descr="http://booksonline.my/ViewPicture?id=3832&amp;width=150">
            <a:extLst>
              <a:ext uri="{FF2B5EF4-FFF2-40B4-BE49-F238E27FC236}">
                <a16:creationId xmlns:a16="http://schemas.microsoft.com/office/drawing/2014/main" id="{84EF3B5D-ECE0-429E-9AE0-A2BAC148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90" y="3813292"/>
            <a:ext cx="1644650" cy="247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Image result for ilmu fisiologi sukan penerbit utm">
            <a:extLst>
              <a:ext uri="{FF2B5EF4-FFF2-40B4-BE49-F238E27FC236}">
                <a16:creationId xmlns:a16="http://schemas.microsoft.com/office/drawing/2014/main" id="{B4C8E1C3-F923-4351-A758-98BCC712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1" y="1014761"/>
            <a:ext cx="1644649" cy="26270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4" descr="http://itbm.com.my/store/thumbnail/62/2254/UmbcKG1iD5.jpg">
            <a:extLst>
              <a:ext uri="{FF2B5EF4-FFF2-40B4-BE49-F238E27FC236}">
                <a16:creationId xmlns:a16="http://schemas.microsoft.com/office/drawing/2014/main" id="{E94822E2-7D4A-4771-8782-0812DC21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8" y="3813291"/>
            <a:ext cx="1579098" cy="24431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6" descr="Image result for 5 langkah ke arah pemakanan sihat penerbit utm">
            <a:extLst>
              <a:ext uri="{FF2B5EF4-FFF2-40B4-BE49-F238E27FC236}">
                <a16:creationId xmlns:a16="http://schemas.microsoft.com/office/drawing/2014/main" id="{5AA15D29-9CA3-481B-80DA-39813651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38" y="3802141"/>
            <a:ext cx="1615029" cy="24701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8" descr="Related image">
            <a:extLst>
              <a:ext uri="{FF2B5EF4-FFF2-40B4-BE49-F238E27FC236}">
                <a16:creationId xmlns:a16="http://schemas.microsoft.com/office/drawing/2014/main" id="{C6B3F461-2F66-44A5-A4DE-CE31882C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66" y="1009650"/>
            <a:ext cx="1626102" cy="26209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F073EE1-E702-4C28-8500-AB1603EFC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15" y="1427480"/>
            <a:ext cx="5220800" cy="2079625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Biografi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yang </a:t>
            </a:r>
            <a:r>
              <a:rPr lang="en-US" sz="2400" dirty="0" err="1"/>
              <a:t>mengisahkan</a:t>
            </a:r>
            <a:r>
              <a:rPr lang="en-US" sz="2400" dirty="0"/>
              <a:t>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kisah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 (yang </a:t>
            </a:r>
            <a:r>
              <a:rPr lang="en-US" sz="2400" dirty="0" err="1"/>
              <a:t>tersohor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46CE3-3C7C-4BF6-A28A-0AABF2B3A38B}"/>
              </a:ext>
            </a:extLst>
          </p:cNvPr>
          <p:cNvSpPr txBox="1">
            <a:spLocks/>
          </p:cNvSpPr>
          <p:nvPr/>
        </p:nvSpPr>
        <p:spPr bwMode="auto">
          <a:xfrm>
            <a:off x="490538" y="284163"/>
            <a:ext cx="49164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>
                <a:latin typeface="+mn-lt"/>
              </a:rPr>
              <a:t>BUKU BIOGRAFI</a:t>
            </a:r>
          </a:p>
        </p:txBody>
      </p:sp>
      <p:pic>
        <p:nvPicPr>
          <p:cNvPr id="17412" name="Picture 5" descr="Image result for buku sultan ismail penerbit  utm">
            <a:extLst>
              <a:ext uri="{FF2B5EF4-FFF2-40B4-BE49-F238E27FC236}">
                <a16:creationId xmlns:a16="http://schemas.microsoft.com/office/drawing/2014/main" id="{FBCD24CD-3527-49EA-90F4-94AE02FB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16" y="1289128"/>
            <a:ext cx="2120358" cy="33596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 descr="Image result for natrah penerbit  utm">
            <a:extLst>
              <a:ext uri="{FF2B5EF4-FFF2-40B4-BE49-F238E27FC236}">
                <a16:creationId xmlns:a16="http://schemas.microsoft.com/office/drawing/2014/main" id="{88E41B79-7B98-4AE3-AD26-49C330AA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53" y="3107782"/>
            <a:ext cx="2069017" cy="335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656E7B2-C28D-4F45-806A-93B4FB419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006475"/>
            <a:ext cx="5414963" cy="5003800"/>
          </a:xfrm>
        </p:spPr>
        <p:txBody>
          <a:bodyPr/>
          <a:lstStyle/>
          <a:p>
            <a:pPr>
              <a:defRPr/>
            </a:pPr>
            <a:r>
              <a:rPr lang="en-MY" sz="2300" dirty="0" err="1"/>
              <a:t>Penceritaan</a:t>
            </a:r>
            <a:r>
              <a:rPr lang="en-MY" sz="2300" dirty="0"/>
              <a:t> </a:t>
            </a:r>
            <a:r>
              <a:rPr lang="en-MY" sz="2300" dirty="0" err="1"/>
              <a:t>sejarah</a:t>
            </a:r>
            <a:r>
              <a:rPr lang="en-MY" sz="2300" dirty="0"/>
              <a:t> yang </a:t>
            </a:r>
            <a:r>
              <a:rPr lang="en-MY" sz="2300" dirty="0" err="1"/>
              <a:t>ditulis</a:t>
            </a:r>
            <a:r>
              <a:rPr lang="en-MY" sz="2300" dirty="0"/>
              <a:t> </a:t>
            </a:r>
            <a:r>
              <a:rPr lang="en-MY" sz="2300" dirty="0" err="1"/>
              <a:t>dalam</a:t>
            </a:r>
            <a:r>
              <a:rPr lang="en-MY" sz="2300" dirty="0"/>
              <a:t> </a:t>
            </a:r>
            <a:r>
              <a:rPr lang="en-MY" sz="2300" dirty="0" err="1"/>
              <a:t>bentuk</a:t>
            </a:r>
            <a:r>
              <a:rPr lang="en-MY" sz="2300" dirty="0"/>
              <a:t> </a:t>
            </a:r>
            <a:r>
              <a:rPr lang="en-MY" sz="2300" dirty="0" err="1"/>
              <a:t>prosa</a:t>
            </a:r>
            <a:r>
              <a:rPr lang="en-MY" sz="2300" dirty="0"/>
              <a:t>, </a:t>
            </a:r>
            <a:r>
              <a:rPr lang="en-MY" sz="2300" dirty="0" err="1"/>
              <a:t>biasanya</a:t>
            </a:r>
            <a:r>
              <a:rPr lang="en-MY" sz="2300" dirty="0"/>
              <a:t> </a:t>
            </a:r>
            <a:r>
              <a:rPr lang="en-MY" sz="2300" dirty="0" err="1"/>
              <a:t>panjang</a:t>
            </a:r>
            <a:r>
              <a:rPr lang="en-MY" sz="2300" dirty="0"/>
              <a:t> </a:t>
            </a:r>
            <a:r>
              <a:rPr lang="en-MY" sz="2300" dirty="0" err="1"/>
              <a:t>dan</a:t>
            </a:r>
            <a:r>
              <a:rPr lang="en-MY" sz="2300" dirty="0"/>
              <a:t> </a:t>
            </a:r>
            <a:r>
              <a:rPr lang="en-MY" sz="2300" dirty="0" err="1"/>
              <a:t>kompleks</a:t>
            </a:r>
            <a:r>
              <a:rPr lang="en-MY" sz="2300" dirty="0"/>
              <a:t> yang </a:t>
            </a:r>
            <a:r>
              <a:rPr lang="en-MY" sz="2300" dirty="0" err="1"/>
              <a:t>mengaitkan</a:t>
            </a:r>
            <a:r>
              <a:rPr lang="en-MY" sz="2300" dirty="0"/>
              <a:t> </a:t>
            </a:r>
            <a:r>
              <a:rPr lang="en-MY" sz="2300" dirty="0" err="1"/>
              <a:t>pengalaman</a:t>
            </a:r>
            <a:r>
              <a:rPr lang="en-MY" sz="2300" dirty="0"/>
              <a:t> </a:t>
            </a:r>
            <a:r>
              <a:rPr lang="en-MY" sz="2300" dirty="0" err="1"/>
              <a:t>menarik</a:t>
            </a:r>
            <a:r>
              <a:rPr lang="en-MY" sz="2300" dirty="0"/>
              <a:t>, </a:t>
            </a:r>
            <a:r>
              <a:rPr lang="en-MY" sz="2300" dirty="0" err="1"/>
              <a:t>nilai</a:t>
            </a:r>
            <a:r>
              <a:rPr lang="en-MY" sz="2300" dirty="0"/>
              <a:t> </a:t>
            </a:r>
            <a:r>
              <a:rPr lang="en-MY" sz="2300" dirty="0" err="1"/>
              <a:t>budaya</a:t>
            </a:r>
            <a:r>
              <a:rPr lang="en-MY" sz="2300" dirty="0"/>
              <a:t> </a:t>
            </a:r>
            <a:r>
              <a:rPr lang="en-MY" sz="2300" dirty="0" err="1"/>
              <a:t>dan</a:t>
            </a:r>
            <a:r>
              <a:rPr lang="en-MY" sz="2300" dirty="0"/>
              <a:t> </a:t>
            </a:r>
            <a:r>
              <a:rPr lang="en-MY" sz="2300" dirty="0" err="1"/>
              <a:t>kelakuan</a:t>
            </a:r>
            <a:r>
              <a:rPr lang="en-MY" sz="2300" dirty="0"/>
              <a:t> </a:t>
            </a:r>
            <a:r>
              <a:rPr lang="en-MY" sz="2300" dirty="0" err="1"/>
              <a:t>sosial</a:t>
            </a:r>
            <a:r>
              <a:rPr lang="en-MY" sz="2300" dirty="0"/>
              <a:t> </a:t>
            </a:r>
            <a:r>
              <a:rPr lang="en-MY" sz="2300" dirty="0" err="1"/>
              <a:t>masa</a:t>
            </a:r>
            <a:r>
              <a:rPr lang="en-MY" sz="2300" dirty="0"/>
              <a:t> </a:t>
            </a:r>
            <a:r>
              <a:rPr lang="en-MY" sz="2300" dirty="0" err="1"/>
              <a:t>lampau</a:t>
            </a:r>
            <a:r>
              <a:rPr lang="en-MY" sz="2300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MY" sz="2300" dirty="0"/>
          </a:p>
          <a:p>
            <a:pPr>
              <a:defRPr/>
            </a:pPr>
            <a:r>
              <a:rPr lang="en-MY" sz="2300" dirty="0" err="1"/>
              <a:t>Penceritaan</a:t>
            </a:r>
            <a:r>
              <a:rPr lang="en-MY" sz="2300" dirty="0"/>
              <a:t> novel </a:t>
            </a:r>
            <a:r>
              <a:rPr lang="en-MY" sz="2300" dirty="0" err="1"/>
              <a:t>memberi</a:t>
            </a:r>
            <a:r>
              <a:rPr lang="en-MY" sz="2300" dirty="0"/>
              <a:t> </a:t>
            </a:r>
            <a:r>
              <a:rPr lang="en-MY" sz="2300" dirty="0" err="1"/>
              <a:t>menekankan</a:t>
            </a:r>
            <a:r>
              <a:rPr lang="en-MY" sz="2300" dirty="0"/>
              <a:t> </a:t>
            </a:r>
            <a:r>
              <a:rPr lang="en-MY" sz="2300" dirty="0" err="1"/>
              <a:t>kepada</a:t>
            </a:r>
            <a:r>
              <a:rPr lang="en-MY" sz="2300" dirty="0"/>
              <a:t> </a:t>
            </a:r>
            <a:r>
              <a:rPr lang="en-MY" sz="2300" dirty="0" err="1"/>
              <a:t>fakta</a:t>
            </a:r>
            <a:r>
              <a:rPr lang="en-MY" sz="2300" dirty="0"/>
              <a:t> </a:t>
            </a:r>
            <a:r>
              <a:rPr lang="en-MY" sz="2300" dirty="0" err="1"/>
              <a:t>sejarah</a:t>
            </a:r>
            <a:r>
              <a:rPr lang="en-MY" sz="2300" dirty="0"/>
              <a:t>, </a:t>
            </a:r>
            <a:r>
              <a:rPr lang="en-MY" sz="2300" dirty="0" err="1"/>
              <a:t>tokoh-tokoh</a:t>
            </a:r>
            <a:r>
              <a:rPr lang="en-MY" sz="2300" dirty="0"/>
              <a:t> </a:t>
            </a:r>
            <a:r>
              <a:rPr lang="en-MY" sz="2300" dirty="0" err="1"/>
              <a:t>dan</a:t>
            </a:r>
            <a:r>
              <a:rPr lang="en-MY" sz="2300" dirty="0"/>
              <a:t> </a:t>
            </a:r>
            <a:r>
              <a:rPr lang="en-MY" sz="2300" dirty="0" err="1"/>
              <a:t>peristiwa</a:t>
            </a:r>
            <a:r>
              <a:rPr lang="en-MY" sz="2300" dirty="0"/>
              <a:t> </a:t>
            </a:r>
            <a:r>
              <a:rPr lang="en-MY" sz="2300" dirty="0" err="1"/>
              <a:t>penting</a:t>
            </a:r>
            <a:r>
              <a:rPr lang="en-MY" sz="2300" dirty="0"/>
              <a:t> </a:t>
            </a:r>
            <a:r>
              <a:rPr lang="en-MY" sz="2300" dirty="0" err="1"/>
              <a:t>dalam</a:t>
            </a:r>
            <a:r>
              <a:rPr lang="en-MY" sz="2300" dirty="0"/>
              <a:t> </a:t>
            </a:r>
            <a:r>
              <a:rPr lang="en-MY" sz="2300" dirty="0" err="1"/>
              <a:t>tempoh</a:t>
            </a:r>
            <a:r>
              <a:rPr lang="en-MY" sz="2300" dirty="0"/>
              <a:t> </a:t>
            </a:r>
            <a:r>
              <a:rPr lang="en-MY" sz="2300" dirty="0" err="1"/>
              <a:t>masa</a:t>
            </a:r>
            <a:r>
              <a:rPr lang="en-MY" sz="2300" dirty="0"/>
              <a:t> </a:t>
            </a:r>
            <a:r>
              <a:rPr lang="en-MY" sz="2300" dirty="0" err="1"/>
              <a:t>tertentu</a:t>
            </a:r>
            <a:r>
              <a:rPr lang="en-MY" sz="23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MY" altLang="en-US" dirty="0"/>
          </a:p>
          <a:p>
            <a:pPr algn="just">
              <a:defRPr/>
            </a:pP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0C0229-2E49-4175-A60C-86ADDAEE25DD}"/>
              </a:ext>
            </a:extLst>
          </p:cNvPr>
          <p:cNvSpPr txBox="1">
            <a:spLocks/>
          </p:cNvSpPr>
          <p:nvPr/>
        </p:nvSpPr>
        <p:spPr bwMode="auto">
          <a:xfrm>
            <a:off x="195263" y="179388"/>
            <a:ext cx="3724275" cy="8540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NOVEL SEJARAH</a:t>
            </a:r>
          </a:p>
        </p:txBody>
      </p:sp>
      <p:pic>
        <p:nvPicPr>
          <p:cNvPr id="4100" name="Picture 5" descr="Image result for syahidya kapten luiz penerbit utm">
            <a:extLst>
              <a:ext uri="{FF2B5EF4-FFF2-40B4-BE49-F238E27FC236}">
                <a16:creationId xmlns:a16="http://schemas.microsoft.com/office/drawing/2014/main" id="{BE669F03-32B8-4943-8B53-F6450A62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1006476"/>
            <a:ext cx="2821259" cy="50704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A4DAB1-604F-409B-884F-92129809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49263"/>
            <a:ext cx="7905750" cy="838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defRPr/>
            </a:pPr>
            <a:endParaRPr lang="en-US" altLang="en-US" sz="2400" b="1" dirty="0">
              <a:solidFill>
                <a:schemeClr val="accent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56E7-687F-465D-A6AF-08A9DC2AF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3" y="1371600"/>
            <a:ext cx="5110162" cy="5168900"/>
          </a:xfrm>
          <a:solidFill>
            <a:schemeClr val="bg1"/>
          </a:solidFill>
        </p:spPr>
        <p:txBody>
          <a:bodyPr/>
          <a:lstStyle/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Jurnal Teknologi   </a:t>
            </a:r>
            <a:r>
              <a:rPr lang="ms-MY" sz="1800" b="1" dirty="0"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SCOPUS/ESCI/MyCite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rgbClr val="0000FF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Malaysian Journal of Fundamental and Applied Sciences  </a:t>
            </a:r>
            <a:r>
              <a:rPr lang="ms-MY" sz="1800" b="1" dirty="0"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ESCI/MyCite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rgbClr val="0000FF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Matematika</a:t>
            </a:r>
            <a:r>
              <a:rPr lang="ms-MY" sz="1800" b="1" dirty="0">
                <a:solidFill>
                  <a:srgbClr val="00B0F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 </a:t>
            </a:r>
            <a:r>
              <a:rPr lang="ms-MY" sz="1800" b="1" dirty="0"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ESCI/MyCite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rgbClr val="0000FF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International Journal of Built Environment and Sustainability  </a:t>
            </a:r>
            <a:r>
              <a:rPr lang="ms-MY" sz="1800" b="1" dirty="0"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ESCI/MyCite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Sains Humanika  </a:t>
            </a:r>
            <a:r>
              <a:rPr lang="ms-MY" sz="1800" b="1" dirty="0">
                <a:solidFill>
                  <a:srgbClr val="222222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Applied Membrane Science and Technology   </a:t>
            </a:r>
            <a:r>
              <a:rPr lang="ms-MY" sz="1800" b="1" dirty="0">
                <a:solidFill>
                  <a:srgbClr val="222222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UMRAN</a:t>
            </a:r>
            <a:r>
              <a:rPr lang="ms-MY" sz="1800" b="1" dirty="0">
                <a:solidFill>
                  <a:srgbClr val="222222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  / 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Malaysian Journal of Civil Engineering  </a:t>
            </a:r>
            <a:r>
              <a:rPr lang="ms-MY" sz="1800" b="1" dirty="0">
                <a:solidFill>
                  <a:srgbClr val="222222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/MyCite</a:t>
            </a:r>
          </a:p>
          <a:p>
            <a:pPr marL="396875" indent="-396875">
              <a:lnSpc>
                <a:spcPct val="100000"/>
              </a:lnSpc>
              <a:defRPr/>
            </a:pPr>
            <a:r>
              <a:rPr lang="ms-MY" sz="18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International Journal of Innovative Computing  </a:t>
            </a:r>
            <a:r>
              <a:rPr lang="ms-MY" sz="1800" b="1" dirty="0">
                <a:solidFill>
                  <a:srgbClr val="222222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/MyCite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91A6D-DC70-47CE-80C2-494AABA0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175" y="1473200"/>
            <a:ext cx="3487738" cy="43068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ms-MY" sz="1800" b="1" dirty="0"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Jurnal berikut diindeks dalam MyJurnal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LSP International  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Jurnal Kemanusiaan  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Jurnal Mekanikal 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ELEKTRIKA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Journal of Transport System Engineering  </a:t>
            </a:r>
          </a:p>
          <a:p>
            <a:pPr>
              <a:defRPr/>
            </a:pPr>
            <a:r>
              <a:rPr lang="ms-MY" sz="18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pitchFamily="34" charset="-128"/>
                <a:cs typeface="Segoe UI" panose="020B0502040204020203" pitchFamily="34" charset="0"/>
              </a:rPr>
              <a:t>Jurnal of Energy and Safety Technology</a:t>
            </a:r>
          </a:p>
          <a:p>
            <a:pPr>
              <a:defRPr/>
            </a:pPr>
            <a:endParaRPr lang="ms-MY" b="1" dirty="0">
              <a:solidFill>
                <a:srgbClr val="222222"/>
              </a:solidFill>
              <a:latin typeface="Tw Cen MT" panose="020B0602020104020603" pitchFamily="34" charset="0"/>
              <a:ea typeface="ＭＳ Ｐゴシック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50BBF546-A58E-49BB-A3E5-DE735A90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862013"/>
            <a:ext cx="7585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Penerbit UTM </a:t>
            </a:r>
            <a:r>
              <a:rPr lang="en-US" altLang="en-US" sz="2400" i="1"/>
              <a:t>Press</a:t>
            </a:r>
            <a:r>
              <a:rPr lang="en-US" altLang="en-US" sz="2400"/>
              <a:t> juga menerbitkan 15 akademik jurnal: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E880B5-284F-4ED6-AF40-349AF199225C}"/>
              </a:ext>
            </a:extLst>
          </p:cNvPr>
          <p:cNvSpPr txBox="1">
            <a:spLocks/>
          </p:cNvSpPr>
          <p:nvPr/>
        </p:nvSpPr>
        <p:spPr bwMode="auto">
          <a:xfrm>
            <a:off x="446088" y="307975"/>
            <a:ext cx="40052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 err="1">
                <a:latin typeface="+mn-lt"/>
              </a:rPr>
              <a:t>eJURNAL</a:t>
            </a:r>
            <a:r>
              <a:rPr lang="en-US" sz="3200" b="1" dirty="0">
                <a:latin typeface="+mn-lt"/>
              </a:rPr>
              <a:t>  </a:t>
            </a:r>
            <a:endParaRPr lang="en-US" sz="3200" b="1" i="1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9960281-1AEA-4F09-8AA5-D56CD88A9AAA}"/>
              </a:ext>
            </a:extLst>
          </p:cNvPr>
          <p:cNvGraphicFramePr>
            <a:graphicFrameLocks/>
          </p:cNvGraphicFramePr>
          <p:nvPr/>
        </p:nvGraphicFramePr>
        <p:xfrm>
          <a:off x="328651" y="1039893"/>
          <a:ext cx="5380772" cy="493652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5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BIL.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JUDUL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NASKHAH JUALAN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  ETIKA PROFESIONAL</a:t>
                      </a: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5956</a:t>
                      </a: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635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REINFORCED CONCRETE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DESIGN TO EURCODE 2</a:t>
                      </a: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6748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 PENGENALAN PEMIKIRAN</a:t>
                      </a:r>
                      <a:r>
                        <a:rPr lang="en-US" sz="1600" b="1" baseline="0" dirty="0">
                          <a:effectLst/>
                        </a:rPr>
                        <a:t> KRITIS &amp; KREATIF</a:t>
                      </a:r>
                      <a:endParaRPr lang="en-US" sz="1600" b="1" dirty="0">
                        <a:effectLst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5280</a:t>
                      </a: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4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NATRAH (1937-2009): CINTA, RUSUHAN, AIR MATA</a:t>
                      </a:r>
                      <a:endParaRPr lang="en-US" sz="1600" b="1" baseline="0" dirty="0">
                        <a:effectLst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5275</a:t>
                      </a: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635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  <a:p>
                      <a:pPr marL="635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ENGINEERING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MATHEMATICS FOR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SCIENCE AND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ENGINEERING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STUDENTS</a:t>
                      </a: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2745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0" marR="514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42" name="Picture 8">
            <a:extLst>
              <a:ext uri="{FF2B5EF4-FFF2-40B4-BE49-F238E27FC236}">
                <a16:creationId xmlns:a16="http://schemas.microsoft.com/office/drawing/2014/main" id="{C8001B6D-987E-4EE9-9618-061F07FE5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72" y="632460"/>
            <a:ext cx="1476693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11">
            <a:extLst>
              <a:ext uri="{FF2B5EF4-FFF2-40B4-BE49-F238E27FC236}">
                <a16:creationId xmlns:a16="http://schemas.microsoft.com/office/drawing/2014/main" id="{1E7C7C80-F86C-4688-9620-9D28AFD48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73" y="3315621"/>
            <a:ext cx="1423988" cy="25422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5135A4E-BBA4-4079-9A98-08267C0820FF}"/>
              </a:ext>
            </a:extLst>
          </p:cNvPr>
          <p:cNvSpPr txBox="1">
            <a:spLocks/>
          </p:cNvSpPr>
          <p:nvPr/>
        </p:nvSpPr>
        <p:spPr bwMode="auto">
          <a:xfrm>
            <a:off x="284163" y="314325"/>
            <a:ext cx="5062537" cy="7350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>
                <a:latin typeface="+mn-lt"/>
              </a:rPr>
              <a:t>BUKU PALING LARIS</a:t>
            </a:r>
            <a:endParaRPr lang="en-US" sz="3200" b="1" i="1" dirty="0">
              <a:latin typeface="+mn-lt"/>
            </a:endParaRPr>
          </a:p>
        </p:txBody>
      </p:sp>
      <p:pic>
        <p:nvPicPr>
          <p:cNvPr id="5143" name="Picture 9">
            <a:extLst>
              <a:ext uri="{FF2B5EF4-FFF2-40B4-BE49-F238E27FC236}">
                <a16:creationId xmlns:a16="http://schemas.microsoft.com/office/drawing/2014/main" id="{F453E1DE-C844-450E-8E29-4704DCA3A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59" y="2388978"/>
            <a:ext cx="1607309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10">
            <a:extLst>
              <a:ext uri="{FF2B5EF4-FFF2-40B4-BE49-F238E27FC236}">
                <a16:creationId xmlns:a16="http://schemas.microsoft.com/office/drawing/2014/main" id="{7491D440-56DD-432B-9DB7-4AF699F22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94" y="3880290"/>
            <a:ext cx="1540914" cy="25422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7">
            <a:extLst>
              <a:ext uri="{FF2B5EF4-FFF2-40B4-BE49-F238E27FC236}">
                <a16:creationId xmlns:a16="http://schemas.microsoft.com/office/drawing/2014/main" id="{1E685B2E-ED28-40F8-91C3-289E7EBD6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09" y="651085"/>
            <a:ext cx="1555432" cy="25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A1477DB-81BB-4406-B9A4-4CFBCC6F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2" y="1522413"/>
            <a:ext cx="483196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70C0"/>
                </a:solidFill>
              </a:rPr>
              <a:t>Anugerah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Buku</a:t>
            </a:r>
            <a:r>
              <a:rPr lang="en-US" altLang="en-US" sz="2800" b="1" dirty="0">
                <a:solidFill>
                  <a:srgbClr val="0070C0"/>
                </a:solidFill>
              </a:rPr>
              <a:t> Negara 2016</a:t>
            </a:r>
            <a:endParaRPr lang="en-MY" altLang="en-US" sz="2800" b="1" dirty="0">
              <a:solidFill>
                <a:srgbClr val="0070C0"/>
              </a:solidFill>
            </a:endParaRPr>
          </a:p>
          <a:p>
            <a:pPr algn="just"/>
            <a:r>
              <a:rPr lang="en-MY" altLang="en-US" sz="2000" b="1" dirty="0" err="1"/>
              <a:t>Buku</a:t>
            </a:r>
            <a:r>
              <a:rPr lang="en-MY" altLang="en-US" sz="2000" b="1" dirty="0"/>
              <a:t> </a:t>
            </a:r>
            <a:r>
              <a:rPr lang="en-MY" altLang="en-US" sz="2000" b="1" dirty="0" err="1"/>
              <a:t>Matematik</a:t>
            </a:r>
            <a:r>
              <a:rPr lang="en-MY" altLang="en-US" sz="2000" b="1" dirty="0"/>
              <a:t> </a:t>
            </a:r>
            <a:r>
              <a:rPr lang="en-MY" altLang="en-US" sz="2000" b="1" dirty="0" err="1"/>
              <a:t>Terbaik</a:t>
            </a:r>
            <a:r>
              <a:rPr lang="en-MY" altLang="en-US" sz="2000" b="1" dirty="0"/>
              <a:t> </a:t>
            </a:r>
          </a:p>
          <a:p>
            <a:r>
              <a:rPr lang="en-MY" altLang="en-US" sz="2000" i="1" dirty="0"/>
              <a:t>Elementary Mathematical Analysis: with Solutions to Problems </a:t>
            </a:r>
            <a:endParaRPr lang="en-MY" altLang="en-US" sz="2000" dirty="0"/>
          </a:p>
          <a:p>
            <a:pPr algn="just"/>
            <a:r>
              <a:rPr lang="en-MY" altLang="en-US" sz="2000" dirty="0"/>
              <a:t>- </a:t>
            </a:r>
            <a:r>
              <a:rPr lang="en-MY" altLang="en-US" sz="2000" dirty="0" err="1"/>
              <a:t>Yusof</a:t>
            </a:r>
            <a:r>
              <a:rPr lang="en-MY" altLang="en-US" sz="2000" dirty="0"/>
              <a:t> </a:t>
            </a:r>
            <a:r>
              <a:rPr lang="en-MY" altLang="en-US" sz="2000" dirty="0" err="1"/>
              <a:t>Yaacob</a:t>
            </a:r>
            <a:endParaRPr lang="en-MY" altLang="en-US" sz="2000" dirty="0"/>
          </a:p>
          <a:p>
            <a:pPr algn="just"/>
            <a:endParaRPr lang="en-MY" altLang="en-US" sz="1600" dirty="0"/>
          </a:p>
        </p:txBody>
      </p:sp>
      <p:sp>
        <p:nvSpPr>
          <p:cNvPr id="24579" name="AutoShape 4" descr="Image result for pembangunan mampan luar bandar utm press">
            <a:extLst>
              <a:ext uri="{FF2B5EF4-FFF2-40B4-BE49-F238E27FC236}">
                <a16:creationId xmlns:a16="http://schemas.microsoft.com/office/drawing/2014/main" id="{5D6EF250-04B3-4B0E-BBEE-7E787F31E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4580" name="AutoShape 6" descr="Image result for pembangunan mampan luar bandar utm press">
            <a:extLst>
              <a:ext uri="{FF2B5EF4-FFF2-40B4-BE49-F238E27FC236}">
                <a16:creationId xmlns:a16="http://schemas.microsoft.com/office/drawing/2014/main" id="{A7BB2169-7592-4399-B403-F23DBA4165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4581" name="TextBox 3">
            <a:extLst>
              <a:ext uri="{FF2B5EF4-FFF2-40B4-BE49-F238E27FC236}">
                <a16:creationId xmlns:a16="http://schemas.microsoft.com/office/drawing/2014/main" id="{43F0AC4E-01EC-455D-82FD-707ED7A0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71212"/>
            <a:ext cx="4056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/>
              <a:t>PENCAPAIAN 2016 </a:t>
            </a:r>
            <a:r>
              <a:rPr lang="en-US" altLang="en-US" sz="3200" b="1" dirty="0"/>
              <a:t> </a:t>
            </a:r>
          </a:p>
        </p:txBody>
      </p:sp>
      <p:pic>
        <p:nvPicPr>
          <p:cNvPr id="24582" name="Picture 2" descr=" Elementary Mathematical Analysis: with Solutions to Problems">
            <a:extLst>
              <a:ext uri="{FF2B5EF4-FFF2-40B4-BE49-F238E27FC236}">
                <a16:creationId xmlns:a16="http://schemas.microsoft.com/office/drawing/2014/main" id="{43769F64-61DD-45F0-ADF1-98F2CC27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217543"/>
            <a:ext cx="2487929" cy="426123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F49B7DA-EE64-4696-8870-BE6327B1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739588"/>
            <a:ext cx="580978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MY" altLang="en-US" sz="2000" dirty="0"/>
              <a:t> </a:t>
            </a:r>
            <a:r>
              <a:rPr lang="en-MY" altLang="en-US" sz="2200" b="1" dirty="0" err="1"/>
              <a:t>Buku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Sains</a:t>
            </a:r>
            <a:r>
              <a:rPr lang="en-MY" altLang="en-US" sz="2200" b="1" dirty="0"/>
              <a:t> dan </a:t>
            </a:r>
            <a:r>
              <a:rPr lang="en-MY" altLang="en-US" sz="2200" b="1" dirty="0" err="1"/>
              <a:t>Teknologi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Terbaik</a:t>
            </a:r>
            <a:r>
              <a:rPr lang="en-MY" altLang="en-US" sz="2200" b="1" dirty="0"/>
              <a:t> </a:t>
            </a:r>
          </a:p>
          <a:p>
            <a:pPr algn="just"/>
            <a:r>
              <a:rPr lang="en-MY" altLang="en-US" sz="2200" b="1" dirty="0"/>
              <a:t>(</a:t>
            </a:r>
            <a:r>
              <a:rPr lang="en-MY" altLang="en-US" sz="2200" b="1" dirty="0" err="1"/>
              <a:t>Kategori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Anugerah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Pengajian</a:t>
            </a:r>
            <a:r>
              <a:rPr lang="en-MY" altLang="en-US" sz="2200" b="1" dirty="0"/>
              <a:t> Tinggi)</a:t>
            </a:r>
          </a:p>
          <a:p>
            <a:pPr algn="just"/>
            <a:r>
              <a:rPr lang="en-MY" altLang="en-US" sz="2200" i="1" dirty="0" err="1"/>
              <a:t>Pengaturcaraan</a:t>
            </a:r>
            <a:r>
              <a:rPr lang="en-MY" altLang="en-US" sz="2200" i="1" dirty="0"/>
              <a:t> </a:t>
            </a:r>
            <a:r>
              <a:rPr lang="en-MY" altLang="en-US" sz="2200" i="1" dirty="0" err="1"/>
              <a:t>Berstruktur</a:t>
            </a:r>
            <a:r>
              <a:rPr lang="en-MY" altLang="en-US" sz="2200" i="1" dirty="0"/>
              <a:t> </a:t>
            </a:r>
            <a:r>
              <a:rPr lang="en-MY" altLang="en-US" sz="2200" i="1" dirty="0" err="1"/>
              <a:t>Menggunakan</a:t>
            </a:r>
            <a:r>
              <a:rPr lang="en-MY" altLang="en-US" sz="2200" i="1" dirty="0"/>
              <a:t> C++ </a:t>
            </a:r>
            <a:endParaRPr lang="en-MY" altLang="en-US" sz="2200" dirty="0"/>
          </a:p>
          <a:p>
            <a:r>
              <a:rPr lang="en-MY" altLang="en-US" sz="2200" dirty="0"/>
              <a:t>- </a:t>
            </a:r>
            <a:r>
              <a:rPr lang="en-MY" altLang="en-US" sz="2200" dirty="0" err="1"/>
              <a:t>Noraniah</a:t>
            </a:r>
            <a:r>
              <a:rPr lang="en-MY" altLang="en-US" sz="2200" dirty="0"/>
              <a:t> </a:t>
            </a:r>
            <a:r>
              <a:rPr lang="en-MY" altLang="en-US" sz="2200" dirty="0" err="1"/>
              <a:t>Mohd</a:t>
            </a:r>
            <a:r>
              <a:rPr lang="en-MY" altLang="en-US" sz="2200" dirty="0"/>
              <a:t>. Yassin, </a:t>
            </a:r>
            <a:r>
              <a:rPr lang="en-MY" altLang="en-US" sz="2200" dirty="0" err="1"/>
              <a:t>Zalmiyah</a:t>
            </a:r>
            <a:r>
              <a:rPr lang="en-MY" altLang="en-US" sz="2200" dirty="0"/>
              <a:t> Zakaria, </a:t>
            </a:r>
            <a:r>
              <a:rPr lang="en-MY" altLang="en-US" sz="2200" dirty="0" err="1"/>
              <a:t>Dayang</a:t>
            </a:r>
            <a:r>
              <a:rPr lang="en-MY" altLang="en-US" sz="2200" dirty="0"/>
              <a:t> </a:t>
            </a:r>
            <a:r>
              <a:rPr lang="en-MY" altLang="en-US" sz="2200" dirty="0" err="1"/>
              <a:t>Norhayati</a:t>
            </a:r>
            <a:r>
              <a:rPr lang="en-MY" altLang="en-US" sz="2200" dirty="0"/>
              <a:t>, </a:t>
            </a:r>
            <a:r>
              <a:rPr lang="en-MY" altLang="en-US" sz="2200" dirty="0" err="1"/>
              <a:t>Abang</a:t>
            </a:r>
            <a:r>
              <a:rPr lang="en-MY" altLang="en-US" sz="2200" dirty="0"/>
              <a:t> </a:t>
            </a:r>
            <a:r>
              <a:rPr lang="en-MY" altLang="en-US" sz="2200" dirty="0" err="1"/>
              <a:t>Jawawi</a:t>
            </a:r>
            <a:r>
              <a:rPr lang="en-MY" altLang="en-US" sz="2200" dirty="0"/>
              <a:t>, </a:t>
            </a:r>
            <a:r>
              <a:rPr lang="en-MY" altLang="en-US" sz="2200" dirty="0" err="1"/>
              <a:t>Norazah</a:t>
            </a:r>
            <a:r>
              <a:rPr lang="en-MY" altLang="en-US" sz="2200" dirty="0"/>
              <a:t> Yusof &amp; </a:t>
            </a:r>
            <a:r>
              <a:rPr lang="en-MY" altLang="en-US" sz="2200" dirty="0" err="1"/>
              <a:t>Radziah</a:t>
            </a:r>
            <a:r>
              <a:rPr lang="en-MY" altLang="en-US" sz="2200" dirty="0"/>
              <a:t> </a:t>
            </a:r>
            <a:r>
              <a:rPr lang="en-MY" altLang="en-US" sz="2200" dirty="0" err="1"/>
              <a:t>Mohamad</a:t>
            </a:r>
            <a:endParaRPr lang="en-MY" altLang="en-US" sz="2200" dirty="0"/>
          </a:p>
          <a:p>
            <a:pPr algn="just"/>
            <a:endParaRPr lang="en-MY" altLang="en-US" sz="1000" b="1" dirty="0"/>
          </a:p>
          <a:p>
            <a:pPr algn="just"/>
            <a:endParaRPr lang="en-MY" altLang="en-US" sz="1000" b="1" dirty="0"/>
          </a:p>
          <a:p>
            <a:pPr algn="just"/>
            <a:r>
              <a:rPr lang="en-MY" altLang="en-US" sz="2200" b="1" dirty="0" err="1"/>
              <a:t>Naskhah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Jilid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Terbaik</a:t>
            </a:r>
            <a:r>
              <a:rPr lang="en-MY" altLang="en-US" sz="2200" b="1" dirty="0"/>
              <a:t> </a:t>
            </a:r>
          </a:p>
          <a:p>
            <a:pPr algn="just"/>
            <a:r>
              <a:rPr lang="en-MY" altLang="en-US" sz="2200" b="1" dirty="0"/>
              <a:t>(</a:t>
            </a:r>
            <a:r>
              <a:rPr lang="en-MY" altLang="en-US" sz="2200" b="1" dirty="0" err="1"/>
              <a:t>Kategori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Anugerah</a:t>
            </a:r>
            <a:r>
              <a:rPr lang="en-MY" altLang="en-US" sz="2200" b="1" dirty="0"/>
              <a:t> </a:t>
            </a:r>
            <a:r>
              <a:rPr lang="en-MY" altLang="en-US" sz="2200" b="1" dirty="0" err="1"/>
              <a:t>Industri</a:t>
            </a:r>
            <a:r>
              <a:rPr lang="en-MY" altLang="en-US" sz="2200" b="1" dirty="0"/>
              <a:t>)</a:t>
            </a:r>
          </a:p>
          <a:p>
            <a:pPr algn="just"/>
            <a:r>
              <a:rPr lang="en-MY" altLang="en-US" sz="2200" i="1" dirty="0"/>
              <a:t>The Coronation of HRH Sultan Ibrahim of Johor </a:t>
            </a:r>
            <a:endParaRPr lang="en-MY" altLang="en-US" sz="2200" dirty="0"/>
          </a:p>
          <a:p>
            <a:pPr algn="just"/>
            <a:r>
              <a:rPr lang="en-MY" altLang="en-US" sz="2200" dirty="0"/>
              <a:t>- </a:t>
            </a:r>
            <a:r>
              <a:rPr lang="en-MY" altLang="en-US" sz="2200" dirty="0" err="1"/>
              <a:t>Dato</a:t>
            </a:r>
            <a:r>
              <a:rPr lang="en-MY" altLang="en-US" sz="2200" dirty="0"/>
              <a:t>’ Abdul Rahim Ramli</a:t>
            </a:r>
            <a:endParaRPr lang="en-MY" altLang="en-US" sz="2200" i="1" dirty="0"/>
          </a:p>
        </p:txBody>
      </p:sp>
      <p:sp>
        <p:nvSpPr>
          <p:cNvPr id="25603" name="AutoShape 4" descr="Image result for pembangunan mampan luar bandar utm press">
            <a:extLst>
              <a:ext uri="{FF2B5EF4-FFF2-40B4-BE49-F238E27FC236}">
                <a16:creationId xmlns:a16="http://schemas.microsoft.com/office/drawing/2014/main" id="{F77A94DB-6300-44AC-BC28-FD8A3BCF5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5604" name="AutoShape 6" descr="Image result for pembangunan mampan luar bandar utm press">
            <a:extLst>
              <a:ext uri="{FF2B5EF4-FFF2-40B4-BE49-F238E27FC236}">
                <a16:creationId xmlns:a16="http://schemas.microsoft.com/office/drawing/2014/main" id="{D1F684BA-36D8-45D3-835B-232E39082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5605" name="TextBox 3">
            <a:extLst>
              <a:ext uri="{FF2B5EF4-FFF2-40B4-BE49-F238E27FC236}">
                <a16:creationId xmlns:a16="http://schemas.microsoft.com/office/drawing/2014/main" id="{5AF7F34C-7905-497B-AFAD-FE0B0455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33375"/>
            <a:ext cx="52276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/>
              <a:t>PENCAPAIAN 2017 </a:t>
            </a:r>
          </a:p>
          <a:p>
            <a:endParaRPr lang="en-US" altLang="en-US" sz="1000" b="1" dirty="0">
              <a:solidFill>
                <a:srgbClr val="0070C0"/>
              </a:solidFill>
            </a:endParaRPr>
          </a:p>
          <a:p>
            <a:r>
              <a:rPr lang="en-US" altLang="en-US" sz="3200" b="1" dirty="0" err="1">
                <a:solidFill>
                  <a:srgbClr val="0070C0"/>
                </a:solidFill>
              </a:rPr>
              <a:t>Anugerah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Buku</a:t>
            </a:r>
            <a:r>
              <a:rPr lang="en-US" altLang="en-US" sz="3200" b="1" dirty="0">
                <a:solidFill>
                  <a:srgbClr val="0070C0"/>
                </a:solidFill>
              </a:rPr>
              <a:t> Negara 2017  </a:t>
            </a:r>
          </a:p>
        </p:txBody>
      </p:sp>
      <p:pic>
        <p:nvPicPr>
          <p:cNvPr id="25606" name="Picture 2" descr="Pengaturcaraan Berstruktur Menggunakan C++">
            <a:extLst>
              <a:ext uri="{FF2B5EF4-FFF2-40B4-BE49-F238E27FC236}">
                <a16:creationId xmlns:a16="http://schemas.microsoft.com/office/drawing/2014/main" id="{B45CFE95-2CE0-4686-A4D8-A316221D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32" y="550900"/>
            <a:ext cx="1973580" cy="32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9">
            <a:extLst>
              <a:ext uri="{FF2B5EF4-FFF2-40B4-BE49-F238E27FC236}">
                <a16:creationId xmlns:a16="http://schemas.microsoft.com/office/drawing/2014/main" id="{44A6957B-50F6-4AD2-AD86-9E5877614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36649" r="71236" b="28503"/>
          <a:stretch>
            <a:fillRect/>
          </a:stretch>
        </p:blipFill>
        <p:spPr bwMode="auto">
          <a:xfrm>
            <a:off x="6166624" y="2809875"/>
            <a:ext cx="1996068" cy="34972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F1DFF9AB-05E7-47EC-879E-D221A3EC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753" y="1077286"/>
            <a:ext cx="4531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MY" altLang="en-US" sz="24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ANUGERAH BUKU NEGARA 2018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C0C9B-502F-47C7-B360-D5A347F52725}"/>
              </a:ext>
            </a:extLst>
          </p:cNvPr>
          <p:cNvSpPr/>
          <p:nvPr/>
        </p:nvSpPr>
        <p:spPr>
          <a:xfrm>
            <a:off x="301083" y="1402605"/>
            <a:ext cx="636734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5563" algn="r">
              <a:defRPr/>
            </a:pPr>
            <a:r>
              <a:rPr lang="en-MY" sz="1600" b="1" dirty="0" err="1"/>
              <a:t>Buku</a:t>
            </a:r>
            <a:r>
              <a:rPr lang="en-MY" sz="1600" b="1" dirty="0"/>
              <a:t> </a:t>
            </a:r>
            <a:r>
              <a:rPr lang="en-MY" sz="1600" b="1" dirty="0" err="1"/>
              <a:t>Sains</a:t>
            </a:r>
            <a:r>
              <a:rPr lang="en-MY" sz="1600" b="1" dirty="0"/>
              <a:t> </a:t>
            </a:r>
            <a:r>
              <a:rPr lang="en-MY" sz="1600" b="1" dirty="0" err="1"/>
              <a:t>Sosial</a:t>
            </a:r>
            <a:r>
              <a:rPr lang="en-MY" sz="1600" b="1" dirty="0"/>
              <a:t> </a:t>
            </a:r>
            <a:r>
              <a:rPr lang="en-MY" sz="1600" b="1" dirty="0" err="1"/>
              <a:t>Terbaik</a:t>
            </a:r>
            <a:r>
              <a:rPr lang="en-MY" sz="1600" b="1" dirty="0"/>
              <a:t> (</a:t>
            </a:r>
            <a:r>
              <a:rPr lang="en-MY" sz="1600" b="1" dirty="0" err="1"/>
              <a:t>Kategori</a:t>
            </a:r>
            <a:r>
              <a:rPr lang="en-MY" sz="1600" b="1" dirty="0"/>
              <a:t> </a:t>
            </a:r>
            <a:r>
              <a:rPr lang="en-MY" sz="1600" b="1" dirty="0" err="1"/>
              <a:t>Anugerah</a:t>
            </a:r>
            <a:r>
              <a:rPr lang="en-MY" sz="1600" b="1" dirty="0"/>
              <a:t> </a:t>
            </a:r>
            <a:r>
              <a:rPr lang="en-MY" sz="1600" b="1" dirty="0" err="1"/>
              <a:t>Pengajian</a:t>
            </a:r>
            <a:r>
              <a:rPr lang="en-MY" sz="1600" b="1" dirty="0"/>
              <a:t> </a:t>
            </a:r>
            <a:r>
              <a:rPr lang="en-MY" sz="1600" b="1" dirty="0" err="1"/>
              <a:t>Tinggi</a:t>
            </a:r>
            <a:r>
              <a:rPr lang="en-MY" sz="1600" b="1" dirty="0"/>
              <a:t>) </a:t>
            </a:r>
          </a:p>
          <a:p>
            <a:pPr marL="344488" indent="-288925" algn="r">
              <a:defRPr/>
            </a:pPr>
            <a:r>
              <a:rPr lang="en-MY" sz="1600" i="1" dirty="0"/>
              <a:t> Pembangunan </a:t>
            </a:r>
            <a:r>
              <a:rPr lang="en-MY" sz="1600" i="1" dirty="0" err="1"/>
              <a:t>Mampan</a:t>
            </a:r>
            <a:r>
              <a:rPr lang="en-MY" sz="1600" i="1" dirty="0"/>
              <a:t> </a:t>
            </a:r>
            <a:r>
              <a:rPr lang="en-MY" sz="1600" i="1" dirty="0" err="1"/>
              <a:t>Luar</a:t>
            </a:r>
            <a:r>
              <a:rPr lang="en-MY" sz="1600" i="1" dirty="0"/>
              <a:t> Bandar </a:t>
            </a:r>
            <a:r>
              <a:rPr lang="en-MY" sz="1600" dirty="0" err="1"/>
              <a:t>oleh</a:t>
            </a:r>
            <a:r>
              <a:rPr lang="en-MY" sz="1600" dirty="0"/>
              <a:t>  </a:t>
            </a:r>
            <a:r>
              <a:rPr lang="en-MY" sz="1600" dirty="0" err="1"/>
              <a:t>Ubong</a:t>
            </a:r>
            <a:r>
              <a:rPr lang="en-MY" sz="1600" dirty="0"/>
              <a:t> </a:t>
            </a:r>
            <a:r>
              <a:rPr lang="en-MY" sz="1600" dirty="0" err="1"/>
              <a:t>Imang</a:t>
            </a:r>
            <a:r>
              <a:rPr lang="en-MY" sz="1600" dirty="0"/>
              <a:t> &amp; Ibrahim </a:t>
            </a:r>
            <a:r>
              <a:rPr lang="en-MY" sz="1600" dirty="0" err="1"/>
              <a:t>Ngah</a:t>
            </a:r>
            <a:r>
              <a:rPr lang="en-MY" sz="1600" dirty="0"/>
              <a:t> </a:t>
            </a:r>
            <a:r>
              <a:rPr lang="en-MY" sz="1400" dirty="0"/>
              <a:t> </a:t>
            </a:r>
          </a:p>
          <a:p>
            <a:pPr marL="344488" indent="-288925" algn="r">
              <a:defRPr/>
            </a:pPr>
            <a:endParaRPr lang="en-MY" sz="1000" b="1" dirty="0"/>
          </a:p>
          <a:p>
            <a:pPr marL="344488" indent="-288925" algn="r">
              <a:defRPr/>
            </a:pPr>
            <a:r>
              <a:rPr lang="en-MY" sz="1600" b="1" dirty="0" err="1"/>
              <a:t>Buku</a:t>
            </a:r>
            <a:r>
              <a:rPr lang="en-MY" sz="1600" b="1" dirty="0"/>
              <a:t> </a:t>
            </a:r>
            <a:r>
              <a:rPr lang="en-MY" sz="1600" b="1" dirty="0" err="1"/>
              <a:t>Sains</a:t>
            </a:r>
            <a:r>
              <a:rPr lang="en-MY" sz="1600" b="1" dirty="0"/>
              <a:t> </a:t>
            </a:r>
            <a:r>
              <a:rPr lang="en-MY" sz="1600" b="1" dirty="0" err="1"/>
              <a:t>Teknologi</a:t>
            </a:r>
            <a:r>
              <a:rPr lang="en-MY" sz="1600" b="1" dirty="0"/>
              <a:t> &amp; </a:t>
            </a:r>
            <a:r>
              <a:rPr lang="en-MY" sz="1600" b="1" dirty="0" err="1"/>
              <a:t>Perubatan</a:t>
            </a:r>
            <a:r>
              <a:rPr lang="en-MY" sz="1600" b="1" dirty="0"/>
              <a:t> (</a:t>
            </a:r>
            <a:r>
              <a:rPr lang="en-MY" sz="1600" b="1" dirty="0" err="1"/>
              <a:t>Anugerah</a:t>
            </a:r>
            <a:r>
              <a:rPr lang="en-MY" sz="1600" b="1" dirty="0"/>
              <a:t> </a:t>
            </a:r>
            <a:r>
              <a:rPr lang="en-MY" sz="1600" b="1" dirty="0" err="1"/>
              <a:t>Industri</a:t>
            </a:r>
            <a:r>
              <a:rPr lang="en-MY" sz="1600" b="1" dirty="0"/>
              <a:t> </a:t>
            </a:r>
            <a:r>
              <a:rPr lang="en-MY" sz="1600" b="1" dirty="0" err="1"/>
              <a:t>Buku</a:t>
            </a:r>
            <a:r>
              <a:rPr lang="en-MY" sz="1600" b="1" dirty="0"/>
              <a:t>)</a:t>
            </a:r>
          </a:p>
          <a:p>
            <a:pPr algn="r">
              <a:defRPr/>
            </a:pPr>
            <a:r>
              <a:rPr lang="en-MY" sz="1600" b="1" dirty="0"/>
              <a:t> </a:t>
            </a:r>
            <a:r>
              <a:rPr lang="en-MY" sz="1600" i="1" dirty="0" err="1"/>
              <a:t>Biosorption</a:t>
            </a:r>
            <a:r>
              <a:rPr lang="en-MY" sz="1600" i="1" dirty="0"/>
              <a:t> and </a:t>
            </a:r>
            <a:r>
              <a:rPr lang="en-MY" sz="1600" i="1" dirty="0" err="1"/>
              <a:t>Bioreduction</a:t>
            </a:r>
            <a:r>
              <a:rPr lang="en-MY" sz="1600" i="1" dirty="0"/>
              <a:t> of Toxic Heavy Metals Using Bacteria </a:t>
            </a:r>
            <a:endParaRPr lang="en-MY" sz="1600" dirty="0"/>
          </a:p>
          <a:p>
            <a:pPr algn="r">
              <a:defRPr/>
            </a:pPr>
            <a:r>
              <a:rPr lang="en-MY" sz="1600" dirty="0"/>
              <a:t> </a:t>
            </a:r>
            <a:r>
              <a:rPr lang="en-MY" sz="1600" dirty="0" err="1"/>
              <a:t>Zainul</a:t>
            </a:r>
            <a:r>
              <a:rPr lang="en-MY" sz="1600" dirty="0"/>
              <a:t> </a:t>
            </a:r>
            <a:r>
              <a:rPr lang="en-MY" sz="1600" dirty="0" err="1"/>
              <a:t>Akmar</a:t>
            </a:r>
            <a:r>
              <a:rPr lang="en-MY" sz="1600" dirty="0"/>
              <a:t> </a:t>
            </a:r>
            <a:r>
              <a:rPr lang="en-MY" sz="1600" dirty="0" err="1"/>
              <a:t>Zakaria</a:t>
            </a:r>
            <a:r>
              <a:rPr lang="en-MY" sz="1600" dirty="0"/>
              <a:t> &amp; Wan </a:t>
            </a:r>
            <a:r>
              <a:rPr lang="en-MY" sz="1600" dirty="0" err="1"/>
              <a:t>Azlina</a:t>
            </a:r>
            <a:r>
              <a:rPr lang="en-MY" sz="1600" dirty="0"/>
              <a:t> Ahmad</a:t>
            </a:r>
            <a:endParaRPr lang="en-MY" sz="1600" dirty="0">
              <a:solidFill>
                <a:schemeClr val="bg1"/>
              </a:solidFill>
              <a:latin typeface="Arial Rounded MT Bold" pitchFamily="34" charset="0"/>
              <a:cs typeface="Segoe UI" panose="020B0502040204020203" pitchFamily="34" charset="0"/>
            </a:endParaRPr>
          </a:p>
        </p:txBody>
      </p:sp>
      <p:sp>
        <p:nvSpPr>
          <p:cNvPr id="26628" name="AutoShape 4" descr="Image result for pembangunan mampan luar bandar utm press">
            <a:extLst>
              <a:ext uri="{FF2B5EF4-FFF2-40B4-BE49-F238E27FC236}">
                <a16:creationId xmlns:a16="http://schemas.microsoft.com/office/drawing/2014/main" id="{021C992D-25EE-4945-BEDF-4FE779CF0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6629" name="AutoShape 6" descr="Image result for pembangunan mampan luar bandar utm press">
            <a:extLst>
              <a:ext uri="{FF2B5EF4-FFF2-40B4-BE49-F238E27FC236}">
                <a16:creationId xmlns:a16="http://schemas.microsoft.com/office/drawing/2014/main" id="{A59DF39F-7866-4888-94C0-301BF92602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MY" altLang="en-US"/>
          </a:p>
        </p:txBody>
      </p:sp>
      <p:pic>
        <p:nvPicPr>
          <p:cNvPr id="26630" name="Picture 8" descr="Image result for pembangunan mampan luar bandar utm press">
            <a:extLst>
              <a:ext uri="{FF2B5EF4-FFF2-40B4-BE49-F238E27FC236}">
                <a16:creationId xmlns:a16="http://schemas.microsoft.com/office/drawing/2014/main" id="{C472EC2F-434F-4AD1-B887-905D393B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60" y="223992"/>
            <a:ext cx="1410652" cy="253758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3">
            <a:extLst>
              <a:ext uri="{FF2B5EF4-FFF2-40B4-BE49-F238E27FC236}">
                <a16:creationId xmlns:a16="http://schemas.microsoft.com/office/drawing/2014/main" id="{6AEED9D1-4BD8-4435-BFA8-50195831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364550"/>
            <a:ext cx="4246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/>
              <a:t>PENCAPAIAN 2018 </a:t>
            </a:r>
            <a:endParaRPr lang="en-US" altLang="en-US" sz="2800" b="1" dirty="0"/>
          </a:p>
        </p:txBody>
      </p:sp>
      <p:pic>
        <p:nvPicPr>
          <p:cNvPr id="26632" name="Picture 2" descr="Image result for biosorption utm press">
            <a:extLst>
              <a:ext uri="{FF2B5EF4-FFF2-40B4-BE49-F238E27FC236}">
                <a16:creationId xmlns:a16="http://schemas.microsoft.com/office/drawing/2014/main" id="{F8B2578B-DC60-4399-9AF5-1063CF4A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98" y="1382405"/>
            <a:ext cx="1412268" cy="25375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Rectangle 8">
            <a:extLst>
              <a:ext uri="{FF2B5EF4-FFF2-40B4-BE49-F238E27FC236}">
                <a16:creationId xmlns:a16="http://schemas.microsoft.com/office/drawing/2014/main" id="{E8569556-8CAB-4370-9826-7EF6BA3E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010" y="3533195"/>
            <a:ext cx="41036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MY" altLang="en-US" sz="1600" dirty="0"/>
              <a:t> </a:t>
            </a:r>
            <a:r>
              <a:rPr lang="en-MY" altLang="en-US" sz="1600" b="1" dirty="0" err="1"/>
              <a:t>Buku</a:t>
            </a:r>
            <a:r>
              <a:rPr lang="en-MY" altLang="en-US" sz="1600" b="1" dirty="0"/>
              <a:t> </a:t>
            </a:r>
            <a:r>
              <a:rPr lang="en-MY" altLang="en-US" sz="1600" b="1" dirty="0" err="1"/>
              <a:t>Ilmiah</a:t>
            </a:r>
            <a:r>
              <a:rPr lang="en-MY" altLang="en-US" sz="1600" b="1" dirty="0"/>
              <a:t> Popular</a:t>
            </a:r>
            <a:endParaRPr lang="en-MY" altLang="en-US" sz="1600" dirty="0"/>
          </a:p>
          <a:p>
            <a:r>
              <a:rPr lang="en-MY" altLang="en-US" sz="1600" i="1" dirty="0"/>
              <a:t>Negara </a:t>
            </a:r>
            <a:r>
              <a:rPr lang="en-MY" altLang="en-US" sz="1600" i="1" dirty="0" err="1"/>
              <a:t>Maslahah</a:t>
            </a:r>
            <a:r>
              <a:rPr lang="en-MY" altLang="en-US" sz="1600" i="1" dirty="0"/>
              <a:t> </a:t>
            </a:r>
            <a:r>
              <a:rPr lang="en-MY" altLang="en-US" sz="1600" i="1" dirty="0" err="1"/>
              <a:t>dalam</a:t>
            </a:r>
            <a:r>
              <a:rPr lang="en-MY" altLang="en-US" sz="1600" i="1" dirty="0"/>
              <a:t> </a:t>
            </a:r>
            <a:r>
              <a:rPr lang="en-MY" altLang="en-US" sz="1600" i="1" dirty="0" err="1"/>
              <a:t>Konteks</a:t>
            </a:r>
            <a:r>
              <a:rPr lang="en-MY" altLang="en-US" sz="1600" i="1" dirty="0"/>
              <a:t> Malaysia</a:t>
            </a:r>
          </a:p>
          <a:p>
            <a:r>
              <a:rPr lang="en-MY" altLang="en-US" sz="1600" dirty="0" err="1"/>
              <a:t>Alies</a:t>
            </a:r>
            <a:r>
              <a:rPr lang="en-MY" altLang="en-US" sz="1600" dirty="0"/>
              <a:t> </a:t>
            </a:r>
            <a:r>
              <a:rPr lang="en-MY" altLang="en-US" sz="1600" dirty="0" err="1"/>
              <a:t>Anor</a:t>
            </a:r>
            <a:r>
              <a:rPr lang="en-MY" altLang="en-US" sz="1600" dirty="0"/>
              <a:t> bin Abdul   </a:t>
            </a:r>
          </a:p>
          <a:p>
            <a:r>
              <a:rPr lang="en-MY" altLang="en-US" sz="1600" dirty="0"/>
              <a:t> </a:t>
            </a:r>
            <a:endParaRPr lang="en-MY" altLang="en-US" sz="1600" dirty="0">
              <a:solidFill>
                <a:schemeClr val="bg1"/>
              </a:solidFill>
              <a:latin typeface="Arial Rounded MT Bold" panose="020F0704030504030204" pitchFamily="34" charset="0"/>
              <a:cs typeface="Segoe UI" panose="020B0502040204020203" pitchFamily="34" charset="0"/>
            </a:endParaRPr>
          </a:p>
        </p:txBody>
      </p:sp>
      <p:pic>
        <p:nvPicPr>
          <p:cNvPr id="26634" name="Picture 4" descr="Image result for Negara Maslahah dalam Konteks Malaysia">
            <a:extLst>
              <a:ext uri="{FF2B5EF4-FFF2-40B4-BE49-F238E27FC236}">
                <a16:creationId xmlns:a16="http://schemas.microsoft.com/office/drawing/2014/main" id="{473FD5F9-C30C-44E4-905C-13914496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6380"/>
          <a:stretch>
            <a:fillRect/>
          </a:stretch>
        </p:blipFill>
        <p:spPr bwMode="auto">
          <a:xfrm rot="21223843">
            <a:off x="490386" y="2957312"/>
            <a:ext cx="1299239" cy="19861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Rectangle 12">
            <a:extLst>
              <a:ext uri="{FF2B5EF4-FFF2-40B4-BE49-F238E27FC236}">
                <a16:creationId xmlns:a16="http://schemas.microsoft.com/office/drawing/2014/main" id="{CE1E491E-324F-4F08-9288-FF52EDD2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68" y="4875786"/>
            <a:ext cx="6878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600" b="1" dirty="0" err="1"/>
              <a:t>Tempat</a:t>
            </a:r>
            <a:r>
              <a:rPr lang="en-US" altLang="en-US" sz="1600" b="1" dirty="0"/>
              <a:t> Ke-3, </a:t>
            </a:r>
            <a:r>
              <a:rPr lang="en-US" altLang="en-US" sz="1600" b="1" dirty="0" err="1"/>
              <a:t>Kategori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Anugerah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Makalah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Jurnal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Terbaik</a:t>
            </a:r>
            <a:r>
              <a:rPr lang="en-US" altLang="en-US" sz="1600" b="1" dirty="0"/>
              <a:t> </a:t>
            </a:r>
          </a:p>
          <a:p>
            <a:pPr algn="r"/>
            <a:r>
              <a:rPr lang="en-US" altLang="en-US" sz="1600" b="1" dirty="0"/>
              <a:t>(</a:t>
            </a:r>
            <a:r>
              <a:rPr lang="en-US" altLang="en-US" sz="1600" b="1" dirty="0" err="1"/>
              <a:t>Sains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Teknologi</a:t>
            </a:r>
            <a:r>
              <a:rPr lang="en-US" altLang="en-US" sz="1600" b="1" dirty="0"/>
              <a:t> dan </a:t>
            </a:r>
            <a:r>
              <a:rPr lang="en-US" altLang="en-US" sz="1600" b="1" dirty="0" err="1"/>
              <a:t>Perubatan</a:t>
            </a:r>
            <a:r>
              <a:rPr lang="en-US" altLang="en-US" sz="1600" b="1" dirty="0"/>
              <a:t>)</a:t>
            </a:r>
            <a:endParaRPr lang="en-US" altLang="en-US" sz="1600" b="1" dirty="0">
              <a:cs typeface="Segoe UI" panose="020B0502040204020203" pitchFamily="34" charset="0"/>
            </a:endParaRPr>
          </a:p>
          <a:p>
            <a:pPr algn="r"/>
            <a:r>
              <a:rPr lang="en-US" altLang="en-US" sz="1600" dirty="0">
                <a:cs typeface="Segoe UI" panose="020B0502040204020203" pitchFamily="34" charset="0"/>
              </a:rPr>
              <a:t> </a:t>
            </a:r>
            <a:r>
              <a:rPr lang="en-US" altLang="en-US" sz="1600" i="1" dirty="0">
                <a:cs typeface="Segoe UI" panose="020B0502040204020203" pitchFamily="34" charset="0"/>
              </a:rPr>
              <a:t>Esterification of Renewable </a:t>
            </a:r>
            <a:r>
              <a:rPr lang="en-US" altLang="en-US" sz="1600" i="1" dirty="0" err="1">
                <a:cs typeface="Segoe UI" panose="020B0502040204020203" pitchFamily="34" charset="0"/>
              </a:rPr>
              <a:t>Levulinic</a:t>
            </a:r>
            <a:r>
              <a:rPr lang="en-US" altLang="en-US" sz="1600" i="1" dirty="0">
                <a:cs typeface="Segoe UI" panose="020B0502040204020203" pitchFamily="34" charset="0"/>
              </a:rPr>
              <a:t> Acid to Levulinate Esters Using Amberlyst-15 as a Solid Acid.</a:t>
            </a:r>
          </a:p>
          <a:p>
            <a:pPr algn="r"/>
            <a:r>
              <a:rPr lang="en-US" altLang="en-US" sz="1600" dirty="0">
                <a:cs typeface="Segoe UI" panose="020B0502040204020203" pitchFamily="34" charset="0"/>
              </a:rPr>
              <a:t> Nor Aishah </a:t>
            </a:r>
            <a:r>
              <a:rPr lang="en-US" altLang="en-US" sz="1600" dirty="0" err="1">
                <a:cs typeface="Segoe UI" panose="020B0502040204020203" pitchFamily="34" charset="0"/>
              </a:rPr>
              <a:t>Saidina</a:t>
            </a:r>
            <a:r>
              <a:rPr lang="en-US" altLang="en-US" sz="1600" dirty="0">
                <a:cs typeface="Segoe UI" panose="020B0502040204020203" pitchFamily="34" charset="0"/>
              </a:rPr>
              <a:t> Amin, Nur </a:t>
            </a:r>
            <a:r>
              <a:rPr lang="en-US" altLang="en-US" sz="1600" dirty="0" err="1">
                <a:cs typeface="Segoe UI" panose="020B0502040204020203" pitchFamily="34" charset="0"/>
              </a:rPr>
              <a:t>Aainaa</a:t>
            </a:r>
            <a:r>
              <a:rPr lang="en-US" altLang="en-US" sz="1600" dirty="0">
                <a:cs typeface="Segoe UI" panose="020B0502040204020203" pitchFamily="34" charset="0"/>
              </a:rPr>
              <a:t> </a:t>
            </a:r>
            <a:r>
              <a:rPr lang="en-US" altLang="en-US" sz="1600" dirty="0" err="1">
                <a:cs typeface="Segoe UI" panose="020B0502040204020203" pitchFamily="34" charset="0"/>
              </a:rPr>
              <a:t>Syahirah</a:t>
            </a:r>
            <a:r>
              <a:rPr lang="en-US" altLang="en-US" sz="1600" dirty="0">
                <a:cs typeface="Segoe UI" panose="020B0502040204020203" pitchFamily="34" charset="0"/>
              </a:rPr>
              <a:t> Ramli &amp; </a:t>
            </a:r>
            <a:r>
              <a:rPr lang="en-US" altLang="en-US" sz="1600" dirty="0" err="1">
                <a:cs typeface="Segoe UI" panose="020B0502040204020203" pitchFamily="34" charset="0"/>
              </a:rPr>
              <a:t>Nur</a:t>
            </a:r>
            <a:r>
              <a:rPr lang="en-US" altLang="en-US" sz="1600" dirty="0">
                <a:cs typeface="Segoe UI" panose="020B0502040204020203" pitchFamily="34" charset="0"/>
              </a:rPr>
              <a:t> </a:t>
            </a:r>
            <a:r>
              <a:rPr lang="en-US" altLang="en-US" sz="1600" dirty="0" err="1">
                <a:cs typeface="Segoe UI" panose="020B0502040204020203" pitchFamily="34" charset="0"/>
              </a:rPr>
              <a:t>Hidayah</a:t>
            </a:r>
            <a:r>
              <a:rPr lang="en-US" altLang="en-US" sz="1600" dirty="0">
                <a:cs typeface="Segoe UI" panose="020B0502040204020203" pitchFamily="34" charset="0"/>
              </a:rPr>
              <a:t> </a:t>
            </a:r>
            <a:r>
              <a:rPr lang="en-US" altLang="en-US" sz="1600" dirty="0" err="1">
                <a:cs typeface="Segoe UI" panose="020B0502040204020203" pitchFamily="34" charset="0"/>
              </a:rPr>
              <a:t>Zaharudin</a:t>
            </a:r>
            <a:endParaRPr lang="en-US" altLang="en-US" sz="1600" dirty="0">
              <a:cs typeface="Segoe UI" panose="020B0502040204020203" pitchFamily="34" charset="0"/>
            </a:endParaRPr>
          </a:p>
          <a:p>
            <a:pPr algn="r"/>
            <a:r>
              <a:rPr lang="en-US" altLang="en-US" sz="1600" i="1" dirty="0" err="1">
                <a:cs typeface="Segoe UI" panose="020B0502040204020203" pitchFamily="34" charset="0"/>
              </a:rPr>
              <a:t>Jurnal</a:t>
            </a:r>
            <a:r>
              <a:rPr lang="en-US" altLang="en-US" sz="1600" i="1" dirty="0">
                <a:cs typeface="Segoe UI" panose="020B0502040204020203" pitchFamily="34" charset="0"/>
              </a:rPr>
              <a:t> </a:t>
            </a:r>
            <a:r>
              <a:rPr lang="en-US" altLang="en-US" sz="1600" i="1" dirty="0" err="1">
                <a:cs typeface="Segoe UI" panose="020B0502040204020203" pitchFamily="34" charset="0"/>
              </a:rPr>
              <a:t>Teknologi</a:t>
            </a:r>
            <a:r>
              <a:rPr lang="en-US" altLang="en-US" sz="1600" i="1" dirty="0">
                <a:cs typeface="Segoe UI" panose="020B0502040204020203" pitchFamily="34" charset="0"/>
              </a:rPr>
              <a:t> (Sciences &amp; Engineering)</a:t>
            </a:r>
            <a:r>
              <a:rPr lang="en-US" altLang="en-US" sz="1600" dirty="0">
                <a:cs typeface="Segoe UI" panose="020B0502040204020203" pitchFamily="34" charset="0"/>
              </a:rPr>
              <a:t>  Vol. 79 No. 1 (2017)</a:t>
            </a:r>
            <a:endParaRPr lang="en-MY" altLang="en-US" sz="1600" dirty="0">
              <a:cs typeface="Segoe UI" panose="020B0502040204020203" pitchFamily="34" charset="0"/>
            </a:endParaRPr>
          </a:p>
        </p:txBody>
      </p:sp>
      <p:sp>
        <p:nvSpPr>
          <p:cNvPr id="26636" name="Rectangle 13">
            <a:extLst>
              <a:ext uri="{FF2B5EF4-FFF2-40B4-BE49-F238E27FC236}">
                <a16:creationId xmlns:a16="http://schemas.microsoft.com/office/drawing/2014/main" id="{B84B67CD-2957-4D42-BF35-80C29F21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559" y="3147432"/>
            <a:ext cx="3987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MY" altLang="en-US" sz="24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ANUGERAH MAPIM-KPT 2017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C612C6-8A79-4158-9A12-B74156F6663E}"/>
              </a:ext>
            </a:extLst>
          </p:cNvPr>
          <p:cNvSpPr/>
          <p:nvPr/>
        </p:nvSpPr>
        <p:spPr>
          <a:xfrm>
            <a:off x="3148013" y="4447757"/>
            <a:ext cx="4349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MY" sz="2400" b="1" dirty="0">
                <a:solidFill>
                  <a:schemeClr val="accent5">
                    <a:lumMod val="75000"/>
                  </a:schemeClr>
                </a:solidFill>
                <a:ea typeface="Adobe Gothic Std B" pitchFamily="34" charset="-128"/>
                <a:cs typeface="Segoe UI" panose="020B0502040204020203" pitchFamily="34" charset="0"/>
              </a:rPr>
              <a:t>ANUGERAH MAPIM-KPT 2017</a:t>
            </a:r>
          </a:p>
        </p:txBody>
      </p:sp>
      <p:pic>
        <p:nvPicPr>
          <p:cNvPr id="26638" name="Picture 7">
            <a:extLst>
              <a:ext uri="{FF2B5EF4-FFF2-40B4-BE49-F238E27FC236}">
                <a16:creationId xmlns:a16="http://schemas.microsoft.com/office/drawing/2014/main" id="{38742800-6D77-4791-8AA3-48743A62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68" y="4177225"/>
            <a:ext cx="1448509" cy="208375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3275B2-9D0E-4E54-9A0E-F7FCC5C2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66" y="783002"/>
            <a:ext cx="3245005" cy="46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bg1"/>
                </a:solidFill>
                <a:latin typeface="Bauhaus 93" pitchFamily="82" charset="0"/>
                <a:ea typeface="Clear Sans"/>
                <a:cs typeface="Clear Sans"/>
              </a:rPr>
              <a:t>Penerbit</a:t>
            </a:r>
            <a:r>
              <a:rPr lang="en-US" altLang="en-US" sz="2400" dirty="0">
                <a:solidFill>
                  <a:schemeClr val="bg1"/>
                </a:solidFill>
                <a:latin typeface="Bookman Old Style" pitchFamily="18" charset="0"/>
                <a:ea typeface="Clear Sans"/>
                <a:cs typeface="Clear Sans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Bookman Old Style" pitchFamily="18" charset="0"/>
                <a:ea typeface="Clear Sans"/>
                <a:cs typeface="Clear Sans"/>
              </a:rPr>
              <a:t>UTM</a:t>
            </a:r>
            <a:r>
              <a:rPr lang="en-US" altLang="en-US" sz="2400" dirty="0">
                <a:solidFill>
                  <a:schemeClr val="bg1"/>
                </a:solidFill>
                <a:latin typeface="Bookman Old Style" pitchFamily="18" charset="0"/>
                <a:ea typeface="Clear Sans"/>
                <a:cs typeface="Clear Sans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Bauhaus 93" pitchFamily="82" charset="0"/>
                <a:ea typeface="Clear Sans"/>
                <a:cs typeface="Clear Sans"/>
              </a:rPr>
              <a:t>Press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solidFill>
                  <a:schemeClr val="bg1"/>
                </a:solidFill>
              </a:rPr>
              <a:t>ditubuhkan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23 Sept  1986, </a:t>
            </a:r>
            <a:r>
              <a:rPr lang="en-US" sz="2400" dirty="0" err="1">
                <a:solidFill>
                  <a:schemeClr val="bg1"/>
                </a:solidFill>
              </a:rPr>
              <a:t>bermula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Unit </a:t>
            </a:r>
            <a:r>
              <a:rPr lang="en-US" sz="2400" dirty="0" err="1">
                <a:solidFill>
                  <a:schemeClr val="bg1"/>
                </a:solidFill>
              </a:rPr>
              <a:t>Penerbitan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Akademik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9BBF772-4124-4184-AEDE-E978EE58E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727075"/>
            <a:ext cx="5094132" cy="57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/>
              <a:t>Memperkayakan</a:t>
            </a:r>
            <a:r>
              <a:rPr lang="en-US" sz="1800" b="1" dirty="0"/>
              <a:t> </a:t>
            </a:r>
            <a:r>
              <a:rPr lang="en-US" sz="1800" b="1" dirty="0" err="1"/>
              <a:t>korpus</a:t>
            </a:r>
            <a:r>
              <a:rPr lang="en-US" sz="1800" b="1" dirty="0"/>
              <a:t> </a:t>
            </a:r>
            <a:r>
              <a:rPr lang="en-US" sz="1800" b="1" dirty="0" err="1"/>
              <a:t>ilmiah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bahasa</a:t>
            </a:r>
            <a:r>
              <a:rPr lang="en-US" sz="1800" b="1" dirty="0"/>
              <a:t> </a:t>
            </a:r>
            <a:r>
              <a:rPr lang="en-US" sz="1800" b="1" dirty="0" err="1"/>
              <a:t>Melayu</a:t>
            </a:r>
            <a:r>
              <a:rPr lang="en-US" sz="1800" b="1" dirty="0"/>
              <a:t>/</a:t>
            </a:r>
            <a:r>
              <a:rPr lang="en-US" sz="1800" b="1" dirty="0" err="1"/>
              <a:t>bahasa</a:t>
            </a:r>
            <a:r>
              <a:rPr lang="en-US" sz="1800" b="1" dirty="0"/>
              <a:t> </a:t>
            </a:r>
            <a:r>
              <a:rPr lang="en-US" sz="1800" b="1" dirty="0" err="1"/>
              <a:t>Inggeris</a:t>
            </a:r>
            <a:r>
              <a:rPr lang="en-US" sz="1800" b="1" dirty="0"/>
              <a:t> </a:t>
            </a:r>
            <a:r>
              <a:rPr lang="en-US" sz="1800" b="1" dirty="0" err="1"/>
              <a:t>menerusi</a:t>
            </a:r>
            <a:r>
              <a:rPr lang="en-US" sz="1800" b="1" dirty="0"/>
              <a:t> </a:t>
            </a:r>
            <a:r>
              <a:rPr lang="en-US" sz="1800" b="1" dirty="0" err="1"/>
              <a:t>penerbitan</a:t>
            </a:r>
            <a:r>
              <a:rPr lang="en-US" sz="1800" b="1" dirty="0"/>
              <a:t> </a:t>
            </a:r>
            <a:r>
              <a:rPr lang="en-US" sz="1800" b="1" dirty="0" err="1"/>
              <a:t>buku</a:t>
            </a:r>
            <a:r>
              <a:rPr lang="en-US" sz="1800" b="1" dirty="0"/>
              <a:t> </a:t>
            </a:r>
            <a:r>
              <a:rPr lang="en-US" sz="1800" b="1" dirty="0" err="1"/>
              <a:t>bagi</a:t>
            </a:r>
            <a:r>
              <a:rPr lang="en-US" sz="1800" b="1" dirty="0"/>
              <a:t> </a:t>
            </a:r>
            <a:r>
              <a:rPr lang="en-US" sz="1800" b="1" dirty="0" err="1"/>
              <a:t>menjadi</a:t>
            </a:r>
            <a:r>
              <a:rPr lang="en-US" sz="1800" b="1" dirty="0"/>
              <a:t> </a:t>
            </a:r>
            <a:r>
              <a:rPr lang="en-US" sz="1800" b="1" dirty="0" err="1"/>
              <a:t>sumber</a:t>
            </a:r>
            <a:r>
              <a:rPr lang="en-US" sz="1800" b="1" dirty="0"/>
              <a:t> </a:t>
            </a:r>
            <a:r>
              <a:rPr lang="en-US" sz="1800" b="1" dirty="0" err="1"/>
              <a:t>rujukan</a:t>
            </a:r>
            <a:r>
              <a:rPr lang="en-US" sz="1800" b="1" dirty="0"/>
              <a:t> yang </a:t>
            </a:r>
            <a:r>
              <a:rPr lang="en-US" sz="1800" b="1" dirty="0" err="1"/>
              <a:t>mampu</a:t>
            </a:r>
            <a:r>
              <a:rPr lang="en-US" sz="1800" b="1" dirty="0"/>
              <a:t> </a:t>
            </a:r>
            <a:r>
              <a:rPr lang="en-US" sz="1800" b="1" dirty="0" err="1"/>
              <a:t>dimiliki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semua</a:t>
            </a:r>
            <a:r>
              <a:rPr lang="en-US" sz="1800" b="1" dirty="0"/>
              <a:t> </a:t>
            </a:r>
            <a:r>
              <a:rPr lang="en-US" sz="1800" b="1" dirty="0" err="1"/>
              <a:t>golongan</a:t>
            </a:r>
            <a:r>
              <a:rPr lang="en-US" sz="1800" b="1" dirty="0"/>
              <a:t> </a:t>
            </a:r>
            <a:r>
              <a:rPr lang="en-US" sz="1800" b="1" dirty="0" err="1"/>
              <a:t>masyarakat</a:t>
            </a:r>
            <a:r>
              <a:rPr lang="en-US" sz="1800" b="1" dirty="0"/>
              <a:t>.</a:t>
            </a:r>
          </a:p>
          <a:p>
            <a:pPr algn="just">
              <a:defRPr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i-FI" sz="1800" b="1" dirty="0"/>
              <a:t>Memasyarakatkan ilmu sains dan teknologi menerusi </a:t>
            </a:r>
            <a:r>
              <a:rPr lang="en-US" sz="1800" b="1" dirty="0" err="1"/>
              <a:t>penerbitan</a:t>
            </a:r>
            <a:r>
              <a:rPr lang="en-US" sz="1800" b="1" dirty="0"/>
              <a:t> </a:t>
            </a:r>
            <a:r>
              <a:rPr lang="en-US" sz="1800" b="1" dirty="0" err="1"/>
              <a:t>buku</a:t>
            </a:r>
            <a:r>
              <a:rPr lang="en-US" sz="1800" b="1" dirty="0"/>
              <a:t> </a:t>
            </a:r>
            <a:r>
              <a:rPr lang="en-US" sz="1800" b="1" dirty="0" err="1"/>
              <a:t>ilmiah</a:t>
            </a:r>
            <a:r>
              <a:rPr lang="en-US" sz="1800" b="1" dirty="0"/>
              <a:t> </a:t>
            </a:r>
            <a:r>
              <a:rPr lang="en-US" sz="1800" b="1" dirty="0" err="1"/>
              <a:t>bermutu</a:t>
            </a:r>
            <a:r>
              <a:rPr lang="en-US" sz="1800" b="1" dirty="0"/>
              <a:t>.</a:t>
            </a:r>
          </a:p>
          <a:p>
            <a:pPr algn="just">
              <a:defRPr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/>
              <a:t>Menyebarluaskan</a:t>
            </a:r>
            <a:r>
              <a:rPr lang="en-US" sz="1800" b="1" dirty="0"/>
              <a:t> </a:t>
            </a:r>
            <a:r>
              <a:rPr lang="en-US" sz="1800" b="1" dirty="0" err="1"/>
              <a:t>hasil</a:t>
            </a:r>
            <a:r>
              <a:rPr lang="en-US" sz="1800" b="1" dirty="0"/>
              <a:t> </a:t>
            </a:r>
            <a:r>
              <a:rPr lang="en-US" sz="1800" b="1" dirty="0" err="1"/>
              <a:t>penyelidikan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penemuan</a:t>
            </a:r>
            <a:r>
              <a:rPr lang="en-US" sz="1800" b="1" dirty="0"/>
              <a:t> </a:t>
            </a:r>
            <a:r>
              <a:rPr lang="en-US" sz="1800" b="1" dirty="0" err="1"/>
              <a:t>baru</a:t>
            </a:r>
            <a:r>
              <a:rPr lang="en-US" sz="1800" b="1" dirty="0"/>
              <a:t> </a:t>
            </a:r>
            <a:r>
              <a:rPr lang="en-US" sz="1800" b="1" dirty="0" err="1"/>
              <a:t>warga</a:t>
            </a:r>
            <a:r>
              <a:rPr lang="en-US" sz="1800" b="1" dirty="0"/>
              <a:t> </a:t>
            </a:r>
            <a:r>
              <a:rPr lang="en-US" sz="1800" b="1" dirty="0" err="1"/>
              <a:t>penyelidik</a:t>
            </a:r>
            <a:r>
              <a:rPr lang="en-US" sz="1800" b="1" dirty="0"/>
              <a:t> </a:t>
            </a:r>
            <a:r>
              <a:rPr lang="en-US" sz="1800" b="1" dirty="0" err="1"/>
              <a:t>universiti</a:t>
            </a:r>
            <a:r>
              <a:rPr lang="en-US" sz="1800" b="1" dirty="0"/>
              <a:t> </a:t>
            </a:r>
            <a:r>
              <a:rPr lang="en-US" sz="1800" b="1" dirty="0" err="1"/>
              <a:t>menerusi</a:t>
            </a:r>
            <a:r>
              <a:rPr lang="en-US" sz="1800" b="1" dirty="0"/>
              <a:t> </a:t>
            </a:r>
            <a:r>
              <a:rPr lang="en-US" sz="1800" b="1" dirty="0" err="1"/>
              <a:t>penerbitan</a:t>
            </a:r>
            <a:r>
              <a:rPr lang="en-US" sz="1800" b="1" dirty="0"/>
              <a:t> </a:t>
            </a:r>
            <a:r>
              <a:rPr lang="en-US" sz="1800" b="1" dirty="0" err="1"/>
              <a:t>buku</a:t>
            </a:r>
            <a:r>
              <a:rPr lang="en-US" sz="1800" b="1" dirty="0"/>
              <a:t>, </a:t>
            </a:r>
            <a:r>
              <a:rPr lang="en-US" sz="1800" b="1" dirty="0" err="1"/>
              <a:t>jurnal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sebagainya</a:t>
            </a:r>
            <a:r>
              <a:rPr lang="en-US" sz="1800" b="1" dirty="0"/>
              <a:t>.</a:t>
            </a:r>
          </a:p>
          <a:p>
            <a:pPr algn="just">
              <a:defRPr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sz="1800" b="1" dirty="0" err="1"/>
              <a:t>Mengimarahkan</a:t>
            </a:r>
            <a:r>
              <a:rPr lang="es-ES" sz="1800" b="1" dirty="0"/>
              <a:t> </a:t>
            </a:r>
            <a:r>
              <a:rPr lang="es-ES" sz="1800" b="1" dirty="0" err="1"/>
              <a:t>budaya</a:t>
            </a:r>
            <a:r>
              <a:rPr lang="es-ES" sz="1800" b="1" dirty="0"/>
              <a:t> </a:t>
            </a:r>
            <a:r>
              <a:rPr lang="es-ES" sz="1800" b="1" dirty="0" err="1"/>
              <a:t>penulisan</a:t>
            </a:r>
            <a:r>
              <a:rPr lang="es-ES" sz="1800" b="1" dirty="0"/>
              <a:t> dan </a:t>
            </a:r>
            <a:r>
              <a:rPr lang="es-ES" sz="1800" b="1" dirty="0" err="1"/>
              <a:t>penerbitan</a:t>
            </a:r>
            <a:r>
              <a:rPr lang="es-ES" sz="1800" b="1" dirty="0"/>
              <a:t> </a:t>
            </a:r>
            <a:r>
              <a:rPr lang="es-ES" sz="1800" b="1" dirty="0" err="1"/>
              <a:t>ilmu</a:t>
            </a:r>
            <a:r>
              <a:rPr lang="es-ES" sz="1800" b="1" dirty="0"/>
              <a:t> </a:t>
            </a:r>
            <a:r>
              <a:rPr lang="es-ES" sz="1800" b="1" dirty="0" err="1"/>
              <a:t>dalam</a:t>
            </a:r>
            <a:r>
              <a:rPr lang="es-ES" sz="1800" b="1" dirty="0"/>
              <a:t> </a:t>
            </a:r>
            <a:r>
              <a:rPr lang="en-US" sz="1800" b="1" dirty="0" err="1"/>
              <a:t>kalangan</a:t>
            </a:r>
            <a:r>
              <a:rPr lang="en-US" sz="1800" b="1" dirty="0"/>
              <a:t> </a:t>
            </a:r>
            <a:r>
              <a:rPr lang="en-US" sz="1800" b="1" dirty="0" err="1"/>
              <a:t>sarjana</a:t>
            </a:r>
            <a:r>
              <a:rPr lang="en-US" sz="1800" b="1" dirty="0"/>
              <a:t> </a:t>
            </a:r>
            <a:r>
              <a:rPr lang="en-US" sz="1800" b="1" dirty="0" err="1"/>
              <a:t>universiti</a:t>
            </a:r>
            <a:r>
              <a:rPr lang="en-US" sz="1800" b="1" dirty="0"/>
              <a:t>.</a:t>
            </a:r>
          </a:p>
          <a:p>
            <a:pPr algn="just">
              <a:defRPr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/>
              <a:t>Menerbitkan</a:t>
            </a:r>
            <a:r>
              <a:rPr lang="en-US" sz="1800" b="1" dirty="0"/>
              <a:t> </a:t>
            </a:r>
            <a:r>
              <a:rPr lang="en-US" sz="1800" b="1" dirty="0" err="1"/>
              <a:t>buku</a:t>
            </a:r>
            <a:r>
              <a:rPr lang="en-US" sz="1800" b="1" dirty="0"/>
              <a:t> </a:t>
            </a:r>
            <a:r>
              <a:rPr lang="en-US" sz="1800" b="1" dirty="0" err="1"/>
              <a:t>ilmiah</a:t>
            </a:r>
            <a:r>
              <a:rPr lang="en-US" sz="1800" b="1" dirty="0"/>
              <a:t> yang </a:t>
            </a:r>
            <a:r>
              <a:rPr lang="en-US" sz="1800" b="1" dirty="0" err="1"/>
              <a:t>terkini</a:t>
            </a:r>
            <a:r>
              <a:rPr lang="en-US" sz="1800" b="1" dirty="0"/>
              <a:t> </a:t>
            </a:r>
            <a:r>
              <a:rPr lang="en-US" sz="1800" b="1" dirty="0" err="1"/>
              <a:t>bagi</a:t>
            </a:r>
            <a:r>
              <a:rPr lang="en-US" sz="1800" b="1" dirty="0"/>
              <a:t> </a:t>
            </a:r>
            <a:r>
              <a:rPr lang="en-US" sz="1800" b="1" dirty="0" err="1"/>
              <a:t>memenuhi</a:t>
            </a:r>
            <a:r>
              <a:rPr lang="en-US" sz="1800" b="1" dirty="0"/>
              <a:t> </a:t>
            </a:r>
            <a:r>
              <a:rPr lang="fi-FI" sz="1800" b="1" dirty="0"/>
              <a:t>keperluan semasa pengajian peringkat tinggi.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F833566-1F63-47C1-8E4E-74726357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919957"/>
            <a:ext cx="3875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24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ANUGERAH BUKU NEGARA 2019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16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- PWTC Kuala Lumpur, 1 April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673F8-664A-47BC-9939-556E21A55F7D}"/>
              </a:ext>
            </a:extLst>
          </p:cNvPr>
          <p:cNvSpPr/>
          <p:nvPr/>
        </p:nvSpPr>
        <p:spPr>
          <a:xfrm>
            <a:off x="0" y="2018371"/>
            <a:ext cx="4270917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1313" indent="-285750">
              <a:defRPr/>
            </a:pPr>
            <a:r>
              <a:rPr lang="en-MY" sz="1600" b="1" dirty="0" err="1"/>
              <a:t>Buku</a:t>
            </a:r>
            <a:r>
              <a:rPr lang="en-MY" sz="1600" b="1" dirty="0"/>
              <a:t> </a:t>
            </a:r>
            <a:r>
              <a:rPr lang="en-MY" sz="1600" b="1" dirty="0" err="1"/>
              <a:t>Umum</a:t>
            </a:r>
            <a:r>
              <a:rPr lang="en-MY" sz="1600" b="1" dirty="0"/>
              <a:t> </a:t>
            </a:r>
            <a:r>
              <a:rPr lang="en-MY" sz="1600" b="1" dirty="0" err="1"/>
              <a:t>Terbaik</a:t>
            </a:r>
            <a:r>
              <a:rPr lang="en-MY" sz="1600" b="1" dirty="0"/>
              <a:t> (</a:t>
            </a:r>
            <a:r>
              <a:rPr lang="en-MY" sz="1600" b="1" dirty="0" err="1"/>
              <a:t>Kategori</a:t>
            </a:r>
            <a:r>
              <a:rPr lang="en-MY" sz="1600" b="1" dirty="0"/>
              <a:t> </a:t>
            </a:r>
            <a:r>
              <a:rPr lang="en-MY" sz="1600" b="1" dirty="0" err="1"/>
              <a:t>Warisan</a:t>
            </a:r>
            <a:r>
              <a:rPr lang="en-MY" sz="1600" b="1" dirty="0"/>
              <a:t> </a:t>
            </a:r>
            <a:r>
              <a:rPr lang="en-MY" sz="1600" b="1" dirty="0" err="1"/>
              <a:t>Diraja</a:t>
            </a:r>
            <a:r>
              <a:rPr lang="en-MY" sz="1600" b="1" dirty="0"/>
              <a:t>) </a:t>
            </a:r>
          </a:p>
          <a:p>
            <a:pPr marL="55563">
              <a:defRPr/>
            </a:pPr>
            <a:r>
              <a:rPr lang="en-MY" sz="1600" i="1" dirty="0"/>
              <a:t>       JDT-Johor </a:t>
            </a:r>
            <a:r>
              <a:rPr lang="en-MY" sz="1600" i="1" dirty="0" err="1"/>
              <a:t>Darul</a:t>
            </a:r>
            <a:r>
              <a:rPr lang="en-MY" sz="1600" i="1" dirty="0"/>
              <a:t> </a:t>
            </a:r>
            <a:r>
              <a:rPr lang="en-MY" sz="1600" i="1" dirty="0" err="1"/>
              <a:t>Ta’zim</a:t>
            </a:r>
            <a:r>
              <a:rPr lang="en-MY" sz="1600" i="1" dirty="0"/>
              <a:t>: An Abode of Dignity</a:t>
            </a:r>
          </a:p>
          <a:p>
            <a:pPr marL="55563">
              <a:defRPr/>
            </a:pPr>
            <a:r>
              <a:rPr lang="en-MY" sz="1600" dirty="0"/>
              <a:t>      - </a:t>
            </a:r>
            <a:r>
              <a:rPr lang="en-MY" sz="1600" dirty="0" err="1"/>
              <a:t>Dato</a:t>
            </a:r>
            <a:r>
              <a:rPr lang="en-MY" sz="1600" dirty="0"/>
              <a:t>’ Abdul Rahim </a:t>
            </a:r>
            <a:r>
              <a:rPr lang="en-MY" sz="1600" dirty="0" err="1"/>
              <a:t>Ramli</a:t>
            </a:r>
            <a:r>
              <a:rPr lang="en-MY" sz="1600" dirty="0"/>
              <a:t>  </a:t>
            </a:r>
          </a:p>
          <a:p>
            <a:pPr marL="344488" indent="-288925">
              <a:defRPr/>
            </a:pPr>
            <a:endParaRPr lang="en-MY" sz="1400" b="1" dirty="0"/>
          </a:p>
          <a:p>
            <a:pPr marL="344488" indent="-288925">
              <a:defRPr/>
            </a:pPr>
            <a:r>
              <a:rPr lang="en-MY" sz="1600" b="1" dirty="0" err="1"/>
              <a:t>Buku</a:t>
            </a:r>
            <a:r>
              <a:rPr lang="en-MY" sz="1600" b="1" dirty="0"/>
              <a:t> </a:t>
            </a:r>
            <a:r>
              <a:rPr lang="en-MY" sz="1600" b="1" dirty="0" err="1"/>
              <a:t>Umum</a:t>
            </a:r>
            <a:r>
              <a:rPr lang="en-MY" sz="1600" b="1" dirty="0"/>
              <a:t> </a:t>
            </a:r>
            <a:r>
              <a:rPr lang="en-MY" sz="1600" b="1" dirty="0" err="1"/>
              <a:t>Terbaik</a:t>
            </a:r>
            <a:r>
              <a:rPr lang="en-MY" sz="1600" b="1" dirty="0"/>
              <a:t> (</a:t>
            </a:r>
            <a:r>
              <a:rPr lang="en-MY" sz="1600" b="1" dirty="0" err="1"/>
              <a:t>Kategori</a:t>
            </a:r>
            <a:r>
              <a:rPr lang="en-MY" sz="1600" b="1" dirty="0"/>
              <a:t> Novel </a:t>
            </a:r>
            <a:r>
              <a:rPr lang="en-MY" sz="1600" b="1" dirty="0" err="1"/>
              <a:t>Sejarah</a:t>
            </a:r>
            <a:r>
              <a:rPr lang="en-MY" sz="1600" b="1" dirty="0"/>
              <a:t>)</a:t>
            </a:r>
          </a:p>
          <a:p>
            <a:pPr>
              <a:defRPr/>
            </a:pPr>
            <a:r>
              <a:rPr lang="en-MY" sz="1600" i="1" dirty="0"/>
              <a:t>         </a:t>
            </a:r>
            <a:r>
              <a:rPr lang="en-MY" sz="1600" i="1" dirty="0" err="1"/>
              <a:t>Syahidnya</a:t>
            </a:r>
            <a:r>
              <a:rPr lang="en-MY" sz="1600" i="1" dirty="0"/>
              <a:t> </a:t>
            </a:r>
            <a:r>
              <a:rPr lang="en-MY" sz="1600" i="1" dirty="0" err="1"/>
              <a:t>Kapten</a:t>
            </a:r>
            <a:r>
              <a:rPr lang="en-MY" sz="1600" i="1" dirty="0"/>
              <a:t> Luis De Souza</a:t>
            </a:r>
            <a:endParaRPr lang="en-MY" sz="1600" dirty="0"/>
          </a:p>
          <a:p>
            <a:pPr>
              <a:defRPr/>
            </a:pPr>
            <a:r>
              <a:rPr lang="en-MY" sz="1600" dirty="0"/>
              <a:t>         - </a:t>
            </a:r>
            <a:r>
              <a:rPr lang="en-MY" sz="1600" dirty="0" err="1"/>
              <a:t>Amran</a:t>
            </a:r>
            <a:r>
              <a:rPr lang="en-MY" sz="1600" dirty="0"/>
              <a:t> Md. </a:t>
            </a:r>
            <a:r>
              <a:rPr lang="en-MY" sz="1600" dirty="0" err="1"/>
              <a:t>Rasdi</a:t>
            </a:r>
            <a:endParaRPr lang="en-MY" sz="1600" dirty="0"/>
          </a:p>
          <a:p>
            <a:pPr marL="285750" indent="-285750">
              <a:defRPr/>
            </a:pPr>
            <a:endParaRPr lang="en-MY" sz="1400" dirty="0"/>
          </a:p>
          <a:p>
            <a:pPr marL="285750" indent="-285750">
              <a:defRPr/>
            </a:pPr>
            <a:r>
              <a:rPr lang="en-MY" sz="1600" b="1" dirty="0" err="1">
                <a:cs typeface="Segoe UI" panose="020B0502040204020203" pitchFamily="34" charset="0"/>
              </a:rPr>
              <a:t>Buku</a:t>
            </a:r>
            <a:r>
              <a:rPr lang="en-MY" sz="1600" b="1" dirty="0">
                <a:cs typeface="Segoe UI" panose="020B0502040204020203" pitchFamily="34" charset="0"/>
              </a:rPr>
              <a:t> </a:t>
            </a:r>
            <a:r>
              <a:rPr lang="en-MY" sz="1600" b="1" dirty="0" err="1">
                <a:cs typeface="Segoe UI" panose="020B0502040204020203" pitchFamily="34" charset="0"/>
              </a:rPr>
              <a:t>Umum</a:t>
            </a:r>
            <a:r>
              <a:rPr lang="en-MY" sz="1600" b="1" dirty="0">
                <a:cs typeface="Segoe UI" panose="020B0502040204020203" pitchFamily="34" charset="0"/>
              </a:rPr>
              <a:t> </a:t>
            </a:r>
            <a:r>
              <a:rPr lang="en-MY" sz="1600" b="1" dirty="0" err="1">
                <a:cs typeface="Segoe UI" panose="020B0502040204020203" pitchFamily="34" charset="0"/>
              </a:rPr>
              <a:t>Terbaik</a:t>
            </a:r>
            <a:r>
              <a:rPr lang="en-MY" sz="1600" b="1" dirty="0">
                <a:cs typeface="Segoe UI" panose="020B0502040204020203" pitchFamily="34" charset="0"/>
              </a:rPr>
              <a:t> (</a:t>
            </a:r>
            <a:r>
              <a:rPr lang="en-MY" sz="1600" b="1" dirty="0" err="1">
                <a:cs typeface="Segoe UI" panose="020B0502040204020203" pitchFamily="34" charset="0"/>
              </a:rPr>
              <a:t>Kategori</a:t>
            </a:r>
            <a:r>
              <a:rPr lang="en-MY" sz="1600" b="1" dirty="0">
                <a:cs typeface="Segoe UI" panose="020B0502040204020203" pitchFamily="34" charset="0"/>
              </a:rPr>
              <a:t> </a:t>
            </a:r>
            <a:r>
              <a:rPr lang="en-MY" sz="1600" b="1" dirty="0" err="1">
                <a:cs typeface="Segoe UI" panose="020B0502040204020203" pitchFamily="34" charset="0"/>
              </a:rPr>
              <a:t>Biografi</a:t>
            </a:r>
            <a:r>
              <a:rPr lang="en-MY" sz="1600" b="1" dirty="0">
                <a:cs typeface="Segoe UI" panose="020B0502040204020203" pitchFamily="34" charset="0"/>
              </a:rPr>
              <a:t>  </a:t>
            </a:r>
            <a:r>
              <a:rPr lang="en-MY" sz="1600" b="1" dirty="0" err="1">
                <a:cs typeface="Segoe UI" panose="020B0502040204020203" pitchFamily="34" charset="0"/>
              </a:rPr>
              <a:t>Diraja</a:t>
            </a:r>
            <a:r>
              <a:rPr lang="en-MY" sz="1600" b="1" dirty="0">
                <a:cs typeface="Segoe UI" panose="020B0502040204020203" pitchFamily="34" charset="0"/>
              </a:rPr>
              <a:t>)</a:t>
            </a:r>
          </a:p>
          <a:p>
            <a:pPr>
              <a:defRPr/>
            </a:pPr>
            <a:r>
              <a:rPr lang="en-US" sz="1600" i="1" dirty="0"/>
              <a:t>        </a:t>
            </a:r>
            <a:r>
              <a:rPr lang="en-US" sz="1600" i="1" dirty="0" err="1"/>
              <a:t>Almarhum</a:t>
            </a:r>
            <a:r>
              <a:rPr lang="en-US" sz="1600" i="1" dirty="0"/>
              <a:t> Sultan Ismail Johor 1894-1981</a:t>
            </a:r>
          </a:p>
          <a:p>
            <a:pPr>
              <a:defRPr/>
            </a:pPr>
            <a:r>
              <a:rPr lang="en-US" sz="1600" dirty="0">
                <a:cs typeface="Segoe UI" panose="020B0502040204020203" pitchFamily="34" charset="0"/>
              </a:rPr>
              <a:t>        - Ahmad </a:t>
            </a:r>
            <a:r>
              <a:rPr lang="en-US" sz="1600" dirty="0" err="1">
                <a:cs typeface="Segoe UI" panose="020B0502040204020203" pitchFamily="34" charset="0"/>
              </a:rPr>
              <a:t>Fadhli</a:t>
            </a:r>
            <a:r>
              <a:rPr lang="en-US" sz="1600" dirty="0">
                <a:cs typeface="Segoe UI" panose="020B0502040204020203" pitchFamily="34" charset="0"/>
              </a:rPr>
              <a:t> Syed Hassan</a:t>
            </a:r>
            <a:endParaRPr lang="en-MY" sz="1600" dirty="0">
              <a:cs typeface="Segoe UI" panose="020B0502040204020203" pitchFamily="34" charset="0"/>
            </a:endParaRPr>
          </a:p>
        </p:txBody>
      </p:sp>
      <p:sp>
        <p:nvSpPr>
          <p:cNvPr id="6148" name="AutoShape 4" descr="Image result for pembangunan mampan luar bandar utm press">
            <a:extLst>
              <a:ext uri="{FF2B5EF4-FFF2-40B4-BE49-F238E27FC236}">
                <a16:creationId xmlns:a16="http://schemas.microsoft.com/office/drawing/2014/main" id="{8C6D0BA2-EC7C-4EEC-88D3-670026818B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49" name="AutoShape 6" descr="Image result for pembangunan mampan luar bandar utm press">
            <a:extLst>
              <a:ext uri="{FF2B5EF4-FFF2-40B4-BE49-F238E27FC236}">
                <a16:creationId xmlns:a16="http://schemas.microsoft.com/office/drawing/2014/main" id="{89AD0704-2A31-492D-81BC-94C448F18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0" name="TextBox 3">
            <a:extLst>
              <a:ext uri="{FF2B5EF4-FFF2-40B4-BE49-F238E27FC236}">
                <a16:creationId xmlns:a16="http://schemas.microsoft.com/office/drawing/2014/main" id="{E8A3B4C3-903C-49E0-9AAF-5ADAAD808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" y="300037"/>
            <a:ext cx="3946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/>
              <a:t>PENCAPAIAN 2019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6151" name="Picture 8">
            <a:extLst>
              <a:ext uri="{FF2B5EF4-FFF2-40B4-BE49-F238E27FC236}">
                <a16:creationId xmlns:a16="http://schemas.microsoft.com/office/drawing/2014/main" id="{E16B7B76-FF12-4408-A239-0444E9CD1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27159" r="72443" b="41476"/>
          <a:stretch>
            <a:fillRect/>
          </a:stretch>
        </p:blipFill>
        <p:spPr bwMode="auto">
          <a:xfrm>
            <a:off x="4070196" y="738147"/>
            <a:ext cx="166617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>
            <a:extLst>
              <a:ext uri="{FF2B5EF4-FFF2-40B4-BE49-F238E27FC236}">
                <a16:creationId xmlns:a16="http://schemas.microsoft.com/office/drawing/2014/main" id="{0476B899-567D-4345-B6F8-97BCD1011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40341" r="71165" b="24886"/>
          <a:stretch>
            <a:fillRect/>
          </a:stretch>
        </p:blipFill>
        <p:spPr bwMode="auto">
          <a:xfrm>
            <a:off x="5772924" y="747132"/>
            <a:ext cx="1598613" cy="26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>
            <a:extLst>
              <a:ext uri="{FF2B5EF4-FFF2-40B4-BE49-F238E27FC236}">
                <a16:creationId xmlns:a16="http://schemas.microsoft.com/office/drawing/2014/main" id="{FB9B069A-6E2A-402A-A0DB-1CCB40C16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38750" r="72623" b="28976"/>
          <a:stretch>
            <a:fillRect/>
          </a:stretch>
        </p:blipFill>
        <p:spPr bwMode="auto">
          <a:xfrm>
            <a:off x="4086843" y="3408054"/>
            <a:ext cx="1627187" cy="25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>
            <a:extLst>
              <a:ext uri="{FF2B5EF4-FFF2-40B4-BE49-F238E27FC236}">
                <a16:creationId xmlns:a16="http://schemas.microsoft.com/office/drawing/2014/main" id="{A0D1B8C1-6EE1-47B7-AD23-6B79D9F0F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24" y="3417538"/>
            <a:ext cx="1585913" cy="25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>
            <a:extLst>
              <a:ext uri="{FF2B5EF4-FFF2-40B4-BE49-F238E27FC236}">
                <a16:creationId xmlns:a16="http://schemas.microsoft.com/office/drawing/2014/main" id="{7CC09F0B-8C8C-495D-A010-A003DE155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37" y="784145"/>
            <a:ext cx="15319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">
            <a:extLst>
              <a:ext uri="{FF2B5EF4-FFF2-40B4-BE49-F238E27FC236}">
                <a16:creationId xmlns:a16="http://schemas.microsoft.com/office/drawing/2014/main" id="{B9C03E1F-5448-451A-9489-3FF948209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37" y="2305573"/>
            <a:ext cx="15319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7">
            <a:extLst>
              <a:ext uri="{FF2B5EF4-FFF2-40B4-BE49-F238E27FC236}">
                <a16:creationId xmlns:a16="http://schemas.microsoft.com/office/drawing/2014/main" id="{EDB4F061-945E-4465-B9FA-3C5D6E9BB9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13" y="3631697"/>
            <a:ext cx="15208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6">
            <a:extLst>
              <a:ext uri="{FF2B5EF4-FFF2-40B4-BE49-F238E27FC236}">
                <a16:creationId xmlns:a16="http://schemas.microsoft.com/office/drawing/2014/main" id="{6884A850-4989-4CA3-A648-3A3B5A8B0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51" y="4822091"/>
            <a:ext cx="15319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Image result for ijbes utm">
            <a:extLst>
              <a:ext uri="{FF2B5EF4-FFF2-40B4-BE49-F238E27FC236}">
                <a16:creationId xmlns:a16="http://schemas.microsoft.com/office/drawing/2014/main" id="{D14B8C82-9477-4295-A1E2-22B4D8A5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88" y="3475178"/>
            <a:ext cx="1967190" cy="3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A9C5B0CD-D5CB-4479-9A51-27165F84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10" y="1391993"/>
            <a:ext cx="5261097" cy="42473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MY" altLang="en-US" sz="1400" b="1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b="1" dirty="0" err="1"/>
              <a:t>Buku</a:t>
            </a:r>
            <a:r>
              <a:rPr lang="en-US" sz="1600" b="1" dirty="0"/>
              <a:t> </a:t>
            </a:r>
            <a:r>
              <a:rPr lang="en-US" sz="1600" b="1" dirty="0" err="1"/>
              <a:t>Ilmiah</a:t>
            </a:r>
            <a:r>
              <a:rPr lang="en-US" sz="1600" b="1" dirty="0"/>
              <a:t> </a:t>
            </a:r>
            <a:r>
              <a:rPr lang="en-US" sz="1600" b="1" dirty="0" err="1"/>
              <a:t>Sains</a:t>
            </a:r>
            <a:r>
              <a:rPr lang="en-US" sz="1600" b="1" dirty="0"/>
              <a:t>, </a:t>
            </a:r>
            <a:r>
              <a:rPr lang="en-US" sz="1600" b="1" dirty="0" err="1"/>
              <a:t>Teknologi</a:t>
            </a:r>
            <a:r>
              <a:rPr lang="en-US" sz="1600" b="1" dirty="0"/>
              <a:t> dan </a:t>
            </a:r>
            <a:r>
              <a:rPr lang="en-US" sz="1600" b="1" dirty="0" err="1"/>
              <a:t>Perubatan</a:t>
            </a:r>
            <a:r>
              <a:rPr lang="en-US" sz="1600" b="1" dirty="0"/>
              <a:t> </a:t>
            </a:r>
            <a:r>
              <a:rPr lang="en-US" sz="1600" b="1" dirty="0" err="1"/>
              <a:t>Terbaik</a:t>
            </a:r>
            <a:r>
              <a:rPr lang="en-US" sz="1600" b="1" dirty="0"/>
              <a:t> (</a:t>
            </a:r>
            <a:r>
              <a:rPr lang="en-US" sz="1600" b="1" dirty="0" err="1"/>
              <a:t>Anugerah</a:t>
            </a:r>
            <a:r>
              <a:rPr lang="en-US" sz="1600" b="1" dirty="0"/>
              <a:t> </a:t>
            </a:r>
            <a:r>
              <a:rPr lang="en-US" sz="1600" b="1" dirty="0" err="1"/>
              <a:t>Penghargaan</a:t>
            </a:r>
            <a:r>
              <a:rPr lang="en-US" sz="1600" b="1" dirty="0"/>
              <a:t>)</a:t>
            </a:r>
            <a:endParaRPr lang="en-US" sz="1600" i="1" dirty="0"/>
          </a:p>
          <a:p>
            <a:pPr>
              <a:defRPr/>
            </a:pPr>
            <a:r>
              <a:rPr lang="en-US" sz="1600" i="1" dirty="0"/>
              <a:t>       Construction Noise Issues, Measurements and Predictions </a:t>
            </a:r>
          </a:p>
          <a:p>
            <a:pPr>
              <a:defRPr/>
            </a:pPr>
            <a:r>
              <a:rPr lang="en-US" sz="1600" dirty="0"/>
              <a:t>       </a:t>
            </a:r>
            <a:r>
              <a:rPr lang="en-US" sz="1600" dirty="0" err="1"/>
              <a:t>Zaiton</a:t>
            </a:r>
            <a:r>
              <a:rPr lang="en-US" sz="1600" dirty="0"/>
              <a:t> </a:t>
            </a:r>
            <a:r>
              <a:rPr lang="en-US" sz="1600" dirty="0" err="1"/>
              <a:t>Haron</a:t>
            </a:r>
            <a:r>
              <a:rPr lang="en-US" sz="1600" dirty="0"/>
              <a:t>, </a:t>
            </a:r>
            <a:r>
              <a:rPr lang="en-US" sz="1600" dirty="0" err="1"/>
              <a:t>Khairulzan</a:t>
            </a:r>
            <a:r>
              <a:rPr lang="en-US" sz="1600" dirty="0"/>
              <a:t> Yahya &amp; </a:t>
            </a:r>
            <a:r>
              <a:rPr lang="en-US" sz="1600" dirty="0" err="1"/>
              <a:t>Nadirah</a:t>
            </a:r>
            <a:r>
              <a:rPr lang="en-US" sz="1600" dirty="0"/>
              <a:t> </a:t>
            </a:r>
            <a:r>
              <a:rPr lang="en-US" sz="1600" dirty="0" err="1"/>
              <a:t>Darus</a:t>
            </a:r>
            <a:endParaRPr lang="en-US" sz="1600" dirty="0"/>
          </a:p>
          <a:p>
            <a:pPr>
              <a:defRPr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MY" altLang="en-US" sz="1600" b="1" dirty="0" err="1"/>
              <a:t>Buku</a:t>
            </a:r>
            <a:r>
              <a:rPr lang="en-MY" altLang="en-US" sz="1600" b="1" dirty="0"/>
              <a:t> </a:t>
            </a:r>
            <a:r>
              <a:rPr lang="en-MY" altLang="en-US" sz="1600" b="1" dirty="0" err="1"/>
              <a:t>Ilmiah</a:t>
            </a:r>
            <a:r>
              <a:rPr lang="en-MY" altLang="en-US" sz="1600" b="1" dirty="0"/>
              <a:t> </a:t>
            </a:r>
            <a:r>
              <a:rPr lang="en-MY" altLang="en-US" sz="1600" b="1" dirty="0" err="1"/>
              <a:t>Umum</a:t>
            </a:r>
            <a:r>
              <a:rPr lang="en-MY" altLang="en-US" sz="1600" b="1" dirty="0"/>
              <a:t> </a:t>
            </a:r>
            <a:r>
              <a:rPr lang="en-MY" altLang="en-US" sz="1600" b="1" dirty="0" err="1"/>
              <a:t>Terbaik</a:t>
            </a:r>
            <a:r>
              <a:rPr lang="en-MY" altLang="en-US" sz="1600" b="1" dirty="0"/>
              <a:t> (</a:t>
            </a:r>
            <a:r>
              <a:rPr lang="en-MY" altLang="en-US" sz="1600" b="1" dirty="0" err="1"/>
              <a:t>Sijil</a:t>
            </a:r>
            <a:r>
              <a:rPr lang="en-MY" altLang="en-US" sz="1600" b="1" dirty="0"/>
              <a:t> </a:t>
            </a:r>
            <a:r>
              <a:rPr lang="en-MY" altLang="en-US" sz="1600" b="1" dirty="0" err="1"/>
              <a:t>Penghargaan</a:t>
            </a:r>
            <a:r>
              <a:rPr lang="en-MY" altLang="en-US" sz="1600" b="1" dirty="0"/>
              <a:t>)</a:t>
            </a:r>
            <a:r>
              <a:rPr lang="en-MY" altLang="en-US" sz="1600" dirty="0"/>
              <a:t> </a:t>
            </a:r>
          </a:p>
          <a:p>
            <a:pPr>
              <a:defRPr/>
            </a:pPr>
            <a:r>
              <a:rPr lang="en-MY" altLang="en-US" sz="1600" i="1" dirty="0"/>
              <a:t>       JDT-Johor </a:t>
            </a:r>
            <a:r>
              <a:rPr lang="en-MY" altLang="en-US" sz="1600" i="1" dirty="0" err="1"/>
              <a:t>Darul</a:t>
            </a:r>
            <a:r>
              <a:rPr lang="en-MY" altLang="en-US" sz="1600" i="1" dirty="0"/>
              <a:t> </a:t>
            </a:r>
            <a:r>
              <a:rPr lang="en-MY" altLang="en-US" sz="1600" i="1" dirty="0" err="1"/>
              <a:t>Ta’zim</a:t>
            </a:r>
            <a:r>
              <a:rPr lang="en-MY" altLang="en-US" sz="1600" i="1" dirty="0"/>
              <a:t>: An Abode of Dignity</a:t>
            </a:r>
          </a:p>
          <a:p>
            <a:pPr>
              <a:defRPr/>
            </a:pPr>
            <a:r>
              <a:rPr lang="en-MY" altLang="en-US" sz="1600" dirty="0"/>
              <a:t>       </a:t>
            </a:r>
            <a:r>
              <a:rPr lang="en-MY" altLang="en-US" sz="1600" dirty="0" err="1"/>
              <a:t>Dato</a:t>
            </a:r>
            <a:r>
              <a:rPr lang="en-MY" altLang="en-US" sz="1600" dirty="0"/>
              <a:t>’ Abdul Rahim </a:t>
            </a:r>
            <a:r>
              <a:rPr lang="en-MY" altLang="en-US" sz="1600" dirty="0" err="1"/>
              <a:t>Ramli</a:t>
            </a:r>
            <a:endParaRPr lang="en-MY" altLang="en-US" sz="1600" dirty="0"/>
          </a:p>
          <a:p>
            <a:pPr>
              <a:defRPr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b="1" dirty="0" err="1"/>
              <a:t>Kategori</a:t>
            </a:r>
            <a:r>
              <a:rPr lang="en-US" sz="1600" b="1" dirty="0"/>
              <a:t> </a:t>
            </a:r>
            <a:r>
              <a:rPr lang="en-US" sz="1600" b="1" dirty="0" err="1"/>
              <a:t>Makalah</a:t>
            </a:r>
            <a:r>
              <a:rPr lang="en-US" sz="1600" b="1" dirty="0"/>
              <a:t> </a:t>
            </a:r>
            <a:r>
              <a:rPr lang="en-US" sz="1600" b="1" dirty="0" err="1"/>
              <a:t>Jurnal</a:t>
            </a:r>
            <a:r>
              <a:rPr lang="en-US" sz="1600" b="1" dirty="0"/>
              <a:t> </a:t>
            </a:r>
            <a:r>
              <a:rPr lang="en-US" sz="1600" b="1" dirty="0" err="1"/>
              <a:t>Terbaik</a:t>
            </a:r>
            <a:r>
              <a:rPr lang="en-US" sz="1600" b="1" dirty="0"/>
              <a:t> </a:t>
            </a:r>
            <a:r>
              <a:rPr lang="en-US" sz="1600" b="1" dirty="0" err="1"/>
              <a:t>Kemanusiaan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Sains</a:t>
            </a:r>
            <a:r>
              <a:rPr lang="en-US" sz="1600" b="1" dirty="0"/>
              <a:t> </a:t>
            </a:r>
            <a:r>
              <a:rPr lang="en-US" sz="1600" b="1" dirty="0" err="1"/>
              <a:t>Sosial</a:t>
            </a:r>
            <a:r>
              <a:rPr lang="en-US" sz="1600" b="1" dirty="0"/>
              <a:t> (</a:t>
            </a:r>
            <a:r>
              <a:rPr lang="en-US" sz="1600" b="1" dirty="0" err="1"/>
              <a:t>Sijil</a:t>
            </a:r>
            <a:r>
              <a:rPr lang="en-US" sz="1600" b="1" dirty="0"/>
              <a:t> </a:t>
            </a:r>
            <a:r>
              <a:rPr lang="en-US" sz="1600" b="1" dirty="0" err="1"/>
              <a:t>Penghargaan</a:t>
            </a:r>
            <a:r>
              <a:rPr lang="en-US" sz="1600" b="1" dirty="0"/>
              <a:t>)</a:t>
            </a:r>
          </a:p>
          <a:p>
            <a:pPr>
              <a:defRPr/>
            </a:pPr>
            <a:r>
              <a:rPr lang="en-US" sz="1600" i="1" dirty="0"/>
              <a:t>       Representation of National Identity in Malaysian State  	Mosque  Built Form as a Sociocultural Product</a:t>
            </a:r>
          </a:p>
          <a:p>
            <a:pPr>
              <a:defRPr/>
            </a:pPr>
            <a:r>
              <a:rPr lang="en-US" sz="1600" dirty="0"/>
              <a:t>       Alice Sabrina Ismail</a:t>
            </a:r>
          </a:p>
          <a:p>
            <a:pPr>
              <a:defRPr/>
            </a:pPr>
            <a:r>
              <a:rPr lang="en-US" sz="1600" i="1" dirty="0"/>
              <a:t>       International Journal of Built </a:t>
            </a:r>
            <a:r>
              <a:rPr lang="en-US" sz="1600" i="1"/>
              <a:t>Environment and 	Sustainability</a:t>
            </a:r>
            <a:endParaRPr lang="en-US" sz="1600" i="1" dirty="0"/>
          </a:p>
        </p:txBody>
      </p:sp>
      <p:sp>
        <p:nvSpPr>
          <p:cNvPr id="7171" name="Rectangle 13">
            <a:extLst>
              <a:ext uri="{FF2B5EF4-FFF2-40B4-BE49-F238E27FC236}">
                <a16:creationId xmlns:a16="http://schemas.microsoft.com/office/drawing/2014/main" id="{F5DEC352-11E9-4F30-ADE9-07602AF1D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" y="485230"/>
            <a:ext cx="5456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32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ANUGERAH MAPIM-KPM 2018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altLang="en-US" sz="1600" b="1" dirty="0">
                <a:solidFill>
                  <a:srgbClr val="0070C0"/>
                </a:solidFill>
                <a:ea typeface="Adobe Gothic Std B"/>
                <a:cs typeface="Segoe UI" panose="020B0502040204020203" pitchFamily="34" charset="0"/>
              </a:rPr>
              <a:t> di Marriott Hotel, Putrajaya, 27 Jun 2019</a:t>
            </a:r>
          </a:p>
        </p:txBody>
      </p:sp>
      <p:pic>
        <p:nvPicPr>
          <p:cNvPr id="7172" name="Picture 8">
            <a:extLst>
              <a:ext uri="{FF2B5EF4-FFF2-40B4-BE49-F238E27FC236}">
                <a16:creationId xmlns:a16="http://schemas.microsoft.com/office/drawing/2014/main" id="{22D43D07-576C-401A-868D-A86279E09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27159" r="72443" b="41476"/>
          <a:stretch>
            <a:fillRect/>
          </a:stretch>
        </p:blipFill>
        <p:spPr bwMode="auto">
          <a:xfrm>
            <a:off x="6975231" y="371475"/>
            <a:ext cx="1968047" cy="3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" descr="Image result for ijbes utm">
            <a:extLst>
              <a:ext uri="{FF2B5EF4-FFF2-40B4-BE49-F238E27FC236}">
                <a16:creationId xmlns:a16="http://schemas.microsoft.com/office/drawing/2014/main" id="{C88AAB93-636D-4380-BA87-AB00D75B6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76" name="Picture 5">
            <a:extLst>
              <a:ext uri="{FF2B5EF4-FFF2-40B4-BE49-F238E27FC236}">
                <a16:creationId xmlns:a16="http://schemas.microsoft.com/office/drawing/2014/main" id="{A3297AAD-409D-4843-9B9E-07758B812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50" y="652719"/>
            <a:ext cx="1376459" cy="189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E1D05043-66A9-4614-9046-80BFCD5EA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57" y="2187070"/>
            <a:ext cx="1902110" cy="3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1485CF-9D05-45EB-85E4-3F302079ABB1}"/>
              </a:ext>
            </a:extLst>
          </p:cNvPr>
          <p:cNvSpPr txBox="1">
            <a:spLocks/>
          </p:cNvSpPr>
          <p:nvPr/>
        </p:nvSpPr>
        <p:spPr bwMode="auto">
          <a:xfrm>
            <a:off x="715107" y="693738"/>
            <a:ext cx="791307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AKTIVITI PEMASARAN</a:t>
            </a:r>
            <a:endParaRPr lang="en-US" sz="3200" b="1" i="1" dirty="0">
              <a:latin typeface="+mn-lt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FE41D4A-8216-454B-8D42-B2D5158AB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82" y="3543300"/>
            <a:ext cx="2674620" cy="210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37A60F98-B0E4-469A-9447-4FDB32C41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00" y="1454466"/>
            <a:ext cx="2681922" cy="20278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5AECB220-8A3C-44C1-98F9-4CD748C4B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13" y="1449388"/>
            <a:ext cx="2725737" cy="20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C4F52E39-E8EC-43CF-BFD3-0EC25B464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4" y="3535680"/>
            <a:ext cx="2375218" cy="211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>
            <a:extLst>
              <a:ext uri="{FF2B5EF4-FFF2-40B4-BE49-F238E27FC236}">
                <a16:creationId xmlns:a16="http://schemas.microsoft.com/office/drawing/2014/main" id="{4619CE98-954E-4B03-9285-4150B45FE5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3543300"/>
            <a:ext cx="2727960" cy="20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>
            <a:extLst>
              <a:ext uri="{FF2B5EF4-FFF2-40B4-BE49-F238E27FC236}">
                <a16:creationId xmlns:a16="http://schemas.microsoft.com/office/drawing/2014/main" id="{3ABD3132-A1B9-463A-BDFF-94B24F7CED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4" y="1440180"/>
            <a:ext cx="239807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BA0D3F83-2CEA-463F-B582-68822BD4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151730"/>
            <a:ext cx="2743200" cy="7477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</a:rPr>
              <a:t>PBAKL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705371-DCDE-4C8B-8347-FE7887858807}"/>
              </a:ext>
            </a:extLst>
          </p:cNvPr>
          <p:cNvSpPr txBox="1">
            <a:spLocks/>
          </p:cNvSpPr>
          <p:nvPr/>
        </p:nvSpPr>
        <p:spPr bwMode="auto">
          <a:xfrm>
            <a:off x="360362" y="542130"/>
            <a:ext cx="7888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AKTIVITI PEMASARAN</a:t>
            </a:r>
            <a:endParaRPr lang="en-US" sz="3200" b="1" i="1" dirty="0">
              <a:latin typeface="+mn-lt"/>
            </a:endParaRPr>
          </a:p>
        </p:txBody>
      </p:sp>
      <p:pic>
        <p:nvPicPr>
          <p:cNvPr id="28676" name="Picture 2" descr="Image result for PESTA BUKU ANTARABANGSA KUALA LUMPUR 2019">
            <a:extLst>
              <a:ext uri="{FF2B5EF4-FFF2-40B4-BE49-F238E27FC236}">
                <a16:creationId xmlns:a16="http://schemas.microsoft.com/office/drawing/2014/main" id="{8EFFC81B-7245-4C9E-8B37-7622D33D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91480"/>
            <a:ext cx="2743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>
            <a:extLst>
              <a:ext uri="{FF2B5EF4-FFF2-40B4-BE49-F238E27FC236}">
                <a16:creationId xmlns:a16="http://schemas.microsoft.com/office/drawing/2014/main" id="{F5C7B7A5-7BED-4B01-9C20-AF2DBF7DF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151730"/>
            <a:ext cx="15621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>
            <a:extLst>
              <a:ext uri="{FF2B5EF4-FFF2-40B4-BE49-F238E27FC236}">
                <a16:creationId xmlns:a16="http://schemas.microsoft.com/office/drawing/2014/main" id="{A5737F48-0222-4A19-A2A3-346F522AC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4" y="3960813"/>
            <a:ext cx="20732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>
            <a:extLst>
              <a:ext uri="{FF2B5EF4-FFF2-40B4-BE49-F238E27FC236}">
                <a16:creationId xmlns:a16="http://schemas.microsoft.com/office/drawing/2014/main" id="{C5A583A6-1842-44D2-8F7F-90A14C0E6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960813"/>
            <a:ext cx="2743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>
            <a:extLst>
              <a:ext uri="{FF2B5EF4-FFF2-40B4-BE49-F238E27FC236}">
                <a16:creationId xmlns:a16="http://schemas.microsoft.com/office/drawing/2014/main" id="{1B45D0B9-CCB1-4EA7-8CB9-6B9067EEB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3965575"/>
            <a:ext cx="35131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>
            <a:extLst>
              <a:ext uri="{FF2B5EF4-FFF2-40B4-BE49-F238E27FC236}">
                <a16:creationId xmlns:a16="http://schemas.microsoft.com/office/drawing/2014/main" id="{F2140242-9E1C-440E-812E-57C679C7F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3" y="1151730"/>
            <a:ext cx="401637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6">
            <a:extLst>
              <a:ext uri="{FF2B5EF4-FFF2-40B4-BE49-F238E27FC236}">
                <a16:creationId xmlns:a16="http://schemas.microsoft.com/office/drawing/2014/main" id="{0D5ADC20-8870-4692-AADA-B10181F98589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5583238"/>
            <a:ext cx="307975" cy="307975"/>
            <a:chOff x="825244" y="6300868"/>
            <a:chExt cx="410278" cy="410278"/>
          </a:xfrm>
        </p:grpSpPr>
        <p:sp>
          <p:nvSpPr>
            <p:cNvPr id="8245" name="Shape 44">
              <a:extLst>
                <a:ext uri="{FF2B5EF4-FFF2-40B4-BE49-F238E27FC236}">
                  <a16:creationId xmlns:a16="http://schemas.microsoft.com/office/drawing/2014/main" id="{95B90C9F-672B-4E21-91DB-DEF1493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44" y="6300868"/>
              <a:ext cx="410278" cy="410278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246" name="Shape 1487">
              <a:extLst>
                <a:ext uri="{FF2B5EF4-FFF2-40B4-BE49-F238E27FC236}">
                  <a16:creationId xmlns:a16="http://schemas.microsoft.com/office/drawing/2014/main" id="{33F0B953-311E-48CC-A1ED-BD3F1F17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710" y="6396892"/>
              <a:ext cx="167003" cy="238576"/>
            </a:xfrm>
            <a:custGeom>
              <a:avLst/>
              <a:gdLst>
                <a:gd name="T0" fmla="*/ 2147483646 w 20957"/>
                <a:gd name="T1" fmla="*/ 2147483646 h 21276"/>
                <a:gd name="T2" fmla="*/ 2147483646 w 20957"/>
                <a:gd name="T3" fmla="*/ 2147483646 h 21276"/>
                <a:gd name="T4" fmla="*/ 2147483646 w 20957"/>
                <a:gd name="T5" fmla="*/ 2147483646 h 21276"/>
                <a:gd name="T6" fmla="*/ 2147483646 w 20957"/>
                <a:gd name="T7" fmla="*/ 2147483646 h 2127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957"/>
                <a:gd name="T13" fmla="*/ 0 h 21276"/>
                <a:gd name="T14" fmla="*/ 20957 w 20957"/>
                <a:gd name="T15" fmla="*/ 21276 h 21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en-US"/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1164C2AE-23A2-4B6A-880C-33478A25BAE2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1939925"/>
            <a:ext cx="596900" cy="598488"/>
            <a:chOff x="7642965" y="3537364"/>
            <a:chExt cx="795977" cy="797059"/>
          </a:xfrm>
        </p:grpSpPr>
        <p:sp>
          <p:nvSpPr>
            <p:cNvPr id="8242" name="Freeform 45">
              <a:extLst>
                <a:ext uri="{FF2B5EF4-FFF2-40B4-BE49-F238E27FC236}">
                  <a16:creationId xmlns:a16="http://schemas.microsoft.com/office/drawing/2014/main" id="{443C440F-CC70-46A0-8A59-FE58DC3EF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36" y="3661944"/>
              <a:ext cx="230838" cy="494369"/>
            </a:xfrm>
            <a:custGeom>
              <a:avLst/>
              <a:gdLst>
                <a:gd name="T0" fmla="*/ 2147483646 w 21600"/>
                <a:gd name="T1" fmla="*/ 2147483646 h 21600"/>
                <a:gd name="T2" fmla="*/ 2054368259 w 21600"/>
                <a:gd name="T3" fmla="*/ 2147483646 h 21600"/>
                <a:gd name="T4" fmla="*/ 2054368259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0 h 21600"/>
                <a:gd name="T12" fmla="*/ 2054368259 w 21600"/>
                <a:gd name="T13" fmla="*/ 0 h 21600"/>
                <a:gd name="T14" fmla="*/ 685298036 w 21600"/>
                <a:gd name="T15" fmla="*/ 2147483646 h 21600"/>
                <a:gd name="T16" fmla="*/ 685298036 w 21600"/>
                <a:gd name="T17" fmla="*/ 2147483646 h 21600"/>
                <a:gd name="T18" fmla="*/ 0 w 21600"/>
                <a:gd name="T19" fmla="*/ 2147483646 h 21600"/>
                <a:gd name="T20" fmla="*/ 0 w 21600"/>
                <a:gd name="T21" fmla="*/ 2147483646 h 21600"/>
                <a:gd name="T22" fmla="*/ 685298036 w 21600"/>
                <a:gd name="T23" fmla="*/ 2147483646 h 21600"/>
                <a:gd name="T24" fmla="*/ 685298036 w 21600"/>
                <a:gd name="T25" fmla="*/ 2147483646 h 21600"/>
                <a:gd name="T26" fmla="*/ 2054368259 w 21600"/>
                <a:gd name="T27" fmla="*/ 2147483646 h 21600"/>
                <a:gd name="T28" fmla="*/ 2054368259 w 21600"/>
                <a:gd name="T29" fmla="*/ 2147483646 h 21600"/>
                <a:gd name="T30" fmla="*/ 2147483646 w 21600"/>
                <a:gd name="T31" fmla="*/ 2147483646 h 21600"/>
                <a:gd name="T32" fmla="*/ 2147483646 w 21600"/>
                <a:gd name="T33" fmla="*/ 2147483646 h 21600"/>
                <a:gd name="T34" fmla="*/ 2147483646 w 21600"/>
                <a:gd name="T35" fmla="*/ 2147483646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" name="Group 86">
              <a:extLst>
                <a:ext uri="{FF2B5EF4-FFF2-40B4-BE49-F238E27FC236}">
                  <a16:creationId xmlns:a16="http://schemas.microsoft.com/office/drawing/2014/main" id="{8D0DBDC5-D262-4009-A453-6C9675C5B4D5}"/>
                </a:ext>
              </a:extLst>
            </p:cNvPr>
            <p:cNvGrpSpPr/>
            <p:nvPr/>
          </p:nvGrpSpPr>
          <p:grpSpPr>
            <a:xfrm>
              <a:off x="7642965" y="3537364"/>
              <a:ext cx="795977" cy="797059"/>
              <a:chOff x="2720353" y="4348356"/>
              <a:chExt cx="1040836" cy="1042251"/>
            </a:xfrm>
            <a:solidFill>
              <a:srgbClr val="F69C15"/>
            </a:solidFill>
          </p:grpSpPr>
          <p:sp>
            <p:nvSpPr>
              <p:cNvPr id="88" name="Freeform 17">
                <a:extLst>
                  <a:ext uri="{FF2B5EF4-FFF2-40B4-BE49-F238E27FC236}">
                    <a16:creationId xmlns:a16="http://schemas.microsoft.com/office/drawing/2014/main" id="{AF8EB6C0-C5A8-4CA5-B8D6-F70321ED80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9" name="Oval 18">
                <a:extLst>
                  <a:ext uri="{FF2B5EF4-FFF2-40B4-BE49-F238E27FC236}">
                    <a16:creationId xmlns:a16="http://schemas.microsoft.com/office/drawing/2014/main" id="{4AF733B2-26B1-4404-8B28-6A9ED07A0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rgbClr val="297E9F"/>
              </a:solidFill>
              <a:ln w="57150">
                <a:solidFill>
                  <a:schemeClr val="bg1"/>
                </a:solidFill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6" name="Group 63">
              <a:extLst>
                <a:ext uri="{FF2B5EF4-FFF2-40B4-BE49-F238E27FC236}">
                  <a16:creationId xmlns:a16="http://schemas.microsoft.com/office/drawing/2014/main" id="{068CC7DD-E6B2-4AF3-BFA7-62732429E833}"/>
                </a:ext>
              </a:extLst>
            </p:cNvPr>
            <p:cNvGrpSpPr/>
            <p:nvPr/>
          </p:nvGrpSpPr>
          <p:grpSpPr>
            <a:xfrm>
              <a:off x="7876809" y="3792532"/>
              <a:ext cx="346441" cy="333705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7C013B07-C3D9-4BFC-A8C1-0755400076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Oval 7">
                <a:extLst>
                  <a:ext uri="{FF2B5EF4-FFF2-40B4-BE49-F238E27FC236}">
                    <a16:creationId xmlns:a16="http://schemas.microsoft.com/office/drawing/2014/main" id="{61AE00E7-2C61-4208-90F8-3CF5F3553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B9ED039A-FA28-4011-8055-317586C4972B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250950"/>
            <a:ext cx="596900" cy="596900"/>
            <a:chOff x="4068765" y="4797189"/>
            <a:chExt cx="795977" cy="797059"/>
          </a:xfrm>
        </p:grpSpPr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CD469DB4-E0D4-4FBF-A9D2-108FEAA1E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3495" y="5046725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79" name="Oval 30">
                <a:extLst>
                  <a:ext uri="{FF2B5EF4-FFF2-40B4-BE49-F238E27FC236}">
                    <a16:creationId xmlns:a16="http://schemas.microsoft.com/office/drawing/2014/main" id="{CB76A202-B339-4703-972C-2C2312E44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Oval 31">
                <a:extLst>
                  <a:ext uri="{FF2B5EF4-FFF2-40B4-BE49-F238E27FC236}">
                    <a16:creationId xmlns:a16="http://schemas.microsoft.com/office/drawing/2014/main" id="{A478828D-24DE-4C53-A0AE-99298505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89">
              <a:extLst>
                <a:ext uri="{FF2B5EF4-FFF2-40B4-BE49-F238E27FC236}">
                  <a16:creationId xmlns:a16="http://schemas.microsoft.com/office/drawing/2014/main" id="{54028BD3-AD8E-4CD7-90DC-9858E1050131}"/>
                </a:ext>
              </a:extLst>
            </p:cNvPr>
            <p:cNvGrpSpPr/>
            <p:nvPr/>
          </p:nvGrpSpPr>
          <p:grpSpPr>
            <a:xfrm>
              <a:off x="4068765" y="4797189"/>
              <a:ext cx="795977" cy="797059"/>
              <a:chOff x="2720353" y="4348356"/>
              <a:chExt cx="1040836" cy="1042251"/>
            </a:xfrm>
            <a:solidFill>
              <a:srgbClr val="F69C15"/>
            </a:solidFill>
          </p:grpSpPr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26A3A88E-55F8-4399-8091-0F0D330300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2" name="Oval 18">
                <a:extLst>
                  <a:ext uri="{FF2B5EF4-FFF2-40B4-BE49-F238E27FC236}">
                    <a16:creationId xmlns:a16="http://schemas.microsoft.com/office/drawing/2014/main" id="{32233CAA-F47C-4107-BD25-A71C44927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rgbClr val="9CBC58"/>
              </a:solidFill>
              <a:ln w="57150">
                <a:solidFill>
                  <a:schemeClr val="bg1"/>
                </a:solidFill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10" name="Group 68">
              <a:extLst>
                <a:ext uri="{FF2B5EF4-FFF2-40B4-BE49-F238E27FC236}">
                  <a16:creationId xmlns:a16="http://schemas.microsoft.com/office/drawing/2014/main" id="{D9048700-4884-4AB9-9479-C1549CBFCF5E}"/>
                </a:ext>
              </a:extLst>
            </p:cNvPr>
            <p:cNvGrpSpPr/>
            <p:nvPr/>
          </p:nvGrpSpPr>
          <p:grpSpPr>
            <a:xfrm>
              <a:off x="4326398" y="5015450"/>
              <a:ext cx="299693" cy="361588"/>
              <a:chOff x="3295150" y="3655878"/>
              <a:chExt cx="292100" cy="352426"/>
            </a:xfrm>
            <a:solidFill>
              <a:schemeClr val="bg1"/>
            </a:solidFill>
          </p:grpSpPr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C791D622-94AE-4514-AEE5-62AA59914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600" y="3700328"/>
                <a:ext cx="203200" cy="192088"/>
              </a:xfrm>
              <a:custGeom>
                <a:avLst/>
                <a:gdLst>
                  <a:gd name="T0" fmla="*/ 56 w 82"/>
                  <a:gd name="T1" fmla="*/ 67 h 78"/>
                  <a:gd name="T2" fmla="*/ 56 w 82"/>
                  <a:gd name="T3" fmla="*/ 78 h 78"/>
                  <a:gd name="T4" fmla="*/ 82 w 82"/>
                  <a:gd name="T5" fmla="*/ 41 h 78"/>
                  <a:gd name="T6" fmla="*/ 41 w 82"/>
                  <a:gd name="T7" fmla="*/ 0 h 78"/>
                  <a:gd name="T8" fmla="*/ 0 w 82"/>
                  <a:gd name="T9" fmla="*/ 41 h 78"/>
                  <a:gd name="T10" fmla="*/ 25 w 82"/>
                  <a:gd name="T11" fmla="*/ 78 h 78"/>
                  <a:gd name="T12" fmla="*/ 25 w 82"/>
                  <a:gd name="T13" fmla="*/ 67 h 78"/>
                  <a:gd name="T14" fmla="*/ 10 w 82"/>
                  <a:gd name="T15" fmla="*/ 41 h 78"/>
                  <a:gd name="T16" fmla="*/ 41 w 82"/>
                  <a:gd name="T17" fmla="*/ 10 h 78"/>
                  <a:gd name="T18" fmla="*/ 72 w 82"/>
                  <a:gd name="T19" fmla="*/ 41 h 78"/>
                  <a:gd name="T20" fmla="*/ 56 w 82"/>
                  <a:gd name="T21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78">
                    <a:moveTo>
                      <a:pt x="56" y="67"/>
                    </a:moveTo>
                    <a:cubicBezTo>
                      <a:pt x="56" y="78"/>
                      <a:pt x="56" y="78"/>
                      <a:pt x="56" y="78"/>
                    </a:cubicBezTo>
                    <a:cubicBezTo>
                      <a:pt x="71" y="72"/>
                      <a:pt x="82" y="57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57"/>
                      <a:pt x="10" y="72"/>
                      <a:pt x="25" y="78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1"/>
                      <a:pt x="10" y="52"/>
                      <a:pt x="10" y="41"/>
                    </a:cubicBezTo>
                    <a:cubicBezTo>
                      <a:pt x="10" y="23"/>
                      <a:pt x="24" y="10"/>
                      <a:pt x="41" y="10"/>
                    </a:cubicBezTo>
                    <a:cubicBezTo>
                      <a:pt x="58" y="10"/>
                      <a:pt x="72" y="23"/>
                      <a:pt x="72" y="41"/>
                    </a:cubicBezTo>
                    <a:cubicBezTo>
                      <a:pt x="72" y="52"/>
                      <a:pt x="66" y="62"/>
                      <a:pt x="5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F258CA78-929A-41C4-9A24-BDD3C4AF6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150" y="3655878"/>
                <a:ext cx="292100" cy="284163"/>
              </a:xfrm>
              <a:custGeom>
                <a:avLst/>
                <a:gdLst>
                  <a:gd name="T0" fmla="*/ 59 w 118"/>
                  <a:gd name="T1" fmla="*/ 0 h 115"/>
                  <a:gd name="T2" fmla="*/ 0 w 118"/>
                  <a:gd name="T3" fmla="*/ 59 h 115"/>
                  <a:gd name="T4" fmla="*/ 43 w 118"/>
                  <a:gd name="T5" fmla="*/ 115 h 115"/>
                  <a:gd name="T6" fmla="*/ 43 w 118"/>
                  <a:gd name="T7" fmla="*/ 107 h 115"/>
                  <a:gd name="T8" fmla="*/ 8 w 118"/>
                  <a:gd name="T9" fmla="*/ 59 h 115"/>
                  <a:gd name="T10" fmla="*/ 59 w 118"/>
                  <a:gd name="T11" fmla="*/ 8 h 115"/>
                  <a:gd name="T12" fmla="*/ 110 w 118"/>
                  <a:gd name="T13" fmla="*/ 59 h 115"/>
                  <a:gd name="T14" fmla="*/ 74 w 118"/>
                  <a:gd name="T15" fmla="*/ 107 h 115"/>
                  <a:gd name="T16" fmla="*/ 74 w 118"/>
                  <a:gd name="T17" fmla="*/ 115 h 115"/>
                  <a:gd name="T18" fmla="*/ 118 w 118"/>
                  <a:gd name="T19" fmla="*/ 59 h 115"/>
                  <a:gd name="T20" fmla="*/ 59 w 118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15">
                    <a:moveTo>
                      <a:pt x="59" y="0"/>
                    </a:moveTo>
                    <a:cubicBezTo>
                      <a:pt x="26" y="0"/>
                      <a:pt x="0" y="26"/>
                      <a:pt x="0" y="59"/>
                    </a:cubicBezTo>
                    <a:cubicBezTo>
                      <a:pt x="0" y="85"/>
                      <a:pt x="18" y="108"/>
                      <a:pt x="43" y="115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22" y="100"/>
                      <a:pt x="8" y="81"/>
                      <a:pt x="8" y="59"/>
                    </a:cubicBezTo>
                    <a:cubicBezTo>
                      <a:pt x="8" y="30"/>
                      <a:pt x="31" y="8"/>
                      <a:pt x="59" y="8"/>
                    </a:cubicBezTo>
                    <a:cubicBezTo>
                      <a:pt x="87" y="8"/>
                      <a:pt x="110" y="30"/>
                      <a:pt x="110" y="59"/>
                    </a:cubicBezTo>
                    <a:cubicBezTo>
                      <a:pt x="110" y="81"/>
                      <a:pt x="95" y="100"/>
                      <a:pt x="74" y="107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99" y="108"/>
                      <a:pt x="118" y="86"/>
                      <a:pt x="118" y="59"/>
                    </a:cubicBezTo>
                    <a:cubicBezTo>
                      <a:pt x="118" y="26"/>
                      <a:pt x="91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id="{45B90E30-6C03-4808-86E0-D1BD5D5A2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925" y="3771766"/>
                <a:ext cx="88900" cy="236538"/>
              </a:xfrm>
              <a:custGeom>
                <a:avLst/>
                <a:gdLst>
                  <a:gd name="T0" fmla="*/ 24 w 36"/>
                  <a:gd name="T1" fmla="*/ 82 h 96"/>
                  <a:gd name="T2" fmla="*/ 24 w 36"/>
                  <a:gd name="T3" fmla="*/ 21 h 96"/>
                  <a:gd name="T4" fmla="*/ 29 w 36"/>
                  <a:gd name="T5" fmla="*/ 12 h 96"/>
                  <a:gd name="T6" fmla="*/ 17 w 36"/>
                  <a:gd name="T7" fmla="*/ 0 h 96"/>
                  <a:gd name="T8" fmla="*/ 5 w 36"/>
                  <a:gd name="T9" fmla="*/ 12 h 96"/>
                  <a:gd name="T10" fmla="*/ 10 w 36"/>
                  <a:gd name="T11" fmla="*/ 21 h 96"/>
                  <a:gd name="T12" fmla="*/ 10 w 36"/>
                  <a:gd name="T13" fmla="*/ 21 h 96"/>
                  <a:gd name="T14" fmla="*/ 10 w 36"/>
                  <a:gd name="T15" fmla="*/ 82 h 96"/>
                  <a:gd name="T16" fmla="*/ 0 w 36"/>
                  <a:gd name="T17" fmla="*/ 96 h 96"/>
                  <a:gd name="T18" fmla="*/ 36 w 36"/>
                  <a:gd name="T19" fmla="*/ 96 h 96"/>
                  <a:gd name="T20" fmla="*/ 24 w 36"/>
                  <a:gd name="T21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96">
                    <a:moveTo>
                      <a:pt x="24" y="82"/>
                    </a:moveTo>
                    <a:cubicBezTo>
                      <a:pt x="24" y="79"/>
                      <a:pt x="24" y="22"/>
                      <a:pt x="24" y="21"/>
                    </a:cubicBezTo>
                    <a:cubicBezTo>
                      <a:pt x="27" y="19"/>
                      <a:pt x="29" y="16"/>
                      <a:pt x="29" y="12"/>
                    </a:cubicBezTo>
                    <a:cubicBezTo>
                      <a:pt x="29" y="5"/>
                      <a:pt x="23" y="0"/>
                      <a:pt x="17" y="0"/>
                    </a:cubicBezTo>
                    <a:cubicBezTo>
                      <a:pt x="10" y="0"/>
                      <a:pt x="5" y="5"/>
                      <a:pt x="5" y="12"/>
                    </a:cubicBezTo>
                    <a:cubicBezTo>
                      <a:pt x="5" y="16"/>
                      <a:pt x="7" y="19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78"/>
                      <a:pt x="10" y="82"/>
                    </a:cubicBezTo>
                    <a:cubicBezTo>
                      <a:pt x="10" y="92"/>
                      <a:pt x="0" y="96"/>
                      <a:pt x="0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24" y="92"/>
                      <a:pt x="2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AD4929F-2ECD-4237-BC62-E903555D2B24}"/>
              </a:ext>
            </a:extLst>
          </p:cNvPr>
          <p:cNvSpPr txBox="1">
            <a:spLocks/>
          </p:cNvSpPr>
          <p:nvPr/>
        </p:nvSpPr>
        <p:spPr bwMode="auto">
          <a:xfrm>
            <a:off x="57150" y="471488"/>
            <a:ext cx="6826250" cy="746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PAUTAN LAMAN SESAWANG PENERBIT</a:t>
            </a:r>
            <a:endParaRPr lang="en-US" sz="3200" b="1" i="1" dirty="0"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55B6AE5-5871-4ECC-9E44-80248A79DE0C}"/>
              </a:ext>
            </a:extLst>
          </p:cNvPr>
          <p:cNvSpPr txBox="1"/>
          <p:nvPr/>
        </p:nvSpPr>
        <p:spPr>
          <a:xfrm>
            <a:off x="793750" y="1338263"/>
            <a:ext cx="2649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www.penerbit.utm.my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914B98-939A-4517-B247-22F9409862BC}"/>
              </a:ext>
            </a:extLst>
          </p:cNvPr>
          <p:cNvSpPr txBox="1"/>
          <p:nvPr/>
        </p:nvSpPr>
        <p:spPr>
          <a:xfrm>
            <a:off x="822325" y="2044700"/>
            <a:ext cx="2619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www.booksonline.my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5974A8-72AD-48E5-81F7-146E52328B55}"/>
              </a:ext>
            </a:extLst>
          </p:cNvPr>
          <p:cNvSpPr txBox="1"/>
          <p:nvPr/>
        </p:nvSpPr>
        <p:spPr>
          <a:xfrm>
            <a:off x="2365375" y="4144963"/>
            <a:ext cx="3289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Unit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Karya</a:t>
            </a:r>
            <a:r>
              <a:rPr lang="en-US" sz="2000" b="1" dirty="0"/>
              <a:t> </a:t>
            </a:r>
            <a:r>
              <a:rPr lang="en-US" sz="2000" b="1" dirty="0" err="1"/>
              <a:t>Asli</a:t>
            </a:r>
            <a:endParaRPr lang="en-US" sz="2000" b="1" dirty="0"/>
          </a:p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Pn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.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Che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Yah : 07-5535818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1EE592-43E1-45CF-B030-D00AD4F8FAED}"/>
              </a:ext>
            </a:extLst>
          </p:cNvPr>
          <p:cNvSpPr txBox="1"/>
          <p:nvPr/>
        </p:nvSpPr>
        <p:spPr>
          <a:xfrm>
            <a:off x="2352675" y="4787900"/>
            <a:ext cx="41402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Unit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Karya</a:t>
            </a:r>
            <a:r>
              <a:rPr lang="en-US" sz="2000" b="1" dirty="0"/>
              <a:t> </a:t>
            </a:r>
            <a:r>
              <a:rPr lang="en-US" sz="2000" b="1" dirty="0" err="1"/>
              <a:t>Suntingan</a:t>
            </a:r>
            <a:endParaRPr lang="en-US" sz="2000" b="1" dirty="0"/>
          </a:p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Pn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.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Zalina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: 07-5535802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8DD17B-7B6F-4487-BA65-6410BC06867C}"/>
              </a:ext>
            </a:extLst>
          </p:cNvPr>
          <p:cNvSpPr txBox="1"/>
          <p:nvPr/>
        </p:nvSpPr>
        <p:spPr>
          <a:xfrm>
            <a:off x="2352675" y="5464175"/>
            <a:ext cx="31956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Unit </a:t>
            </a:r>
            <a:r>
              <a:rPr lang="en-US" sz="2000" b="1" dirty="0" err="1"/>
              <a:t>Jurnal</a:t>
            </a:r>
            <a:endParaRPr lang="en-US" sz="2000" b="1" dirty="0"/>
          </a:p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Pn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.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Hapizah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: 07-5535684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43692F-BFBA-4E8A-94C8-DD9ABCE17264}"/>
              </a:ext>
            </a:extLst>
          </p:cNvPr>
          <p:cNvSpPr txBox="1"/>
          <p:nvPr/>
        </p:nvSpPr>
        <p:spPr>
          <a:xfrm>
            <a:off x="787400" y="2701925"/>
            <a:ext cx="3749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penerbit.utm.my/list-of-journals/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11" name="Group 71">
            <a:extLst>
              <a:ext uri="{FF2B5EF4-FFF2-40B4-BE49-F238E27FC236}">
                <a16:creationId xmlns:a16="http://schemas.microsoft.com/office/drawing/2014/main" id="{AD457E29-E4B5-4882-A7A9-E1F2C8EF0E4F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614613"/>
            <a:ext cx="596900" cy="596900"/>
            <a:chOff x="4068765" y="4797189"/>
            <a:chExt cx="795977" cy="797059"/>
          </a:xfrm>
        </p:grpSpPr>
        <p:grpSp>
          <p:nvGrpSpPr>
            <p:cNvPr id="12" name="Group 32">
              <a:extLst>
                <a:ext uri="{FF2B5EF4-FFF2-40B4-BE49-F238E27FC236}">
                  <a16:creationId xmlns:a16="http://schemas.microsoft.com/office/drawing/2014/main" id="{F25624EB-AB17-4127-98C5-07502A57F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3495" y="5046725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1" name="Oval 30">
                <a:extLst>
                  <a:ext uri="{FF2B5EF4-FFF2-40B4-BE49-F238E27FC236}">
                    <a16:creationId xmlns:a16="http://schemas.microsoft.com/office/drawing/2014/main" id="{9FFF17C5-BDEF-4C65-BEEA-5C15E3AC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Oval 31">
                <a:extLst>
                  <a:ext uri="{FF2B5EF4-FFF2-40B4-BE49-F238E27FC236}">
                    <a16:creationId xmlns:a16="http://schemas.microsoft.com/office/drawing/2014/main" id="{0A708930-482F-40C1-9301-BA813B6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76">
              <a:extLst>
                <a:ext uri="{FF2B5EF4-FFF2-40B4-BE49-F238E27FC236}">
                  <a16:creationId xmlns:a16="http://schemas.microsoft.com/office/drawing/2014/main" id="{D5AF4DF1-2B1D-401A-B270-CC863954812C}"/>
                </a:ext>
              </a:extLst>
            </p:cNvPr>
            <p:cNvGrpSpPr/>
            <p:nvPr/>
          </p:nvGrpSpPr>
          <p:grpSpPr>
            <a:xfrm>
              <a:off x="4068765" y="4797189"/>
              <a:ext cx="795977" cy="797059"/>
              <a:chOff x="2720353" y="4348356"/>
              <a:chExt cx="1040836" cy="1042251"/>
            </a:xfrm>
            <a:solidFill>
              <a:srgbClr val="F69C15"/>
            </a:solidFill>
          </p:grpSpPr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5E76C9CF-CB8A-4215-AF38-B7C4C4B1E1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" name="Oval 18">
                <a:extLst>
                  <a:ext uri="{FF2B5EF4-FFF2-40B4-BE49-F238E27FC236}">
                    <a16:creationId xmlns:a16="http://schemas.microsoft.com/office/drawing/2014/main" id="{05FBE5DF-96C5-4A7F-8DE8-48A3F8FA8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rgbClr val="9CBC58"/>
              </a:solidFill>
              <a:ln w="57150">
                <a:solidFill>
                  <a:schemeClr val="bg1"/>
                </a:solidFill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14" name="Group 82">
              <a:extLst>
                <a:ext uri="{FF2B5EF4-FFF2-40B4-BE49-F238E27FC236}">
                  <a16:creationId xmlns:a16="http://schemas.microsoft.com/office/drawing/2014/main" id="{B9003BBB-95BD-44AC-B813-8AEBAF76D945}"/>
                </a:ext>
              </a:extLst>
            </p:cNvPr>
            <p:cNvGrpSpPr/>
            <p:nvPr/>
          </p:nvGrpSpPr>
          <p:grpSpPr>
            <a:xfrm>
              <a:off x="4326398" y="5015450"/>
              <a:ext cx="299693" cy="361588"/>
              <a:chOff x="3295150" y="3655878"/>
              <a:chExt cx="292100" cy="352426"/>
            </a:xfrm>
            <a:solidFill>
              <a:schemeClr val="bg1"/>
            </a:solidFill>
          </p:grpSpPr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BF95E97F-5B19-49EA-8296-13F22203C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600" y="3700328"/>
                <a:ext cx="203200" cy="192088"/>
              </a:xfrm>
              <a:custGeom>
                <a:avLst/>
                <a:gdLst>
                  <a:gd name="T0" fmla="*/ 56 w 82"/>
                  <a:gd name="T1" fmla="*/ 67 h 78"/>
                  <a:gd name="T2" fmla="*/ 56 w 82"/>
                  <a:gd name="T3" fmla="*/ 78 h 78"/>
                  <a:gd name="T4" fmla="*/ 82 w 82"/>
                  <a:gd name="T5" fmla="*/ 41 h 78"/>
                  <a:gd name="T6" fmla="*/ 41 w 82"/>
                  <a:gd name="T7" fmla="*/ 0 h 78"/>
                  <a:gd name="T8" fmla="*/ 0 w 82"/>
                  <a:gd name="T9" fmla="*/ 41 h 78"/>
                  <a:gd name="T10" fmla="*/ 25 w 82"/>
                  <a:gd name="T11" fmla="*/ 78 h 78"/>
                  <a:gd name="T12" fmla="*/ 25 w 82"/>
                  <a:gd name="T13" fmla="*/ 67 h 78"/>
                  <a:gd name="T14" fmla="*/ 10 w 82"/>
                  <a:gd name="T15" fmla="*/ 41 h 78"/>
                  <a:gd name="T16" fmla="*/ 41 w 82"/>
                  <a:gd name="T17" fmla="*/ 10 h 78"/>
                  <a:gd name="T18" fmla="*/ 72 w 82"/>
                  <a:gd name="T19" fmla="*/ 41 h 78"/>
                  <a:gd name="T20" fmla="*/ 56 w 82"/>
                  <a:gd name="T21" fmla="*/ 6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78">
                    <a:moveTo>
                      <a:pt x="56" y="67"/>
                    </a:moveTo>
                    <a:cubicBezTo>
                      <a:pt x="56" y="78"/>
                      <a:pt x="56" y="78"/>
                      <a:pt x="56" y="78"/>
                    </a:cubicBezTo>
                    <a:cubicBezTo>
                      <a:pt x="71" y="72"/>
                      <a:pt x="82" y="57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57"/>
                      <a:pt x="10" y="72"/>
                      <a:pt x="25" y="78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6" y="61"/>
                      <a:pt x="10" y="52"/>
                      <a:pt x="10" y="41"/>
                    </a:cubicBezTo>
                    <a:cubicBezTo>
                      <a:pt x="10" y="23"/>
                      <a:pt x="24" y="10"/>
                      <a:pt x="41" y="10"/>
                    </a:cubicBezTo>
                    <a:cubicBezTo>
                      <a:pt x="58" y="10"/>
                      <a:pt x="72" y="23"/>
                      <a:pt x="72" y="41"/>
                    </a:cubicBezTo>
                    <a:cubicBezTo>
                      <a:pt x="72" y="52"/>
                      <a:pt x="66" y="62"/>
                      <a:pt x="5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6C0B75D4-53F8-493A-8225-9F594AEEB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150" y="3655878"/>
                <a:ext cx="292100" cy="284163"/>
              </a:xfrm>
              <a:custGeom>
                <a:avLst/>
                <a:gdLst>
                  <a:gd name="T0" fmla="*/ 59 w 118"/>
                  <a:gd name="T1" fmla="*/ 0 h 115"/>
                  <a:gd name="T2" fmla="*/ 0 w 118"/>
                  <a:gd name="T3" fmla="*/ 59 h 115"/>
                  <a:gd name="T4" fmla="*/ 43 w 118"/>
                  <a:gd name="T5" fmla="*/ 115 h 115"/>
                  <a:gd name="T6" fmla="*/ 43 w 118"/>
                  <a:gd name="T7" fmla="*/ 107 h 115"/>
                  <a:gd name="T8" fmla="*/ 8 w 118"/>
                  <a:gd name="T9" fmla="*/ 59 h 115"/>
                  <a:gd name="T10" fmla="*/ 59 w 118"/>
                  <a:gd name="T11" fmla="*/ 8 h 115"/>
                  <a:gd name="T12" fmla="*/ 110 w 118"/>
                  <a:gd name="T13" fmla="*/ 59 h 115"/>
                  <a:gd name="T14" fmla="*/ 74 w 118"/>
                  <a:gd name="T15" fmla="*/ 107 h 115"/>
                  <a:gd name="T16" fmla="*/ 74 w 118"/>
                  <a:gd name="T17" fmla="*/ 115 h 115"/>
                  <a:gd name="T18" fmla="*/ 118 w 118"/>
                  <a:gd name="T19" fmla="*/ 59 h 115"/>
                  <a:gd name="T20" fmla="*/ 59 w 118"/>
                  <a:gd name="T2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15">
                    <a:moveTo>
                      <a:pt x="59" y="0"/>
                    </a:moveTo>
                    <a:cubicBezTo>
                      <a:pt x="26" y="0"/>
                      <a:pt x="0" y="26"/>
                      <a:pt x="0" y="59"/>
                    </a:cubicBezTo>
                    <a:cubicBezTo>
                      <a:pt x="0" y="85"/>
                      <a:pt x="18" y="108"/>
                      <a:pt x="43" y="115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22" y="100"/>
                      <a:pt x="8" y="81"/>
                      <a:pt x="8" y="59"/>
                    </a:cubicBezTo>
                    <a:cubicBezTo>
                      <a:pt x="8" y="30"/>
                      <a:pt x="31" y="8"/>
                      <a:pt x="59" y="8"/>
                    </a:cubicBezTo>
                    <a:cubicBezTo>
                      <a:pt x="87" y="8"/>
                      <a:pt x="110" y="30"/>
                      <a:pt x="110" y="59"/>
                    </a:cubicBezTo>
                    <a:cubicBezTo>
                      <a:pt x="110" y="81"/>
                      <a:pt x="95" y="100"/>
                      <a:pt x="74" y="107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99" y="108"/>
                      <a:pt x="118" y="86"/>
                      <a:pt x="118" y="59"/>
                    </a:cubicBezTo>
                    <a:cubicBezTo>
                      <a:pt x="118" y="26"/>
                      <a:pt x="91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Freeform 21">
                <a:extLst>
                  <a:ext uri="{FF2B5EF4-FFF2-40B4-BE49-F238E27FC236}">
                    <a16:creationId xmlns:a16="http://schemas.microsoft.com/office/drawing/2014/main" id="{1E7F9F93-4375-4F7E-8E27-219EA6728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925" y="3771766"/>
                <a:ext cx="88900" cy="236538"/>
              </a:xfrm>
              <a:custGeom>
                <a:avLst/>
                <a:gdLst>
                  <a:gd name="T0" fmla="*/ 24 w 36"/>
                  <a:gd name="T1" fmla="*/ 82 h 96"/>
                  <a:gd name="T2" fmla="*/ 24 w 36"/>
                  <a:gd name="T3" fmla="*/ 21 h 96"/>
                  <a:gd name="T4" fmla="*/ 29 w 36"/>
                  <a:gd name="T5" fmla="*/ 12 h 96"/>
                  <a:gd name="T6" fmla="*/ 17 w 36"/>
                  <a:gd name="T7" fmla="*/ 0 h 96"/>
                  <a:gd name="T8" fmla="*/ 5 w 36"/>
                  <a:gd name="T9" fmla="*/ 12 h 96"/>
                  <a:gd name="T10" fmla="*/ 10 w 36"/>
                  <a:gd name="T11" fmla="*/ 21 h 96"/>
                  <a:gd name="T12" fmla="*/ 10 w 36"/>
                  <a:gd name="T13" fmla="*/ 21 h 96"/>
                  <a:gd name="T14" fmla="*/ 10 w 36"/>
                  <a:gd name="T15" fmla="*/ 82 h 96"/>
                  <a:gd name="T16" fmla="*/ 0 w 36"/>
                  <a:gd name="T17" fmla="*/ 96 h 96"/>
                  <a:gd name="T18" fmla="*/ 36 w 36"/>
                  <a:gd name="T19" fmla="*/ 96 h 96"/>
                  <a:gd name="T20" fmla="*/ 24 w 36"/>
                  <a:gd name="T21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96">
                    <a:moveTo>
                      <a:pt x="24" y="82"/>
                    </a:moveTo>
                    <a:cubicBezTo>
                      <a:pt x="24" y="79"/>
                      <a:pt x="24" y="22"/>
                      <a:pt x="24" y="21"/>
                    </a:cubicBezTo>
                    <a:cubicBezTo>
                      <a:pt x="27" y="19"/>
                      <a:pt x="29" y="16"/>
                      <a:pt x="29" y="12"/>
                    </a:cubicBezTo>
                    <a:cubicBezTo>
                      <a:pt x="29" y="5"/>
                      <a:pt x="23" y="0"/>
                      <a:pt x="17" y="0"/>
                    </a:cubicBezTo>
                    <a:cubicBezTo>
                      <a:pt x="10" y="0"/>
                      <a:pt x="5" y="5"/>
                      <a:pt x="5" y="12"/>
                    </a:cubicBezTo>
                    <a:cubicBezTo>
                      <a:pt x="5" y="16"/>
                      <a:pt x="7" y="19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78"/>
                      <a:pt x="10" y="82"/>
                    </a:cubicBezTo>
                    <a:cubicBezTo>
                      <a:pt x="10" y="92"/>
                      <a:pt x="0" y="96"/>
                      <a:pt x="0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6"/>
                      <a:pt x="24" y="92"/>
                      <a:pt x="2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EDEA4CE0-FCDC-4439-AEB2-B1223E37B72E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598988" y="1385888"/>
            <a:ext cx="257175" cy="374650"/>
            <a:chOff x="5105400" y="2190750"/>
            <a:chExt cx="1600200" cy="1295400"/>
          </a:xfrm>
        </p:grpSpPr>
        <p:sp>
          <p:nvSpPr>
            <p:cNvPr id="8234" name="Chevron 180">
              <a:extLst>
                <a:ext uri="{FF2B5EF4-FFF2-40B4-BE49-F238E27FC236}">
                  <a16:creationId xmlns:a16="http://schemas.microsoft.com/office/drawing/2014/main" id="{73251644-E389-46A0-9D74-AFD1346F3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343150"/>
              <a:ext cx="990600" cy="990600"/>
            </a:xfrm>
            <a:prstGeom prst="chevron">
              <a:avLst>
                <a:gd name="adj" fmla="val 50000"/>
              </a:avLst>
            </a:prstGeom>
            <a:solidFill>
              <a:srgbClr val="F13B48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5" name="Chevron 181">
              <a:extLst>
                <a:ext uri="{FF2B5EF4-FFF2-40B4-BE49-F238E27FC236}">
                  <a16:creationId xmlns:a16="http://schemas.microsoft.com/office/drawing/2014/main" id="{855C2762-AFB1-4DCA-A7C7-29A51BD84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>
                <a:gd name="adj" fmla="val 50000"/>
              </a:avLst>
            </a:pr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A43DB83-D9A2-4A5F-A601-7B177BDFAF9E}"/>
              </a:ext>
            </a:extLst>
          </p:cNvPr>
          <p:cNvSpPr txBox="1"/>
          <p:nvPr/>
        </p:nvSpPr>
        <p:spPr>
          <a:xfrm>
            <a:off x="4910138" y="1389063"/>
            <a:ext cx="1992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Official Website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013A76C0-827B-44CD-A593-7774D6D2CEFA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594225" y="2087563"/>
            <a:ext cx="257175" cy="374650"/>
            <a:chOff x="5105400" y="2190750"/>
            <a:chExt cx="1600200" cy="1295400"/>
          </a:xfrm>
        </p:grpSpPr>
        <p:sp>
          <p:nvSpPr>
            <p:cNvPr id="8232" name="Chevron 180">
              <a:extLst>
                <a:ext uri="{FF2B5EF4-FFF2-40B4-BE49-F238E27FC236}">
                  <a16:creationId xmlns:a16="http://schemas.microsoft.com/office/drawing/2014/main" id="{7213E75B-80BB-4E38-ABD6-8B271DFF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343150"/>
              <a:ext cx="990600" cy="990600"/>
            </a:xfrm>
            <a:prstGeom prst="chevron">
              <a:avLst>
                <a:gd name="adj" fmla="val 50000"/>
              </a:avLst>
            </a:prstGeom>
            <a:solidFill>
              <a:srgbClr val="F13B48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3" name="Chevron 181">
              <a:extLst>
                <a:ext uri="{FF2B5EF4-FFF2-40B4-BE49-F238E27FC236}">
                  <a16:creationId xmlns:a16="http://schemas.microsoft.com/office/drawing/2014/main" id="{412FA47E-55ED-41FA-B139-603D30C76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>
                <a:gd name="adj" fmla="val 50000"/>
              </a:avLst>
            </a:pr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DC1BEAA0-3BF1-4943-9570-F46DC74C1E45}"/>
              </a:ext>
            </a:extLst>
          </p:cNvPr>
          <p:cNvSpPr txBox="1"/>
          <p:nvPr/>
        </p:nvSpPr>
        <p:spPr>
          <a:xfrm>
            <a:off x="4933950" y="2089150"/>
            <a:ext cx="1593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Books Online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0CBD644F-9711-4703-A590-C63EB6FD2C5C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625975" y="2698750"/>
            <a:ext cx="257175" cy="374650"/>
            <a:chOff x="5105400" y="2190750"/>
            <a:chExt cx="1600200" cy="1295400"/>
          </a:xfrm>
        </p:grpSpPr>
        <p:sp>
          <p:nvSpPr>
            <p:cNvPr id="8230" name="Chevron 180">
              <a:extLst>
                <a:ext uri="{FF2B5EF4-FFF2-40B4-BE49-F238E27FC236}">
                  <a16:creationId xmlns:a16="http://schemas.microsoft.com/office/drawing/2014/main" id="{A23A4D23-ED24-4272-A9E1-DE2B4846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343150"/>
              <a:ext cx="990600" cy="990600"/>
            </a:xfrm>
            <a:prstGeom prst="chevron">
              <a:avLst>
                <a:gd name="adj" fmla="val 50000"/>
              </a:avLst>
            </a:prstGeom>
            <a:solidFill>
              <a:srgbClr val="F13B48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31" name="Chevron 181">
              <a:extLst>
                <a:ext uri="{FF2B5EF4-FFF2-40B4-BE49-F238E27FC236}">
                  <a16:creationId xmlns:a16="http://schemas.microsoft.com/office/drawing/2014/main" id="{5102F024-4A9E-492E-A34A-8333552A9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>
                <a:gd name="adj" fmla="val 50000"/>
              </a:avLst>
            </a:pr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0A2C921F-B83E-4DCD-BF4B-65B4BC2160F4}"/>
              </a:ext>
            </a:extLst>
          </p:cNvPr>
          <p:cNvSpPr txBox="1"/>
          <p:nvPr/>
        </p:nvSpPr>
        <p:spPr>
          <a:xfrm>
            <a:off x="4933950" y="2647950"/>
            <a:ext cx="1593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/>
              <a:t>eJournals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pic>
        <p:nvPicPr>
          <p:cNvPr id="8211" name="Picture 29" descr="Image result for hubungi kami icon">
            <a:extLst>
              <a:ext uri="{FF2B5EF4-FFF2-40B4-BE49-F238E27FC236}">
                <a16:creationId xmlns:a16="http://schemas.microsoft.com/office/drawing/2014/main" id="{B1D4B123-470B-4392-BFF9-266F10F4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13213"/>
            <a:ext cx="20701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57">
            <a:extLst>
              <a:ext uri="{FF2B5EF4-FFF2-40B4-BE49-F238E27FC236}">
                <a16:creationId xmlns:a16="http://schemas.microsoft.com/office/drawing/2014/main" id="{EBE5D0C3-EA96-45CB-B41F-4893DBEEBE54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3282950"/>
            <a:ext cx="596900" cy="598488"/>
            <a:chOff x="7642965" y="3537364"/>
            <a:chExt cx="795977" cy="797059"/>
          </a:xfrm>
        </p:grpSpPr>
        <p:sp>
          <p:nvSpPr>
            <p:cNvPr id="8227" name="Freeform 45">
              <a:extLst>
                <a:ext uri="{FF2B5EF4-FFF2-40B4-BE49-F238E27FC236}">
                  <a16:creationId xmlns:a16="http://schemas.microsoft.com/office/drawing/2014/main" id="{A7679981-4409-41FE-822D-DC9721F3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36" y="3661944"/>
              <a:ext cx="230838" cy="494369"/>
            </a:xfrm>
            <a:custGeom>
              <a:avLst/>
              <a:gdLst>
                <a:gd name="T0" fmla="*/ 2147483646 w 21600"/>
                <a:gd name="T1" fmla="*/ 2147483646 h 21600"/>
                <a:gd name="T2" fmla="*/ 2054368259 w 21600"/>
                <a:gd name="T3" fmla="*/ 2147483646 h 21600"/>
                <a:gd name="T4" fmla="*/ 2054368259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0 h 21600"/>
                <a:gd name="T12" fmla="*/ 2054368259 w 21600"/>
                <a:gd name="T13" fmla="*/ 0 h 21600"/>
                <a:gd name="T14" fmla="*/ 685298036 w 21600"/>
                <a:gd name="T15" fmla="*/ 2147483646 h 21600"/>
                <a:gd name="T16" fmla="*/ 685298036 w 21600"/>
                <a:gd name="T17" fmla="*/ 2147483646 h 21600"/>
                <a:gd name="T18" fmla="*/ 0 w 21600"/>
                <a:gd name="T19" fmla="*/ 2147483646 h 21600"/>
                <a:gd name="T20" fmla="*/ 0 w 21600"/>
                <a:gd name="T21" fmla="*/ 2147483646 h 21600"/>
                <a:gd name="T22" fmla="*/ 685298036 w 21600"/>
                <a:gd name="T23" fmla="*/ 2147483646 h 21600"/>
                <a:gd name="T24" fmla="*/ 685298036 w 21600"/>
                <a:gd name="T25" fmla="*/ 2147483646 h 21600"/>
                <a:gd name="T26" fmla="*/ 2054368259 w 21600"/>
                <a:gd name="T27" fmla="*/ 2147483646 h 21600"/>
                <a:gd name="T28" fmla="*/ 2054368259 w 21600"/>
                <a:gd name="T29" fmla="*/ 2147483646 h 21600"/>
                <a:gd name="T30" fmla="*/ 2147483646 w 21600"/>
                <a:gd name="T31" fmla="*/ 2147483646 h 21600"/>
                <a:gd name="T32" fmla="*/ 2147483646 w 21600"/>
                <a:gd name="T33" fmla="*/ 2147483646 h 21600"/>
                <a:gd name="T34" fmla="*/ 2147483646 w 21600"/>
                <a:gd name="T35" fmla="*/ 2147483646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600"/>
                <a:gd name="T55" fmla="*/ 0 h 21600"/>
                <a:gd name="T56" fmla="*/ 21600 w 21600"/>
                <a:gd name="T57" fmla="*/ 21600 h 216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" name="Group 86">
              <a:extLst>
                <a:ext uri="{FF2B5EF4-FFF2-40B4-BE49-F238E27FC236}">
                  <a16:creationId xmlns:a16="http://schemas.microsoft.com/office/drawing/2014/main" id="{5EE50D00-4572-4638-8742-B9F2473EAEB3}"/>
                </a:ext>
              </a:extLst>
            </p:cNvPr>
            <p:cNvGrpSpPr/>
            <p:nvPr/>
          </p:nvGrpSpPr>
          <p:grpSpPr>
            <a:xfrm>
              <a:off x="7642965" y="3537364"/>
              <a:ext cx="795977" cy="797059"/>
              <a:chOff x="2720353" y="4348356"/>
              <a:chExt cx="1040836" cy="1042251"/>
            </a:xfrm>
            <a:solidFill>
              <a:srgbClr val="F69C15"/>
            </a:solidFill>
          </p:grpSpPr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150438A5-8697-4064-8AB7-AC52F99C09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3" name="Oval 18">
                <a:extLst>
                  <a:ext uri="{FF2B5EF4-FFF2-40B4-BE49-F238E27FC236}">
                    <a16:creationId xmlns:a16="http://schemas.microsoft.com/office/drawing/2014/main" id="{853FF85A-FE44-46D8-BD71-2FF1544B3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rgbClr val="297E9F"/>
              </a:solidFill>
              <a:ln w="57150">
                <a:solidFill>
                  <a:schemeClr val="bg1"/>
                </a:solidFill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FCD64FA-9DE9-46D1-887B-FD2C24904838}"/>
                </a:ext>
              </a:extLst>
            </p:cNvPr>
            <p:cNvGrpSpPr/>
            <p:nvPr/>
          </p:nvGrpSpPr>
          <p:grpSpPr>
            <a:xfrm>
              <a:off x="7876809" y="3792532"/>
              <a:ext cx="346441" cy="333705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6D9CD59B-FC81-4225-A89C-0B41546CB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A02A75F5-C0BB-4D0F-992F-449956DAB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95EE9EE7-E65C-4819-9E4C-39AF27B564D7}"/>
              </a:ext>
            </a:extLst>
          </p:cNvPr>
          <p:cNvSpPr txBox="1"/>
          <p:nvPr/>
        </p:nvSpPr>
        <p:spPr>
          <a:xfrm>
            <a:off x="822325" y="3365500"/>
            <a:ext cx="2619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www.e-sentral.com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24D2FBAA-4A0A-49A2-9939-FCE101211E53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614863" y="3417888"/>
            <a:ext cx="257175" cy="374650"/>
            <a:chOff x="5105400" y="2190750"/>
            <a:chExt cx="1600200" cy="1295400"/>
          </a:xfrm>
        </p:grpSpPr>
        <p:sp>
          <p:nvSpPr>
            <p:cNvPr id="8225" name="Chevron 180">
              <a:extLst>
                <a:ext uri="{FF2B5EF4-FFF2-40B4-BE49-F238E27FC236}">
                  <a16:creationId xmlns:a16="http://schemas.microsoft.com/office/drawing/2014/main" id="{DE7EBC62-2C7F-4E81-9F71-417E6DA78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343150"/>
              <a:ext cx="990600" cy="990600"/>
            </a:xfrm>
            <a:prstGeom prst="chevron">
              <a:avLst>
                <a:gd name="adj" fmla="val 50000"/>
              </a:avLst>
            </a:prstGeom>
            <a:solidFill>
              <a:srgbClr val="F13B48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26" name="Chevron 181">
              <a:extLst>
                <a:ext uri="{FF2B5EF4-FFF2-40B4-BE49-F238E27FC236}">
                  <a16:creationId xmlns:a16="http://schemas.microsoft.com/office/drawing/2014/main" id="{C98F93C4-138C-428A-A81C-48C314EC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>
                <a:gd name="adj" fmla="val 50000"/>
              </a:avLst>
            </a:prstGeom>
            <a:solidFill>
              <a:srgbClr val="F1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EE3DF185-1991-4292-ABC0-D8DE318EB8C3}"/>
              </a:ext>
            </a:extLst>
          </p:cNvPr>
          <p:cNvSpPr txBox="1"/>
          <p:nvPr/>
        </p:nvSpPr>
        <p:spPr>
          <a:xfrm>
            <a:off x="4983163" y="3348038"/>
            <a:ext cx="1593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eBooks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B8D316-46D0-46CD-AF11-3AAE042379EF}"/>
              </a:ext>
            </a:extLst>
          </p:cNvPr>
          <p:cNvSpPr txBox="1"/>
          <p:nvPr/>
        </p:nvSpPr>
        <p:spPr>
          <a:xfrm>
            <a:off x="6396038" y="4046538"/>
            <a:ext cx="223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Utmpress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3F5D48-944E-41A5-A41B-2D34A81E5F09}"/>
              </a:ext>
            </a:extLst>
          </p:cNvPr>
          <p:cNvSpPr txBox="1"/>
          <p:nvPr/>
        </p:nvSpPr>
        <p:spPr>
          <a:xfrm>
            <a:off x="6405563" y="4576763"/>
            <a:ext cx="180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Utmpress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13BAE4A-EEDE-4B52-A5E9-A9D245CFF72E}"/>
              </a:ext>
            </a:extLst>
          </p:cNvPr>
          <p:cNvSpPr txBox="1"/>
          <p:nvPr/>
        </p:nvSpPr>
        <p:spPr>
          <a:xfrm>
            <a:off x="6408738" y="5172075"/>
            <a:ext cx="2443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Utmpress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0E01D8-37A6-4923-BED9-5C4A2C0CDA55}"/>
              </a:ext>
            </a:extLst>
          </p:cNvPr>
          <p:cNvSpPr txBox="1"/>
          <p:nvPr/>
        </p:nvSpPr>
        <p:spPr>
          <a:xfrm>
            <a:off x="6416675" y="5734050"/>
            <a:ext cx="2443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Utmpress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Media</a:t>
            </a:r>
            <a:endParaRPr lang="id-ID" sz="2000" b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pic>
        <p:nvPicPr>
          <p:cNvPr id="8220" name="Picture 2" descr="Image result for fb icon">
            <a:extLst>
              <a:ext uri="{FF2B5EF4-FFF2-40B4-BE49-F238E27FC236}">
                <a16:creationId xmlns:a16="http://schemas.microsoft.com/office/drawing/2014/main" id="{73935332-5AB9-49AA-BB92-EAAAC389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399573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AutoShape 4" descr="Image result for twitter icon">
            <a:extLst>
              <a:ext uri="{FF2B5EF4-FFF2-40B4-BE49-F238E27FC236}">
                <a16:creationId xmlns:a16="http://schemas.microsoft.com/office/drawing/2014/main" id="{AE7F91E0-DC58-4C1A-86D8-8EC99C959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222" name="Picture 6" descr="Image result for twitter icon">
            <a:extLst>
              <a:ext uri="{FF2B5EF4-FFF2-40B4-BE49-F238E27FC236}">
                <a16:creationId xmlns:a16="http://schemas.microsoft.com/office/drawing/2014/main" id="{DB7A642F-8BEE-4030-91FA-25C1AFE5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t="9303" r="23470" b="8559"/>
          <a:stretch>
            <a:fillRect/>
          </a:stretch>
        </p:blipFill>
        <p:spPr bwMode="auto">
          <a:xfrm>
            <a:off x="5891213" y="4557713"/>
            <a:ext cx="514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8" descr="Image result for instagram icon">
            <a:extLst>
              <a:ext uri="{FF2B5EF4-FFF2-40B4-BE49-F238E27FC236}">
                <a16:creationId xmlns:a16="http://schemas.microsoft.com/office/drawing/2014/main" id="{B8E52D32-3C69-47CD-8565-B96A3EEB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51339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10" descr="Image result for youtube icon">
            <a:extLst>
              <a:ext uri="{FF2B5EF4-FFF2-40B4-BE49-F238E27FC236}">
                <a16:creationId xmlns:a16="http://schemas.microsoft.com/office/drawing/2014/main" id="{4808F152-D696-4B93-8A8A-D9BFECC8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20795" r="9436" b="23874"/>
          <a:stretch>
            <a:fillRect/>
          </a:stretch>
        </p:blipFill>
        <p:spPr bwMode="auto">
          <a:xfrm>
            <a:off x="5891213" y="5716588"/>
            <a:ext cx="525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3F4847-3CF1-4A1F-B355-613772B64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9178D7-90B9-444A-83FD-2F1A5B79E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www.penerbit.utm.my</a:t>
            </a:r>
          </a:p>
        </p:txBody>
      </p:sp>
    </p:spTree>
    <p:extLst>
      <p:ext uri="{BB962C8B-B14F-4D97-AF65-F5344CB8AC3E}">
        <p14:creationId xmlns:p14="http://schemas.microsoft.com/office/powerpoint/2010/main" val="255702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E0A5-289D-47A5-8387-C071FABF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96" y="635620"/>
            <a:ext cx="6286228" cy="58768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PERANAN </a:t>
            </a:r>
            <a:r>
              <a:rPr lang="en-US" altLang="en-US" sz="3600" dirty="0" err="1">
                <a:latin typeface="Bauhaus 93" pitchFamily="82" charset="0"/>
                <a:ea typeface="Clear Sans"/>
                <a:cs typeface="Clear Sans"/>
              </a:rPr>
              <a:t>Penerbit</a:t>
            </a:r>
            <a:r>
              <a:rPr lang="en-US" altLang="en-US" sz="3600" dirty="0">
                <a:latin typeface="Bookman Old Style" pitchFamily="18" charset="0"/>
                <a:ea typeface="Clear Sans"/>
                <a:cs typeface="Clear Sans"/>
              </a:rPr>
              <a:t> </a:t>
            </a:r>
            <a:r>
              <a:rPr lang="en-US" altLang="en-US" sz="3600" b="1" dirty="0">
                <a:latin typeface="Bookman Old Style" pitchFamily="18" charset="0"/>
                <a:ea typeface="Clear Sans"/>
                <a:cs typeface="Clear Sans"/>
              </a:rPr>
              <a:t>UTM</a:t>
            </a:r>
            <a:r>
              <a:rPr lang="en-US" altLang="en-US" sz="3600" dirty="0">
                <a:latin typeface="Bookman Old Style" pitchFamily="18" charset="0"/>
                <a:ea typeface="Clear Sans"/>
                <a:cs typeface="Clear Sans"/>
              </a:rPr>
              <a:t> </a:t>
            </a:r>
            <a:r>
              <a:rPr lang="en-US" altLang="en-US" sz="3600" dirty="0">
                <a:latin typeface="Bauhaus 93" pitchFamily="82" charset="0"/>
                <a:ea typeface="Clear Sans"/>
                <a:cs typeface="Clear Sans"/>
              </a:rPr>
              <a:t>Press</a:t>
            </a:r>
            <a:endParaRPr lang="en-US" sz="3600" b="1" i="1" dirty="0">
              <a:latin typeface="+mn-lt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3FCCDAB-BB40-4338-9F40-637E767C4B66}"/>
              </a:ext>
            </a:extLst>
          </p:cNvPr>
          <p:cNvSpPr/>
          <p:nvPr/>
        </p:nvSpPr>
        <p:spPr>
          <a:xfrm>
            <a:off x="284838" y="1574369"/>
            <a:ext cx="5087938" cy="4144963"/>
          </a:xfrm>
          <a:prstGeom prst="triangle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BD9700-93DF-4EF9-83E9-6E20C032FFB0}"/>
              </a:ext>
            </a:extLst>
          </p:cNvPr>
          <p:cNvSpPr/>
          <p:nvPr/>
        </p:nvSpPr>
        <p:spPr>
          <a:xfrm>
            <a:off x="3022021" y="1574369"/>
            <a:ext cx="4701511" cy="7273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Mempromosikan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niche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keterserlahan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 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kebitaraan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sarjana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Universiti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3C14D6-3339-4CD7-BDCD-370FE82FADDA}"/>
              </a:ext>
            </a:extLst>
          </p:cNvPr>
          <p:cNvSpPr/>
          <p:nvPr/>
        </p:nvSpPr>
        <p:spPr>
          <a:xfrm>
            <a:off x="3022022" y="4416581"/>
            <a:ext cx="4701510" cy="727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</a:rPr>
              <a:t>Menyokong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menyebar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budaya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ilmu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kalangan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warga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universiti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A222F9-77CA-44D3-A2C9-3FEE270B3037}"/>
              </a:ext>
            </a:extLst>
          </p:cNvPr>
          <p:cNvSpPr/>
          <p:nvPr/>
        </p:nvSpPr>
        <p:spPr>
          <a:xfrm>
            <a:off x="3022021" y="3366082"/>
            <a:ext cx="4701511" cy="7273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Mencerminkan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kepakaran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kecemerlangan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staf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akademik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A25287-91BC-451D-98C4-2A5893573E3D}"/>
              </a:ext>
            </a:extLst>
          </p:cNvPr>
          <p:cNvSpPr/>
          <p:nvPr/>
        </p:nvSpPr>
        <p:spPr>
          <a:xfrm>
            <a:off x="3022022" y="2463227"/>
            <a:ext cx="4701510" cy="7273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Memenuhi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keperluan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pengajaran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pembelajaran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komuniti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akademik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universiti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39A1FC8-A016-4E3E-A9A0-AC5967763DD5}"/>
              </a:ext>
            </a:extLst>
          </p:cNvPr>
          <p:cNvGrpSpPr>
            <a:grpSpLocks/>
          </p:cNvGrpSpPr>
          <p:nvPr/>
        </p:nvGrpSpPr>
        <p:grpSpPr bwMode="auto">
          <a:xfrm>
            <a:off x="1794075" y="2228622"/>
            <a:ext cx="5893544" cy="662532"/>
            <a:chOff x="5071015" y="2218380"/>
            <a:chExt cx="2145571" cy="663035"/>
          </a:xfrm>
        </p:grpSpPr>
        <p:sp>
          <p:nvSpPr>
            <p:cNvPr id="36" name="Shape 54">
              <a:extLst>
                <a:ext uri="{FF2B5EF4-FFF2-40B4-BE49-F238E27FC236}">
                  <a16:creationId xmlns:a16="http://schemas.microsoft.com/office/drawing/2014/main" id="{5DCCD3C4-6FC8-4099-A40C-A008CD8904E5}"/>
                </a:ext>
              </a:extLst>
            </p:cNvPr>
            <p:cNvSpPr/>
            <p:nvPr/>
          </p:nvSpPr>
          <p:spPr>
            <a:xfrm>
              <a:off x="5071015" y="2218380"/>
              <a:ext cx="2145571" cy="663035"/>
            </a:xfrm>
            <a:prstGeom prst="roundRect">
              <a:avLst>
                <a:gd name="adj" fmla="val 11635"/>
              </a:avLst>
            </a:prstGeom>
            <a:solidFill>
              <a:srgbClr val="F69C15"/>
            </a:solidFill>
            <a:ln w="381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0800" tIns="50800" rIns="50800" bIns="50800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210" name="TextBox 37">
              <a:extLst>
                <a:ext uri="{FF2B5EF4-FFF2-40B4-BE49-F238E27FC236}">
                  <a16:creationId xmlns:a16="http://schemas.microsoft.com/office/drawing/2014/main" id="{FAF6E458-077B-428F-9FF7-E7EF4BC88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158" y="2317949"/>
              <a:ext cx="2102170" cy="49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500" dirty="0" err="1">
                  <a:latin typeface="Bauhaus 93" pitchFamily="82" charset="0"/>
                  <a:ea typeface="Clear Sans"/>
                  <a:cs typeface="Clear Sans"/>
                </a:rPr>
                <a:t>Penerbit</a:t>
              </a:r>
              <a:r>
                <a:rPr lang="en-US" altLang="en-US" sz="2500" dirty="0">
                  <a:latin typeface="Bookman Old Style" pitchFamily="18" charset="0"/>
                  <a:ea typeface="Clear Sans"/>
                  <a:cs typeface="Clear Sans"/>
                </a:rPr>
                <a:t> </a:t>
              </a:r>
              <a:r>
                <a:rPr lang="en-US" altLang="en-US" sz="2500" b="1" dirty="0">
                  <a:latin typeface="Bookman Old Style" pitchFamily="18" charset="0"/>
                  <a:ea typeface="Clear Sans"/>
                  <a:cs typeface="Clear Sans"/>
                </a:rPr>
                <a:t>UTM</a:t>
              </a:r>
              <a:r>
                <a:rPr lang="en-US" altLang="en-US" sz="2500" dirty="0">
                  <a:latin typeface="Bookman Old Style" pitchFamily="18" charset="0"/>
                  <a:ea typeface="Clear Sans"/>
                  <a:cs typeface="Clear Sans"/>
                </a:rPr>
                <a:t> </a:t>
              </a:r>
              <a:r>
                <a:rPr lang="en-US" altLang="en-US" sz="2500" dirty="0">
                  <a:latin typeface="Bauhaus 93" pitchFamily="82" charset="0"/>
                  <a:ea typeface="Clear Sans"/>
                  <a:cs typeface="Clear Sans"/>
                </a:rPr>
                <a:t>Press</a:t>
              </a:r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53C91496-9A89-4F77-BF8A-8F477F25C6EC}"/>
              </a:ext>
            </a:extLst>
          </p:cNvPr>
          <p:cNvSpPr txBox="1">
            <a:spLocks/>
          </p:cNvSpPr>
          <p:nvPr/>
        </p:nvSpPr>
        <p:spPr bwMode="auto">
          <a:xfrm>
            <a:off x="447415" y="1012484"/>
            <a:ext cx="8391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2800" b="1" dirty="0">
                <a:latin typeface="+mn-lt"/>
              </a:rPr>
              <a:t>STRUKTUR </a:t>
            </a:r>
          </a:p>
          <a:p>
            <a:pPr algn="ctr" defTabSz="914400" eaLnBrk="1" hangingPunct="1">
              <a:defRPr/>
            </a:pPr>
            <a:r>
              <a:rPr lang="en-US" sz="2800" b="1" dirty="0">
                <a:latin typeface="+mn-lt"/>
              </a:rPr>
              <a:t>JAWATANKUASA PENERBITAN UNIVERSITI</a:t>
            </a:r>
            <a:endParaRPr lang="en-US" sz="2800" b="1" i="1" dirty="0">
              <a:latin typeface="+mn-lt"/>
            </a:endParaRPr>
          </a:p>
        </p:txBody>
      </p:sp>
      <p:sp>
        <p:nvSpPr>
          <p:cNvPr id="31" name="Shape 2175">
            <a:extLst>
              <a:ext uri="{FF2B5EF4-FFF2-40B4-BE49-F238E27FC236}">
                <a16:creationId xmlns:a16="http://schemas.microsoft.com/office/drawing/2014/main" id="{08D409B9-6FDB-4651-B786-440A38ED0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9768" y="3275635"/>
            <a:ext cx="0" cy="752718"/>
          </a:xfrm>
          <a:prstGeom prst="line">
            <a:avLst/>
          </a:prstGeom>
          <a:noFill/>
          <a:ln w="381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u="sng"/>
          </a:p>
        </p:txBody>
      </p:sp>
      <p:sp>
        <p:nvSpPr>
          <p:cNvPr id="32" name="Shape 2191">
            <a:extLst>
              <a:ext uri="{FF2B5EF4-FFF2-40B4-BE49-F238E27FC236}">
                <a16:creationId xmlns:a16="http://schemas.microsoft.com/office/drawing/2014/main" id="{685AF9F8-502E-4F7D-BC80-9B54B87677DA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4676172" y="1022662"/>
            <a:ext cx="0" cy="5208608"/>
          </a:xfrm>
          <a:prstGeom prst="line">
            <a:avLst/>
          </a:prstGeom>
          <a:noFill/>
          <a:ln w="381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u="sng"/>
          </a:p>
        </p:txBody>
      </p:sp>
      <p:sp>
        <p:nvSpPr>
          <p:cNvPr id="33" name="Shape 2175">
            <a:extLst>
              <a:ext uri="{FF2B5EF4-FFF2-40B4-BE49-F238E27FC236}">
                <a16:creationId xmlns:a16="http://schemas.microsoft.com/office/drawing/2014/main" id="{612DC584-8166-4390-B765-2E8BDC824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3964" y="3649719"/>
            <a:ext cx="0" cy="424571"/>
          </a:xfrm>
          <a:prstGeom prst="line">
            <a:avLst/>
          </a:prstGeom>
          <a:noFill/>
          <a:ln w="381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u="sng"/>
          </a:p>
        </p:txBody>
      </p:sp>
      <p:sp>
        <p:nvSpPr>
          <p:cNvPr id="34" name="Shape 2175">
            <a:extLst>
              <a:ext uri="{FF2B5EF4-FFF2-40B4-BE49-F238E27FC236}">
                <a16:creationId xmlns:a16="http://schemas.microsoft.com/office/drawing/2014/main" id="{22A23DE8-2B20-45F4-8F10-BA46365349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0922" y="3606991"/>
            <a:ext cx="0" cy="365804"/>
          </a:xfrm>
          <a:prstGeom prst="line">
            <a:avLst/>
          </a:prstGeom>
          <a:noFill/>
          <a:ln w="381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u="sng"/>
          </a:p>
        </p:txBody>
      </p:sp>
      <p:sp>
        <p:nvSpPr>
          <p:cNvPr id="23" name="Rectangle 22"/>
          <p:cNvSpPr/>
          <p:nvPr/>
        </p:nvSpPr>
        <p:spPr>
          <a:xfrm>
            <a:off x="3878627" y="2943393"/>
            <a:ext cx="142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(</a:t>
            </a:r>
            <a:r>
              <a:rPr lang="en-US" altLang="en-US" b="1" dirty="0" err="1"/>
              <a:t>Urus</a:t>
            </a:r>
            <a:r>
              <a:rPr lang="en-US" altLang="en-US" b="1" dirty="0"/>
              <a:t> </a:t>
            </a:r>
            <a:r>
              <a:rPr lang="en-US" altLang="en-US" b="1" dirty="0" err="1"/>
              <a:t>Setia</a:t>
            </a:r>
            <a:r>
              <a:rPr lang="en-US" altLang="en-US" b="1" dirty="0"/>
              <a:t>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52354" y="4011290"/>
            <a:ext cx="7691660" cy="1523916"/>
            <a:chOff x="595074" y="3640900"/>
            <a:chExt cx="7979603" cy="1000148"/>
          </a:xfrm>
        </p:grpSpPr>
        <p:grpSp>
          <p:nvGrpSpPr>
            <p:cNvPr id="38" name="Group 37"/>
            <p:cNvGrpSpPr/>
            <p:nvPr/>
          </p:nvGrpSpPr>
          <p:grpSpPr>
            <a:xfrm>
              <a:off x="991339" y="3640900"/>
              <a:ext cx="7510852" cy="727094"/>
              <a:chOff x="991339" y="3640900"/>
              <a:chExt cx="7510852" cy="72709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38724F4-4D76-46D2-9437-B5D3AC82D9B3}"/>
                  </a:ext>
                </a:extLst>
              </p:cNvPr>
              <p:cNvGrpSpPr/>
              <p:nvPr/>
            </p:nvGrpSpPr>
            <p:grpSpPr>
              <a:xfrm>
                <a:off x="991339" y="3640900"/>
                <a:ext cx="1945293" cy="663035"/>
                <a:chOff x="5328837" y="3390819"/>
                <a:chExt cx="2268641" cy="663035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52" name="Shape 54">
                  <a:extLst>
                    <a:ext uri="{FF2B5EF4-FFF2-40B4-BE49-F238E27FC236}">
                      <a16:creationId xmlns:a16="http://schemas.microsoft.com/office/drawing/2014/main" id="{714DF032-47DB-4470-8EB9-1A1C7C29DE1C}"/>
                    </a:ext>
                  </a:extLst>
                </p:cNvPr>
                <p:cNvSpPr/>
                <p:nvPr/>
              </p:nvSpPr>
              <p:spPr>
                <a:xfrm>
                  <a:off x="5347245" y="3390819"/>
                  <a:ext cx="2227276" cy="663035"/>
                </a:xfrm>
                <a:prstGeom prst="roundRect">
                  <a:avLst>
                    <a:gd name="adj" fmla="val 11635"/>
                  </a:avLst>
                </a:prstGeom>
                <a:solidFill>
                  <a:srgbClr val="9CBC58"/>
                </a:solidFill>
                <a:ln w="381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lIns="50800" tIns="50800" rIns="50800" bIns="50800" anchor="ctr"/>
                <a:lstStyle/>
                <a:p>
                  <a:pPr>
                    <a:defRPr/>
                  </a:pPr>
                  <a:endParaRPr b="1" u="sng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17FD2F7-2319-4181-8651-923832BBBC1D}"/>
                    </a:ext>
                  </a:extLst>
                </p:cNvPr>
                <p:cNvSpPr txBox="1"/>
                <p:nvPr/>
              </p:nvSpPr>
              <p:spPr>
                <a:xfrm>
                  <a:off x="5328837" y="3570304"/>
                  <a:ext cx="2268641" cy="24719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sz="1400" b="1" dirty="0">
                      <a:latin typeface="Rockwell" pitchFamily="18" charset="0"/>
                      <a:cs typeface="Clear Sans" panose="020B0503030202020304" pitchFamily="34" charset="0"/>
                    </a:rPr>
                    <a:t>PANEL JURNAL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6C139A-65AD-4DDA-A15D-E9C4E153F333}"/>
                  </a:ext>
                </a:extLst>
              </p:cNvPr>
              <p:cNvGrpSpPr/>
              <p:nvPr/>
            </p:nvGrpSpPr>
            <p:grpSpPr>
              <a:xfrm>
                <a:off x="2963120" y="3650490"/>
                <a:ext cx="3264060" cy="690016"/>
                <a:chOff x="4858930" y="2351571"/>
                <a:chExt cx="2388793" cy="663035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50" name="Shape 54">
                  <a:extLst>
                    <a:ext uri="{FF2B5EF4-FFF2-40B4-BE49-F238E27FC236}">
                      <a16:creationId xmlns:a16="http://schemas.microsoft.com/office/drawing/2014/main" id="{8D4F69F3-8325-4D7A-8A2C-CF52BEF3920F}"/>
                    </a:ext>
                  </a:extLst>
                </p:cNvPr>
                <p:cNvSpPr/>
                <p:nvPr/>
              </p:nvSpPr>
              <p:spPr>
                <a:xfrm>
                  <a:off x="5053760" y="2351571"/>
                  <a:ext cx="2016073" cy="663035"/>
                </a:xfrm>
                <a:prstGeom prst="roundRect">
                  <a:avLst>
                    <a:gd name="adj" fmla="val 11635"/>
                  </a:avLst>
                </a:prstGeom>
                <a:solidFill>
                  <a:srgbClr val="9CBC58"/>
                </a:solidFill>
                <a:ln w="381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lIns="50800" tIns="50800" rIns="50800" bIns="50800" anchor="ctr"/>
                <a:lstStyle/>
                <a:p>
                  <a:pPr>
                    <a:defRPr/>
                  </a:pPr>
                  <a:endParaRPr u="sng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2095C33-79C2-4DE3-9F97-BE84A4EE7279}"/>
                    </a:ext>
                  </a:extLst>
                </p:cNvPr>
                <p:cNvSpPr txBox="1"/>
                <p:nvPr/>
              </p:nvSpPr>
              <p:spPr>
                <a:xfrm>
                  <a:off x="4858930" y="2542543"/>
                  <a:ext cx="2388793" cy="31055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300" b="1" dirty="0">
                      <a:latin typeface="Rockwell" pitchFamily="18" charset="0"/>
                      <a:cs typeface="Clear Sans" panose="020B0503030202020304" pitchFamily="34" charset="0"/>
                    </a:rPr>
                    <a:t>PANEL BUKU KARYA ASLI &amp; </a:t>
                  </a:r>
                </a:p>
                <a:p>
                  <a:pPr algn="ctr">
                    <a:defRPr/>
                  </a:pPr>
                  <a:r>
                    <a:rPr lang="en-US" sz="1300" b="1" dirty="0">
                      <a:latin typeface="Rockwell" pitchFamily="18" charset="0"/>
                      <a:cs typeface="Clear Sans" panose="020B0503030202020304" pitchFamily="34" charset="0"/>
                    </a:rPr>
                    <a:t>BUKU PENYELIDIKAN 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5AB6983-1AB7-4FD0-B380-A80AD55391FE}"/>
                  </a:ext>
                </a:extLst>
              </p:cNvPr>
              <p:cNvGrpSpPr/>
              <p:nvPr/>
            </p:nvGrpSpPr>
            <p:grpSpPr>
              <a:xfrm>
                <a:off x="6291427" y="3652319"/>
                <a:ext cx="2210764" cy="715675"/>
                <a:chOff x="4937035" y="3292361"/>
                <a:chExt cx="2123256" cy="663035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48" name="Shape 54">
                  <a:extLst>
                    <a:ext uri="{FF2B5EF4-FFF2-40B4-BE49-F238E27FC236}">
                      <a16:creationId xmlns:a16="http://schemas.microsoft.com/office/drawing/2014/main" id="{084CF99C-660F-4516-BCF1-0942A0FDC458}"/>
                    </a:ext>
                  </a:extLst>
                </p:cNvPr>
                <p:cNvSpPr/>
                <p:nvPr/>
              </p:nvSpPr>
              <p:spPr>
                <a:xfrm>
                  <a:off x="4937035" y="3292361"/>
                  <a:ext cx="2123256" cy="663035"/>
                </a:xfrm>
                <a:prstGeom prst="roundRect">
                  <a:avLst>
                    <a:gd name="adj" fmla="val 11635"/>
                  </a:avLst>
                </a:prstGeom>
                <a:solidFill>
                  <a:srgbClr val="9CBC58"/>
                </a:solidFill>
                <a:ln w="381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lIns="50800" tIns="50800" rIns="50800" bIns="50800" anchor="ctr"/>
                <a:lstStyle/>
                <a:p>
                  <a:pPr>
                    <a:defRPr/>
                  </a:pPr>
                  <a:endParaRPr u="sng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F7165D1-1CEB-4653-9AD3-185BAABEB279}"/>
                    </a:ext>
                  </a:extLst>
                </p:cNvPr>
                <p:cNvSpPr txBox="1"/>
                <p:nvPr/>
              </p:nvSpPr>
              <p:spPr>
                <a:xfrm>
                  <a:off x="5067727" y="3493897"/>
                  <a:ext cx="1933255" cy="29941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300" b="1" dirty="0">
                      <a:latin typeface="Rockwell" pitchFamily="18" charset="0"/>
                      <a:cs typeface="Clear Sans" panose="020B0503030202020304" pitchFamily="34" charset="0"/>
                    </a:rPr>
                    <a:t>PANEL BUKU</a:t>
                  </a:r>
                </a:p>
                <a:p>
                  <a:pPr algn="ctr">
                    <a:defRPr/>
                  </a:pPr>
                  <a:r>
                    <a:rPr lang="en-US" sz="1300" b="1" dirty="0">
                      <a:latin typeface="Rockwell" pitchFamily="18" charset="0"/>
                      <a:cs typeface="Clear Sans" panose="020B0503030202020304" pitchFamily="34" charset="0"/>
                    </a:rPr>
                    <a:t>KARYA SUNTINGAN</a:t>
                  </a:r>
                </a:p>
              </p:txBody>
            </p:sp>
          </p:grpSp>
        </p:grpSp>
        <p:sp>
          <p:nvSpPr>
            <p:cNvPr id="39" name="TextBox 3">
              <a:extLst>
                <a:ext uri="{FF2B5EF4-FFF2-40B4-BE49-F238E27FC236}">
                  <a16:creationId xmlns:a16="http://schemas.microsoft.com/office/drawing/2014/main" id="{9EDA05B7-6999-4756-BD76-DD54B28AD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74" y="4398655"/>
              <a:ext cx="2509670" cy="24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dirty="0"/>
                <a:t>Prof. Dr. </a:t>
              </a:r>
              <a:r>
                <a:rPr lang="en-US" altLang="en-US" dirty="0" err="1"/>
                <a:t>Rosli</a:t>
              </a:r>
              <a:r>
                <a:rPr lang="en-US" altLang="en-US" dirty="0"/>
                <a:t> Md. </a:t>
              </a:r>
              <a:r>
                <a:rPr lang="en-US" altLang="en-US" dirty="0" err="1"/>
                <a:t>Illias</a:t>
              </a:r>
              <a:endParaRPr lang="en-US" altLang="en-US" dirty="0"/>
            </a:p>
          </p:txBody>
        </p: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E66719B1-CA3C-418A-8A02-D08578309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854" y="4398655"/>
              <a:ext cx="2740025" cy="24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dirty="0"/>
                <a:t>Prof. </a:t>
              </a:r>
              <a:r>
                <a:rPr lang="en-US" altLang="en-US" dirty="0" err="1"/>
                <a:t>Madya</a:t>
              </a:r>
              <a:r>
                <a:rPr lang="en-US" altLang="en-US" dirty="0"/>
                <a:t> </a:t>
              </a:r>
              <a:r>
                <a:rPr lang="en-US" altLang="en-US" dirty="0" err="1"/>
                <a:t>Issham</a:t>
              </a:r>
              <a:r>
                <a:rPr lang="en-US" altLang="en-US" dirty="0"/>
                <a:t> Ismail</a:t>
              </a:r>
            </a:p>
          </p:txBody>
        </p: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65D3E981-57B9-43AA-B093-F1C955840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890" y="4378942"/>
              <a:ext cx="2236787" cy="24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dirty="0"/>
                <a:t>Prof. Dr. </a:t>
              </a:r>
              <a:r>
                <a:rPr lang="en-US" altLang="en-US" dirty="0" err="1"/>
                <a:t>Rosli</a:t>
              </a:r>
              <a:r>
                <a:rPr lang="en-US" altLang="en-US" dirty="0"/>
                <a:t> </a:t>
              </a:r>
              <a:r>
                <a:rPr lang="en-US" altLang="en-US" dirty="0" err="1"/>
                <a:t>Hussin</a:t>
              </a:r>
              <a:r>
                <a:rPr lang="en-US" altLang="en-US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>
            <a:extLst>
              <a:ext uri="{FF2B5EF4-FFF2-40B4-BE49-F238E27FC236}">
                <a16:creationId xmlns:a16="http://schemas.microsoft.com/office/drawing/2014/main" id="{B3CF17F4-2BD6-4EA3-8DD1-F651F474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369" y="3751073"/>
            <a:ext cx="1915435" cy="99677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F.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Alam</a:t>
            </a:r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Bina</a:t>
            </a:r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 &amp;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Ukur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9219" name="AutoShape 4">
            <a:extLst>
              <a:ext uri="{FF2B5EF4-FFF2-40B4-BE49-F238E27FC236}">
                <a16:creationId xmlns:a16="http://schemas.microsoft.com/office/drawing/2014/main" id="{4B220254-88AE-4578-AB98-AFED63F0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787" y="2661342"/>
            <a:ext cx="1646238" cy="85883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F.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Sains</a:t>
            </a:r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Sosial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&amp;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Kemanusiaan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9220" name="AutoShape 5">
            <a:extLst>
              <a:ext uri="{FF2B5EF4-FFF2-40B4-BE49-F238E27FC236}">
                <a16:creationId xmlns:a16="http://schemas.microsoft.com/office/drawing/2014/main" id="{F450107F-ACAD-4A72-9457-D6E15432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940" y="3727165"/>
            <a:ext cx="1668463" cy="9445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F.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Sains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9222" name="AutoShape 8">
            <a:extLst>
              <a:ext uri="{FF2B5EF4-FFF2-40B4-BE49-F238E27FC236}">
                <a16:creationId xmlns:a16="http://schemas.microsoft.com/office/drawing/2014/main" id="{0A53D24E-45E1-4BEC-99F5-2258D18C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502" y="2651817"/>
            <a:ext cx="1648026" cy="8255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F.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Tek</a:t>
            </a:r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.&amp;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Informatik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(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Razak</a:t>
            </a:r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), UTMKL</a:t>
            </a: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19465" name="Text Box 112">
            <a:extLst>
              <a:ext uri="{FF2B5EF4-FFF2-40B4-BE49-F238E27FC236}">
                <a16:creationId xmlns:a16="http://schemas.microsoft.com/office/drawing/2014/main" id="{B7EE4136-A293-430D-B8BD-04ED462F0B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036" y="3279507"/>
            <a:ext cx="1347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>
                <a:latin typeface="Rockwell Condensed" pitchFamily="18" charset="0"/>
              </a:rPr>
              <a:t>FAKULTI</a:t>
            </a:r>
          </a:p>
        </p:txBody>
      </p:sp>
      <p:sp>
        <p:nvSpPr>
          <p:cNvPr id="9224" name="AutoShape 2">
            <a:extLst>
              <a:ext uri="{FF2B5EF4-FFF2-40B4-BE49-F238E27FC236}">
                <a16:creationId xmlns:a16="http://schemas.microsoft.com/office/drawing/2014/main" id="{3610E47C-4E65-4FDD-9BB5-B31FB8A0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22" y="2659144"/>
            <a:ext cx="1539875" cy="89294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F. </a:t>
            </a:r>
            <a:r>
              <a:rPr lang="en-US" altLang="en-US" sz="15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Kejuruteraan</a:t>
            </a:r>
            <a:endParaRPr lang="en-US" altLang="en-US" sz="1500" b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9225" name="Line 16">
            <a:extLst>
              <a:ext uri="{FF2B5EF4-FFF2-40B4-BE49-F238E27FC236}">
                <a16:creationId xmlns:a16="http://schemas.microsoft.com/office/drawing/2014/main" id="{2AB3964C-4B27-4E74-A2B4-38826C5CA8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6580" y="2098431"/>
            <a:ext cx="6147173" cy="131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23">
            <a:extLst>
              <a:ext uri="{FF2B5EF4-FFF2-40B4-BE49-F238E27FC236}">
                <a16:creationId xmlns:a16="http://schemas.microsoft.com/office/drawing/2014/main" id="{8173478B-7FD0-4FA6-A653-4C975CA20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7198" y="2134752"/>
            <a:ext cx="0" cy="16166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4">
            <a:extLst>
              <a:ext uri="{FF2B5EF4-FFF2-40B4-BE49-F238E27FC236}">
                <a16:creationId xmlns:a16="http://schemas.microsoft.com/office/drawing/2014/main" id="{CDECD1F1-AFB4-4A4B-9297-ABFCDFD20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406" y="2134753"/>
            <a:ext cx="3175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5">
            <a:extLst>
              <a:ext uri="{FF2B5EF4-FFF2-40B4-BE49-F238E27FC236}">
                <a16:creationId xmlns:a16="http://schemas.microsoft.com/office/drawing/2014/main" id="{92C4D9D1-1B1F-4EBF-AC31-15A1E2CF1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086" y="2134752"/>
            <a:ext cx="0" cy="157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8">
            <a:extLst>
              <a:ext uri="{FF2B5EF4-FFF2-40B4-BE49-F238E27FC236}">
                <a16:creationId xmlns:a16="http://schemas.microsoft.com/office/drawing/2014/main" id="{FFE14001-0476-4824-BBDD-5E206BE1F8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861" y="2098430"/>
            <a:ext cx="0" cy="5744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9">
            <a:extLst>
              <a:ext uri="{FF2B5EF4-FFF2-40B4-BE49-F238E27FC236}">
                <a16:creationId xmlns:a16="http://schemas.microsoft.com/office/drawing/2014/main" id="{93165A85-488E-4710-B00D-1D88420B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7384" y="2104591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utoShape 81">
            <a:extLst>
              <a:ext uri="{FF2B5EF4-FFF2-40B4-BE49-F238E27FC236}">
                <a16:creationId xmlns:a16="http://schemas.microsoft.com/office/drawing/2014/main" id="{24795A58-462D-43F2-A8CC-393CC54F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2404"/>
            <a:ext cx="5673969" cy="7429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en-US" altLang="en-US" sz="16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JAWATANKUASA PENERBITAN AKADEMIK UNIVERSITI (JPAU) </a:t>
            </a:r>
          </a:p>
          <a:p>
            <a:pPr algn="ctr" defTabSz="914400" eaLnBrk="1" hangingPunct="1"/>
            <a:r>
              <a:rPr lang="en-US" altLang="en-US" sz="1600" b="1" dirty="0" err="1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Pengerusi</a:t>
            </a:r>
            <a:r>
              <a:rPr lang="en-US" altLang="en-US" sz="16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 TNCPI </a:t>
            </a:r>
            <a:endParaRPr lang="en-US" altLang="en-US" sz="1600" b="1" i="1" dirty="0">
              <a:solidFill>
                <a:schemeClr val="bg1"/>
              </a:solidFill>
              <a:latin typeface="Arial Narrow" pitchFamily="34" charset="0"/>
              <a:ea typeface="MS PGothic" panose="020B0600070205080204" pitchFamily="34" charset="-128"/>
            </a:endParaRPr>
          </a:p>
        </p:txBody>
      </p:sp>
      <p:sp>
        <p:nvSpPr>
          <p:cNvPr id="9232" name="Rectangle 82">
            <a:extLst>
              <a:ext uri="{FF2B5EF4-FFF2-40B4-BE49-F238E27FC236}">
                <a16:creationId xmlns:a16="http://schemas.microsoft.com/office/drawing/2014/main" id="{00514C0B-D44D-4AE2-9A66-110DFD1A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078" y="2111917"/>
            <a:ext cx="1069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 </a:t>
            </a:r>
          </a:p>
        </p:txBody>
      </p:sp>
      <p:sp>
        <p:nvSpPr>
          <p:cNvPr id="9233" name="Line 23">
            <a:extLst>
              <a:ext uri="{FF2B5EF4-FFF2-40B4-BE49-F238E27FC236}">
                <a16:creationId xmlns:a16="http://schemas.microsoft.com/office/drawing/2014/main" id="{CD03547F-BC17-4834-B8F9-28ABDF128C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7723" y="2112357"/>
            <a:ext cx="0" cy="6073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85">
            <a:extLst>
              <a:ext uri="{FF2B5EF4-FFF2-40B4-BE49-F238E27FC236}">
                <a16:creationId xmlns:a16="http://schemas.microsoft.com/office/drawing/2014/main" id="{3AEE1C70-AF98-48E7-8BAF-7CDA11B3E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723" y="1770673"/>
            <a:ext cx="0" cy="3360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5">
            <a:extLst>
              <a:ext uri="{FF2B5EF4-FFF2-40B4-BE49-F238E27FC236}">
                <a16:creationId xmlns:a16="http://schemas.microsoft.com/office/drawing/2014/main" id="{D8254144-9876-444C-B5C9-92FC9D5FF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8411" y="2118877"/>
            <a:ext cx="0" cy="157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AutoShape 5">
            <a:extLst>
              <a:ext uri="{FF2B5EF4-FFF2-40B4-BE49-F238E27FC236}">
                <a16:creationId xmlns:a16="http://schemas.microsoft.com/office/drawing/2014/main" id="{3FB514A9-C03C-4BAE-BB68-B4C721B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890" y="3697002"/>
            <a:ext cx="1651000" cy="9540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MJIT UTM KL</a:t>
            </a: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  <p:sp>
        <p:nvSpPr>
          <p:cNvPr id="9237" name="Title 1">
            <a:extLst>
              <a:ext uri="{FF2B5EF4-FFF2-40B4-BE49-F238E27FC236}">
                <a16:creationId xmlns:a16="http://schemas.microsoft.com/office/drawing/2014/main" id="{DCCD50DF-4895-42A7-B4AB-E5984920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76" y="264764"/>
            <a:ext cx="3040101" cy="757238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KEAHLIAN JPAU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781E1F-0A6C-42F3-892A-54F6542C58E8}"/>
              </a:ext>
            </a:extLst>
          </p:cNvPr>
          <p:cNvGrpSpPr/>
          <p:nvPr/>
        </p:nvGrpSpPr>
        <p:grpSpPr>
          <a:xfrm>
            <a:off x="1026505" y="4999184"/>
            <a:ext cx="2388874" cy="933265"/>
            <a:chOff x="4969138" y="3390819"/>
            <a:chExt cx="2267772" cy="663035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A4D7C10D-C9B6-403F-AE31-2073EB7A8C09}"/>
                </a:ext>
              </a:extLst>
            </p:cNvPr>
            <p:cNvSpPr/>
            <p:nvPr/>
          </p:nvSpPr>
          <p:spPr>
            <a:xfrm>
              <a:off x="4969138" y="3390819"/>
              <a:ext cx="2267772" cy="663035"/>
            </a:xfrm>
            <a:prstGeom prst="roundRect">
              <a:avLst>
                <a:gd name="adj" fmla="val 11635"/>
              </a:avLst>
            </a:prstGeom>
            <a:grpFill/>
            <a:ln w="381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anchor="ctr"/>
            <a:lstStyle/>
            <a:p>
              <a:pPr>
                <a:defRPr/>
              </a:pPr>
              <a:endParaRPr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613A96-387D-45BD-9861-E572447BDFDB}"/>
                </a:ext>
              </a:extLst>
            </p:cNvPr>
            <p:cNvSpPr txBox="1"/>
            <p:nvPr/>
          </p:nvSpPr>
          <p:spPr>
            <a:xfrm>
              <a:off x="5237963" y="3573286"/>
              <a:ext cx="1743075" cy="31067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1600" b="1" dirty="0">
                  <a:latin typeface="Rockwell Condensed" pitchFamily="18" charset="0"/>
                  <a:cs typeface="Clear Sans" panose="020B0503030202020304" pitchFamily="34" charset="0"/>
                </a:rPr>
                <a:t>PANEL JURNAL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0B0A0C-558B-497E-BF98-7D3189108CE5}"/>
              </a:ext>
            </a:extLst>
          </p:cNvPr>
          <p:cNvGrpSpPr/>
          <p:nvPr/>
        </p:nvGrpSpPr>
        <p:grpSpPr>
          <a:xfrm>
            <a:off x="6230741" y="5000930"/>
            <a:ext cx="2419593" cy="890584"/>
            <a:chOff x="4964261" y="3320512"/>
            <a:chExt cx="2267772" cy="6630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Shape 54">
              <a:extLst>
                <a:ext uri="{FF2B5EF4-FFF2-40B4-BE49-F238E27FC236}">
                  <a16:creationId xmlns:a16="http://schemas.microsoft.com/office/drawing/2014/main" id="{D36BA115-3600-474F-9DA8-91836079F366}"/>
                </a:ext>
              </a:extLst>
            </p:cNvPr>
            <p:cNvSpPr/>
            <p:nvPr/>
          </p:nvSpPr>
          <p:spPr>
            <a:xfrm>
              <a:off x="4964261" y="3320512"/>
              <a:ext cx="2267772" cy="663035"/>
            </a:xfrm>
            <a:prstGeom prst="roundRect">
              <a:avLst>
                <a:gd name="adj" fmla="val 11635"/>
              </a:avLst>
            </a:prstGeom>
            <a:solidFill>
              <a:schemeClr val="accent6">
                <a:lumMod val="75000"/>
              </a:schemeClr>
            </a:solidFill>
            <a:ln w="381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7B8850-B5AD-4E10-A223-8E0867C78DFD}"/>
                </a:ext>
              </a:extLst>
            </p:cNvPr>
            <p:cNvSpPr txBox="1"/>
            <p:nvPr/>
          </p:nvSpPr>
          <p:spPr>
            <a:xfrm>
              <a:off x="5298401" y="3451303"/>
              <a:ext cx="1743075" cy="43536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Rockwell Condensed" pitchFamily="18" charset="0"/>
                  <a:cs typeface="Clear Sans" panose="020B0503030202020304" pitchFamily="34" charset="0"/>
                </a:rPr>
                <a:t>PANEL BUKU KARYA SUNTINGAN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7781E1F-0A6C-42F3-892A-54F6542C58E8}"/>
              </a:ext>
            </a:extLst>
          </p:cNvPr>
          <p:cNvGrpSpPr/>
          <p:nvPr/>
        </p:nvGrpSpPr>
        <p:grpSpPr>
          <a:xfrm>
            <a:off x="3588153" y="5015867"/>
            <a:ext cx="2459701" cy="900445"/>
            <a:chOff x="5602931" y="2659739"/>
            <a:chExt cx="2267772" cy="66303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6" name="Shape 54">
              <a:extLst>
                <a:ext uri="{FF2B5EF4-FFF2-40B4-BE49-F238E27FC236}">
                  <a16:creationId xmlns:a16="http://schemas.microsoft.com/office/drawing/2014/main" id="{A4D7C10D-C9B6-403F-AE31-2073EB7A8C09}"/>
                </a:ext>
              </a:extLst>
            </p:cNvPr>
            <p:cNvSpPr/>
            <p:nvPr/>
          </p:nvSpPr>
          <p:spPr>
            <a:xfrm>
              <a:off x="5602931" y="2659739"/>
              <a:ext cx="2267772" cy="663035"/>
            </a:xfrm>
            <a:prstGeom prst="roundRect">
              <a:avLst>
                <a:gd name="adj" fmla="val 11635"/>
              </a:avLst>
            </a:prstGeom>
            <a:solidFill>
              <a:srgbClr val="3366CC"/>
            </a:solidFill>
            <a:ln w="381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anchor="ctr"/>
            <a:lstStyle/>
            <a:p>
              <a:pPr>
                <a:defRPr/>
              </a:pPr>
              <a:endParaRPr b="1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1613A96-387D-45BD-9861-E572447BDFDB}"/>
                </a:ext>
              </a:extLst>
            </p:cNvPr>
            <p:cNvSpPr txBox="1"/>
            <p:nvPr/>
          </p:nvSpPr>
          <p:spPr>
            <a:xfrm>
              <a:off x="5883792" y="2779547"/>
              <a:ext cx="1743075" cy="43059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Rockwell Condensed" pitchFamily="18" charset="0"/>
                  <a:cs typeface="Clear Sans" panose="020B0503030202020304" pitchFamily="34" charset="0"/>
                </a:rPr>
                <a:t>PANEL BUKU KARYA ASLI</a:t>
              </a:r>
            </a:p>
          </p:txBody>
        </p:sp>
      </p:grpSp>
      <p:sp>
        <p:nvSpPr>
          <p:cNvPr id="9221" name="AutoShape 6">
            <a:extLst>
              <a:ext uri="{FF2B5EF4-FFF2-40B4-BE49-F238E27FC236}">
                <a16:creationId xmlns:a16="http://schemas.microsoft.com/office/drawing/2014/main" id="{AD327DBC-759C-4784-87E3-6A7514DE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18" y="2656196"/>
            <a:ext cx="1506537" cy="812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lin ang="5400000" scaled="1"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chemeClr val="bg1"/>
                </a:solidFill>
                <a:latin typeface="Arial Narrow" pitchFamily="34" charset="0"/>
                <a:ea typeface="MS PGothic" panose="020B0600070205080204" pitchFamily="34" charset="-128"/>
              </a:rPr>
              <a:t>AHIBS </a:t>
            </a:r>
          </a:p>
          <a:p>
            <a:pPr algn="ctr"/>
            <a:r>
              <a:rPr lang="en-US" altLang="en-US" sz="1500" b="1" dirty="0">
                <a:solidFill>
                  <a:srgbClr val="00B0F0"/>
                </a:solidFill>
                <a:latin typeface="Arial Narrow" pitchFamily="34" charset="0"/>
                <a:ea typeface="MS PGothic" panose="020B0600070205080204" pitchFamily="34" charset="-128"/>
              </a:rPr>
              <a:t>TD PIPA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263263"/>
              </p:ext>
            </p:extLst>
          </p:nvPr>
        </p:nvGraphicFramePr>
        <p:xfrm>
          <a:off x="2965266" y="767986"/>
          <a:ext cx="5996171" cy="407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13320" y="4981691"/>
            <a:ext cx="2164188" cy="9667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b="1" dirty="0"/>
              <a:t>SEKSYEN PENTADBIRAN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77015" y="4996017"/>
            <a:ext cx="1902871" cy="96678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b="1" dirty="0"/>
              <a:t>SEKSYEN KANDUNGAN DIGITAL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27761" y="4986493"/>
            <a:ext cx="1959400" cy="945956"/>
          </a:xfrm>
          <a:prstGeom prst="roundRect">
            <a:avLst/>
          </a:prstGeom>
          <a:solidFill>
            <a:srgbClr val="660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/>
              <a:t>SEKSYEN PEMASARAN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95387" y="4986492"/>
            <a:ext cx="1794262" cy="9571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b="1" dirty="0"/>
              <a:t>SEKSYEN GRAFIK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19100" y="1190625"/>
            <a:ext cx="2400300" cy="2571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2800" b="1" dirty="0">
                <a:latin typeface="+mn-lt"/>
              </a:rPr>
              <a:t>STRUKTUR ORGANISASI </a:t>
            </a:r>
          </a:p>
          <a:p>
            <a:pPr algn="ctr" defTabSz="914400" eaLnBrk="1" hangingPunct="1">
              <a:defRPr/>
            </a:pPr>
            <a:r>
              <a:rPr lang="en-US" sz="2800" b="1" dirty="0">
                <a:latin typeface="+mn-lt"/>
              </a:rPr>
              <a:t>PEJABAT PENERBIT UTM </a:t>
            </a:r>
            <a:r>
              <a:rPr lang="en-US" sz="2800" b="1" i="1" dirty="0">
                <a:latin typeface="+mn-lt"/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297309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3F58AA8A-CCAA-420D-B25D-674E6FB8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724025"/>
            <a:ext cx="83708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66738" indent="-565150"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altLang="en-US" sz="2585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Semua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staf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/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pelajar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UTM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en-US" altLang="en-US" sz="1000" b="1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Karyawan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Tamu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yang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dilantik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oleh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universiti</a:t>
            </a:r>
            <a:endParaRPr lang="en-US" altLang="en-US" sz="2585" b="1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endParaRPr lang="en-US" altLang="en-US" sz="1000" b="1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Karya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yang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ditulis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pengkarya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585" b="1" dirty="0" err="1">
                <a:solidFill>
                  <a:srgbClr val="CC0000"/>
                </a:solidFill>
                <a:latin typeface="Century Gothic" panose="020B0502020202020204" pitchFamily="34" charset="0"/>
              </a:rPr>
              <a:t>luar</a:t>
            </a:r>
            <a:r>
              <a:rPr lang="en-US" altLang="en-US" sz="2585" b="1" dirty="0">
                <a:solidFill>
                  <a:srgbClr val="CC0000"/>
                </a:solidFill>
                <a:latin typeface="Century Gothic" panose="020B0502020202020204" pitchFamily="34" charset="0"/>
              </a:rPr>
              <a:t> UTM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1E39C8-7998-4750-A204-48A38CEDBD5D}"/>
              </a:ext>
            </a:extLst>
          </p:cNvPr>
          <p:cNvSpPr txBox="1">
            <a:spLocks/>
          </p:cNvSpPr>
          <p:nvPr/>
        </p:nvSpPr>
        <p:spPr bwMode="auto">
          <a:xfrm>
            <a:off x="902824" y="1079500"/>
            <a:ext cx="71870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 err="1">
                <a:latin typeface="+mn-lt"/>
              </a:rPr>
              <a:t>Siapa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layak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menerbitkan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buku</a:t>
            </a:r>
            <a:r>
              <a:rPr lang="en-US" sz="3200" b="1" dirty="0">
                <a:latin typeface="+mn-lt"/>
              </a:rPr>
              <a:t>/</a:t>
            </a:r>
            <a:r>
              <a:rPr lang="en-US" sz="3200" b="1" dirty="0" err="1">
                <a:latin typeface="+mn-lt"/>
              </a:rPr>
              <a:t>karya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dengan</a:t>
            </a:r>
            <a:r>
              <a:rPr lang="en-US" sz="3200" b="1" dirty="0">
                <a:latin typeface="+mn-lt"/>
              </a:rPr>
              <a:t> kami?</a:t>
            </a:r>
            <a:endParaRPr lang="en-US" sz="32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4920BF-D6EB-4FFD-8ACE-1D48C4C4269C}"/>
              </a:ext>
            </a:extLst>
          </p:cNvPr>
          <p:cNvSpPr txBox="1">
            <a:spLocks/>
          </p:cNvSpPr>
          <p:nvPr/>
        </p:nvSpPr>
        <p:spPr bwMode="auto">
          <a:xfrm>
            <a:off x="493713" y="862013"/>
            <a:ext cx="78867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>
                <a:latin typeface="+mn-lt"/>
              </a:rPr>
              <a:t> GENRE  BUKU </a:t>
            </a:r>
            <a:r>
              <a:rPr lang="en-US" sz="3200" b="1" dirty="0" err="1">
                <a:latin typeface="+mn-lt"/>
              </a:rPr>
              <a:t>Terbitan</a:t>
            </a:r>
            <a:r>
              <a:rPr lang="en-US" sz="3200" b="1" dirty="0">
                <a:latin typeface="+mn-lt"/>
              </a:rPr>
              <a:t> </a:t>
            </a:r>
            <a:endParaRPr lang="en-US" sz="3200" b="1" i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5E3D0E-C6D6-4936-BF64-2C9B6BF4BEE4}"/>
              </a:ext>
            </a:extLst>
          </p:cNvPr>
          <p:cNvGrpSpPr/>
          <p:nvPr/>
        </p:nvGrpSpPr>
        <p:grpSpPr>
          <a:xfrm>
            <a:off x="4688917" y="1706120"/>
            <a:ext cx="795977" cy="797059"/>
            <a:chOff x="2720353" y="4348356"/>
            <a:chExt cx="1040836" cy="1042251"/>
          </a:xfrm>
          <a:solidFill>
            <a:srgbClr val="C3382B"/>
          </a:solidFill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8CEC8FAE-3A60-4FD1-8D3C-B433AD00E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C86B99EC-FC78-4876-B2E7-84413E85E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9701A5-AE83-443A-8137-A45E554307FE}"/>
              </a:ext>
            </a:extLst>
          </p:cNvPr>
          <p:cNvGrpSpPr/>
          <p:nvPr/>
        </p:nvGrpSpPr>
        <p:grpSpPr>
          <a:xfrm>
            <a:off x="4688917" y="2974762"/>
            <a:ext cx="795977" cy="797059"/>
            <a:chOff x="2720353" y="4348356"/>
            <a:chExt cx="1040836" cy="1042251"/>
          </a:xfrm>
          <a:solidFill>
            <a:srgbClr val="297E9F"/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B3946C0E-55C0-4DC2-947E-EE956CFAB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D900BD07-6F02-4BF0-B4D5-714E391D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4F8496-B667-4CF1-8D87-B44AD4573BA8}"/>
              </a:ext>
            </a:extLst>
          </p:cNvPr>
          <p:cNvGrpSpPr/>
          <p:nvPr/>
        </p:nvGrpSpPr>
        <p:grpSpPr>
          <a:xfrm>
            <a:off x="4688917" y="4178992"/>
            <a:ext cx="795977" cy="797059"/>
            <a:chOff x="2720353" y="4348356"/>
            <a:chExt cx="1040836" cy="1042251"/>
          </a:xfrm>
          <a:solidFill>
            <a:schemeClr val="accent3"/>
          </a:solidFill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A35D9419-C72B-4719-B724-7B00A10A6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CF3543A0-B149-4CB1-AFE6-68BEAF363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6F8B2E-1005-4EFB-B3A8-117524009F3B}"/>
              </a:ext>
            </a:extLst>
          </p:cNvPr>
          <p:cNvGrpSpPr/>
          <p:nvPr/>
        </p:nvGrpSpPr>
        <p:grpSpPr>
          <a:xfrm>
            <a:off x="3452418" y="4177093"/>
            <a:ext cx="795977" cy="797059"/>
            <a:chOff x="2720353" y="4348356"/>
            <a:chExt cx="1040836" cy="1042251"/>
          </a:xfrm>
          <a:solidFill>
            <a:srgbClr val="13A286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782ABAB-CD7B-4F96-B016-86B522223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05BB9A1-1EFE-43CA-B5D6-AD2E392F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0A1DE-56E8-4045-BA6A-D8C99FC7A5F7}"/>
              </a:ext>
            </a:extLst>
          </p:cNvPr>
          <p:cNvGrpSpPr/>
          <p:nvPr/>
        </p:nvGrpSpPr>
        <p:grpSpPr>
          <a:xfrm>
            <a:off x="3452418" y="2996926"/>
            <a:ext cx="795977" cy="797059"/>
            <a:chOff x="2720353" y="4348356"/>
            <a:chExt cx="1040836" cy="1042251"/>
          </a:xfrm>
          <a:solidFill>
            <a:srgbClr val="9CBC58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AC11E94-7E77-4DDC-A8B7-419AF41F2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70A838-92CA-4153-836D-69DE60FC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1EACD3-660D-4509-BDF9-62E2E90C97F1}"/>
              </a:ext>
            </a:extLst>
          </p:cNvPr>
          <p:cNvGrpSpPr/>
          <p:nvPr/>
        </p:nvGrpSpPr>
        <p:grpSpPr>
          <a:xfrm>
            <a:off x="3452418" y="1719415"/>
            <a:ext cx="795977" cy="797059"/>
            <a:chOff x="2720353" y="4348356"/>
            <a:chExt cx="1040836" cy="1042251"/>
          </a:xfrm>
          <a:solidFill>
            <a:srgbClr val="F69C15"/>
          </a:solidFill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C6524E4-8232-44E1-8DF2-D8D08C2DA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4F36932A-83B0-4626-93D1-CCAAAF7F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26EB482-04EA-4DC3-A8E1-F329D1D140FF}"/>
              </a:ext>
            </a:extLst>
          </p:cNvPr>
          <p:cNvSpPr txBox="1"/>
          <p:nvPr/>
        </p:nvSpPr>
        <p:spPr>
          <a:xfrm>
            <a:off x="5564188" y="4276725"/>
            <a:ext cx="2725737" cy="61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Terjemahan</a:t>
            </a:r>
            <a:endParaRPr lang="en-US" b="1" dirty="0"/>
          </a:p>
          <a:p>
            <a:pPr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Translated Titles</a:t>
            </a:r>
            <a:endParaRPr lang="id-ID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0397F-F89C-4B7F-9728-95FBE0D82DFA}"/>
              </a:ext>
            </a:extLst>
          </p:cNvPr>
          <p:cNvSpPr txBox="1"/>
          <p:nvPr/>
        </p:nvSpPr>
        <p:spPr>
          <a:xfrm>
            <a:off x="158750" y="4391025"/>
            <a:ext cx="3425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Popular/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  <a:p>
            <a:pPr algn="r"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Popular Scholarly Books</a:t>
            </a:r>
            <a:endParaRPr lang="id-ID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7D8447-7CCF-4B71-B211-4AA2133CC53A}"/>
              </a:ext>
            </a:extLst>
          </p:cNvPr>
          <p:cNvSpPr txBox="1"/>
          <p:nvPr/>
        </p:nvSpPr>
        <p:spPr>
          <a:xfrm>
            <a:off x="5564188" y="2955925"/>
            <a:ext cx="3421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Bab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/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lear Sans" panose="020B0503030202020304" pitchFamily="34" charset="0"/>
              </a:rPr>
              <a:t>Karya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lear Sans" panose="020B05030302020203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lear Sans" panose="020B0503030202020304" pitchFamily="34" charset="0"/>
              </a:rPr>
              <a:t>Suntingan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lear Sans" panose="020B0503030202020304" pitchFamily="34" charset="0"/>
            </a:endParaRPr>
          </a:p>
          <a:p>
            <a:pPr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Edited books</a:t>
            </a:r>
            <a:endParaRPr lang="id-ID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178EF4-1A31-4BFE-91E5-251E07471AAD}"/>
              </a:ext>
            </a:extLst>
          </p:cNvPr>
          <p:cNvSpPr txBox="1"/>
          <p:nvPr/>
        </p:nvSpPr>
        <p:spPr>
          <a:xfrm>
            <a:off x="1301750" y="1968500"/>
            <a:ext cx="2151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Rujukan</a:t>
            </a:r>
            <a:endParaRPr lang="en-US" b="1" dirty="0"/>
          </a:p>
          <a:p>
            <a:pPr algn="r"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Reference Books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 </a:t>
            </a:r>
            <a:endParaRPr lang="id-ID" b="1" i="1" dirty="0">
              <a:solidFill>
                <a:schemeClr val="tx1">
                  <a:lumMod val="65000"/>
                  <a:lumOff val="35000"/>
                </a:schemeClr>
              </a:solidFill>
              <a:latin typeface="Ruda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399BC-5AAD-401A-9834-1D38C1B59858}"/>
              </a:ext>
            </a:extLst>
          </p:cNvPr>
          <p:cNvSpPr txBox="1"/>
          <p:nvPr/>
        </p:nvSpPr>
        <p:spPr>
          <a:xfrm>
            <a:off x="836613" y="3071813"/>
            <a:ext cx="26162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Teks</a:t>
            </a:r>
            <a:endParaRPr lang="en-US" b="1" dirty="0"/>
          </a:p>
          <a:p>
            <a:pPr algn="r">
              <a:defRPr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Text books</a:t>
            </a:r>
            <a:endParaRPr lang="id-ID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071EA-3BDA-4823-8B4D-CB8196333C11}"/>
              </a:ext>
            </a:extLst>
          </p:cNvPr>
          <p:cNvSpPr txBox="1"/>
          <p:nvPr/>
        </p:nvSpPr>
        <p:spPr>
          <a:xfrm>
            <a:off x="5564188" y="1862138"/>
            <a:ext cx="254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Penyelidikan</a:t>
            </a:r>
            <a:endParaRPr lang="en-US" b="1" dirty="0"/>
          </a:p>
          <a:p>
            <a:pPr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Research Books</a:t>
            </a:r>
            <a:endParaRPr lang="id-ID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2DF772-36AE-45CE-89D6-EC33D609D9F2}"/>
              </a:ext>
            </a:extLst>
          </p:cNvPr>
          <p:cNvGrpSpPr/>
          <p:nvPr/>
        </p:nvGrpSpPr>
        <p:grpSpPr>
          <a:xfrm>
            <a:off x="3452418" y="5227408"/>
            <a:ext cx="795977" cy="797059"/>
            <a:chOff x="2720353" y="4348356"/>
            <a:chExt cx="1040836" cy="1042251"/>
          </a:xfrm>
          <a:solidFill>
            <a:srgbClr val="9CBC58"/>
          </a:solidFill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F48AEF7-9C29-4277-87F8-350BC3392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BA98A8-D453-4A96-8868-437B707C1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9CC4FE-198E-4FBB-9D3B-F2059FF8FF91}"/>
              </a:ext>
            </a:extLst>
          </p:cNvPr>
          <p:cNvGrpSpPr/>
          <p:nvPr/>
        </p:nvGrpSpPr>
        <p:grpSpPr>
          <a:xfrm>
            <a:off x="4688917" y="5218054"/>
            <a:ext cx="795977" cy="797059"/>
            <a:chOff x="2720353" y="4348356"/>
            <a:chExt cx="1040836" cy="1042251"/>
          </a:xfrm>
          <a:solidFill>
            <a:srgbClr val="C3382B"/>
          </a:solidFill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75A026F-B02C-4985-9D83-027A887C5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353" y="4348356"/>
              <a:ext cx="1040836" cy="1042251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1866890D-01F0-496F-9E04-7C710E7A2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15" y="4475632"/>
              <a:ext cx="789112" cy="79194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31A68AC-10E4-4AB8-9259-D7C5A08AE9DC}"/>
              </a:ext>
            </a:extLst>
          </p:cNvPr>
          <p:cNvSpPr txBox="1"/>
          <p:nvPr/>
        </p:nvSpPr>
        <p:spPr>
          <a:xfrm>
            <a:off x="725488" y="5324475"/>
            <a:ext cx="2736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 err="1"/>
              <a:t>Biografi</a:t>
            </a:r>
            <a:r>
              <a:rPr lang="en-US" b="1" dirty="0"/>
              <a:t> /</a:t>
            </a:r>
            <a:r>
              <a:rPr lang="en-US" b="1" dirty="0" err="1"/>
              <a:t>Autobiografi</a:t>
            </a:r>
            <a:endParaRPr lang="en-US" b="1" dirty="0"/>
          </a:p>
          <a:p>
            <a:pPr algn="r"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Biography/Autobiography</a:t>
            </a:r>
            <a:endParaRPr lang="id-ID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24431F-8816-4416-8830-B7A7D29BAB60}"/>
              </a:ext>
            </a:extLst>
          </p:cNvPr>
          <p:cNvSpPr txBox="1"/>
          <p:nvPr/>
        </p:nvSpPr>
        <p:spPr>
          <a:xfrm>
            <a:off x="5564188" y="5256213"/>
            <a:ext cx="2128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Novel </a:t>
            </a:r>
            <a:r>
              <a:rPr lang="en-US" b="1" dirty="0" err="1"/>
              <a:t>Sejarah</a:t>
            </a:r>
            <a:endParaRPr lang="en-US" b="1" dirty="0"/>
          </a:p>
          <a:p>
            <a:pPr>
              <a:defRPr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lear Sans" panose="020B0503030202020304" pitchFamily="34" charset="0"/>
              </a:rPr>
              <a:t>Historical Novels</a:t>
            </a:r>
            <a:endParaRPr lang="id-ID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lear Sans" panose="020B0503030202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C24552B-7DE1-45D1-9AB5-8450586A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662" y="1054100"/>
            <a:ext cx="6398787" cy="5049838"/>
          </a:xfrm>
        </p:spPr>
        <p:txBody>
          <a:bodyPr/>
          <a:lstStyle/>
          <a:p>
            <a:pPr eaLnBrk="1" hangingPunct="1">
              <a:defRPr/>
            </a:pPr>
            <a:r>
              <a:rPr lang="en-MY" sz="2200" dirty="0" err="1"/>
              <a:t>Buku</a:t>
            </a:r>
            <a:r>
              <a:rPr lang="en-MY" sz="2200" dirty="0"/>
              <a:t> </a:t>
            </a:r>
            <a:r>
              <a:rPr lang="en-MY" sz="2200" dirty="0" err="1"/>
              <a:t>karya</a:t>
            </a:r>
            <a:r>
              <a:rPr lang="en-MY" sz="2200" dirty="0"/>
              <a:t> </a:t>
            </a:r>
            <a:r>
              <a:rPr lang="en-MY" sz="2200" dirty="0" err="1"/>
              <a:t>asli</a:t>
            </a:r>
            <a:r>
              <a:rPr lang="en-MY" sz="2200" dirty="0"/>
              <a:t> </a:t>
            </a:r>
            <a:r>
              <a:rPr lang="en-MY" sz="2200" dirty="0" err="1"/>
              <a:t>ialah</a:t>
            </a:r>
            <a:r>
              <a:rPr lang="en-MY" sz="2200" dirty="0"/>
              <a:t> </a:t>
            </a:r>
            <a:r>
              <a:rPr lang="en-MY" sz="2200" dirty="0" err="1"/>
              <a:t>hasil</a:t>
            </a:r>
            <a:r>
              <a:rPr lang="en-MY" sz="2200" dirty="0"/>
              <a:t> </a:t>
            </a:r>
            <a:r>
              <a:rPr lang="en-MY" sz="2200" dirty="0" err="1"/>
              <a:t>tulisan</a:t>
            </a:r>
            <a:r>
              <a:rPr lang="en-MY" sz="2200" dirty="0"/>
              <a:t>/ </a:t>
            </a:r>
            <a:r>
              <a:rPr lang="en-MY" sz="2200" dirty="0" err="1"/>
              <a:t>karangan</a:t>
            </a:r>
            <a:r>
              <a:rPr lang="en-MY" sz="2200" dirty="0"/>
              <a:t> </a:t>
            </a:r>
            <a:r>
              <a:rPr lang="en-MY" sz="2200" dirty="0" err="1"/>
              <a:t>penulis</a:t>
            </a:r>
            <a:r>
              <a:rPr lang="en-MY" sz="2200" dirty="0"/>
              <a:t> </a:t>
            </a:r>
            <a:r>
              <a:rPr lang="en-MY" sz="2200" dirty="0" err="1"/>
              <a:t>sendiri</a:t>
            </a:r>
            <a:r>
              <a:rPr lang="en-MY" sz="2200" dirty="0"/>
              <a:t>, </a:t>
            </a:r>
            <a:r>
              <a:rPr lang="en-MY" sz="2200" dirty="0" err="1"/>
              <a:t>bukan</a:t>
            </a:r>
            <a:r>
              <a:rPr lang="en-MY" sz="2200" dirty="0"/>
              <a:t> </a:t>
            </a:r>
            <a:r>
              <a:rPr lang="en-MY" sz="2200" dirty="0" err="1"/>
              <a:t>tiruan</a:t>
            </a:r>
            <a:r>
              <a:rPr lang="en-MY" sz="2200" dirty="0"/>
              <a:t> </a:t>
            </a:r>
            <a:r>
              <a:rPr lang="en-MY" sz="2200" dirty="0" err="1"/>
              <a:t>atau</a:t>
            </a:r>
            <a:r>
              <a:rPr lang="en-MY" sz="2200" dirty="0"/>
              <a:t> </a:t>
            </a:r>
            <a:r>
              <a:rPr lang="en-MY" sz="2200" dirty="0" err="1"/>
              <a:t>bukan</a:t>
            </a:r>
            <a:r>
              <a:rPr lang="en-MY" sz="2200" dirty="0"/>
              <a:t> </a:t>
            </a:r>
            <a:r>
              <a:rPr lang="en-MY" sz="2200" dirty="0" err="1"/>
              <a:t>ciplakan</a:t>
            </a:r>
            <a:r>
              <a:rPr lang="en-MY" sz="2200" dirty="0"/>
              <a:t>, </a:t>
            </a:r>
            <a:r>
              <a:rPr lang="en-MY" sz="2200" dirty="0" err="1"/>
              <a:t>bukan</a:t>
            </a:r>
            <a:r>
              <a:rPr lang="en-MY" sz="2200" dirty="0"/>
              <a:t> </a:t>
            </a:r>
            <a:r>
              <a:rPr lang="en-MY" sz="2200" dirty="0" err="1"/>
              <a:t>salinan</a:t>
            </a:r>
            <a:r>
              <a:rPr lang="en-MY" sz="2200" dirty="0"/>
              <a:t>, </a:t>
            </a:r>
            <a:r>
              <a:rPr lang="en-MY" sz="2200" dirty="0" err="1"/>
              <a:t>dan</a:t>
            </a:r>
            <a:r>
              <a:rPr lang="en-MY" sz="2200" dirty="0"/>
              <a:t> </a:t>
            </a:r>
            <a:r>
              <a:rPr lang="en-MY" sz="2200" dirty="0" err="1"/>
              <a:t>bukan</a:t>
            </a:r>
            <a:r>
              <a:rPr lang="en-MY" sz="2200" dirty="0"/>
              <a:t> </a:t>
            </a:r>
            <a:r>
              <a:rPr lang="en-MY" sz="2200" dirty="0" err="1"/>
              <a:t>terjemahan</a:t>
            </a:r>
            <a:r>
              <a:rPr lang="en-MY" sz="2200" dirty="0"/>
              <a:t> </a:t>
            </a:r>
            <a:r>
              <a:rPr lang="en-MY" sz="2200" dirty="0" err="1"/>
              <a:t>daripada</a:t>
            </a:r>
            <a:r>
              <a:rPr lang="en-MY" sz="2200" dirty="0"/>
              <a:t> </a:t>
            </a:r>
            <a:r>
              <a:rPr lang="en-MY" sz="2200" dirty="0" err="1"/>
              <a:t>karangan</a:t>
            </a:r>
            <a:r>
              <a:rPr lang="en-MY" sz="2200" dirty="0"/>
              <a:t> lain.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800" dirty="0"/>
              <a:t> </a:t>
            </a:r>
          </a:p>
          <a:p>
            <a:pPr eaLnBrk="1" hangingPunct="1">
              <a:defRPr/>
            </a:pPr>
            <a:r>
              <a:rPr lang="en-US" sz="2300" dirty="0" err="1"/>
              <a:t>Buku</a:t>
            </a:r>
            <a:r>
              <a:rPr lang="en-US" sz="2300" dirty="0"/>
              <a:t> </a:t>
            </a:r>
            <a:r>
              <a:rPr lang="en-US" sz="2300" dirty="0" err="1"/>
              <a:t>karya</a:t>
            </a:r>
            <a:r>
              <a:rPr lang="en-US" sz="2300" dirty="0"/>
              <a:t> </a:t>
            </a:r>
            <a:r>
              <a:rPr lang="en-US" sz="2300" dirty="0" err="1"/>
              <a:t>asli</a:t>
            </a:r>
            <a:r>
              <a:rPr lang="en-US" sz="2300" dirty="0"/>
              <a:t> </a:t>
            </a:r>
            <a:r>
              <a:rPr lang="en-US" sz="2300" dirty="0" err="1"/>
              <a:t>boleh</a:t>
            </a:r>
            <a:r>
              <a:rPr lang="en-US" sz="2300" dirty="0"/>
              <a:t> </a:t>
            </a:r>
            <a:r>
              <a:rPr lang="en-US" sz="2300" dirty="0" err="1"/>
              <a:t>digarap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pelbagai</a:t>
            </a:r>
            <a:r>
              <a:rPr lang="en-US" sz="2300" dirty="0"/>
              <a:t> </a:t>
            </a:r>
            <a:r>
              <a:rPr lang="en-US" sz="2300" dirty="0" err="1"/>
              <a:t>bentuk</a:t>
            </a:r>
            <a:r>
              <a:rPr lang="en-US" sz="2300" dirty="0"/>
              <a:t>:</a:t>
            </a:r>
          </a:p>
          <a:p>
            <a:pPr lvl="1" eaLnBrk="1" hangingPunct="1">
              <a:defRPr/>
            </a:pPr>
            <a:r>
              <a:rPr lang="en-US" sz="2300" b="1" dirty="0" err="1"/>
              <a:t>Buku</a:t>
            </a:r>
            <a:r>
              <a:rPr lang="en-US" sz="2300" b="1" dirty="0"/>
              <a:t> </a:t>
            </a:r>
            <a:r>
              <a:rPr lang="en-US" sz="2300" b="1" dirty="0" err="1"/>
              <a:t>ilmiah</a:t>
            </a:r>
            <a:r>
              <a:rPr lang="en-US" sz="2300" b="1" dirty="0"/>
              <a:t> </a:t>
            </a:r>
            <a:r>
              <a:rPr lang="en-US" sz="2300" dirty="0" err="1"/>
              <a:t>bagi</a:t>
            </a:r>
            <a:r>
              <a:rPr lang="en-US" sz="2300" dirty="0"/>
              <a:t> </a:t>
            </a:r>
            <a:r>
              <a:rPr lang="en-US" sz="2300" dirty="0" err="1"/>
              <a:t>rujukan</a:t>
            </a:r>
            <a:r>
              <a:rPr lang="en-US" sz="2300" dirty="0"/>
              <a:t> </a:t>
            </a:r>
            <a:r>
              <a:rPr lang="en-US" sz="2300" dirty="0" err="1"/>
              <a:t>pengajian</a:t>
            </a:r>
            <a:r>
              <a:rPr lang="en-US" sz="2300" dirty="0"/>
              <a:t> </a:t>
            </a:r>
            <a:r>
              <a:rPr lang="en-US" sz="2300" dirty="0" err="1"/>
              <a:t>tinggi</a:t>
            </a:r>
            <a:r>
              <a:rPr lang="en-US" sz="2300" dirty="0"/>
              <a:t>. </a:t>
            </a:r>
          </a:p>
          <a:p>
            <a:pPr lvl="1" eaLnBrk="1" hangingPunct="1">
              <a:buNone/>
              <a:defRPr/>
            </a:pPr>
            <a:endParaRPr lang="en-US" sz="2300" dirty="0"/>
          </a:p>
          <a:p>
            <a:pPr lvl="1" eaLnBrk="1" hangingPunct="1">
              <a:defRPr/>
            </a:pPr>
            <a:r>
              <a:rPr lang="en-US" sz="2300" b="1" dirty="0" err="1"/>
              <a:t>Buku</a:t>
            </a:r>
            <a:r>
              <a:rPr lang="en-US" sz="2300" b="1" dirty="0"/>
              <a:t> </a:t>
            </a:r>
            <a:r>
              <a:rPr lang="en-US" sz="2300" b="1" dirty="0" err="1"/>
              <a:t>teks</a:t>
            </a:r>
            <a:r>
              <a:rPr lang="en-US" sz="2300" b="1" dirty="0"/>
              <a:t> </a:t>
            </a:r>
            <a:r>
              <a:rPr lang="en-US" sz="2300" dirty="0" err="1"/>
              <a:t>pengajian</a:t>
            </a:r>
            <a:r>
              <a:rPr lang="en-US" sz="2300" dirty="0"/>
              <a:t> </a:t>
            </a:r>
            <a:r>
              <a:rPr lang="en-US" sz="2300" dirty="0" err="1"/>
              <a:t>tinggi</a:t>
            </a:r>
            <a:r>
              <a:rPr lang="en-US" sz="2300" dirty="0"/>
              <a:t> yang </a:t>
            </a:r>
            <a:r>
              <a:rPr lang="en-US" sz="2300" dirty="0" err="1"/>
              <a:t>digunakan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tujuan</a:t>
            </a:r>
            <a:r>
              <a:rPr lang="en-US" sz="2300" dirty="0"/>
              <a:t> </a:t>
            </a:r>
            <a:r>
              <a:rPr lang="en-US" sz="2300" dirty="0" err="1"/>
              <a:t>pembelajaran</a:t>
            </a:r>
            <a:r>
              <a:rPr lang="en-US" sz="2300" dirty="0"/>
              <a:t> </a:t>
            </a:r>
            <a:r>
              <a:rPr lang="en-US" sz="2300" dirty="0" err="1"/>
              <a:t>sesuatu</a:t>
            </a:r>
            <a:r>
              <a:rPr lang="en-US" sz="2300" dirty="0"/>
              <a:t> </a:t>
            </a:r>
            <a:r>
              <a:rPr lang="en-US" sz="2300" dirty="0" err="1"/>
              <a:t>kursus</a:t>
            </a:r>
            <a:r>
              <a:rPr lang="en-US" sz="2300" dirty="0"/>
              <a:t>.</a:t>
            </a:r>
          </a:p>
          <a:p>
            <a:pPr lvl="1" eaLnBrk="1" hangingPunct="1">
              <a:buNone/>
              <a:defRPr/>
            </a:pPr>
            <a:endParaRPr lang="en-US" sz="2300" dirty="0"/>
          </a:p>
          <a:p>
            <a:pPr lvl="1" eaLnBrk="1" hangingPunct="1">
              <a:defRPr/>
            </a:pPr>
            <a:r>
              <a:rPr lang="en-US" sz="2300" b="1" dirty="0" err="1"/>
              <a:t>Buku</a:t>
            </a:r>
            <a:r>
              <a:rPr lang="en-US" sz="2300" b="1" dirty="0"/>
              <a:t>  </a:t>
            </a:r>
            <a:r>
              <a:rPr lang="en-US" sz="2300" b="1" dirty="0" err="1"/>
              <a:t>ilmiah</a:t>
            </a:r>
            <a:r>
              <a:rPr lang="en-US" sz="2300" b="1" dirty="0"/>
              <a:t> popular </a:t>
            </a:r>
            <a:r>
              <a:rPr lang="en-US" sz="2300" dirty="0" err="1"/>
              <a:t>bagi</a:t>
            </a:r>
            <a:r>
              <a:rPr lang="en-US" sz="2300" dirty="0"/>
              <a:t> </a:t>
            </a:r>
            <a:r>
              <a:rPr lang="en-US" sz="2300" dirty="0" err="1"/>
              <a:t>bacaan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.</a:t>
            </a:r>
          </a:p>
          <a:p>
            <a:pPr algn="just" eaLnBrk="1" hangingPunct="1">
              <a:defRPr/>
            </a:pPr>
            <a:endParaRPr lang="en-US" dirty="0"/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algn="just" eaLnBrk="1" hangingPunct="1"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A37064-FA38-40AE-A0E9-78D4BCB98AC5}"/>
              </a:ext>
            </a:extLst>
          </p:cNvPr>
          <p:cNvSpPr txBox="1">
            <a:spLocks/>
          </p:cNvSpPr>
          <p:nvPr/>
        </p:nvSpPr>
        <p:spPr bwMode="auto">
          <a:xfrm>
            <a:off x="2146300" y="423863"/>
            <a:ext cx="62325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3200" b="1" dirty="0">
                <a:latin typeface="+mn-lt"/>
              </a:rPr>
              <a:t>BUKU KARYA ASLI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9DD8FBC-F436-4ECF-BEE6-637DE8AFD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2401"/>
            <a:ext cx="1461855" cy="230187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8" descr="Image result for MASLAHAH penerbit  utm">
            <a:extLst>
              <a:ext uri="{FF2B5EF4-FFF2-40B4-BE49-F238E27FC236}">
                <a16:creationId xmlns:a16="http://schemas.microsoft.com/office/drawing/2014/main" id="{1D495C9A-D173-40F6-84DA-C2EB67C1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r="16141"/>
          <a:stretch>
            <a:fillRect/>
          </a:stretch>
        </p:blipFill>
        <p:spPr bwMode="auto">
          <a:xfrm>
            <a:off x="814039" y="1834298"/>
            <a:ext cx="1449657" cy="20510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E55B9FBF-0B13-4E7B-A84A-00A14DEB2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1" y="3944666"/>
            <a:ext cx="1520594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1134</Words>
  <Application>Microsoft Office PowerPoint</Application>
  <PresentationFormat>On-screen Show (4:3)</PresentationFormat>
  <Paragraphs>274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Narrow</vt:lpstr>
      <vt:lpstr>Arial Rounded MT Bold</vt:lpstr>
      <vt:lpstr>Bauhaus 93</vt:lpstr>
      <vt:lpstr>Bookman Old Style</vt:lpstr>
      <vt:lpstr>Calibri</vt:lpstr>
      <vt:lpstr>Calibri Light</vt:lpstr>
      <vt:lpstr>Century Gothic</vt:lpstr>
      <vt:lpstr>Helvetica</vt:lpstr>
      <vt:lpstr>Rockwell</vt:lpstr>
      <vt:lpstr>Rockwell Condensed</vt:lpstr>
      <vt:lpstr>Ruda</vt:lpstr>
      <vt:lpstr>Tw Cen MT</vt:lpstr>
      <vt:lpstr>Wingdings</vt:lpstr>
      <vt:lpstr>Office Theme</vt:lpstr>
      <vt:lpstr>PowerPoint Presentation</vt:lpstr>
      <vt:lpstr>PowerPoint Presentation</vt:lpstr>
      <vt:lpstr>PERANAN Penerbit UTM Press</vt:lpstr>
      <vt:lpstr>PowerPoint Presentation</vt:lpstr>
      <vt:lpstr>KEAHLIAN JPAU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Suraya Ya'acob</cp:lastModifiedBy>
  <cp:revision>119</cp:revision>
  <cp:lastPrinted>2019-04-08T06:05:46Z</cp:lastPrinted>
  <dcterms:created xsi:type="dcterms:W3CDTF">2019-01-07T08:53:08Z</dcterms:created>
  <dcterms:modified xsi:type="dcterms:W3CDTF">2019-08-01T08:48:14Z</dcterms:modified>
</cp:coreProperties>
</file>