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86" r:id="rId2"/>
    <p:sldMasterId id="2147483693" r:id="rId3"/>
    <p:sldMasterId id="2147483712" r:id="rId4"/>
    <p:sldMasterId id="2147483719" r:id="rId5"/>
    <p:sldMasterId id="2147483726" r:id="rId6"/>
    <p:sldMasterId id="2147483745" r:id="rId7"/>
  </p:sldMasterIdLst>
  <p:notesMasterIdLst>
    <p:notesMasterId r:id="rId72"/>
  </p:notesMasterIdLst>
  <p:handoutMasterIdLst>
    <p:handoutMasterId r:id="rId73"/>
  </p:handoutMasterIdLst>
  <p:sldIdLst>
    <p:sldId id="713" r:id="rId8"/>
    <p:sldId id="746" r:id="rId9"/>
    <p:sldId id="706" r:id="rId10"/>
    <p:sldId id="716" r:id="rId11"/>
    <p:sldId id="717" r:id="rId12"/>
    <p:sldId id="718" r:id="rId13"/>
    <p:sldId id="719" r:id="rId14"/>
    <p:sldId id="720" r:id="rId15"/>
    <p:sldId id="721" r:id="rId16"/>
    <p:sldId id="722" r:id="rId17"/>
    <p:sldId id="723" r:id="rId18"/>
    <p:sldId id="724" r:id="rId19"/>
    <p:sldId id="728" r:id="rId20"/>
    <p:sldId id="729" r:id="rId21"/>
    <p:sldId id="730" r:id="rId22"/>
    <p:sldId id="731" r:id="rId23"/>
    <p:sldId id="732" r:id="rId24"/>
    <p:sldId id="733" r:id="rId25"/>
    <p:sldId id="709" r:id="rId26"/>
    <p:sldId id="734" r:id="rId27"/>
    <p:sldId id="735" r:id="rId28"/>
    <p:sldId id="738" r:id="rId29"/>
    <p:sldId id="739" r:id="rId30"/>
    <p:sldId id="740" r:id="rId31"/>
    <p:sldId id="741" r:id="rId32"/>
    <p:sldId id="711" r:id="rId33"/>
    <p:sldId id="742" r:id="rId34"/>
    <p:sldId id="743" r:id="rId35"/>
    <p:sldId id="725" r:id="rId36"/>
    <p:sldId id="783" r:id="rId37"/>
    <p:sldId id="784" r:id="rId38"/>
    <p:sldId id="785" r:id="rId39"/>
    <p:sldId id="786" r:id="rId40"/>
    <p:sldId id="787" r:id="rId41"/>
    <p:sldId id="788" r:id="rId42"/>
    <p:sldId id="789" r:id="rId43"/>
    <p:sldId id="790" r:id="rId44"/>
    <p:sldId id="791" r:id="rId45"/>
    <p:sldId id="792" r:id="rId46"/>
    <p:sldId id="793" r:id="rId47"/>
    <p:sldId id="794" r:id="rId48"/>
    <p:sldId id="795" r:id="rId49"/>
    <p:sldId id="796" r:id="rId50"/>
    <p:sldId id="801" r:id="rId51"/>
    <p:sldId id="747" r:id="rId52"/>
    <p:sldId id="772" r:id="rId53"/>
    <p:sldId id="799" r:id="rId54"/>
    <p:sldId id="800" r:id="rId55"/>
    <p:sldId id="748" r:id="rId56"/>
    <p:sldId id="749" r:id="rId57"/>
    <p:sldId id="750" r:id="rId58"/>
    <p:sldId id="751" r:id="rId59"/>
    <p:sldId id="752" r:id="rId60"/>
    <p:sldId id="753" r:id="rId61"/>
    <p:sldId id="776" r:id="rId62"/>
    <p:sldId id="754" r:id="rId63"/>
    <p:sldId id="755" r:id="rId64"/>
    <p:sldId id="756" r:id="rId65"/>
    <p:sldId id="757" r:id="rId66"/>
    <p:sldId id="759" r:id="rId67"/>
    <p:sldId id="762" r:id="rId68"/>
    <p:sldId id="763" r:id="rId69"/>
    <p:sldId id="781" r:id="rId70"/>
    <p:sldId id="712" r:id="rId71"/>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3344" autoAdjust="0"/>
    <p:restoredTop sz="86856" autoAdjust="0"/>
  </p:normalViewPr>
  <p:slideViewPr>
    <p:cSldViewPr>
      <p:cViewPr>
        <p:scale>
          <a:sx n="100" d="100"/>
          <a:sy n="100" d="100"/>
        </p:scale>
        <p:origin x="-606"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5850"/>
    </p:cViewPr>
  </p:sorterViewPr>
  <p:notesViewPr>
    <p:cSldViewPr>
      <p:cViewPr>
        <p:scale>
          <a:sx n="90" d="100"/>
          <a:sy n="90" d="100"/>
        </p:scale>
        <p:origin x="-912" y="1170"/>
      </p:cViewPr>
      <p:guideLst>
        <p:guide orient="horz" pos="3157"/>
        <p:guide pos="217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8442700131233601"/>
          <c:y val="2.8116843700136382E-2"/>
          <c:w val="0.42556266404199483"/>
          <c:h val="0.91060977121704678"/>
        </c:manualLayout>
      </c:layout>
      <c:barChart>
        <c:barDir val="bar"/>
        <c:grouping val="clustered"/>
        <c:ser>
          <c:idx val="0"/>
          <c:order val="0"/>
          <c:tx>
            <c:strRef>
              <c:f>Sheet1!$B$1</c:f>
              <c:strCache>
                <c:ptCount val="1"/>
                <c:pt idx="0">
                  <c:v>Series 1</c:v>
                </c:pt>
              </c:strCache>
            </c:strRef>
          </c:tx>
          <c:spPr>
            <a:solidFill>
              <a:srgbClr val="17375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howVal val="1"/>
          </c:dLbls>
          <c:cat>
            <c:strRef>
              <c:f>Sheet1!$A$2:$A$10</c:f>
              <c:strCache>
                <c:ptCount val="9"/>
                <c:pt idx="0">
                  <c:v>Want community to access my research without restriction</c:v>
                </c:pt>
                <c:pt idx="1">
                  <c:v>Want to increase readership of article</c:v>
                </c:pt>
                <c:pt idx="2">
                  <c:v>Less time between submission and publication than for subscription journals</c:v>
                </c:pt>
                <c:pt idx="3">
                  <c:v>Have published in open access journals before and had a good experience</c:v>
                </c:pt>
                <c:pt idx="4">
                  <c:v>Other researchers in my specialty publish in open access journals</c:v>
                </c:pt>
                <c:pt idx="5">
                  <c:v>Funding body mandate</c:v>
                </c:pt>
                <c:pt idx="6">
                  <c:v>Institutional mandate</c:v>
                </c:pt>
                <c:pt idx="7">
                  <c:v>Other reason (please specify)</c:v>
                </c:pt>
                <c:pt idx="8">
                  <c:v>No reason/ prefer not to say</c:v>
                </c:pt>
              </c:strCache>
            </c:strRef>
          </c:cat>
          <c:val>
            <c:numRef>
              <c:f>Sheet1!$B$2:$B$10</c:f>
              <c:numCache>
                <c:formatCode>0%</c:formatCode>
                <c:ptCount val="9"/>
                <c:pt idx="0">
                  <c:v>0.67000000000000015</c:v>
                </c:pt>
                <c:pt idx="1">
                  <c:v>0.66000000000000014</c:v>
                </c:pt>
                <c:pt idx="2">
                  <c:v>0.37000000000000005</c:v>
                </c:pt>
                <c:pt idx="3">
                  <c:v>0.36000000000000004</c:v>
                </c:pt>
                <c:pt idx="4">
                  <c:v>0.25</c:v>
                </c:pt>
                <c:pt idx="5">
                  <c:v>0.1</c:v>
                </c:pt>
                <c:pt idx="6">
                  <c:v>5.000000000000001E-2</c:v>
                </c:pt>
                <c:pt idx="7">
                  <c:v>5.000000000000001E-2</c:v>
                </c:pt>
                <c:pt idx="8">
                  <c:v>3.0000000000000006E-2</c:v>
                </c:pt>
              </c:numCache>
            </c:numRef>
          </c:val>
        </c:ser>
        <c:dLbls/>
        <c:gapWidth val="50"/>
        <c:axId val="69866240"/>
        <c:axId val="69867776"/>
      </c:barChart>
      <c:catAx>
        <c:axId val="69866240"/>
        <c:scaling>
          <c:orientation val="maxMin"/>
        </c:scaling>
        <c:axPos val="l"/>
        <c:tickLblPos val="nextTo"/>
        <c:txPr>
          <a:bodyPr/>
          <a:lstStyle/>
          <a:p>
            <a:pPr>
              <a:defRPr sz="1200">
                <a:latin typeface="Arial" panose="020B0604020202020204" pitchFamily="34" charset="0"/>
                <a:cs typeface="Arial" panose="020B0604020202020204" pitchFamily="34" charset="0"/>
              </a:defRPr>
            </a:pPr>
            <a:endParaRPr lang="en-US"/>
          </a:p>
        </c:txPr>
        <c:crossAx val="69867776"/>
        <c:crosses val="autoZero"/>
        <c:auto val="1"/>
        <c:lblAlgn val="ctr"/>
        <c:lblOffset val="100"/>
      </c:catAx>
      <c:valAx>
        <c:axId val="69867776"/>
        <c:scaling>
          <c:orientation val="minMax"/>
        </c:scaling>
        <c:axPos val="b"/>
        <c:numFmt formatCode="0%" sourceLinked="1"/>
        <c:tickLblPos val="nextTo"/>
        <c:txPr>
          <a:bodyPr/>
          <a:lstStyle/>
          <a:p>
            <a:pPr>
              <a:defRPr sz="1000"/>
            </a:pPr>
            <a:endParaRPr lang="en-US"/>
          </a:p>
        </c:txPr>
        <c:crossAx val="69866240"/>
        <c:crosses val="max"/>
        <c:crossBetween val="between"/>
      </c:valAx>
    </c:plotArea>
    <c:plotVisOnly val="1"/>
    <c:dispBlanksAs val="gap"/>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areaChart>
        <c:grouping val="stacked"/>
        <c:ser>
          <c:idx val="0"/>
          <c:order val="0"/>
          <c:tx>
            <c:strRef>
              <c:f>Sheet1!$B$1</c:f>
              <c:strCache>
                <c:ptCount val="1"/>
                <c:pt idx="0">
                  <c:v>Subscription</c:v>
                </c:pt>
              </c:strCache>
            </c:strRef>
          </c:tx>
          <c:spPr>
            <a:ln>
              <a:solidFill>
                <a:schemeClr val="accent1"/>
              </a:solidFill>
            </a:ln>
          </c:spPr>
          <c:cat>
            <c:strRef>
              <c:f>Sheet1!$A$2:$A$7</c:f>
              <c:strCache>
                <c:ptCount val="6"/>
                <c:pt idx="0">
                  <c:v>2008</c:v>
                </c:pt>
                <c:pt idx="1">
                  <c:v>2009</c:v>
                </c:pt>
                <c:pt idx="2">
                  <c:v>2010</c:v>
                </c:pt>
                <c:pt idx="3">
                  <c:v>2011</c:v>
                </c:pt>
                <c:pt idx="4">
                  <c:v>2012</c:v>
                </c:pt>
                <c:pt idx="5">
                  <c:v>2013 (est.)</c:v>
                </c:pt>
              </c:strCache>
            </c:strRef>
          </c:cat>
          <c:val>
            <c:numRef>
              <c:f>Sheet1!$B$2:$B$7</c:f>
              <c:numCache>
                <c:formatCode>General</c:formatCode>
                <c:ptCount val="6"/>
                <c:pt idx="0">
                  <c:v>1767</c:v>
                </c:pt>
                <c:pt idx="1">
                  <c:v>1834</c:v>
                </c:pt>
                <c:pt idx="2">
                  <c:v>1903</c:v>
                </c:pt>
                <c:pt idx="3">
                  <c:v>1975</c:v>
                </c:pt>
                <c:pt idx="4">
                  <c:v>2008</c:v>
                </c:pt>
                <c:pt idx="5">
                  <c:v>2041</c:v>
                </c:pt>
              </c:numCache>
            </c:numRef>
          </c:val>
        </c:ser>
        <c:ser>
          <c:idx val="1"/>
          <c:order val="1"/>
          <c:tx>
            <c:strRef>
              <c:f>Sheet1!$C$1</c:f>
              <c:strCache>
                <c:ptCount val="1"/>
                <c:pt idx="0">
                  <c:v>Hybrid</c:v>
                </c:pt>
              </c:strCache>
            </c:strRef>
          </c:tx>
          <c:spPr>
            <a:solidFill>
              <a:schemeClr val="accent2">
                <a:lumMod val="20000"/>
                <a:lumOff val="80000"/>
              </a:schemeClr>
            </a:solidFill>
          </c:spPr>
          <c:cat>
            <c:strRef>
              <c:f>Sheet1!$A$2:$A$7</c:f>
              <c:strCache>
                <c:ptCount val="6"/>
                <c:pt idx="0">
                  <c:v>2008</c:v>
                </c:pt>
                <c:pt idx="1">
                  <c:v>2009</c:v>
                </c:pt>
                <c:pt idx="2">
                  <c:v>2010</c:v>
                </c:pt>
                <c:pt idx="3">
                  <c:v>2011</c:v>
                </c:pt>
                <c:pt idx="4">
                  <c:v>2012</c:v>
                </c:pt>
                <c:pt idx="5">
                  <c:v>2013 (est.)</c:v>
                </c:pt>
              </c:strCache>
            </c:strRef>
          </c:cat>
          <c:val>
            <c:numRef>
              <c:f>Sheet1!$C$2:$C$7</c:f>
              <c:numCache>
                <c:formatCode>General</c:formatCode>
                <c:ptCount val="6"/>
                <c:pt idx="0">
                  <c:v>7</c:v>
                </c:pt>
                <c:pt idx="1">
                  <c:v>9</c:v>
                </c:pt>
                <c:pt idx="2">
                  <c:v>15</c:v>
                </c:pt>
                <c:pt idx="3">
                  <c:v>18</c:v>
                </c:pt>
                <c:pt idx="4">
                  <c:v>18</c:v>
                </c:pt>
                <c:pt idx="5">
                  <c:v>35</c:v>
                </c:pt>
              </c:numCache>
            </c:numRef>
          </c:val>
        </c:ser>
        <c:ser>
          <c:idx val="2"/>
          <c:order val="2"/>
          <c:tx>
            <c:strRef>
              <c:f>Sheet1!$D$1</c:f>
              <c:strCache>
                <c:ptCount val="1"/>
                <c:pt idx="0">
                  <c:v>Open access</c:v>
                </c:pt>
              </c:strCache>
            </c:strRef>
          </c:tx>
          <c:spPr>
            <a:solidFill>
              <a:srgbClr val="FF9933"/>
            </a:solidFill>
          </c:spPr>
          <c:cat>
            <c:strRef>
              <c:f>Sheet1!$A$2:$A$7</c:f>
              <c:strCache>
                <c:ptCount val="6"/>
                <c:pt idx="0">
                  <c:v>2008</c:v>
                </c:pt>
                <c:pt idx="1">
                  <c:v>2009</c:v>
                </c:pt>
                <c:pt idx="2">
                  <c:v>2010</c:v>
                </c:pt>
                <c:pt idx="3">
                  <c:v>2011</c:v>
                </c:pt>
                <c:pt idx="4">
                  <c:v>2012</c:v>
                </c:pt>
                <c:pt idx="5">
                  <c:v>2013 (est.)</c:v>
                </c:pt>
              </c:strCache>
            </c:strRef>
          </c:cat>
          <c:val>
            <c:numRef>
              <c:f>Sheet1!$D$2:$D$7</c:f>
              <c:numCache>
                <c:formatCode>General</c:formatCode>
                <c:ptCount val="6"/>
                <c:pt idx="0">
                  <c:v>116</c:v>
                </c:pt>
                <c:pt idx="1">
                  <c:v>141</c:v>
                </c:pt>
                <c:pt idx="2">
                  <c:v>168</c:v>
                </c:pt>
                <c:pt idx="3">
                  <c:v>210</c:v>
                </c:pt>
                <c:pt idx="4">
                  <c:v>238</c:v>
                </c:pt>
                <c:pt idx="5">
                  <c:v>262</c:v>
                </c:pt>
              </c:numCache>
            </c:numRef>
          </c:val>
        </c:ser>
        <c:dLbls/>
        <c:axId val="105097472"/>
        <c:axId val="105111936"/>
      </c:areaChart>
      <c:catAx>
        <c:axId val="105097472"/>
        <c:scaling>
          <c:orientation val="minMax"/>
        </c:scaling>
        <c:axPos val="b"/>
        <c:title>
          <c:tx>
            <c:rich>
              <a:bodyPr/>
              <a:lstStyle/>
              <a:p>
                <a:pPr>
                  <a:defRPr sz="1200"/>
                </a:pPr>
                <a:r>
                  <a:rPr lang="en-US" sz="1200" dirty="0" smtClean="0"/>
                  <a:t>Year</a:t>
                </a:r>
                <a:endParaRPr lang="en-US" sz="1200" dirty="0"/>
              </a:p>
            </c:rich>
          </c:tx>
          <c:layout/>
        </c:title>
        <c:numFmt formatCode="General" sourceLinked="1"/>
        <c:tickLblPos val="nextTo"/>
        <c:txPr>
          <a:bodyPr/>
          <a:lstStyle/>
          <a:p>
            <a:pPr>
              <a:defRPr sz="1100" b="1"/>
            </a:pPr>
            <a:endParaRPr lang="en-US"/>
          </a:p>
        </c:txPr>
        <c:crossAx val="105111936"/>
        <c:crosses val="autoZero"/>
        <c:auto val="1"/>
        <c:lblAlgn val="ctr"/>
        <c:lblOffset val="100"/>
      </c:catAx>
      <c:valAx>
        <c:axId val="105111936"/>
        <c:scaling>
          <c:orientation val="minMax"/>
          <c:min val="500"/>
        </c:scaling>
        <c:axPos val="l"/>
        <c:majorGridlines/>
        <c:title>
          <c:tx>
            <c:rich>
              <a:bodyPr rot="-5400000" vert="horz"/>
              <a:lstStyle/>
              <a:p>
                <a:pPr>
                  <a:defRPr sz="1100"/>
                </a:pPr>
                <a:r>
                  <a:rPr lang="en-US" sz="1100" dirty="0" smtClean="0"/>
                  <a:t>No.</a:t>
                </a:r>
                <a:r>
                  <a:rPr lang="en-US" sz="1100" baseline="0" dirty="0" smtClean="0"/>
                  <a:t> of a</a:t>
                </a:r>
                <a:r>
                  <a:rPr lang="en-US" sz="1100" dirty="0" smtClean="0"/>
                  <a:t>rticles (Thousands)</a:t>
                </a:r>
                <a:r>
                  <a:rPr lang="en-US" sz="1100" baseline="0" dirty="0" smtClean="0"/>
                  <a:t> </a:t>
                </a:r>
                <a:endParaRPr lang="en-US" sz="1100" dirty="0"/>
              </a:p>
            </c:rich>
          </c:tx>
          <c:layout/>
        </c:title>
        <c:numFmt formatCode="General" sourceLinked="1"/>
        <c:tickLblPos val="nextTo"/>
        <c:txPr>
          <a:bodyPr/>
          <a:lstStyle/>
          <a:p>
            <a:pPr>
              <a:defRPr sz="1100" b="1"/>
            </a:pPr>
            <a:endParaRPr lang="en-US"/>
          </a:p>
        </c:txPr>
        <c:crossAx val="105097472"/>
        <c:crosses val="autoZero"/>
        <c:crossBetween val="midCat"/>
        <c:majorUnit val="250"/>
      </c:valAx>
    </c:plotArea>
    <c:legend>
      <c:legendPos val="r"/>
      <c:layout/>
      <c:txPr>
        <a:bodyPr/>
        <a:lstStyle/>
        <a:p>
          <a:pPr>
            <a:defRPr sz="1100" b="1"/>
          </a:pPr>
          <a:endParaRPr lang="en-US"/>
        </a:p>
      </c:txPr>
    </c:legend>
    <c:plotVisOnly val="1"/>
    <c:dispBlanksAs val="zero"/>
  </c:chart>
  <c:spPr>
    <a:ln w="19050">
      <a:solidFill>
        <a:schemeClr val="tx1"/>
      </a:solidFill>
    </a:ln>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276" cy="501096"/>
          </a:xfrm>
          <a:prstGeom prst="rect">
            <a:avLst/>
          </a:prstGeom>
        </p:spPr>
        <p:txBody>
          <a:bodyPr vert="horz" lIns="93461" tIns="46730" rIns="93461" bIns="46730" rtlCol="0"/>
          <a:lstStyle>
            <a:lvl1pPr algn="l">
              <a:defRPr sz="1200"/>
            </a:lvl1pPr>
          </a:lstStyle>
          <a:p>
            <a:endParaRPr lang="en-US"/>
          </a:p>
        </p:txBody>
      </p:sp>
      <p:sp>
        <p:nvSpPr>
          <p:cNvPr id="3" name="Date Placeholder 2"/>
          <p:cNvSpPr>
            <a:spLocks noGrp="1"/>
          </p:cNvSpPr>
          <p:nvPr>
            <p:ph type="dt" sz="quarter" idx="1"/>
          </p:nvPr>
        </p:nvSpPr>
        <p:spPr>
          <a:xfrm>
            <a:off x="3902265" y="1"/>
            <a:ext cx="2984276" cy="501096"/>
          </a:xfrm>
          <a:prstGeom prst="rect">
            <a:avLst/>
          </a:prstGeom>
        </p:spPr>
        <p:txBody>
          <a:bodyPr vert="horz" lIns="93461" tIns="46730" rIns="93461" bIns="46730" rtlCol="0"/>
          <a:lstStyle>
            <a:lvl1pPr algn="r">
              <a:defRPr sz="1200"/>
            </a:lvl1pPr>
          </a:lstStyle>
          <a:p>
            <a:fld id="{7B3A5D9F-F52B-40E5-A24A-3BCE56B6FC79}" type="datetimeFigureOut">
              <a:rPr lang="en-US" smtClean="0"/>
              <a:pPr/>
              <a:t>2/18/2016</a:t>
            </a:fld>
            <a:endParaRPr lang="en-US"/>
          </a:p>
        </p:txBody>
      </p:sp>
      <p:sp>
        <p:nvSpPr>
          <p:cNvPr id="4" name="Footer Placeholder 3"/>
          <p:cNvSpPr>
            <a:spLocks noGrp="1"/>
          </p:cNvSpPr>
          <p:nvPr>
            <p:ph type="ftr" sz="quarter" idx="2"/>
          </p:nvPr>
        </p:nvSpPr>
        <p:spPr>
          <a:xfrm>
            <a:off x="0" y="9517593"/>
            <a:ext cx="2984276" cy="501095"/>
          </a:xfrm>
          <a:prstGeom prst="rect">
            <a:avLst/>
          </a:prstGeom>
        </p:spPr>
        <p:txBody>
          <a:bodyPr vert="horz" lIns="93461" tIns="46730" rIns="93461" bIns="46730" rtlCol="0" anchor="b"/>
          <a:lstStyle>
            <a:lvl1pPr algn="l">
              <a:defRPr sz="1200"/>
            </a:lvl1pPr>
          </a:lstStyle>
          <a:p>
            <a:endParaRPr lang="en-US"/>
          </a:p>
        </p:txBody>
      </p:sp>
      <p:sp>
        <p:nvSpPr>
          <p:cNvPr id="5" name="Slide Number Placeholder 4"/>
          <p:cNvSpPr>
            <a:spLocks noGrp="1"/>
          </p:cNvSpPr>
          <p:nvPr>
            <p:ph type="sldNum" sz="quarter" idx="3"/>
          </p:nvPr>
        </p:nvSpPr>
        <p:spPr>
          <a:xfrm>
            <a:off x="3902265" y="9517593"/>
            <a:ext cx="2984276" cy="501095"/>
          </a:xfrm>
          <a:prstGeom prst="rect">
            <a:avLst/>
          </a:prstGeom>
        </p:spPr>
        <p:txBody>
          <a:bodyPr vert="horz" lIns="93461" tIns="46730" rIns="93461" bIns="46730" rtlCol="0" anchor="b"/>
          <a:lstStyle>
            <a:lvl1pPr algn="r">
              <a:defRPr sz="1200"/>
            </a:lvl1pPr>
          </a:lstStyle>
          <a:p>
            <a:fld id="{A399F8AF-EA20-4B86-BFCA-303AF65B21B0}" type="slidenum">
              <a:rPr lang="en-US" smtClean="0"/>
              <a:pPr/>
              <a:t>‹#›</a:t>
            </a:fld>
            <a:endParaRPr lang="en-US"/>
          </a:p>
        </p:txBody>
      </p:sp>
    </p:spTree>
    <p:extLst>
      <p:ext uri="{BB962C8B-B14F-4D97-AF65-F5344CB8AC3E}">
        <p14:creationId xmlns:p14="http://schemas.microsoft.com/office/powerpoint/2010/main" xmlns="" val="1552188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84870" cy="501015"/>
          </a:xfrm>
          <a:prstGeom prst="rect">
            <a:avLst/>
          </a:prstGeom>
        </p:spPr>
        <p:txBody>
          <a:bodyPr vert="horz" lIns="94882" tIns="47441" rIns="94882" bIns="47441" rtlCol="0"/>
          <a:lstStyle>
            <a:lvl1pPr algn="l">
              <a:defRPr sz="1200"/>
            </a:lvl1pPr>
          </a:lstStyle>
          <a:p>
            <a:endParaRPr lang="en-US"/>
          </a:p>
        </p:txBody>
      </p:sp>
      <p:sp>
        <p:nvSpPr>
          <p:cNvPr id="3" name="Date Placeholder 2"/>
          <p:cNvSpPr>
            <a:spLocks noGrp="1"/>
          </p:cNvSpPr>
          <p:nvPr>
            <p:ph type="dt" idx="1"/>
          </p:nvPr>
        </p:nvSpPr>
        <p:spPr>
          <a:xfrm>
            <a:off x="3901699" y="3"/>
            <a:ext cx="2984870" cy="501015"/>
          </a:xfrm>
          <a:prstGeom prst="rect">
            <a:avLst/>
          </a:prstGeom>
        </p:spPr>
        <p:txBody>
          <a:bodyPr vert="horz" lIns="94882" tIns="47441" rIns="94882" bIns="47441" rtlCol="0"/>
          <a:lstStyle>
            <a:lvl1pPr algn="r">
              <a:defRPr sz="1200"/>
            </a:lvl1pPr>
          </a:lstStyle>
          <a:p>
            <a:fld id="{D5C59B17-A9D4-4B26-A200-C48933057EB2}" type="datetimeFigureOut">
              <a:rPr lang="en-US" smtClean="0"/>
              <a:pPr/>
              <a:t>2/18/2016</a:t>
            </a:fld>
            <a:endParaRPr lang="en-US"/>
          </a:p>
        </p:txBody>
      </p:sp>
      <p:sp>
        <p:nvSpPr>
          <p:cNvPr id="4" name="Slide Image Placeholder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4882" tIns="47441" rIns="94882" bIns="47441" rtlCol="0" anchor="ctr"/>
          <a:lstStyle/>
          <a:p>
            <a:endParaRPr lang="en-US"/>
          </a:p>
        </p:txBody>
      </p:sp>
      <p:sp>
        <p:nvSpPr>
          <p:cNvPr id="5" name="Notes Placeholder 4"/>
          <p:cNvSpPr>
            <a:spLocks noGrp="1"/>
          </p:cNvSpPr>
          <p:nvPr>
            <p:ph type="body" sz="quarter" idx="3"/>
          </p:nvPr>
        </p:nvSpPr>
        <p:spPr>
          <a:xfrm>
            <a:off x="688817" y="4759643"/>
            <a:ext cx="5510530" cy="4509136"/>
          </a:xfrm>
          <a:prstGeom prst="rect">
            <a:avLst/>
          </a:prstGeom>
        </p:spPr>
        <p:txBody>
          <a:bodyPr vert="horz" lIns="94882" tIns="47441" rIns="94882" bIns="474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9"/>
            <a:ext cx="2984870" cy="501015"/>
          </a:xfrm>
          <a:prstGeom prst="rect">
            <a:avLst/>
          </a:prstGeom>
        </p:spPr>
        <p:txBody>
          <a:bodyPr vert="horz" lIns="94882" tIns="47441" rIns="94882" bIns="47441" rtlCol="0" anchor="b"/>
          <a:lstStyle>
            <a:lvl1pPr algn="l">
              <a:defRPr sz="1200"/>
            </a:lvl1pPr>
          </a:lstStyle>
          <a:p>
            <a:endParaRPr lang="en-US"/>
          </a:p>
        </p:txBody>
      </p:sp>
      <p:sp>
        <p:nvSpPr>
          <p:cNvPr id="7" name="Slide Number Placeholder 6"/>
          <p:cNvSpPr>
            <a:spLocks noGrp="1"/>
          </p:cNvSpPr>
          <p:nvPr>
            <p:ph type="sldNum" sz="quarter" idx="5"/>
          </p:nvPr>
        </p:nvSpPr>
        <p:spPr>
          <a:xfrm>
            <a:off x="3901699" y="9517549"/>
            <a:ext cx="2984870" cy="501015"/>
          </a:xfrm>
          <a:prstGeom prst="rect">
            <a:avLst/>
          </a:prstGeom>
        </p:spPr>
        <p:txBody>
          <a:bodyPr vert="horz" lIns="94882" tIns="47441" rIns="94882" bIns="47441" rtlCol="0" anchor="b"/>
          <a:lstStyle>
            <a:lvl1pPr algn="r">
              <a:defRPr sz="1200"/>
            </a:lvl1pPr>
          </a:lstStyle>
          <a:p>
            <a:fld id="{07ED3A19-8D3C-4D9F-9FAD-F6433CCEAB34}" type="slidenum">
              <a:rPr lang="en-US" smtClean="0"/>
              <a:pPr/>
              <a:t>‹#›</a:t>
            </a:fld>
            <a:endParaRPr lang="en-US"/>
          </a:p>
        </p:txBody>
      </p:sp>
    </p:spTree>
    <p:extLst>
      <p:ext uri="{BB962C8B-B14F-4D97-AF65-F5344CB8AC3E}">
        <p14:creationId xmlns:p14="http://schemas.microsoft.com/office/powerpoint/2010/main" xmlns="" val="203380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a:defRPr/>
            </a:pPr>
            <a:r>
              <a:rPr lang="en-GB" dirty="0" smtClean="0"/>
              <a:t>The goal of this presentation is to focus on the responsibilities that as an author you need to be mindful</a:t>
            </a:r>
            <a:r>
              <a:rPr lang="en-GB" baseline="0" dirty="0" smtClean="0"/>
              <a:t> of when submitting manuscripts for publication.</a:t>
            </a:r>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xmlns="" val="17679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buFontTx/>
              <a:buAutoNum type="arabicPeriod"/>
            </a:pPr>
            <a:r>
              <a:rPr lang="en-US" dirty="0" smtClean="0"/>
              <a:t>The listing of authors can be an unexpectedly tricky situation.  Here are some general principles that can be considered to determine first authors and co-authors.</a:t>
            </a:r>
          </a:p>
          <a:p>
            <a:pPr marL="233652" indent="-233652">
              <a:buFontTx/>
              <a:buAutoNum type="arabicPeriod"/>
            </a:pPr>
            <a:r>
              <a:rPr lang="en-US" dirty="0" smtClean="0"/>
              <a:t>First authors are the ones who conduct or supervise the data analysis as well as the interpretation and presentation of the results.  They also put the paper together and submit it to the journal.</a:t>
            </a:r>
          </a:p>
          <a:p>
            <a:pPr marL="233652" indent="-233652">
              <a:buFontTx/>
              <a:buAutoNum type="arabicPeriod"/>
            </a:pPr>
            <a:r>
              <a:rPr lang="en-US" dirty="0" smtClean="0"/>
              <a:t>Co-Authors make intellectual contributions to data analysis and interpretation.  They also review drafts of the paper.  They must be able to present, defend, and discuss their study and the results.</a:t>
            </a:r>
          </a:p>
          <a:p>
            <a:pPr marL="233652" indent="-233652">
              <a:buFontTx/>
              <a:buAutoNum type="arabicPeriod"/>
            </a:pPr>
            <a:r>
              <a:rPr lang="en-US" dirty="0" smtClean="0"/>
              <a:t>Abuses of authorship include:	</a:t>
            </a:r>
          </a:p>
          <a:p>
            <a:pPr marL="700956" lvl="1" indent="-233652">
              <a:buFontTx/>
              <a:buAutoNum type="arabicPeriod"/>
            </a:pPr>
            <a:r>
              <a:rPr lang="en-US" dirty="0" smtClean="0"/>
              <a:t>Ghost authors: leaving out those who should be included</a:t>
            </a:r>
          </a:p>
          <a:p>
            <a:pPr marL="700956" lvl="1" indent="-233652">
              <a:buFontTx/>
              <a:buAutoNum type="arabicPeriod"/>
            </a:pPr>
            <a:r>
              <a:rPr lang="en-US" dirty="0" smtClean="0"/>
              <a:t>Gift authors: including those who should not be included.</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Thought question on submission ethics for audience discussion before revealing of answers at the bottom.</a:t>
            </a:r>
          </a:p>
          <a:p>
            <a:pPr eaLnBrk="1" hangingPunct="1"/>
            <a:r>
              <a:rPr lang="en-US" dirty="0" smtClean="0"/>
              <a:t>The first scenario is strongly discouraged by most research communities and present potential ethical issues.  Authors should only submit to one journal at a time and wait to hear a decision from the editor before considering submitting to another journal.  By submitting to multiple journals concurrently, authors may find themselves in complicated situations where the article has been accepted in multiple journals, which most journals do not allow.  It is also wasteful of referees time.  At the very least, this approach is certainly ensuring a greater burden for journal editors.</a:t>
            </a:r>
          </a:p>
          <a:p>
            <a:pPr eaLnBrk="1" hangingPunct="1"/>
            <a:r>
              <a:rPr lang="en-US" dirty="0" smtClean="0"/>
              <a:t>Scenario #2 is generally acceptable as long as authors address any issues raised by referees and editors before submitting it again to another journal.  Continuing to submit it in a brute force method without considering the review comments will likely waste the time of journal editors and that </a:t>
            </a:r>
            <a:r>
              <a:rPr lang="en-US" dirty="0" err="1" smtClean="0"/>
              <a:t>behaviour</a:t>
            </a:r>
            <a:r>
              <a:rPr lang="en-US" dirty="0" smtClean="0"/>
              <a:t> is discouraged.</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r>
              <a:rPr lang="en-US" dirty="0" smtClean="0"/>
              <a:t>Further explanation of unethical submission behavior related to multiple, redundant, or concurrent submissions:</a:t>
            </a:r>
          </a:p>
          <a:p>
            <a:pPr marL="233652" indent="-233652">
              <a:buFontTx/>
              <a:buAutoNum type="arabicPeriod"/>
            </a:pPr>
            <a:r>
              <a:rPr lang="en-US" dirty="0" smtClean="0"/>
              <a:t>Manuscripts ideally should not be published in more than one journal or primary publication.  The author has a responsibility to ensure that he/she is submitting top quality, well-written, original research work.  By submitting and re-submitting unoriginal work, an author is wasting the editor’s time while not advancing the front of science.</a:t>
            </a:r>
          </a:p>
          <a:p>
            <a:pPr marL="233652" indent="-233652">
              <a:buFontTx/>
              <a:buAutoNum type="arabicPeriod"/>
            </a:pPr>
            <a:endParaRPr lang="en-US" dirty="0" smtClean="0"/>
          </a:p>
          <a:p>
            <a:pPr marL="233652" indent="-233652">
              <a:buFontTx/>
              <a:buAutoNum type="arabicPeriod"/>
            </a:pPr>
            <a:r>
              <a:rPr lang="en-US" dirty="0" smtClean="0"/>
              <a:t>Authors should avoid re-submitting previously published works in other journals for the same reasons of originality.</a:t>
            </a:r>
          </a:p>
          <a:p>
            <a:pPr marL="233652" indent="-233652">
              <a:buFontTx/>
              <a:buAutoNum type="arabicPeriod"/>
            </a:pPr>
            <a:r>
              <a:rPr lang="en-US" dirty="0" smtClean="0"/>
              <a:t>Duplication of papers across journals in different languages should be avoided as well for the same reasons. However, it is acceptable to have an article translated into other languages to broaden reach, provided permission is sought from the original publication and duly acknowledged in the translated version. </a:t>
            </a:r>
          </a:p>
          <a:p>
            <a:pPr marL="233652" indent="-233652">
              <a:buFontTx/>
              <a:buAutoNum type="arabicPeriod"/>
            </a:pPr>
            <a:r>
              <a:rPr lang="en-US" dirty="0" smtClean="0"/>
              <a:t>Slicing one’s research work into smaller “sub-papers” is a manipulation of the research and publishing process.</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5D9A3C"/>
              </a:buClr>
            </a:pPr>
            <a:r>
              <a:rPr lang="en-GB" dirty="0" smtClean="0"/>
              <a:t>Above</a:t>
            </a:r>
            <a:r>
              <a:rPr lang="en-GB" baseline="0" dirty="0" smtClean="0"/>
              <a:t> all else: </a:t>
            </a:r>
          </a:p>
          <a:p>
            <a:pPr marL="175239" indent="-175239">
              <a:buClr>
                <a:srgbClr val="5D9A3C"/>
              </a:buClr>
              <a:buFontTx/>
              <a:buChar char="-"/>
            </a:pPr>
            <a:r>
              <a:rPr lang="en-GB" baseline="0" dirty="0" smtClean="0"/>
              <a:t>Use real, </a:t>
            </a:r>
            <a:r>
              <a:rPr lang="en-GB" baseline="0" dirty="0" err="1" smtClean="0"/>
              <a:t>unfabricated</a:t>
            </a:r>
            <a:r>
              <a:rPr lang="en-GB" baseline="0" dirty="0" smtClean="0"/>
              <a:t> data</a:t>
            </a:r>
          </a:p>
          <a:p>
            <a:pPr marL="175239" indent="-175239">
              <a:buClr>
                <a:srgbClr val="5D9A3C"/>
              </a:buClr>
              <a:buFontTx/>
              <a:buChar char="-"/>
            </a:pPr>
            <a:r>
              <a:rPr lang="en-GB" baseline="0" dirty="0" smtClean="0"/>
              <a:t>Ensure your work is original</a:t>
            </a:r>
          </a:p>
          <a:p>
            <a:pPr marL="175239" indent="-175239">
              <a:buClr>
                <a:srgbClr val="5D9A3C"/>
              </a:buClr>
              <a:buFontTx/>
              <a:buChar char="-"/>
            </a:pPr>
            <a:r>
              <a:rPr lang="en-GB" baseline="0" dirty="0" smtClean="0"/>
              <a:t>Correctly list all authors</a:t>
            </a:r>
          </a:p>
          <a:p>
            <a:pPr marL="175239" indent="-175239">
              <a:buClr>
                <a:srgbClr val="5D9A3C"/>
              </a:buClr>
              <a:buFontTx/>
              <a:buChar char="-"/>
            </a:pPr>
            <a:r>
              <a:rPr lang="en-GB" baseline="0" dirty="0" smtClean="0"/>
              <a:t>Declare any conflicts of interest</a:t>
            </a: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9241" fontAlgn="base">
              <a:spcBef>
                <a:spcPct val="0"/>
              </a:spcBef>
              <a:spcAft>
                <a:spcPct val="0"/>
              </a:spcAft>
              <a:defRPr/>
            </a:pPr>
            <a:r>
              <a:rPr lang="en-GB" dirty="0" smtClean="0"/>
              <a:t>This</a:t>
            </a:r>
            <a:r>
              <a:rPr lang="en-GB" baseline="0" dirty="0" smtClean="0"/>
              <a:t> module provides a overview of plagiarism and how to avoid it.</a:t>
            </a:r>
            <a:endParaRPr lang="en-US" dirty="0" smtClean="0"/>
          </a:p>
          <a:p>
            <a:pPr defTabSz="969241" fontAlgn="base">
              <a:spcBef>
                <a:spcPct val="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xmlns="" val="17679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eaLnBrk="0" fontAlgn="base" hangingPunct="0">
              <a:spcBef>
                <a:spcPct val="30000"/>
              </a:spcBef>
              <a:spcAft>
                <a:spcPct val="0"/>
              </a:spcAft>
              <a:defRPr/>
            </a:pPr>
            <a:r>
              <a:rPr lang="en-GB" altLang="zh-CN" dirty="0" smtClean="0">
                <a:cs typeface="Arial" pitchFamily="34" charset="0"/>
              </a:rPr>
              <a:t>According to the </a:t>
            </a:r>
            <a:r>
              <a:rPr lang="en-US" altLang="zh-CN" b="1" dirty="0" smtClean="0">
                <a:cs typeface="Arial" pitchFamily="34" charset="0"/>
              </a:rPr>
              <a:t>Federal Office of Science and Technology Policy </a:t>
            </a:r>
            <a:r>
              <a:rPr lang="en-US" altLang="zh-CN" dirty="0" smtClean="0">
                <a:cs typeface="Arial" pitchFamily="34" charset="0"/>
              </a:rPr>
              <a:t>“Plagiarism is the appropriation of another person’s ideas, processes, results, or words without giving appropriate credit, including those obtained through confidential review of others’  research proposals and manuscripts.”</a:t>
            </a:r>
            <a:br>
              <a:rPr lang="en-US" altLang="zh-CN" dirty="0" smtClean="0">
                <a:cs typeface="Arial" pitchFamily="34" charset="0"/>
              </a:rPr>
            </a:br>
            <a:r>
              <a:rPr lang="en-US" altLang="zh-CN" dirty="0" smtClean="0">
                <a:cs typeface="Arial" pitchFamily="34" charset="0"/>
              </a:rPr>
              <a:t/>
            </a:r>
            <a:br>
              <a:rPr lang="en-US" altLang="zh-CN" dirty="0" smtClean="0">
                <a:cs typeface="Arial" pitchFamily="34" charset="0"/>
              </a:rPr>
            </a:br>
            <a:r>
              <a:rPr lang="en-US" altLang="zh-CN" b="1" dirty="0" smtClean="0">
                <a:cs typeface="Arial" pitchFamily="34" charset="0"/>
              </a:rPr>
              <a:t>Professor Bruce </a:t>
            </a:r>
            <a:r>
              <a:rPr lang="en-US" altLang="zh-CN" b="1" dirty="0" err="1" smtClean="0">
                <a:cs typeface="Arial" pitchFamily="34" charset="0"/>
              </a:rPr>
              <a:t>Railsback</a:t>
            </a:r>
            <a:r>
              <a:rPr lang="en-US" altLang="zh-CN" b="1" dirty="0" smtClean="0">
                <a:cs typeface="Arial" pitchFamily="34" charset="0"/>
              </a:rPr>
              <a:t>, Department of Geology, University of Georgia suggest it is </a:t>
            </a:r>
            <a:r>
              <a:rPr lang="en-US" altLang="zh-CN" dirty="0" smtClean="0">
                <a:cs typeface="Arial" pitchFamily="34" charset="0"/>
              </a:rPr>
              <a:t>“Presenting the data or interpretations</a:t>
            </a:r>
          </a:p>
          <a:p>
            <a:pPr eaLnBrk="0" hangingPunct="0">
              <a:lnSpc>
                <a:spcPct val="90000"/>
              </a:lnSpc>
              <a:spcBef>
                <a:spcPct val="20000"/>
              </a:spcBef>
            </a:pPr>
            <a:r>
              <a:rPr lang="en-US" altLang="zh-CN" dirty="0" smtClean="0">
                <a:cs typeface="Arial" pitchFamily="34" charset="0"/>
              </a:rPr>
              <a:t>of others without crediting them, and thereby gaining for yourself the rewards earned by others, is </a:t>
            </a:r>
            <a:r>
              <a:rPr lang="en-US" altLang="zh-CN" i="1" dirty="0" smtClean="0">
                <a:cs typeface="Arial" pitchFamily="34" charset="0"/>
              </a:rPr>
              <a:t>theft</a:t>
            </a:r>
            <a:r>
              <a:rPr lang="en-US" altLang="zh-CN" dirty="0" smtClean="0">
                <a:cs typeface="Arial" pitchFamily="34" charset="0"/>
              </a:rPr>
              <a:t>, and it eliminates the motivation of working scientists to generate new data and interpretations.”</a:t>
            </a:r>
            <a:endParaRPr lang="nl-NL"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fontAlgn="base">
              <a:spcBef>
                <a:spcPct val="0"/>
              </a:spcBef>
              <a:spcAft>
                <a:spcPct val="0"/>
              </a:spcAft>
              <a:defRPr/>
            </a:pPr>
            <a:r>
              <a:rPr lang="en-US" dirty="0" smtClean="0">
                <a:latin typeface="Calibri" panose="020F0502020204030204" pitchFamily="34" charset="0"/>
                <a:cs typeface="Calibri" panose="020F0502020204030204" pitchFamily="34" charset="0"/>
              </a:rPr>
              <a:t>Work that can be </a:t>
            </a:r>
            <a:r>
              <a:rPr lang="en-US" dirty="0" err="1" smtClean="0">
                <a:latin typeface="Calibri" panose="020F0502020204030204" pitchFamily="34" charset="0"/>
                <a:cs typeface="Calibri" panose="020F0502020204030204" pitchFamily="34" charset="0"/>
              </a:rPr>
              <a:t>plagiarised</a:t>
            </a:r>
            <a:r>
              <a:rPr lang="en-US" dirty="0" smtClean="0">
                <a:latin typeface="Calibri" panose="020F0502020204030204" pitchFamily="34" charset="0"/>
                <a:cs typeface="Calibri" panose="020F0502020204030204" pitchFamily="34" charset="0"/>
              </a:rPr>
              <a:t> includes… </a:t>
            </a:r>
          </a:p>
          <a:p>
            <a:pPr>
              <a:spcBef>
                <a:spcPct val="0"/>
              </a:spcBef>
            </a:pPr>
            <a:endParaRPr lang="nl-NL" dirty="0" smtClean="0">
              <a:latin typeface="Calibri" panose="020F0502020204030204" pitchFamily="34" charset="0"/>
              <a:cs typeface="Calibri" panose="020F0502020204030204" pitchFamily="34" charset="0"/>
            </a:endParaRPr>
          </a:p>
          <a:p>
            <a:pPr marL="175239" indent="-175239">
              <a:buFont typeface="Arial" panose="020B0604020202020204" pitchFamily="34" charset="0"/>
              <a:buChar char="•"/>
            </a:pPr>
            <a:r>
              <a:rPr lang="en-US" dirty="0" smtClean="0">
                <a:latin typeface="Calibri" panose="020F0502020204030204" pitchFamily="34" charset="0"/>
                <a:cs typeface="Calibri" panose="020F0502020204030204" pitchFamily="34" charset="0"/>
              </a:rPr>
              <a:t>Words (Language)</a:t>
            </a:r>
          </a:p>
          <a:p>
            <a:pPr marL="175239" indent="-175239">
              <a:buFont typeface="Arial" panose="020B0604020202020204" pitchFamily="34" charset="0"/>
              <a:buChar char="•"/>
            </a:pPr>
            <a:r>
              <a:rPr lang="en-US" dirty="0" smtClean="0">
                <a:latin typeface="Calibri" panose="020F0502020204030204" pitchFamily="34" charset="0"/>
                <a:cs typeface="Calibri" panose="020F0502020204030204" pitchFamily="34" charset="0"/>
              </a:rPr>
              <a:t>Ideas</a:t>
            </a:r>
          </a:p>
          <a:p>
            <a:pPr marL="175239" indent="-175239">
              <a:buFont typeface="Arial" panose="020B0604020202020204" pitchFamily="34" charset="0"/>
              <a:buChar char="•"/>
            </a:pPr>
            <a:r>
              <a:rPr lang="en-US" dirty="0" smtClean="0">
                <a:latin typeface="Calibri" panose="020F0502020204030204" pitchFamily="34" charset="0"/>
                <a:cs typeface="Calibri" panose="020F0502020204030204" pitchFamily="34" charset="0"/>
              </a:rPr>
              <a:t>Findings </a:t>
            </a:r>
          </a:p>
          <a:p>
            <a:pPr marL="175239" indent="-175239">
              <a:buFont typeface="Arial" panose="020B0604020202020204" pitchFamily="34" charset="0"/>
              <a:buChar char="•"/>
            </a:pPr>
            <a:r>
              <a:rPr lang="en-US" dirty="0" smtClean="0">
                <a:latin typeface="Calibri" panose="020F0502020204030204" pitchFamily="34" charset="0"/>
                <a:cs typeface="Calibri" panose="020F0502020204030204" pitchFamily="34" charset="0"/>
              </a:rPr>
              <a:t>Writings </a:t>
            </a:r>
          </a:p>
          <a:p>
            <a:pPr marL="175239" indent="-175239">
              <a:buFont typeface="Arial" panose="020B0604020202020204" pitchFamily="34" charset="0"/>
              <a:buChar char="•"/>
            </a:pPr>
            <a:r>
              <a:rPr lang="en-US" dirty="0" smtClean="0">
                <a:latin typeface="Calibri" panose="020F0502020204030204" pitchFamily="34" charset="0"/>
                <a:cs typeface="Calibri" panose="020F0502020204030204" pitchFamily="34" charset="0"/>
              </a:rPr>
              <a:t>Graphic Representations </a:t>
            </a:r>
          </a:p>
          <a:p>
            <a:pPr marL="175239" indent="-175239">
              <a:buFont typeface="Arial" panose="020B0604020202020204" pitchFamily="34" charset="0"/>
              <a:buChar char="•"/>
            </a:pPr>
            <a:r>
              <a:rPr lang="en-US" dirty="0" smtClean="0">
                <a:latin typeface="Calibri" panose="020F0502020204030204" pitchFamily="34" charset="0"/>
                <a:cs typeface="Calibri" panose="020F0502020204030204" pitchFamily="34" charset="0"/>
              </a:rPr>
              <a:t>Computer  Programs</a:t>
            </a:r>
          </a:p>
          <a:p>
            <a:pPr marL="175239" indent="-175239">
              <a:buFont typeface="Arial" panose="020B0604020202020204" pitchFamily="34" charset="0"/>
              <a:buChar char="•"/>
            </a:pPr>
            <a:r>
              <a:rPr lang="en-US" dirty="0" smtClean="0">
                <a:latin typeface="Calibri" panose="020F0502020204030204" pitchFamily="34" charset="0"/>
                <a:cs typeface="Calibri" panose="020F0502020204030204" pitchFamily="34" charset="0"/>
              </a:rPr>
              <a:t>Diagrams </a:t>
            </a:r>
          </a:p>
          <a:p>
            <a:pPr marL="175239" indent="-175239" defTabSz="934608" eaLnBrk="0" fontAlgn="base" hangingPunct="0">
              <a:spcBef>
                <a:spcPct val="30000"/>
              </a:spcBef>
              <a:spcAft>
                <a:spcPct val="0"/>
              </a:spcAft>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Graphs</a:t>
            </a:r>
          </a:p>
          <a:p>
            <a:pPr marL="175239" indent="-175239" defTabSz="934608" eaLnBrk="0" fontAlgn="base" hangingPunct="0">
              <a:spcBef>
                <a:spcPct val="30000"/>
              </a:spcBef>
              <a:spcAft>
                <a:spcPct val="0"/>
              </a:spcAft>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Illustrations </a:t>
            </a:r>
          </a:p>
          <a:p>
            <a:pPr marL="175239" indent="-175239" defTabSz="934608" eaLnBrk="0" fontAlgn="base" hangingPunct="0">
              <a:spcBef>
                <a:spcPct val="30000"/>
              </a:spcBef>
              <a:spcAft>
                <a:spcPct val="0"/>
              </a:spcAft>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Information </a:t>
            </a:r>
          </a:p>
          <a:p>
            <a:pPr marL="175239" indent="-175239" defTabSz="934608" eaLnBrk="0" fontAlgn="base" hangingPunct="0">
              <a:spcBef>
                <a:spcPct val="30000"/>
              </a:spcBef>
              <a:spcAft>
                <a:spcPct val="0"/>
              </a:spcAft>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Lectures </a:t>
            </a:r>
          </a:p>
          <a:p>
            <a:pPr marL="175239" indent="-175239" defTabSz="934608" eaLnBrk="0" fontAlgn="base" hangingPunct="0">
              <a:spcBef>
                <a:spcPct val="30000"/>
              </a:spcBef>
              <a:spcAft>
                <a:spcPct val="0"/>
              </a:spcAft>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Printed Material </a:t>
            </a:r>
          </a:p>
          <a:p>
            <a:pPr marL="175239" indent="-175239" defTabSz="934608" eaLnBrk="0" fontAlgn="base" hangingPunct="0">
              <a:spcBef>
                <a:spcPct val="30000"/>
              </a:spcBef>
              <a:spcAft>
                <a:spcPct val="0"/>
              </a:spcAft>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Electronic Material</a:t>
            </a:r>
          </a:p>
          <a:p>
            <a:pPr marL="175239" indent="-175239" defTabSz="934608" eaLnBrk="0" fontAlgn="base" hangingPunct="0">
              <a:spcBef>
                <a:spcPct val="30000"/>
              </a:spcBef>
              <a:spcAft>
                <a:spcPct val="0"/>
              </a:spcAft>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Any Other Original Work</a:t>
            </a:r>
            <a:endParaRPr lang="en-GB"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Calibri" panose="020F0502020204030204" pitchFamily="34" charset="0"/>
                <a:cs typeface="Calibri" panose="020F0502020204030204" pitchFamily="34" charset="0"/>
              </a:rPr>
              <a:t>Question: A researcher notices a paragraph in a previously published article that would be suitable as the Materials and Methods in his article.  The researcher decides to copy that paragraph into his paper without quotes or attribution. </a:t>
            </a:r>
          </a:p>
          <a:p>
            <a:pPr algn="l"/>
            <a:endParaRPr lang="en-US" b="1" dirty="0">
              <a:latin typeface="Calibri" panose="020F0502020204030204" pitchFamily="34" charset="0"/>
              <a:cs typeface="Calibri" panose="020F0502020204030204" pitchFamily="34" charset="0"/>
            </a:endParaRPr>
          </a:p>
          <a:p>
            <a:pPr algn="l"/>
            <a:r>
              <a:rPr lang="en-US" b="1" dirty="0" smtClean="0">
                <a:latin typeface="Calibri" panose="020F0502020204030204" pitchFamily="34" charset="0"/>
                <a:cs typeface="Calibri" panose="020F0502020204030204" pitchFamily="34" charset="0"/>
              </a:rPr>
              <a:t>Has the researcher violated  any ethical boundaries?</a:t>
            </a:r>
          </a:p>
          <a:p>
            <a:pPr lvl="0" algn="l" rtl="0"/>
            <a:endParaRPr lang="en-GB" dirty="0" smtClean="0">
              <a:solidFill>
                <a:srgbClr val="006699"/>
              </a:solidFill>
              <a:latin typeface="Arial" pitchFamily="34" charset="0"/>
              <a:cs typeface="Arial" pitchFamily="34" charset="0"/>
            </a:endParaRPr>
          </a:p>
          <a:p>
            <a:pPr algn="l" eaLnBrk="1" hangingPunct="1"/>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GB" b="1" dirty="0" smtClean="0">
                <a:latin typeface="Calibri" panose="020F0502020204030204" pitchFamily="34" charset="0"/>
                <a:cs typeface="Calibri" panose="020F0502020204030204" pitchFamily="34" charset="0"/>
              </a:rPr>
              <a:t>Answer</a:t>
            </a:r>
          </a:p>
          <a:p>
            <a:pPr algn="l" eaLnBrk="1" hangingPunct="1"/>
            <a:r>
              <a:rPr lang="en-GB" dirty="0" smtClean="0">
                <a:latin typeface="Calibri" panose="020F0502020204030204" pitchFamily="34" charset="0"/>
                <a:cs typeface="Calibri" panose="020F0502020204030204" pitchFamily="34" charset="0"/>
              </a:rPr>
              <a:t>It</a:t>
            </a:r>
            <a:r>
              <a:rPr lang="en-GB" baseline="0" dirty="0" smtClean="0">
                <a:latin typeface="Calibri" panose="020F0502020204030204" pitchFamily="34" charset="0"/>
                <a:cs typeface="Calibri" panose="020F0502020204030204" pitchFamily="34" charset="0"/>
              </a:rPr>
              <a:t> is vitally important that the scientific results and ideas in a paper are the authors’ own. Plagiarism of results or original ideas is a serious offence. Re-using texts in the materials and methods when you followed the same technique and used the same equipment as another author may be a less serious form of plagiarism. However, it is still unacceptable: instead, just say that you followed the same technique as another author and cite them fully. Or re-write the technique in your own words. Copying and pasting the words of others is disrespectful to the original author: always give credit where it is due.</a:t>
            </a:r>
            <a:endParaRPr lang="en-GB"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endParaRPr lang="en-GB" sz="900" dirty="0" smtClean="0"/>
          </a:p>
          <a:p>
            <a:pPr eaLnBrk="1" hangingPunct="1"/>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a:defRPr/>
            </a:pPr>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xmlns="" val="176798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dirty="0" smtClean="0"/>
              <a:t>Plagiarism</a:t>
            </a:r>
            <a:r>
              <a:rPr lang="nl-NL" baseline="0" dirty="0" smtClean="0"/>
              <a:t> is the single most commonly reported ethics issue, based on cases reported to Elsevier Journals publishign staff in 2012. However, we do not know whether this is because plagiarism actually occurs the most often. More likely, it is just the easiest ethical issue to detect: especially these days with plagiarism detection software such as CrossCheck.</a:t>
            </a:r>
            <a:endParaRPr lang="nl-NL"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solidFill>
                <a:srgbClr val="006699"/>
              </a:solidFill>
              <a:latin typeface="Arial" pitchFamily="34" charset="0"/>
              <a:cs typeface="Arial" pitchFamily="34" charset="0"/>
            </a:endParaRPr>
          </a:p>
          <a:p>
            <a:pPr defTabSz="934608" fontAlgn="base">
              <a:spcBef>
                <a:spcPct val="30000"/>
              </a:spcBef>
              <a:spcAft>
                <a:spcPct val="0"/>
              </a:spcAft>
              <a:defRPr/>
            </a:pPr>
            <a:r>
              <a:rPr lang="en-US" dirty="0" err="1" smtClean="0">
                <a:latin typeface="Calibri" panose="020F0502020204030204" pitchFamily="34" charset="0"/>
                <a:cs typeface="Calibri" panose="020F0502020204030204" pitchFamily="34" charset="0"/>
              </a:rPr>
              <a:t>CrossCheck</a:t>
            </a:r>
            <a:r>
              <a:rPr lang="en-US" dirty="0" smtClean="0">
                <a:latin typeface="Calibri" panose="020F0502020204030204" pitchFamily="34" charset="0"/>
                <a:cs typeface="Calibri" panose="020F0502020204030204" pitchFamily="34" charset="0"/>
              </a:rPr>
              <a:t> is a huge database of 30+ million articles, from 50,000+ journals, from 400+ publishers. </a:t>
            </a:r>
            <a:r>
              <a:rPr lang="en-GB" dirty="0" smtClean="0">
                <a:latin typeface="Calibri" panose="020F0502020204030204" pitchFamily="34" charset="0"/>
                <a:cs typeface="Calibri" panose="020F0502020204030204" pitchFamily="34" charset="0"/>
              </a:rPr>
              <a:t>Software alerts Editors to any similarities between the article and this huge database of published articles. </a:t>
            </a:r>
            <a:r>
              <a:rPr lang="en-US" dirty="0" smtClean="0">
                <a:latin typeface="Calibri" panose="020F0502020204030204" pitchFamily="34" charset="0"/>
                <a:cs typeface="Calibri" panose="020F0502020204030204" pitchFamily="34" charset="0"/>
              </a:rPr>
              <a:t>Many Elsevier journals now check every submitted article using </a:t>
            </a:r>
            <a:r>
              <a:rPr lang="en-US" dirty="0" err="1" smtClean="0">
                <a:latin typeface="Calibri" panose="020F0502020204030204" pitchFamily="34" charset="0"/>
                <a:cs typeface="Calibri" panose="020F0502020204030204" pitchFamily="34" charset="0"/>
              </a:rPr>
              <a:t>CrossCheck</a:t>
            </a:r>
            <a:endParaRPr lang="en-GB"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latin typeface="Calibri" panose="020F0502020204030204" pitchFamily="34" charset="0"/>
                <a:cs typeface="Calibri" panose="020F0502020204030204" pitchFamily="34" charset="0"/>
              </a:rPr>
              <a:t>Plagiarism is serious but easily avoidable</a:t>
            </a:r>
          </a:p>
          <a:p>
            <a:pPr marL="175239" indent="-175239" defTabSz="934608" eaLnBrk="0" fontAlgn="base" hangingPunct="0">
              <a:spcBef>
                <a:spcPct val="30000"/>
              </a:spcBef>
              <a:spcAft>
                <a:spcPct val="0"/>
              </a:spcAft>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Plagiarism is easily avoided</a:t>
            </a:r>
            <a:endParaRPr lang="en-GB" dirty="0" smtClean="0">
              <a:latin typeface="Calibri" panose="020F0502020204030204" pitchFamily="34" charset="0"/>
              <a:cs typeface="Calibri" panose="020F0502020204030204" pitchFamily="34" charset="0"/>
            </a:endParaRPr>
          </a:p>
          <a:p>
            <a:pPr marL="175239" indent="-175239" defTabSz="934608" eaLnBrk="0" fontAlgn="base" hangingPunct="0">
              <a:spcBef>
                <a:spcPct val="30000"/>
              </a:spcBef>
              <a:spcAft>
                <a:spcPct val="0"/>
              </a:spcAft>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You can use ideas, phrases and arguments from sources already published, just acknowledge the source and the original author</a:t>
            </a:r>
            <a:endParaRPr lang="en-GB" dirty="0" smtClean="0">
              <a:latin typeface="Calibri" panose="020F0502020204030204" pitchFamily="34" charset="0"/>
              <a:cs typeface="Calibri" panose="020F0502020204030204" pitchFamily="34" charset="0"/>
            </a:endParaRPr>
          </a:p>
          <a:p>
            <a:pPr marL="175239" indent="-175239">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fontAlgn="base">
              <a:spcBef>
                <a:spcPct val="0"/>
              </a:spcBef>
              <a:spcAft>
                <a:spcPct val="0"/>
              </a:spcAft>
              <a:defRPr/>
            </a:pPr>
            <a:r>
              <a:rPr lang="en-US" dirty="0" smtClean="0">
                <a:latin typeface="Calibri" panose="020F0502020204030204" pitchFamily="34" charset="0"/>
                <a:cs typeface="Calibri" panose="020F0502020204030204" pitchFamily="34" charset="0"/>
              </a:rPr>
              <a:t>Crediting the work of others (including your advisor’s or your own previous work) by citation is important for at least three reasons:</a:t>
            </a:r>
            <a:endParaRPr lang="en-GB" dirty="0" smtClean="0">
              <a:latin typeface="Calibri" panose="020F0502020204030204" pitchFamily="34" charset="0"/>
              <a:cs typeface="Calibri" panose="020F0502020204030204" pitchFamily="34" charset="0"/>
            </a:endParaRPr>
          </a:p>
          <a:p>
            <a:pPr marL="233652" indent="-233652">
              <a:buFont typeface="+mj-lt"/>
              <a:buAutoNum type="arabicPeriod"/>
            </a:pPr>
            <a:r>
              <a:rPr lang="en-US" dirty="0" smtClean="0">
                <a:latin typeface="Calibri" panose="020F0502020204030204" pitchFamily="34" charset="0"/>
                <a:cs typeface="Calibri" panose="020F0502020204030204" pitchFamily="34" charset="0"/>
              </a:rPr>
              <a:t>To place your own work in context</a:t>
            </a:r>
          </a:p>
          <a:p>
            <a:pPr marL="233652" indent="-233652" defTabSz="934608" eaLnBrk="0" fontAlgn="base" hangingPunct="0">
              <a:spcBef>
                <a:spcPct val="30000"/>
              </a:spcBef>
              <a:spcAft>
                <a:spcPct val="0"/>
              </a:spcAft>
              <a:buFont typeface="+mj-lt"/>
              <a:buAutoNum type="arabicPeriod"/>
              <a:defRPr/>
            </a:pPr>
            <a:r>
              <a:rPr lang="en-US" dirty="0" smtClean="0">
                <a:latin typeface="Calibri" panose="020F0502020204030204" pitchFamily="34" charset="0"/>
                <a:cs typeface="Calibri" panose="020F0502020204030204" pitchFamily="34" charset="0"/>
              </a:rPr>
              <a:t>To acknowledge the findings of others on which you have built your research</a:t>
            </a:r>
            <a:endParaRPr lang="en-GB" dirty="0" smtClean="0">
              <a:latin typeface="Calibri" panose="020F0502020204030204" pitchFamily="34" charset="0"/>
              <a:cs typeface="Calibri" panose="020F0502020204030204" pitchFamily="34" charset="0"/>
            </a:endParaRPr>
          </a:p>
          <a:p>
            <a:pPr marL="233652" indent="-233652" defTabSz="934608" eaLnBrk="0" fontAlgn="base" hangingPunct="0">
              <a:spcBef>
                <a:spcPct val="30000"/>
              </a:spcBef>
              <a:spcAft>
                <a:spcPct val="0"/>
              </a:spcAft>
              <a:buFont typeface="+mj-lt"/>
              <a:buAutoNum type="arabicPeriod"/>
              <a:defRPr/>
            </a:pPr>
            <a:r>
              <a:rPr lang="en-US" dirty="0" smtClean="0">
                <a:latin typeface="Calibri" panose="020F0502020204030204" pitchFamily="34" charset="0"/>
                <a:cs typeface="Calibri" panose="020F0502020204030204" pitchFamily="34" charset="0"/>
              </a:rPr>
              <a:t>To maintain the credibility and accuracy of the scientific literature </a:t>
            </a:r>
            <a:endParaRPr lang="en-GB"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n-US" dirty="0" smtClean="0">
                <a:latin typeface="Calibri" panose="020F0502020204030204" pitchFamily="34" charset="0"/>
                <a:cs typeface="Calibri" panose="020F0502020204030204" pitchFamily="34" charset="0"/>
              </a:rPr>
              <a:t>Paraphrasing is restating someone else's ideas while not copying their actual words verbatim.</a:t>
            </a:r>
          </a:p>
          <a:p>
            <a:pPr algn="l"/>
            <a:endParaRPr lang="en-US" sz="1400" b="1" dirty="0" smtClean="0">
              <a:latin typeface="Calibri" panose="020F0502020204030204" pitchFamily="34" charset="0"/>
              <a:cs typeface="Calibri" panose="020F0502020204030204" pitchFamily="34" charset="0"/>
            </a:endParaRPr>
          </a:p>
          <a:p>
            <a:r>
              <a:rPr lang="en-US" sz="1400" b="1" dirty="0" smtClean="0">
                <a:latin typeface="Calibri" panose="020F0502020204030204" pitchFamily="34" charset="0"/>
                <a:cs typeface="Calibri" panose="020F0502020204030204" pitchFamily="34" charset="0"/>
              </a:rPr>
              <a:t>It is unacceptable to:</a:t>
            </a:r>
            <a:endParaRPr lang="en-US" b="1" dirty="0" smtClean="0">
              <a:latin typeface="Calibri" panose="020F0502020204030204" pitchFamily="34" charset="0"/>
              <a:cs typeface="Calibri" panose="020F0502020204030204" pitchFamily="34" charset="0"/>
            </a:endParaRPr>
          </a:p>
          <a:p>
            <a:pPr marL="292065" indent="-292065">
              <a:buFont typeface="Arial" panose="020B0604020202020204" pitchFamily="34" charset="0"/>
              <a:buChar char="•"/>
            </a:pPr>
            <a:r>
              <a:rPr lang="en-US" dirty="0" smtClean="0">
                <a:latin typeface="Calibri" panose="020F0502020204030204" pitchFamily="34" charset="0"/>
                <a:cs typeface="Calibri" panose="020F0502020204030204" pitchFamily="34" charset="0"/>
              </a:rPr>
              <a:t>Using exact phrases from the original source without enclosing them in quotation marks</a:t>
            </a:r>
          </a:p>
          <a:p>
            <a:pPr marL="292065" indent="-292065">
              <a:buFont typeface="Arial" panose="020B0604020202020204" pitchFamily="34" charset="0"/>
              <a:buChar char="•"/>
            </a:pPr>
            <a:r>
              <a:rPr lang="en-US" dirty="0" smtClean="0">
                <a:latin typeface="Calibri" panose="020F0502020204030204" pitchFamily="34" charset="0"/>
                <a:cs typeface="Calibri" panose="020F0502020204030204" pitchFamily="34" charset="0"/>
              </a:rPr>
              <a:t>Emulating sentence structure even when using different words</a:t>
            </a:r>
          </a:p>
          <a:p>
            <a:pPr marL="292065" indent="-292065">
              <a:buFont typeface="Arial" panose="020B0604020202020204" pitchFamily="34" charset="0"/>
              <a:buChar char="•"/>
            </a:pPr>
            <a:r>
              <a:rPr lang="en-US" dirty="0" smtClean="0">
                <a:latin typeface="Calibri" panose="020F0502020204030204" pitchFamily="34" charset="0"/>
                <a:cs typeface="Calibri" panose="020F0502020204030204" pitchFamily="34" charset="0"/>
              </a:rPr>
              <a:t>Emulating paragraph organization even when using different wording or sentence structure</a:t>
            </a:r>
          </a:p>
          <a:p>
            <a:pPr algn="l"/>
            <a:endParaRPr lang="en-US" dirty="0" smtClean="0">
              <a:solidFill>
                <a:srgbClr val="07779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fontAlgn="base">
              <a:spcBef>
                <a:spcPct val="0"/>
              </a:spcBef>
              <a:spcAft>
                <a:spcPct val="0"/>
              </a:spcAft>
              <a:defRPr/>
            </a:pPr>
            <a:r>
              <a:rPr lang="en-US" b="1" dirty="0" smtClean="0">
                <a:latin typeface="Calibri" panose="020F0502020204030204" pitchFamily="34" charset="0"/>
                <a:cs typeface="Calibri" panose="020F0502020204030204" pitchFamily="34" charset="0"/>
              </a:rPr>
              <a:t>Can you </a:t>
            </a:r>
            <a:r>
              <a:rPr lang="en-US" b="1" dirty="0" err="1" smtClean="0">
                <a:latin typeface="Calibri" panose="020F0502020204030204" pitchFamily="34" charset="0"/>
                <a:cs typeface="Calibri" panose="020F0502020204030204" pitchFamily="34" charset="0"/>
              </a:rPr>
              <a:t>plagiarise</a:t>
            </a:r>
            <a:r>
              <a:rPr lang="en-US" b="1" dirty="0" smtClean="0">
                <a:latin typeface="Calibri" panose="020F0502020204030204" pitchFamily="34" charset="0"/>
                <a:cs typeface="Calibri" panose="020F0502020204030204" pitchFamily="34" charset="0"/>
              </a:rPr>
              <a:t> your own work?</a:t>
            </a:r>
          </a:p>
          <a:p>
            <a:pPr defTabSz="934608" fontAlgn="base">
              <a:spcBef>
                <a:spcPct val="0"/>
              </a:spcBef>
              <a:spcAft>
                <a:spcPct val="0"/>
              </a:spcAft>
              <a:defRPr/>
            </a:pPr>
            <a:r>
              <a:rPr lang="en-US" b="1" dirty="0" smtClean="0">
                <a:latin typeface="Calibri" panose="020F0502020204030204" pitchFamily="34" charset="0"/>
                <a:cs typeface="Calibri" panose="020F0502020204030204" pitchFamily="34" charset="0"/>
              </a:rPr>
              <a:t/>
            </a:r>
            <a:br>
              <a:rPr lang="en-US" b="1"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Text re-cycling/Self-plagiarism is a </a:t>
            </a:r>
            <a:r>
              <a:rPr lang="en-GB" dirty="0" smtClean="0">
                <a:latin typeface="Calibri" panose="020F0502020204030204" pitchFamily="34" charset="0"/>
                <a:cs typeface="Calibri" panose="020F0502020204030204" pitchFamily="34" charset="0"/>
              </a:rPr>
              <a:t>grey area, but best to err on the side of caution: always cite/quote even your own previous work.</a:t>
            </a:r>
          </a:p>
          <a:p>
            <a:pPr defTabSz="934608" fontAlgn="base">
              <a:spcBef>
                <a:spcPct val="0"/>
              </a:spcBef>
              <a:spcAft>
                <a:spcPct val="0"/>
              </a:spcAft>
              <a:defRPr/>
            </a:pPr>
            <a:endParaRPr lang="en-GB" dirty="0" smtClean="0">
              <a:latin typeface="Calibri" panose="020F0502020204030204" pitchFamily="34" charset="0"/>
              <a:cs typeface="Calibri" panose="020F0502020204030204" pitchFamily="34" charset="0"/>
            </a:endParaRPr>
          </a:p>
          <a:p>
            <a:pPr algn="l"/>
            <a:r>
              <a:rPr lang="en-US" dirty="0" smtClean="0">
                <a:latin typeface="Calibri" panose="020F0502020204030204" pitchFamily="34" charset="0"/>
                <a:cs typeface="Calibri" panose="020F0502020204030204" pitchFamily="34" charset="0"/>
              </a:rPr>
              <a:t>If you publish a paper and in a later paper, copy your Introduction word-for word and perhaps a figure or two without citing the first paper, Editors may conclude that you intentionally exaggerated your output.</a:t>
            </a: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panose="020F0502020204030204" pitchFamily="34" charset="0"/>
                <a:cs typeface="Calibri" panose="020F0502020204030204" pitchFamily="34" charset="0"/>
              </a:rPr>
              <a:t>Never be tempted!  If in doubt, cite your source -  even if the original authors have died.</a:t>
            </a:r>
          </a:p>
          <a:p>
            <a:pPr eaLnBrk="1" hangingPunct="1"/>
            <a:endParaRPr lang="en-US" dirty="0" smtClean="0">
              <a:latin typeface="Calibri" panose="020F0502020204030204" pitchFamily="34" charset="0"/>
              <a:cs typeface="Calibri" panose="020F0502020204030204" pitchFamily="34" charset="0"/>
            </a:endParaRPr>
          </a:p>
          <a:p>
            <a:pPr eaLnBrk="1" hangingPunct="1"/>
            <a:r>
              <a:rPr lang="en-US" dirty="0" smtClean="0">
                <a:latin typeface="Calibri" panose="020F0502020204030204" pitchFamily="34" charset="0"/>
                <a:cs typeface="Calibri" panose="020F0502020204030204" pitchFamily="34" charset="0"/>
              </a:rPr>
              <a:t>Never when drafting your papers to save time cut and paste, because you may forget what you have taken from where.</a:t>
            </a:r>
          </a:p>
          <a:p>
            <a:pPr eaLnBrk="1" hangingPunct="1"/>
            <a:endParaRPr lang="en-US" dirty="0" smtClean="0">
              <a:latin typeface="Calibri" panose="020F0502020204030204" pitchFamily="34" charset="0"/>
              <a:cs typeface="Calibri" panose="020F0502020204030204" pitchFamily="34" charset="0"/>
            </a:endParaRPr>
          </a:p>
          <a:p>
            <a:pPr eaLnBrk="1" hangingPunct="1"/>
            <a:r>
              <a:rPr lang="en-US" dirty="0" smtClean="0">
                <a:latin typeface="Calibri" panose="020F0502020204030204" pitchFamily="34" charset="0"/>
                <a:cs typeface="Calibri" panose="020F0502020204030204" pitchFamily="34" charset="0"/>
              </a:rPr>
              <a:t>If you suspect you have detected plagiarism you must report it.</a:t>
            </a:r>
          </a:p>
          <a:p>
            <a:pPr eaLnBrk="1" hangingPunct="1"/>
            <a:endParaRPr lang="en-US" dirty="0" smtClean="0">
              <a:latin typeface="Calibri" panose="020F0502020204030204" pitchFamily="34" charset="0"/>
              <a:cs typeface="Calibri" panose="020F0502020204030204" pitchFamily="34" charset="0"/>
            </a:endParaRPr>
          </a:p>
          <a:p>
            <a:pPr eaLnBrk="1" hangingPunct="1"/>
            <a:r>
              <a:rPr lang="en-US" i="1" dirty="0" smtClean="0">
                <a:latin typeface="Calibri" panose="020F0502020204030204" pitchFamily="34" charset="0"/>
                <a:cs typeface="Calibri" panose="020F0502020204030204" pitchFamily="34" charset="0"/>
              </a:rPr>
              <a:t>Then we can rely on the literature and on the scientific community to relay the truth, which is after all our mission.</a:t>
            </a:r>
          </a:p>
          <a:p>
            <a:pPr eaLnBrk="1" hangingPunct="1">
              <a:spcBef>
                <a:spcPct val="0"/>
              </a:spcBef>
            </a:pPr>
            <a:endParaRPr lang="nl-NL"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ED3A19-8D3C-4D9F-9FAD-F6433CCEAB34}" type="slidenum">
              <a:rPr lang="en-US" smtClean="0"/>
              <a:pPr/>
              <a:t>28</a:t>
            </a:fld>
            <a:endParaRPr lang="en-US"/>
          </a:p>
        </p:txBody>
      </p:sp>
    </p:spTree>
    <p:extLst>
      <p:ext uri="{BB962C8B-B14F-4D97-AF65-F5344CB8AC3E}">
        <p14:creationId xmlns:p14="http://schemas.microsoft.com/office/powerpoint/2010/main" xmlns="" val="692871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dirty="0" smtClean="0">
                <a:latin typeface="Calibri" panose="020F0502020204030204" pitchFamily="34" charset="0"/>
                <a:cs typeface="Calibri" panose="020F0502020204030204" pitchFamily="34" charset="0"/>
              </a:rPr>
              <a:t>Authors are not the only ones who are responsible for ethics.   A general division of responsibilities is as follows:</a:t>
            </a:r>
          </a:p>
          <a:p>
            <a:pPr lvl="1" eaLnBrk="1" hangingPunct="1"/>
            <a:r>
              <a:rPr lang="en-US" b="1" dirty="0" smtClean="0">
                <a:latin typeface="Calibri" panose="020F0502020204030204" pitchFamily="34" charset="0"/>
                <a:cs typeface="Calibri" panose="020F0502020204030204" pitchFamily="34" charset="0"/>
              </a:rPr>
              <a:t>1. Authors</a:t>
            </a:r>
            <a:r>
              <a:rPr lang="en-US" dirty="0" smtClean="0">
                <a:latin typeface="Calibri" panose="020F0502020204030204" pitchFamily="34" charset="0"/>
                <a:cs typeface="Calibri" panose="020F0502020204030204" pitchFamily="34" charset="0"/>
              </a:rPr>
              <a:t> – uphold ethics by learning of standards (such as through this presentation).</a:t>
            </a:r>
          </a:p>
          <a:p>
            <a:pPr lvl="1" eaLnBrk="1" hangingPunct="1"/>
            <a:r>
              <a:rPr lang="en-US" b="1" dirty="0" smtClean="0">
                <a:latin typeface="Calibri" panose="020F0502020204030204" pitchFamily="34" charset="0"/>
                <a:cs typeface="Calibri" panose="020F0502020204030204" pitchFamily="34" charset="0"/>
              </a:rPr>
              <a:t>2. Institutions/companies/agencies/funding bodies</a:t>
            </a:r>
            <a:r>
              <a:rPr lang="en-US" dirty="0" smtClean="0">
                <a:latin typeface="Calibri" panose="020F0502020204030204" pitchFamily="34" charset="0"/>
                <a:cs typeface="Calibri" panose="020F0502020204030204" pitchFamily="34" charset="0"/>
              </a:rPr>
              <a:t> – should set standards and communicate them; investigate and take action if unethical behavior is discovered</a:t>
            </a:r>
          </a:p>
          <a:p>
            <a:pPr lvl="1" eaLnBrk="1" hangingPunct="1"/>
            <a:r>
              <a:rPr lang="en-US" b="1" dirty="0" smtClean="0">
                <a:latin typeface="Calibri" panose="020F0502020204030204" pitchFamily="34" charset="0"/>
                <a:cs typeface="Calibri" panose="020F0502020204030204" pitchFamily="34" charset="0"/>
              </a:rPr>
              <a:t>3. Publishers/journal editors</a:t>
            </a:r>
            <a:r>
              <a:rPr lang="en-US" dirty="0" smtClean="0">
                <a:latin typeface="Calibri" panose="020F0502020204030204" pitchFamily="34" charset="0"/>
                <a:cs typeface="Calibri" panose="020F0502020204030204" pitchFamily="34" charset="0"/>
              </a:rPr>
              <a:t> – set standards for their journals and take editorial action if misconduct is discovered</a:t>
            </a:r>
          </a:p>
          <a:p>
            <a:pPr lvl="1" eaLnBrk="1" hangingPunct="1"/>
            <a:endParaRPr lang="en-US" dirty="0" smtClean="0">
              <a:latin typeface="Calibri" panose="020F0502020204030204" pitchFamily="34" charset="0"/>
              <a:cs typeface="Calibri" panose="020F0502020204030204" pitchFamily="34" charset="0"/>
            </a:endParaRPr>
          </a:p>
          <a:p>
            <a:pPr lvl="1" eaLnBrk="1" hangingPunct="1"/>
            <a:r>
              <a:rPr lang="en-US" dirty="0" smtClean="0">
                <a:latin typeface="Calibri" panose="020F0502020204030204" pitchFamily="34" charset="0"/>
                <a:cs typeface="Calibri" panose="020F0502020204030204" pitchFamily="34" charset="0"/>
              </a:rPr>
              <a:t>In Elsevier’s case, we have listed all of our journals with the Committee on Publishing Ethics, a forum for editors to seek guidance on ethical issues. </a:t>
            </a:r>
          </a:p>
          <a:p>
            <a:pPr lvl="1" eaLnBrk="1" hangingPunct="1"/>
            <a:r>
              <a:rPr lang="en-US" dirty="0" smtClean="0">
                <a:latin typeface="Calibri" panose="020F0502020204030204" pitchFamily="34" charset="0"/>
                <a:cs typeface="Calibri" panose="020F0502020204030204" pitchFamily="34" charset="0"/>
              </a:rPr>
              <a:t>And we have also established a Publishing Ethics Resource Kit (PERK) on our website for editors to use as a guide in making decisions on ethical issues with their journal.</a:t>
            </a:r>
          </a:p>
          <a:p>
            <a:pPr lvl="1" eaLnBrk="1" hangingPunct="1"/>
            <a:endParaRPr lang="en-US" dirty="0" smtClean="0">
              <a:latin typeface="Calibri" panose="020F0502020204030204" pitchFamily="34" charset="0"/>
              <a:cs typeface="Calibri" panose="020F0502020204030204" pitchFamily="34" charset="0"/>
            </a:endParaRPr>
          </a:p>
          <a:p>
            <a:pPr>
              <a:spcBef>
                <a:spcPct val="50000"/>
              </a:spcBef>
            </a:pPr>
            <a:r>
              <a:rPr lang="en-US" b="0" dirty="0" smtClean="0">
                <a:latin typeface="Calibri" panose="020F0502020204030204" pitchFamily="34" charset="0"/>
                <a:cs typeface="Calibri" panose="020F0502020204030204" pitchFamily="34" charset="0"/>
              </a:rPr>
              <a:t>COPE - </a:t>
            </a:r>
            <a:r>
              <a:rPr lang="en-GB" b="0" dirty="0" smtClean="0">
                <a:latin typeface="Calibri" panose="020F0502020204030204" pitchFamily="34" charset="0"/>
                <a:cs typeface="Calibri" panose="020F0502020204030204" pitchFamily="34" charset="0"/>
              </a:rPr>
              <a:t>http://www.publicationethics.org.uk/about</a:t>
            </a:r>
          </a:p>
          <a:p>
            <a:pPr>
              <a:spcBef>
                <a:spcPct val="50000"/>
              </a:spcBef>
            </a:pPr>
            <a:r>
              <a:rPr lang="en-US" b="0" dirty="0" smtClean="0">
                <a:latin typeface="Calibri" panose="020F0502020204030204" pitchFamily="34" charset="0"/>
                <a:cs typeface="Calibri" panose="020F0502020204030204" pitchFamily="34" charset="0"/>
              </a:rPr>
              <a:t>PERK - </a:t>
            </a:r>
            <a:r>
              <a:rPr lang="en-GB" b="0" dirty="0" smtClean="0">
                <a:latin typeface="Calibri" panose="020F0502020204030204" pitchFamily="34" charset="0"/>
                <a:cs typeface="Calibri" panose="020F0502020204030204" pitchFamily="34" charset="0"/>
              </a:rPr>
              <a:t>http://www.elsevier.com/wps/find/editorshome.editors/Introduction</a:t>
            </a:r>
          </a:p>
          <a:p>
            <a:pPr lvl="1" eaLnBrk="1" hangingPunct="1"/>
            <a:endParaRPr lang="en-GB" sz="900" dirty="0" smtClean="0"/>
          </a:p>
          <a:p>
            <a:pPr eaLnBrk="1" hangingPunct="1"/>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r>
              <a:rPr lang="en-US" dirty="0" smtClean="0"/>
              <a:t>This is an overview slide that shows the different areas of author responsibilities that the following slides will cover in depth.</a:t>
            </a:r>
          </a:p>
          <a:p>
            <a:pPr marL="233652" indent="-233652">
              <a:buFontTx/>
              <a:buAutoNum type="arabicPeriod"/>
            </a:pPr>
            <a:r>
              <a:rPr lang="en-US" dirty="0" smtClean="0"/>
              <a:t>Real, </a:t>
            </a:r>
            <a:r>
              <a:rPr lang="en-US" dirty="0" err="1" smtClean="0"/>
              <a:t>unfabricated</a:t>
            </a:r>
            <a:r>
              <a:rPr lang="en-US" baseline="0" dirty="0" smtClean="0"/>
              <a:t> data</a:t>
            </a:r>
          </a:p>
          <a:p>
            <a:pPr marL="233652" indent="-233652">
              <a:buFontTx/>
              <a:buAutoNum type="arabicPeriod"/>
            </a:pPr>
            <a:r>
              <a:rPr lang="en-US" dirty="0" smtClean="0"/>
              <a:t>Originality</a:t>
            </a:r>
          </a:p>
          <a:p>
            <a:pPr marL="233652" indent="-233652">
              <a:buFontTx/>
              <a:buAutoNum type="arabicPeriod"/>
            </a:pPr>
            <a:r>
              <a:rPr lang="en-US" dirty="0" smtClean="0"/>
              <a:t>Conflicts of interest</a:t>
            </a:r>
          </a:p>
          <a:p>
            <a:pPr marL="233652" indent="-233652">
              <a:buFontTx/>
              <a:buAutoNum type="arabicPeriod"/>
            </a:pPr>
            <a:r>
              <a:rPr lang="en-US" dirty="0" smtClean="0"/>
              <a:t>Authorship</a:t>
            </a:r>
          </a:p>
          <a:p>
            <a:pPr marL="233652" indent="-233652">
              <a:buFontTx/>
              <a:buAutoNum type="arabicPeriod"/>
            </a:pPr>
            <a:r>
              <a:rPr lang="en-US" dirty="0" smtClean="0"/>
              <a:t>Submission</a:t>
            </a:r>
          </a:p>
          <a:p>
            <a:pPr marL="233652" indent="-233652">
              <a:buFontTx/>
              <a:buAutoNum type="arabicPeriod"/>
            </a:pPr>
            <a:r>
              <a:rPr lang="en-US" dirty="0" smtClean="0"/>
              <a:t>Who else is responsible?</a:t>
            </a:r>
          </a:p>
          <a:p>
            <a:pPr marL="233652" indent="-233652">
              <a:buFontTx/>
              <a:buAutoNum type="arabicPeriod"/>
            </a:pPr>
            <a:r>
              <a:rPr lang="en-US" dirty="0" smtClean="0"/>
              <a:t>Punishments</a:t>
            </a: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I’ve written my paper but who technically owns</a:t>
            </a:r>
            <a:r>
              <a:rPr lang="en-GB" baseline="0" dirty="0" smtClean="0"/>
              <a:t> it?</a:t>
            </a:r>
            <a:endParaRPr lang="en-US"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xmlns="" val="176798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I’ve written</a:t>
            </a:r>
            <a:r>
              <a:rPr lang="en-US" baseline="0" dirty="0" smtClean="0"/>
              <a:t> my paper but who technically owns it? This course serves to provide a baseline understanding of copyright and content ownership.</a:t>
            </a:r>
            <a:endParaRPr lang="en-US"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a:defRPr/>
            </a:pPr>
            <a:r>
              <a:rPr lang="en-US" dirty="0" smtClean="0">
                <a:latin typeface="Calibri" panose="020F0502020204030204" pitchFamily="34" charset="0"/>
                <a:cs typeface="Calibri" panose="020F0502020204030204" pitchFamily="34" charset="0"/>
              </a:rPr>
              <a:t>Authors (and in some cases their employers) have the right under national copyright laws (and international treaties) to control how their works are to be used and distributed to others</a:t>
            </a:r>
          </a:p>
          <a:p>
            <a:pPr eaLnBrk="1" hangingPunct="1"/>
            <a:endParaRPr lang="en-US" dirty="0" smtClean="0"/>
          </a:p>
          <a:p>
            <a:pPr eaLnBrk="1" hangingPunct="1"/>
            <a:r>
              <a:rPr lang="en-GB" dirty="0" smtClean="0"/>
              <a:t>This</a:t>
            </a:r>
            <a:r>
              <a:rPr lang="en-GB" baseline="0" dirty="0" smtClean="0"/>
              <a:t> is statement is a fact.</a:t>
            </a:r>
            <a:endParaRPr lang="en-GB" dirty="0" smtClean="0"/>
          </a:p>
          <a:p>
            <a:pPr eaLnBrk="1" hangingPunct="1"/>
            <a:endParaRPr lang="en-US" dirty="0" smtClean="0"/>
          </a:p>
          <a:p>
            <a:pPr eaLnBrk="1" hangingPunct="1"/>
            <a:r>
              <a:rPr lang="en-US" dirty="0" smtClean="0"/>
              <a:t>Authors (and sometimes their employers [if the author and employer have an agreement in place as part of the authors employment]) retain the rights to the use and distribution of their works under national copyright laws unless they sign away those rights.  </a:t>
            </a: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a:defRPr/>
            </a:pPr>
            <a:r>
              <a:rPr lang="en-US" dirty="0" smtClean="0">
                <a:latin typeface="Arial" pitchFamily="34" charset="0"/>
                <a:cs typeface="Arial" pitchFamily="34" charset="0"/>
              </a:rPr>
              <a:t>Copyright protects the underlying facts, the ideas of your work, and the way you express your thoughts and describe your research and conclusions in your writing</a:t>
            </a:r>
            <a:endParaRPr lang="en-US" dirty="0" smtClean="0"/>
          </a:p>
          <a:p>
            <a:pPr eaLnBrk="1" hangingPunct="1"/>
            <a:endParaRPr lang="en-US" dirty="0" smtClean="0"/>
          </a:p>
          <a:p>
            <a:pPr eaLnBrk="1" hangingPunct="1"/>
            <a:r>
              <a:rPr lang="en-US" dirty="0" smtClean="0"/>
              <a:t>This statement is a myth.  Copyright only protects the way in which the ideas or concepts are </a:t>
            </a:r>
            <a:r>
              <a:rPr lang="en-US" u="sng" dirty="0" smtClean="0"/>
              <a:t>expressed</a:t>
            </a:r>
            <a:r>
              <a:rPr lang="en-US" dirty="0" smtClean="0"/>
              <a:t>, not the underlying facts themselves.  </a:t>
            </a:r>
          </a:p>
          <a:p>
            <a:pPr eaLnBrk="1" hangingPunct="1"/>
            <a:endParaRPr lang="en-US" dirty="0" smtClean="0"/>
          </a:p>
          <a:p>
            <a:pPr eaLnBrk="1" hangingPunct="1"/>
            <a:r>
              <a:rPr lang="en-US" dirty="0" smtClean="0"/>
              <a:t>Someone else could describe or express some facts or results in a different way from you and that would not be considered a copyright infringement.</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a:defRPr/>
            </a:pPr>
            <a:r>
              <a:rPr lang="en-US" dirty="0" smtClean="0">
                <a:latin typeface="Arial" pitchFamily="34" charset="0"/>
                <a:cs typeface="Arial" pitchFamily="34" charset="0"/>
              </a:rPr>
              <a:t>The extent of copyright rights allows authors to permit: the copying, distribution, online access, translation and creation of other derivative works of research.</a:t>
            </a:r>
          </a:p>
          <a:p>
            <a:pPr defTabSz="934608">
              <a:defRPr/>
            </a:pPr>
            <a:endParaRPr lang="en-US" dirty="0" smtClean="0"/>
          </a:p>
          <a:p>
            <a:pPr defTabSz="934608">
              <a:defRPr/>
            </a:pPr>
            <a:r>
              <a:rPr lang="en-US" dirty="0" smtClean="0"/>
              <a:t>This statement</a:t>
            </a:r>
            <a:r>
              <a:rPr lang="en-US" baseline="0" dirty="0" smtClean="0"/>
              <a:t> is a fact.</a:t>
            </a:r>
            <a:endParaRPr lang="en-US" dirty="0" smtClean="0"/>
          </a:p>
          <a:p>
            <a:pPr eaLnBrk="1" hangingPunct="1"/>
            <a:endParaRPr lang="en-US" dirty="0" smtClean="0"/>
          </a:p>
          <a:p>
            <a:pPr eaLnBrk="1" hangingPunct="1"/>
            <a:r>
              <a:rPr lang="en-US" dirty="0" smtClean="0"/>
              <a:t>The extent of copyright rights </a:t>
            </a:r>
            <a:r>
              <a:rPr lang="en-US" u="sng" dirty="0" smtClean="0"/>
              <a:t>does</a:t>
            </a:r>
            <a:r>
              <a:rPr lang="en-US" dirty="0" smtClean="0"/>
              <a:t> allow authors to permit all of the following: copying, distribution, online access, translation, and creation of derivative works.</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is a myth.  Publishers </a:t>
            </a:r>
            <a:r>
              <a:rPr lang="en-US" u="sng" dirty="0" smtClean="0"/>
              <a:t>DO</a:t>
            </a:r>
            <a:r>
              <a:rPr lang="en-US" dirty="0" smtClean="0"/>
              <a:t> need written agreement from authors to be able to distribute the author’s work.  </a:t>
            </a:r>
          </a:p>
          <a:p>
            <a:pPr eaLnBrk="1" hangingPunct="1"/>
            <a:endParaRPr lang="en-US"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extent of copyright rights </a:t>
            </a:r>
            <a:r>
              <a:rPr lang="en-US" u="sng" dirty="0" smtClean="0"/>
              <a:t>does</a:t>
            </a:r>
            <a:r>
              <a:rPr lang="en-US" dirty="0" smtClean="0"/>
              <a:t> allow authors to permit all of the following: copying, distribution, online access, translation, and creation of derivative works.</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statement is a myth. Journal publishing agreements usually spell out the rights that are transferred to the publisher </a:t>
            </a:r>
            <a:r>
              <a:rPr lang="en-US" u="sng" dirty="0" smtClean="0"/>
              <a:t>as well as</a:t>
            </a:r>
            <a:r>
              <a:rPr lang="en-US" dirty="0" smtClean="0"/>
              <a:t> the rights retained by the author. </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Publishing agreements also usually include Author Warranties. Generally, these are statements that certify the work was created and conducted in an ethical, compliant manner.</a:t>
            </a:r>
          </a:p>
          <a:p>
            <a:pPr eaLnBrk="1" hangingPunct="1"/>
            <a:endParaRPr lang="en-US" dirty="0" smtClean="0"/>
          </a:p>
          <a:p>
            <a:pPr eaLnBrk="1" hangingPunct="1"/>
            <a:r>
              <a:rPr lang="en-US" dirty="0" smtClean="0"/>
              <a:t>There may also be certain special provisions for government works,</a:t>
            </a:r>
            <a:r>
              <a:rPr lang="en-US" baseline="0" dirty="0" smtClean="0"/>
              <a:t> for example: </a:t>
            </a:r>
            <a:endParaRPr lang="en-US" dirty="0" smtClean="0"/>
          </a:p>
          <a:p>
            <a:pPr marL="175239" indent="-175239">
              <a:buFont typeface="Arial" panose="020B0604020202020204" pitchFamily="34" charset="0"/>
              <a:buChar char="•"/>
            </a:pPr>
            <a:r>
              <a:rPr lang="en-US" dirty="0" smtClean="0"/>
              <a:t>US government works are to be in the public domain</a:t>
            </a:r>
          </a:p>
          <a:p>
            <a:pPr marL="175239" indent="-175239">
              <a:buFont typeface="Arial" panose="020B0604020202020204" pitchFamily="34" charset="0"/>
              <a:buChar char="•"/>
            </a:pPr>
            <a:r>
              <a:rPr lang="en-US" dirty="0" smtClean="0"/>
              <a:t>UK government works are to be owned and licensed by the UK government</a:t>
            </a:r>
          </a:p>
          <a:p>
            <a:pPr eaLnBrk="1" hangingPunct="1"/>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r>
              <a:rPr lang="en-US" dirty="0" smtClean="0"/>
              <a:t>Rights retained by authors are spelt out in the publishing agreements and typically address academic usage rights.</a:t>
            </a:r>
          </a:p>
          <a:p>
            <a:pPr marL="233652" indent="-233652">
              <a:buFontTx/>
              <a:buAutoNum type="arabicPeriod"/>
            </a:pPr>
            <a:r>
              <a:rPr lang="en-US" dirty="0" smtClean="0"/>
              <a:t>Use of the work in an author’s teaching</a:t>
            </a:r>
          </a:p>
          <a:p>
            <a:pPr marL="233652" indent="-233652">
              <a:buFontTx/>
              <a:buAutoNum type="arabicPeriod"/>
            </a:pPr>
            <a:r>
              <a:rPr lang="en-US" dirty="0" smtClean="0"/>
              <a:t>Re-use of the work in other scholarly works.</a:t>
            </a:r>
          </a:p>
          <a:p>
            <a:pPr marL="233652" indent="-233652"/>
            <a:endParaRPr lang="en-US" dirty="0" smtClean="0"/>
          </a:p>
          <a:p>
            <a:pPr marL="233652" indent="-233652"/>
            <a:r>
              <a:rPr lang="en-US" dirty="0" smtClean="0"/>
              <a:t>It is important to note that publishing agreements vary by publisher, so they should be carefully read.</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r>
              <a:rPr lang="en-US" dirty="0" smtClean="0"/>
              <a:t>There are different ways that research cannot be considered original:</a:t>
            </a:r>
          </a:p>
          <a:p>
            <a:pPr marL="233652" indent="-233652">
              <a:buFontTx/>
              <a:buAutoNum type="arabicPeriod"/>
            </a:pPr>
            <a:r>
              <a:rPr lang="en-US" dirty="0" smtClean="0"/>
              <a:t>Fabrication is when the researcher makes up data.</a:t>
            </a:r>
          </a:p>
          <a:p>
            <a:pPr marL="233652" indent="-233652">
              <a:buFontTx/>
              <a:buAutoNum type="arabicPeriod"/>
            </a:pPr>
            <a:r>
              <a:rPr lang="en-US" dirty="0" smtClean="0"/>
              <a:t>Falsification is when the data collected is manipulated to fit certain trends.</a:t>
            </a:r>
          </a:p>
          <a:p>
            <a:pPr marL="233652" indent="-233652">
              <a:buFontTx/>
              <a:buAutoNum type="arabicPeriod"/>
            </a:pPr>
            <a:r>
              <a:rPr lang="en-US" dirty="0" smtClean="0"/>
              <a:t>Plagiarism is when work previously done or reports previously written are taken and passed off as one’s own work.</a:t>
            </a:r>
          </a:p>
          <a:p>
            <a:pPr marL="233652" indent="-233652">
              <a:buFontTx/>
              <a:buAutoNum type="arabicPeriod"/>
            </a:pPr>
            <a:endParaRPr lang="en-US"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r>
              <a:rPr lang="en-US" dirty="0" smtClean="0"/>
              <a:t>Publisher agreements do vary</a:t>
            </a:r>
            <a:r>
              <a:rPr lang="en-US" baseline="0" dirty="0" smtClean="0"/>
              <a:t> and l</a:t>
            </a:r>
            <a:r>
              <a:rPr lang="en-GB" dirty="0" err="1" smtClean="0"/>
              <a:t>ess</a:t>
            </a:r>
            <a:r>
              <a:rPr lang="en-GB" dirty="0" smtClean="0"/>
              <a:t> restrictive terms do apply to those Elsevier titles that are published “Open Access”.</a:t>
            </a:r>
            <a:br>
              <a:rPr lang="en-GB" dirty="0" smtClean="0"/>
            </a:br>
            <a:endParaRPr lang="en-US" dirty="0" smtClean="0"/>
          </a:p>
          <a:p>
            <a:pPr marL="233652" indent="-233652"/>
            <a:r>
              <a:rPr lang="en-US" dirty="0" smtClean="0"/>
              <a:t>In Elsevier’s case though, our author agreements allow the following:</a:t>
            </a:r>
          </a:p>
          <a:p>
            <a:pPr marL="233652" indent="-233652">
              <a:buFontTx/>
              <a:buAutoNum type="arabicPeriod"/>
            </a:pPr>
            <a:r>
              <a:rPr lang="en-US" dirty="0" smtClean="0"/>
              <a:t>Copies of the article for classroom teaching</a:t>
            </a:r>
          </a:p>
          <a:p>
            <a:pPr marL="233652" indent="-233652">
              <a:buFontTx/>
              <a:buAutoNum type="arabicPeriod"/>
            </a:pPr>
            <a:r>
              <a:rPr lang="en-US" dirty="0" smtClean="0"/>
              <a:t>Articles to be included in </a:t>
            </a:r>
            <a:r>
              <a:rPr lang="en-US" dirty="0" err="1" smtClean="0"/>
              <a:t>coursepacks</a:t>
            </a:r>
            <a:r>
              <a:rPr lang="en-US" dirty="0" smtClean="0"/>
              <a:t> for Educational purposes </a:t>
            </a:r>
          </a:p>
          <a:p>
            <a:pPr marL="233652" indent="-233652">
              <a:buFontTx/>
              <a:buAutoNum type="arabicPeriod"/>
            </a:pPr>
            <a:r>
              <a:rPr lang="en-US" dirty="0" smtClean="0"/>
              <a:t>Copies of the article for sharing with fellow research colleagues</a:t>
            </a:r>
          </a:p>
          <a:p>
            <a:pPr marL="233652" indent="-233652">
              <a:buFontTx/>
              <a:buAutoNum type="arabicPeriod"/>
            </a:pPr>
            <a:r>
              <a:rPr lang="en-US" dirty="0" smtClean="0"/>
              <a:t>Copies of the article for those attending a meeting where you are presenting the article</a:t>
            </a:r>
          </a:p>
          <a:p>
            <a:pPr marL="233652" indent="-233652">
              <a:buFontTx/>
              <a:buAutoNum type="arabicPeriod"/>
            </a:pPr>
            <a:r>
              <a:rPr lang="en-US" dirty="0" smtClean="0"/>
              <a:t>Article can be expanded to book form or used in a thesis/dissertation</a:t>
            </a:r>
          </a:p>
          <a:p>
            <a:pPr marL="233652" indent="-233652">
              <a:buFontTx/>
              <a:buAutoNum type="arabicPeriod"/>
            </a:pPr>
            <a:r>
              <a:rPr lang="en-US" dirty="0" smtClean="0"/>
              <a:t>Article can be used for any patent and trademark rights.</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Publishers also typically spell out “Posting” allowances for authors.  </a:t>
            </a:r>
          </a:p>
          <a:p>
            <a:pPr eaLnBrk="1" hangingPunct="1"/>
            <a:r>
              <a:rPr lang="en-GB" dirty="0" smtClean="0"/>
              <a:t>In Elsevier’s case we allow:</a:t>
            </a:r>
          </a:p>
          <a:p>
            <a:pPr eaLnBrk="1" hangingPunct="1"/>
            <a:r>
              <a:rPr lang="en-GB" dirty="0" smtClean="0"/>
              <a:t>Posting of pre-prints to internet websites including pre-print servers</a:t>
            </a:r>
          </a:p>
          <a:p>
            <a:pPr eaLnBrk="1" hangingPunct="1"/>
            <a:r>
              <a:rPr lang="en-GB" dirty="0" smtClean="0"/>
              <a:t>Posting of a revised personal version of the text of the final journal article (to reflect changes made in the peer review process) to the author’s personal or institutional website or server.</a:t>
            </a:r>
          </a:p>
          <a:p>
            <a:pPr eaLnBrk="1" hangingPunct="1"/>
            <a:r>
              <a:rPr lang="en-GB" dirty="0" smtClean="0"/>
              <a:t>Posting in accordance with agreements made between Elsevier and funding bodies such as the </a:t>
            </a:r>
            <a:r>
              <a:rPr lang="en-GB" dirty="0" err="1" smtClean="0"/>
              <a:t>Wellcome</a:t>
            </a:r>
            <a:r>
              <a:rPr lang="en-GB" dirty="0" smtClean="0"/>
              <a:t> Trust and HHMI.  The link provided is to directly view all of the agreements Elsevier has in place with different funding bodies. (www.elsevier.com/fundingbodies)</a:t>
            </a:r>
          </a:p>
          <a:p>
            <a:pPr eaLnBrk="1" hangingPunct="1"/>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r>
              <a:rPr lang="en-US" dirty="0" smtClean="0"/>
              <a:t>Express prohibitions that would be considered commercial use of the article include:</a:t>
            </a:r>
          </a:p>
          <a:p>
            <a:pPr marL="233652" indent="-233652">
              <a:buFontTx/>
              <a:buAutoNum type="arabicPeriod"/>
            </a:pPr>
            <a:r>
              <a:rPr lang="en-US" dirty="0" smtClean="0"/>
              <a:t>Posting by companies for customers to use</a:t>
            </a:r>
          </a:p>
          <a:p>
            <a:pPr marL="233652" indent="-233652">
              <a:buFontTx/>
              <a:buAutoNum type="arabicPeriod"/>
            </a:pPr>
            <a:r>
              <a:rPr lang="en-US" dirty="0" smtClean="0"/>
              <a:t>Placing advertisements against the postings</a:t>
            </a:r>
          </a:p>
          <a:p>
            <a:pPr marL="233652" indent="-233652">
              <a:buFontTx/>
              <a:buAutoNum type="arabicPeriod"/>
            </a:pPr>
            <a:r>
              <a:rPr lang="en-US" dirty="0" smtClean="0"/>
              <a:t>Charging fees for access to postings or delivering postings to third parties</a:t>
            </a:r>
          </a:p>
          <a:p>
            <a:pPr marL="233652" indent="-233652">
              <a:buFontTx/>
              <a:buAutoNum type="arabicPeriod"/>
            </a:pPr>
            <a:r>
              <a:rPr lang="en-US" dirty="0" smtClean="0"/>
              <a:t>Any form of systematic distribution of the article.</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r>
              <a:rPr lang="en-GB" dirty="0" smtClean="0"/>
              <a:t>Useful collateral. We have shipped some to this event and they are at the back of this room for you to take home.</a:t>
            </a:r>
          </a:p>
          <a:p>
            <a:pPr marL="233652" indent="-233652"/>
            <a:endParaRPr lang="en-GB" dirty="0" smtClean="0"/>
          </a:p>
          <a:p>
            <a:pPr marL="233652" indent="-233652"/>
            <a:r>
              <a:rPr lang="en-GB" dirty="0" smtClean="0"/>
              <a:t/>
            </a:r>
            <a:br>
              <a:rPr lang="en-GB" dirty="0" smtClean="0"/>
            </a:b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xmlns="" val="1660536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The goal of this presentation is to provide researchers</a:t>
            </a:r>
            <a:r>
              <a:rPr lang="en-GB" dirty="0" smtClean="0"/>
              <a:t> with background information on open access publishing</a:t>
            </a:r>
            <a:r>
              <a:rPr lang="en-GB" baseline="0" dirty="0" smtClean="0"/>
              <a:t> and </a:t>
            </a:r>
            <a:r>
              <a:rPr lang="en-US" dirty="0" smtClean="0"/>
              <a:t>guidelines for users to re-use the content.</a:t>
            </a:r>
            <a:endParaRPr lang="en-US"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xmlns="" val="176798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571641"/>
            <a:ext cx="5510530" cy="5448659"/>
          </a:xfrm>
        </p:spPr>
        <p:txBody>
          <a:bodyPr>
            <a:normAutofit fontScale="85000" lnSpcReduction="10000"/>
          </a:bodyPr>
          <a:lstStyle/>
          <a:p>
            <a:r>
              <a:rPr lang="en-GB" sz="1300" dirty="0" smtClean="0"/>
              <a:t>Open access brings together many different stakeholders who all need to work together. These include </a:t>
            </a:r>
          </a:p>
          <a:p>
            <a:pPr marL="175239" indent="-175239">
              <a:buFont typeface="Arial" panose="020B0604020202020204" pitchFamily="34" charset="0"/>
              <a:buChar char="•"/>
            </a:pPr>
            <a:endParaRPr lang="en-GB" sz="1300" dirty="0" smtClean="0"/>
          </a:p>
          <a:p>
            <a:pPr marL="175239" indent="-175239" defTabSz="934608">
              <a:buFont typeface="Arial" panose="020B0604020202020204" pitchFamily="34" charset="0"/>
              <a:buChar char="•"/>
              <a:defRPr/>
            </a:pPr>
            <a:r>
              <a:rPr lang="en-GB" sz="1300" b="1" dirty="0" smtClean="0"/>
              <a:t>Researchers:</a:t>
            </a:r>
            <a:r>
              <a:rPr lang="en-GB" sz="1300" dirty="0" smtClean="0"/>
              <a:t>  Starting with perhaps one of the most important stakeholders – researchers. Increasingly you will be encouraged to publish your research output open access. In fact, if we go back to how journals work, it is you who actually drives the uptake and popularity of open access by your choice of where and how you publish.  </a:t>
            </a:r>
          </a:p>
          <a:p>
            <a:pPr marL="175239" indent="-175239">
              <a:buFont typeface="Arial" panose="020B0604020202020204" pitchFamily="34" charset="0"/>
              <a:buChar char="•"/>
            </a:pPr>
            <a:r>
              <a:rPr lang="en-GB" sz="1300" b="1" dirty="0" smtClean="0"/>
              <a:t>Funding bodies</a:t>
            </a:r>
            <a:r>
              <a:rPr lang="en-GB" sz="1300" dirty="0" smtClean="0"/>
              <a:t>: Perhaps considered to be new stakeholders, as in most cases funders want to make sure the research they fund is available to the wider public . As such many have introduced open access or public access policies to achieve this aim. Examples of funders with these policies include the </a:t>
            </a:r>
            <a:r>
              <a:rPr lang="en-GB" sz="1300" dirty="0" err="1" smtClean="0"/>
              <a:t>Wellcome</a:t>
            </a:r>
            <a:r>
              <a:rPr lang="en-GB" sz="1300" dirty="0" smtClean="0"/>
              <a:t> Trust in the UK, The NIH in the US  but also the European Research Council, and the </a:t>
            </a:r>
            <a:r>
              <a:rPr lang="en-US" sz="1300" dirty="0" smtClean="0"/>
              <a:t>Chinese Academy of Sciences (CAS). They are important stakeholders as researchers will increasingly need to comply with these policy to ensure they continue to receive grant funds in the future. </a:t>
            </a:r>
            <a:endParaRPr lang="en-GB" sz="1300" dirty="0" smtClean="0"/>
          </a:p>
          <a:p>
            <a:pPr marL="175239" indent="-175239">
              <a:buFont typeface="Arial" panose="020B0604020202020204" pitchFamily="34" charset="0"/>
              <a:buChar char="•"/>
            </a:pPr>
            <a:r>
              <a:rPr lang="en-GB" sz="1300" b="1" dirty="0" smtClean="0"/>
              <a:t>Institutions:</a:t>
            </a:r>
            <a:r>
              <a:rPr lang="en-GB" sz="1300" dirty="0" smtClean="0"/>
              <a:t> In addition to funders, many institutions also have a firm commitment to making research produced by their faculty open access and their policies will also support their government or funding body policies. Institutions are important as they help provide valuable information about open access options on their intranet and often hold open access discussions and learning sessions on campus. For researchers it will be important to understand any additional requirements from your institution, such as depositing your datasets or publications in the institutional repository.  </a:t>
            </a:r>
          </a:p>
          <a:p>
            <a:pPr marL="175239" indent="-175239">
              <a:buFont typeface="Arial" panose="020B0604020202020204" pitchFamily="34" charset="0"/>
              <a:buChar char="•"/>
            </a:pPr>
            <a:r>
              <a:rPr lang="en-GB" sz="1300" b="1" dirty="0" smtClean="0"/>
              <a:t>Publishers:</a:t>
            </a:r>
            <a:r>
              <a:rPr lang="en-GB" sz="1300" dirty="0" smtClean="0"/>
              <a:t> We also play an important role by investing in the infrastructure and systems to support and implement open access options in our journals. This requires a lot of change for example to support individual researchers paying for gold open access or adjusting and refining labelling of articles on platforms to ensure author’s choice of user licenses are shown. </a:t>
            </a:r>
          </a:p>
          <a:p>
            <a:pPr marL="175239" indent="-175239">
              <a:buFont typeface="Arial" panose="020B0604020202020204" pitchFamily="34" charset="0"/>
              <a:buChar char="•"/>
            </a:pPr>
            <a:r>
              <a:rPr lang="en-GB" sz="1300" b="1" dirty="0" smtClean="0"/>
              <a:t>General Public: </a:t>
            </a:r>
            <a:r>
              <a:rPr lang="en-GB" sz="1300" dirty="0" smtClean="0"/>
              <a:t>We should not forget that a major stakeholder in scientific research is the general public. It is important that they too are able to access and to read the research that is being published. </a:t>
            </a:r>
          </a:p>
          <a:p>
            <a:pPr marL="175239" indent="-175239">
              <a:buFont typeface="Arial" panose="020B0604020202020204" pitchFamily="34" charset="0"/>
              <a:buChar char="•"/>
            </a:pPr>
            <a:r>
              <a:rPr lang="en-GB" sz="1300" b="1" dirty="0" smtClean="0"/>
              <a:t>Governments:</a:t>
            </a:r>
            <a:r>
              <a:rPr lang="en-GB" sz="1300" dirty="0" smtClean="0"/>
              <a:t> Finally, your government also plays a role in open access. In some cases, the Government have a preference in how your country or region should approach and implement open access. For example in the UK and the Netherlands, the government would like to introduce 100% gold open access. In other countries such as the US, the government has tasked funding agencies to come up with an appropriate plan.  </a:t>
            </a:r>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65" y="4571641"/>
            <a:ext cx="5510530" cy="5448659"/>
          </a:xfrm>
        </p:spPr>
        <p:txBody>
          <a:bodyPr>
            <a:noAutofit/>
          </a:bodyPr>
          <a:lstStyle/>
          <a:p>
            <a:pPr marL="88788"/>
            <a:r>
              <a:rPr lang="en-US" dirty="0" smtClean="0"/>
              <a:t>To</a:t>
            </a:r>
            <a:r>
              <a:rPr lang="en-US" baseline="0" dirty="0" smtClean="0"/>
              <a:t> help understand open access publishing it is important to start at the beginning. </a:t>
            </a:r>
          </a:p>
          <a:p>
            <a:pPr marL="88788"/>
            <a:endParaRPr lang="en-US" baseline="0" dirty="0" smtClean="0"/>
          </a:p>
          <a:p>
            <a:pPr marL="88788"/>
            <a:r>
              <a:rPr lang="en-US" baseline="0" dirty="0" smtClean="0"/>
              <a:t>Throughout your career you will need to use scholarly articles in order to stay up to date with the latest research, use and cite articles when writing your own papers and to also publish your own papers. It is important to understand how journals work and how others will access and use your own research when you come to get published. </a:t>
            </a:r>
          </a:p>
          <a:p>
            <a:pPr marL="88788"/>
            <a:endParaRPr lang="en-US" baseline="0" dirty="0" smtClean="0"/>
          </a:p>
          <a:p>
            <a:pPr marL="88788"/>
            <a:r>
              <a:rPr lang="en-US" baseline="0" dirty="0" smtClean="0"/>
              <a:t>How do journal’s work? </a:t>
            </a:r>
          </a:p>
          <a:p>
            <a:pPr marL="264027" indent="-175239">
              <a:buFont typeface="Arial" panose="020B0604020202020204" pitchFamily="34" charset="0"/>
              <a:buChar char="•"/>
            </a:pPr>
            <a:r>
              <a:rPr lang="en-US" baseline="0" dirty="0" smtClean="0"/>
              <a:t>The basic process is that an author will write and submit their paper to a journal of their choice.</a:t>
            </a:r>
          </a:p>
          <a:p>
            <a:pPr marL="264027" indent="-175239">
              <a:buFont typeface="Arial" panose="020B0604020202020204" pitchFamily="34" charset="0"/>
              <a:buChar char="•"/>
            </a:pPr>
            <a:r>
              <a:rPr lang="en-US" baseline="0" dirty="0" smtClean="0"/>
              <a:t>The journal will register the paper in their submission system and check that it is an original piece of research. </a:t>
            </a:r>
          </a:p>
          <a:p>
            <a:pPr marL="264027" indent="-175239">
              <a:buFont typeface="Arial" panose="020B0604020202020204" pitchFamily="34" charset="0"/>
              <a:buChar char="•"/>
            </a:pPr>
            <a:r>
              <a:rPr lang="en-US" baseline="0" dirty="0" smtClean="0"/>
              <a:t>The journal will then organize the paper to be sent to at least two experts in the field who can comment on the merit of the work and suitability for the journal. This is what is called peer review. </a:t>
            </a:r>
          </a:p>
          <a:p>
            <a:pPr marL="264027" indent="-175239">
              <a:buFont typeface="Arial" panose="020B0604020202020204" pitchFamily="34" charset="0"/>
              <a:buChar char="•"/>
            </a:pPr>
            <a:r>
              <a:rPr lang="en-US" baseline="0" dirty="0" smtClean="0"/>
              <a:t>After collecting these comments, the journal sends the reviewer comments to the author who can then incorporate them into their paper. If the comments are addressed satisfactorily, the paper will be accepted for publication. </a:t>
            </a:r>
          </a:p>
          <a:p>
            <a:pPr marL="264027" indent="-175239">
              <a:buFont typeface="Arial" panose="020B0604020202020204" pitchFamily="34" charset="0"/>
              <a:buChar char="•"/>
            </a:pPr>
            <a:r>
              <a:rPr lang="en-US" baseline="0" dirty="0" smtClean="0"/>
              <a:t>At this stage the journal will edit and typeset the paper as well as add critical information like metadata and DOI registration which ensures the article can be found and cited. </a:t>
            </a:r>
          </a:p>
          <a:p>
            <a:pPr marL="88788"/>
            <a:r>
              <a:rPr lang="en-US" baseline="0" dirty="0" smtClean="0"/>
              <a:t>This system helps ensure an estimated 1.8 million articles undergo peer review in 28,000 peer reviewed journals which form the basis of the scholarly record which we can all use and trust. </a:t>
            </a:r>
          </a:p>
          <a:p>
            <a:pPr marL="88788"/>
            <a:r>
              <a:rPr lang="en-US" baseline="0" dirty="0" smtClean="0"/>
              <a:t>However, when we come to the publishing and disseminating, it is increasingly important to understand how your article will be accessed and used by both your community and beyond. </a:t>
            </a:r>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xmlns="" val="4212943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759643"/>
            <a:ext cx="5510530" cy="5260657"/>
          </a:xfrm>
        </p:spPr>
        <p:txBody>
          <a:bodyPr>
            <a:normAutofit/>
          </a:bodyPr>
          <a:lstStyle/>
          <a:p>
            <a:endParaRPr lang="en-US" baseline="0" dirty="0" smtClean="0"/>
          </a:p>
          <a:p>
            <a:r>
              <a:rPr lang="en-US" baseline="0" dirty="0" smtClean="0"/>
              <a:t>There are three high level ways you can access research</a:t>
            </a:r>
          </a:p>
          <a:p>
            <a:pPr marL="233652" indent="-233652">
              <a:buFont typeface="Arial" panose="020B0604020202020204" pitchFamily="34" charset="0"/>
              <a:buAutoNum type="arabicParenR"/>
            </a:pPr>
            <a:r>
              <a:rPr lang="en-US" baseline="0" dirty="0" smtClean="0"/>
              <a:t>The first is though a subscription. This could be to an individual journal or a collection of relevant journals. Subscribers usually receive </a:t>
            </a:r>
            <a:r>
              <a:rPr lang="en-US" kern="1200" dirty="0" smtClean="0">
                <a:solidFill>
                  <a:schemeClr val="tx1"/>
                </a:solidFill>
                <a:effectLst/>
              </a:rPr>
              <a:t>significant discounts in much the same way as a magazine or newspaper subscriber. </a:t>
            </a:r>
          </a:p>
          <a:p>
            <a:pPr marL="233652" indent="-233652">
              <a:buFont typeface="Arial" panose="020B0604020202020204" pitchFamily="34" charset="0"/>
              <a:buAutoNum type="arabicParenR"/>
            </a:pPr>
            <a:r>
              <a:rPr lang="en-US" kern="1200" dirty="0" smtClean="0">
                <a:solidFill>
                  <a:schemeClr val="tx1"/>
                </a:solidFill>
                <a:effectLst/>
              </a:rPr>
              <a:t>The second</a:t>
            </a:r>
            <a:r>
              <a:rPr lang="en-US" kern="1200" baseline="0" dirty="0" smtClean="0">
                <a:solidFill>
                  <a:schemeClr val="tx1"/>
                </a:solidFill>
                <a:effectLst/>
              </a:rPr>
              <a:t> way to access content is through open access. We will learn more about this option in this presentation. </a:t>
            </a:r>
          </a:p>
          <a:p>
            <a:pPr marL="233652" indent="-233652">
              <a:buFont typeface="Arial" panose="020B0604020202020204" pitchFamily="34" charset="0"/>
              <a:buAutoNum type="arabicParenR"/>
            </a:pPr>
            <a:r>
              <a:rPr lang="en-US" kern="1200" baseline="0" dirty="0" smtClean="0">
                <a:solidFill>
                  <a:schemeClr val="tx1"/>
                </a:solidFill>
                <a:effectLst/>
              </a:rPr>
              <a:t>Through various access programs. These programs are set up to identify and address important access gaps. For example for developing countries,</a:t>
            </a:r>
            <a:r>
              <a:rPr lang="en-US" baseline="0" dirty="0" smtClean="0"/>
              <a:t> the </a:t>
            </a:r>
            <a:r>
              <a:rPr lang="en-US" b="1" baseline="0" dirty="0" smtClean="0"/>
              <a:t>Research4Life</a:t>
            </a:r>
            <a:r>
              <a:rPr lang="en-US" baseline="0" dirty="0" smtClean="0"/>
              <a:t> program provides </a:t>
            </a:r>
            <a:r>
              <a:rPr lang="en-US" kern="1200" baseline="0" dirty="0" smtClean="0">
                <a:solidFill>
                  <a:schemeClr val="tx1"/>
                </a:solidFill>
                <a:effectLst/>
              </a:rPr>
              <a:t>free or very low cost access to up to 45,000 peer-reviewed international scientific journals, books and databases as well as literacy training and support. Other examples listed here include access through local public libraries, such as the Access to Research initiative in the UK, but also specialized patient access programs, usually set up in conjunction with healthcare providers in order to supply trusted and reliable information to patients and their caregivers. </a:t>
            </a:r>
          </a:p>
          <a:p>
            <a:endParaRPr lang="en-US"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xmlns="" val="1903121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access is about the free and permanent access to scholarly research combined with clear guidelines for users to re-use the content. – these guidelines take the shape of a user license which is attached to the article ( more of which we will go into later).  </a:t>
            </a:r>
          </a:p>
          <a:p>
            <a:pPr marL="233652" indent="-233652">
              <a:buFont typeface="Arial" pitchFamily="34" charset="0"/>
              <a:buAutoNum type="arabicParenR"/>
            </a:pPr>
            <a:endParaRPr lang="en-US" dirty="0" smtClean="0"/>
          </a:p>
          <a:p>
            <a:r>
              <a:rPr lang="en-US" baseline="0" dirty="0" smtClean="0"/>
              <a:t>From this definition we have two routes to publishing open access- gold and green open access. </a:t>
            </a:r>
          </a:p>
          <a:p>
            <a:endParaRPr lang="en-US" baseline="0" dirty="0" smtClean="0"/>
          </a:p>
          <a:p>
            <a:pPr marL="233652" indent="-233652">
              <a:buFont typeface="Arial" pitchFamily="34" charset="0"/>
              <a:buAutoNum type="arabicParenR"/>
              <a:defRPr/>
            </a:pPr>
            <a:r>
              <a:rPr lang="en-US" b="0" dirty="0" smtClean="0"/>
              <a:t>The 1</a:t>
            </a:r>
            <a:r>
              <a:rPr lang="en-US" b="0" baseline="30000" dirty="0" smtClean="0"/>
              <a:t>st</a:t>
            </a:r>
            <a:r>
              <a:rPr lang="en-US" b="0" dirty="0" smtClean="0"/>
              <a:t> route- gold open access is where</a:t>
            </a:r>
            <a:r>
              <a:rPr lang="en-US" b="0" baseline="0" dirty="0" smtClean="0"/>
              <a:t> an author will submit to will submit to a journal which is either open access or has an open access option (also known as a hybrid journal). After peer review and acceptance, the author pays an article publishing charge – also called an APC and the final published article is immediately and permanently free to access online.</a:t>
            </a:r>
          </a:p>
          <a:p>
            <a:pPr marL="233652" indent="-233652">
              <a:buFont typeface="Arial" pitchFamily="34" charset="0"/>
              <a:buAutoNum type="arabicParenR"/>
              <a:defRPr/>
            </a:pPr>
            <a:r>
              <a:rPr lang="en-US" b="0" baseline="0" dirty="0" smtClean="0"/>
              <a:t>The 2</a:t>
            </a:r>
            <a:r>
              <a:rPr lang="en-US" b="0" baseline="30000" dirty="0" smtClean="0"/>
              <a:t>nd</a:t>
            </a:r>
            <a:r>
              <a:rPr lang="en-US" b="0" baseline="0" dirty="0" smtClean="0"/>
              <a:t> route – green open access is a little different. </a:t>
            </a:r>
            <a:r>
              <a:rPr lang="en-GB" dirty="0"/>
              <a:t>This is where a version, not necessary the final published article but usefully the preprint or accepted manuscript version of a subscription articles is also made available open access. </a:t>
            </a:r>
            <a:r>
              <a:rPr lang="en-US" dirty="0" smtClean="0"/>
              <a:t>It complements longstanding approaches to scholarly sharing (e.g. mailing reprints). There are a number of ways to achieve green open access which includes authors self-archiving (for example in an institutional repository), publishers depositing a copy of your article, or via links where publishers make a free copy of your article available on the publisher’s platform (such as an open archive). </a:t>
            </a:r>
            <a:endParaRPr lang="en-US" baseline="0"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reaffirms why it is important to uphold ethical conduct and original works.</a:t>
            </a:r>
          </a:p>
          <a:p>
            <a:pPr eaLnBrk="1" hangingPunct="1"/>
            <a:endParaRPr lang="en-US" dirty="0" smtClean="0"/>
          </a:p>
          <a:p>
            <a:pPr eaLnBrk="1" hangingPunct="1"/>
            <a:r>
              <a:rPr lang="en-US" dirty="0" smtClean="0"/>
              <a:t>Unethical behavior, if allowed to pass, would degrade the scientific record and would affect the reputation of the scientific community.</a:t>
            </a:r>
          </a:p>
          <a:p>
            <a:pPr eaLnBrk="1" hangingPunct="1"/>
            <a:r>
              <a:rPr lang="en-US" dirty="0" smtClean="0"/>
              <a:t>If left unchecked, the integrity, quality, and credibility of scientists would deteriorate.</a:t>
            </a:r>
          </a:p>
          <a:p>
            <a:pPr eaLnBrk="1" hangingPunct="1"/>
            <a:endParaRPr lang="en-US" dirty="0" smtClean="0"/>
          </a:p>
          <a:p>
            <a:pPr eaLnBrk="1" hangingPunct="1"/>
            <a:r>
              <a:rPr lang="en-US" dirty="0" smtClean="0"/>
              <a:t>The boxes below give two recent examples of unethical conduct:</a:t>
            </a:r>
          </a:p>
          <a:p>
            <a:pPr eaLnBrk="1" hangingPunct="1"/>
            <a:r>
              <a:rPr lang="en-US" dirty="0" smtClean="0"/>
              <a:t>1. An article in Chemical &amp; Engineering News reports on a chemist in India who plagiarized more than 70 papers over a period of 4 years.</a:t>
            </a:r>
          </a:p>
          <a:p>
            <a:pPr eaLnBrk="1" hangingPunct="1"/>
            <a:r>
              <a:rPr lang="en-US" dirty="0" smtClean="0"/>
              <a:t>2. The blog on the right reports how recently developed plagiarism software, </a:t>
            </a:r>
            <a:r>
              <a:rPr lang="en-US" dirty="0" err="1" smtClean="0"/>
              <a:t>etBlast</a:t>
            </a:r>
            <a:r>
              <a:rPr lang="en-US" dirty="0" smtClean="0"/>
              <a:t>, detected that a Harvard Med School professor copied large sections of a review paper from another professor’s work.</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644726"/>
            <a:ext cx="5510530" cy="5042852"/>
          </a:xfrm>
        </p:spPr>
        <p:txBody>
          <a:bodyPr>
            <a:normAutofit/>
          </a:bodyPr>
          <a:lstStyle/>
          <a:p>
            <a:r>
              <a:rPr lang="en-GB" dirty="0"/>
              <a:t>So what exactly is the difference? Here you can see the two routes to open access side by side. </a:t>
            </a:r>
          </a:p>
          <a:p>
            <a:endParaRPr lang="en-GB" dirty="0"/>
          </a:p>
          <a:p>
            <a:r>
              <a:rPr lang="en-GB" dirty="0"/>
              <a:t>The key difference for gold open access is</a:t>
            </a:r>
          </a:p>
          <a:p>
            <a:r>
              <a:rPr lang="en-GB" dirty="0"/>
              <a:t>Access is to the final published article, which is the trusted version of record and preferred by other researchers when wanting to cite your paper. </a:t>
            </a:r>
          </a:p>
          <a:p>
            <a:r>
              <a:rPr lang="en-GB" dirty="0"/>
              <a:t>To enable free access to everyone and to cover the cost of publication, a fee is paid by the by the author (which is usually covered by their funder or institution). </a:t>
            </a:r>
          </a:p>
          <a:p>
            <a:r>
              <a:rPr lang="en-GB" dirty="0"/>
              <a:t>Authors determine how their article can be reused by others. This means you can choose to make your article available either for all types of </a:t>
            </a:r>
            <a:r>
              <a:rPr lang="en-GB" dirty="0" smtClean="0"/>
              <a:t>purposes, including </a:t>
            </a:r>
            <a:r>
              <a:rPr lang="en-GB" dirty="0"/>
              <a:t>commercial, or only for non-commercial purposes - the choice is up to the author.</a:t>
            </a:r>
          </a:p>
          <a:p>
            <a:endParaRPr lang="en-GB" dirty="0"/>
          </a:p>
          <a:p>
            <a:r>
              <a:rPr lang="en-GB" dirty="0"/>
              <a:t>For green open access, this is the process of making a version of a subscription article open access. In this case the key difference is: </a:t>
            </a:r>
          </a:p>
          <a:p>
            <a:r>
              <a:rPr lang="en-GB" dirty="0"/>
              <a:t>Free public access is to a version of your article - normally the version after peer review called the accepted manuscript. Usually it is not the final published article which contains all the formatting and journal branding. </a:t>
            </a:r>
          </a:p>
          <a:p>
            <a:r>
              <a:rPr lang="en-GB" dirty="0"/>
              <a:t>Open access is after a time delay called an embargo period. Embargo periods typically range from 12- 24 months for most publishers. </a:t>
            </a:r>
          </a:p>
          <a:p>
            <a:r>
              <a:rPr lang="en-GB" dirty="0"/>
              <a:t>Green open access can be enabled in multiple different ways either through posting a link to your article, or when a journal opens their archive to the public (also called delayed access) and when researchers post an open version of their article externally perhaps on their blog or personal website or institutional repository. </a:t>
            </a:r>
            <a:endParaRPr lang="en-US" baseline="0"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Calibri" panose="020F0502020204030204" pitchFamily="34" charset="0"/>
                <a:cs typeface="Calibri" panose="020F0502020204030204" pitchFamily="34" charset="0"/>
              </a:rPr>
              <a:t>So – the next</a:t>
            </a:r>
            <a:r>
              <a:rPr lang="en-GB" baseline="0" dirty="0" smtClean="0">
                <a:latin typeface="Calibri" panose="020F0502020204030204" pitchFamily="34" charset="0"/>
                <a:cs typeface="Calibri" panose="020F0502020204030204" pitchFamily="34" charset="0"/>
              </a:rPr>
              <a:t> logical question is </a:t>
            </a:r>
            <a:r>
              <a:rPr lang="en-GB" dirty="0" smtClean="0">
                <a:latin typeface="Calibri" panose="020F0502020204030204" pitchFamily="34" charset="0"/>
                <a:cs typeface="Calibri" panose="020F0502020204030204" pitchFamily="34" charset="0"/>
              </a:rPr>
              <a:t>why would a research want to publish</a:t>
            </a:r>
            <a:r>
              <a:rPr lang="en-GB" baseline="0" dirty="0" smtClean="0">
                <a:latin typeface="Calibri" panose="020F0502020204030204" pitchFamily="34" charset="0"/>
                <a:cs typeface="Calibri" panose="020F0502020204030204" pitchFamily="34" charset="0"/>
              </a:rPr>
              <a:t> open access?</a:t>
            </a:r>
          </a:p>
          <a:p>
            <a:endParaRPr lang="en-GB" baseline="0" dirty="0" smtClean="0">
              <a:latin typeface="Calibri" panose="020F0502020204030204" pitchFamily="34" charset="0"/>
              <a:cs typeface="Calibri" panose="020F0502020204030204" pitchFamily="34" charset="0"/>
            </a:endParaRPr>
          </a:p>
          <a:p>
            <a:r>
              <a:rPr lang="en-GB" baseline="0" dirty="0" smtClean="0">
                <a:latin typeface="Calibri" panose="020F0502020204030204" pitchFamily="34" charset="0"/>
                <a:cs typeface="Calibri" panose="020F0502020204030204" pitchFamily="34" charset="0"/>
              </a:rPr>
              <a:t>Elsevier regularly survey’s researchers to ask them about their needs and preferences. In 2014, we surveyed just over 6,000 researchers to ask why they would publish open access journal. The results were somewhat surprising. </a:t>
            </a:r>
          </a:p>
          <a:p>
            <a:r>
              <a:rPr lang="en-GB" baseline="0" dirty="0" smtClean="0">
                <a:latin typeface="Calibri" panose="020F0502020204030204" pitchFamily="34" charset="0"/>
                <a:cs typeface="Calibri" panose="020F0502020204030204" pitchFamily="34" charset="0"/>
              </a:rPr>
              <a:t>The majority of researchers wanted to publish open access as they wanted their own community and everyone else to be able to access their research.  </a:t>
            </a:r>
          </a:p>
          <a:p>
            <a:endParaRPr lang="en-GB" baseline="0" dirty="0" smtClean="0">
              <a:latin typeface="Calibri" panose="020F0502020204030204" pitchFamily="34" charset="0"/>
              <a:cs typeface="Calibri" panose="020F0502020204030204" pitchFamily="34" charset="0"/>
            </a:endParaRPr>
          </a:p>
          <a:p>
            <a:r>
              <a:rPr lang="en-GB" baseline="0" dirty="0" smtClean="0">
                <a:latin typeface="Calibri" panose="020F0502020204030204" pitchFamily="34" charset="0"/>
                <a:cs typeface="Calibri" panose="020F0502020204030204" pitchFamily="34" charset="0"/>
              </a:rPr>
              <a:t>On the other side we can see that mandates from funding bodies (10%) and institutions (5%)  are not the primary reason for researchers to publish open access. In addition to this only 14% of surveyed authors have been asked by their departmental head or funding organization to publish open access.   </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t>What changes when you publish gold open access?</a:t>
            </a:r>
          </a:p>
          <a:p>
            <a:pPr eaLnBrk="1" hangingPunct="1">
              <a:spcBef>
                <a:spcPct val="0"/>
              </a:spcBef>
            </a:pPr>
            <a:r>
              <a:rPr lang="en-GB" dirty="0" smtClean="0"/>
              <a:t> </a:t>
            </a:r>
          </a:p>
          <a:p>
            <a:pPr eaLnBrk="1" hangingPunct="1">
              <a:spcBef>
                <a:spcPct val="0"/>
              </a:spcBef>
            </a:pPr>
            <a:r>
              <a:rPr lang="en-GB" dirty="0" smtClean="0"/>
              <a:t>There are key changes for the publishing process. These are mainly after acceptance where </a:t>
            </a:r>
          </a:p>
          <a:p>
            <a:pPr eaLnBrk="1" hangingPunct="1">
              <a:spcBef>
                <a:spcPct val="0"/>
              </a:spcBef>
            </a:pPr>
            <a:endParaRPr lang="en-GB" dirty="0" smtClean="0"/>
          </a:p>
          <a:p>
            <a:pPr eaLnBrk="1" hangingPunct="1">
              <a:spcBef>
                <a:spcPct val="0"/>
              </a:spcBef>
            </a:pPr>
            <a:r>
              <a:rPr lang="en-GB" dirty="0" smtClean="0"/>
              <a:t>Authors publishing in hybrid journal will need to actively indicate if they want to publish gold open access. For Elsevier this is after acceptance when authors indicate their funding body etc. </a:t>
            </a:r>
          </a:p>
          <a:p>
            <a:pPr eaLnBrk="1" hangingPunct="1">
              <a:spcBef>
                <a:spcPct val="0"/>
              </a:spcBef>
            </a:pPr>
            <a:endParaRPr lang="en-GB" dirty="0" smtClean="0"/>
          </a:p>
          <a:p>
            <a:pPr eaLnBrk="1" hangingPunct="1">
              <a:spcBef>
                <a:spcPct val="0"/>
              </a:spcBef>
            </a:pPr>
            <a:r>
              <a:rPr lang="en-GB" dirty="0" smtClean="0"/>
              <a:t>After this, authors can choose a user license, which is normally a selection from creative commons user licenses.  </a:t>
            </a:r>
          </a:p>
          <a:p>
            <a:pPr eaLnBrk="1" hangingPunct="1">
              <a:spcBef>
                <a:spcPct val="0"/>
              </a:spcBef>
            </a:pPr>
            <a:endParaRPr lang="en-GB" dirty="0" smtClean="0"/>
          </a:p>
          <a:p>
            <a:pPr eaLnBrk="1" hangingPunct="1">
              <a:spcBef>
                <a:spcPct val="0"/>
              </a:spcBef>
            </a:pPr>
            <a:r>
              <a:rPr lang="en-GB" dirty="0" smtClean="0"/>
              <a:t>In most OA publishing, they will also need to sign an Exclusive Agreement, where they will retain copyright </a:t>
            </a:r>
          </a:p>
          <a:p>
            <a:pPr eaLnBrk="1" hangingPunct="1">
              <a:spcBef>
                <a:spcPct val="0"/>
              </a:spcBef>
            </a:pPr>
            <a:endParaRPr lang="en-GB" dirty="0" smtClean="0"/>
          </a:p>
          <a:p>
            <a:pPr eaLnBrk="1" hangingPunct="1">
              <a:spcBef>
                <a:spcPct val="0"/>
              </a:spcBef>
            </a:pPr>
            <a:r>
              <a:rPr lang="en-GB" dirty="0" smtClean="0"/>
              <a:t>Finally, an APC needs to be paid- this is either covered by the author, which may be reimbursed, or via prepaid plan through their institution or funding body. </a:t>
            </a:r>
          </a:p>
          <a:p>
            <a:pPr eaLnBrk="1" hangingPunct="1">
              <a:spcBef>
                <a:spcPct val="0"/>
              </a:spcBef>
            </a:pPr>
            <a:endParaRPr lang="en-GB" dirty="0" smtClean="0"/>
          </a:p>
          <a:p>
            <a:pPr eaLnBrk="1" hangingPunct="1">
              <a:spcBef>
                <a:spcPct val="0"/>
              </a:spcBef>
            </a:pPr>
            <a:r>
              <a:rPr lang="en-GB" dirty="0" smtClean="0"/>
              <a:t>After publication as the final step their article is published online as an open access article, with the correct user license, funding body and copyright information. </a:t>
            </a:r>
          </a:p>
          <a:p>
            <a:pPr eaLnBrk="1" hangingPunct="1">
              <a:spcBef>
                <a:spcPct val="0"/>
              </a:spcBef>
            </a:pP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39" indent="-175239">
              <a:buFont typeface="Arial" pitchFamily="34" charset="0"/>
              <a:buChar char="•"/>
            </a:pPr>
            <a:r>
              <a:rPr lang="en-US" dirty="0" smtClean="0"/>
              <a:t>It is important that you as an author understand the various legal licenses required for publishing. </a:t>
            </a:r>
            <a:r>
              <a:rPr lang="en-US" dirty="0" smtClean="0"/>
              <a:t>As</a:t>
            </a:r>
            <a:r>
              <a:rPr lang="en-US" baseline="0" dirty="0" smtClean="0"/>
              <a:t> we described at the start- open access is made up of two parts the free access and permitted reuse. </a:t>
            </a:r>
          </a:p>
          <a:p>
            <a:pPr marL="175239" indent="-175239">
              <a:buFont typeface="Arial" pitchFamily="34" charset="0"/>
              <a:buChar char="•"/>
            </a:pPr>
            <a:r>
              <a:rPr lang="en-US" baseline="0" dirty="0" smtClean="0"/>
              <a:t>Reuse is the “new” part for authors as it has introduced a lot of new terminology around licenses. </a:t>
            </a:r>
          </a:p>
          <a:p>
            <a:pPr marL="175239" indent="-175239">
              <a:buFont typeface="Arial" pitchFamily="34" charset="0"/>
              <a:buChar char="•"/>
            </a:pPr>
            <a:r>
              <a:rPr lang="en-US" baseline="0" dirty="0" smtClean="0"/>
              <a:t>It is important that you, as authors, understand how licenses impact on the publication and use of your research- so for open access publishing you need to understand the fine print. </a:t>
            </a:r>
          </a:p>
          <a:p>
            <a:pPr defTabSz="934608">
              <a:defRPr/>
            </a:pPr>
            <a:endParaRPr lang="en-US" dirty="0" smtClean="0"/>
          </a:p>
          <a:p>
            <a:pPr defTabSz="934608">
              <a:defRPr/>
            </a:pPr>
            <a:r>
              <a:rPr lang="en-US" dirty="0" smtClean="0"/>
              <a:t>In general you can see the process of licensing in the diagram. Publishing requires two different types of licenses:</a:t>
            </a:r>
          </a:p>
          <a:p>
            <a:pPr defTabSz="934608">
              <a:defRPr/>
            </a:pPr>
            <a:endParaRPr lang="en-US" dirty="0" smtClean="0"/>
          </a:p>
          <a:p>
            <a:pPr defTabSz="934608">
              <a:defRPr/>
            </a:pPr>
            <a:r>
              <a:rPr lang="en-US" dirty="0" smtClean="0"/>
              <a:t>1. A license between the author and publisher- determined by a publishing agreement - copyright.  </a:t>
            </a:r>
          </a:p>
          <a:p>
            <a:pPr defTabSz="934608">
              <a:defRPr/>
            </a:pPr>
            <a:r>
              <a:rPr lang="en-US" dirty="0" smtClean="0"/>
              <a:t>2. The second is between the author and the reader – determined by the Creative Commons user license. </a:t>
            </a:r>
          </a:p>
          <a:p>
            <a:pPr defTabSz="934608">
              <a:defRPr/>
            </a:pPr>
            <a:endParaRPr lang="en-US" dirty="0" smtClean="0"/>
          </a:p>
          <a:p>
            <a:pPr defTabSz="934608">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a:defRPr/>
            </a:pPr>
            <a:r>
              <a:rPr lang="en-US" dirty="0" smtClean="0"/>
              <a:t>Copyright is the term used to describe the rights related to the publication and distribution of research. It governs how authors (as well as their employers or funders), publishers and the wider general public can use, publish and distribute articles or books.</a:t>
            </a:r>
          </a:p>
          <a:p>
            <a:pPr defTabSz="934608">
              <a:defRPr/>
            </a:pPr>
            <a:endParaRPr lang="en-US" dirty="0" smtClean="0"/>
          </a:p>
          <a:p>
            <a:pPr defTabSz="934608">
              <a:defRPr/>
            </a:pPr>
            <a:r>
              <a:rPr lang="en-US" dirty="0" smtClean="0"/>
              <a:t>Publisher's need publishing rights- and this is determined by a publishing agreement between the author and publisher- usually after acceptance.</a:t>
            </a:r>
          </a:p>
          <a:p>
            <a:pPr defTabSz="934608">
              <a:defRPr/>
            </a:pPr>
            <a:endParaRPr lang="en-US" dirty="0" smtClean="0"/>
          </a:p>
          <a:p>
            <a:pPr defTabSz="934608">
              <a:defRPr/>
            </a:pPr>
            <a:r>
              <a:rPr lang="en-US" dirty="0" smtClean="0"/>
              <a:t>In subscription journals it common to transfer the copyright to the publisher. However in open access publishing it is common that the author would retain their copyright.</a:t>
            </a:r>
          </a:p>
          <a:p>
            <a:pPr defTabSz="934608">
              <a:defRPr/>
            </a:pPr>
            <a:endParaRPr lang="en-US" i="1" baseline="0"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have an agreement in place between an author and the publisher ( i.e. the copyright part) you will also need to attach some guidelines to your article in the form of a creative commons license. This is important as your article is available for everyone to access and if you can access an article you may also want to reuse it.</a:t>
            </a:r>
          </a:p>
          <a:p>
            <a:endParaRPr lang="en-US" baseline="0" dirty="0" smtClean="0"/>
          </a:p>
          <a:p>
            <a:r>
              <a:rPr lang="en-US" baseline="0" dirty="0" smtClean="0"/>
              <a:t>So for example perhaps the reader would like to translate your article, or display this in a repository or use this in other ways that you may not have originally indented. You as an author do not want to be contacted each time someone would like to do this – so by attaching a Creative Commons license you give readers permission to do certain things with your article. The license is also needed as it ensures if your article is reused, that the you will need to be credited (something that is called Attribution). </a:t>
            </a:r>
          </a:p>
          <a:p>
            <a:endParaRPr lang="en-US" baseline="0" dirty="0" smtClean="0"/>
          </a:p>
          <a:p>
            <a:r>
              <a:rPr lang="en-US" baseline="0" dirty="0" smtClean="0"/>
              <a:t>How does it work?</a:t>
            </a:r>
          </a:p>
          <a:p>
            <a:endParaRPr lang="en-US" baseline="0" dirty="0" smtClean="0"/>
          </a:p>
          <a:p>
            <a:r>
              <a:rPr lang="en-US" baseline="0" dirty="0" smtClean="0"/>
              <a:t>Let’s take an example of a gold open access article. On the PDF version, the license information, in addition to the copyright information is listed under the abstract. In this case the author has chosen a CC BY license and you can see the URL. When we look at the HTML version, a link is provided as part of the title and author information. When clicked readers are taken to the Creative Commons website where they can read more information about what they can and can’t do. </a:t>
            </a: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xmlns="" val="3056583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644726"/>
            <a:ext cx="5510530" cy="5189021"/>
          </a:xfrm>
        </p:spPr>
        <p:txBody>
          <a:bodyPr/>
          <a:lstStyle/>
          <a:p>
            <a:pPr marL="175239" indent="-175239" defTabSz="934608">
              <a:buFont typeface="Arial" pitchFamily="34" charset="0"/>
              <a:buChar char="•"/>
              <a:defRPr/>
            </a:pPr>
            <a:r>
              <a:rPr lang="en-US" dirty="0" smtClean="0"/>
              <a:t>The Creative Commons </a:t>
            </a:r>
            <a:r>
              <a:rPr lang="en-US" dirty="0" err="1" smtClean="0"/>
              <a:t>licence</a:t>
            </a:r>
            <a:r>
              <a:rPr lang="en-US" dirty="0" smtClean="0"/>
              <a:t> determines what</a:t>
            </a:r>
            <a:r>
              <a:rPr lang="en-US" baseline="0" dirty="0" smtClean="0"/>
              <a:t> readers can do with your article. We encourage authors to understand what you are and are not permitting readers to do with your article.</a:t>
            </a:r>
          </a:p>
          <a:p>
            <a:pPr marL="175239" indent="-175239" defTabSz="934608">
              <a:buFont typeface="Arial" pitchFamily="34" charset="0"/>
              <a:buChar char="•"/>
              <a:defRPr/>
            </a:pPr>
            <a:r>
              <a:rPr lang="en-US" baseline="0" dirty="0" smtClean="0"/>
              <a:t>You can see from the chart, that there are two main licenses used in open access publishing one which permits commercial reuse (CC BY) and one which is also liberal but restricts reuse for noncommercial purposes only. </a:t>
            </a:r>
          </a:p>
          <a:p>
            <a:pPr marL="175239" indent="-175239" defTabSz="934608">
              <a:buFont typeface="Arial" pitchFamily="34" charset="0"/>
              <a:buChar char="•"/>
              <a:defRPr/>
            </a:pPr>
            <a:r>
              <a:rPr lang="en-US" baseline="0" dirty="0" smtClean="0"/>
              <a:t>What is important to know is if your funding body or institutional open access policy requires a specific license.  This is important as even though you have published your article open access, you still may not comply unless your article in published under the correct license.</a:t>
            </a:r>
          </a:p>
          <a:p>
            <a:pPr marL="175239" indent="-175239" defTabSz="934608">
              <a:buFont typeface="Arial" pitchFamily="34" charset="0"/>
              <a:buChar char="•"/>
              <a:defRPr/>
            </a:pPr>
            <a:r>
              <a:rPr lang="en-US" baseline="0" dirty="0" smtClean="0"/>
              <a:t>Finally, and perhaps most importantly is be informed about your choice. Once your article has been published under a specific user license anyone who downloads or redistributes that article will do so with that particular user license information. This means, you want to change your mind, move from a liberal license such as CC BY to something more restrictive, it will only apply to those readers who download your article with the new license. So you can’t retrospectively go back and change the license on all downloaded copies.</a:t>
            </a: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759643"/>
            <a:ext cx="5510530" cy="5260657"/>
          </a:xfrm>
        </p:spPr>
        <p:txBody>
          <a:bodyPr>
            <a:normAutofit lnSpcReduction="10000"/>
          </a:bodyPr>
          <a:lstStyle/>
          <a:p>
            <a:pPr defTabSz="934608">
              <a:defRPr/>
            </a:pPr>
            <a:r>
              <a:rPr lang="en-US" dirty="0" smtClean="0"/>
              <a:t>A unique feature of gold open access publishing is that </a:t>
            </a:r>
            <a:r>
              <a:rPr lang="en-US" dirty="0"/>
              <a:t>i</a:t>
            </a:r>
            <a:r>
              <a:rPr lang="en-US" dirty="0" smtClean="0"/>
              <a:t>nstead of subscribers paying the cost of publishing and distributing your article ( through subscriptions to the journal), authors pay a one time fee called an article publishing charge</a:t>
            </a:r>
            <a:r>
              <a:rPr lang="en-US" baseline="0" dirty="0" smtClean="0"/>
              <a:t> or APC for short. APCs enable everyone to access, read and download your article for free.</a:t>
            </a:r>
          </a:p>
          <a:p>
            <a:pPr defTabSz="934608">
              <a:defRPr/>
            </a:pPr>
            <a:endParaRPr lang="en-US" baseline="0" dirty="0" smtClean="0"/>
          </a:p>
          <a:p>
            <a:pPr marL="175239" indent="-175239" defTabSz="934608">
              <a:buFont typeface="Arial" panose="020B0604020202020204" pitchFamily="34" charset="0"/>
              <a:buChar char="•"/>
              <a:defRPr/>
            </a:pPr>
            <a:r>
              <a:rPr lang="en-US" baseline="0" dirty="0" smtClean="0"/>
              <a:t>These fees relate only to gold open access publishing. So if you want to publish in a subscription journal, then the cost of publishing is covered by subscribers and you won’t need to pay when you are accepted.</a:t>
            </a:r>
          </a:p>
          <a:p>
            <a:pPr defTabSz="934608">
              <a:defRPr/>
            </a:pPr>
            <a:endParaRPr lang="en-US" dirty="0" smtClean="0"/>
          </a:p>
          <a:p>
            <a:pPr marL="175239" indent="-175239" defTabSz="934608">
              <a:buFont typeface="Arial" pitchFamily="34" charset="0"/>
              <a:buChar char="•"/>
              <a:defRPr/>
            </a:pPr>
            <a:r>
              <a:rPr lang="en-US" baseline="0" dirty="0" smtClean="0"/>
              <a:t>APCs vary between journals- there is no standard fee for each publisher- every journal may have a different price- so check the journal's homepage for information</a:t>
            </a:r>
          </a:p>
          <a:p>
            <a:pPr marL="175239" indent="-175239" defTabSz="934608">
              <a:buFont typeface="Arial" pitchFamily="34" charset="0"/>
              <a:buChar char="•"/>
              <a:defRPr/>
            </a:pPr>
            <a:r>
              <a:rPr lang="en-US" baseline="0" dirty="0" smtClean="0"/>
              <a:t>These fees tend to be subject/field related and relate to the type of journal. Case reports journal is likely to have lower fee than a reviews journal.  </a:t>
            </a:r>
          </a:p>
          <a:p>
            <a:pPr defTabSz="934608">
              <a:defRPr/>
            </a:pPr>
            <a:endParaRPr lang="en-US" baseline="0" dirty="0" smtClean="0"/>
          </a:p>
          <a:p>
            <a:pPr defTabSz="934608">
              <a:defRPr/>
            </a:pPr>
            <a:r>
              <a:rPr lang="en-US" baseline="0" dirty="0" smtClean="0"/>
              <a:t>Of course – finding money to pay the APCs is still a challenge. In our researcher survey- only 23% of surveyed researchers agreed that they had sufficient amount in their research funds to pay APCs. </a:t>
            </a:r>
          </a:p>
          <a:p>
            <a:pPr defTabSz="934608">
              <a:defRPr/>
            </a:pPr>
            <a:endParaRPr lang="en-US" baseline="0" dirty="0" smtClean="0"/>
          </a:p>
          <a:p>
            <a:pPr defTabSz="934608">
              <a:defRPr/>
            </a:pPr>
            <a:r>
              <a:rPr lang="en-US" baseline="0" dirty="0" smtClean="0"/>
              <a:t>So how do you pay an APC?</a:t>
            </a:r>
          </a:p>
          <a:p>
            <a:pPr marL="175239" indent="-175239" defTabSz="934608">
              <a:buFont typeface="Arial" pitchFamily="34" charset="0"/>
              <a:buChar char="•"/>
              <a:defRPr/>
            </a:pPr>
            <a:r>
              <a:rPr lang="en-US" baseline="0" dirty="0" smtClean="0"/>
              <a:t>Generally, it is not the author paying out of their own bank account- in much the same way librarians do not pay subscriptions from their own bank accounts- APCs agree normally met </a:t>
            </a:r>
          </a:p>
          <a:p>
            <a:pPr marL="175239" indent="-175239" defTabSz="934608">
              <a:buFont typeface="Arial" pitchFamily="34" charset="0"/>
              <a:buChar char="•"/>
              <a:defRPr/>
            </a:pPr>
            <a:r>
              <a:rPr lang="en-US" baseline="0" dirty="0" smtClean="0"/>
              <a:t>Either through the funding body- which may want you to budget APCs into your research grant or will reimburse APCs on top of their research grant.</a:t>
            </a:r>
          </a:p>
          <a:p>
            <a:pPr marL="175239" indent="-175239" defTabSz="934608">
              <a:buFont typeface="Arial" pitchFamily="34" charset="0"/>
              <a:buChar char="•"/>
              <a:defRPr/>
            </a:pPr>
            <a:r>
              <a:rPr lang="en-US" baseline="0" dirty="0" smtClean="0"/>
              <a:t>Or alternatively, institutions may have funds available for APC costs. It is also becoming common to see prepay deals where librarians have prepaid APC costs to the publisher- or there is a central administrative process to obtain funding for APCs. In both cases, check your intranet for open access to see what is possible in your institution. </a:t>
            </a:r>
          </a:p>
          <a:p>
            <a:pPr defTabSz="934608">
              <a:defRPr/>
            </a:pPr>
            <a:endParaRPr lang="en-US" baseline="0" dirty="0" smtClean="0"/>
          </a:p>
          <a:p>
            <a:pPr marL="175239" indent="-175239" defTabSz="934608">
              <a:buFont typeface="Arial"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important question to ask here is what is the uptake of open access? </a:t>
            </a:r>
          </a:p>
          <a:p>
            <a:r>
              <a:rPr lang="en-US" baseline="0" dirty="0" smtClean="0"/>
              <a:t>The uptake of gold open access is driven by author choice. From Scopus data, we can see last year there was an estimated over 2 million subscription articles published and 297,596 open access articles which includes gold open access articles published in both OA journals and hybrid journals. </a:t>
            </a:r>
          </a:p>
          <a:p>
            <a:pPr defTabSz="934608">
              <a:defRPr/>
            </a:pPr>
            <a:endParaRPr lang="en-US" baseline="0" dirty="0" smtClean="0"/>
          </a:p>
          <a:p>
            <a:pPr defTabSz="934608">
              <a:defRPr/>
            </a:pPr>
            <a:r>
              <a:rPr lang="en-US" baseline="0" dirty="0" smtClean="0"/>
              <a:t>For subscription content – this continues to grow at 3-4% every year with a market share of 87.3%. </a:t>
            </a:r>
          </a:p>
          <a:p>
            <a:endParaRPr lang="en-US" baseline="0" dirty="0" smtClean="0"/>
          </a:p>
          <a:p>
            <a:r>
              <a:rPr lang="en-US" baseline="0" dirty="0" smtClean="0"/>
              <a:t>So the current market share of open access articles in 2013 is approx. 8.2% of the total articles published and we expect this to continue to grow at 20%.  </a:t>
            </a:r>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759642"/>
            <a:ext cx="5510530" cy="5147190"/>
          </a:xfrm>
        </p:spPr>
        <p:txBody>
          <a:bodyPr>
            <a:normAutofit fontScale="92500" lnSpcReduction="20000"/>
          </a:bodyPr>
          <a:lstStyle/>
          <a:p>
            <a:r>
              <a:rPr lang="en-GB" sz="1300" dirty="0" smtClean="0">
                <a:latin typeface="Calibri" panose="020F0502020204030204" pitchFamily="34" charset="0"/>
                <a:cs typeface="Calibri" panose="020F0502020204030204" pitchFamily="34" charset="0"/>
              </a:rPr>
              <a:t>What are Elsevier doing about open access?</a:t>
            </a:r>
          </a:p>
          <a:p>
            <a:endParaRPr lang="en-GB" sz="1300" dirty="0" smtClean="0">
              <a:latin typeface="Calibri" panose="020F0502020204030204" pitchFamily="34" charset="0"/>
              <a:cs typeface="Calibri" panose="020F0502020204030204" pitchFamily="34" charset="0"/>
            </a:endParaRPr>
          </a:p>
          <a:p>
            <a:r>
              <a:rPr lang="en-GB" sz="1300" dirty="0" smtClean="0">
                <a:latin typeface="Calibri" panose="020F0502020204030204" pitchFamily="34" charset="0"/>
                <a:cs typeface="Calibri" panose="020F0502020204030204" pitchFamily="34" charset="0"/>
              </a:rPr>
              <a:t>W</a:t>
            </a:r>
            <a:r>
              <a:rPr lang="en-US" sz="1300" dirty="0" err="1" smtClean="0">
                <a:latin typeface="Calibri" panose="020F0502020204030204" pitchFamily="34" charset="0"/>
                <a:cs typeface="Calibri" panose="020F0502020204030204" pitchFamily="34" charset="0"/>
              </a:rPr>
              <a:t>e’re</a:t>
            </a:r>
            <a:r>
              <a:rPr lang="en-US" sz="1300" dirty="0" smtClean="0">
                <a:latin typeface="Calibri" panose="020F0502020204030204" pitchFamily="34" charset="0"/>
                <a:cs typeface="Calibri" panose="020F0502020204030204" pitchFamily="34" charset="0"/>
              </a:rPr>
              <a:t> expanding our gold open access options:</a:t>
            </a:r>
          </a:p>
          <a:p>
            <a:pPr marL="350478" indent="-111959">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Launching new open access journals</a:t>
            </a:r>
          </a:p>
          <a:p>
            <a:pPr marL="350478" indent="-111959">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Rolled out gold options in our established journals ( over 1600 hybrid titles)</a:t>
            </a:r>
          </a:p>
          <a:p>
            <a:pPr marL="352101" lvl="1" indent="-113581">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Waiving policy in place for authors</a:t>
            </a:r>
          </a:p>
          <a:p>
            <a:pPr marL="0" lvl="1"/>
            <a:endParaRPr lang="en-US" sz="1300" dirty="0" smtClean="0">
              <a:latin typeface="Calibri" panose="020F0502020204030204" pitchFamily="34" charset="0"/>
              <a:cs typeface="Calibri" panose="020F0502020204030204" pitchFamily="34" charset="0"/>
            </a:endParaRPr>
          </a:p>
          <a:p>
            <a:pPr marL="0" lvl="1"/>
            <a:r>
              <a:rPr lang="en-US" sz="1300" dirty="0" smtClean="0">
                <a:latin typeface="Calibri" panose="020F0502020204030204" pitchFamily="34" charset="0"/>
                <a:cs typeface="Calibri" panose="020F0502020204030204" pitchFamily="34" charset="0"/>
              </a:rPr>
              <a:t>And improving our systems:</a:t>
            </a:r>
          </a:p>
          <a:p>
            <a:pPr marL="352101" lvl="1" indent="-113581">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Making the author publishing experience easier </a:t>
            </a:r>
          </a:p>
          <a:p>
            <a:pPr marL="352101" lvl="1" indent="-113581">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Improving open access labelling</a:t>
            </a:r>
          </a:p>
          <a:p>
            <a:pPr marL="352101" lvl="1" indent="-113581">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Working with our society partners   </a:t>
            </a:r>
          </a:p>
          <a:p>
            <a:endParaRPr lang="en-GB" sz="1300" dirty="0" smtClean="0">
              <a:latin typeface="Calibri" panose="020F0502020204030204" pitchFamily="34" charset="0"/>
              <a:cs typeface="Calibri" panose="020F0502020204030204" pitchFamily="34" charset="0"/>
            </a:endParaRPr>
          </a:p>
          <a:p>
            <a:r>
              <a:rPr lang="en-GB" sz="1300" dirty="0" smtClean="0">
                <a:latin typeface="Calibri" panose="020F0502020204030204" pitchFamily="34" charset="0"/>
                <a:cs typeface="Calibri" panose="020F0502020204030204" pitchFamily="34" charset="0"/>
              </a:rPr>
              <a:t>And for green open access</a:t>
            </a:r>
            <a:r>
              <a:rPr lang="en-GB" sz="1300" kern="0" dirty="0" smtClean="0">
                <a:latin typeface="Calibri" panose="020F0502020204030204" pitchFamily="34" charset="0"/>
                <a:cs typeface="Calibri" panose="020F0502020204030204" pitchFamily="34" charset="0"/>
              </a:rPr>
              <a:t>:</a:t>
            </a:r>
          </a:p>
          <a:p>
            <a:pPr marL="175239" indent="-175239">
              <a:buFont typeface="Arial" panose="020B0604020202020204" pitchFamily="34" charset="0"/>
              <a:buChar char="•"/>
            </a:pPr>
            <a:r>
              <a:rPr lang="en-GB" sz="1300" kern="0" dirty="0" smtClean="0">
                <a:latin typeface="Calibri" panose="020F0502020204030204" pitchFamily="34" charset="0"/>
                <a:cs typeface="Calibri" panose="020F0502020204030204" pitchFamily="34" charset="0"/>
              </a:rPr>
              <a:t>We encourage authors to share links to their articles and have services to support this;</a:t>
            </a:r>
          </a:p>
          <a:p>
            <a:pPr marL="642543" lvl="1" indent="-175239">
              <a:buFont typeface="Arial" panose="020B0604020202020204" pitchFamily="34" charset="0"/>
              <a:buChar char="•"/>
            </a:pPr>
            <a:r>
              <a:rPr lang="en-GB" sz="1300" kern="0" dirty="0" smtClean="0">
                <a:latin typeface="Calibri" panose="020F0502020204030204" pitchFamily="34" charset="0"/>
                <a:cs typeface="Calibri" panose="020F0502020204030204" pitchFamily="34" charset="0"/>
              </a:rPr>
              <a:t>Share Links is a great service which provides authors with a customized URL link, which provides 50 days free access</a:t>
            </a:r>
          </a:p>
          <a:p>
            <a:pPr marL="642543" lvl="1" indent="-175239">
              <a:buFont typeface="Arial" panose="020B0604020202020204" pitchFamily="34" charset="0"/>
              <a:buChar char="•"/>
            </a:pPr>
            <a:r>
              <a:rPr lang="en-GB" sz="1300" kern="0" dirty="0" smtClean="0">
                <a:latin typeface="Calibri" panose="020F0502020204030204" pitchFamily="34" charset="0"/>
                <a:cs typeface="Calibri" panose="020F0502020204030204" pitchFamily="34" charset="0"/>
              </a:rPr>
              <a:t>We also have a number of journals which feature an open archive. This is where we make the articles free to access from ScienceDirect after an embargo period. It includes all Cell Press titles after 12 months. </a:t>
            </a:r>
          </a:p>
          <a:p>
            <a:pPr marL="642543" lvl="1" indent="-175239">
              <a:buFont typeface="Arial" panose="020B0604020202020204" pitchFamily="34" charset="0"/>
              <a:buChar char="•"/>
            </a:pPr>
            <a:r>
              <a:rPr lang="en-GB" sz="1300" kern="0" dirty="0" smtClean="0">
                <a:latin typeface="Calibri" panose="020F0502020204030204" pitchFamily="34" charset="0"/>
                <a:cs typeface="Calibri" panose="020F0502020204030204" pitchFamily="34" charset="0"/>
              </a:rPr>
              <a:t>We are also participating in new services such as CHORUS – which is a publisher led initiative in the US whereby users can search for articles funded by a federal agency and when they click on the article they are taken to the publisher’s website where are free version of their article is available. </a:t>
            </a:r>
          </a:p>
          <a:p>
            <a:pPr marL="175239" indent="-175239">
              <a:buFont typeface="Arial" panose="020B0604020202020204" pitchFamily="34" charset="0"/>
              <a:buChar char="•"/>
            </a:pPr>
            <a:r>
              <a:rPr lang="en-GB" sz="1300" kern="0" dirty="0" smtClean="0">
                <a:latin typeface="Calibri" panose="020F0502020204030204" pitchFamily="34" charset="0"/>
                <a:cs typeface="Calibri" panose="020F0502020204030204" pitchFamily="34" charset="0"/>
              </a:rPr>
              <a:t>We also enable the option to self-archive in all of our journals. Authors can post their accepted manuscript, this is the version which is accepted and which contains edits from the peer review process, to their institutional repository for immediate internal use and public access after embargo. - Elsevier embargos typically range from </a:t>
            </a:r>
            <a:r>
              <a:rPr lang="en-GB" sz="1300" b="1" kern="0" dirty="0" smtClean="0">
                <a:latin typeface="Calibri" panose="020F0502020204030204" pitchFamily="34" charset="0"/>
                <a:cs typeface="Calibri" panose="020F0502020204030204" pitchFamily="34" charset="0"/>
              </a:rPr>
              <a:t>12 – 24 months</a:t>
            </a:r>
            <a:r>
              <a:rPr lang="en-GB" sz="1300" kern="0" dirty="0" smtClean="0">
                <a:latin typeface="Calibri" panose="020F0502020204030204" pitchFamily="34" charset="0"/>
                <a:cs typeface="Calibri" panose="020F0502020204030204" pitchFamily="34" charset="0"/>
              </a:rPr>
              <a:t>, with some longer or shorter.  </a:t>
            </a:r>
          </a:p>
          <a:p>
            <a:pPr marL="292065" indent="-292065">
              <a:lnSpc>
                <a:spcPct val="90000"/>
              </a:lnSpc>
              <a:buFont typeface="Arial" pitchFamily="34" charset="0"/>
              <a:buChar char="•"/>
              <a:defRPr/>
            </a:pPr>
            <a:endParaRPr lang="en-GB" sz="1300" kern="0" dirty="0" smtClean="0">
              <a:latin typeface="Calibri" panose="020F0502020204030204" pitchFamily="34" charset="0"/>
              <a:cs typeface="Calibri" panose="020F0502020204030204" pitchFamily="34" charset="0"/>
            </a:endParaRPr>
          </a:p>
          <a:p>
            <a:pPr>
              <a:lnSpc>
                <a:spcPct val="90000"/>
              </a:lnSpc>
              <a:defRPr/>
            </a:pPr>
            <a:r>
              <a:rPr lang="en-GB" sz="1300" kern="0" dirty="0" smtClean="0">
                <a:latin typeface="Calibri" panose="020F0502020204030204" pitchFamily="34" charset="0"/>
                <a:cs typeface="Calibri" panose="020F0502020204030204" pitchFamily="34" charset="0"/>
              </a:rPr>
              <a:t>We are also piloting ways to facilitate green open access through:</a:t>
            </a:r>
          </a:p>
          <a:p>
            <a:pPr marL="175239" indent="-175239">
              <a:lnSpc>
                <a:spcPct val="90000"/>
              </a:lnSpc>
              <a:buFont typeface="Arial" pitchFamily="34" charset="0"/>
              <a:buChar char="•"/>
              <a:defRPr/>
            </a:pPr>
            <a:r>
              <a:rPr lang="en-GB" sz="1300" kern="0" dirty="0" smtClean="0">
                <a:latin typeface="Calibri" panose="020F0502020204030204" pitchFamily="34" charset="0"/>
                <a:cs typeface="Calibri" panose="020F0502020204030204" pitchFamily="34" charset="0"/>
              </a:rPr>
              <a:t>Setting out agreements with funders and institutions</a:t>
            </a:r>
          </a:p>
          <a:p>
            <a:pPr marL="175239" indent="-175239">
              <a:lnSpc>
                <a:spcPct val="90000"/>
              </a:lnSpc>
              <a:buFont typeface="Arial" pitchFamily="34" charset="0"/>
              <a:buChar char="•"/>
              <a:defRPr/>
            </a:pPr>
            <a:r>
              <a:rPr lang="en-GB" sz="1300" kern="0" dirty="0" smtClean="0">
                <a:latin typeface="Calibri" panose="020F0502020204030204" pitchFamily="34" charset="0"/>
                <a:cs typeface="Calibri" panose="020F0502020204030204" pitchFamily="34" charset="0"/>
              </a:rPr>
              <a:t>Building new repository tools such as embed PDF and metadata pilots</a:t>
            </a:r>
          </a:p>
          <a:p>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59</a:t>
            </a:fld>
            <a:endParaRPr lang="en-GB" dirty="0">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a:defRPr/>
            </a:pPr>
            <a:r>
              <a:rPr lang="en-US" dirty="0" smtClean="0">
                <a:cs typeface="Arial" pitchFamily="34" charset="0"/>
              </a:rPr>
              <a:t>Discussion slide: </a:t>
            </a:r>
          </a:p>
          <a:p>
            <a:pPr defTabSz="934608">
              <a:defRPr/>
            </a:pPr>
            <a:r>
              <a:rPr lang="en-US" dirty="0" smtClean="0">
                <a:cs typeface="Arial" pitchFamily="34" charset="0"/>
              </a:rPr>
              <a:t>Indicate if any of the following </a:t>
            </a:r>
            <a:r>
              <a:rPr lang="en-US" dirty="0" smtClean="0"/>
              <a:t>potential scenarios where there might be conflicts of interest.</a:t>
            </a:r>
          </a:p>
          <a:p>
            <a:pPr marL="233652" indent="-233652" defTabSz="934608">
              <a:buFontTx/>
              <a:buAutoNum type="arabicPeriod"/>
              <a:defRPr/>
            </a:pPr>
            <a:r>
              <a:rPr lang="en-US" dirty="0" smtClean="0">
                <a:cs typeface="Arial" pitchFamily="34" charset="0"/>
              </a:rPr>
              <a:t>A University Researcher, who owns stock in a large oil company, conducts an experiment on the environmental effects of oil drilling.</a:t>
            </a:r>
          </a:p>
          <a:p>
            <a:pPr marL="233652" indent="-233652" defTabSz="934608">
              <a:buFontTx/>
              <a:buAutoNum type="arabicPeriod"/>
              <a:defRPr/>
            </a:pPr>
            <a:r>
              <a:rPr lang="en-US" dirty="0" smtClean="0">
                <a:cs typeface="Arial" pitchFamily="34" charset="0"/>
              </a:rPr>
              <a:t>A University Researcher, who is developing and testing a new technology, is also a consultant for a financial services firm that weighs investments in new technologies.</a:t>
            </a:r>
          </a:p>
          <a:p>
            <a:pPr marL="233652" indent="-233652" defTabSz="934608">
              <a:buFontTx/>
              <a:buAutoNum type="arabicPeriod"/>
              <a:defRPr/>
            </a:pPr>
            <a:r>
              <a:rPr lang="en-US" dirty="0" smtClean="0">
                <a:cs typeface="Arial" pitchFamily="34" charset="0"/>
              </a:rPr>
              <a:t>A Researcher submits an article to a journal for which the Editor-in-Chief is a Professor in the Researcher’s department.</a:t>
            </a:r>
          </a:p>
          <a:p>
            <a:pPr marL="233652" indent="-233652" defTabSz="934608">
              <a:buFontTx/>
              <a:buAutoNum type="arabicPeriod"/>
              <a:defRPr/>
            </a:pPr>
            <a:r>
              <a:rPr lang="en-US" dirty="0" smtClean="0">
                <a:cs typeface="Arial" pitchFamily="34" charset="0"/>
              </a:rPr>
              <a:t>A Doctor who abides by traditional healing procedures writes a paper on emerging current medical technologies.</a:t>
            </a:r>
            <a:endParaRPr lang="en-US" dirty="0" smtClean="0"/>
          </a:p>
          <a:p>
            <a:pPr marL="233652" indent="-233652" defTabSz="934608">
              <a:buFontTx/>
              <a:buAutoNum type="arabicPeriod"/>
              <a:defRPr/>
            </a:pPr>
            <a:endParaRPr lang="en-US" dirty="0" smtClean="0"/>
          </a:p>
          <a:p>
            <a:pPr marL="233652" indent="-233652" defTabSz="934608">
              <a:buFontTx/>
              <a:buAutoNum type="arabicPeriod"/>
              <a:defRPr/>
            </a:pPr>
            <a:endParaRPr lang="en-US" dirty="0" smtClean="0"/>
          </a:p>
          <a:p>
            <a:pPr defTabSz="934608">
              <a:defRPr/>
            </a:pPr>
            <a:endParaRPr lang="en-US" dirty="0" smtClean="0"/>
          </a:p>
          <a:p>
            <a:pPr eaLnBrk="1" hangingPunct="1"/>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driver of the uptake of open access growth is policy. As you can see each country has a different way of approaching open access. </a:t>
            </a:r>
          </a:p>
          <a:p>
            <a:endParaRPr lang="en-US" baseline="0" dirty="0" smtClean="0"/>
          </a:p>
          <a:p>
            <a:r>
              <a:rPr lang="en-US" baseline="0" dirty="0" smtClean="0"/>
              <a:t>In the UK and in the Netherlands, their government’s have chosen the gold route to open access. For now, these are the only two countries following this route. </a:t>
            </a:r>
          </a:p>
          <a:p>
            <a:endParaRPr lang="en-US" baseline="0" dirty="0" smtClean="0"/>
          </a:p>
          <a:p>
            <a:r>
              <a:rPr lang="en-US" baseline="0" dirty="0" smtClean="0"/>
              <a:t>In the rest of the world, take the US, The White House issued an OSTP Memo which directed the US federal funding agencies to develop their own policies. In 2015, we expect to see that start of those plans and the expectation is that these will follow the green route towards open access.</a:t>
            </a:r>
          </a:p>
          <a:p>
            <a:endParaRPr lang="en-US" baseline="0" dirty="0" smtClean="0"/>
          </a:p>
          <a:p>
            <a:r>
              <a:rPr lang="en-US" baseline="0" dirty="0" smtClean="0"/>
              <a:t>In Latin America, again the focus is on green open access. New mandates have been introduced in Argentina and Mexico with Brazil formulating an expected open access policy which will again focus on green. </a:t>
            </a:r>
          </a:p>
          <a:p>
            <a:endParaRPr lang="en-US" baseline="0" dirty="0" smtClean="0"/>
          </a:p>
          <a:p>
            <a:r>
              <a:rPr lang="en-US" baseline="0" dirty="0" smtClean="0"/>
              <a:t>In 2014, we also saw other areas of the world address open access with new policies announced in China and India. </a:t>
            </a:r>
          </a:p>
          <a:p>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265" y="4571641"/>
            <a:ext cx="5510530" cy="5448659"/>
          </a:xfrm>
        </p:spPr>
        <p:txBody>
          <a:bodyPr>
            <a:normAutofit lnSpcReduction="10000"/>
          </a:bodyPr>
          <a:lstStyle/>
          <a:p>
            <a:pPr marL="175239" indent="-175239">
              <a:buFont typeface="Arial" pitchFamily="34" charset="0"/>
              <a:buChar char="•"/>
            </a:pPr>
            <a:r>
              <a:rPr lang="en-US" dirty="0" smtClean="0"/>
              <a:t>Publishing OA via the gold route is much like publishing in a subscription journal- basic process remains the same</a:t>
            </a:r>
          </a:p>
          <a:p>
            <a:pPr marL="175239" indent="-175239">
              <a:buFont typeface="Arial" pitchFamily="34" charset="0"/>
              <a:buChar char="•"/>
            </a:pPr>
            <a:r>
              <a:rPr lang="en-US" dirty="0" smtClean="0"/>
              <a:t>Some tips which may be helpful include:</a:t>
            </a:r>
          </a:p>
          <a:p>
            <a:r>
              <a:rPr lang="en-US" dirty="0" smtClean="0"/>
              <a:t> </a:t>
            </a:r>
          </a:p>
          <a:p>
            <a:pPr marL="233652" indent="-233652">
              <a:buAutoNum type="arabicPeriod"/>
            </a:pPr>
            <a:r>
              <a:rPr lang="en-US" dirty="0" smtClean="0"/>
              <a:t>Find the right journal:</a:t>
            </a:r>
          </a:p>
          <a:p>
            <a:pPr marL="175239" indent="-175239">
              <a:buFont typeface="Arial" pitchFamily="34" charset="0"/>
              <a:buChar char="•"/>
            </a:pPr>
            <a:r>
              <a:rPr lang="en-US" dirty="0" smtClean="0"/>
              <a:t>Authors can choose to publish in either an open access journal or in a subscription journal which has open access options. </a:t>
            </a:r>
          </a:p>
          <a:p>
            <a:pPr marL="175239" indent="-175239">
              <a:buFont typeface="Arial" pitchFamily="34" charset="0"/>
              <a:buChar char="•"/>
            </a:pPr>
            <a:r>
              <a:rPr lang="en-US" dirty="0" smtClean="0"/>
              <a:t>Key is to ensure it is an established and reputable journal!</a:t>
            </a:r>
          </a:p>
          <a:p>
            <a:pPr marL="175239" indent="-175239">
              <a:buFont typeface="Arial" pitchFamily="34" charset="0"/>
              <a:buChar char="•"/>
            </a:pPr>
            <a:r>
              <a:rPr lang="en-US" dirty="0" smtClean="0"/>
              <a:t>Be aware of something called a “predatory publisher”. These are journals who will charge you to publish but who will either never publish your article or even disappear in a few years.</a:t>
            </a:r>
          </a:p>
          <a:p>
            <a:pPr marL="175239" indent="-175239">
              <a:buFont typeface="Arial" pitchFamily="34" charset="0"/>
              <a:buChar char="•"/>
            </a:pPr>
            <a:r>
              <a:rPr lang="en-US" dirty="0" smtClean="0"/>
              <a:t>To avoid this- do the sensible thing- look for an affiliated society, or established editors and the recent publications before submitting! </a:t>
            </a:r>
          </a:p>
          <a:p>
            <a:endParaRPr lang="en-US" dirty="0" smtClean="0"/>
          </a:p>
          <a:p>
            <a:r>
              <a:rPr lang="en-US" dirty="0" smtClean="0"/>
              <a:t>2. Collect key information</a:t>
            </a:r>
          </a:p>
          <a:p>
            <a:pPr marL="175239" indent="-175239">
              <a:buFont typeface="Arial" pitchFamily="34" charset="0"/>
              <a:buChar char="•"/>
            </a:pPr>
            <a:r>
              <a:rPr lang="en-US" dirty="0" smtClean="0"/>
              <a:t>Get the key information upfront to speed the process up</a:t>
            </a:r>
          </a:p>
          <a:p>
            <a:pPr marL="175239" indent="-175239">
              <a:buFont typeface="Arial" pitchFamily="34" charset="0"/>
              <a:buChar char="•"/>
            </a:pPr>
            <a:r>
              <a:rPr lang="en-US" dirty="0" smtClean="0"/>
              <a:t>Things to collect include: Funding body information- or if your funder has an OA policy in place</a:t>
            </a:r>
          </a:p>
          <a:p>
            <a:pPr marL="175239" indent="-175239">
              <a:buFont typeface="Arial" pitchFamily="34" charset="0"/>
              <a:buChar char="•"/>
            </a:pPr>
            <a:r>
              <a:rPr lang="en-US" dirty="0" smtClean="0"/>
              <a:t>Employment information from your co-workers such as government employees as they may have additional OA policies or requirements</a:t>
            </a:r>
          </a:p>
          <a:p>
            <a:pPr marL="175239" indent="-175239">
              <a:buFont typeface="Arial" pitchFamily="34" charset="0"/>
              <a:buChar char="•"/>
            </a:pPr>
            <a:r>
              <a:rPr lang="en-US" dirty="0" smtClean="0"/>
              <a:t>Collect your institutional policies and what you need to do to be compliant. </a:t>
            </a:r>
          </a:p>
          <a:p>
            <a:pPr marL="175239" indent="-175239">
              <a:buFont typeface="Arial" pitchFamily="34" charset="0"/>
              <a:buChar char="•"/>
            </a:pPr>
            <a:endParaRPr lang="en-US" dirty="0" smtClean="0"/>
          </a:p>
          <a:p>
            <a:r>
              <a:rPr lang="en-US" dirty="0" smtClean="0"/>
              <a:t>4. Make your article open access</a:t>
            </a:r>
          </a:p>
          <a:p>
            <a:pPr marL="175239" indent="-175239">
              <a:buFont typeface="Arial" pitchFamily="34" charset="0"/>
              <a:buChar char="•"/>
            </a:pPr>
            <a:r>
              <a:rPr lang="en-US" dirty="0" smtClean="0"/>
              <a:t>After acceptance you will have to supply the key information and identify your funding body</a:t>
            </a:r>
          </a:p>
          <a:p>
            <a:pPr marL="175239" indent="-175239">
              <a:buFont typeface="Arial" pitchFamily="34" charset="0"/>
              <a:buChar char="•"/>
            </a:pPr>
            <a:r>
              <a:rPr lang="en-US" dirty="0" smtClean="0"/>
              <a:t>You also need to choose a user license to determine how readers can re-use your article</a:t>
            </a:r>
          </a:p>
          <a:p>
            <a:pPr marL="175239" indent="-175239">
              <a:buFont typeface="Arial" pitchFamily="34" charset="0"/>
              <a:buChar char="•"/>
            </a:pPr>
            <a:r>
              <a:rPr lang="en-US" dirty="0" smtClean="0"/>
              <a:t>Pay a publication fee to provide open access</a:t>
            </a:r>
          </a:p>
          <a:p>
            <a:pPr marL="175239" indent="-175239">
              <a:buFont typeface="Arial" pitchFamily="34" charset="0"/>
              <a:buChar char="•"/>
            </a:pPr>
            <a:endParaRPr lang="en-US" dirty="0" smtClean="0"/>
          </a:p>
          <a:p>
            <a:r>
              <a:rPr lang="en-US" dirty="0" smtClean="0"/>
              <a:t>5. After all the administrative details- your article will be published Open Access- you can share the final version for everyone to access for free. </a:t>
            </a:r>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r>
              <a:rPr lang="en-GB" dirty="0" smtClean="0"/>
              <a:t>Useful collateral. We have shipped some to this event and they are at the back of this room for you to take home.</a:t>
            </a:r>
          </a:p>
          <a:p>
            <a:pPr marL="233652" indent="-233652"/>
            <a:endParaRPr lang="en-GB" dirty="0" smtClean="0"/>
          </a:p>
          <a:p>
            <a:pPr marL="233652" indent="-233652"/>
            <a:r>
              <a:rPr lang="en-GB" dirty="0" smtClean="0"/>
              <a:t/>
            </a:r>
            <a:br>
              <a:rPr lang="en-GB" dirty="0" smtClean="0"/>
            </a:b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ED3A19-8D3C-4D9F-9FAD-F6433CCEAB34}" type="slidenum">
              <a:rPr lang="en-US" smtClean="0"/>
              <a:pPr/>
              <a:t>63</a:t>
            </a:fld>
            <a:endParaRPr lang="en-US"/>
          </a:p>
        </p:txBody>
      </p:sp>
    </p:spTree>
    <p:extLst>
      <p:ext uri="{BB962C8B-B14F-4D97-AF65-F5344CB8AC3E}">
        <p14:creationId xmlns:p14="http://schemas.microsoft.com/office/powerpoint/2010/main" xmlns="" val="749597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xmlns="" val="166053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652" indent="-233652"/>
            <a:r>
              <a:rPr lang="en-US" dirty="0" smtClean="0"/>
              <a:t>All four examples in the thought questions are all potential conflicts of interest because conflicts can take many forms:</a:t>
            </a:r>
          </a:p>
          <a:p>
            <a:pPr marL="233652" indent="-233652">
              <a:buFontTx/>
              <a:buAutoNum type="arabicPeriod"/>
            </a:pPr>
            <a:r>
              <a:rPr lang="en-US" dirty="0" smtClean="0"/>
              <a:t>Direct financial conflicts (e.g. researcher is employed by or owns stock in those commissioning the research work)</a:t>
            </a:r>
          </a:p>
          <a:p>
            <a:pPr marL="233652" indent="-233652">
              <a:buFontTx/>
              <a:buAutoNum type="arabicPeriod"/>
            </a:pPr>
            <a:r>
              <a:rPr lang="en-US" dirty="0" smtClean="0"/>
              <a:t>Indirect financial conflicts  (e.g. researcher is a consultant to the company commissioning the research work)</a:t>
            </a:r>
          </a:p>
          <a:p>
            <a:pPr marL="233652" indent="-233652">
              <a:buFontTx/>
              <a:buAutoNum type="arabicPeriod"/>
            </a:pPr>
            <a:r>
              <a:rPr lang="en-US" dirty="0" smtClean="0"/>
              <a:t>Career conflict (e.g. researcher submits his paper to a journal w/ the Editor in Chief residing in his own university/department or where the Editor in Chief may be a staunch advocate of a rival theory on the exact same topic the author is researching)</a:t>
            </a:r>
          </a:p>
          <a:p>
            <a:pPr marL="233652" indent="-233652">
              <a:buFontTx/>
              <a:buAutoNum type="arabicPeriod"/>
            </a:pPr>
            <a:r>
              <a:rPr lang="en-US" dirty="0" smtClean="0"/>
              <a:t>Personal belief conflict  (e.g. example on previous slide of doctor who abides by traditional healing practices writes an article on emerging medical technologies)</a:t>
            </a:r>
          </a:p>
          <a:p>
            <a:pPr marL="233652" indent="-233652">
              <a:buFontTx/>
              <a:buAutoNum type="arabicPeriod"/>
            </a:pPr>
            <a:endParaRPr lang="en-US" dirty="0" smtClean="0"/>
          </a:p>
          <a:p>
            <a:pPr marL="233652" indent="-233652"/>
            <a:r>
              <a:rPr lang="en-US" dirty="0" smtClean="0"/>
              <a:t>Note that just because a potential conflict of interest exists does not automatically imply any wrong-doing.  Transparency and disclosure is the proper way to avoid potential conflicts becoming an issue. Authors should therefore disclose any potential conflicts to the journal editor when they submit their cover letter with their manuscript.</a:t>
            </a:r>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08">
              <a:defRPr/>
            </a:pPr>
            <a:endParaRPr lang="en-US" dirty="0" smtClean="0">
              <a:solidFill>
                <a:srgbClr val="006699"/>
              </a:solidFill>
              <a:latin typeface="Arial" pitchFamily="34" charset="0"/>
              <a:cs typeface="Arial" pitchFamily="34" charset="0"/>
            </a:endParaRPr>
          </a:p>
          <a:p>
            <a:pPr lvl="0" algn="l" rtl="0"/>
            <a:endParaRPr lang="en-GB" dirty="0" smtClean="0">
              <a:solidFill>
                <a:srgbClr val="006699"/>
              </a:solidFill>
              <a:latin typeface="Arial" pitchFamily="34" charset="0"/>
              <a:cs typeface="Arial" pitchFamily="34" charset="0"/>
            </a:endParaRPr>
          </a:p>
          <a:p>
            <a:pPr algn="l" eaLnBrk="1" hangingPunct="1"/>
            <a:endParaRPr lang="en-GB"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39" indent="-175239">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958B5E41-5FC2-49C5-ADA1-A458E21D9A4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xmlns="" val="409779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324234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a:t>
            </a:r>
            <a:endParaRPr lang="en-US" dirty="0"/>
          </a:p>
        </p:txBody>
      </p:sp>
    </p:spTree>
    <p:extLst>
      <p:ext uri="{BB962C8B-B14F-4D97-AF65-F5344CB8AC3E}">
        <p14:creationId xmlns:p14="http://schemas.microsoft.com/office/powerpoint/2010/main" xmlns="" val="134657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31540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326746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6">
    <p:spTree>
      <p:nvGrpSpPr>
        <p:cNvPr id="1" name=""/>
        <p:cNvGrpSpPr/>
        <p:nvPr/>
      </p:nvGrpSpPr>
      <p:grpSpPr>
        <a:xfrm>
          <a:off x="0" y="0"/>
          <a:ext cx="0" cy="0"/>
          <a:chOff x="0" y="0"/>
          <a:chExt cx="0" cy="0"/>
        </a:xfrm>
      </p:grpSpPr>
      <p:pic>
        <p:nvPicPr>
          <p:cNvPr id="12" name="Picture 11" descr="Illust_Cover_2.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939" y="0"/>
            <a:ext cx="9156940" cy="6885638"/>
          </a:xfrm>
          <a:prstGeom prst="rect">
            <a:avLst/>
          </a:prstGeom>
        </p:spPr>
      </p:pic>
      <p:pic>
        <p:nvPicPr>
          <p:cNvPr id="16" name="Picture 15"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a:t>
            </a:r>
          </a:p>
          <a:p>
            <a:r>
              <a:rPr lang="en-US" dirty="0" smtClean="0"/>
              <a:t>Second Line If Necessary</a:t>
            </a:r>
          </a:p>
        </p:txBody>
      </p:sp>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1910356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60616" cy="6870462"/>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smtClean="0"/>
              <a:t>Cover Slide Title and Multiple Lines If Necessary</a:t>
            </a:r>
            <a:endParaRPr lang="en-US" dirty="0"/>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pic>
        <p:nvPicPr>
          <p:cNvPr id="10" name="Picture 9"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2612254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49447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 and Multiple Lines If Necessary</a:t>
            </a:r>
            <a:endParaRPr lang="en-US" dirty="0"/>
          </a:p>
        </p:txBody>
      </p:sp>
      <p:pic>
        <p:nvPicPr>
          <p:cNvPr id="10" name="Picture 9"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75358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smtClean="0"/>
              <a:t>Cover Slide Title and Multiple Lines If Necessary</a:t>
            </a:r>
            <a:endParaRPr lang="en-US" dirty="0"/>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pic>
        <p:nvPicPr>
          <p:cNvPr id="10" name="Picture 9"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6"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1" name="Picture 10" descr="placeholder-vector.png"/>
          <p:cNvPicPr>
            <a:picLocks noChangeAspect="1"/>
          </p:cNvPicPr>
          <p:nvPr userDrawn="1"/>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xmlns="" val="2994417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5" y="5527524"/>
            <a:ext cx="3912178" cy="51866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 and Multiple Lines If Necessary</a:t>
            </a:r>
            <a:endParaRPr lang="en-US" dirty="0"/>
          </a:p>
        </p:txBody>
      </p:sp>
      <p:pic>
        <p:nvPicPr>
          <p:cNvPr id="10" name="Picture 9"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7"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5" name="Picture 14" descr="placeholder-vector.png"/>
          <p:cNvPicPr>
            <a:picLocks noChangeAspect="1"/>
          </p:cNvPicPr>
          <p:nvPr userDrawn="1"/>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xmlns="" val="3189266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3" descr="Illust_Cover_2.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939" y="0"/>
            <a:ext cx="9156940" cy="6885638"/>
          </a:xfrm>
          <a:prstGeom prst="rect">
            <a:avLst/>
          </a:prstGeom>
        </p:spPr>
      </p:pic>
      <p:sp>
        <p:nvSpPr>
          <p:cNvPr id="3" name="Subtitle 2"/>
          <p:cNvSpPr>
            <a:spLocks noGrp="1"/>
          </p:cNvSpPr>
          <p:nvPr>
            <p:ph type="subTitle" idx="1" hasCustomPrompt="1"/>
          </p:nvPr>
        </p:nvSpPr>
        <p:spPr>
          <a:xfrm>
            <a:off x="3149208" y="2882348"/>
            <a:ext cx="5485393" cy="827935"/>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a:t>
            </a:r>
          </a:p>
          <a:p>
            <a:r>
              <a:rPr lang="en-US" dirty="0" smtClean="0"/>
              <a:t>Second Line If Necessary</a:t>
            </a:r>
          </a:p>
        </p:txBody>
      </p:sp>
      <p:pic>
        <p:nvPicPr>
          <p:cNvPr id="12" name="Picture 11"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49208" y="3740100"/>
            <a:ext cx="5472113" cy="374700"/>
          </a:xfrm>
          <a:prstGeom prst="rect">
            <a:avLst/>
          </a:prstGeom>
        </p:spPr>
        <p:txBody>
          <a:bodyPr vert="horz"/>
          <a:lstStyle>
            <a:lvl1pPr marL="0" indent="0">
              <a:buNone/>
              <a:defRPr sz="1800">
                <a:solidFill>
                  <a:srgbClr val="FFFFFF"/>
                </a:solidFill>
              </a:defRPr>
            </a:lvl1pPr>
          </a:lstStyle>
          <a:p>
            <a:pPr lvl="0"/>
            <a:r>
              <a:rPr lang="en-US" dirty="0" smtClean="0"/>
              <a:t>Subtitle of Presentation</a:t>
            </a:r>
            <a:endParaRPr lang="en-US" dirty="0"/>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8" name="Picture 2" descr="X:\elsevier\rachel\campus\WORDMARK\ELSPublishingCampus_WMK_151_RGB.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450443" y="2259549"/>
            <a:ext cx="2941400" cy="24683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X:\elsevier\rachel\campus\WORDMARK\PublishingConnect_WMK_151_RGB.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658594" y="2267238"/>
            <a:ext cx="2096980" cy="2468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Straight Connector 9"/>
          <p:cNvCxnSpPr/>
          <p:nvPr userDrawn="1"/>
        </p:nvCxnSpPr>
        <p:spPr>
          <a:xfrm>
            <a:off x="6520543" y="2177157"/>
            <a:ext cx="0" cy="36957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51491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userDrawn="1"/>
        </p:nvPicPr>
        <p:blipFill>
          <a:blip r:embed="rId2" cstate="print"/>
          <a:stretch>
            <a:fillRect/>
          </a:stretch>
        </p:blipFill>
        <p:spPr>
          <a:xfrm>
            <a:off x="-12939" y="0"/>
            <a:ext cx="3202147" cy="6858000"/>
          </a:xfrm>
          <a:prstGeom prst="rect">
            <a:avLst/>
          </a:prstGeom>
        </p:spPr>
      </p:pic>
      <p:sp>
        <p:nvSpPr>
          <p:cNvPr id="8" name="Rectangle 7"/>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2" name="Picture 11"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103849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1048739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2" name="Picture 11" descr="Illust_Cover_2.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939" y="0"/>
            <a:ext cx="9156940" cy="6885638"/>
          </a:xfrm>
          <a:prstGeom prst="rect">
            <a:avLst/>
          </a:prstGeom>
        </p:spPr>
      </p:pic>
      <p:pic>
        <p:nvPicPr>
          <p:cNvPr id="16" name="Picture 15"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a:t>
            </a:r>
          </a:p>
          <a:p>
            <a:r>
              <a:rPr lang="en-US" dirty="0" smtClean="0"/>
              <a:t>Second Line If Necessary</a:t>
            </a:r>
          </a:p>
        </p:txBody>
      </p:sp>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330398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6">
    <p:spTree>
      <p:nvGrpSpPr>
        <p:cNvPr id="1" name=""/>
        <p:cNvGrpSpPr/>
        <p:nvPr/>
      </p:nvGrpSpPr>
      <p:grpSpPr>
        <a:xfrm>
          <a:off x="0" y="0"/>
          <a:ext cx="0" cy="0"/>
          <a:chOff x="0" y="0"/>
          <a:chExt cx="0" cy="0"/>
        </a:xfrm>
      </p:grpSpPr>
      <p:pic>
        <p:nvPicPr>
          <p:cNvPr id="10" name="Picture 9" descr="placeholder-vector.png"/>
          <p:cNvPicPr>
            <a:picLocks noChangeAspect="1"/>
          </p:cNvPicPr>
          <p:nvPr userDrawn="1"/>
        </p:nvPicPr>
        <p:blipFill>
          <a:blip r:embed="rId2" cstate="print"/>
          <a:stretch>
            <a:fillRect/>
          </a:stretch>
        </p:blipFill>
        <p:spPr>
          <a:xfrm>
            <a:off x="-12939" y="0"/>
            <a:ext cx="3202147" cy="6858000"/>
          </a:xfrm>
          <a:prstGeom prst="rect">
            <a:avLst/>
          </a:prstGeom>
        </p:spPr>
      </p:pic>
      <p:sp>
        <p:nvSpPr>
          <p:cNvPr id="11" name="Rectangle 10"/>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6" name="Picture 15"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2176038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Illust_Cover_3.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smtClean="0"/>
              <a:t>Subtitle of Presentation</a:t>
            </a:r>
            <a:endParaRPr lang="en-US" dirty="0"/>
          </a:p>
        </p:txBody>
      </p:sp>
    </p:spTree>
    <p:extLst>
      <p:ext uri="{BB962C8B-B14F-4D97-AF65-F5344CB8AC3E}">
        <p14:creationId xmlns:p14="http://schemas.microsoft.com/office/powerpoint/2010/main" xmlns="" val="1779794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smtClean="0"/>
              <a:t>Subtitle of Presentation</a:t>
            </a:r>
            <a:endParaRPr lang="en-US" dirty="0"/>
          </a:p>
        </p:txBody>
      </p:sp>
      <p:pic>
        <p:nvPicPr>
          <p:cNvPr id="8" name="Picture 7" descr="placeholder-horizontal.png"/>
          <p:cNvPicPr>
            <a:picLocks noChangeAspect="1"/>
          </p:cNvPicPr>
          <p:nvPr userDrawn="1"/>
        </p:nvPicPr>
        <p:blipFill>
          <a:blip r:embed="rId3" cstate="print"/>
          <a:stretch>
            <a:fillRect/>
          </a:stretch>
        </p:blipFill>
        <p:spPr>
          <a:xfrm>
            <a:off x="-608" y="1768138"/>
            <a:ext cx="9144000" cy="4133088"/>
          </a:xfrm>
          <a:prstGeom prst="rect">
            <a:avLst/>
          </a:prstGeom>
        </p:spPr>
      </p:pic>
    </p:spTree>
    <p:extLst>
      <p:ext uri="{BB962C8B-B14F-4D97-AF65-F5344CB8AC3E}">
        <p14:creationId xmlns:p14="http://schemas.microsoft.com/office/powerpoint/2010/main" xmlns="" val="3508995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descr="Illust_Cover_3.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8" y="291497"/>
            <a:ext cx="9144608" cy="6566503"/>
          </a:xfrm>
          <a:prstGeom prst="rect">
            <a:avLst/>
          </a:prstGeom>
        </p:spPr>
      </p:pic>
      <p:pic>
        <p:nvPicPr>
          <p:cNvPr id="11" name="Picture 10"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0"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Tree>
    <p:extLst>
      <p:ext uri="{BB962C8B-B14F-4D97-AF65-F5344CB8AC3E}">
        <p14:creationId xmlns:p14="http://schemas.microsoft.com/office/powerpoint/2010/main" xmlns="" val="1650723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2" name="Picture 11" descr="placeholder-horizontal.png"/>
          <p:cNvPicPr>
            <a:picLocks noChangeAspect="1"/>
          </p:cNvPicPr>
          <p:nvPr userDrawn="1"/>
        </p:nvPicPr>
        <p:blipFill>
          <a:blip r:embed="rId3" cstate="print"/>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17"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Tree>
    <p:extLst>
      <p:ext uri="{BB962C8B-B14F-4D97-AF65-F5344CB8AC3E}">
        <p14:creationId xmlns:p14="http://schemas.microsoft.com/office/powerpoint/2010/main" xmlns="" val="3788708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descr="Illust_Cover_3.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8" y="320681"/>
            <a:ext cx="9144608" cy="6637866"/>
          </a:xfrm>
          <a:prstGeom prst="rect">
            <a:avLst/>
          </a:prstGeom>
        </p:spPr>
      </p:pic>
      <p:pic>
        <p:nvPicPr>
          <p:cNvPr id="8" name="Picture 7"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smtClean="0">
                <a:solidFill>
                  <a:schemeClr val="tx2"/>
                </a:solidFill>
              </a:rPr>
              <a:t>Subtitle of slide and or description of presentation</a:t>
            </a:r>
            <a:br>
              <a:rPr lang="en-US" sz="1600" dirty="0" smtClean="0">
                <a:solidFill>
                  <a:schemeClr val="tx2"/>
                </a:solidFill>
              </a:rPr>
            </a:br>
            <a:r>
              <a:rPr lang="en-US" sz="1600" baseline="0" dirty="0" smtClean="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392971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smtClean="0">
                <a:solidFill>
                  <a:schemeClr val="tx2"/>
                </a:solidFill>
              </a:rPr>
              <a:t>Subtitle of slide and or description of presentation</a:t>
            </a:r>
            <a:br>
              <a:rPr lang="en-US" sz="1600" dirty="0" smtClean="0">
                <a:solidFill>
                  <a:schemeClr val="tx2"/>
                </a:solidFill>
              </a:rPr>
            </a:br>
            <a:r>
              <a:rPr lang="en-US" sz="1600" baseline="0" dirty="0" smtClean="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0" name="Picture 9" descr="placeholder-horizontal.png"/>
          <p:cNvPicPr>
            <a:picLocks noChangeAspect="1"/>
          </p:cNvPicPr>
          <p:nvPr userDrawn="1"/>
        </p:nvPicPr>
        <p:blipFill>
          <a:blip r:embed="rId3" cstate="print"/>
          <a:stretch>
            <a:fillRect/>
          </a:stretch>
        </p:blipFill>
        <p:spPr>
          <a:xfrm>
            <a:off x="-608" y="1828387"/>
            <a:ext cx="9144000" cy="4044432"/>
          </a:xfrm>
          <a:prstGeom prst="rect">
            <a:avLst/>
          </a:prstGeom>
        </p:spPr>
      </p:pic>
    </p:spTree>
    <p:extLst>
      <p:ext uri="{BB962C8B-B14F-4D97-AF65-F5344CB8AC3E}">
        <p14:creationId xmlns:p14="http://schemas.microsoft.com/office/powerpoint/2010/main" xmlns="" val="3393982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smtClean="0">
                <a:solidFill>
                  <a:schemeClr val="tx1"/>
                </a:solidFill>
              </a:rPr>
              <a:t>Section Title And Multiple Lines If</a:t>
            </a:r>
            <a:r>
              <a:rPr lang="en-US" sz="3600" baseline="0" dirty="0" smtClean="0">
                <a:solidFill>
                  <a:schemeClr val="tx1"/>
                </a:solidFill>
              </a:rPr>
              <a:t> Necessary</a:t>
            </a:r>
            <a:endParaRPr lang="en-US" sz="3600" dirty="0">
              <a:solidFill>
                <a:schemeClr val="tx1"/>
              </a:solidFill>
            </a:endParaRPr>
          </a:p>
        </p:txBody>
      </p:sp>
    </p:spTree>
    <p:extLst>
      <p:ext uri="{BB962C8B-B14F-4D97-AF65-F5344CB8AC3E}">
        <p14:creationId xmlns:p14="http://schemas.microsoft.com/office/powerpoint/2010/main" xmlns="" val="2353491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smtClean="0">
                <a:solidFill>
                  <a:schemeClr val="tx1"/>
                </a:solidFill>
              </a:rPr>
              <a:t>Section Title And Multiple Lines If</a:t>
            </a:r>
            <a:r>
              <a:rPr lang="en-US" sz="3600" baseline="0" dirty="0" smtClean="0">
                <a:solidFill>
                  <a:schemeClr val="tx1"/>
                </a:solidFill>
              </a:rPr>
              <a:t> Necessary</a:t>
            </a:r>
            <a:endParaRPr lang="en-US" sz="3600" dirty="0">
              <a:solidFill>
                <a:schemeClr val="tx1"/>
              </a:solidFill>
            </a:endParaRPr>
          </a:p>
        </p:txBody>
      </p:sp>
      <p:pic>
        <p:nvPicPr>
          <p:cNvPr id="5" name="Picture 4" descr="placeholder-vector.png"/>
          <p:cNvPicPr>
            <a:picLocks noChangeAspect="1"/>
          </p:cNvPicPr>
          <p:nvPr userDrawn="1"/>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xmlns="" val="249526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a:t>
            </a:r>
            <a:endParaRPr lang="en-US" dirty="0"/>
          </a:p>
        </p:txBody>
      </p:sp>
    </p:spTree>
    <p:extLst>
      <p:ext uri="{BB962C8B-B14F-4D97-AF65-F5344CB8AC3E}">
        <p14:creationId xmlns:p14="http://schemas.microsoft.com/office/powerpoint/2010/main" xmlns="" val="1028816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Illust_Appendix_1.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smtClean="0"/>
              <a:t>Appendix</a:t>
            </a:r>
            <a:endParaRPr lang="en-US" dirty="0"/>
          </a:p>
        </p:txBody>
      </p:sp>
    </p:spTree>
    <p:extLst>
      <p:ext uri="{BB962C8B-B14F-4D97-AF65-F5344CB8AC3E}">
        <p14:creationId xmlns:p14="http://schemas.microsoft.com/office/powerpoint/2010/main" xmlns="" val="3781513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smtClean="0"/>
              <a:t>Appendix</a:t>
            </a:r>
            <a:endParaRPr lang="en-US" dirty="0"/>
          </a:p>
        </p:txBody>
      </p:sp>
      <p:pic>
        <p:nvPicPr>
          <p:cNvPr id="9" name="Picture 8" descr="placeholder-vector.png"/>
          <p:cNvPicPr>
            <a:picLocks noChangeAspect="1"/>
          </p:cNvPicPr>
          <p:nvPr userDrawn="1"/>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xmlns="" val="1013647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3850092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2509620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Click to edit text</a:t>
            </a:r>
            <a:endParaRPr lang="en-US" dirty="0"/>
          </a:p>
        </p:txBody>
      </p:sp>
    </p:spTree>
    <p:extLst>
      <p:ext uri="{BB962C8B-B14F-4D97-AF65-F5344CB8AC3E}">
        <p14:creationId xmlns:p14="http://schemas.microsoft.com/office/powerpoint/2010/main" xmlns="" val="2353504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476976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3771160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2366008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2681519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Click to edit text</a:t>
            </a:r>
            <a:endParaRPr lang="en-US" dirty="0"/>
          </a:p>
        </p:txBody>
      </p:sp>
    </p:spTree>
    <p:extLst>
      <p:ext uri="{BB962C8B-B14F-4D97-AF65-F5344CB8AC3E}">
        <p14:creationId xmlns:p14="http://schemas.microsoft.com/office/powerpoint/2010/main" xmlns="" val="2884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4283845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3097622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410865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60616" cy="6870462"/>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smtClean="0"/>
              <a:t>Cover Slide Title and Multiple Lines If Necessary</a:t>
            </a:r>
            <a:endParaRPr lang="en-US" dirty="0"/>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pic>
        <p:nvPicPr>
          <p:cNvPr id="10" name="Picture 9"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3320882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49447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 and Multiple Lines If Necessary</a:t>
            </a:r>
            <a:endParaRPr lang="en-US" dirty="0"/>
          </a:p>
        </p:txBody>
      </p:sp>
      <p:pic>
        <p:nvPicPr>
          <p:cNvPr id="10" name="Picture 9"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1400879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smtClean="0"/>
              <a:t>Cover Slide Title and Multiple Lines If Necessary</a:t>
            </a:r>
            <a:endParaRPr lang="en-US" dirty="0"/>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pic>
        <p:nvPicPr>
          <p:cNvPr id="10" name="Picture 9"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6"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1" name="Picture 10" descr="placeholder-vector.png"/>
          <p:cNvPicPr>
            <a:picLocks noChangeAspect="1"/>
          </p:cNvPicPr>
          <p:nvPr userDrawn="1"/>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xmlns="" val="4289489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5" y="5527524"/>
            <a:ext cx="3912178" cy="51866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 and Multiple Lines If Necessary</a:t>
            </a:r>
            <a:endParaRPr lang="en-US" dirty="0"/>
          </a:p>
        </p:txBody>
      </p:sp>
      <p:pic>
        <p:nvPicPr>
          <p:cNvPr id="10" name="Picture 9"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7"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5" name="Picture 14" descr="placeholder-vector.png"/>
          <p:cNvPicPr>
            <a:picLocks noChangeAspect="1"/>
          </p:cNvPicPr>
          <p:nvPr userDrawn="1"/>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xmlns="" val="4130227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3" descr="Illust_Cover_2.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939" y="0"/>
            <a:ext cx="9156940" cy="6885638"/>
          </a:xfrm>
          <a:prstGeom prst="rect">
            <a:avLst/>
          </a:prstGeom>
        </p:spPr>
      </p:pic>
      <p:sp>
        <p:nvSpPr>
          <p:cNvPr id="3" name="Subtitle 2"/>
          <p:cNvSpPr>
            <a:spLocks noGrp="1"/>
          </p:cNvSpPr>
          <p:nvPr>
            <p:ph type="subTitle" idx="1" hasCustomPrompt="1"/>
          </p:nvPr>
        </p:nvSpPr>
        <p:spPr>
          <a:xfrm>
            <a:off x="3149208" y="2882348"/>
            <a:ext cx="5485393" cy="827935"/>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a:t>
            </a:r>
          </a:p>
          <a:p>
            <a:r>
              <a:rPr lang="en-US" dirty="0" smtClean="0"/>
              <a:t>Second Line If Necessary</a:t>
            </a:r>
          </a:p>
        </p:txBody>
      </p:sp>
      <p:pic>
        <p:nvPicPr>
          <p:cNvPr id="12" name="Picture 11"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49208" y="3740100"/>
            <a:ext cx="5472113" cy="374700"/>
          </a:xfrm>
          <a:prstGeom prst="rect">
            <a:avLst/>
          </a:prstGeom>
        </p:spPr>
        <p:txBody>
          <a:bodyPr vert="horz"/>
          <a:lstStyle>
            <a:lvl1pPr marL="0" indent="0">
              <a:buNone/>
              <a:defRPr sz="1800">
                <a:solidFill>
                  <a:srgbClr val="FFFFFF"/>
                </a:solidFill>
              </a:defRPr>
            </a:lvl1pPr>
          </a:lstStyle>
          <a:p>
            <a:pPr lvl="0"/>
            <a:r>
              <a:rPr lang="en-US" dirty="0" smtClean="0"/>
              <a:t>Subtitle of Presentation</a:t>
            </a:r>
            <a:endParaRPr lang="en-US" dirty="0"/>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2898811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userDrawn="1"/>
        </p:nvPicPr>
        <p:blipFill>
          <a:blip r:embed="rId2" cstate="print"/>
          <a:stretch>
            <a:fillRect/>
          </a:stretch>
        </p:blipFill>
        <p:spPr>
          <a:xfrm>
            <a:off x="-12939" y="0"/>
            <a:ext cx="3202147" cy="6858000"/>
          </a:xfrm>
          <a:prstGeom prst="rect">
            <a:avLst/>
          </a:prstGeom>
        </p:spPr>
      </p:pic>
      <p:sp>
        <p:nvSpPr>
          <p:cNvPr id="8" name="Rectangle 7"/>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2" name="Picture 11"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1671645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2" name="Picture 11" descr="Illust_Cover_2.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939" y="0"/>
            <a:ext cx="9156940" cy="6885638"/>
          </a:xfrm>
          <a:prstGeom prst="rect">
            <a:avLst/>
          </a:prstGeom>
        </p:spPr>
      </p:pic>
      <p:pic>
        <p:nvPicPr>
          <p:cNvPr id="16" name="Picture 15"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a:t>
            </a:r>
          </a:p>
          <a:p>
            <a:r>
              <a:rPr lang="en-US" dirty="0" smtClean="0"/>
              <a:t>Second Line If Necessary</a:t>
            </a:r>
          </a:p>
        </p:txBody>
      </p:sp>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0" name="Picture 2" descr="X:\elsevier\rachel\campus\WORDMARK\ELSPublishingCampus_WMK_151_RGB.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450443" y="2259549"/>
            <a:ext cx="2941400" cy="24683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X:\elsevier\rachel\campus\WORDMARK\PublishingConnect_WMK_151_RGB.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658594" y="2267238"/>
            <a:ext cx="2096980" cy="2468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Straight Connector 18"/>
          <p:cNvCxnSpPr/>
          <p:nvPr userDrawn="1"/>
        </p:nvCxnSpPr>
        <p:spPr>
          <a:xfrm>
            <a:off x="6520543" y="2177157"/>
            <a:ext cx="0" cy="36957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55075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6">
    <p:spTree>
      <p:nvGrpSpPr>
        <p:cNvPr id="1" name=""/>
        <p:cNvGrpSpPr/>
        <p:nvPr/>
      </p:nvGrpSpPr>
      <p:grpSpPr>
        <a:xfrm>
          <a:off x="0" y="0"/>
          <a:ext cx="0" cy="0"/>
          <a:chOff x="0" y="0"/>
          <a:chExt cx="0" cy="0"/>
        </a:xfrm>
      </p:grpSpPr>
      <p:pic>
        <p:nvPicPr>
          <p:cNvPr id="10" name="Picture 9" descr="placeholder-vector.png"/>
          <p:cNvPicPr>
            <a:picLocks noChangeAspect="1"/>
          </p:cNvPicPr>
          <p:nvPr userDrawn="1"/>
        </p:nvPicPr>
        <p:blipFill>
          <a:blip r:embed="rId2" cstate="print"/>
          <a:stretch>
            <a:fillRect/>
          </a:stretch>
        </p:blipFill>
        <p:spPr>
          <a:xfrm>
            <a:off x="-12939" y="0"/>
            <a:ext cx="3202147" cy="6858000"/>
          </a:xfrm>
          <a:prstGeom prst="rect">
            <a:avLst/>
          </a:prstGeom>
        </p:spPr>
      </p:pic>
      <p:sp>
        <p:nvSpPr>
          <p:cNvPr id="11" name="Rectangle 10"/>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6" name="Picture 15"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321076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2416908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Illust_Cover_3.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smtClean="0"/>
              <a:t>Subtitle of Presentation</a:t>
            </a:r>
            <a:endParaRPr lang="en-US" dirty="0"/>
          </a:p>
        </p:txBody>
      </p:sp>
    </p:spTree>
    <p:extLst>
      <p:ext uri="{BB962C8B-B14F-4D97-AF65-F5344CB8AC3E}">
        <p14:creationId xmlns:p14="http://schemas.microsoft.com/office/powerpoint/2010/main" xmlns="" val="1143748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smtClean="0"/>
              <a:t>Subtitle of Presentation</a:t>
            </a:r>
            <a:endParaRPr lang="en-US" dirty="0"/>
          </a:p>
        </p:txBody>
      </p:sp>
      <p:pic>
        <p:nvPicPr>
          <p:cNvPr id="8" name="Picture 7" descr="placeholder-horizontal.png"/>
          <p:cNvPicPr>
            <a:picLocks noChangeAspect="1"/>
          </p:cNvPicPr>
          <p:nvPr userDrawn="1"/>
        </p:nvPicPr>
        <p:blipFill>
          <a:blip r:embed="rId3" cstate="print"/>
          <a:stretch>
            <a:fillRect/>
          </a:stretch>
        </p:blipFill>
        <p:spPr>
          <a:xfrm>
            <a:off x="-608" y="1768138"/>
            <a:ext cx="9144000" cy="4133088"/>
          </a:xfrm>
          <a:prstGeom prst="rect">
            <a:avLst/>
          </a:prstGeom>
        </p:spPr>
      </p:pic>
    </p:spTree>
    <p:extLst>
      <p:ext uri="{BB962C8B-B14F-4D97-AF65-F5344CB8AC3E}">
        <p14:creationId xmlns:p14="http://schemas.microsoft.com/office/powerpoint/2010/main" xmlns="" val="921391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descr="Illust_Cover_3.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8" y="291497"/>
            <a:ext cx="9144608" cy="6566503"/>
          </a:xfrm>
          <a:prstGeom prst="rect">
            <a:avLst/>
          </a:prstGeom>
        </p:spPr>
      </p:pic>
      <p:pic>
        <p:nvPicPr>
          <p:cNvPr id="11" name="Picture 10"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
        <p:nvSpPr>
          <p:cNvPr id="10"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Tree>
    <p:extLst>
      <p:ext uri="{BB962C8B-B14F-4D97-AF65-F5344CB8AC3E}">
        <p14:creationId xmlns:p14="http://schemas.microsoft.com/office/powerpoint/2010/main" xmlns="" val="16371492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2" name="Picture 11" descr="placeholder-horizontal.png"/>
          <p:cNvPicPr>
            <a:picLocks noChangeAspect="1"/>
          </p:cNvPicPr>
          <p:nvPr userDrawn="1"/>
        </p:nvPicPr>
        <p:blipFill>
          <a:blip r:embed="rId3" cstate="print"/>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Solution Suite </a:t>
            </a:r>
            <a:r>
              <a:rPr lang="en-US" dirty="0" err="1" smtClean="0"/>
              <a:t>Wordmark</a:t>
            </a:r>
            <a:r>
              <a:rPr lang="en-US" dirty="0" smtClean="0"/>
              <a:t> here</a:t>
            </a:r>
            <a:endParaRPr lang="en-US" dirty="0"/>
          </a:p>
        </p:txBody>
      </p:sp>
      <p:sp>
        <p:nvSpPr>
          <p:cNvPr id="17"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smtClean="0"/>
              <a:t>Cover Slide Title </a:t>
            </a:r>
            <a:br>
              <a:rPr lang="en-US" dirty="0" smtClean="0"/>
            </a:br>
            <a:r>
              <a:rPr lang="en-US" dirty="0" smtClean="0"/>
              <a:t>Second Line If Necessary</a:t>
            </a:r>
          </a:p>
        </p:txBody>
      </p:sp>
    </p:spTree>
    <p:extLst>
      <p:ext uri="{BB962C8B-B14F-4D97-AF65-F5344CB8AC3E}">
        <p14:creationId xmlns:p14="http://schemas.microsoft.com/office/powerpoint/2010/main" xmlns="" val="15585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descr="Illust_Cover_3.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8" y="320681"/>
            <a:ext cx="9144608" cy="6637866"/>
          </a:xfrm>
          <a:prstGeom prst="rect">
            <a:avLst/>
          </a:prstGeom>
        </p:spPr>
      </p:pic>
      <p:pic>
        <p:nvPicPr>
          <p:cNvPr id="8" name="Picture 7"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smtClean="0">
                <a:solidFill>
                  <a:schemeClr val="tx2"/>
                </a:solidFill>
              </a:rPr>
              <a:t>Subtitle of slide and or description of presentation</a:t>
            </a:r>
            <a:br>
              <a:rPr lang="en-US" sz="1600" dirty="0" smtClean="0">
                <a:solidFill>
                  <a:schemeClr val="tx2"/>
                </a:solidFill>
              </a:rPr>
            </a:br>
            <a:r>
              <a:rPr lang="en-US" sz="1600" baseline="0" dirty="0" smtClean="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spTree>
    <p:extLst>
      <p:ext uri="{BB962C8B-B14F-4D97-AF65-F5344CB8AC3E}">
        <p14:creationId xmlns:p14="http://schemas.microsoft.com/office/powerpoint/2010/main" xmlns="" val="27444548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smtClean="0">
                <a:solidFill>
                  <a:schemeClr val="tx2"/>
                </a:solidFill>
              </a:rPr>
              <a:t>Subtitle of slide and or description of presentation</a:t>
            </a:r>
            <a:br>
              <a:rPr lang="en-US" sz="1600" dirty="0" smtClean="0">
                <a:solidFill>
                  <a:schemeClr val="tx2"/>
                </a:solidFill>
              </a:rPr>
            </a:br>
            <a:r>
              <a:rPr lang="en-US" sz="1600" baseline="0" dirty="0" smtClean="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0" name="Picture 9" descr="placeholder-horizontal.png"/>
          <p:cNvPicPr>
            <a:picLocks noChangeAspect="1"/>
          </p:cNvPicPr>
          <p:nvPr userDrawn="1"/>
        </p:nvPicPr>
        <p:blipFill>
          <a:blip r:embed="rId3" cstate="print"/>
          <a:stretch>
            <a:fillRect/>
          </a:stretch>
        </p:blipFill>
        <p:spPr>
          <a:xfrm>
            <a:off x="-608" y="1828387"/>
            <a:ext cx="9144000" cy="4044432"/>
          </a:xfrm>
          <a:prstGeom prst="rect">
            <a:avLst/>
          </a:prstGeom>
        </p:spPr>
      </p:pic>
    </p:spTree>
    <p:extLst>
      <p:ext uri="{BB962C8B-B14F-4D97-AF65-F5344CB8AC3E}">
        <p14:creationId xmlns:p14="http://schemas.microsoft.com/office/powerpoint/2010/main" xmlns="" val="3240591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smtClean="0">
                <a:solidFill>
                  <a:schemeClr val="tx1"/>
                </a:solidFill>
              </a:rPr>
              <a:t>Section Title And Multiple Lines If</a:t>
            </a:r>
            <a:r>
              <a:rPr lang="en-US" sz="3600" baseline="0" dirty="0" smtClean="0">
                <a:solidFill>
                  <a:schemeClr val="tx1"/>
                </a:solidFill>
              </a:rPr>
              <a:t> Necessary</a:t>
            </a:r>
            <a:endParaRPr lang="en-US" sz="3600" dirty="0">
              <a:solidFill>
                <a:schemeClr val="tx1"/>
              </a:solidFill>
            </a:endParaRPr>
          </a:p>
        </p:txBody>
      </p:sp>
    </p:spTree>
    <p:extLst>
      <p:ext uri="{BB962C8B-B14F-4D97-AF65-F5344CB8AC3E}">
        <p14:creationId xmlns:p14="http://schemas.microsoft.com/office/powerpoint/2010/main" xmlns="" val="3468623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smtClean="0">
                <a:solidFill>
                  <a:schemeClr val="tx1"/>
                </a:solidFill>
              </a:rPr>
              <a:t>Section Title And Multiple Lines If</a:t>
            </a:r>
            <a:r>
              <a:rPr lang="en-US" sz="3600" baseline="0" dirty="0" smtClean="0">
                <a:solidFill>
                  <a:schemeClr val="tx1"/>
                </a:solidFill>
              </a:rPr>
              <a:t> Necessary</a:t>
            </a:r>
            <a:endParaRPr lang="en-US" sz="3600" dirty="0">
              <a:solidFill>
                <a:schemeClr val="tx1"/>
              </a:solidFill>
            </a:endParaRPr>
          </a:p>
        </p:txBody>
      </p:sp>
      <p:pic>
        <p:nvPicPr>
          <p:cNvPr id="5" name="Picture 4" descr="placeholder-vector.png"/>
          <p:cNvPicPr>
            <a:picLocks noChangeAspect="1"/>
          </p:cNvPicPr>
          <p:nvPr userDrawn="1"/>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xmlns="" val="3974465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Illust_Appendix_1.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smtClean="0"/>
              <a:t>Appendix</a:t>
            </a:r>
            <a:endParaRPr lang="en-US" dirty="0"/>
          </a:p>
        </p:txBody>
      </p:sp>
    </p:spTree>
    <p:extLst>
      <p:ext uri="{BB962C8B-B14F-4D97-AF65-F5344CB8AC3E}">
        <p14:creationId xmlns:p14="http://schemas.microsoft.com/office/powerpoint/2010/main" xmlns="" val="4083344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smtClean="0"/>
              <a:t>Appendix</a:t>
            </a:r>
            <a:endParaRPr lang="en-US" dirty="0"/>
          </a:p>
        </p:txBody>
      </p:sp>
      <p:pic>
        <p:nvPicPr>
          <p:cNvPr id="9" name="Picture 8" descr="placeholder-vector.png"/>
          <p:cNvPicPr>
            <a:picLocks noChangeAspect="1"/>
          </p:cNvPicPr>
          <p:nvPr userDrawn="1"/>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xmlns="" val="308239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Illust_Appendix_1.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smtClean="0"/>
              <a:t>Appendix</a:t>
            </a:r>
            <a:endParaRPr lang="en-US" dirty="0"/>
          </a:p>
        </p:txBody>
      </p:sp>
    </p:spTree>
    <p:extLst>
      <p:ext uri="{BB962C8B-B14F-4D97-AF65-F5344CB8AC3E}">
        <p14:creationId xmlns:p14="http://schemas.microsoft.com/office/powerpoint/2010/main" xmlns="" val="2852146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1491180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2067262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Click to edit text</a:t>
            </a:r>
            <a:endParaRPr lang="en-US" dirty="0"/>
          </a:p>
        </p:txBody>
      </p:sp>
    </p:spTree>
    <p:extLst>
      <p:ext uri="{BB962C8B-B14F-4D97-AF65-F5344CB8AC3E}">
        <p14:creationId xmlns:p14="http://schemas.microsoft.com/office/powerpoint/2010/main" xmlns="" val="2380656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2939865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39046141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Illust_Appendix_1.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smtClean="0"/>
              <a:t>Appendix</a:t>
            </a:r>
            <a:endParaRPr lang="en-US" dirty="0"/>
          </a:p>
        </p:txBody>
      </p:sp>
    </p:spTree>
    <p:extLst>
      <p:ext uri="{BB962C8B-B14F-4D97-AF65-F5344CB8AC3E}">
        <p14:creationId xmlns:p14="http://schemas.microsoft.com/office/powerpoint/2010/main" xmlns="" val="51493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8EFA71-2B35-48C1-8037-85146E2B056A}" type="datetime1">
              <a:rPr lang="en-US" smtClean="0">
                <a:solidFill>
                  <a:srgbClr val="53565A"/>
                </a:solidFill>
              </a:rPr>
              <a:pPr/>
              <a:t>2/18/2016</a:t>
            </a:fld>
            <a:endParaRPr lang="en-US">
              <a:solidFill>
                <a:srgbClr val="53565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srgbClr val="53565A"/>
                </a:solidFill>
              </a:rPr>
              <a:t>February 2012</a:t>
            </a:r>
            <a:endParaRPr lang="en-US">
              <a:solidFill>
                <a:srgbClr val="53565A"/>
              </a:solidFill>
            </a:endParaRPr>
          </a:p>
        </p:txBody>
      </p:sp>
      <p:sp>
        <p:nvSpPr>
          <p:cNvPr id="6" name="Slide Number Placeholder 5"/>
          <p:cNvSpPr>
            <a:spLocks noGrp="1"/>
          </p:cNvSpPr>
          <p:nvPr>
            <p:ph type="sldNum" sz="quarter" idx="12"/>
          </p:nvPr>
        </p:nvSpPr>
        <p:spPr/>
        <p:txBody>
          <a:bodyPr/>
          <a:lstStyle/>
          <a:p>
            <a:fld id="{072FBDA8-566E-447D-B17F-93F2027EE83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369536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6557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smtClean="0"/>
              <a:t>Title of Slide</a:t>
            </a:r>
            <a:endParaRPr lang="en-US" dirty="0"/>
          </a:p>
        </p:txBody>
      </p:sp>
    </p:spTree>
    <p:extLst>
      <p:ext uri="{BB962C8B-B14F-4D97-AF65-F5344CB8AC3E}">
        <p14:creationId xmlns:p14="http://schemas.microsoft.com/office/powerpoint/2010/main" xmlns="" val="2466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4.xml"/><Relationship Id="rId7" Type="http://schemas.openxmlformats.org/officeDocument/2006/relationships/image" Target="../media/image12.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12.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5.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62.xml"/><Relationship Id="rId7"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457200"/>
            <a:r>
              <a:rPr lang="en-US" dirty="0" smtClean="0">
                <a:solidFill>
                  <a:prstClr val="white"/>
                </a:solidFill>
              </a:rPr>
              <a:t>   |   </a:t>
            </a:r>
            <a:fld id="{DA15E891-66B8-4B28-AB8F-05A4B1DE573C}" type="slidenum">
              <a:rPr lang="en-US" smtClean="0">
                <a:solidFill>
                  <a:prstClr val="white"/>
                </a:solidFill>
              </a:rPr>
              <a:pPr defTabSz="457200"/>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Tree>
    <p:extLst>
      <p:ext uri="{BB962C8B-B14F-4D97-AF65-F5344CB8AC3E}">
        <p14:creationId xmlns:p14="http://schemas.microsoft.com/office/powerpoint/2010/main" xmlns="" val="36424036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4" r:id="rId6"/>
    <p:sldLayoutId id="2147483685" r:id="rId7"/>
  </p:sldLayoutIdLst>
  <p:hf sldNum="0" hd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457200"/>
            <a:r>
              <a:rPr lang="en-US" dirty="0" smtClean="0">
                <a:solidFill>
                  <a:prstClr val="white"/>
                </a:solidFill>
              </a:rPr>
              <a:t>   |   </a:t>
            </a:r>
            <a:fld id="{DA15E891-66B8-4B28-AB8F-05A4B1DE573C}" type="slidenum">
              <a:rPr lang="en-US" smtClean="0">
                <a:solidFill>
                  <a:prstClr val="white"/>
                </a:solidFill>
              </a:rPr>
              <a:pPr defTabSz="457200"/>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Tree>
    <p:extLst>
      <p:ext uri="{BB962C8B-B14F-4D97-AF65-F5344CB8AC3E}">
        <p14:creationId xmlns:p14="http://schemas.microsoft.com/office/powerpoint/2010/main" xmlns="" val="32228592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sldNum="0" hd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8530800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ctr" defTabSz="457200" rtl="0" eaLnBrk="1" latinLnBrk="0" hangingPunct="1">
        <a:spcBef>
          <a:spcPct val="0"/>
        </a:spcBef>
        <a:buNone/>
        <a:defRPr sz="4400" kern="1200">
          <a:solidFill>
            <a:schemeClr val="accent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7" cstate="print"/>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457200"/>
            <a:r>
              <a:rPr lang="en-US" dirty="0" smtClean="0">
                <a:solidFill>
                  <a:prstClr val="white"/>
                </a:solidFill>
              </a:rPr>
              <a:t>   |   </a:t>
            </a:r>
            <a:fld id="{DA15E891-66B8-4B28-AB8F-05A4B1DE573C}" type="slidenum">
              <a:rPr lang="en-US" smtClean="0">
                <a:solidFill>
                  <a:prstClr val="white"/>
                </a:solidFill>
              </a:rPr>
              <a:pPr defTabSz="457200"/>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pic>
        <p:nvPicPr>
          <p:cNvPr id="6" name="Picture 3" descr="X:\elsevier\rachel\campus\WORDMARK\PublishingConnect_WMK_151_RGB.png"/>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457199" y="6398256"/>
            <a:ext cx="2096979" cy="2468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432272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p:nvPicPr>
        <p:blipFill>
          <a:blip r:embed="rId7" cstate="print"/>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457200"/>
            <a:r>
              <a:rPr lang="en-US" dirty="0" smtClean="0">
                <a:solidFill>
                  <a:prstClr val="white"/>
                </a:solidFill>
              </a:rPr>
              <a:t>   |   </a:t>
            </a:r>
            <a:fld id="{DA15E891-66B8-4B28-AB8F-05A4B1DE573C}" type="slidenum">
              <a:rPr lang="en-US" smtClean="0">
                <a:solidFill>
                  <a:prstClr val="white"/>
                </a:solidFill>
              </a:rPr>
              <a:pPr defTabSz="457200"/>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Tree>
    <p:extLst>
      <p:ext uri="{BB962C8B-B14F-4D97-AF65-F5344CB8AC3E}">
        <p14:creationId xmlns:p14="http://schemas.microsoft.com/office/powerpoint/2010/main" xmlns="" val="12239357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9816858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ctr" defTabSz="457200" rtl="0" eaLnBrk="1" latinLnBrk="0" hangingPunct="1">
        <a:spcBef>
          <a:spcPct val="0"/>
        </a:spcBef>
        <a:buNone/>
        <a:defRPr sz="4400" kern="1200">
          <a:solidFill>
            <a:schemeClr val="accent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8" cstate="print"/>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457200"/>
            <a:r>
              <a:rPr lang="en-US" dirty="0" smtClean="0">
                <a:solidFill>
                  <a:prstClr val="white"/>
                </a:solidFill>
              </a:rPr>
              <a:t>   |   </a:t>
            </a:r>
            <a:fld id="{DA15E891-66B8-4B28-AB8F-05A4B1DE573C}" type="slidenum">
              <a:rPr lang="en-US" smtClean="0">
                <a:solidFill>
                  <a:prstClr val="white"/>
                </a:solidFill>
              </a:rPr>
              <a:pPr defTabSz="457200"/>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pic>
        <p:nvPicPr>
          <p:cNvPr id="6" name="Picture 3" descr="X:\elsevier\rachel\campus\WORDMARK\PublishingConnect_WMK_151_RGB.png"/>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6598539" y="6406795"/>
            <a:ext cx="2096979" cy="2468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00939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6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6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6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hyperlink" Target="http://www.elsevier.com/authors" TargetMode="External"/><Relationship Id="rId2" Type="http://schemas.openxmlformats.org/officeDocument/2006/relationships/notesSlide" Target="../notesSlides/notesSlide44.xml"/><Relationship Id="rId1" Type="http://schemas.openxmlformats.org/officeDocument/2006/relationships/slideLayout" Target="../slideLayouts/slideLayout65.xml"/><Relationship Id="rId4" Type="http://schemas.openxmlformats.org/officeDocument/2006/relationships/hyperlink" Target="http://www.publishingcampus.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4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34.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3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34.xml"/><Relationship Id="rId4" Type="http://schemas.openxmlformats.org/officeDocument/2006/relationships/image" Target="../media/image65.jpeg"/></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34.x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www.elsevier.com/__data/assets/pdf_file/0004/207832/openaccessbooklet.pdf" TargetMode="External"/><Relationship Id="rId7" Type="http://schemas.openxmlformats.org/officeDocument/2006/relationships/hyperlink" Target="http://www.elsevier.com/trainingwebcastsnts" TargetMode="External"/><Relationship Id="rId2" Type="http://schemas.openxmlformats.org/officeDocument/2006/relationships/notesSlide" Target="../notesSlides/notesSlide63.xml"/><Relationship Id="rId1" Type="http://schemas.openxmlformats.org/officeDocument/2006/relationships/slideLayout" Target="../slideLayouts/slideLayout39.xml"/><Relationship Id="rId6" Type="http://schemas.openxmlformats.org/officeDocument/2006/relationships/hyperlink" Target="http://journalfinder.elsevier.com/" TargetMode="External"/><Relationship Id="rId5" Type="http://schemas.openxmlformats.org/officeDocument/2006/relationships/hyperlink" Target="http://www.elsevier.com/authors" TargetMode="External"/><Relationship Id="rId4" Type="http://schemas.openxmlformats.org/officeDocument/2006/relationships/hyperlink" Target="http://www.elsevier.com/journal-authors/author-agreement"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elsevier.com/authors"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www.publishingcampu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p:cNvSpPr>
            <a:spLocks noGrp="1"/>
          </p:cNvSpPr>
          <p:nvPr>
            <p:ph type="subTitle" idx="1"/>
          </p:nvPr>
        </p:nvSpPr>
        <p:spPr>
          <a:xfrm>
            <a:off x="3363686" y="2960400"/>
            <a:ext cx="5704113" cy="971627"/>
          </a:xfrm>
        </p:spPr>
        <p:txBody>
          <a:bodyPr>
            <a:normAutofit lnSpcReduction="10000"/>
          </a:bodyPr>
          <a:lstStyle/>
          <a:p>
            <a:pPr>
              <a:lnSpc>
                <a:spcPct val="100000"/>
              </a:lnSpc>
              <a:spcAft>
                <a:spcPts val="600"/>
              </a:spcAft>
            </a:pPr>
            <a:r>
              <a:rPr lang="en-GB" sz="3200" b="1" dirty="0"/>
              <a:t>Author </a:t>
            </a:r>
            <a:r>
              <a:rPr lang="en-GB" sz="3200" b="1" dirty="0" smtClean="0"/>
              <a:t>responsibilities and rights</a:t>
            </a:r>
            <a:endParaRPr lang="en-US" sz="2000" dirty="0"/>
          </a:p>
        </p:txBody>
      </p:sp>
      <p:sp>
        <p:nvSpPr>
          <p:cNvPr id="32" name="Text Placeholder 31"/>
          <p:cNvSpPr>
            <a:spLocks noGrp="1"/>
          </p:cNvSpPr>
          <p:nvPr>
            <p:ph type="body" sz="quarter" idx="12"/>
          </p:nvPr>
        </p:nvSpPr>
        <p:spPr/>
        <p:txBody>
          <a:bodyPr/>
          <a:lstStyle/>
          <a:p>
            <a:r>
              <a:rPr lang="en-US" dirty="0" smtClean="0"/>
              <a:t> </a:t>
            </a:r>
            <a:endParaRPr lang="en-US" dirty="0"/>
          </a:p>
        </p:txBody>
      </p:sp>
      <p:sp>
        <p:nvSpPr>
          <p:cNvPr id="2" name="Text Placeholder 1"/>
          <p:cNvSpPr>
            <a:spLocks noGrp="1"/>
          </p:cNvSpPr>
          <p:nvPr>
            <p:ph type="body" sz="quarter" idx="13"/>
          </p:nvPr>
        </p:nvSpPr>
        <p:spPr/>
        <p:txBody>
          <a:bodyPr/>
          <a:lstStyle/>
          <a:p>
            <a:r>
              <a:rPr lang="en-GB" dirty="0" smtClean="0"/>
              <a:t> </a:t>
            </a:r>
            <a:endParaRPr lang="en-US" dirty="0"/>
          </a:p>
        </p:txBody>
      </p:sp>
      <p:pic>
        <p:nvPicPr>
          <p:cNvPr id="6"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5322" y="6205272"/>
            <a:ext cx="2096980"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7189442" y="6452103"/>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Tree>
    <p:extLst>
      <p:ext uri="{BB962C8B-B14F-4D97-AF65-F5344CB8AC3E}">
        <p14:creationId xmlns:p14="http://schemas.microsoft.com/office/powerpoint/2010/main" xmlns="" val="1516273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7" name="Title 4"/>
          <p:cNvSpPr txBox="1">
            <a:spLocks/>
          </p:cNvSpPr>
          <p:nvPr/>
        </p:nvSpPr>
        <p:spPr>
          <a:xfrm>
            <a:off x="337466" y="705204"/>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Authorship: order and abuses</a:t>
            </a:r>
            <a:endParaRPr lang="en-US" dirty="0">
              <a:solidFill>
                <a:srgbClr val="007398"/>
              </a:solidFill>
            </a:endParaRPr>
          </a:p>
        </p:txBody>
      </p:sp>
      <p:sp>
        <p:nvSpPr>
          <p:cNvPr id="36" name="Content Placeholder 5"/>
          <p:cNvSpPr>
            <a:spLocks noGrp="1"/>
          </p:cNvSpPr>
          <p:nvPr>
            <p:ph idx="1"/>
          </p:nvPr>
        </p:nvSpPr>
        <p:spPr>
          <a:xfrm>
            <a:off x="337466" y="2971800"/>
            <a:ext cx="4425034" cy="4025900"/>
          </a:xfrm>
        </p:spPr>
        <p:txBody>
          <a:bodyPr>
            <a:noAutofit/>
          </a:bodyPr>
          <a:lstStyle/>
          <a:p>
            <a:pPr>
              <a:buClr>
                <a:schemeClr val="tx2"/>
              </a:buClr>
              <a:buSzPct val="150000"/>
            </a:pPr>
            <a:r>
              <a:rPr lang="en-GB" sz="1500" b="1" dirty="0"/>
              <a:t>First Author: </a:t>
            </a:r>
          </a:p>
          <a:p>
            <a:pPr marL="342900" indent="-342900">
              <a:buClr>
                <a:schemeClr val="tx2"/>
              </a:buClr>
              <a:buSzPct val="150000"/>
              <a:buFont typeface="Wingdings" panose="05000000000000000000" pitchFamily="2" charset="2"/>
              <a:buChar char="§"/>
            </a:pPr>
            <a:r>
              <a:rPr lang="en-GB" sz="1500" dirty="0"/>
              <a:t>conducts and/or supervises the data analysis and the proper presentation and interpretation of the results</a:t>
            </a:r>
          </a:p>
          <a:p>
            <a:pPr marL="342900" indent="-342900">
              <a:buClr>
                <a:schemeClr val="tx2"/>
              </a:buClr>
              <a:buSzPct val="150000"/>
              <a:buFont typeface="Wingdings" panose="05000000000000000000" pitchFamily="2" charset="2"/>
              <a:buChar char="§"/>
            </a:pPr>
            <a:r>
              <a:rPr lang="en-GB" sz="1500" dirty="0"/>
              <a:t>puts paper together and submits the paper to </a:t>
            </a:r>
            <a:r>
              <a:rPr lang="en-GB" sz="1500" dirty="0" smtClean="0"/>
              <a:t>journal</a:t>
            </a:r>
            <a:br>
              <a:rPr lang="en-GB" sz="1500" dirty="0" smtClean="0"/>
            </a:br>
            <a:endParaRPr lang="en-GB" sz="1500" dirty="0"/>
          </a:p>
          <a:p>
            <a:pPr>
              <a:buClr>
                <a:schemeClr val="tx2"/>
              </a:buClr>
              <a:buSzPct val="150000"/>
            </a:pPr>
            <a:r>
              <a:rPr lang="en-GB" sz="1500" b="1" dirty="0"/>
              <a:t>Co-Author(s):</a:t>
            </a:r>
          </a:p>
          <a:p>
            <a:pPr marL="342900" indent="-342900">
              <a:buClr>
                <a:schemeClr val="tx2"/>
              </a:buClr>
              <a:buSzPct val="150000"/>
              <a:buFont typeface="Wingdings" panose="05000000000000000000" pitchFamily="2" charset="2"/>
              <a:buChar char="§"/>
            </a:pPr>
            <a:r>
              <a:rPr lang="en-GB" sz="1500" dirty="0"/>
              <a:t>makes intellectual contributions to the data analysis and contributes to data interpretation</a:t>
            </a:r>
          </a:p>
          <a:p>
            <a:pPr marL="342900" indent="-342900">
              <a:buClr>
                <a:schemeClr val="tx2"/>
              </a:buClr>
              <a:buSzPct val="150000"/>
              <a:buFont typeface="Wingdings" panose="05000000000000000000" pitchFamily="2" charset="2"/>
              <a:buChar char="§"/>
            </a:pPr>
            <a:r>
              <a:rPr lang="en-GB" sz="1500" dirty="0"/>
              <a:t>reviews each paper draft</a:t>
            </a:r>
          </a:p>
          <a:p>
            <a:pPr marL="342900" indent="-342900">
              <a:buClr>
                <a:schemeClr val="tx2"/>
              </a:buClr>
              <a:buSzPct val="150000"/>
              <a:buFont typeface="Wingdings" panose="05000000000000000000" pitchFamily="2" charset="2"/>
              <a:buChar char="§"/>
            </a:pPr>
            <a:r>
              <a:rPr lang="en-GB" sz="1500" dirty="0"/>
              <a:t>must be able to present the results, defend the implications and discuss study limitations</a:t>
            </a:r>
          </a:p>
        </p:txBody>
      </p:sp>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5779" y="1161949"/>
            <a:ext cx="1497321" cy="1497321"/>
          </a:xfrm>
          <a:prstGeom prst="rect">
            <a:avLst/>
          </a:prstGeom>
        </p:spPr>
      </p:pic>
      <p:sp>
        <p:nvSpPr>
          <p:cNvPr id="38" name="Content Placeholder 5"/>
          <p:cNvSpPr txBox="1">
            <a:spLocks/>
          </p:cNvSpPr>
          <p:nvPr/>
        </p:nvSpPr>
        <p:spPr>
          <a:xfrm>
            <a:off x="337466" y="2638374"/>
            <a:ext cx="4179026"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sz="1600" b="1" dirty="0"/>
              <a:t>General principles for who is listed first:</a:t>
            </a:r>
          </a:p>
        </p:txBody>
      </p:sp>
      <p:sp>
        <p:nvSpPr>
          <p:cNvPr id="39" name="Content Placeholder 5"/>
          <p:cNvSpPr txBox="1">
            <a:spLocks/>
          </p:cNvSpPr>
          <p:nvPr/>
        </p:nvSpPr>
        <p:spPr>
          <a:xfrm>
            <a:off x="5397500" y="2959100"/>
            <a:ext cx="3424916" cy="40259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sz="1500" b="1" dirty="0" smtClean="0"/>
              <a:t>Ghost Authors: </a:t>
            </a:r>
          </a:p>
          <a:p>
            <a:pPr marL="342900" indent="-342900">
              <a:buClr>
                <a:srgbClr val="FF8200"/>
              </a:buClr>
              <a:buSzPct val="150000"/>
              <a:buFont typeface="Wingdings" panose="05000000000000000000" pitchFamily="2" charset="2"/>
              <a:buChar char="§"/>
            </a:pPr>
            <a:r>
              <a:rPr lang="en-GB" sz="1500" dirty="0"/>
              <a:t>leaving out authors who should be </a:t>
            </a:r>
            <a:r>
              <a:rPr lang="en-GB" sz="1500" dirty="0" smtClean="0"/>
              <a:t>included</a:t>
            </a:r>
            <a:br>
              <a:rPr lang="en-GB" sz="1500" dirty="0" smtClean="0"/>
            </a:br>
            <a:endParaRPr lang="en-GB" sz="1500" dirty="0" smtClean="0"/>
          </a:p>
          <a:p>
            <a:pPr>
              <a:buClr>
                <a:srgbClr val="FF8200"/>
              </a:buClr>
              <a:buSzPct val="150000"/>
            </a:pPr>
            <a:r>
              <a:rPr lang="en-GB" sz="1500" b="1" dirty="0"/>
              <a:t>Scientific Writers and Gift </a:t>
            </a:r>
            <a:r>
              <a:rPr lang="en-GB" sz="1500" b="1" dirty="0" smtClean="0"/>
              <a:t>Authors:</a:t>
            </a:r>
          </a:p>
          <a:p>
            <a:pPr marL="342900" indent="-342900">
              <a:buClr>
                <a:srgbClr val="FF8200"/>
              </a:buClr>
              <a:buSzPct val="150000"/>
              <a:buFont typeface="Wingdings" panose="05000000000000000000" pitchFamily="2" charset="2"/>
              <a:buChar char="§"/>
            </a:pPr>
            <a:r>
              <a:rPr lang="en-GB" sz="1500" dirty="0"/>
              <a:t>including authors when they did not contribute significantly</a:t>
            </a:r>
          </a:p>
        </p:txBody>
      </p:sp>
      <p:sp>
        <p:nvSpPr>
          <p:cNvPr id="42" name="Content Placeholder 5"/>
          <p:cNvSpPr txBox="1">
            <a:spLocks/>
          </p:cNvSpPr>
          <p:nvPr/>
        </p:nvSpPr>
        <p:spPr>
          <a:xfrm>
            <a:off x="5397499" y="2625674"/>
            <a:ext cx="3696979"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sz="1600" b="1" dirty="0"/>
              <a:t>Abuses to be avoided:</a:t>
            </a:r>
          </a:p>
        </p:txBody>
      </p:sp>
      <p:pic>
        <p:nvPicPr>
          <p:cNvPr id="43" name="Picture 4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7500" y="1141053"/>
            <a:ext cx="1497321" cy="1497321"/>
          </a:xfrm>
          <a:prstGeom prst="rect">
            <a:avLst/>
          </a:prstGeom>
        </p:spPr>
      </p:pic>
      <p:pic>
        <p:nvPicPr>
          <p:cNvPr id="12" name="Picture 3" descr="X:\elsevier\rachel\campus\WORDMARK\PublishingConnect_WMK_151_RGB.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4" name="TextBox 13"/>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2281229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7210" y="1759884"/>
            <a:ext cx="4405206" cy="4405206"/>
          </a:xfrm>
          <a:prstGeom prst="rect">
            <a:avLst/>
          </a:prstGeom>
        </p:spPr>
      </p:pic>
      <p:sp>
        <p:nvSpPr>
          <p:cNvPr id="19"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Submission question</a:t>
            </a:r>
          </a:p>
        </p:txBody>
      </p:sp>
      <p:sp>
        <p:nvSpPr>
          <p:cNvPr id="20" name="Content Placeholder 5"/>
          <p:cNvSpPr>
            <a:spLocks noGrp="1"/>
          </p:cNvSpPr>
          <p:nvPr>
            <p:ph idx="1"/>
          </p:nvPr>
        </p:nvSpPr>
        <p:spPr>
          <a:xfrm>
            <a:off x="337467" y="1816100"/>
            <a:ext cx="3180433" cy="4102100"/>
          </a:xfrm>
        </p:spPr>
        <p:txBody>
          <a:bodyPr>
            <a:noAutofit/>
          </a:bodyPr>
          <a:lstStyle/>
          <a:p>
            <a:pPr marL="457200" indent="-457200">
              <a:buClr>
                <a:schemeClr val="tx2"/>
              </a:buClr>
              <a:buSzPct val="100000"/>
              <a:buFont typeface="Wingdings" panose="05000000000000000000" pitchFamily="2" charset="2"/>
              <a:buChar char="§"/>
            </a:pPr>
            <a:r>
              <a:rPr lang="en-GB" dirty="0" smtClean="0"/>
              <a:t>A </a:t>
            </a:r>
            <a:r>
              <a:rPr lang="en-GB" dirty="0"/>
              <a:t>researcher is ready to submit her paper and decides to submit to Science, Nature and Cell at the same time</a:t>
            </a:r>
            <a:r>
              <a:rPr lang="en-GB" dirty="0" smtClean="0"/>
              <a:t>.</a:t>
            </a:r>
          </a:p>
          <a:p>
            <a:pPr marL="457200" indent="-457200">
              <a:buClr>
                <a:schemeClr val="tx2"/>
              </a:buClr>
              <a:buSzPct val="100000"/>
              <a:buFont typeface="Wingdings" panose="05000000000000000000" pitchFamily="2" charset="2"/>
              <a:buChar char="§"/>
            </a:pPr>
            <a:endParaRPr lang="en-GB" dirty="0"/>
          </a:p>
        </p:txBody>
      </p:sp>
      <p:sp>
        <p:nvSpPr>
          <p:cNvPr id="21" name="Content Placeholder 5"/>
          <p:cNvSpPr txBox="1">
            <a:spLocks/>
          </p:cNvSpPr>
          <p:nvPr/>
        </p:nvSpPr>
        <p:spPr>
          <a:xfrm>
            <a:off x="337466" y="1123849"/>
            <a:ext cx="8484950"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These are all present potential conflicts</a:t>
            </a:r>
          </a:p>
        </p:txBody>
      </p:sp>
      <p:sp>
        <p:nvSpPr>
          <p:cNvPr id="22" name="Rectangle 21"/>
          <p:cNvSpPr/>
          <p:nvPr/>
        </p:nvSpPr>
        <p:spPr>
          <a:xfrm>
            <a:off x="496834" y="3995308"/>
            <a:ext cx="8651538" cy="1770492"/>
          </a:xfrm>
          <a:prstGeom prst="rect">
            <a:avLst/>
          </a:prstGeom>
          <a:solidFill>
            <a:srgbClr val="FF82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cxnSp>
        <p:nvCxnSpPr>
          <p:cNvPr id="23" name="Straight Connector 22"/>
          <p:cNvCxnSpPr/>
          <p:nvPr/>
        </p:nvCxnSpPr>
        <p:spPr>
          <a:xfrm>
            <a:off x="496834" y="3995308"/>
            <a:ext cx="0" cy="1770492"/>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txBox="1">
            <a:spLocks/>
          </p:cNvSpPr>
          <p:nvPr/>
        </p:nvSpPr>
        <p:spPr>
          <a:xfrm>
            <a:off x="635001" y="4102100"/>
            <a:ext cx="7429500" cy="17653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r>
              <a:rPr lang="en-GB" sz="1800" dirty="0"/>
              <a:t>The first scenario is </a:t>
            </a:r>
            <a:r>
              <a:rPr lang="en-GB" sz="1800" dirty="0">
                <a:solidFill>
                  <a:srgbClr val="FF0000"/>
                </a:solidFill>
              </a:rPr>
              <a:t>not</a:t>
            </a:r>
            <a:r>
              <a:rPr lang="en-GB" sz="1800" dirty="0"/>
              <a:t> </a:t>
            </a:r>
            <a:r>
              <a:rPr lang="en-GB" sz="1800" dirty="0">
                <a:solidFill>
                  <a:srgbClr val="FF0000"/>
                </a:solidFill>
              </a:rPr>
              <a:t>acceptable </a:t>
            </a:r>
            <a:r>
              <a:rPr lang="en-GB" sz="1800" dirty="0"/>
              <a:t>to most research communities and journals</a:t>
            </a:r>
            <a:br>
              <a:rPr lang="en-GB" sz="1800" dirty="0"/>
            </a:br>
            <a:endParaRPr lang="en-GB" sz="1800" dirty="0"/>
          </a:p>
          <a:p>
            <a:r>
              <a:rPr lang="en-GB" sz="1800" dirty="0"/>
              <a:t>The second scenario </a:t>
            </a:r>
            <a:r>
              <a:rPr lang="en-GB" sz="1800" dirty="0">
                <a:solidFill>
                  <a:srgbClr val="FF0000"/>
                </a:solidFill>
              </a:rPr>
              <a:t>is acceptable </a:t>
            </a:r>
            <a:r>
              <a:rPr lang="en-GB" sz="1800" dirty="0"/>
              <a:t>but authors should heed the advice of referees and editors concerning improvements.</a:t>
            </a:r>
          </a:p>
        </p:txBody>
      </p:sp>
      <p:sp>
        <p:nvSpPr>
          <p:cNvPr id="25" name="Content Placeholder 5"/>
          <p:cNvSpPr txBox="1">
            <a:spLocks/>
          </p:cNvSpPr>
          <p:nvPr/>
        </p:nvSpPr>
        <p:spPr>
          <a:xfrm>
            <a:off x="3721101" y="1816100"/>
            <a:ext cx="4974416" cy="41021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457200" indent="-457200">
              <a:buClr>
                <a:srgbClr val="FF8200"/>
              </a:buClr>
              <a:buSzPct val="100000"/>
              <a:buFont typeface="Wingdings" panose="05000000000000000000" pitchFamily="2" charset="2"/>
              <a:buChar char="§"/>
            </a:pPr>
            <a:r>
              <a:rPr lang="en-GB" dirty="0"/>
              <a:t>A researcher has had his paper rejected by </a:t>
            </a:r>
            <a:r>
              <a:rPr lang="en-GB" dirty="0" smtClean="0"/>
              <a:t>Science and </a:t>
            </a:r>
            <a:r>
              <a:rPr lang="en-GB" dirty="0"/>
              <a:t>decides to submit it to Nature. Failing that, he plans to submit it to Cell. Failing that, he plans to submit to each journal in his discipline until it is accepted.</a:t>
            </a:r>
          </a:p>
        </p:txBody>
      </p:sp>
      <p:pic>
        <p:nvPicPr>
          <p:cNvPr id="12"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4" name="TextBox 13"/>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
        <p:nvSpPr>
          <p:cNvPr id="15" name="Multiply 14"/>
          <p:cNvSpPr/>
          <p:nvPr/>
        </p:nvSpPr>
        <p:spPr bwMode="auto">
          <a:xfrm>
            <a:off x="496834" y="1636029"/>
            <a:ext cx="2701280" cy="1945111"/>
          </a:xfrm>
          <a:prstGeom prst="mathMultiply">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Smiley Face 15"/>
          <p:cNvSpPr/>
          <p:nvPr/>
        </p:nvSpPr>
        <p:spPr bwMode="auto">
          <a:xfrm>
            <a:off x="5436096" y="2132856"/>
            <a:ext cx="1425493" cy="1235427"/>
          </a:xfrm>
          <a:prstGeom prst="smileyFace">
            <a:avLst/>
          </a:prstGeom>
          <a:noFill/>
          <a:ln w="7620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9986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5"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Submissions answer</a:t>
            </a:r>
          </a:p>
        </p:txBody>
      </p:sp>
      <p:sp>
        <p:nvSpPr>
          <p:cNvPr id="16" name="Content Placeholder 5"/>
          <p:cNvSpPr>
            <a:spLocks noGrp="1"/>
          </p:cNvSpPr>
          <p:nvPr>
            <p:ph idx="1"/>
          </p:nvPr>
        </p:nvSpPr>
        <p:spPr>
          <a:xfrm>
            <a:off x="337466" y="1816100"/>
            <a:ext cx="6799934" cy="4102100"/>
          </a:xfrm>
        </p:spPr>
        <p:txBody>
          <a:bodyPr>
            <a:noAutofit/>
          </a:bodyPr>
          <a:lstStyle/>
          <a:p>
            <a:pPr>
              <a:buClr>
                <a:schemeClr val="tx2"/>
              </a:buClr>
              <a:buSzPct val="150000"/>
            </a:pPr>
            <a:r>
              <a:rPr lang="en-GB" dirty="0"/>
              <a:t>Should be avoided where manuscripts that describe essentially the same research are published in more than one journal or primary publication.</a:t>
            </a:r>
          </a:p>
          <a:p>
            <a:pPr>
              <a:buClr>
                <a:schemeClr val="tx2"/>
              </a:buClr>
              <a:buSzPct val="150000"/>
            </a:pPr>
            <a:endParaRPr lang="en-GB" dirty="0"/>
          </a:p>
          <a:p>
            <a:pPr>
              <a:buClr>
                <a:schemeClr val="tx2"/>
              </a:buClr>
              <a:buSzPct val="150000"/>
            </a:pPr>
            <a:r>
              <a:rPr lang="en-GB" dirty="0"/>
              <a:t>An author should avoid submitting a previously published paper for </a:t>
            </a:r>
            <a:r>
              <a:rPr lang="en-GB" dirty="0" smtClean="0"/>
              <a:t>consideration </a:t>
            </a:r>
            <a:r>
              <a:rPr lang="en-GB" dirty="0"/>
              <a:t>in another journal.</a:t>
            </a:r>
          </a:p>
          <a:p>
            <a:pPr>
              <a:buClr>
                <a:schemeClr val="tx2"/>
              </a:buClr>
              <a:buSzPct val="150000"/>
            </a:pPr>
            <a:endParaRPr lang="en-GB" dirty="0"/>
          </a:p>
          <a:p>
            <a:pPr>
              <a:buClr>
                <a:schemeClr val="tx2"/>
              </a:buClr>
              <a:buSzPct val="150000"/>
            </a:pPr>
            <a:r>
              <a:rPr lang="en-GB" dirty="0"/>
              <a:t>Duplication of the same paper in multiple journals of different languages should be avoided.</a:t>
            </a:r>
          </a:p>
          <a:p>
            <a:pPr>
              <a:buClr>
                <a:schemeClr val="tx2"/>
              </a:buClr>
              <a:buSzPct val="150000"/>
            </a:pPr>
            <a:endParaRPr lang="en-GB" dirty="0"/>
          </a:p>
          <a:p>
            <a:pPr>
              <a:buClr>
                <a:schemeClr val="tx2"/>
              </a:buClr>
              <a:buSzPct val="150000"/>
            </a:pPr>
            <a:r>
              <a:rPr lang="en-GB" dirty="0"/>
              <a:t>“Salami Slicing”, or creating several publications from the same research, is manipulative and discouraged.</a:t>
            </a:r>
          </a:p>
        </p:txBody>
      </p: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7739" y="1567539"/>
            <a:ext cx="4706261" cy="4706261"/>
          </a:xfrm>
          <a:prstGeom prst="rect">
            <a:avLst/>
          </a:prstGeom>
        </p:spPr>
      </p:pic>
      <p:sp>
        <p:nvSpPr>
          <p:cNvPr id="18" name="Content Placeholder 5"/>
          <p:cNvSpPr txBox="1">
            <a:spLocks/>
          </p:cNvSpPr>
          <p:nvPr/>
        </p:nvSpPr>
        <p:spPr>
          <a:xfrm>
            <a:off x="337466" y="1123849"/>
            <a:ext cx="8484950"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Multiple, redundant, or concurrent publication </a:t>
            </a:r>
            <a:r>
              <a:rPr lang="en-GB" b="1" dirty="0" smtClean="0"/>
              <a:t>issues</a:t>
            </a:r>
            <a:endParaRPr lang="en-GB" b="1" dirty="0"/>
          </a:p>
        </p:txBody>
      </p:sp>
      <p:pic>
        <p:nvPicPr>
          <p:cNvPr id="8"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2" name="TextBox 11"/>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2024551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8" name="Rounded Rectangle 7"/>
          <p:cNvSpPr/>
          <p:nvPr/>
        </p:nvSpPr>
        <p:spPr>
          <a:xfrm>
            <a:off x="449310" y="1316631"/>
            <a:ext cx="2729320" cy="1339486"/>
          </a:xfrm>
          <a:prstGeom prst="roundRect">
            <a:avLst>
              <a:gd name="adj" fmla="val 5117"/>
            </a:avLst>
          </a:prstGeom>
          <a:solidFill>
            <a:schemeClr val="bg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0" name="Rounded Rectangle 9"/>
          <p:cNvSpPr/>
          <p:nvPr/>
        </p:nvSpPr>
        <p:spPr>
          <a:xfrm>
            <a:off x="443506" y="2953636"/>
            <a:ext cx="2729320" cy="1339486"/>
          </a:xfrm>
          <a:prstGeom prst="roundRect">
            <a:avLst>
              <a:gd name="adj" fmla="val 5117"/>
            </a:avLst>
          </a:prstGeom>
          <a:solidFill>
            <a:schemeClr val="bg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4" name="Rounded Rectangle 13"/>
          <p:cNvSpPr/>
          <p:nvPr/>
        </p:nvSpPr>
        <p:spPr>
          <a:xfrm>
            <a:off x="3475538" y="1316631"/>
            <a:ext cx="2729320" cy="1339486"/>
          </a:xfrm>
          <a:prstGeom prst="roundRect">
            <a:avLst>
              <a:gd name="adj" fmla="val 5117"/>
            </a:avLst>
          </a:prstGeom>
          <a:solidFill>
            <a:schemeClr val="bg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5" name="Rounded Rectangle 14"/>
          <p:cNvSpPr/>
          <p:nvPr/>
        </p:nvSpPr>
        <p:spPr>
          <a:xfrm>
            <a:off x="3469734" y="2953636"/>
            <a:ext cx="2729320" cy="1339486"/>
          </a:xfrm>
          <a:prstGeom prst="roundRect">
            <a:avLst>
              <a:gd name="adj" fmla="val 5117"/>
            </a:avLst>
          </a:prstGeom>
          <a:solidFill>
            <a:schemeClr val="bg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6" name="TextBox 15"/>
          <p:cNvSpPr txBox="1"/>
          <p:nvPr/>
        </p:nvSpPr>
        <p:spPr>
          <a:xfrm>
            <a:off x="449310" y="1633919"/>
            <a:ext cx="2729320" cy="707886"/>
          </a:xfrm>
          <a:prstGeom prst="rect">
            <a:avLst/>
          </a:prstGeom>
          <a:noFill/>
        </p:spPr>
        <p:txBody>
          <a:bodyPr wrap="square" rtlCol="0">
            <a:spAutoFit/>
          </a:bodyPr>
          <a:lstStyle/>
          <a:p>
            <a:pPr algn="ctr" defTabSz="457200"/>
            <a:r>
              <a:rPr lang="en-GB" sz="2000" dirty="0">
                <a:solidFill>
                  <a:srgbClr val="53565A"/>
                </a:solidFill>
                <a:cs typeface="Arial" pitchFamily="34" charset="0"/>
              </a:rPr>
              <a:t>Real, </a:t>
            </a:r>
            <a:r>
              <a:rPr lang="en-GB" sz="2000" dirty="0" smtClean="0">
                <a:solidFill>
                  <a:srgbClr val="53565A"/>
                </a:solidFill>
                <a:cs typeface="Arial" pitchFamily="34" charset="0"/>
              </a:rPr>
              <a:t>non-fabricated </a:t>
            </a:r>
            <a:r>
              <a:rPr lang="en-GB" sz="2000" dirty="0">
                <a:solidFill>
                  <a:srgbClr val="53565A"/>
                </a:solidFill>
                <a:cs typeface="Arial" pitchFamily="34" charset="0"/>
              </a:rPr>
              <a:t>data</a:t>
            </a:r>
          </a:p>
        </p:txBody>
      </p:sp>
      <p:sp>
        <p:nvSpPr>
          <p:cNvPr id="17" name="TextBox 16"/>
          <p:cNvSpPr txBox="1"/>
          <p:nvPr/>
        </p:nvSpPr>
        <p:spPr>
          <a:xfrm>
            <a:off x="3632200" y="1774681"/>
            <a:ext cx="2463800" cy="400110"/>
          </a:xfrm>
          <a:prstGeom prst="rect">
            <a:avLst/>
          </a:prstGeom>
          <a:noFill/>
        </p:spPr>
        <p:txBody>
          <a:bodyPr wrap="square" rtlCol="0">
            <a:spAutoFit/>
          </a:bodyPr>
          <a:lstStyle/>
          <a:p>
            <a:pPr algn="ctr" defTabSz="457200"/>
            <a:r>
              <a:rPr lang="en-GB" sz="2000" dirty="0">
                <a:solidFill>
                  <a:srgbClr val="53565A"/>
                </a:solidFill>
                <a:cs typeface="Arial" pitchFamily="34" charset="0"/>
              </a:rPr>
              <a:t>Originality</a:t>
            </a:r>
          </a:p>
        </p:txBody>
      </p:sp>
      <p:sp>
        <p:nvSpPr>
          <p:cNvPr id="18" name="TextBox 17"/>
          <p:cNvSpPr txBox="1"/>
          <p:nvPr/>
        </p:nvSpPr>
        <p:spPr>
          <a:xfrm>
            <a:off x="443506" y="3422262"/>
            <a:ext cx="2729320" cy="400110"/>
          </a:xfrm>
          <a:prstGeom prst="rect">
            <a:avLst/>
          </a:prstGeom>
          <a:noFill/>
        </p:spPr>
        <p:txBody>
          <a:bodyPr wrap="square" rtlCol="0">
            <a:spAutoFit/>
          </a:bodyPr>
          <a:lstStyle/>
          <a:p>
            <a:pPr algn="ctr" defTabSz="457200"/>
            <a:r>
              <a:rPr lang="en-US" sz="2000" dirty="0">
                <a:solidFill>
                  <a:srgbClr val="53565A"/>
                </a:solidFill>
                <a:cs typeface="Arial" pitchFamily="34" charset="0"/>
              </a:rPr>
              <a:t>Authorship</a:t>
            </a:r>
          </a:p>
        </p:txBody>
      </p:sp>
      <p:sp>
        <p:nvSpPr>
          <p:cNvPr id="19" name="TextBox 18"/>
          <p:cNvSpPr txBox="1"/>
          <p:nvPr/>
        </p:nvSpPr>
        <p:spPr>
          <a:xfrm>
            <a:off x="3469734" y="3249148"/>
            <a:ext cx="2729320" cy="707886"/>
          </a:xfrm>
          <a:prstGeom prst="rect">
            <a:avLst/>
          </a:prstGeom>
          <a:noFill/>
        </p:spPr>
        <p:txBody>
          <a:bodyPr wrap="square" rtlCol="0">
            <a:spAutoFit/>
          </a:bodyPr>
          <a:lstStyle/>
          <a:p>
            <a:pPr algn="ctr" defTabSz="457200"/>
            <a:r>
              <a:rPr lang="en-GB" sz="2000" dirty="0">
                <a:solidFill>
                  <a:srgbClr val="53565A"/>
                </a:solidFill>
                <a:cs typeface="Arial" pitchFamily="34" charset="0"/>
              </a:rPr>
              <a:t>Declare any conflicts of interest</a:t>
            </a:r>
          </a:p>
        </p:txBody>
      </p:sp>
      <p:sp>
        <p:nvSpPr>
          <p:cNvPr id="20" name="Title 4"/>
          <p:cNvSpPr txBox="1">
            <a:spLocks/>
          </p:cNvSpPr>
          <p:nvPr/>
        </p:nvSpPr>
        <p:spPr>
          <a:xfrm>
            <a:off x="337466" y="705204"/>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smtClean="0">
                <a:solidFill>
                  <a:srgbClr val="007398"/>
                </a:solidFill>
              </a:rPr>
              <a:t>Re-cap</a:t>
            </a:r>
            <a:endParaRPr lang="en-US" dirty="0">
              <a:solidFill>
                <a:srgbClr val="007398"/>
              </a:solidFill>
            </a:endParaRPr>
          </a:p>
        </p:txBody>
      </p:sp>
      <p:pic>
        <p:nvPicPr>
          <p:cNvPr id="13"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22" name="TextBox 21"/>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4164576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p:cNvSpPr>
            <a:spLocks noGrp="1"/>
          </p:cNvSpPr>
          <p:nvPr>
            <p:ph type="subTitle" idx="1"/>
          </p:nvPr>
        </p:nvSpPr>
        <p:spPr>
          <a:xfrm>
            <a:off x="3363687" y="2960400"/>
            <a:ext cx="5376746" cy="971627"/>
          </a:xfrm>
        </p:spPr>
        <p:txBody>
          <a:bodyPr>
            <a:normAutofit/>
          </a:bodyPr>
          <a:lstStyle/>
          <a:p>
            <a:pPr>
              <a:lnSpc>
                <a:spcPct val="100000"/>
              </a:lnSpc>
              <a:spcAft>
                <a:spcPts val="600"/>
              </a:spcAft>
            </a:pPr>
            <a:r>
              <a:rPr lang="en-US" sz="3200" b="1" dirty="0" smtClean="0"/>
              <a:t>Plagiarism</a:t>
            </a:r>
            <a:endParaRPr lang="en-US" sz="2400" dirty="0"/>
          </a:p>
        </p:txBody>
      </p:sp>
      <p:sp>
        <p:nvSpPr>
          <p:cNvPr id="32" name="Text Placeholder 31"/>
          <p:cNvSpPr>
            <a:spLocks noGrp="1"/>
          </p:cNvSpPr>
          <p:nvPr>
            <p:ph type="body" sz="quarter" idx="12"/>
          </p:nvPr>
        </p:nvSpPr>
        <p:spPr/>
        <p:txBody>
          <a:bodyPr/>
          <a:lstStyle/>
          <a:p>
            <a:r>
              <a:rPr lang="en-US" dirty="0" smtClean="0"/>
              <a:t> </a:t>
            </a:r>
            <a:endParaRPr lang="en-US" dirty="0"/>
          </a:p>
        </p:txBody>
      </p:sp>
      <p:sp>
        <p:nvSpPr>
          <p:cNvPr id="33" name="Text Placeholder 32"/>
          <p:cNvSpPr>
            <a:spLocks noGrp="1"/>
          </p:cNvSpPr>
          <p:nvPr>
            <p:ph type="body" sz="quarter" idx="13"/>
          </p:nvPr>
        </p:nvSpPr>
        <p:spPr/>
        <p:txBody>
          <a:bodyPr/>
          <a:lstStyle/>
          <a:p>
            <a:r>
              <a:rPr lang="en-GB" dirty="0"/>
              <a:t> </a:t>
            </a:r>
            <a:r>
              <a:rPr lang="en-GB" dirty="0" smtClean="0"/>
              <a:t> </a:t>
            </a:r>
            <a:endParaRPr lang="en-US" dirty="0"/>
          </a:p>
        </p:txBody>
      </p:sp>
      <p:sp>
        <p:nvSpPr>
          <p:cNvPr id="6" name="TextBox 5"/>
          <p:cNvSpPr txBox="1"/>
          <p:nvPr/>
        </p:nvSpPr>
        <p:spPr>
          <a:xfrm>
            <a:off x="7245713" y="6547078"/>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pic>
        <p:nvPicPr>
          <p:cNvPr id="7"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8594" y="2267238"/>
            <a:ext cx="2096980" cy="2468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6520543" y="2177157"/>
            <a:ext cx="0" cy="36957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63569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10" name="Picture 2" descr="X:\elsevier\rachel\campus\WORDMARK\ELSPublishingCampus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81016" y="6399106"/>
            <a:ext cx="2941400"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itle 4"/>
          <p:cNvSpPr txBox="1">
            <a:spLocks/>
          </p:cNvSpPr>
          <p:nvPr/>
        </p:nvSpPr>
        <p:spPr>
          <a:xfrm>
            <a:off x="337466" y="705204"/>
            <a:ext cx="572043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What is plagiarism?</a:t>
            </a:r>
          </a:p>
        </p:txBody>
      </p:sp>
      <p:pic>
        <p:nvPicPr>
          <p:cNvPr id="42" name="Picture 4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340" y="845025"/>
            <a:ext cx="4742976" cy="4742976"/>
          </a:xfrm>
          <a:prstGeom prst="rect">
            <a:avLst/>
          </a:prstGeom>
        </p:spPr>
      </p:pic>
      <p:sp>
        <p:nvSpPr>
          <p:cNvPr id="3" name="Rectangle 2"/>
          <p:cNvSpPr/>
          <p:nvPr/>
        </p:nvSpPr>
        <p:spPr>
          <a:xfrm>
            <a:off x="660400" y="2158137"/>
            <a:ext cx="3835400" cy="2077492"/>
          </a:xfrm>
          <a:prstGeom prst="rect">
            <a:avLst/>
          </a:prstGeom>
        </p:spPr>
        <p:txBody>
          <a:bodyPr wrap="square">
            <a:spAutoFit/>
          </a:bodyPr>
          <a:lstStyle/>
          <a:p>
            <a:pPr algn="ctr" defTabSz="457200"/>
            <a:r>
              <a:rPr lang="en-GB" sz="1500" i="1" dirty="0">
                <a:solidFill>
                  <a:srgbClr val="53565A"/>
                </a:solidFill>
              </a:rPr>
              <a:t>Plagiarism is the </a:t>
            </a:r>
            <a:r>
              <a:rPr lang="en-GB" sz="1500" i="1" dirty="0" smtClean="0">
                <a:solidFill>
                  <a:srgbClr val="53565A"/>
                </a:solidFill>
              </a:rPr>
              <a:t>appropriation</a:t>
            </a:r>
            <a:br>
              <a:rPr lang="en-GB" sz="1500" i="1" dirty="0" smtClean="0">
                <a:solidFill>
                  <a:srgbClr val="53565A"/>
                </a:solidFill>
              </a:rPr>
            </a:br>
            <a:r>
              <a:rPr lang="en-GB" sz="1500" i="1" dirty="0" smtClean="0">
                <a:solidFill>
                  <a:srgbClr val="53565A"/>
                </a:solidFill>
              </a:rPr>
              <a:t>of </a:t>
            </a:r>
            <a:r>
              <a:rPr lang="en-GB" sz="1500" i="1" dirty="0">
                <a:solidFill>
                  <a:srgbClr val="53565A"/>
                </a:solidFill>
              </a:rPr>
              <a:t>another person’s ideas, processes, results, or words without giving appropriate credit, including those obtained through confidential </a:t>
            </a:r>
            <a:r>
              <a:rPr lang="en-GB" sz="1500" i="1" dirty="0" smtClean="0">
                <a:solidFill>
                  <a:srgbClr val="53565A"/>
                </a:solidFill>
              </a:rPr>
              <a:t>review of </a:t>
            </a:r>
            <a:r>
              <a:rPr lang="en-GB" sz="1500" i="1" dirty="0">
                <a:solidFill>
                  <a:srgbClr val="53565A"/>
                </a:solidFill>
              </a:rPr>
              <a:t>others’  research proposals and manuscripts</a:t>
            </a:r>
            <a:r>
              <a:rPr lang="en-GB" sz="1500" i="1" dirty="0" smtClean="0">
                <a:solidFill>
                  <a:srgbClr val="53565A"/>
                </a:solidFill>
              </a:rPr>
              <a:t>.</a:t>
            </a:r>
            <a:br>
              <a:rPr lang="en-GB" sz="1500" i="1" dirty="0" smtClean="0">
                <a:solidFill>
                  <a:srgbClr val="53565A"/>
                </a:solidFill>
              </a:rPr>
            </a:br>
            <a:r>
              <a:rPr lang="en-GB" sz="1000" i="1" dirty="0">
                <a:solidFill>
                  <a:srgbClr val="53565A"/>
                </a:solidFill>
              </a:rPr>
              <a:t/>
            </a:r>
            <a:br>
              <a:rPr lang="en-GB" sz="1000" i="1" dirty="0">
                <a:solidFill>
                  <a:srgbClr val="53565A"/>
                </a:solidFill>
              </a:rPr>
            </a:br>
            <a:r>
              <a:rPr lang="en-GB" sz="1200" i="1" dirty="0">
                <a:solidFill>
                  <a:srgbClr val="53565A"/>
                </a:solidFill>
              </a:rPr>
              <a:t>Federal Office of Science and </a:t>
            </a:r>
            <a:r>
              <a:rPr lang="en-GB" sz="1200" i="1" dirty="0" smtClean="0">
                <a:solidFill>
                  <a:srgbClr val="53565A"/>
                </a:solidFill>
              </a:rPr>
              <a:t/>
            </a:r>
            <a:br>
              <a:rPr lang="en-GB" sz="1200" i="1" dirty="0" smtClean="0">
                <a:solidFill>
                  <a:srgbClr val="53565A"/>
                </a:solidFill>
              </a:rPr>
            </a:br>
            <a:r>
              <a:rPr lang="en-GB" sz="1200" i="1" dirty="0" smtClean="0">
                <a:solidFill>
                  <a:srgbClr val="53565A"/>
                </a:solidFill>
              </a:rPr>
              <a:t>Technology </a:t>
            </a:r>
            <a:r>
              <a:rPr lang="en-GB" sz="1200" i="1" dirty="0">
                <a:solidFill>
                  <a:srgbClr val="53565A"/>
                </a:solidFill>
              </a:rPr>
              <a:t>Policy, 1999</a:t>
            </a:r>
          </a:p>
        </p:txBody>
      </p:sp>
      <p:pic>
        <p:nvPicPr>
          <p:cNvPr id="43" name="Picture 4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64442" y="1979531"/>
            <a:ext cx="4279558" cy="4279558"/>
          </a:xfrm>
          <a:prstGeom prst="rect">
            <a:avLst/>
          </a:prstGeom>
        </p:spPr>
      </p:pic>
      <p:sp>
        <p:nvSpPr>
          <p:cNvPr id="44" name="Rectangle 43"/>
          <p:cNvSpPr/>
          <p:nvPr/>
        </p:nvSpPr>
        <p:spPr>
          <a:xfrm>
            <a:off x="5290332" y="2974117"/>
            <a:ext cx="3481384" cy="2231380"/>
          </a:xfrm>
          <a:prstGeom prst="rect">
            <a:avLst/>
          </a:prstGeom>
        </p:spPr>
        <p:txBody>
          <a:bodyPr wrap="square">
            <a:spAutoFit/>
          </a:bodyPr>
          <a:lstStyle/>
          <a:p>
            <a:pPr algn="ctr" defTabSz="457200"/>
            <a:r>
              <a:rPr lang="en-GB" sz="1500" i="1" dirty="0" smtClean="0">
                <a:solidFill>
                  <a:srgbClr val="53565A"/>
                </a:solidFill>
              </a:rPr>
              <a:t>Presenting the data or interpretations of others without crediting them, and thereby gaining for yourself the rewards earned by others, is theft, and it eliminates the motivation of working scientists to generate new data and interpretations.</a:t>
            </a:r>
            <a:br>
              <a:rPr lang="en-GB" sz="1500" i="1" dirty="0" smtClean="0">
                <a:solidFill>
                  <a:srgbClr val="53565A"/>
                </a:solidFill>
              </a:rPr>
            </a:br>
            <a:r>
              <a:rPr lang="en-GB" sz="1000" i="1" dirty="0">
                <a:solidFill>
                  <a:srgbClr val="53565A"/>
                </a:solidFill>
              </a:rPr>
              <a:t/>
            </a:r>
            <a:br>
              <a:rPr lang="en-GB" sz="1000" i="1" dirty="0">
                <a:solidFill>
                  <a:srgbClr val="53565A"/>
                </a:solidFill>
              </a:rPr>
            </a:br>
            <a:r>
              <a:rPr lang="en-GB" sz="1200" i="1" dirty="0">
                <a:solidFill>
                  <a:srgbClr val="53565A"/>
                </a:solidFill>
              </a:rPr>
              <a:t>Professor Bruce </a:t>
            </a:r>
            <a:r>
              <a:rPr lang="en-GB" sz="1200" i="1" dirty="0" err="1" smtClean="0">
                <a:solidFill>
                  <a:srgbClr val="53565A"/>
                </a:solidFill>
              </a:rPr>
              <a:t>Railsback</a:t>
            </a:r>
            <a:r>
              <a:rPr lang="en-GB" sz="1200" i="1" dirty="0" smtClean="0">
                <a:solidFill>
                  <a:srgbClr val="53565A"/>
                </a:solidFill>
              </a:rPr>
              <a:t>, Department </a:t>
            </a:r>
            <a:r>
              <a:rPr lang="en-GB" sz="1200" i="1" dirty="0">
                <a:solidFill>
                  <a:srgbClr val="53565A"/>
                </a:solidFill>
              </a:rPr>
              <a:t>of Geology, </a:t>
            </a:r>
            <a:r>
              <a:rPr lang="en-GB" sz="1200" i="1" dirty="0" smtClean="0">
                <a:solidFill>
                  <a:srgbClr val="53565A"/>
                </a:solidFill>
              </a:rPr>
              <a:t>University </a:t>
            </a:r>
            <a:r>
              <a:rPr lang="en-GB" sz="1200" i="1" dirty="0">
                <a:solidFill>
                  <a:srgbClr val="53565A"/>
                </a:solidFill>
              </a:rPr>
              <a:t>of Georgia</a:t>
            </a:r>
          </a:p>
        </p:txBody>
      </p:sp>
      <p:sp>
        <p:nvSpPr>
          <p:cNvPr id="11" name="TextBox 10"/>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4279728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72043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What may be plagiarised?</a:t>
            </a:r>
          </a:p>
        </p:txBody>
      </p:sp>
      <p:sp>
        <p:nvSpPr>
          <p:cNvPr id="41" name="Content Placeholder 5"/>
          <p:cNvSpPr>
            <a:spLocks noGrp="1"/>
          </p:cNvSpPr>
          <p:nvPr>
            <p:ph idx="1"/>
          </p:nvPr>
        </p:nvSpPr>
        <p:spPr>
          <a:xfrm>
            <a:off x="337466" y="1447800"/>
            <a:ext cx="8484950" cy="3759200"/>
          </a:xfrm>
        </p:spPr>
        <p:txBody>
          <a:bodyPr>
            <a:noAutofit/>
          </a:bodyPr>
          <a:lstStyle/>
          <a:p>
            <a:pPr>
              <a:buClr>
                <a:schemeClr val="tx2"/>
              </a:buClr>
              <a:buSzPct val="150000"/>
            </a:pPr>
            <a:r>
              <a:rPr lang="en-GB" dirty="0"/>
              <a:t>Work that can be plagiarised includes… </a:t>
            </a:r>
            <a:r>
              <a:rPr lang="en-GB" dirty="0" smtClean="0"/>
              <a:t/>
            </a:r>
            <a:br>
              <a:rPr lang="en-GB" dirty="0" smtClean="0"/>
            </a:br>
            <a:endParaRPr lang="en-GB" dirty="0" smtClean="0"/>
          </a:p>
          <a:p>
            <a:pPr marL="342900" indent="-342900">
              <a:buClr>
                <a:schemeClr val="tx2"/>
              </a:buClr>
              <a:buSzPct val="150000"/>
              <a:buFont typeface="Wingdings" panose="05000000000000000000" pitchFamily="2" charset="2"/>
              <a:buChar char="§"/>
            </a:pPr>
            <a:r>
              <a:rPr lang="en-GB" dirty="0"/>
              <a:t>Words (language)</a:t>
            </a:r>
          </a:p>
          <a:p>
            <a:pPr marL="342900" indent="-342900">
              <a:buClr>
                <a:schemeClr val="tx2"/>
              </a:buClr>
              <a:buSzPct val="150000"/>
              <a:buFont typeface="Wingdings" panose="05000000000000000000" pitchFamily="2" charset="2"/>
              <a:buChar char="§"/>
            </a:pPr>
            <a:r>
              <a:rPr lang="en-GB" dirty="0"/>
              <a:t>Ideas</a:t>
            </a:r>
          </a:p>
          <a:p>
            <a:pPr marL="342900" indent="-342900">
              <a:buClr>
                <a:schemeClr val="tx2"/>
              </a:buClr>
              <a:buSzPct val="150000"/>
              <a:buFont typeface="Wingdings" panose="05000000000000000000" pitchFamily="2" charset="2"/>
              <a:buChar char="§"/>
            </a:pPr>
            <a:r>
              <a:rPr lang="en-GB" dirty="0"/>
              <a:t>Findings </a:t>
            </a:r>
          </a:p>
          <a:p>
            <a:pPr marL="342900" indent="-342900">
              <a:buClr>
                <a:schemeClr val="tx2"/>
              </a:buClr>
              <a:buSzPct val="150000"/>
              <a:buFont typeface="Wingdings" panose="05000000000000000000" pitchFamily="2" charset="2"/>
              <a:buChar char="§"/>
            </a:pPr>
            <a:r>
              <a:rPr lang="en-GB" dirty="0"/>
              <a:t>Writings </a:t>
            </a:r>
          </a:p>
          <a:p>
            <a:pPr marL="342900" indent="-342900">
              <a:buClr>
                <a:schemeClr val="tx2"/>
              </a:buClr>
              <a:buSzPct val="150000"/>
              <a:buFont typeface="Wingdings" panose="05000000000000000000" pitchFamily="2" charset="2"/>
              <a:buChar char="§"/>
            </a:pPr>
            <a:r>
              <a:rPr lang="en-GB" dirty="0"/>
              <a:t>Graphic representations </a:t>
            </a:r>
          </a:p>
          <a:p>
            <a:pPr marL="342900" indent="-342900">
              <a:buClr>
                <a:schemeClr val="tx2"/>
              </a:buClr>
              <a:buSzPct val="150000"/>
              <a:buFont typeface="Wingdings" panose="05000000000000000000" pitchFamily="2" charset="2"/>
              <a:buChar char="§"/>
            </a:pPr>
            <a:r>
              <a:rPr lang="en-GB" dirty="0"/>
              <a:t>Computer programs</a:t>
            </a:r>
          </a:p>
          <a:p>
            <a:pPr marL="342900" indent="-342900">
              <a:buClr>
                <a:schemeClr val="tx2"/>
              </a:buClr>
              <a:buSzPct val="150000"/>
              <a:buFont typeface="Wingdings" panose="05000000000000000000" pitchFamily="2" charset="2"/>
              <a:buChar char="§"/>
            </a:pPr>
            <a:r>
              <a:rPr lang="en-GB" dirty="0"/>
              <a:t>Diagrams </a:t>
            </a:r>
          </a:p>
          <a:p>
            <a:pPr>
              <a:buClr>
                <a:schemeClr val="tx2"/>
              </a:buClr>
              <a:buSzPct val="150000"/>
            </a:pPr>
            <a:endParaRPr lang="en-GB" dirty="0"/>
          </a:p>
        </p:txBody>
      </p:sp>
      <p:sp>
        <p:nvSpPr>
          <p:cNvPr id="2" name="Rectangle 1"/>
          <p:cNvSpPr/>
          <p:nvPr/>
        </p:nvSpPr>
        <p:spPr>
          <a:xfrm>
            <a:off x="3929742" y="2121238"/>
            <a:ext cx="4572000" cy="2246769"/>
          </a:xfrm>
          <a:prstGeom prst="rect">
            <a:avLst/>
          </a:prstGeom>
        </p:spPr>
        <p:txBody>
          <a:bodyPr>
            <a:spAutoFit/>
          </a:bodyPr>
          <a:lstStyle/>
          <a:p>
            <a:pPr marL="342900" indent="-342900" defTabSz="457200">
              <a:buClr>
                <a:srgbClr val="FF8200"/>
              </a:buClr>
              <a:buSzPct val="150000"/>
              <a:buFont typeface="Wingdings" panose="05000000000000000000" pitchFamily="2" charset="2"/>
              <a:buChar char="§"/>
            </a:pPr>
            <a:r>
              <a:rPr lang="en-GB" sz="2000" dirty="0">
                <a:solidFill>
                  <a:srgbClr val="53565A"/>
                </a:solidFill>
              </a:rPr>
              <a:t>Graphs </a:t>
            </a:r>
          </a:p>
          <a:p>
            <a:pPr marL="342900" indent="-342900" defTabSz="457200">
              <a:buClr>
                <a:srgbClr val="FF8200"/>
              </a:buClr>
              <a:buSzPct val="150000"/>
              <a:buFont typeface="Wingdings" panose="05000000000000000000" pitchFamily="2" charset="2"/>
              <a:buChar char="§"/>
            </a:pPr>
            <a:r>
              <a:rPr lang="en-GB" sz="2000" dirty="0" smtClean="0">
                <a:solidFill>
                  <a:srgbClr val="53565A"/>
                </a:solidFill>
              </a:rPr>
              <a:t>Illustrations </a:t>
            </a:r>
          </a:p>
          <a:p>
            <a:pPr marL="342900" indent="-342900" defTabSz="457200">
              <a:buClr>
                <a:srgbClr val="FF8200"/>
              </a:buClr>
              <a:buSzPct val="150000"/>
              <a:buFont typeface="Wingdings" panose="05000000000000000000" pitchFamily="2" charset="2"/>
              <a:buChar char="§"/>
            </a:pPr>
            <a:r>
              <a:rPr lang="en-GB" sz="2000" dirty="0" smtClean="0">
                <a:solidFill>
                  <a:srgbClr val="53565A"/>
                </a:solidFill>
              </a:rPr>
              <a:t>Information </a:t>
            </a:r>
          </a:p>
          <a:p>
            <a:pPr marL="342900" indent="-342900" defTabSz="457200">
              <a:buClr>
                <a:srgbClr val="FF8200"/>
              </a:buClr>
              <a:buSzPct val="150000"/>
              <a:buFont typeface="Wingdings" panose="05000000000000000000" pitchFamily="2" charset="2"/>
              <a:buChar char="§"/>
            </a:pPr>
            <a:r>
              <a:rPr lang="en-GB" sz="2000" dirty="0" smtClean="0">
                <a:solidFill>
                  <a:srgbClr val="53565A"/>
                </a:solidFill>
              </a:rPr>
              <a:t>Lectures </a:t>
            </a:r>
          </a:p>
          <a:p>
            <a:pPr marL="342900" indent="-342900" defTabSz="457200">
              <a:buClr>
                <a:srgbClr val="FF8200"/>
              </a:buClr>
              <a:buSzPct val="150000"/>
              <a:buFont typeface="Wingdings" panose="05000000000000000000" pitchFamily="2" charset="2"/>
              <a:buChar char="§"/>
            </a:pPr>
            <a:r>
              <a:rPr lang="en-GB" sz="2000" dirty="0" smtClean="0">
                <a:solidFill>
                  <a:srgbClr val="53565A"/>
                </a:solidFill>
              </a:rPr>
              <a:t>Printed </a:t>
            </a:r>
            <a:r>
              <a:rPr lang="en-GB" sz="2000" dirty="0">
                <a:solidFill>
                  <a:srgbClr val="53565A"/>
                </a:solidFill>
              </a:rPr>
              <a:t>material </a:t>
            </a:r>
          </a:p>
          <a:p>
            <a:pPr marL="342900" indent="-342900" defTabSz="457200">
              <a:buClr>
                <a:srgbClr val="FF8200"/>
              </a:buClr>
              <a:buSzPct val="150000"/>
              <a:buFont typeface="Wingdings" panose="05000000000000000000" pitchFamily="2" charset="2"/>
              <a:buChar char="§"/>
            </a:pPr>
            <a:r>
              <a:rPr lang="en-GB" sz="2000" dirty="0" smtClean="0">
                <a:solidFill>
                  <a:srgbClr val="53565A"/>
                </a:solidFill>
              </a:rPr>
              <a:t>Electronic material</a:t>
            </a:r>
          </a:p>
          <a:p>
            <a:pPr marL="342900" indent="-342900" defTabSz="457200">
              <a:buClr>
                <a:srgbClr val="FF8200"/>
              </a:buClr>
              <a:buSzPct val="150000"/>
              <a:buFont typeface="Wingdings" panose="05000000000000000000" pitchFamily="2" charset="2"/>
              <a:buChar char="§"/>
            </a:pPr>
            <a:r>
              <a:rPr lang="en-GB" sz="2000" dirty="0" smtClean="0">
                <a:solidFill>
                  <a:srgbClr val="53565A"/>
                </a:solidFill>
              </a:rPr>
              <a:t>Any </a:t>
            </a:r>
            <a:r>
              <a:rPr lang="en-GB" sz="2000" dirty="0">
                <a:solidFill>
                  <a:srgbClr val="53565A"/>
                </a:solidFill>
              </a:rPr>
              <a:t>other original work</a:t>
            </a:r>
          </a:p>
        </p:txBody>
      </p:sp>
      <p:sp>
        <p:nvSpPr>
          <p:cNvPr id="3" name="Rectangle 2"/>
          <p:cNvSpPr/>
          <p:nvPr/>
        </p:nvSpPr>
        <p:spPr>
          <a:xfrm>
            <a:off x="346401" y="4793734"/>
            <a:ext cx="3621441" cy="369332"/>
          </a:xfrm>
          <a:prstGeom prst="rect">
            <a:avLst/>
          </a:prstGeom>
        </p:spPr>
        <p:txBody>
          <a:bodyPr wrap="none">
            <a:spAutoFit/>
          </a:bodyPr>
          <a:lstStyle/>
          <a:p>
            <a:pPr algn="ctr" fontAlgn="base">
              <a:spcBef>
                <a:spcPct val="0"/>
              </a:spcBef>
              <a:spcAft>
                <a:spcPct val="0"/>
              </a:spcAft>
            </a:pPr>
            <a:r>
              <a:rPr lang="en-US" b="1" i="1" dirty="0">
                <a:solidFill>
                  <a:srgbClr val="53565A"/>
                </a:solidFill>
                <a:ea typeface="Calibri" pitchFamily="34" charset="0"/>
                <a:cs typeface="Arial" pitchFamily="34" charset="0"/>
              </a:rPr>
              <a:t>Higher Education Academy, UK</a:t>
            </a:r>
            <a:endParaRPr lang="en-US" b="1" i="1" dirty="0">
              <a:solidFill>
                <a:srgbClr val="53565A"/>
              </a:solidFill>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7739" y="1567539"/>
            <a:ext cx="4706261" cy="4706261"/>
          </a:xfrm>
          <a:prstGeom prst="rect">
            <a:avLst/>
          </a:prstGeom>
        </p:spPr>
      </p:pic>
      <p:pic>
        <p:nvPicPr>
          <p:cNvPr id="11"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4" name="TextBox 13"/>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3517973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6"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Question</a:t>
            </a:r>
          </a:p>
        </p:txBody>
      </p:sp>
      <p:sp>
        <p:nvSpPr>
          <p:cNvPr id="29" name="Content Placeholder 5"/>
          <p:cNvSpPr>
            <a:spLocks noGrp="1"/>
          </p:cNvSpPr>
          <p:nvPr>
            <p:ph idx="1"/>
          </p:nvPr>
        </p:nvSpPr>
        <p:spPr>
          <a:xfrm>
            <a:off x="337466" y="1816100"/>
            <a:ext cx="4399634" cy="4102100"/>
          </a:xfrm>
        </p:spPr>
        <p:txBody>
          <a:bodyPr>
            <a:noAutofit/>
          </a:bodyPr>
          <a:lstStyle/>
          <a:p>
            <a:pPr>
              <a:buClr>
                <a:schemeClr val="tx2"/>
              </a:buClr>
              <a:buSzPct val="150000"/>
            </a:pPr>
            <a:r>
              <a:rPr lang="en-GB" dirty="0"/>
              <a:t>A researcher notices a paragraph in a previously published article that would be suitable as the Materials and Methods in his </a:t>
            </a:r>
            <a:r>
              <a:rPr lang="en-GB" dirty="0" smtClean="0"/>
              <a:t>article.</a:t>
            </a:r>
          </a:p>
          <a:p>
            <a:pPr>
              <a:buClr>
                <a:schemeClr val="tx2"/>
              </a:buClr>
              <a:buSzPct val="150000"/>
            </a:pPr>
            <a:r>
              <a:rPr lang="en-GB" dirty="0"/>
              <a:t/>
            </a:r>
            <a:br>
              <a:rPr lang="en-GB" dirty="0"/>
            </a:br>
            <a:r>
              <a:rPr lang="en-GB" dirty="0" smtClean="0"/>
              <a:t>The </a:t>
            </a:r>
            <a:r>
              <a:rPr lang="en-GB" dirty="0"/>
              <a:t>researcher decides to copy </a:t>
            </a:r>
            <a:r>
              <a:rPr lang="en-GB" dirty="0" smtClean="0"/>
              <a:t/>
            </a:r>
            <a:br>
              <a:rPr lang="en-GB" dirty="0" smtClean="0"/>
            </a:br>
            <a:r>
              <a:rPr lang="en-GB" dirty="0" smtClean="0"/>
              <a:t>that </a:t>
            </a:r>
            <a:r>
              <a:rPr lang="en-GB" dirty="0"/>
              <a:t>paragraph into his paper </a:t>
            </a:r>
            <a:r>
              <a:rPr lang="en-GB" dirty="0" smtClean="0"/>
              <a:t/>
            </a:r>
            <a:br>
              <a:rPr lang="en-GB" dirty="0" smtClean="0"/>
            </a:br>
            <a:r>
              <a:rPr lang="en-GB" dirty="0" smtClean="0"/>
              <a:t>without </a:t>
            </a:r>
            <a:r>
              <a:rPr lang="en-GB" dirty="0"/>
              <a:t>quotes or attribution</a:t>
            </a:r>
            <a:r>
              <a:rPr lang="en-GB" dirty="0" smtClean="0"/>
              <a:t>.</a:t>
            </a:r>
          </a:p>
        </p:txBody>
      </p:sp>
      <p:pic>
        <p:nvPicPr>
          <p:cNvPr id="30" name="Picture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7739" y="1567539"/>
            <a:ext cx="4706261" cy="4706261"/>
          </a:xfrm>
          <a:prstGeom prst="rect">
            <a:avLst/>
          </a:prstGeom>
        </p:spPr>
      </p:pic>
      <p:sp>
        <p:nvSpPr>
          <p:cNvPr id="31" name="Content Placeholder 5"/>
          <p:cNvSpPr txBox="1">
            <a:spLocks/>
          </p:cNvSpPr>
          <p:nvPr/>
        </p:nvSpPr>
        <p:spPr>
          <a:xfrm>
            <a:off x="337466" y="1123849"/>
            <a:ext cx="8484950"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Has the researcher violated any ethical boundaries?</a:t>
            </a:r>
            <a:endParaRPr lang="en-GB" b="1" dirty="0" smtClean="0"/>
          </a:p>
        </p:txBody>
      </p:sp>
      <p:pic>
        <p:nvPicPr>
          <p:cNvPr id="8"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1" name="TextBox 10"/>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4166665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6"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Answer</a:t>
            </a:r>
          </a:p>
        </p:txBody>
      </p:sp>
      <p:sp>
        <p:nvSpPr>
          <p:cNvPr id="29" name="Content Placeholder 5"/>
          <p:cNvSpPr>
            <a:spLocks noGrp="1"/>
          </p:cNvSpPr>
          <p:nvPr>
            <p:ph idx="1"/>
          </p:nvPr>
        </p:nvSpPr>
        <p:spPr>
          <a:xfrm>
            <a:off x="337466" y="1816100"/>
            <a:ext cx="4242475" cy="4102100"/>
          </a:xfrm>
        </p:spPr>
        <p:txBody>
          <a:bodyPr>
            <a:noAutofit/>
          </a:bodyPr>
          <a:lstStyle/>
          <a:p>
            <a:pPr>
              <a:buClr>
                <a:schemeClr val="tx2"/>
              </a:buClr>
              <a:buSzPct val="150000"/>
            </a:pPr>
            <a:r>
              <a:rPr lang="en-GB" dirty="0"/>
              <a:t>Re-using texts in the materials and methods when you followed the same technique and used the same equipment as another author may be a less serious form of plagiarism. However, it is still unacceptable: instead, just say that you followed the same technique as another author and cite them fully. </a:t>
            </a:r>
          </a:p>
          <a:p>
            <a:pPr>
              <a:buClr>
                <a:schemeClr val="tx2"/>
              </a:buClr>
              <a:buSzPct val="150000"/>
            </a:pPr>
            <a:r>
              <a:rPr lang="en-GB" dirty="0" smtClean="0"/>
              <a:t>.</a:t>
            </a:r>
          </a:p>
        </p:txBody>
      </p:sp>
      <p:pic>
        <p:nvPicPr>
          <p:cNvPr id="30" name="Picture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7739" y="1567539"/>
            <a:ext cx="4706261" cy="4706261"/>
          </a:xfrm>
          <a:prstGeom prst="rect">
            <a:avLst/>
          </a:prstGeom>
        </p:spPr>
      </p:pic>
      <p:sp>
        <p:nvSpPr>
          <p:cNvPr id="31" name="Content Placeholder 5"/>
          <p:cNvSpPr txBox="1">
            <a:spLocks/>
          </p:cNvSpPr>
          <p:nvPr/>
        </p:nvSpPr>
        <p:spPr>
          <a:xfrm>
            <a:off x="337466" y="1123849"/>
            <a:ext cx="8484950"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Yes</a:t>
            </a:r>
            <a:endParaRPr lang="en-GB" b="1" dirty="0" smtClean="0"/>
          </a:p>
        </p:txBody>
      </p:sp>
      <p:pic>
        <p:nvPicPr>
          <p:cNvPr id="8"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1" name="TextBox 10"/>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2287370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
          <p:cNvSpPr txBox="1">
            <a:spLocks/>
          </p:cNvSpPr>
          <p:nvPr/>
        </p:nvSpPr>
        <p:spPr>
          <a:xfrm>
            <a:off x="337466" y="705204"/>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smtClean="0">
                <a:solidFill>
                  <a:srgbClr val="007398"/>
                </a:solidFill>
              </a:rPr>
              <a:t>Plagiarism Detection</a:t>
            </a:r>
            <a:endParaRPr lang="en-GB" dirty="0">
              <a:solidFill>
                <a:srgbClr val="007398"/>
              </a:solidFill>
            </a:endParaRPr>
          </a:p>
        </p:txBody>
      </p:sp>
      <p:pic>
        <p:nvPicPr>
          <p:cNvPr id="12"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pic>
        <p:nvPicPr>
          <p:cNvPr id="15" name="Picture 2"/>
          <p:cNvPicPr>
            <a:picLocks noChangeAspect="1" noChangeArrowheads="1"/>
          </p:cNvPicPr>
          <p:nvPr/>
        </p:nvPicPr>
        <p:blipFill>
          <a:blip r:embed="rId4" cstate="print"/>
          <a:srcRect/>
          <a:stretch>
            <a:fillRect/>
          </a:stretch>
        </p:blipFill>
        <p:spPr bwMode="auto">
          <a:xfrm>
            <a:off x="1066800" y="1143000"/>
            <a:ext cx="6923050" cy="1905000"/>
          </a:xfrm>
          <a:prstGeom prst="rect">
            <a:avLst/>
          </a:prstGeom>
          <a:noFill/>
          <a:ln w="9525">
            <a:noFill/>
            <a:miter lim="800000"/>
            <a:headEnd/>
            <a:tailEnd/>
          </a:ln>
        </p:spPr>
      </p:pic>
      <p:pic>
        <p:nvPicPr>
          <p:cNvPr id="16" name="Picture 3"/>
          <p:cNvPicPr>
            <a:picLocks noChangeAspect="1" noChangeArrowheads="1"/>
          </p:cNvPicPr>
          <p:nvPr/>
        </p:nvPicPr>
        <p:blipFill>
          <a:blip r:embed="rId5" cstate="print"/>
          <a:srcRect/>
          <a:stretch>
            <a:fillRect/>
          </a:stretch>
        </p:blipFill>
        <p:spPr bwMode="auto">
          <a:xfrm>
            <a:off x="1066800" y="3352800"/>
            <a:ext cx="6957880" cy="3124200"/>
          </a:xfrm>
          <a:prstGeom prst="rect">
            <a:avLst/>
          </a:prstGeom>
          <a:noFill/>
          <a:ln w="9525">
            <a:noFill/>
            <a:miter lim="800000"/>
            <a:headEnd/>
            <a:tailEnd/>
          </a:ln>
        </p:spPr>
      </p:pic>
      <p:pic>
        <p:nvPicPr>
          <p:cNvPr id="17" name="Picture 4"/>
          <p:cNvPicPr>
            <a:picLocks noChangeAspect="1" noChangeArrowheads="1"/>
          </p:cNvPicPr>
          <p:nvPr/>
        </p:nvPicPr>
        <p:blipFill>
          <a:blip r:embed="rId6" cstate="print"/>
          <a:srcRect/>
          <a:stretch>
            <a:fillRect/>
          </a:stretch>
        </p:blipFill>
        <p:spPr bwMode="auto">
          <a:xfrm>
            <a:off x="0" y="3048000"/>
            <a:ext cx="9039726" cy="3505200"/>
          </a:xfrm>
          <a:prstGeom prst="rect">
            <a:avLst/>
          </a:prstGeom>
          <a:noFill/>
          <a:ln w="9525">
            <a:noFill/>
            <a:miter lim="800000"/>
            <a:headEnd/>
            <a:tailEnd/>
          </a:ln>
        </p:spPr>
      </p:pic>
      <p:sp>
        <p:nvSpPr>
          <p:cNvPr id="9" name="TextBox 8"/>
          <p:cNvSpPr txBox="1"/>
          <p:nvPr/>
        </p:nvSpPr>
        <p:spPr>
          <a:xfrm>
            <a:off x="7739805" y="59768"/>
            <a:ext cx="857927" cy="246221"/>
          </a:xfrm>
          <a:prstGeom prst="rect">
            <a:avLst/>
          </a:prstGeom>
          <a:noFill/>
        </p:spPr>
        <p:txBody>
          <a:bodyPr wrap="none" rtlCol="0">
            <a:spAutoFit/>
          </a:bodyPr>
          <a:lstStyle/>
          <a:p>
            <a:pPr defTabSz="457200"/>
            <a:r>
              <a:rPr lang="nl-NL" sz="1000" dirty="0" smtClean="0">
                <a:solidFill>
                  <a:prstClr val="white"/>
                </a:solidFill>
              </a:rPr>
              <a:t>March 2015</a:t>
            </a:r>
            <a:endParaRPr lang="en-US" sz="1000" dirty="0">
              <a:solidFill>
                <a:prstClr val="white"/>
              </a:solidFill>
            </a:endParaRPr>
          </a:p>
        </p:txBody>
      </p:sp>
      <p:pic>
        <p:nvPicPr>
          <p:cNvPr id="10" name="Picture 1"/>
          <p:cNvPicPr>
            <a:picLocks noChangeAspect="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7301077" y="557338"/>
            <a:ext cx="17430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00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p:cNvSpPr>
            <a:spLocks noGrp="1"/>
          </p:cNvSpPr>
          <p:nvPr>
            <p:ph type="subTitle" idx="1"/>
          </p:nvPr>
        </p:nvSpPr>
        <p:spPr>
          <a:xfrm>
            <a:off x="3363686" y="2960400"/>
            <a:ext cx="5704113" cy="971627"/>
          </a:xfrm>
        </p:spPr>
        <p:txBody>
          <a:bodyPr>
            <a:normAutofit fontScale="85000" lnSpcReduction="10000"/>
          </a:bodyPr>
          <a:lstStyle/>
          <a:p>
            <a:pPr>
              <a:lnSpc>
                <a:spcPct val="100000"/>
              </a:lnSpc>
              <a:spcAft>
                <a:spcPts val="600"/>
              </a:spcAft>
            </a:pPr>
            <a:r>
              <a:rPr lang="en-GB" sz="3200" b="1" dirty="0" smtClean="0"/>
              <a:t>What are my responsibilities as an author? Publishing ethics</a:t>
            </a:r>
            <a:endParaRPr lang="en-US" sz="2000" dirty="0"/>
          </a:p>
        </p:txBody>
      </p:sp>
      <p:sp>
        <p:nvSpPr>
          <p:cNvPr id="32" name="Text Placeholder 31"/>
          <p:cNvSpPr>
            <a:spLocks noGrp="1"/>
          </p:cNvSpPr>
          <p:nvPr>
            <p:ph type="body" sz="quarter" idx="12"/>
          </p:nvPr>
        </p:nvSpPr>
        <p:spPr/>
        <p:txBody>
          <a:bodyPr/>
          <a:lstStyle/>
          <a:p>
            <a:r>
              <a:rPr lang="en-US" dirty="0" smtClean="0"/>
              <a:t> </a:t>
            </a:r>
            <a:endParaRPr lang="en-US" dirty="0"/>
          </a:p>
        </p:txBody>
      </p:sp>
      <p:sp>
        <p:nvSpPr>
          <p:cNvPr id="2" name="Text Placeholder 1"/>
          <p:cNvSpPr>
            <a:spLocks noGrp="1"/>
          </p:cNvSpPr>
          <p:nvPr>
            <p:ph type="body" sz="quarter" idx="13"/>
          </p:nvPr>
        </p:nvSpPr>
        <p:spPr/>
        <p:txBody>
          <a:bodyPr/>
          <a:lstStyle/>
          <a:p>
            <a:r>
              <a:rPr lang="en-GB" dirty="0" smtClean="0"/>
              <a:t> </a:t>
            </a:r>
            <a:endParaRPr lang="en-US" dirty="0"/>
          </a:p>
        </p:txBody>
      </p:sp>
      <p:pic>
        <p:nvPicPr>
          <p:cNvPr id="6"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3387" y="6093296"/>
            <a:ext cx="2096980"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7189442" y="6452103"/>
            <a:ext cx="1782860" cy="246221"/>
          </a:xfrm>
          <a:prstGeom prst="rect">
            <a:avLst/>
          </a:prstGeom>
          <a:noFill/>
        </p:spPr>
        <p:txBody>
          <a:bodyPr wrap="none" rtlCol="0">
            <a:spAutoFit/>
          </a:bodyPr>
          <a:lstStyle/>
          <a:p>
            <a:r>
              <a:rPr lang="en-US" sz="1000" dirty="0" smtClean="0">
                <a:solidFill>
                  <a:prstClr val="white">
                    <a:lumMod val="50000"/>
                  </a:prstClr>
                </a:solidFill>
              </a:rPr>
              <a:t>© Reed Elsevier Group PLC</a:t>
            </a:r>
            <a:endParaRPr lang="en-US" sz="1000" dirty="0">
              <a:solidFill>
                <a:prstClr val="white">
                  <a:lumMod val="50000"/>
                </a:prstClr>
              </a:solidFill>
            </a:endParaRPr>
          </a:p>
        </p:txBody>
      </p:sp>
    </p:spTree>
    <p:extLst>
      <p:ext uri="{BB962C8B-B14F-4D97-AF65-F5344CB8AC3E}">
        <p14:creationId xmlns:p14="http://schemas.microsoft.com/office/powerpoint/2010/main" xmlns="" val="59667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 y="1225449"/>
            <a:ext cx="6581775" cy="456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6"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Plagiarism </a:t>
            </a:r>
            <a:r>
              <a:rPr lang="en-GB" dirty="0" smtClean="0">
                <a:solidFill>
                  <a:srgbClr val="007398"/>
                </a:solidFill>
              </a:rPr>
              <a:t>highest </a:t>
            </a:r>
            <a:r>
              <a:rPr lang="en-GB" dirty="0">
                <a:solidFill>
                  <a:srgbClr val="007398"/>
                </a:solidFill>
              </a:rPr>
              <a:t>amongst </a:t>
            </a:r>
            <a:r>
              <a:rPr lang="en-GB" dirty="0" smtClean="0">
                <a:solidFill>
                  <a:srgbClr val="007398"/>
                </a:solidFill>
              </a:rPr>
              <a:t>ethical </a:t>
            </a:r>
            <a:r>
              <a:rPr lang="en-GB" dirty="0">
                <a:solidFill>
                  <a:srgbClr val="007398"/>
                </a:solidFill>
              </a:rPr>
              <a:t>issues</a:t>
            </a:r>
          </a:p>
        </p:txBody>
      </p:sp>
      <p:sp>
        <p:nvSpPr>
          <p:cNvPr id="29" name="Content Placeholder 5"/>
          <p:cNvSpPr>
            <a:spLocks noGrp="1"/>
          </p:cNvSpPr>
          <p:nvPr>
            <p:ph idx="1"/>
          </p:nvPr>
        </p:nvSpPr>
        <p:spPr>
          <a:xfrm>
            <a:off x="337466" y="5613400"/>
            <a:ext cx="8484950" cy="304800"/>
          </a:xfrm>
        </p:spPr>
        <p:txBody>
          <a:bodyPr>
            <a:noAutofit/>
          </a:bodyPr>
          <a:lstStyle/>
          <a:p>
            <a:pPr marL="342900" indent="-342900">
              <a:buClr>
                <a:srgbClr val="0070C0"/>
              </a:buClr>
              <a:defRPr/>
            </a:pPr>
            <a:r>
              <a:rPr lang="en-GB" sz="1400" i="1" dirty="0">
                <a:cs typeface="Arial" pitchFamily="34" charset="0"/>
              </a:rPr>
              <a:t>Sample of cases reported to Elsevier Journals publishing staff in </a:t>
            </a:r>
            <a:r>
              <a:rPr lang="en-GB" sz="1400" i="1" dirty="0" smtClean="0">
                <a:cs typeface="Arial" pitchFamily="34" charset="0"/>
              </a:rPr>
              <a:t>2014</a:t>
            </a:r>
            <a:endParaRPr lang="en-GB" sz="1400" i="1" kern="0" dirty="0">
              <a:ea typeface="ＭＳ Ｐゴシック" pitchFamily="-26" charset="-128"/>
              <a:cs typeface="Arial" pitchFamily="34" charset="0"/>
            </a:endParaRPr>
          </a:p>
        </p:txBody>
      </p:sp>
      <p:pic>
        <p:nvPicPr>
          <p:cNvPr id="7"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1" name="TextBox 10"/>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168378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6"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How big is the problem of plagiarism?</a:t>
            </a:r>
          </a:p>
        </p:txBody>
      </p:sp>
      <p:sp>
        <p:nvSpPr>
          <p:cNvPr id="29" name="Content Placeholder 5"/>
          <p:cNvSpPr>
            <a:spLocks noGrp="1"/>
          </p:cNvSpPr>
          <p:nvPr>
            <p:ph idx="1"/>
          </p:nvPr>
        </p:nvSpPr>
        <p:spPr>
          <a:xfrm>
            <a:off x="337466" y="1123849"/>
            <a:ext cx="8484950" cy="4794351"/>
          </a:xfrm>
        </p:spPr>
        <p:txBody>
          <a:bodyPr>
            <a:noAutofit/>
          </a:bodyPr>
          <a:lstStyle/>
          <a:p>
            <a:pPr marL="342900" indent="-342900">
              <a:buClr>
                <a:schemeClr val="tx2"/>
              </a:buClr>
              <a:buSzPct val="150000"/>
              <a:buFont typeface="Wingdings" panose="05000000000000000000" pitchFamily="2" charset="2"/>
              <a:buChar char="§"/>
            </a:pPr>
            <a:r>
              <a:rPr lang="en-GB" dirty="0"/>
              <a:t>Huge database of 30+ million articles, from 50,000+ journals, from 400+ publishers</a:t>
            </a:r>
          </a:p>
          <a:p>
            <a:pPr marL="342900" indent="-342900">
              <a:buClr>
                <a:schemeClr val="tx2"/>
              </a:buClr>
              <a:buSzPct val="150000"/>
              <a:buFont typeface="Wingdings" panose="05000000000000000000" pitchFamily="2" charset="2"/>
              <a:buChar char="§"/>
            </a:pPr>
            <a:r>
              <a:rPr lang="en-GB" dirty="0"/>
              <a:t>Software alerts Editors to any similarities between the article and this huge database of published articles</a:t>
            </a:r>
          </a:p>
          <a:p>
            <a:pPr marL="342900" indent="-342900">
              <a:buClr>
                <a:schemeClr val="tx2"/>
              </a:buClr>
              <a:buSzPct val="150000"/>
              <a:buFont typeface="Wingdings" panose="05000000000000000000" pitchFamily="2" charset="2"/>
              <a:buChar char="§"/>
            </a:pPr>
            <a:r>
              <a:rPr lang="en-GB" dirty="0"/>
              <a:t>Many Elsevier journals now check every submitted article using </a:t>
            </a:r>
            <a:r>
              <a:rPr lang="en-GB" dirty="0" err="1"/>
              <a:t>CrossCheck</a:t>
            </a:r>
            <a:endParaRPr lang="en-GB" dirty="0"/>
          </a:p>
        </p:txBody>
      </p:sp>
      <p:pic>
        <p:nvPicPr>
          <p:cNvPr id="10" name="Picture 1"/>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96937" y="3469853"/>
            <a:ext cx="17430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1" name="TextBox 10"/>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3180310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6"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Plagiarism is serious but easily avoidable</a:t>
            </a:r>
          </a:p>
        </p:txBody>
      </p:sp>
      <p:sp>
        <p:nvSpPr>
          <p:cNvPr id="29" name="Content Placeholder 5"/>
          <p:cNvSpPr>
            <a:spLocks noGrp="1"/>
          </p:cNvSpPr>
          <p:nvPr>
            <p:ph idx="1"/>
          </p:nvPr>
        </p:nvSpPr>
        <p:spPr>
          <a:xfrm>
            <a:off x="337466" y="1123849"/>
            <a:ext cx="4310734" cy="4794351"/>
          </a:xfrm>
        </p:spPr>
        <p:txBody>
          <a:bodyPr>
            <a:noAutofit/>
          </a:bodyPr>
          <a:lstStyle/>
          <a:p>
            <a:pPr marL="342900" indent="-342900">
              <a:buClr>
                <a:schemeClr val="tx2"/>
              </a:buClr>
              <a:buSzPct val="150000"/>
              <a:buFont typeface="Wingdings" panose="05000000000000000000" pitchFamily="2" charset="2"/>
              <a:buChar char="§"/>
            </a:pPr>
            <a:r>
              <a:rPr lang="en-GB" dirty="0"/>
              <a:t>Plagiarism is easily </a:t>
            </a:r>
            <a:r>
              <a:rPr lang="en-GB" dirty="0" smtClean="0"/>
              <a:t>avoided</a:t>
            </a:r>
            <a:endParaRPr lang="en-GB" dirty="0"/>
          </a:p>
          <a:p>
            <a:pPr marL="342900" indent="-342900">
              <a:buClr>
                <a:schemeClr val="tx2"/>
              </a:buClr>
              <a:buSzPct val="150000"/>
              <a:buFont typeface="Wingdings" panose="05000000000000000000" pitchFamily="2" charset="2"/>
              <a:buChar char="§"/>
            </a:pPr>
            <a:r>
              <a:rPr lang="en-GB" dirty="0" smtClean="0"/>
              <a:t>You </a:t>
            </a:r>
            <a:r>
              <a:rPr lang="en-GB" dirty="0"/>
              <a:t>can use ideas, phrases and arguments from sources already published, just acknowledge the source and the original author</a:t>
            </a:r>
            <a:endParaRPr lang="en-GB"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12433" y="1567539"/>
            <a:ext cx="4831567" cy="4831567"/>
          </a:xfrm>
          <a:prstGeom prst="rect">
            <a:avLst/>
          </a:prstGeom>
        </p:spPr>
      </p:pic>
      <p:pic>
        <p:nvPicPr>
          <p:cNvPr id="7"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0" name="TextBox 9"/>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2651286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2" name="Title 4"/>
          <p:cNvSpPr txBox="1">
            <a:spLocks/>
          </p:cNvSpPr>
          <p:nvPr/>
        </p:nvSpPr>
        <p:spPr>
          <a:xfrm>
            <a:off x="337466" y="705204"/>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Correct citation is key</a:t>
            </a:r>
            <a:endParaRPr lang="en-US" dirty="0">
              <a:solidFill>
                <a:srgbClr val="007398"/>
              </a:solidFill>
            </a:endParaRPr>
          </a:p>
        </p:txBody>
      </p:sp>
      <p:sp>
        <p:nvSpPr>
          <p:cNvPr id="13" name="Content Placeholder 5"/>
          <p:cNvSpPr>
            <a:spLocks noGrp="1"/>
          </p:cNvSpPr>
          <p:nvPr>
            <p:ph idx="1"/>
          </p:nvPr>
        </p:nvSpPr>
        <p:spPr>
          <a:xfrm>
            <a:off x="337466" y="2032000"/>
            <a:ext cx="4310734" cy="3886200"/>
          </a:xfrm>
        </p:spPr>
        <p:txBody>
          <a:bodyPr>
            <a:noAutofit/>
          </a:bodyPr>
          <a:lstStyle/>
          <a:p>
            <a:pPr marL="342900" indent="-342900">
              <a:buClr>
                <a:schemeClr val="tx2"/>
              </a:buClr>
              <a:buSzPct val="150000"/>
              <a:buFont typeface="Wingdings" panose="05000000000000000000" pitchFamily="2" charset="2"/>
              <a:buChar char="§"/>
            </a:pPr>
            <a:r>
              <a:rPr lang="en-GB" dirty="0"/>
              <a:t>To place your own work in context</a:t>
            </a:r>
          </a:p>
          <a:p>
            <a:pPr marL="342900" indent="-342900">
              <a:buClr>
                <a:schemeClr val="tx2"/>
              </a:buClr>
              <a:buSzPct val="150000"/>
              <a:buFont typeface="Wingdings" panose="05000000000000000000" pitchFamily="2" charset="2"/>
              <a:buChar char="§"/>
            </a:pPr>
            <a:r>
              <a:rPr lang="en-GB" dirty="0"/>
              <a:t>To acknowledge the findings of others on which you have built your research</a:t>
            </a:r>
          </a:p>
          <a:p>
            <a:pPr marL="342900" indent="-342900">
              <a:buClr>
                <a:schemeClr val="tx2"/>
              </a:buClr>
              <a:buSzPct val="150000"/>
              <a:buFont typeface="Wingdings" panose="05000000000000000000" pitchFamily="2" charset="2"/>
              <a:buChar char="§"/>
            </a:pPr>
            <a:r>
              <a:rPr lang="en-GB" dirty="0"/>
              <a:t>To maintain the credibility and accuracy of the scientific literature </a:t>
            </a:r>
            <a:endParaRPr lang="en-GB" dirty="0" smtClean="0"/>
          </a:p>
        </p:txBody>
      </p: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10194" y="1284394"/>
            <a:ext cx="4456006" cy="4456006"/>
          </a:xfrm>
          <a:prstGeom prst="rect">
            <a:avLst/>
          </a:prstGeom>
        </p:spPr>
      </p:pic>
      <p:sp>
        <p:nvSpPr>
          <p:cNvPr id="15" name="Content Placeholder 5"/>
          <p:cNvSpPr txBox="1">
            <a:spLocks/>
          </p:cNvSpPr>
          <p:nvPr/>
        </p:nvSpPr>
        <p:spPr>
          <a:xfrm>
            <a:off x="337466" y="1123849"/>
            <a:ext cx="8484950"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Crediting the work of others (including your advisor’s or your own previous work) by citation is important for at least three reasons:</a:t>
            </a:r>
          </a:p>
        </p:txBody>
      </p:sp>
      <p:pic>
        <p:nvPicPr>
          <p:cNvPr id="8"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1" name="TextBox 10"/>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2023363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7" name="Title 4"/>
          <p:cNvSpPr txBox="1">
            <a:spLocks/>
          </p:cNvSpPr>
          <p:nvPr/>
        </p:nvSpPr>
        <p:spPr>
          <a:xfrm>
            <a:off x="337466" y="705204"/>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Paraphrasing</a:t>
            </a:r>
            <a:endParaRPr lang="en-US" dirty="0">
              <a:solidFill>
                <a:srgbClr val="007398"/>
              </a:solidFill>
            </a:endParaRPr>
          </a:p>
        </p:txBody>
      </p:sp>
      <p:sp>
        <p:nvSpPr>
          <p:cNvPr id="36" name="Content Placeholder 5"/>
          <p:cNvSpPr>
            <a:spLocks noGrp="1"/>
          </p:cNvSpPr>
          <p:nvPr>
            <p:ph idx="1"/>
          </p:nvPr>
        </p:nvSpPr>
        <p:spPr>
          <a:xfrm>
            <a:off x="337466" y="2032000"/>
            <a:ext cx="4310734" cy="3886200"/>
          </a:xfrm>
        </p:spPr>
        <p:txBody>
          <a:bodyPr>
            <a:noAutofit/>
          </a:bodyPr>
          <a:lstStyle/>
          <a:p>
            <a:pPr>
              <a:buClr>
                <a:schemeClr val="tx2"/>
              </a:buClr>
              <a:buSzPct val="150000"/>
            </a:pPr>
            <a:r>
              <a:rPr lang="en-GB" b="1" dirty="0"/>
              <a:t>It is unacceptable:</a:t>
            </a:r>
          </a:p>
          <a:p>
            <a:pPr marL="342900" indent="-342900">
              <a:buClr>
                <a:schemeClr val="tx2"/>
              </a:buClr>
              <a:buSzPct val="150000"/>
              <a:buFont typeface="Wingdings" panose="05000000000000000000" pitchFamily="2" charset="2"/>
              <a:buChar char="§"/>
            </a:pPr>
            <a:r>
              <a:rPr lang="en-GB" dirty="0" smtClean="0"/>
              <a:t>Using </a:t>
            </a:r>
            <a:r>
              <a:rPr lang="en-GB" dirty="0"/>
              <a:t>exact phrases from the original source without enclosing them in quotation marks</a:t>
            </a:r>
          </a:p>
          <a:p>
            <a:pPr marL="342900" indent="-342900">
              <a:buClr>
                <a:schemeClr val="tx2"/>
              </a:buClr>
              <a:buSzPct val="150000"/>
              <a:buFont typeface="Wingdings" panose="05000000000000000000" pitchFamily="2" charset="2"/>
              <a:buChar char="§"/>
            </a:pPr>
            <a:r>
              <a:rPr lang="en-GB" dirty="0"/>
              <a:t>Emulating sentence structure even when using different words</a:t>
            </a:r>
          </a:p>
          <a:p>
            <a:pPr marL="342900" indent="-342900">
              <a:buClr>
                <a:schemeClr val="tx2"/>
              </a:buClr>
              <a:buSzPct val="150000"/>
              <a:buFont typeface="Wingdings" panose="05000000000000000000" pitchFamily="2" charset="2"/>
              <a:buChar char="§"/>
            </a:pPr>
            <a:r>
              <a:rPr lang="en-GB" dirty="0"/>
              <a:t>Emulating paragraph organization even when using different wording or sentence structure</a:t>
            </a:r>
            <a:endParaRPr lang="en-GB" dirty="0" smtClean="0"/>
          </a:p>
        </p:txBody>
      </p:sp>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10194" y="1284394"/>
            <a:ext cx="4456006" cy="4456006"/>
          </a:xfrm>
          <a:prstGeom prst="rect">
            <a:avLst/>
          </a:prstGeom>
        </p:spPr>
      </p:pic>
      <p:sp>
        <p:nvSpPr>
          <p:cNvPr id="38" name="Content Placeholder 5"/>
          <p:cNvSpPr txBox="1">
            <a:spLocks/>
          </p:cNvSpPr>
          <p:nvPr/>
        </p:nvSpPr>
        <p:spPr>
          <a:xfrm>
            <a:off x="337466" y="1123849"/>
            <a:ext cx="8484950" cy="793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Paraphrasing is restating someone else's ideas while not copying their actual words verbatim</a:t>
            </a:r>
          </a:p>
        </p:txBody>
      </p:sp>
      <p:sp>
        <p:nvSpPr>
          <p:cNvPr id="2" name="Rectangle 1"/>
          <p:cNvSpPr/>
          <p:nvPr/>
        </p:nvSpPr>
        <p:spPr>
          <a:xfrm>
            <a:off x="388266" y="5590325"/>
            <a:ext cx="3790034" cy="738664"/>
          </a:xfrm>
          <a:prstGeom prst="rect">
            <a:avLst/>
          </a:prstGeom>
        </p:spPr>
        <p:txBody>
          <a:bodyPr wrap="square">
            <a:spAutoFit/>
          </a:bodyPr>
          <a:lstStyle/>
          <a:p>
            <a:pPr fontAlgn="base">
              <a:spcBef>
                <a:spcPct val="0"/>
              </a:spcBef>
              <a:spcAft>
                <a:spcPct val="0"/>
              </a:spcAft>
            </a:pPr>
            <a:r>
              <a:rPr lang="en-US" sz="1400" i="1" dirty="0">
                <a:solidFill>
                  <a:srgbClr val="53565A"/>
                </a:solidFill>
                <a:ea typeface="Calibri" pitchFamily="34" charset="0"/>
                <a:cs typeface="Arial" pitchFamily="34" charset="0"/>
              </a:rPr>
              <a:t>– Statement on Plagiarism</a:t>
            </a:r>
            <a:endParaRPr lang="en-GB" sz="1400" i="1" dirty="0">
              <a:solidFill>
                <a:srgbClr val="53565A"/>
              </a:solidFill>
              <a:cs typeface="Arial" pitchFamily="34" charset="0"/>
            </a:endParaRPr>
          </a:p>
          <a:p>
            <a:pPr eaLnBrk="0" fontAlgn="base" hangingPunct="0">
              <a:spcBef>
                <a:spcPct val="0"/>
              </a:spcBef>
              <a:spcAft>
                <a:spcPct val="0"/>
              </a:spcAft>
            </a:pPr>
            <a:r>
              <a:rPr lang="en-US" sz="1400" i="1" dirty="0">
                <a:solidFill>
                  <a:srgbClr val="53565A"/>
                </a:solidFill>
                <a:ea typeface="Calibri" pitchFamily="34" charset="0"/>
                <a:cs typeface="Arial" pitchFamily="34" charset="0"/>
              </a:rPr>
              <a:t>Department of Biology, Davidson College.</a:t>
            </a:r>
          </a:p>
          <a:p>
            <a:pPr eaLnBrk="0" fontAlgn="base" hangingPunct="0">
              <a:spcBef>
                <a:spcPct val="0"/>
              </a:spcBef>
              <a:spcAft>
                <a:spcPct val="0"/>
              </a:spcAft>
            </a:pPr>
            <a:r>
              <a:rPr lang="en-US" sz="1400" i="1" dirty="0" smtClean="0">
                <a:solidFill>
                  <a:srgbClr val="FF8200"/>
                </a:solidFill>
                <a:ea typeface="Calibri" pitchFamily="34" charset="0"/>
                <a:cs typeface="Arial" pitchFamily="34" charset="0"/>
              </a:rPr>
              <a:t>www.bio.davidson.edu/dept/plagiarism.html </a:t>
            </a:r>
            <a:endParaRPr lang="en-US" sz="1400" i="1" dirty="0">
              <a:solidFill>
                <a:srgbClr val="FF8200"/>
              </a:solidFill>
              <a:cs typeface="Arial" pitchFamily="34" charset="0"/>
            </a:endParaRPr>
          </a:p>
        </p:txBody>
      </p:sp>
      <p:pic>
        <p:nvPicPr>
          <p:cNvPr id="10"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3" name="TextBox 12"/>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2274803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7" name="Title 4"/>
          <p:cNvSpPr txBox="1">
            <a:spLocks/>
          </p:cNvSpPr>
          <p:nvPr/>
        </p:nvSpPr>
        <p:spPr>
          <a:xfrm>
            <a:off x="337466" y="705204"/>
            <a:ext cx="8358052" cy="6917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Can you plagiarise your own work? Text re-cycling/Self-plagiarism</a:t>
            </a:r>
            <a:endParaRPr lang="en-US" dirty="0">
              <a:solidFill>
                <a:srgbClr val="007398"/>
              </a:solidFill>
            </a:endParaRPr>
          </a:p>
        </p:txBody>
      </p:sp>
      <p:sp>
        <p:nvSpPr>
          <p:cNvPr id="38" name="Content Placeholder 5"/>
          <p:cNvSpPr txBox="1">
            <a:spLocks/>
          </p:cNvSpPr>
          <p:nvPr/>
        </p:nvSpPr>
        <p:spPr>
          <a:xfrm>
            <a:off x="337466" y="1390549"/>
            <a:ext cx="8484950" cy="793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A grey area, but best to err on the side of caution: always cite/quote even your own previous work</a:t>
            </a:r>
          </a:p>
        </p:txBody>
      </p:sp>
      <p:sp>
        <p:nvSpPr>
          <p:cNvPr id="10" name="Rectangle 9"/>
          <p:cNvSpPr/>
          <p:nvPr/>
        </p:nvSpPr>
        <p:spPr>
          <a:xfrm>
            <a:off x="496834" y="2259777"/>
            <a:ext cx="8651538" cy="182962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cxnSp>
        <p:nvCxnSpPr>
          <p:cNvPr id="12" name="Straight Connector 11"/>
          <p:cNvCxnSpPr/>
          <p:nvPr/>
        </p:nvCxnSpPr>
        <p:spPr>
          <a:xfrm>
            <a:off x="496834" y="2259777"/>
            <a:ext cx="0" cy="1829623"/>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5"/>
          <p:cNvSpPr txBox="1">
            <a:spLocks/>
          </p:cNvSpPr>
          <p:nvPr/>
        </p:nvSpPr>
        <p:spPr>
          <a:xfrm>
            <a:off x="635001" y="2387600"/>
            <a:ext cx="7429500" cy="17653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r>
              <a:rPr lang="en-GB" sz="1800" b="1" dirty="0"/>
              <a:t>For example </a:t>
            </a:r>
            <a:r>
              <a:rPr lang="en-GB" sz="1800" b="1" dirty="0" smtClean="0"/>
              <a:t/>
            </a:r>
            <a:br>
              <a:rPr lang="en-GB" sz="1800" b="1" dirty="0" smtClean="0"/>
            </a:br>
            <a:r>
              <a:rPr lang="en-GB" sz="1800" dirty="0" smtClean="0"/>
              <a:t>You </a:t>
            </a:r>
            <a:r>
              <a:rPr lang="en-GB" sz="1800" dirty="0"/>
              <a:t>publish a paper and in a later paper, copy your Introduction word-for word and perhaps a figure or two without citing the first paper</a:t>
            </a:r>
          </a:p>
          <a:p>
            <a:endParaRPr lang="en-GB" sz="1800" dirty="0"/>
          </a:p>
          <a:p>
            <a:r>
              <a:rPr lang="en-GB" sz="1800" dirty="0"/>
              <a:t>Editors may conclude that you intentionally exaggerated your output</a:t>
            </a:r>
          </a:p>
        </p:txBody>
      </p:sp>
      <p:pic>
        <p:nvPicPr>
          <p:cNvPr id="14"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6" name="TextBox 15"/>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3230807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5" name="Title 4"/>
          <p:cNvSpPr txBox="1">
            <a:spLocks/>
          </p:cNvSpPr>
          <p:nvPr/>
        </p:nvSpPr>
        <p:spPr>
          <a:xfrm>
            <a:off x="337465" y="705204"/>
            <a:ext cx="8191680"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smtClean="0">
                <a:solidFill>
                  <a:srgbClr val="007398"/>
                </a:solidFill>
              </a:rPr>
              <a:t>Consequences</a:t>
            </a:r>
            <a:endParaRPr lang="en-GB" dirty="0">
              <a:solidFill>
                <a:srgbClr val="007398"/>
              </a:solidFill>
            </a:endParaRPr>
          </a:p>
        </p:txBody>
      </p:sp>
      <p:pic>
        <p:nvPicPr>
          <p:cNvPr id="8"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1" name="TextBox 10"/>
          <p:cNvSpPr txBox="1"/>
          <p:nvPr/>
        </p:nvSpPr>
        <p:spPr>
          <a:xfrm>
            <a:off x="7739805" y="59768"/>
            <a:ext cx="857927" cy="246221"/>
          </a:xfrm>
          <a:prstGeom prst="rect">
            <a:avLst/>
          </a:prstGeom>
          <a:noFill/>
        </p:spPr>
        <p:txBody>
          <a:bodyPr wrap="none" rtlCol="0">
            <a:spAutoFit/>
          </a:bodyPr>
          <a:lstStyle/>
          <a:p>
            <a:pPr defTabSz="457200"/>
            <a:r>
              <a:rPr lang="nl-NL" sz="1000" dirty="0" smtClean="0">
                <a:solidFill>
                  <a:prstClr val="white"/>
                </a:solidFill>
              </a:rPr>
              <a:t>March 2015</a:t>
            </a:r>
            <a:endParaRPr lang="en-US" sz="1000" dirty="0">
              <a:solidFill>
                <a:prstClr val="white"/>
              </a:solidFill>
            </a:endParaRPr>
          </a:p>
        </p:txBody>
      </p:sp>
      <p:sp>
        <p:nvSpPr>
          <p:cNvPr id="12" name="TextBox 11"/>
          <p:cNvSpPr txBox="1"/>
          <p:nvPr/>
        </p:nvSpPr>
        <p:spPr>
          <a:xfrm rot="19635562">
            <a:off x="257674" y="2293246"/>
            <a:ext cx="8372745" cy="2215991"/>
          </a:xfrm>
          <a:prstGeom prst="rect">
            <a:avLst/>
          </a:prstGeom>
          <a:noFill/>
        </p:spPr>
        <p:txBody>
          <a:bodyPr wrap="square" rtlCol="0">
            <a:spAutoFit/>
          </a:bodyPr>
          <a:lstStyle/>
          <a:p>
            <a:pPr algn="ctr" defTabSz="457200"/>
            <a:r>
              <a:rPr lang="en-US" sz="13800" b="1" dirty="0" smtClean="0">
                <a:solidFill>
                  <a:srgbClr val="FF0000">
                    <a:alpha val="23000"/>
                  </a:srgbClr>
                </a:solidFill>
                <a:effectLst>
                  <a:outerShdw blurRad="50800" dist="38100" dir="5400000" algn="t" rotWithShape="0">
                    <a:prstClr val="black">
                      <a:alpha val="40000"/>
                    </a:prstClr>
                  </a:outerShdw>
                </a:effectLst>
                <a:latin typeface="Bernard MT Condensed" pitchFamily="18" charset="0"/>
              </a:rPr>
              <a:t>RETRACTED</a:t>
            </a:r>
            <a:endParaRPr lang="en-US" sz="13800" b="1" dirty="0">
              <a:solidFill>
                <a:srgbClr val="FF0000">
                  <a:alpha val="23000"/>
                </a:srgbClr>
              </a:solidFill>
              <a:effectLst>
                <a:outerShdw blurRad="50800" dist="38100" dir="5400000" algn="t" rotWithShape="0">
                  <a:prstClr val="black">
                    <a:alpha val="40000"/>
                  </a:prstClr>
                </a:outerShdw>
              </a:effectLst>
              <a:latin typeface="Bernard MT Condensed" pitchFamily="18" charset="0"/>
            </a:endParaRPr>
          </a:p>
        </p:txBody>
      </p:sp>
      <p:sp>
        <p:nvSpPr>
          <p:cNvPr id="13" name="Rectangle 7"/>
          <p:cNvSpPr>
            <a:spLocks noChangeArrowheads="1"/>
          </p:cNvSpPr>
          <p:nvPr/>
        </p:nvSpPr>
        <p:spPr bwMode="auto">
          <a:xfrm>
            <a:off x="317500" y="1556792"/>
            <a:ext cx="8358956" cy="2224087"/>
          </a:xfrm>
          <a:prstGeom prst="rect">
            <a:avLst/>
          </a:prstGeom>
          <a:noFill/>
          <a:ln w="9525">
            <a:noFill/>
            <a:miter lim="800000"/>
            <a:headEnd/>
            <a:tailEnd/>
          </a:ln>
        </p:spPr>
        <p:txBody>
          <a:bodyPr lIns="0" rIns="0"/>
          <a:lstStyle/>
          <a:p>
            <a:pPr marL="342900" indent="-342900" defTabSz="457200">
              <a:lnSpc>
                <a:spcPct val="90000"/>
              </a:lnSpc>
              <a:spcBef>
                <a:spcPct val="20000"/>
              </a:spcBef>
              <a:buClr>
                <a:srgbClr val="FF8200"/>
              </a:buClr>
              <a:buSzPct val="150000"/>
              <a:buFont typeface="Wingdings" panose="05000000000000000000" pitchFamily="2" charset="2"/>
              <a:buChar char="§"/>
              <a:defRPr/>
            </a:pPr>
            <a:r>
              <a:rPr lang="en-US" sz="2000" dirty="0">
                <a:solidFill>
                  <a:srgbClr val="53565A"/>
                </a:solidFill>
                <a:cs typeface="Arial"/>
              </a:rPr>
              <a:t>Potential consequences can vary according to the severity of the misconduct and the standards set by the journal editors, institutions and funding bodies.   </a:t>
            </a:r>
          </a:p>
          <a:p>
            <a:pPr marL="342900" indent="-342900" defTabSz="457200">
              <a:lnSpc>
                <a:spcPct val="90000"/>
              </a:lnSpc>
              <a:spcBef>
                <a:spcPct val="20000"/>
              </a:spcBef>
              <a:buClr>
                <a:srgbClr val="FF8200"/>
              </a:buClr>
              <a:buSzPct val="150000"/>
              <a:buFont typeface="Wingdings" panose="05000000000000000000" pitchFamily="2" charset="2"/>
              <a:buChar char="§"/>
              <a:defRPr/>
            </a:pPr>
            <a:endParaRPr lang="en-US" sz="2000" dirty="0">
              <a:solidFill>
                <a:srgbClr val="53565A"/>
              </a:solidFill>
              <a:cs typeface="Arial"/>
            </a:endParaRPr>
          </a:p>
          <a:p>
            <a:pPr marL="342900" indent="-342900" defTabSz="457200">
              <a:lnSpc>
                <a:spcPct val="90000"/>
              </a:lnSpc>
              <a:spcBef>
                <a:spcPct val="20000"/>
              </a:spcBef>
              <a:buClr>
                <a:srgbClr val="FF8200"/>
              </a:buClr>
              <a:buSzPct val="150000"/>
              <a:buFont typeface="Wingdings" panose="05000000000000000000" pitchFamily="2" charset="2"/>
              <a:buChar char="§"/>
              <a:defRPr/>
            </a:pPr>
            <a:r>
              <a:rPr lang="en-US" sz="2000" dirty="0" smtClean="0">
                <a:solidFill>
                  <a:srgbClr val="53565A"/>
                </a:solidFill>
                <a:cs typeface="Arial"/>
              </a:rPr>
              <a:t>Possible </a:t>
            </a:r>
            <a:r>
              <a:rPr lang="en-US" sz="2000" dirty="0">
                <a:solidFill>
                  <a:srgbClr val="53565A"/>
                </a:solidFill>
                <a:cs typeface="Arial"/>
              </a:rPr>
              <a:t>actions </a:t>
            </a:r>
            <a:r>
              <a:rPr lang="en-US" sz="2000" dirty="0" smtClean="0">
                <a:solidFill>
                  <a:srgbClr val="53565A"/>
                </a:solidFill>
                <a:cs typeface="Arial"/>
              </a:rPr>
              <a:t>include:</a:t>
            </a:r>
          </a:p>
          <a:p>
            <a:pPr marL="800100" lvl="1" indent="-342900" defTabSz="457200">
              <a:lnSpc>
                <a:spcPct val="90000"/>
              </a:lnSpc>
              <a:spcBef>
                <a:spcPct val="20000"/>
              </a:spcBef>
              <a:buClr>
                <a:srgbClr val="FF8200"/>
              </a:buClr>
              <a:buSzPct val="150000"/>
              <a:buFont typeface="Wingdings" panose="05000000000000000000" pitchFamily="2" charset="2"/>
              <a:buChar char="§"/>
              <a:defRPr/>
            </a:pPr>
            <a:r>
              <a:rPr lang="en-US" sz="2000" dirty="0" smtClean="0">
                <a:solidFill>
                  <a:srgbClr val="53565A"/>
                </a:solidFill>
                <a:cs typeface="Arial"/>
              </a:rPr>
              <a:t>Written </a:t>
            </a:r>
            <a:r>
              <a:rPr lang="en-US" sz="2000" dirty="0">
                <a:solidFill>
                  <a:srgbClr val="53565A"/>
                </a:solidFill>
                <a:cs typeface="Arial"/>
              </a:rPr>
              <a:t>letters of concern and </a:t>
            </a:r>
            <a:r>
              <a:rPr lang="en-US" sz="2000" dirty="0" smtClean="0">
                <a:solidFill>
                  <a:srgbClr val="53565A"/>
                </a:solidFill>
                <a:cs typeface="Arial"/>
              </a:rPr>
              <a:t>reprimand</a:t>
            </a:r>
          </a:p>
          <a:p>
            <a:pPr marL="800100" lvl="1" indent="-342900" defTabSz="457200">
              <a:lnSpc>
                <a:spcPct val="90000"/>
              </a:lnSpc>
              <a:spcBef>
                <a:spcPct val="20000"/>
              </a:spcBef>
              <a:buClr>
                <a:srgbClr val="FF8200"/>
              </a:buClr>
              <a:buSzPct val="150000"/>
              <a:buFont typeface="Wingdings" panose="05000000000000000000" pitchFamily="2" charset="2"/>
              <a:buChar char="§"/>
              <a:defRPr/>
            </a:pPr>
            <a:r>
              <a:rPr lang="en-US" sz="2000" dirty="0" smtClean="0">
                <a:solidFill>
                  <a:srgbClr val="53565A"/>
                </a:solidFill>
                <a:cs typeface="Arial"/>
              </a:rPr>
              <a:t>Article retractions</a:t>
            </a:r>
          </a:p>
          <a:p>
            <a:pPr marL="800100" lvl="1" indent="-342900" defTabSz="457200">
              <a:lnSpc>
                <a:spcPct val="90000"/>
              </a:lnSpc>
              <a:spcBef>
                <a:spcPct val="20000"/>
              </a:spcBef>
              <a:buClr>
                <a:srgbClr val="FF8200"/>
              </a:buClr>
              <a:buSzPct val="150000"/>
              <a:buFont typeface="Wingdings" panose="05000000000000000000" pitchFamily="2" charset="2"/>
              <a:buChar char="§"/>
              <a:defRPr/>
            </a:pPr>
            <a:r>
              <a:rPr lang="en-US" sz="2000" dirty="0" smtClean="0">
                <a:solidFill>
                  <a:srgbClr val="53565A"/>
                </a:solidFill>
                <a:cs typeface="Arial"/>
              </a:rPr>
              <a:t>Some </a:t>
            </a:r>
            <a:r>
              <a:rPr lang="en-US" sz="2000" dirty="0">
                <a:solidFill>
                  <a:srgbClr val="53565A"/>
                </a:solidFill>
                <a:cs typeface="Arial"/>
              </a:rPr>
              <a:t>form of disciplinary action on the part of the researcher’s institute or funding body</a:t>
            </a:r>
          </a:p>
        </p:txBody>
      </p:sp>
    </p:spTree>
    <p:extLst>
      <p:ext uri="{BB962C8B-B14F-4D97-AF65-F5344CB8AC3E}">
        <p14:creationId xmlns:p14="http://schemas.microsoft.com/office/powerpoint/2010/main" xmlns="" val="131624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
          <p:cNvSpPr txBox="1">
            <a:spLocks/>
          </p:cNvSpPr>
          <p:nvPr/>
        </p:nvSpPr>
        <p:spPr>
          <a:xfrm>
            <a:off x="337466" y="705204"/>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smtClean="0">
                <a:solidFill>
                  <a:srgbClr val="007398"/>
                </a:solidFill>
              </a:rPr>
              <a:t>Recap</a:t>
            </a:r>
            <a:endParaRPr lang="en-US" dirty="0">
              <a:solidFill>
                <a:srgbClr val="007398"/>
              </a:solidFill>
            </a:endParaRPr>
          </a:p>
        </p:txBody>
      </p:sp>
      <p:sp>
        <p:nvSpPr>
          <p:cNvPr id="49" name="Rounded Rectangle 48"/>
          <p:cNvSpPr/>
          <p:nvPr/>
        </p:nvSpPr>
        <p:spPr>
          <a:xfrm>
            <a:off x="449310" y="1316631"/>
            <a:ext cx="2729320" cy="1339486"/>
          </a:xfrm>
          <a:prstGeom prst="roundRect">
            <a:avLst>
              <a:gd name="adj" fmla="val 5117"/>
            </a:avLst>
          </a:prstGeom>
          <a:solidFill>
            <a:schemeClr val="bg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0" name="Rounded Rectangle 49"/>
          <p:cNvSpPr/>
          <p:nvPr/>
        </p:nvSpPr>
        <p:spPr>
          <a:xfrm>
            <a:off x="443506" y="2953636"/>
            <a:ext cx="2729320" cy="1339486"/>
          </a:xfrm>
          <a:prstGeom prst="roundRect">
            <a:avLst>
              <a:gd name="adj" fmla="val 5117"/>
            </a:avLst>
          </a:prstGeom>
          <a:solidFill>
            <a:schemeClr val="bg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1" name="Rounded Rectangle 50"/>
          <p:cNvSpPr/>
          <p:nvPr/>
        </p:nvSpPr>
        <p:spPr>
          <a:xfrm>
            <a:off x="3475538" y="1316631"/>
            <a:ext cx="2729320" cy="1339486"/>
          </a:xfrm>
          <a:prstGeom prst="roundRect">
            <a:avLst>
              <a:gd name="adj" fmla="val 5117"/>
            </a:avLst>
          </a:prstGeom>
          <a:solidFill>
            <a:schemeClr val="bg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2" name="Rounded Rectangle 51"/>
          <p:cNvSpPr/>
          <p:nvPr/>
        </p:nvSpPr>
        <p:spPr>
          <a:xfrm>
            <a:off x="3469734" y="2953636"/>
            <a:ext cx="2729320" cy="1339486"/>
          </a:xfrm>
          <a:prstGeom prst="roundRect">
            <a:avLst>
              <a:gd name="adj" fmla="val 5117"/>
            </a:avLst>
          </a:prstGeom>
          <a:solidFill>
            <a:schemeClr val="bg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3" name="TextBox 52"/>
          <p:cNvSpPr txBox="1"/>
          <p:nvPr/>
        </p:nvSpPr>
        <p:spPr>
          <a:xfrm>
            <a:off x="449310" y="1786319"/>
            <a:ext cx="2729320" cy="400110"/>
          </a:xfrm>
          <a:prstGeom prst="rect">
            <a:avLst/>
          </a:prstGeom>
          <a:noFill/>
        </p:spPr>
        <p:txBody>
          <a:bodyPr wrap="square" rtlCol="0">
            <a:spAutoFit/>
          </a:bodyPr>
          <a:lstStyle/>
          <a:p>
            <a:pPr algn="ctr" defTabSz="457200"/>
            <a:r>
              <a:rPr lang="en-US" sz="2000" dirty="0">
                <a:solidFill>
                  <a:srgbClr val="53565A"/>
                </a:solidFill>
                <a:cs typeface="Arial" pitchFamily="34" charset="0"/>
              </a:rPr>
              <a:t>When in doubt, cite! </a:t>
            </a:r>
            <a:endParaRPr lang="en-GB" sz="2000" dirty="0">
              <a:solidFill>
                <a:srgbClr val="53565A"/>
              </a:solidFill>
            </a:endParaRPr>
          </a:p>
        </p:txBody>
      </p:sp>
      <p:sp>
        <p:nvSpPr>
          <p:cNvPr id="54" name="TextBox 53"/>
          <p:cNvSpPr txBox="1"/>
          <p:nvPr/>
        </p:nvSpPr>
        <p:spPr>
          <a:xfrm>
            <a:off x="3475538" y="1482581"/>
            <a:ext cx="2729320" cy="1015663"/>
          </a:xfrm>
          <a:prstGeom prst="rect">
            <a:avLst/>
          </a:prstGeom>
          <a:noFill/>
        </p:spPr>
        <p:txBody>
          <a:bodyPr wrap="square" rtlCol="0">
            <a:spAutoFit/>
          </a:bodyPr>
          <a:lstStyle/>
          <a:p>
            <a:pPr algn="ctr" defTabSz="457200"/>
            <a:r>
              <a:rPr lang="en-GB" sz="2000" dirty="0">
                <a:solidFill>
                  <a:srgbClr val="53565A"/>
                </a:solidFill>
                <a:cs typeface="Arial" pitchFamily="34" charset="0"/>
              </a:rPr>
              <a:t>Never cut &amp; paste (even to save time in drafts)</a:t>
            </a:r>
            <a:endParaRPr lang="en-GB" sz="2000" dirty="0">
              <a:solidFill>
                <a:srgbClr val="53565A"/>
              </a:solidFill>
            </a:endParaRPr>
          </a:p>
        </p:txBody>
      </p:sp>
      <p:sp>
        <p:nvSpPr>
          <p:cNvPr id="55" name="TextBox 54"/>
          <p:cNvSpPr txBox="1"/>
          <p:nvPr/>
        </p:nvSpPr>
        <p:spPr>
          <a:xfrm>
            <a:off x="443506" y="3269862"/>
            <a:ext cx="2729320" cy="707886"/>
          </a:xfrm>
          <a:prstGeom prst="rect">
            <a:avLst/>
          </a:prstGeom>
          <a:noFill/>
        </p:spPr>
        <p:txBody>
          <a:bodyPr wrap="square" rtlCol="0">
            <a:spAutoFit/>
          </a:bodyPr>
          <a:lstStyle/>
          <a:p>
            <a:pPr algn="ctr" defTabSz="457200"/>
            <a:r>
              <a:rPr lang="en-US" sz="2000" dirty="0">
                <a:solidFill>
                  <a:srgbClr val="53565A"/>
                </a:solidFill>
                <a:cs typeface="Arial" pitchFamily="34" charset="0"/>
              </a:rPr>
              <a:t>If you suspect: REPORT</a:t>
            </a:r>
            <a:endParaRPr lang="en-GB" sz="2000" dirty="0">
              <a:solidFill>
                <a:srgbClr val="53565A"/>
              </a:solidFill>
            </a:endParaRPr>
          </a:p>
        </p:txBody>
      </p:sp>
      <p:sp>
        <p:nvSpPr>
          <p:cNvPr id="56" name="TextBox 55"/>
          <p:cNvSpPr txBox="1"/>
          <p:nvPr/>
        </p:nvSpPr>
        <p:spPr>
          <a:xfrm>
            <a:off x="3469734" y="3426948"/>
            <a:ext cx="2729320" cy="400110"/>
          </a:xfrm>
          <a:prstGeom prst="rect">
            <a:avLst/>
          </a:prstGeom>
          <a:noFill/>
        </p:spPr>
        <p:txBody>
          <a:bodyPr wrap="square" rtlCol="0">
            <a:spAutoFit/>
          </a:bodyPr>
          <a:lstStyle/>
          <a:p>
            <a:pPr algn="ctr" defTabSz="457200"/>
            <a:r>
              <a:rPr lang="en-US" sz="2000" dirty="0">
                <a:solidFill>
                  <a:srgbClr val="53565A"/>
                </a:solidFill>
                <a:cs typeface="Arial" pitchFamily="34" charset="0"/>
              </a:rPr>
              <a:t>Responsibility</a:t>
            </a:r>
          </a:p>
        </p:txBody>
      </p:sp>
      <p:pic>
        <p:nvPicPr>
          <p:cNvPr id="12"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4" name="TextBox 13"/>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872557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it-IT" dirty="0" smtClean="0"/>
              <a:t>Elsevier.com/authors</a:t>
            </a:r>
          </a:p>
          <a:p>
            <a:r>
              <a:rPr lang="it-IT" dirty="0" smtClean="0"/>
              <a:t>Elsevier.com/reviewers</a:t>
            </a:r>
          </a:p>
          <a:p>
            <a:pPr lvl="0"/>
            <a:r>
              <a:rPr lang="en-GB" dirty="0">
                <a:solidFill>
                  <a:schemeClr val="tx1"/>
                </a:solidFill>
              </a:rPr>
              <a:t>E</a:t>
            </a:r>
            <a:r>
              <a:rPr lang="en-GB" dirty="0" smtClean="0">
                <a:solidFill>
                  <a:schemeClr val="tx1"/>
                </a:solidFill>
              </a:rPr>
              <a:t>lsevier.com/ethics</a:t>
            </a:r>
            <a:endParaRPr lang="it-IT" dirty="0" smtClean="0"/>
          </a:p>
          <a:p>
            <a:r>
              <a:rPr lang="it-IT" dirty="0" smtClean="0"/>
              <a:t>Mendeley.com - </a:t>
            </a:r>
            <a:r>
              <a:rPr lang="en-US" dirty="0"/>
              <a:t>free reference manager and academic social network</a:t>
            </a:r>
            <a:endParaRPr lang="it-IT" dirty="0" smtClean="0"/>
          </a:p>
          <a:p>
            <a:r>
              <a:rPr lang="it-IT" dirty="0" smtClean="0"/>
              <a:t>Elsevier.com/webshop - </a:t>
            </a:r>
            <a:r>
              <a:rPr lang="it-IT" dirty="0"/>
              <a:t>Language Editing </a:t>
            </a:r>
            <a:r>
              <a:rPr lang="it-IT" dirty="0" smtClean="0"/>
              <a:t>Services</a:t>
            </a:r>
          </a:p>
          <a:p>
            <a:r>
              <a:rPr lang="it-IT" dirty="0" smtClean="0"/>
              <a:t>COPE </a:t>
            </a:r>
            <a:r>
              <a:rPr lang="it-IT" dirty="0"/>
              <a:t>- </a:t>
            </a:r>
            <a:r>
              <a:rPr lang="it-IT" dirty="0" smtClean="0"/>
              <a:t>www.publicationethics.org.uk/about</a:t>
            </a:r>
            <a:endParaRPr lang="it-IT" dirty="0"/>
          </a:p>
          <a:p>
            <a:r>
              <a:rPr lang="it-IT" dirty="0"/>
              <a:t>PERK - http://</a:t>
            </a:r>
            <a:r>
              <a:rPr lang="it-IT" dirty="0" smtClean="0"/>
              <a:t>www.elsevier.com/editors</a:t>
            </a:r>
            <a:endParaRPr lang="it-IT" dirty="0"/>
          </a:p>
          <a:p>
            <a:endParaRPr lang="en-US" dirty="0"/>
          </a:p>
        </p:txBody>
      </p:sp>
      <p:sp>
        <p:nvSpPr>
          <p:cNvPr id="3" name="Title 2"/>
          <p:cNvSpPr>
            <a:spLocks noGrp="1"/>
          </p:cNvSpPr>
          <p:nvPr>
            <p:ph type="title"/>
          </p:nvPr>
        </p:nvSpPr>
        <p:spPr/>
        <p:txBody>
          <a:bodyPr/>
          <a:lstStyle/>
          <a:p>
            <a:r>
              <a:rPr lang="nl-NL" dirty="0" smtClean="0"/>
              <a:t>Useful links</a:t>
            </a:r>
            <a:endParaRPr lang="en-US" dirty="0"/>
          </a:p>
        </p:txBody>
      </p:sp>
      <p:sp>
        <p:nvSpPr>
          <p:cNvPr id="4" name="TextBox 3"/>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3264761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
          <p:cNvSpPr txBox="1">
            <a:spLocks/>
          </p:cNvSpPr>
          <p:nvPr/>
        </p:nvSpPr>
        <p:spPr>
          <a:xfrm>
            <a:off x="337466" y="495881"/>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Who is really responsible for Ethics</a:t>
            </a:r>
            <a:r>
              <a:rPr lang="en-GB" dirty="0" smtClean="0">
                <a:solidFill>
                  <a:srgbClr val="007398"/>
                </a:solidFill>
              </a:rPr>
              <a:t>?</a:t>
            </a:r>
            <a:endParaRPr lang="en-GB" dirty="0">
              <a:solidFill>
                <a:srgbClr val="007398"/>
              </a:solidFill>
            </a:endParaRPr>
          </a:p>
        </p:txBody>
      </p:sp>
      <p:sp>
        <p:nvSpPr>
          <p:cNvPr id="57" name="Content Placeholder 5"/>
          <p:cNvSpPr>
            <a:spLocks noGrp="1"/>
          </p:cNvSpPr>
          <p:nvPr>
            <p:ph idx="1"/>
          </p:nvPr>
        </p:nvSpPr>
        <p:spPr>
          <a:xfrm>
            <a:off x="1194113" y="1193231"/>
            <a:ext cx="6476790" cy="4977757"/>
          </a:xfrm>
        </p:spPr>
        <p:txBody>
          <a:bodyPr>
            <a:noAutofit/>
          </a:bodyPr>
          <a:lstStyle/>
          <a:p>
            <a:pPr>
              <a:buClr>
                <a:schemeClr val="tx2"/>
              </a:buClr>
              <a:buSzPct val="130000"/>
            </a:pPr>
            <a:r>
              <a:rPr lang="en-GB" sz="1800" dirty="0"/>
              <a:t>All </a:t>
            </a:r>
            <a:r>
              <a:rPr lang="en-GB" sz="1800" dirty="0" smtClean="0"/>
              <a:t>Stakeholders</a:t>
            </a:r>
          </a:p>
          <a:p>
            <a:pPr>
              <a:buClr>
                <a:schemeClr val="tx2"/>
              </a:buClr>
              <a:buSzPct val="130000"/>
            </a:pPr>
            <a:endParaRPr lang="en-GB" sz="1800" dirty="0"/>
          </a:p>
          <a:p>
            <a:pPr>
              <a:buClr>
                <a:schemeClr val="tx2"/>
              </a:buClr>
              <a:buSzPct val="130000"/>
            </a:pPr>
            <a:endParaRPr lang="en-GB" sz="1800" dirty="0" smtClean="0"/>
          </a:p>
          <a:p>
            <a:pPr>
              <a:buClr>
                <a:schemeClr val="tx2"/>
              </a:buClr>
              <a:buSzPct val="130000"/>
            </a:pPr>
            <a:r>
              <a:rPr lang="en-GB" sz="1800" dirty="0"/>
              <a:t>Authors </a:t>
            </a:r>
          </a:p>
          <a:p>
            <a:pPr>
              <a:buClr>
                <a:schemeClr val="tx2"/>
              </a:buClr>
              <a:buSzPct val="130000"/>
            </a:pPr>
            <a:r>
              <a:rPr lang="en-GB" sz="1800" dirty="0"/>
              <a:t/>
            </a:r>
            <a:br>
              <a:rPr lang="en-GB" sz="1800" dirty="0"/>
            </a:br>
            <a:r>
              <a:rPr lang="en-GB" sz="1800" dirty="0" smtClean="0"/>
              <a:t/>
            </a:r>
            <a:br>
              <a:rPr lang="en-GB" sz="1800" dirty="0" smtClean="0"/>
            </a:br>
            <a:r>
              <a:rPr lang="en-GB" sz="1800" dirty="0" smtClean="0"/>
              <a:t>Institutions/Companies/Agencies/Funding Bodies</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Publishers/Journal </a:t>
            </a:r>
            <a:r>
              <a:rPr lang="en-GB" sz="1800" dirty="0"/>
              <a:t>Editors </a:t>
            </a:r>
          </a:p>
          <a:p>
            <a:pPr>
              <a:buClr>
                <a:schemeClr val="tx2"/>
              </a:buClr>
              <a:buSzPct val="130000"/>
            </a:pPr>
            <a:endParaRPr lang="en-GB" sz="1800" dirty="0"/>
          </a:p>
        </p:txBody>
      </p:sp>
      <p:pic>
        <p:nvPicPr>
          <p:cNvPr id="58" name="Picture 5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3388" y="2869062"/>
            <a:ext cx="697214" cy="697214"/>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855" y="996457"/>
            <a:ext cx="965140" cy="965140"/>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3799" y="1961597"/>
            <a:ext cx="837937" cy="837937"/>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5528" y="3682771"/>
            <a:ext cx="837937" cy="837937"/>
          </a:xfrm>
          <a:prstGeom prst="rect">
            <a:avLst/>
          </a:prstGeom>
        </p:spPr>
      </p:pic>
      <p:pic>
        <p:nvPicPr>
          <p:cNvPr id="63" name="Picture 6" descr="COPE log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61102" y="4404213"/>
            <a:ext cx="3056558" cy="854900"/>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Rectangle 64"/>
          <p:cNvSpPr/>
          <p:nvPr/>
        </p:nvSpPr>
        <p:spPr>
          <a:xfrm>
            <a:off x="369898" y="4520708"/>
            <a:ext cx="5498246" cy="2308324"/>
          </a:xfrm>
          <a:prstGeom prst="rect">
            <a:avLst/>
          </a:prstGeom>
        </p:spPr>
        <p:txBody>
          <a:bodyPr wrap="square">
            <a:spAutoFit/>
          </a:bodyPr>
          <a:lstStyle/>
          <a:p>
            <a:pPr defTabSz="457200"/>
            <a:r>
              <a:rPr lang="en-GB" dirty="0">
                <a:solidFill>
                  <a:srgbClr val="FFFFFF">
                    <a:lumMod val="50000"/>
                  </a:srgbClr>
                </a:solidFill>
              </a:rPr>
              <a:t>All Elsevier </a:t>
            </a:r>
            <a:r>
              <a:rPr lang="en-GB" dirty="0" smtClean="0">
                <a:solidFill>
                  <a:srgbClr val="FFFFFF">
                    <a:lumMod val="50000"/>
                  </a:srgbClr>
                </a:solidFill>
              </a:rPr>
              <a:t>journals are  </a:t>
            </a:r>
            <a:r>
              <a:rPr lang="en-GB" dirty="0">
                <a:solidFill>
                  <a:srgbClr val="FFFFFF">
                    <a:lumMod val="50000"/>
                  </a:srgbClr>
                </a:solidFill>
              </a:rPr>
              <a:t>members of</a:t>
            </a:r>
            <a:r>
              <a:rPr lang="en-GB" dirty="0" smtClean="0">
                <a:solidFill>
                  <a:srgbClr val="FFFFFF">
                    <a:lumMod val="50000"/>
                  </a:srgbClr>
                </a:solidFill>
              </a:rPr>
              <a:t>:</a:t>
            </a:r>
          </a:p>
          <a:p>
            <a:pPr defTabSz="457200"/>
            <a:endParaRPr lang="en-GB" dirty="0">
              <a:solidFill>
                <a:srgbClr val="FFFFFF">
                  <a:lumMod val="50000"/>
                </a:srgbClr>
              </a:solidFill>
            </a:endParaRPr>
          </a:p>
          <a:p>
            <a:pPr defTabSz="457200"/>
            <a:endParaRPr lang="en-GB" dirty="0" smtClean="0">
              <a:solidFill>
                <a:srgbClr val="FFFFFF">
                  <a:lumMod val="50000"/>
                </a:srgbClr>
              </a:solidFill>
            </a:endParaRPr>
          </a:p>
          <a:p>
            <a:pPr defTabSz="457200"/>
            <a:r>
              <a:rPr lang="en-US" dirty="0" smtClean="0">
                <a:cs typeface="Arial" pitchFamily="34" charset="0"/>
              </a:rPr>
              <a:t>Elsevier supports editors</a:t>
            </a:r>
          </a:p>
          <a:p>
            <a:pPr defTabSz="457200"/>
            <a:r>
              <a:rPr lang="en-US" dirty="0" smtClean="0">
                <a:cs typeface="Arial" pitchFamily="34" charset="0"/>
              </a:rPr>
              <a:t>with </a:t>
            </a:r>
            <a:r>
              <a:rPr lang="en-US" dirty="0">
                <a:cs typeface="Arial" pitchFamily="34" charset="0"/>
              </a:rPr>
              <a:t>a </a:t>
            </a:r>
            <a:r>
              <a:rPr lang="en-US" b="1" dirty="0">
                <a:cs typeface="Arial" pitchFamily="34" charset="0"/>
              </a:rPr>
              <a:t>Publishing Ethics Resource Kit (PERK) </a:t>
            </a:r>
            <a:endParaRPr lang="en-US" b="1" dirty="0" smtClean="0">
              <a:cs typeface="Arial" pitchFamily="34" charset="0"/>
            </a:endParaRPr>
          </a:p>
          <a:p>
            <a:pPr defTabSz="457200"/>
            <a:r>
              <a:rPr lang="en-US" dirty="0" smtClean="0">
                <a:cs typeface="Arial" pitchFamily="34" charset="0"/>
              </a:rPr>
              <a:t>to </a:t>
            </a:r>
            <a:r>
              <a:rPr lang="en-US" dirty="0">
                <a:cs typeface="Arial" pitchFamily="34" charset="0"/>
              </a:rPr>
              <a:t>guide them in investigations of unethical behavio</a:t>
            </a:r>
            <a:r>
              <a:rPr lang="en-US" dirty="0">
                <a:solidFill>
                  <a:srgbClr val="07779D"/>
                </a:solidFill>
                <a:latin typeface="Arial" pitchFamily="34" charset="0"/>
                <a:cs typeface="Arial" pitchFamily="34" charset="0"/>
              </a:rPr>
              <a:t>r</a:t>
            </a:r>
            <a:endParaRPr lang="en-GB" dirty="0" smtClean="0">
              <a:solidFill>
                <a:srgbClr val="FFFFFF">
                  <a:lumMod val="50000"/>
                </a:srgbClr>
              </a:solidFill>
            </a:endParaRPr>
          </a:p>
          <a:p>
            <a:pPr defTabSz="457200"/>
            <a:endParaRPr lang="en-GB" dirty="0">
              <a:solidFill>
                <a:srgbClr val="FFFFFF">
                  <a:lumMod val="50000"/>
                </a:srgbClr>
              </a:solidFill>
            </a:endParaRPr>
          </a:p>
          <a:p>
            <a:pPr defTabSz="457200"/>
            <a:endParaRPr lang="en-GB" dirty="0">
              <a:solidFill>
                <a:srgbClr val="FFFFFF">
                  <a:lumMod val="50000"/>
                </a:srgbClr>
              </a:solidFill>
            </a:endParaRPr>
          </a:p>
        </p:txBody>
      </p:sp>
      <p:pic>
        <p:nvPicPr>
          <p:cNvPr id="12" name="Picture 3" descr="X:\elsevier\rachel\campus\WORDMARK\PublishingConnect_WMK_151_RGB.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4" name="TextBox 13"/>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pic>
        <p:nvPicPr>
          <p:cNvPr id="16" name="Picture 8" descr="NEW_PERK_web"/>
          <p:cNvPicPr>
            <a:picLocks noChangeAspect="1" noChangeArrowheads="1"/>
          </p:cNvPicPr>
          <p:nvPr/>
        </p:nvPicPr>
        <p:blipFill>
          <a:blip r:embed="rId9" cstate="print"/>
          <a:srcRect/>
          <a:stretch>
            <a:fillRect/>
          </a:stretch>
        </p:blipFill>
        <p:spPr bwMode="auto">
          <a:xfrm>
            <a:off x="5868144" y="5456283"/>
            <a:ext cx="1860550" cy="777875"/>
          </a:xfrm>
          <a:prstGeom prst="rect">
            <a:avLst/>
          </a:prstGeom>
          <a:noFill/>
          <a:ln w="9525">
            <a:noFill/>
            <a:miter lim="800000"/>
            <a:headEnd/>
            <a:tailEnd/>
          </a:ln>
        </p:spPr>
      </p:pic>
    </p:spTree>
    <p:extLst>
      <p:ext uri="{BB962C8B-B14F-4D97-AF65-F5344CB8AC3E}">
        <p14:creationId xmlns:p14="http://schemas.microsoft.com/office/powerpoint/2010/main" xmlns="" val="2668235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72043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Author responsibilities</a:t>
            </a:r>
          </a:p>
        </p:txBody>
      </p:sp>
      <p:sp>
        <p:nvSpPr>
          <p:cNvPr id="41" name="Content Placeholder 5"/>
          <p:cNvSpPr>
            <a:spLocks noGrp="1"/>
          </p:cNvSpPr>
          <p:nvPr>
            <p:ph idx="1"/>
          </p:nvPr>
        </p:nvSpPr>
        <p:spPr>
          <a:xfrm>
            <a:off x="337466" y="1447800"/>
            <a:ext cx="8484950" cy="3759200"/>
          </a:xfrm>
        </p:spPr>
        <p:txBody>
          <a:bodyPr>
            <a:noAutofit/>
          </a:bodyPr>
          <a:lstStyle/>
          <a:p>
            <a:pPr marL="342900" indent="-342900">
              <a:buClr>
                <a:schemeClr val="tx2"/>
              </a:buClr>
              <a:buSzPct val="150000"/>
              <a:buFont typeface="Wingdings" panose="05000000000000000000" pitchFamily="2" charset="2"/>
              <a:buChar char="§"/>
            </a:pPr>
            <a:r>
              <a:rPr lang="en-GB" dirty="0" smtClean="0"/>
              <a:t>Report </a:t>
            </a:r>
            <a:r>
              <a:rPr lang="en-GB" dirty="0"/>
              <a:t>only real, </a:t>
            </a:r>
            <a:r>
              <a:rPr lang="en-GB" dirty="0" smtClean="0"/>
              <a:t>non-fabricated </a:t>
            </a:r>
            <a:r>
              <a:rPr lang="en-GB" dirty="0"/>
              <a:t>data</a:t>
            </a:r>
          </a:p>
          <a:p>
            <a:pPr marL="342900" indent="-342900">
              <a:buClr>
                <a:schemeClr val="tx2"/>
              </a:buClr>
              <a:buSzPct val="150000"/>
              <a:buFont typeface="Wingdings" panose="05000000000000000000" pitchFamily="2" charset="2"/>
              <a:buChar char="§"/>
            </a:pPr>
            <a:r>
              <a:rPr lang="en-GB" dirty="0"/>
              <a:t>Originality</a:t>
            </a:r>
          </a:p>
          <a:p>
            <a:pPr marL="342900" indent="-342900">
              <a:buClr>
                <a:schemeClr val="tx2"/>
              </a:buClr>
              <a:buSzPct val="150000"/>
              <a:buFont typeface="Wingdings" panose="05000000000000000000" pitchFamily="2" charset="2"/>
              <a:buChar char="§"/>
            </a:pPr>
            <a:r>
              <a:rPr lang="en-GB" dirty="0"/>
              <a:t>Declare any Conflicts of Interest</a:t>
            </a:r>
          </a:p>
          <a:p>
            <a:pPr marL="342900" indent="-342900">
              <a:buClr>
                <a:schemeClr val="tx2"/>
              </a:buClr>
              <a:buSzPct val="150000"/>
              <a:buFont typeface="Wingdings" panose="05000000000000000000" pitchFamily="2" charset="2"/>
              <a:buChar char="§"/>
            </a:pPr>
            <a:r>
              <a:rPr lang="en-GB" dirty="0"/>
              <a:t>Authorship</a:t>
            </a:r>
          </a:p>
          <a:p>
            <a:pPr marL="342900" indent="-342900">
              <a:buClr>
                <a:schemeClr val="tx2"/>
              </a:buClr>
              <a:buSzPct val="150000"/>
              <a:buFont typeface="Wingdings" panose="05000000000000000000" pitchFamily="2" charset="2"/>
              <a:buChar char="§"/>
            </a:pPr>
            <a:r>
              <a:rPr lang="en-GB" dirty="0"/>
              <a:t>Submit to one journal at a time</a:t>
            </a:r>
          </a:p>
        </p:txBody>
      </p:sp>
      <p:pic>
        <p:nvPicPr>
          <p:cNvPr id="7"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0" name="TextBox 9"/>
          <p:cNvSpPr txBox="1"/>
          <p:nvPr/>
        </p:nvSpPr>
        <p:spPr>
          <a:xfrm>
            <a:off x="7739805" y="59768"/>
            <a:ext cx="857927" cy="246221"/>
          </a:xfrm>
          <a:prstGeom prst="rect">
            <a:avLst/>
          </a:prstGeom>
          <a:noFill/>
        </p:spPr>
        <p:txBody>
          <a:bodyPr wrap="none" rtlCol="0">
            <a:spAutoFit/>
          </a:bodyPr>
          <a:lstStyle/>
          <a:p>
            <a:pPr defTabSz="457200"/>
            <a:r>
              <a:rPr lang="nl-NL" sz="1000" dirty="0" smtClean="0">
                <a:solidFill>
                  <a:prstClr val="white"/>
                </a:solidFill>
              </a:rPr>
              <a:t>March 2015</a:t>
            </a:r>
            <a:endParaRPr lang="en-US" sz="1000" dirty="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619" y="432186"/>
            <a:ext cx="5732904" cy="5732904"/>
          </a:xfrm>
          <a:prstGeom prst="rect">
            <a:avLst/>
          </a:prstGeom>
        </p:spPr>
      </p:pic>
    </p:spTree>
    <p:extLst>
      <p:ext uri="{BB962C8B-B14F-4D97-AF65-F5344CB8AC3E}">
        <p14:creationId xmlns:p14="http://schemas.microsoft.com/office/powerpoint/2010/main" xmlns="" val="1328427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p:cNvSpPr>
            <a:spLocks noGrp="1"/>
          </p:cNvSpPr>
          <p:nvPr>
            <p:ph type="subTitle" idx="1"/>
          </p:nvPr>
        </p:nvSpPr>
        <p:spPr>
          <a:xfrm>
            <a:off x="3363687" y="2960400"/>
            <a:ext cx="5376746" cy="971627"/>
          </a:xfrm>
        </p:spPr>
        <p:txBody>
          <a:bodyPr/>
          <a:lstStyle/>
          <a:p>
            <a:pPr>
              <a:lnSpc>
                <a:spcPct val="100000"/>
              </a:lnSpc>
              <a:spcAft>
                <a:spcPts val="600"/>
              </a:spcAft>
            </a:pPr>
            <a:r>
              <a:rPr lang="en-US" sz="3200" b="1" dirty="0" smtClean="0"/>
              <a:t>Author rights</a:t>
            </a:r>
            <a:r>
              <a:rPr lang="en-US" dirty="0" smtClean="0"/>
              <a:t/>
            </a:r>
            <a:br>
              <a:rPr lang="en-US" dirty="0" smtClean="0"/>
            </a:br>
            <a:r>
              <a:rPr lang="en-US" sz="2400" dirty="0" smtClean="0"/>
              <a:t>Content ownership</a:t>
            </a:r>
            <a:endParaRPr lang="en-US" sz="2400" dirty="0"/>
          </a:p>
        </p:txBody>
      </p:sp>
      <p:sp>
        <p:nvSpPr>
          <p:cNvPr id="32" name="Text Placeholder 31"/>
          <p:cNvSpPr>
            <a:spLocks noGrp="1"/>
          </p:cNvSpPr>
          <p:nvPr>
            <p:ph type="body" sz="quarter" idx="12"/>
          </p:nvPr>
        </p:nvSpPr>
        <p:spPr/>
        <p:txBody>
          <a:bodyPr/>
          <a:lstStyle/>
          <a:p>
            <a:r>
              <a:rPr lang="en-US" dirty="0" smtClean="0"/>
              <a:t> </a:t>
            </a:r>
            <a:endParaRPr lang="en-US" dirty="0"/>
          </a:p>
        </p:txBody>
      </p:sp>
      <p:sp>
        <p:nvSpPr>
          <p:cNvPr id="33" name="Text Placeholder 32"/>
          <p:cNvSpPr>
            <a:spLocks noGrp="1"/>
          </p:cNvSpPr>
          <p:nvPr>
            <p:ph type="body" sz="quarter" idx="13"/>
          </p:nvPr>
        </p:nvSpPr>
        <p:spPr/>
        <p:txBody>
          <a:bodyPr/>
          <a:lstStyle/>
          <a:p>
            <a:r>
              <a:rPr lang="en-GB" dirty="0" smtClean="0"/>
              <a:t>  </a:t>
            </a:r>
            <a:endParaRPr lang="en-US" dirty="0"/>
          </a:p>
        </p:txBody>
      </p:sp>
    </p:spTree>
    <p:extLst>
      <p:ext uri="{BB962C8B-B14F-4D97-AF65-F5344CB8AC3E}">
        <p14:creationId xmlns:p14="http://schemas.microsoft.com/office/powerpoint/2010/main" xmlns="" val="164667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 name="Title 1"/>
          <p:cNvSpPr>
            <a:spLocks noGrp="1"/>
          </p:cNvSpPr>
          <p:nvPr>
            <p:ph type="title"/>
          </p:nvPr>
        </p:nvSpPr>
        <p:spPr>
          <a:xfrm>
            <a:off x="457199" y="2815944"/>
            <a:ext cx="8238319" cy="910236"/>
          </a:xfrm>
        </p:spPr>
        <p:txBody>
          <a:bodyPr/>
          <a:lstStyle/>
          <a:p>
            <a:r>
              <a:rPr lang="en-GB" dirty="0"/>
              <a:t>I’ve written my paper but </a:t>
            </a:r>
            <a:br>
              <a:rPr lang="en-GB" dirty="0"/>
            </a:br>
            <a:r>
              <a:rPr lang="en-GB" dirty="0"/>
              <a:t>who technically owns it?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08166" y="745905"/>
            <a:ext cx="5540207" cy="5540207"/>
          </a:xfrm>
          <a:prstGeom prst="rect">
            <a:avLst/>
          </a:prstGeom>
        </p:spPr>
      </p:pic>
    </p:spTree>
    <p:extLst>
      <p:ext uri="{BB962C8B-B14F-4D97-AF65-F5344CB8AC3E}">
        <p14:creationId xmlns:p14="http://schemas.microsoft.com/office/powerpoint/2010/main" xmlns="" val="3582981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51365" y="705204"/>
            <a:ext cx="5732904" cy="5732904"/>
          </a:xfrm>
          <a:prstGeom prst="rect">
            <a:avLst/>
          </a:prstGeom>
        </p:spPr>
      </p:pic>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10321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Copyright fundamentals</a:t>
            </a:r>
            <a:endParaRPr lang="en-US" dirty="0">
              <a:solidFill>
                <a:srgbClr val="007398"/>
              </a:solidFill>
            </a:endParaRPr>
          </a:p>
        </p:txBody>
      </p:sp>
      <p:sp>
        <p:nvSpPr>
          <p:cNvPr id="13" name="Content Placeholder 5"/>
          <p:cNvSpPr>
            <a:spLocks noGrp="1"/>
          </p:cNvSpPr>
          <p:nvPr>
            <p:ph idx="1"/>
          </p:nvPr>
        </p:nvSpPr>
        <p:spPr>
          <a:xfrm>
            <a:off x="337467" y="1115786"/>
            <a:ext cx="4874614" cy="3273333"/>
          </a:xfrm>
        </p:spPr>
        <p:txBody>
          <a:bodyPr>
            <a:normAutofit/>
          </a:bodyPr>
          <a:lstStyle/>
          <a:p>
            <a:pPr>
              <a:buClr>
                <a:schemeClr val="tx2"/>
              </a:buClr>
              <a:buSzPct val="130000"/>
            </a:pPr>
            <a:r>
              <a:rPr lang="en-GB" b="1" dirty="0" smtClean="0"/>
              <a:t>Myth</a:t>
            </a:r>
            <a:r>
              <a:rPr lang="en-GB" dirty="0" smtClean="0"/>
              <a:t> or </a:t>
            </a:r>
            <a:r>
              <a:rPr lang="en-GB" b="1" dirty="0" smtClean="0"/>
              <a:t>Fact?</a:t>
            </a:r>
          </a:p>
          <a:p>
            <a:pPr>
              <a:buClr>
                <a:schemeClr val="tx2"/>
              </a:buClr>
              <a:buSzPct val="130000"/>
            </a:pPr>
            <a:endParaRPr lang="en-GB" dirty="0"/>
          </a:p>
          <a:p>
            <a:pPr>
              <a:buClr>
                <a:schemeClr val="tx2"/>
              </a:buClr>
              <a:buSzPct val="130000"/>
            </a:pPr>
            <a:r>
              <a:rPr lang="en-GB" dirty="0"/>
              <a:t>Authors (and in some cases their employers) have the right under national copyright laws (and international treaties) to control how their works are to be used and distributed to others</a:t>
            </a:r>
          </a:p>
          <a:p>
            <a:pPr>
              <a:buClr>
                <a:schemeClr val="tx2"/>
              </a:buClr>
              <a:buSzPct val="130000"/>
            </a:pPr>
            <a:endParaRPr lang="en-GB" dirty="0" smtClean="0"/>
          </a:p>
          <a:p>
            <a:pPr>
              <a:buClr>
                <a:schemeClr val="tx2"/>
              </a:buClr>
              <a:buSzPct val="130000"/>
            </a:pPr>
            <a:endParaRPr lang="en-GB" dirty="0"/>
          </a:p>
        </p:txBody>
      </p:sp>
      <p:sp>
        <p:nvSpPr>
          <p:cNvPr id="2" name="Rectangle 1"/>
          <p:cNvSpPr/>
          <p:nvPr/>
        </p:nvSpPr>
        <p:spPr>
          <a:xfrm>
            <a:off x="441960" y="3703320"/>
            <a:ext cx="1752600" cy="678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extBox 2"/>
          <p:cNvSpPr txBox="1"/>
          <p:nvPr/>
        </p:nvSpPr>
        <p:spPr>
          <a:xfrm>
            <a:off x="748496" y="3727549"/>
            <a:ext cx="1133644" cy="646331"/>
          </a:xfrm>
          <a:prstGeom prst="rect">
            <a:avLst/>
          </a:prstGeom>
          <a:noFill/>
        </p:spPr>
        <p:txBody>
          <a:bodyPr wrap="none" rtlCol="0">
            <a:spAutoFit/>
          </a:bodyPr>
          <a:lstStyle/>
          <a:p>
            <a:pPr defTabSz="457200"/>
            <a:r>
              <a:rPr lang="en-GB" sz="3600" b="1" dirty="0">
                <a:solidFill>
                  <a:prstClr val="white"/>
                </a:solidFill>
              </a:rPr>
              <a:t>Fact</a:t>
            </a:r>
            <a:endParaRPr lang="en-GB" sz="3600" dirty="0">
              <a:solidFill>
                <a:prstClr val="white"/>
              </a:solidFill>
            </a:endParaRPr>
          </a:p>
        </p:txBody>
      </p:sp>
    </p:spTree>
    <p:extLst>
      <p:ext uri="{BB962C8B-B14F-4D97-AF65-F5344CB8AC3E}">
        <p14:creationId xmlns:p14="http://schemas.microsoft.com/office/powerpoint/2010/main" xmlns="" val="23120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88188" y="861186"/>
            <a:ext cx="5523582" cy="5523582"/>
          </a:xfrm>
          <a:prstGeom prst="rect">
            <a:avLst/>
          </a:prstGeom>
        </p:spPr>
      </p:pic>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10321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Copyright fundamentals</a:t>
            </a:r>
            <a:endParaRPr lang="en-US" dirty="0">
              <a:solidFill>
                <a:srgbClr val="007398"/>
              </a:solidFill>
            </a:endParaRPr>
          </a:p>
        </p:txBody>
      </p:sp>
      <p:sp>
        <p:nvSpPr>
          <p:cNvPr id="13" name="Content Placeholder 5"/>
          <p:cNvSpPr>
            <a:spLocks noGrp="1"/>
          </p:cNvSpPr>
          <p:nvPr>
            <p:ph idx="1"/>
          </p:nvPr>
        </p:nvSpPr>
        <p:spPr>
          <a:xfrm>
            <a:off x="337467" y="1115786"/>
            <a:ext cx="4874614" cy="3273333"/>
          </a:xfrm>
        </p:spPr>
        <p:txBody>
          <a:bodyPr>
            <a:normAutofit/>
          </a:bodyPr>
          <a:lstStyle/>
          <a:p>
            <a:pPr>
              <a:buClr>
                <a:schemeClr val="tx2"/>
              </a:buClr>
              <a:buSzPct val="130000"/>
            </a:pPr>
            <a:r>
              <a:rPr lang="en-GB" b="1" dirty="0" smtClean="0"/>
              <a:t>Myth</a:t>
            </a:r>
            <a:r>
              <a:rPr lang="en-GB" dirty="0" smtClean="0"/>
              <a:t> or </a:t>
            </a:r>
            <a:r>
              <a:rPr lang="en-GB" b="1" dirty="0" smtClean="0"/>
              <a:t>Fact?</a:t>
            </a:r>
          </a:p>
          <a:p>
            <a:pPr>
              <a:buClr>
                <a:schemeClr val="tx2"/>
              </a:buClr>
              <a:buSzPct val="130000"/>
            </a:pPr>
            <a:endParaRPr lang="en-GB" dirty="0"/>
          </a:p>
          <a:p>
            <a:pPr>
              <a:buClr>
                <a:schemeClr val="tx2"/>
              </a:buClr>
              <a:buSzPct val="130000"/>
            </a:pPr>
            <a:r>
              <a:rPr lang="en-GB" dirty="0"/>
              <a:t>Copyright protects the underlying facts, the ideas of your work, and the way you express your thoughts and describe your research and conclusions in your </a:t>
            </a:r>
            <a:r>
              <a:rPr lang="en-GB" dirty="0" smtClean="0"/>
              <a:t>writing</a:t>
            </a:r>
          </a:p>
          <a:p>
            <a:pPr>
              <a:buClr>
                <a:schemeClr val="tx2"/>
              </a:buClr>
              <a:buSzPct val="130000"/>
            </a:pPr>
            <a:endParaRPr lang="en-GB" dirty="0"/>
          </a:p>
        </p:txBody>
      </p:sp>
      <p:sp>
        <p:nvSpPr>
          <p:cNvPr id="2" name="Rectangle 1"/>
          <p:cNvSpPr/>
          <p:nvPr/>
        </p:nvSpPr>
        <p:spPr>
          <a:xfrm>
            <a:off x="441960" y="3703320"/>
            <a:ext cx="1752600" cy="678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extBox 2"/>
          <p:cNvSpPr txBox="1"/>
          <p:nvPr/>
        </p:nvSpPr>
        <p:spPr>
          <a:xfrm>
            <a:off x="748496" y="3727549"/>
            <a:ext cx="1261884" cy="646331"/>
          </a:xfrm>
          <a:prstGeom prst="rect">
            <a:avLst/>
          </a:prstGeom>
          <a:noFill/>
        </p:spPr>
        <p:txBody>
          <a:bodyPr wrap="none" rtlCol="0">
            <a:spAutoFit/>
          </a:bodyPr>
          <a:lstStyle/>
          <a:p>
            <a:pPr defTabSz="457200"/>
            <a:r>
              <a:rPr lang="en-GB" sz="3600" b="1" dirty="0" smtClean="0">
                <a:solidFill>
                  <a:prstClr val="white"/>
                </a:solidFill>
              </a:rPr>
              <a:t>Myth</a:t>
            </a:r>
            <a:endParaRPr lang="en-GB" sz="3600" dirty="0">
              <a:solidFill>
                <a:prstClr val="white"/>
              </a:solidFill>
            </a:endParaRPr>
          </a:p>
        </p:txBody>
      </p:sp>
    </p:spTree>
    <p:extLst>
      <p:ext uri="{BB962C8B-B14F-4D97-AF65-F5344CB8AC3E}">
        <p14:creationId xmlns:p14="http://schemas.microsoft.com/office/powerpoint/2010/main" xmlns="" val="3610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99668" y="731874"/>
            <a:ext cx="5523582" cy="5523582"/>
          </a:xfrm>
          <a:prstGeom prst="rect">
            <a:avLst/>
          </a:prstGeom>
        </p:spPr>
      </p:pic>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10321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Copyright fundamentals</a:t>
            </a:r>
            <a:endParaRPr lang="en-US" dirty="0">
              <a:solidFill>
                <a:srgbClr val="007398"/>
              </a:solidFill>
            </a:endParaRPr>
          </a:p>
        </p:txBody>
      </p:sp>
      <p:sp>
        <p:nvSpPr>
          <p:cNvPr id="13" name="Content Placeholder 5"/>
          <p:cNvSpPr>
            <a:spLocks noGrp="1"/>
          </p:cNvSpPr>
          <p:nvPr>
            <p:ph idx="1"/>
          </p:nvPr>
        </p:nvSpPr>
        <p:spPr>
          <a:xfrm>
            <a:off x="337467" y="1115786"/>
            <a:ext cx="4874614" cy="3273333"/>
          </a:xfrm>
        </p:spPr>
        <p:txBody>
          <a:bodyPr>
            <a:normAutofit/>
          </a:bodyPr>
          <a:lstStyle/>
          <a:p>
            <a:pPr>
              <a:buClr>
                <a:schemeClr val="tx2"/>
              </a:buClr>
              <a:buSzPct val="130000"/>
            </a:pPr>
            <a:r>
              <a:rPr lang="en-GB" b="1" dirty="0" smtClean="0"/>
              <a:t>Myth</a:t>
            </a:r>
            <a:r>
              <a:rPr lang="en-GB" dirty="0" smtClean="0"/>
              <a:t> or </a:t>
            </a:r>
            <a:r>
              <a:rPr lang="en-GB" b="1" dirty="0" smtClean="0"/>
              <a:t>Fact?</a:t>
            </a:r>
          </a:p>
          <a:p>
            <a:pPr>
              <a:buClr>
                <a:schemeClr val="tx2"/>
              </a:buClr>
              <a:buSzPct val="130000"/>
            </a:pPr>
            <a:endParaRPr lang="en-GB" dirty="0"/>
          </a:p>
          <a:p>
            <a:pPr>
              <a:buClr>
                <a:schemeClr val="tx2"/>
              </a:buClr>
              <a:buSzPct val="130000"/>
            </a:pPr>
            <a:r>
              <a:rPr lang="en-GB" dirty="0"/>
              <a:t>The extent of copyright rights allows authors to permit: the copying, distribution, online access, translation and creation of other derivative works of </a:t>
            </a:r>
            <a:r>
              <a:rPr lang="en-GB" dirty="0" smtClean="0"/>
              <a:t>research such as a thesis, book </a:t>
            </a:r>
            <a:r>
              <a:rPr lang="en-GB" dirty="0" err="1" smtClean="0"/>
              <a:t>etc</a:t>
            </a:r>
            <a:endParaRPr lang="en-GB" dirty="0"/>
          </a:p>
        </p:txBody>
      </p:sp>
      <p:sp>
        <p:nvSpPr>
          <p:cNvPr id="2" name="Rectangle 1"/>
          <p:cNvSpPr/>
          <p:nvPr/>
        </p:nvSpPr>
        <p:spPr>
          <a:xfrm>
            <a:off x="441960" y="3703320"/>
            <a:ext cx="1752600" cy="678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extBox 2"/>
          <p:cNvSpPr txBox="1"/>
          <p:nvPr/>
        </p:nvSpPr>
        <p:spPr>
          <a:xfrm>
            <a:off x="748496" y="3727549"/>
            <a:ext cx="1133644" cy="646331"/>
          </a:xfrm>
          <a:prstGeom prst="rect">
            <a:avLst/>
          </a:prstGeom>
          <a:noFill/>
        </p:spPr>
        <p:txBody>
          <a:bodyPr wrap="none" rtlCol="0">
            <a:spAutoFit/>
          </a:bodyPr>
          <a:lstStyle/>
          <a:p>
            <a:pPr defTabSz="457200"/>
            <a:r>
              <a:rPr lang="en-GB" sz="3600" b="1" dirty="0" smtClean="0">
                <a:solidFill>
                  <a:prstClr val="white"/>
                </a:solidFill>
              </a:rPr>
              <a:t>Fact</a:t>
            </a:r>
            <a:endParaRPr lang="en-GB" sz="3600" dirty="0">
              <a:solidFill>
                <a:prstClr val="white"/>
              </a:solidFill>
            </a:endParaRPr>
          </a:p>
        </p:txBody>
      </p:sp>
    </p:spTree>
    <p:extLst>
      <p:ext uri="{BB962C8B-B14F-4D97-AF65-F5344CB8AC3E}">
        <p14:creationId xmlns:p14="http://schemas.microsoft.com/office/powerpoint/2010/main" xmlns="" val="27432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99668" y="731874"/>
            <a:ext cx="5523582" cy="5523582"/>
          </a:xfrm>
          <a:prstGeom prst="rect">
            <a:avLst/>
          </a:prstGeom>
        </p:spPr>
      </p:pic>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10321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Copyright fundamentals</a:t>
            </a:r>
            <a:endParaRPr lang="en-US" dirty="0">
              <a:solidFill>
                <a:srgbClr val="007398"/>
              </a:solidFill>
            </a:endParaRPr>
          </a:p>
        </p:txBody>
      </p:sp>
      <p:sp>
        <p:nvSpPr>
          <p:cNvPr id="13" name="Content Placeholder 5"/>
          <p:cNvSpPr>
            <a:spLocks noGrp="1"/>
          </p:cNvSpPr>
          <p:nvPr>
            <p:ph idx="1"/>
          </p:nvPr>
        </p:nvSpPr>
        <p:spPr>
          <a:xfrm>
            <a:off x="337467" y="1115786"/>
            <a:ext cx="4874614" cy="3273333"/>
          </a:xfrm>
        </p:spPr>
        <p:txBody>
          <a:bodyPr>
            <a:normAutofit/>
          </a:bodyPr>
          <a:lstStyle/>
          <a:p>
            <a:pPr>
              <a:buClr>
                <a:schemeClr val="tx2"/>
              </a:buClr>
              <a:buSzPct val="130000"/>
            </a:pPr>
            <a:r>
              <a:rPr lang="en-GB" b="1" dirty="0" smtClean="0"/>
              <a:t>Myth</a:t>
            </a:r>
            <a:r>
              <a:rPr lang="en-GB" dirty="0" smtClean="0"/>
              <a:t> or </a:t>
            </a:r>
            <a:r>
              <a:rPr lang="en-GB" b="1" dirty="0" smtClean="0"/>
              <a:t>Fact?</a:t>
            </a:r>
          </a:p>
          <a:p>
            <a:pPr>
              <a:buClr>
                <a:schemeClr val="tx2"/>
              </a:buClr>
              <a:buSzPct val="130000"/>
            </a:pPr>
            <a:endParaRPr lang="en-GB" dirty="0" smtClean="0"/>
          </a:p>
          <a:p>
            <a:pPr>
              <a:buClr>
                <a:schemeClr val="tx2"/>
              </a:buClr>
              <a:buSzPct val="130000"/>
            </a:pPr>
            <a:r>
              <a:rPr lang="en-GB" dirty="0"/>
              <a:t>Publishers or other distributors do not need written agreements from authors to transfer copying and distribution rights</a:t>
            </a:r>
          </a:p>
        </p:txBody>
      </p:sp>
      <p:sp>
        <p:nvSpPr>
          <p:cNvPr id="2" name="Rectangle 1"/>
          <p:cNvSpPr/>
          <p:nvPr/>
        </p:nvSpPr>
        <p:spPr>
          <a:xfrm>
            <a:off x="441960" y="3703320"/>
            <a:ext cx="1752600" cy="678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extBox 2"/>
          <p:cNvSpPr txBox="1"/>
          <p:nvPr/>
        </p:nvSpPr>
        <p:spPr>
          <a:xfrm>
            <a:off x="748496" y="3727549"/>
            <a:ext cx="1261884" cy="646331"/>
          </a:xfrm>
          <a:prstGeom prst="rect">
            <a:avLst/>
          </a:prstGeom>
          <a:noFill/>
        </p:spPr>
        <p:txBody>
          <a:bodyPr wrap="none" rtlCol="0">
            <a:spAutoFit/>
          </a:bodyPr>
          <a:lstStyle/>
          <a:p>
            <a:pPr defTabSz="457200"/>
            <a:r>
              <a:rPr lang="en-GB" sz="3600" b="1" dirty="0" smtClean="0">
                <a:solidFill>
                  <a:prstClr val="white"/>
                </a:solidFill>
              </a:rPr>
              <a:t>Myth</a:t>
            </a:r>
            <a:endParaRPr lang="en-GB" sz="3600" dirty="0">
              <a:solidFill>
                <a:prstClr val="white"/>
              </a:solidFill>
            </a:endParaRPr>
          </a:p>
        </p:txBody>
      </p:sp>
    </p:spTree>
    <p:extLst>
      <p:ext uri="{BB962C8B-B14F-4D97-AF65-F5344CB8AC3E}">
        <p14:creationId xmlns:p14="http://schemas.microsoft.com/office/powerpoint/2010/main" xmlns="" val="25458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10321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Copyright fundamentals</a:t>
            </a:r>
            <a:endParaRPr lang="en-US" dirty="0">
              <a:solidFill>
                <a:srgbClr val="007398"/>
              </a:solidFill>
            </a:endParaRPr>
          </a:p>
        </p:txBody>
      </p:sp>
      <p:sp>
        <p:nvSpPr>
          <p:cNvPr id="13" name="Content Placeholder 5"/>
          <p:cNvSpPr>
            <a:spLocks noGrp="1"/>
          </p:cNvSpPr>
          <p:nvPr>
            <p:ph idx="1"/>
          </p:nvPr>
        </p:nvSpPr>
        <p:spPr>
          <a:xfrm>
            <a:off x="337467" y="1115786"/>
            <a:ext cx="4874614" cy="3273333"/>
          </a:xfrm>
        </p:spPr>
        <p:txBody>
          <a:bodyPr>
            <a:normAutofit/>
          </a:bodyPr>
          <a:lstStyle/>
          <a:p>
            <a:pPr>
              <a:buClr>
                <a:schemeClr val="tx2"/>
              </a:buClr>
              <a:buSzPct val="130000"/>
            </a:pPr>
            <a:r>
              <a:rPr lang="en-GB" b="1" dirty="0" smtClean="0"/>
              <a:t>Myth</a:t>
            </a:r>
            <a:r>
              <a:rPr lang="en-GB" dirty="0" smtClean="0"/>
              <a:t> or </a:t>
            </a:r>
            <a:r>
              <a:rPr lang="en-GB" b="1" dirty="0" smtClean="0"/>
              <a:t>Fact?</a:t>
            </a:r>
          </a:p>
          <a:p>
            <a:pPr>
              <a:buClr>
                <a:schemeClr val="tx2"/>
              </a:buClr>
              <a:buSzPct val="130000"/>
            </a:pPr>
            <a:endParaRPr lang="en-GB" dirty="0" smtClean="0"/>
          </a:p>
          <a:p>
            <a:pPr>
              <a:buClr>
                <a:schemeClr val="tx2"/>
              </a:buClr>
              <a:buSzPct val="130000"/>
            </a:pPr>
            <a:r>
              <a:rPr lang="en-GB" dirty="0"/>
              <a:t>Journal publishing agreements can take the form of a transfer of copyright or a publishing license</a:t>
            </a:r>
          </a:p>
        </p:txBody>
      </p:sp>
      <p:sp>
        <p:nvSpPr>
          <p:cNvPr id="2" name="Rectangle 1"/>
          <p:cNvSpPr/>
          <p:nvPr/>
        </p:nvSpPr>
        <p:spPr>
          <a:xfrm>
            <a:off x="441960" y="3703320"/>
            <a:ext cx="1752600" cy="678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extBox 2"/>
          <p:cNvSpPr txBox="1"/>
          <p:nvPr/>
        </p:nvSpPr>
        <p:spPr>
          <a:xfrm>
            <a:off x="748496" y="3727549"/>
            <a:ext cx="1133644" cy="646331"/>
          </a:xfrm>
          <a:prstGeom prst="rect">
            <a:avLst/>
          </a:prstGeom>
          <a:noFill/>
        </p:spPr>
        <p:txBody>
          <a:bodyPr wrap="none" rtlCol="0">
            <a:spAutoFit/>
          </a:bodyPr>
          <a:lstStyle/>
          <a:p>
            <a:pPr defTabSz="457200"/>
            <a:r>
              <a:rPr lang="en-GB" sz="3600" b="1" dirty="0" smtClean="0">
                <a:solidFill>
                  <a:prstClr val="white"/>
                </a:solidFill>
              </a:rPr>
              <a:t>Fact</a:t>
            </a:r>
            <a:endParaRPr lang="en-GB" sz="3600" dirty="0">
              <a:solidFill>
                <a:prstClr val="white"/>
              </a:solidFill>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96939" y="1123849"/>
            <a:ext cx="1578429" cy="4831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91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10321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Copyright fundamentals</a:t>
            </a:r>
            <a:endParaRPr lang="en-US" dirty="0">
              <a:solidFill>
                <a:srgbClr val="007398"/>
              </a:solidFill>
            </a:endParaRPr>
          </a:p>
        </p:txBody>
      </p:sp>
      <p:sp>
        <p:nvSpPr>
          <p:cNvPr id="13" name="Content Placeholder 5"/>
          <p:cNvSpPr>
            <a:spLocks noGrp="1"/>
          </p:cNvSpPr>
          <p:nvPr>
            <p:ph idx="1"/>
          </p:nvPr>
        </p:nvSpPr>
        <p:spPr>
          <a:xfrm>
            <a:off x="337467" y="1115786"/>
            <a:ext cx="4874614" cy="3273333"/>
          </a:xfrm>
        </p:spPr>
        <p:txBody>
          <a:bodyPr>
            <a:normAutofit/>
          </a:bodyPr>
          <a:lstStyle/>
          <a:p>
            <a:pPr>
              <a:buClr>
                <a:schemeClr val="tx2"/>
              </a:buClr>
              <a:buSzPct val="130000"/>
            </a:pPr>
            <a:r>
              <a:rPr lang="en-GB" b="1" dirty="0" smtClean="0"/>
              <a:t>Myth</a:t>
            </a:r>
            <a:r>
              <a:rPr lang="en-GB" dirty="0" smtClean="0"/>
              <a:t> or </a:t>
            </a:r>
            <a:r>
              <a:rPr lang="en-GB" b="1" dirty="0" smtClean="0"/>
              <a:t>Fact?</a:t>
            </a:r>
          </a:p>
          <a:p>
            <a:pPr>
              <a:buClr>
                <a:schemeClr val="tx2"/>
              </a:buClr>
              <a:buSzPct val="130000"/>
            </a:pPr>
            <a:endParaRPr lang="en-GB" dirty="0" smtClean="0"/>
          </a:p>
          <a:p>
            <a:pPr>
              <a:buClr>
                <a:schemeClr val="tx2"/>
              </a:buClr>
              <a:buSzPct val="130000"/>
            </a:pPr>
            <a:r>
              <a:rPr lang="en-GB" dirty="0"/>
              <a:t>Journal publishing agreements generally only spell out rights granted to the publisher</a:t>
            </a:r>
          </a:p>
        </p:txBody>
      </p:sp>
      <p:sp>
        <p:nvSpPr>
          <p:cNvPr id="2" name="Rectangle 1"/>
          <p:cNvSpPr/>
          <p:nvPr/>
        </p:nvSpPr>
        <p:spPr>
          <a:xfrm>
            <a:off x="441960" y="3703320"/>
            <a:ext cx="1752600" cy="678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extBox 2"/>
          <p:cNvSpPr txBox="1"/>
          <p:nvPr/>
        </p:nvSpPr>
        <p:spPr>
          <a:xfrm>
            <a:off x="748496" y="3727549"/>
            <a:ext cx="1261884" cy="646331"/>
          </a:xfrm>
          <a:prstGeom prst="rect">
            <a:avLst/>
          </a:prstGeom>
          <a:noFill/>
        </p:spPr>
        <p:txBody>
          <a:bodyPr wrap="none" rtlCol="0">
            <a:spAutoFit/>
          </a:bodyPr>
          <a:lstStyle/>
          <a:p>
            <a:pPr defTabSz="457200"/>
            <a:r>
              <a:rPr lang="en-GB" sz="3600" b="1" dirty="0" smtClean="0">
                <a:solidFill>
                  <a:prstClr val="white"/>
                </a:solidFill>
              </a:rPr>
              <a:t>Myth</a:t>
            </a:r>
            <a:endParaRPr lang="en-GB" sz="3600"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3056" y="293914"/>
            <a:ext cx="6176096" cy="6176096"/>
          </a:xfrm>
          <a:prstGeom prst="rect">
            <a:avLst/>
          </a:prstGeom>
        </p:spPr>
      </p:pic>
    </p:spTree>
    <p:extLst>
      <p:ext uri="{BB962C8B-B14F-4D97-AF65-F5344CB8AC3E}">
        <p14:creationId xmlns:p14="http://schemas.microsoft.com/office/powerpoint/2010/main" xmlns="" val="29071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p:cNvSpPr>
            <a:spLocks noGrp="1"/>
          </p:cNvSpPr>
          <p:nvPr>
            <p:ph type="title"/>
          </p:nvPr>
        </p:nvSpPr>
        <p:spPr>
          <a:xfrm>
            <a:off x="337466" y="705204"/>
            <a:ext cx="8358052" cy="418645"/>
          </a:xfrm>
        </p:spPr>
        <p:txBody>
          <a:bodyPr/>
          <a:lstStyle/>
          <a:p>
            <a:r>
              <a:rPr lang="en-GB" dirty="0" smtClean="0"/>
              <a:t>Publishing agreements</a:t>
            </a:r>
            <a:endParaRPr lang="en-US" dirty="0">
              <a:latin typeface="Arial" panose="020B0604020202020204" pitchFamily="34" charset="0"/>
              <a:cs typeface="Arial" panose="020B0604020202020204" pitchFamily="34" charset="0"/>
            </a:endParaRPr>
          </a:p>
        </p:txBody>
      </p:sp>
      <p:sp>
        <p:nvSpPr>
          <p:cNvPr id="25"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3" name="Content Placeholder 5"/>
          <p:cNvSpPr>
            <a:spLocks noGrp="1"/>
          </p:cNvSpPr>
          <p:nvPr>
            <p:ph idx="1"/>
          </p:nvPr>
        </p:nvSpPr>
        <p:spPr>
          <a:xfrm>
            <a:off x="337466" y="1607821"/>
            <a:ext cx="8358051" cy="1912620"/>
          </a:xfrm>
        </p:spPr>
        <p:txBody>
          <a:bodyPr>
            <a:normAutofit/>
          </a:bodyPr>
          <a:lstStyle/>
          <a:p>
            <a:pPr marL="342900" indent="-342900">
              <a:buClr>
                <a:schemeClr val="tx2"/>
              </a:buClr>
              <a:buSzPct val="130000"/>
              <a:buFont typeface="Wingdings" panose="05000000000000000000" pitchFamily="2" charset="2"/>
              <a:buChar char="§"/>
            </a:pPr>
            <a:r>
              <a:rPr lang="en-GB" sz="1600" dirty="0" smtClean="0"/>
              <a:t>The </a:t>
            </a:r>
            <a:r>
              <a:rPr lang="en-GB" sz="1600" dirty="0"/>
              <a:t>publishing agreement has warranties as to originality</a:t>
            </a:r>
          </a:p>
          <a:p>
            <a:pPr marL="342900" indent="-342900">
              <a:buClr>
                <a:schemeClr val="tx2"/>
              </a:buClr>
              <a:buSzPct val="130000"/>
              <a:buFont typeface="Wingdings" panose="05000000000000000000" pitchFamily="2" charset="2"/>
              <a:buChar char="§"/>
            </a:pPr>
            <a:r>
              <a:rPr lang="en-GB" sz="1600" dirty="0"/>
              <a:t>Obtaining of necessary permissions</a:t>
            </a:r>
          </a:p>
          <a:p>
            <a:pPr marL="342900" indent="-342900">
              <a:buClr>
                <a:schemeClr val="tx2"/>
              </a:buClr>
              <a:buSzPct val="130000"/>
              <a:buFont typeface="Wingdings" panose="05000000000000000000" pitchFamily="2" charset="2"/>
              <a:buChar char="§"/>
            </a:pPr>
            <a:r>
              <a:rPr lang="en-GB" sz="1600" dirty="0"/>
              <a:t>Obtaining of any necessary privacy waivers (subjects)</a:t>
            </a:r>
          </a:p>
          <a:p>
            <a:pPr marL="342900" indent="-342900">
              <a:buClr>
                <a:schemeClr val="tx2"/>
              </a:buClr>
              <a:buSzPct val="130000"/>
              <a:buFont typeface="Wingdings" panose="05000000000000000000" pitchFamily="2" charset="2"/>
              <a:buChar char="§"/>
            </a:pPr>
            <a:r>
              <a:rPr lang="en-GB" sz="1600" dirty="0"/>
              <a:t>Compliance with research standards</a:t>
            </a:r>
          </a:p>
          <a:p>
            <a:pPr marL="342900" indent="-342900">
              <a:buClr>
                <a:schemeClr val="tx2"/>
              </a:buClr>
              <a:buSzPct val="130000"/>
              <a:buFont typeface="Wingdings" panose="05000000000000000000" pitchFamily="2" charset="2"/>
              <a:buChar char="§"/>
            </a:pPr>
            <a:r>
              <a:rPr lang="en-GB" sz="1600" dirty="0"/>
              <a:t>Compliance with publisher and journal ethics and conflicts of interest policies</a:t>
            </a:r>
          </a:p>
          <a:p>
            <a:pPr marL="342900" indent="-342900">
              <a:buClr>
                <a:schemeClr val="tx2"/>
              </a:buClr>
              <a:buSzPct val="130000"/>
              <a:buFont typeface="Wingdings" panose="05000000000000000000" pitchFamily="2" charset="2"/>
              <a:buChar char="§"/>
            </a:pPr>
            <a:r>
              <a:rPr lang="en-GB" sz="1600" dirty="0"/>
              <a:t>Agreement of all </a:t>
            </a:r>
            <a:r>
              <a:rPr lang="en-GB" sz="1600" dirty="0" smtClean="0"/>
              <a:t>co-authors</a:t>
            </a:r>
            <a:endParaRPr lang="en-GB" sz="1600" dirty="0"/>
          </a:p>
        </p:txBody>
      </p:sp>
      <p:sp>
        <p:nvSpPr>
          <p:cNvPr id="2" name="TextBox 1"/>
          <p:cNvSpPr txBox="1"/>
          <p:nvPr/>
        </p:nvSpPr>
        <p:spPr>
          <a:xfrm>
            <a:off x="337466" y="1249680"/>
            <a:ext cx="2159566" cy="369332"/>
          </a:xfrm>
          <a:prstGeom prst="rect">
            <a:avLst/>
          </a:prstGeom>
          <a:noFill/>
        </p:spPr>
        <p:txBody>
          <a:bodyPr wrap="none" rtlCol="0">
            <a:spAutoFit/>
          </a:bodyPr>
          <a:lstStyle/>
          <a:p>
            <a:pPr defTabSz="457200"/>
            <a:r>
              <a:rPr lang="en-GB" b="1" dirty="0">
                <a:solidFill>
                  <a:srgbClr val="53565A"/>
                </a:solidFill>
              </a:rPr>
              <a:t>Author </a:t>
            </a:r>
            <a:r>
              <a:rPr lang="en-GB" b="1" dirty="0" smtClean="0">
                <a:solidFill>
                  <a:srgbClr val="53565A"/>
                </a:solidFill>
              </a:rPr>
              <a:t>warranties</a:t>
            </a:r>
            <a:endParaRPr lang="en-GB" b="1" dirty="0">
              <a:solidFill>
                <a:srgbClr val="53565A"/>
              </a:solidFill>
            </a:endParaRPr>
          </a:p>
        </p:txBody>
      </p:sp>
      <p:sp>
        <p:nvSpPr>
          <p:cNvPr id="10" name="Content Placeholder 5"/>
          <p:cNvSpPr txBox="1">
            <a:spLocks/>
          </p:cNvSpPr>
          <p:nvPr/>
        </p:nvSpPr>
        <p:spPr>
          <a:xfrm>
            <a:off x="345086" y="3916681"/>
            <a:ext cx="8358051" cy="67055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342900" indent="-342900">
              <a:buClr>
                <a:srgbClr val="FF8200"/>
              </a:buClr>
              <a:buSzPct val="130000"/>
              <a:buFont typeface="Wingdings" panose="05000000000000000000" pitchFamily="2" charset="2"/>
              <a:buChar char="§"/>
            </a:pPr>
            <a:r>
              <a:rPr lang="en-GB" sz="1600" dirty="0"/>
              <a:t>The laws of some countries note that the works of government employees may have a special copyright status</a:t>
            </a:r>
          </a:p>
        </p:txBody>
      </p:sp>
      <p:sp>
        <p:nvSpPr>
          <p:cNvPr id="15" name="TextBox 14"/>
          <p:cNvSpPr txBox="1"/>
          <p:nvPr/>
        </p:nvSpPr>
        <p:spPr>
          <a:xfrm>
            <a:off x="345086" y="3596640"/>
            <a:ext cx="2274982" cy="369332"/>
          </a:xfrm>
          <a:prstGeom prst="rect">
            <a:avLst/>
          </a:prstGeom>
          <a:noFill/>
        </p:spPr>
        <p:txBody>
          <a:bodyPr wrap="none" rtlCol="0">
            <a:spAutoFit/>
          </a:bodyPr>
          <a:lstStyle/>
          <a:p>
            <a:pPr defTabSz="457200"/>
            <a:r>
              <a:rPr lang="en-GB" b="1" dirty="0" smtClean="0">
                <a:solidFill>
                  <a:srgbClr val="53565A"/>
                </a:solidFill>
              </a:rPr>
              <a:t>Government </a:t>
            </a:r>
            <a:r>
              <a:rPr lang="en-GB" b="1" dirty="0">
                <a:solidFill>
                  <a:srgbClr val="53565A"/>
                </a:solidFill>
              </a:rPr>
              <a:t>works</a:t>
            </a:r>
          </a:p>
        </p:txBody>
      </p:sp>
      <p:sp>
        <p:nvSpPr>
          <p:cNvPr id="3" name="TextBox 2"/>
          <p:cNvSpPr txBox="1"/>
          <p:nvPr/>
        </p:nvSpPr>
        <p:spPr>
          <a:xfrm>
            <a:off x="345086" y="4785360"/>
            <a:ext cx="8358051" cy="1323439"/>
          </a:xfrm>
          <a:prstGeom prst="rect">
            <a:avLst/>
          </a:prstGeom>
          <a:noFill/>
        </p:spPr>
        <p:txBody>
          <a:bodyPr wrap="square" rtlCol="0">
            <a:spAutoFit/>
          </a:bodyPr>
          <a:lstStyle/>
          <a:p>
            <a:pPr defTabSz="457200"/>
            <a:r>
              <a:rPr lang="en-GB" sz="1600" b="1" dirty="0">
                <a:solidFill>
                  <a:prstClr val="white">
                    <a:lumMod val="50000"/>
                  </a:prstClr>
                </a:solidFill>
              </a:rPr>
              <a:t>US Government Works:</a:t>
            </a:r>
            <a:r>
              <a:rPr lang="en-GB" sz="1600" dirty="0">
                <a:solidFill>
                  <a:prstClr val="white">
                    <a:lumMod val="50000"/>
                  </a:prstClr>
                </a:solidFill>
              </a:rPr>
              <a:t> </a:t>
            </a:r>
            <a:r>
              <a:rPr lang="en-GB" sz="1600" dirty="0" smtClean="0">
                <a:solidFill>
                  <a:prstClr val="white">
                    <a:lumMod val="50000"/>
                  </a:prstClr>
                </a:solidFill>
              </a:rPr>
              <a:t>if </a:t>
            </a:r>
            <a:r>
              <a:rPr lang="en-GB" sz="1600" dirty="0">
                <a:solidFill>
                  <a:prstClr val="white">
                    <a:lumMod val="50000"/>
                  </a:prstClr>
                </a:solidFill>
              </a:rPr>
              <a:t>done in the scope of employment, exclusively by government authors, then will be public domain (no copyright attaches</a:t>
            </a:r>
            <a:r>
              <a:rPr lang="en-GB" sz="1600" dirty="0" smtClean="0">
                <a:solidFill>
                  <a:prstClr val="white">
                    <a:lumMod val="50000"/>
                  </a:prstClr>
                </a:solidFill>
              </a:rPr>
              <a:t>)</a:t>
            </a:r>
            <a:br>
              <a:rPr lang="en-GB" sz="1600" dirty="0" smtClean="0">
                <a:solidFill>
                  <a:prstClr val="white">
                    <a:lumMod val="50000"/>
                  </a:prstClr>
                </a:solidFill>
              </a:rPr>
            </a:br>
            <a:endParaRPr lang="en-GB" sz="1600" dirty="0">
              <a:solidFill>
                <a:prstClr val="white">
                  <a:lumMod val="50000"/>
                </a:prstClr>
              </a:solidFill>
            </a:endParaRPr>
          </a:p>
          <a:p>
            <a:pPr defTabSz="457200"/>
            <a:r>
              <a:rPr lang="en-GB" sz="1600" b="1" dirty="0">
                <a:solidFill>
                  <a:prstClr val="white">
                    <a:lumMod val="50000"/>
                  </a:prstClr>
                </a:solidFill>
              </a:rPr>
              <a:t>Crown Copyright Works:</a:t>
            </a:r>
            <a:r>
              <a:rPr lang="en-GB" sz="1600" dirty="0">
                <a:solidFill>
                  <a:prstClr val="white">
                    <a:lumMod val="50000"/>
                  </a:prstClr>
                </a:solidFill>
              </a:rPr>
              <a:t> </a:t>
            </a:r>
            <a:r>
              <a:rPr lang="en-GB" sz="1600" dirty="0" smtClean="0">
                <a:solidFill>
                  <a:prstClr val="white">
                    <a:lumMod val="50000"/>
                  </a:prstClr>
                </a:solidFill>
              </a:rPr>
              <a:t>for </a:t>
            </a:r>
            <a:r>
              <a:rPr lang="en-GB" sz="1600" dirty="0">
                <a:solidFill>
                  <a:prstClr val="white">
                    <a:lumMod val="50000"/>
                  </a:prstClr>
                </a:solidFill>
              </a:rPr>
              <a:t>UK government authors, work is owned by and licensed out by UK government (similar rules in other countries)</a:t>
            </a:r>
          </a:p>
        </p:txBody>
      </p:sp>
    </p:spTree>
    <p:extLst>
      <p:ext uri="{BB962C8B-B14F-4D97-AF65-F5344CB8AC3E}">
        <p14:creationId xmlns:p14="http://schemas.microsoft.com/office/powerpoint/2010/main" xmlns="" val="495179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10321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Rights </a:t>
            </a:r>
            <a:r>
              <a:rPr lang="en-GB" dirty="0" smtClean="0">
                <a:solidFill>
                  <a:srgbClr val="007398"/>
                </a:solidFill>
              </a:rPr>
              <a:t>retained </a:t>
            </a:r>
            <a:r>
              <a:rPr lang="en-GB" dirty="0">
                <a:solidFill>
                  <a:srgbClr val="007398"/>
                </a:solidFill>
              </a:rPr>
              <a:t>by </a:t>
            </a:r>
            <a:r>
              <a:rPr lang="en-GB" dirty="0" smtClean="0">
                <a:solidFill>
                  <a:srgbClr val="007398"/>
                </a:solidFill>
              </a:rPr>
              <a:t>authors</a:t>
            </a:r>
            <a:endParaRPr lang="en-GB" dirty="0">
              <a:solidFill>
                <a:srgbClr val="007398"/>
              </a:solidFill>
            </a:endParaRPr>
          </a:p>
        </p:txBody>
      </p:sp>
      <p:sp>
        <p:nvSpPr>
          <p:cNvPr id="13" name="Content Placeholder 5"/>
          <p:cNvSpPr>
            <a:spLocks noGrp="1"/>
          </p:cNvSpPr>
          <p:nvPr>
            <p:ph idx="1"/>
          </p:nvPr>
        </p:nvSpPr>
        <p:spPr>
          <a:xfrm>
            <a:off x="337466" y="1559620"/>
            <a:ext cx="8358050" cy="4406840"/>
          </a:xfrm>
        </p:spPr>
        <p:txBody>
          <a:bodyPr>
            <a:normAutofit/>
          </a:bodyPr>
          <a:lstStyle/>
          <a:p>
            <a:pPr marL="342900" indent="-342900">
              <a:buClr>
                <a:schemeClr val="tx2"/>
              </a:buClr>
              <a:buSzPct val="130000"/>
              <a:buFont typeface="Wingdings" panose="05000000000000000000" pitchFamily="2" charset="2"/>
              <a:buChar char="ü"/>
            </a:pPr>
            <a:r>
              <a:rPr lang="en-GB" dirty="0"/>
              <a:t>Rights retained by authors in publishing agreements usually address academic usage </a:t>
            </a:r>
            <a:r>
              <a:rPr lang="en-GB" dirty="0" smtClean="0"/>
              <a:t>rights</a:t>
            </a:r>
          </a:p>
          <a:p>
            <a:pPr marL="342900" indent="-342900">
              <a:buClr>
                <a:schemeClr val="tx2"/>
              </a:buClr>
              <a:buSzPct val="130000"/>
              <a:buFont typeface="Wingdings" panose="05000000000000000000" pitchFamily="2" charset="2"/>
              <a:buChar char="ü"/>
            </a:pPr>
            <a:r>
              <a:rPr lang="en-GB" dirty="0"/>
              <a:t>Use of the work by the author in teaching </a:t>
            </a:r>
          </a:p>
          <a:p>
            <a:pPr marL="342900" indent="-342900">
              <a:buClr>
                <a:schemeClr val="tx2"/>
              </a:buClr>
              <a:buSzPct val="130000"/>
              <a:buFont typeface="Wingdings" panose="05000000000000000000" pitchFamily="2" charset="2"/>
              <a:buChar char="ü"/>
            </a:pPr>
            <a:r>
              <a:rPr lang="en-GB" dirty="0"/>
              <a:t>Re-use in other scholarly works </a:t>
            </a:r>
          </a:p>
          <a:p>
            <a:pPr marL="342900" indent="-342900">
              <a:buClr>
                <a:schemeClr val="tx2"/>
              </a:buClr>
              <a:buSzPct val="130000"/>
              <a:buFont typeface="Wingdings" panose="05000000000000000000" pitchFamily="2" charset="2"/>
              <a:buChar char="ü"/>
            </a:pPr>
            <a:r>
              <a:rPr lang="en-GB" dirty="0"/>
              <a:t>Publishing agreements differ by publisher</a:t>
            </a:r>
          </a:p>
          <a:p>
            <a:pPr>
              <a:buClr>
                <a:schemeClr val="tx2"/>
              </a:buClr>
              <a:buSzPct val="130000"/>
            </a:pPr>
            <a:endParaRPr lang="en-GB" dirty="0"/>
          </a:p>
        </p:txBody>
      </p:sp>
    </p:spTree>
    <p:extLst>
      <p:ext uri="{BB962C8B-B14F-4D97-AF65-F5344CB8AC3E}">
        <p14:creationId xmlns:p14="http://schemas.microsoft.com/office/powerpoint/2010/main" xmlns="" val="2686406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6"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The most serious issues to avoid</a:t>
            </a:r>
          </a:p>
        </p:txBody>
      </p:sp>
      <p:sp>
        <p:nvSpPr>
          <p:cNvPr id="29" name="Content Placeholder 5"/>
          <p:cNvSpPr>
            <a:spLocks noGrp="1"/>
          </p:cNvSpPr>
          <p:nvPr>
            <p:ph idx="1"/>
          </p:nvPr>
        </p:nvSpPr>
        <p:spPr>
          <a:xfrm>
            <a:off x="337465" y="1816100"/>
            <a:ext cx="6453403" cy="4102100"/>
          </a:xfrm>
        </p:spPr>
        <p:txBody>
          <a:bodyPr>
            <a:noAutofit/>
          </a:bodyPr>
          <a:lstStyle/>
          <a:p>
            <a:pPr>
              <a:buClr>
                <a:schemeClr val="tx2"/>
              </a:buClr>
              <a:buSzPct val="100000"/>
            </a:pPr>
            <a:r>
              <a:rPr lang="en-GB" b="1" dirty="0" smtClean="0"/>
              <a:t>1. Fabrication</a:t>
            </a:r>
            <a:br>
              <a:rPr lang="en-GB" b="1" dirty="0" smtClean="0"/>
            </a:br>
            <a:r>
              <a:rPr lang="en-GB" b="1" dirty="0" smtClean="0"/>
              <a:t>	</a:t>
            </a:r>
            <a:r>
              <a:rPr lang="en-GB" dirty="0" smtClean="0"/>
              <a:t>Making </a:t>
            </a:r>
            <a:r>
              <a:rPr lang="en-GB" dirty="0"/>
              <a:t>up research data</a:t>
            </a:r>
          </a:p>
          <a:p>
            <a:pPr>
              <a:buClr>
                <a:schemeClr val="tx2"/>
              </a:buClr>
              <a:buSzPct val="100000"/>
            </a:pPr>
            <a:r>
              <a:rPr lang="en-GB" b="1" dirty="0" smtClean="0"/>
              <a:t>2. Falsification</a:t>
            </a:r>
            <a:r>
              <a:rPr lang="en-GB" dirty="0" smtClean="0"/>
              <a:t/>
            </a:r>
            <a:br>
              <a:rPr lang="en-GB" dirty="0" smtClean="0"/>
            </a:br>
            <a:r>
              <a:rPr lang="en-GB" dirty="0" smtClean="0"/>
              <a:t>	Manipulation </a:t>
            </a:r>
            <a:r>
              <a:rPr lang="en-GB" dirty="0"/>
              <a:t>of existing research data</a:t>
            </a:r>
          </a:p>
          <a:p>
            <a:pPr marL="0" lvl="1" indent="0">
              <a:buClr>
                <a:schemeClr val="tx2"/>
              </a:buClr>
              <a:buSzPct val="100000"/>
              <a:buNone/>
            </a:pPr>
            <a:r>
              <a:rPr lang="en-GB" sz="2000" b="1" dirty="0" smtClean="0"/>
              <a:t>3. Plagiarism </a:t>
            </a:r>
            <a:r>
              <a:rPr lang="en-GB" sz="2000" dirty="0" smtClean="0"/>
              <a:t/>
            </a:r>
            <a:br>
              <a:rPr lang="en-GB" sz="2000" dirty="0" smtClean="0"/>
            </a:br>
            <a:r>
              <a:rPr lang="en-GB" sz="2000" dirty="0" smtClean="0"/>
              <a:t>	Previous </a:t>
            </a:r>
            <a:r>
              <a:rPr lang="en-GB" sz="2000" dirty="0"/>
              <a:t>work taken and passed off as one’s </a:t>
            </a:r>
            <a:r>
              <a:rPr lang="en-GB" sz="2000" dirty="0" smtClean="0"/>
              <a:t>own </a:t>
            </a:r>
            <a:r>
              <a:rPr lang="en-GB" dirty="0" smtClean="0"/>
              <a:t>		</a:t>
            </a:r>
            <a:r>
              <a:rPr lang="en-US" kern="0" dirty="0" smtClean="0">
                <a:ea typeface="宋体" pitchFamily="2" charset="-122"/>
                <a:cs typeface="Arial" pitchFamily="34" charset="0"/>
              </a:rPr>
              <a:t>Plagiarism takes many forms, from </a:t>
            </a:r>
            <a:r>
              <a:rPr lang="en-US" kern="0" dirty="0" smtClean="0">
                <a:solidFill>
                  <a:srgbClr val="07779D"/>
                </a:solidFill>
                <a:ea typeface="宋体" pitchFamily="2" charset="-122"/>
                <a:cs typeface="Arial" pitchFamily="34" charset="0"/>
              </a:rPr>
              <a:t>“</a:t>
            </a:r>
            <a:r>
              <a:rPr lang="en-US" kern="0" dirty="0" smtClean="0">
                <a:solidFill>
                  <a:srgbClr val="FF0000"/>
                </a:solidFill>
                <a:ea typeface="宋体" pitchFamily="2" charset="-122"/>
                <a:cs typeface="Arial" pitchFamily="34" charset="0"/>
              </a:rPr>
              <a:t>passing 	off</a:t>
            </a:r>
            <a:r>
              <a:rPr lang="en-US" kern="0" dirty="0" smtClean="0">
                <a:solidFill>
                  <a:srgbClr val="07779D"/>
                </a:solidFill>
                <a:ea typeface="宋体" pitchFamily="2" charset="-122"/>
                <a:cs typeface="Arial" pitchFamily="34" charset="0"/>
              </a:rPr>
              <a:t>” 			</a:t>
            </a:r>
            <a:r>
              <a:rPr lang="en-US" kern="0" dirty="0" smtClean="0">
                <a:ea typeface="宋体" pitchFamily="2" charset="-122"/>
                <a:cs typeface="Arial" pitchFamily="34" charset="0"/>
              </a:rPr>
              <a:t>another’s paper as the author’s own paper, to  </a:t>
            </a:r>
            <a:r>
              <a:rPr lang="en-US" kern="0" dirty="0" smtClean="0">
                <a:solidFill>
                  <a:srgbClr val="07779D"/>
                </a:solidFill>
                <a:ea typeface="宋体" pitchFamily="2" charset="-122"/>
                <a:cs typeface="Arial" pitchFamily="34" charset="0"/>
              </a:rPr>
              <a:t>			</a:t>
            </a:r>
            <a:r>
              <a:rPr lang="en-US" kern="0" dirty="0" smtClean="0">
                <a:solidFill>
                  <a:srgbClr val="FF0000"/>
                </a:solidFill>
                <a:ea typeface="宋体" pitchFamily="2" charset="-122"/>
                <a:cs typeface="Arial" pitchFamily="34" charset="0"/>
              </a:rPr>
              <a:t>copying</a:t>
            </a:r>
            <a:r>
              <a:rPr lang="en-US" kern="0" dirty="0" smtClean="0">
                <a:solidFill>
                  <a:srgbClr val="07779D"/>
                </a:solidFill>
                <a:ea typeface="宋体" pitchFamily="2" charset="-122"/>
                <a:cs typeface="Arial" pitchFamily="34" charset="0"/>
              </a:rPr>
              <a:t> </a:t>
            </a:r>
            <a:r>
              <a:rPr lang="en-US" kern="0" dirty="0" smtClean="0">
                <a:ea typeface="宋体" pitchFamily="2" charset="-122"/>
                <a:cs typeface="Arial" pitchFamily="34" charset="0"/>
              </a:rPr>
              <a:t>or</a:t>
            </a:r>
            <a:r>
              <a:rPr lang="en-US" kern="0" dirty="0" smtClean="0">
                <a:solidFill>
                  <a:srgbClr val="07779D"/>
                </a:solidFill>
                <a:ea typeface="宋体" pitchFamily="2" charset="-122"/>
                <a:cs typeface="Arial" pitchFamily="34" charset="0"/>
              </a:rPr>
              <a:t> </a:t>
            </a:r>
            <a:r>
              <a:rPr lang="en-US" kern="0" dirty="0" smtClean="0">
                <a:solidFill>
                  <a:srgbClr val="FF0000"/>
                </a:solidFill>
                <a:ea typeface="宋体" pitchFamily="2" charset="-122"/>
                <a:cs typeface="Arial" pitchFamily="34" charset="0"/>
              </a:rPr>
              <a:t>paraphrasing</a:t>
            </a:r>
            <a:r>
              <a:rPr lang="en-US" kern="0" dirty="0" smtClean="0">
                <a:solidFill>
                  <a:srgbClr val="07779D"/>
                </a:solidFill>
                <a:ea typeface="宋体" pitchFamily="2" charset="-122"/>
                <a:cs typeface="Arial" pitchFamily="34" charset="0"/>
              </a:rPr>
              <a:t> </a:t>
            </a:r>
            <a:r>
              <a:rPr lang="en-US" kern="0" dirty="0" smtClean="0">
                <a:ea typeface="宋体" pitchFamily="2" charset="-122"/>
                <a:cs typeface="Arial" pitchFamily="34" charset="0"/>
              </a:rPr>
              <a:t>substantial parts of 				another’s paper (without attribution), to </a:t>
            </a:r>
            <a:r>
              <a:rPr lang="en-US" kern="0" dirty="0" smtClean="0">
                <a:solidFill>
                  <a:srgbClr val="FF0000"/>
                </a:solidFill>
                <a:ea typeface="宋体" pitchFamily="2" charset="-122"/>
                <a:cs typeface="Arial" pitchFamily="34" charset="0"/>
              </a:rPr>
              <a:t>claiming 			results</a:t>
            </a:r>
            <a:r>
              <a:rPr lang="en-US" kern="0" dirty="0" smtClean="0">
                <a:solidFill>
                  <a:srgbClr val="07779D"/>
                </a:solidFill>
                <a:ea typeface="宋体" pitchFamily="2" charset="-122"/>
                <a:cs typeface="Arial" pitchFamily="34" charset="0"/>
              </a:rPr>
              <a:t> </a:t>
            </a:r>
            <a:r>
              <a:rPr lang="en-US" kern="0" dirty="0" smtClean="0">
                <a:ea typeface="宋体" pitchFamily="2" charset="-122"/>
                <a:cs typeface="Arial" pitchFamily="34" charset="0"/>
              </a:rPr>
              <a:t>from 	research conducted by others</a:t>
            </a:r>
            <a:r>
              <a:rPr lang="en-US" sz="2400" kern="0" dirty="0">
                <a:solidFill>
                  <a:srgbClr val="07779D"/>
                </a:solidFill>
                <a:latin typeface="Arial" pitchFamily="34" charset="0"/>
                <a:ea typeface="宋体" pitchFamily="2" charset="-122"/>
                <a:cs typeface="Arial" pitchFamily="34" charset="0"/>
              </a:rPr>
              <a:t> </a:t>
            </a:r>
            <a:endParaRPr lang="en-GB" sz="2400" kern="0" dirty="0">
              <a:solidFill>
                <a:srgbClr val="07779D"/>
              </a:solidFill>
              <a:latin typeface="Arial" pitchFamily="34" charset="0"/>
              <a:ea typeface="宋体" pitchFamily="2" charset="-122"/>
              <a:cs typeface="Arial" pitchFamily="34" charset="0"/>
            </a:endParaRPr>
          </a:p>
          <a:p>
            <a:pPr>
              <a:buClr>
                <a:schemeClr val="tx2"/>
              </a:buClr>
              <a:buSzPct val="100000"/>
            </a:pPr>
            <a:r>
              <a:rPr lang="en-GB" dirty="0" smtClean="0"/>
              <a:t> </a:t>
            </a:r>
          </a:p>
        </p:txBody>
      </p:sp>
      <p:pic>
        <p:nvPicPr>
          <p:cNvPr id="30" name="Picture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7739" y="1567539"/>
            <a:ext cx="4706261" cy="4706261"/>
          </a:xfrm>
          <a:prstGeom prst="rect">
            <a:avLst/>
          </a:prstGeom>
        </p:spPr>
      </p:pic>
      <p:sp>
        <p:nvSpPr>
          <p:cNvPr id="31" name="Content Placeholder 5"/>
          <p:cNvSpPr txBox="1">
            <a:spLocks/>
          </p:cNvSpPr>
          <p:nvPr/>
        </p:nvSpPr>
        <p:spPr>
          <a:xfrm>
            <a:off x="337466" y="1123849"/>
            <a:ext cx="8484950"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These are the 3 most common forms of ethical misconduct that the research community is challenged with</a:t>
            </a:r>
          </a:p>
        </p:txBody>
      </p:sp>
      <p:pic>
        <p:nvPicPr>
          <p:cNvPr id="8"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1" name="TextBox 10"/>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2816995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14" name="Picture 2" descr="X:\elsevier\rachel\campus\website\presentations\partnerOrg.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GlowEdges/>
                    </a14:imgEffect>
                  </a14:imgLayer>
                </a14:imgProps>
              </a:ext>
              <a:ext uri="{28A0092B-C50C-407E-A947-70E740481C1C}">
                <a14:useLocalDpi xmlns:a14="http://schemas.microsoft.com/office/drawing/2010/main" xmlns="" val="0"/>
              </a:ext>
            </a:extLst>
          </a:blip>
          <a:srcRect/>
          <a:stretch>
            <a:fillRect/>
          </a:stretch>
        </p:blipFill>
        <p:spPr bwMode="auto">
          <a:xfrm>
            <a:off x="309304" y="2730265"/>
            <a:ext cx="1005592" cy="1005592"/>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Content Placeholder 5"/>
          <p:cNvSpPr txBox="1">
            <a:spLocks/>
          </p:cNvSpPr>
          <p:nvPr/>
        </p:nvSpPr>
        <p:spPr>
          <a:xfrm>
            <a:off x="1255887" y="1559620"/>
            <a:ext cx="3156093" cy="86226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30000"/>
            </a:pPr>
            <a:r>
              <a:rPr lang="en-GB" sz="1600" b="1" smtClean="0"/>
              <a:t>Teaching: </a:t>
            </a:r>
            <a:r>
              <a:rPr lang="en-GB" sz="1600" smtClean="0"/>
              <a:t>allowed to make copies of the article for use in classroom teaching</a:t>
            </a:r>
            <a:endParaRPr lang="en-GB" sz="1600"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9304" y="1571593"/>
            <a:ext cx="946583" cy="94658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58152" y="1612566"/>
            <a:ext cx="943709" cy="943709"/>
          </a:xfrm>
          <a:prstGeom prst="rect">
            <a:avLst/>
          </a:prstGeom>
        </p:spPr>
      </p:pic>
      <p:sp>
        <p:nvSpPr>
          <p:cNvPr id="18" name="Content Placeholder 5"/>
          <p:cNvSpPr txBox="1">
            <a:spLocks/>
          </p:cNvSpPr>
          <p:nvPr/>
        </p:nvSpPr>
        <p:spPr>
          <a:xfrm>
            <a:off x="5501861" y="1559620"/>
            <a:ext cx="3156093" cy="127502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30000"/>
            </a:pPr>
            <a:r>
              <a:rPr lang="en-GB" sz="1600" b="1" dirty="0" smtClean="0"/>
              <a:t>Educational </a:t>
            </a:r>
            <a:r>
              <a:rPr lang="en-GB" sz="1600" b="1" dirty="0"/>
              <a:t>materials:</a:t>
            </a:r>
            <a:r>
              <a:rPr lang="en-GB" sz="1600" dirty="0"/>
              <a:t> article can be included in the author’s institution or company e-course packs or company training </a:t>
            </a:r>
          </a:p>
        </p:txBody>
      </p:sp>
      <p:sp>
        <p:nvSpPr>
          <p:cNvPr id="19" name="Content Placeholder 5"/>
          <p:cNvSpPr txBox="1">
            <a:spLocks/>
          </p:cNvSpPr>
          <p:nvPr/>
        </p:nvSpPr>
        <p:spPr>
          <a:xfrm>
            <a:off x="1293449" y="2857621"/>
            <a:ext cx="3156093" cy="86226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30000"/>
            </a:pPr>
            <a:r>
              <a:rPr lang="en-GB" sz="1600" b="1" dirty="0"/>
              <a:t>Scholarly sharing: </a:t>
            </a:r>
            <a:r>
              <a:rPr lang="en-GB" sz="1600" dirty="0"/>
              <a:t>copies of the article can be shared with research colleagues </a:t>
            </a:r>
          </a:p>
        </p:txBody>
      </p:sp>
      <p:pic>
        <p:nvPicPr>
          <p:cNvPr id="20" name="Picture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79620" y="2796267"/>
            <a:ext cx="959803" cy="959803"/>
          </a:xfrm>
          <a:prstGeom prst="rect">
            <a:avLst/>
          </a:prstGeom>
        </p:spPr>
      </p:pic>
      <p:sp>
        <p:nvSpPr>
          <p:cNvPr id="21" name="Content Placeholder 5"/>
          <p:cNvSpPr txBox="1">
            <a:spLocks/>
          </p:cNvSpPr>
          <p:nvPr/>
        </p:nvSpPr>
        <p:spPr>
          <a:xfrm>
            <a:off x="5539423" y="2857621"/>
            <a:ext cx="3156093" cy="87823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30000"/>
            </a:pPr>
            <a:r>
              <a:rPr lang="en-GB" sz="1600" b="1" dirty="0"/>
              <a:t>Meetings/conferences: </a:t>
            </a:r>
            <a:r>
              <a:rPr lang="en-GB" sz="1600" dirty="0"/>
              <a:t>article can be presented and copies can be made for attendees</a:t>
            </a:r>
          </a:p>
        </p:txBody>
      </p:sp>
      <p:pic>
        <p:nvPicPr>
          <p:cNvPr id="22" name="Picture 2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09303" y="4014482"/>
            <a:ext cx="1010367" cy="1010367"/>
          </a:xfrm>
          <a:prstGeom prst="rect">
            <a:avLst/>
          </a:prstGeom>
        </p:spPr>
      </p:pic>
      <p:sp>
        <p:nvSpPr>
          <p:cNvPr id="23" name="Content Placeholder 5"/>
          <p:cNvSpPr txBox="1">
            <a:spLocks/>
          </p:cNvSpPr>
          <p:nvPr/>
        </p:nvSpPr>
        <p:spPr>
          <a:xfrm>
            <a:off x="1301606" y="4058267"/>
            <a:ext cx="3156093" cy="102427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30000"/>
            </a:pPr>
            <a:r>
              <a:rPr lang="en-GB" sz="1600" b="1" dirty="0"/>
              <a:t>Further works: </a:t>
            </a:r>
            <a:r>
              <a:rPr lang="en-GB" sz="1600" dirty="0"/>
              <a:t>article can be used in compilations, expanded to book-form, or used in thesis or dissertation</a:t>
            </a:r>
          </a:p>
        </p:txBody>
      </p:sp>
      <p:pic>
        <p:nvPicPr>
          <p:cNvPr id="24" name="Picture 2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582713" y="3984003"/>
            <a:ext cx="1010367" cy="1010367"/>
          </a:xfrm>
          <a:prstGeom prst="rect">
            <a:avLst/>
          </a:prstGeom>
        </p:spPr>
      </p:pic>
      <p:sp>
        <p:nvSpPr>
          <p:cNvPr id="25" name="Content Placeholder 5"/>
          <p:cNvSpPr txBox="1">
            <a:spLocks/>
          </p:cNvSpPr>
          <p:nvPr/>
        </p:nvSpPr>
        <p:spPr>
          <a:xfrm>
            <a:off x="5547580" y="4058267"/>
            <a:ext cx="3156093" cy="87823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30000"/>
            </a:pPr>
            <a:r>
              <a:rPr lang="en-GB" sz="1600" b="1" dirty="0"/>
              <a:t>Patent and trademark rights</a:t>
            </a:r>
            <a:r>
              <a:rPr lang="en-GB" sz="1600" dirty="0"/>
              <a:t>: for any invention disclosed or product identified</a:t>
            </a:r>
          </a:p>
        </p:txBody>
      </p:sp>
      <p:sp>
        <p:nvSpPr>
          <p:cNvPr id="26" name="Title 4"/>
          <p:cNvSpPr txBox="1">
            <a:spLocks/>
          </p:cNvSpPr>
          <p:nvPr/>
        </p:nvSpPr>
        <p:spPr>
          <a:xfrm>
            <a:off x="337466" y="705204"/>
            <a:ext cx="510321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Elsevier author rights</a:t>
            </a:r>
          </a:p>
        </p:txBody>
      </p:sp>
    </p:spTree>
    <p:extLst>
      <p:ext uri="{BB962C8B-B14F-4D97-AF65-F5344CB8AC3E}">
        <p14:creationId xmlns:p14="http://schemas.microsoft.com/office/powerpoint/2010/main" xmlns="" val="149387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5983638"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Other allowances and restrictions (I)</a:t>
            </a:r>
          </a:p>
        </p:txBody>
      </p:sp>
      <p:sp>
        <p:nvSpPr>
          <p:cNvPr id="13" name="Content Placeholder 5"/>
          <p:cNvSpPr>
            <a:spLocks noGrp="1"/>
          </p:cNvSpPr>
          <p:nvPr>
            <p:ph idx="1"/>
          </p:nvPr>
        </p:nvSpPr>
        <p:spPr>
          <a:xfrm>
            <a:off x="337467" y="1115786"/>
            <a:ext cx="4874614" cy="3273333"/>
          </a:xfrm>
        </p:spPr>
        <p:txBody>
          <a:bodyPr>
            <a:normAutofit lnSpcReduction="10000"/>
          </a:bodyPr>
          <a:lstStyle/>
          <a:p>
            <a:pPr>
              <a:buClr>
                <a:schemeClr val="tx2"/>
              </a:buClr>
              <a:buSzPct val="130000"/>
            </a:pPr>
            <a:r>
              <a:rPr lang="en-GB" b="1" dirty="0"/>
              <a:t>Elsevier’s posting allowances:</a:t>
            </a:r>
            <a:endParaRPr lang="en-GB" dirty="0" smtClean="0"/>
          </a:p>
          <a:p>
            <a:pPr marL="342900" indent="-342900">
              <a:buClr>
                <a:schemeClr val="tx2"/>
              </a:buClr>
              <a:buSzPct val="130000"/>
              <a:buFont typeface="Wingdings" panose="05000000000000000000" pitchFamily="2" charset="2"/>
              <a:buChar char="§"/>
            </a:pPr>
            <a:r>
              <a:rPr lang="en-GB" dirty="0"/>
              <a:t>Pre-print version of article to internet websites</a:t>
            </a:r>
          </a:p>
          <a:p>
            <a:pPr marL="342900" indent="-342900">
              <a:buClr>
                <a:schemeClr val="tx2"/>
              </a:buClr>
              <a:buSzPct val="130000"/>
              <a:buFont typeface="Wingdings" panose="05000000000000000000" pitchFamily="2" charset="2"/>
              <a:buChar char="§"/>
            </a:pPr>
            <a:r>
              <a:rPr lang="en-GB" dirty="0"/>
              <a:t>Revised personal version of text of final article to author’s personal or institutional website or server</a:t>
            </a:r>
          </a:p>
          <a:p>
            <a:pPr marL="342900" indent="-342900">
              <a:buClr>
                <a:schemeClr val="tx2"/>
              </a:buClr>
              <a:buSzPct val="130000"/>
              <a:buFont typeface="Wingdings" panose="05000000000000000000" pitchFamily="2" charset="2"/>
              <a:buChar char="§"/>
            </a:pPr>
            <a:r>
              <a:rPr lang="en-GB" dirty="0"/>
              <a:t>According to funding body agreements (e.g. </a:t>
            </a:r>
            <a:r>
              <a:rPr lang="en-GB" dirty="0" err="1"/>
              <a:t>Wellcome</a:t>
            </a:r>
            <a:r>
              <a:rPr lang="en-GB" dirty="0"/>
              <a:t> Trust, </a:t>
            </a:r>
            <a:r>
              <a:rPr lang="en-GB" dirty="0" smtClean="0"/>
              <a:t>Howard Hughes Medical Institute, National Institutes </a:t>
            </a:r>
            <a:r>
              <a:rPr lang="en-GB" smtClean="0"/>
              <a:t>of Health)</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3056" y="293914"/>
            <a:ext cx="6176096" cy="6176096"/>
          </a:xfrm>
          <a:prstGeom prst="rect">
            <a:avLst/>
          </a:prstGeom>
        </p:spPr>
      </p:pic>
    </p:spTree>
    <p:extLst>
      <p:ext uri="{BB962C8B-B14F-4D97-AF65-F5344CB8AC3E}">
        <p14:creationId xmlns:p14="http://schemas.microsoft.com/office/powerpoint/2010/main" xmlns="" val="141596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10" name="Picture 2" descr="X:\elsevier\rachel\campus\WORDMARK\ELSPublishingCampus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466" y="6399106"/>
            <a:ext cx="2941400"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itle 4"/>
          <p:cNvSpPr txBox="1">
            <a:spLocks/>
          </p:cNvSpPr>
          <p:nvPr/>
        </p:nvSpPr>
        <p:spPr>
          <a:xfrm>
            <a:off x="337466" y="705204"/>
            <a:ext cx="5983638"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Other allowances and restrictions </a:t>
            </a:r>
            <a:r>
              <a:rPr lang="en-GB" dirty="0" smtClean="0">
                <a:solidFill>
                  <a:srgbClr val="007398"/>
                </a:solidFill>
              </a:rPr>
              <a:t>(II</a:t>
            </a:r>
            <a:r>
              <a:rPr lang="en-GB" dirty="0">
                <a:solidFill>
                  <a:srgbClr val="007398"/>
                </a:solidFill>
              </a:rPr>
              <a:t>)</a:t>
            </a:r>
          </a:p>
        </p:txBody>
      </p:sp>
      <p:sp>
        <p:nvSpPr>
          <p:cNvPr id="13" name="Content Placeholder 5"/>
          <p:cNvSpPr>
            <a:spLocks noGrp="1"/>
          </p:cNvSpPr>
          <p:nvPr>
            <p:ph idx="1"/>
          </p:nvPr>
        </p:nvSpPr>
        <p:spPr>
          <a:xfrm>
            <a:off x="337466" y="1115786"/>
            <a:ext cx="6070954" cy="3273333"/>
          </a:xfrm>
        </p:spPr>
        <p:txBody>
          <a:bodyPr>
            <a:normAutofit/>
          </a:bodyPr>
          <a:lstStyle/>
          <a:p>
            <a:pPr>
              <a:buClr>
                <a:schemeClr val="tx2"/>
              </a:buClr>
              <a:buSzPct val="130000"/>
            </a:pPr>
            <a:r>
              <a:rPr lang="en-GB" b="1" dirty="0"/>
              <a:t>Elsevier’s commercial purpose prohibitions</a:t>
            </a:r>
          </a:p>
          <a:p>
            <a:pPr marL="342900" indent="-342900">
              <a:buClr>
                <a:schemeClr val="tx2"/>
              </a:buClr>
              <a:buSzPct val="130000"/>
              <a:buFont typeface="Wingdings" panose="05000000000000000000" pitchFamily="2" charset="2"/>
              <a:buChar char="§"/>
            </a:pPr>
            <a:r>
              <a:rPr lang="en-GB" dirty="0"/>
              <a:t>Posting by companies for customers to use</a:t>
            </a:r>
          </a:p>
          <a:p>
            <a:pPr marL="342900" indent="-342900">
              <a:buClr>
                <a:schemeClr val="tx2"/>
              </a:buClr>
              <a:buSzPct val="130000"/>
              <a:buFont typeface="Wingdings" panose="05000000000000000000" pitchFamily="2" charset="2"/>
              <a:buChar char="§"/>
            </a:pPr>
            <a:r>
              <a:rPr lang="en-GB" dirty="0"/>
              <a:t>Placing advertisements against the postings</a:t>
            </a:r>
          </a:p>
          <a:p>
            <a:pPr marL="342900" indent="-342900">
              <a:buClr>
                <a:schemeClr val="tx2"/>
              </a:buClr>
              <a:buSzPct val="130000"/>
              <a:buFont typeface="Wingdings" panose="05000000000000000000" pitchFamily="2" charset="2"/>
              <a:buChar char="§"/>
            </a:pPr>
            <a:r>
              <a:rPr lang="en-GB" dirty="0"/>
              <a:t>Charging fees for access to postings or delivering postings to third parties</a:t>
            </a:r>
          </a:p>
          <a:p>
            <a:pPr marL="342900" indent="-342900">
              <a:buClr>
                <a:schemeClr val="tx2"/>
              </a:buClr>
              <a:buSzPct val="130000"/>
              <a:buFont typeface="Wingdings" panose="05000000000000000000" pitchFamily="2" charset="2"/>
              <a:buChar char="§"/>
            </a:pPr>
            <a:r>
              <a:rPr lang="en-GB" dirty="0"/>
              <a:t>Any form of systematic distribution of the article.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82430" y="1524000"/>
            <a:ext cx="5486400" cy="5486400"/>
          </a:xfrm>
          <a:prstGeom prst="rect">
            <a:avLst/>
          </a:prstGeom>
        </p:spPr>
      </p:pic>
    </p:spTree>
    <p:extLst>
      <p:ext uri="{BB962C8B-B14F-4D97-AF65-F5344CB8AC3E}">
        <p14:creationId xmlns:p14="http://schemas.microsoft.com/office/powerpoint/2010/main" xmlns="" val="29703467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tingbookl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47281" y="4741657"/>
            <a:ext cx="1014915" cy="134671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7" name="Title 4"/>
          <p:cNvSpPr txBox="1">
            <a:spLocks/>
          </p:cNvSpPr>
          <p:nvPr/>
        </p:nvSpPr>
        <p:spPr>
          <a:xfrm>
            <a:off x="337464" y="1053025"/>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smtClean="0">
                <a:solidFill>
                  <a:srgbClr val="007398"/>
                </a:solidFill>
              </a:rPr>
              <a:t>Further reading at  </a:t>
            </a:r>
          </a:p>
        </p:txBody>
      </p:sp>
      <p:pic>
        <p:nvPicPr>
          <p:cNvPr id="16" name="Picture 15"/>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226426" y="717075"/>
            <a:ext cx="2810773" cy="2810773"/>
          </a:xfrm>
          <a:prstGeom prst="rect">
            <a:avLst/>
          </a:prstGeom>
        </p:spPr>
      </p:pic>
      <p:sp>
        <p:nvSpPr>
          <p:cNvPr id="2" name="TextBox 1"/>
          <p:cNvSpPr txBox="1"/>
          <p:nvPr/>
        </p:nvSpPr>
        <p:spPr>
          <a:xfrm>
            <a:off x="3467348" y="672336"/>
            <a:ext cx="3641558" cy="1477328"/>
          </a:xfrm>
          <a:prstGeom prst="rect">
            <a:avLst/>
          </a:prstGeom>
          <a:noFill/>
        </p:spPr>
        <p:txBody>
          <a:bodyPr wrap="square" rtlCol="0">
            <a:spAutoFit/>
          </a:bodyPr>
          <a:lstStyle/>
          <a:p>
            <a:pPr defTabSz="457200"/>
            <a:r>
              <a:rPr lang="en-GB" b="1" dirty="0" smtClean="0">
                <a:solidFill>
                  <a:srgbClr val="007398"/>
                </a:solidFill>
                <a:latin typeface="Arial Bold"/>
                <a:cs typeface="Arial Bold"/>
              </a:rPr>
              <a:t>publishingcampus.com</a:t>
            </a:r>
            <a:endParaRPr lang="en-GB" b="1" dirty="0">
              <a:solidFill>
                <a:srgbClr val="007398"/>
              </a:solidFill>
              <a:latin typeface="Arial Bold"/>
              <a:cs typeface="Arial Bold"/>
            </a:endParaRPr>
          </a:p>
          <a:p>
            <a:pPr defTabSz="457200"/>
            <a:r>
              <a:rPr lang="en-GB" b="1" dirty="0">
                <a:solidFill>
                  <a:srgbClr val="007398"/>
                </a:solidFill>
                <a:latin typeface="Arial Bold"/>
                <a:cs typeface="Arial Bold"/>
              </a:rPr>
              <a:t>elsevier.com/authors</a:t>
            </a:r>
          </a:p>
          <a:p>
            <a:pPr defTabSz="457200"/>
            <a:r>
              <a:rPr lang="en-GB" b="1" dirty="0" smtClean="0">
                <a:solidFill>
                  <a:srgbClr val="007398"/>
                </a:solidFill>
                <a:latin typeface="Arial Bold"/>
                <a:cs typeface="Arial Bold"/>
              </a:rPr>
              <a:t>elsevier.com/reviewers</a:t>
            </a:r>
          </a:p>
          <a:p>
            <a:pPr defTabSz="457200"/>
            <a:r>
              <a:rPr lang="en-GB" b="1" dirty="0">
                <a:solidFill>
                  <a:srgbClr val="007398"/>
                </a:solidFill>
                <a:latin typeface="Arial Bold"/>
                <a:cs typeface="Arial Bold"/>
              </a:rPr>
              <a:t>e</a:t>
            </a:r>
            <a:r>
              <a:rPr lang="en-GB" b="1" dirty="0" smtClean="0">
                <a:solidFill>
                  <a:srgbClr val="007398"/>
                </a:solidFill>
                <a:latin typeface="Arial Bold"/>
                <a:cs typeface="Arial Bold"/>
              </a:rPr>
              <a:t>lsevier.com/editors</a:t>
            </a:r>
            <a:endParaRPr lang="en-US" b="1" dirty="0">
              <a:solidFill>
                <a:srgbClr val="007398"/>
              </a:solidFill>
              <a:latin typeface="Arial Bold"/>
              <a:cs typeface="Arial Bold"/>
            </a:endParaRPr>
          </a:p>
          <a:p>
            <a:pPr defTabSz="457200"/>
            <a:endParaRPr lang="en-US" dirty="0">
              <a:solidFill>
                <a:srgbClr val="53565A"/>
              </a:solidFill>
            </a:endParaRPr>
          </a:p>
        </p:txBody>
      </p:sp>
      <p:grpSp>
        <p:nvGrpSpPr>
          <p:cNvPr id="7" name="Group 6"/>
          <p:cNvGrpSpPr/>
          <p:nvPr/>
        </p:nvGrpSpPr>
        <p:grpSpPr>
          <a:xfrm>
            <a:off x="312063" y="2833255"/>
            <a:ext cx="8535856" cy="2963174"/>
            <a:chOff x="159662" y="2414219"/>
            <a:chExt cx="8535856" cy="2963174"/>
          </a:xfrm>
        </p:grpSpPr>
        <p:grpSp>
          <p:nvGrpSpPr>
            <p:cNvPr id="4" name="Group 3"/>
            <p:cNvGrpSpPr/>
            <p:nvPr/>
          </p:nvGrpSpPr>
          <p:grpSpPr>
            <a:xfrm>
              <a:off x="159662" y="3478144"/>
              <a:ext cx="8233145" cy="369332"/>
              <a:chOff x="462372" y="1397662"/>
              <a:chExt cx="8233145" cy="369332"/>
            </a:xfrm>
          </p:grpSpPr>
          <p:sp>
            <p:nvSpPr>
              <p:cNvPr id="11" name="Oval 10"/>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extBox 2"/>
              <p:cNvSpPr txBox="1"/>
              <p:nvPr/>
            </p:nvSpPr>
            <p:spPr>
              <a:xfrm>
                <a:off x="1205329" y="1397662"/>
                <a:ext cx="7490188" cy="369332"/>
              </a:xfrm>
              <a:prstGeom prst="rect">
                <a:avLst/>
              </a:prstGeom>
              <a:noFill/>
            </p:spPr>
            <p:txBody>
              <a:bodyPr wrap="square" rtlCol="0">
                <a:spAutoFit/>
              </a:bodyPr>
              <a:lstStyle/>
              <a:p>
                <a:pPr defTabSz="457200"/>
                <a:r>
                  <a:rPr lang="en-US" dirty="0" smtClean="0">
                    <a:solidFill>
                      <a:srgbClr val="53565A"/>
                    </a:solidFill>
                  </a:rPr>
                  <a:t>Get Published – top tips on writing, reviewing and grant writing etc.</a:t>
                </a:r>
                <a:endParaRPr lang="en-US" dirty="0">
                  <a:solidFill>
                    <a:srgbClr val="53565A"/>
                  </a:solidFill>
                </a:endParaRPr>
              </a:p>
            </p:txBody>
          </p:sp>
        </p:grpSp>
        <p:grpSp>
          <p:nvGrpSpPr>
            <p:cNvPr id="18" name="Group 17"/>
            <p:cNvGrpSpPr/>
            <p:nvPr/>
          </p:nvGrpSpPr>
          <p:grpSpPr>
            <a:xfrm>
              <a:off x="159663" y="2931364"/>
              <a:ext cx="8233145" cy="369332"/>
              <a:chOff x="462372" y="1397662"/>
              <a:chExt cx="8233145" cy="369332"/>
            </a:xfrm>
          </p:grpSpPr>
          <p:sp>
            <p:nvSpPr>
              <p:cNvPr id="19" name="Oval 18"/>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0" name="TextBox 19"/>
              <p:cNvSpPr txBox="1"/>
              <p:nvPr/>
            </p:nvSpPr>
            <p:spPr>
              <a:xfrm>
                <a:off x="1205328" y="1397662"/>
                <a:ext cx="7490189" cy="369332"/>
              </a:xfrm>
              <a:prstGeom prst="rect">
                <a:avLst/>
              </a:prstGeom>
              <a:noFill/>
            </p:spPr>
            <p:txBody>
              <a:bodyPr wrap="square" rtlCol="0">
                <a:spAutoFit/>
              </a:bodyPr>
              <a:lstStyle/>
              <a:p>
                <a:pPr defTabSz="457200"/>
                <a:r>
                  <a:rPr lang="en-US" dirty="0" smtClean="0">
                    <a:solidFill>
                      <a:srgbClr val="53565A"/>
                    </a:solidFill>
                  </a:rPr>
                  <a:t>Publishing Ethics brochure – top reasons to publish ethically</a:t>
                </a:r>
                <a:endParaRPr lang="en-US" dirty="0">
                  <a:solidFill>
                    <a:srgbClr val="53565A"/>
                  </a:solidFill>
                </a:endParaRPr>
              </a:p>
            </p:txBody>
          </p:sp>
        </p:grpSp>
        <p:grpSp>
          <p:nvGrpSpPr>
            <p:cNvPr id="21" name="Group 20"/>
            <p:cNvGrpSpPr/>
            <p:nvPr/>
          </p:nvGrpSpPr>
          <p:grpSpPr>
            <a:xfrm>
              <a:off x="159662" y="4017821"/>
              <a:ext cx="7350133" cy="369332"/>
              <a:chOff x="462372" y="1397662"/>
              <a:chExt cx="7350133" cy="369332"/>
            </a:xfrm>
          </p:grpSpPr>
          <p:sp>
            <p:nvSpPr>
              <p:cNvPr id="22" name="Oval 21"/>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3" name="TextBox 22"/>
              <p:cNvSpPr txBox="1"/>
              <p:nvPr/>
            </p:nvSpPr>
            <p:spPr>
              <a:xfrm>
                <a:off x="1205329" y="1397662"/>
                <a:ext cx="6607176" cy="369332"/>
              </a:xfrm>
              <a:prstGeom prst="rect">
                <a:avLst/>
              </a:prstGeom>
              <a:noFill/>
            </p:spPr>
            <p:txBody>
              <a:bodyPr wrap="square" rtlCol="0">
                <a:spAutoFit/>
              </a:bodyPr>
              <a:lstStyle/>
              <a:p>
                <a:pPr defTabSz="457200"/>
                <a:r>
                  <a:rPr lang="en-US" dirty="0" smtClean="0">
                    <a:solidFill>
                      <a:srgbClr val="53565A"/>
                    </a:solidFill>
                  </a:rPr>
                  <a:t>Get Noticed – new ways to promote your article and research</a:t>
                </a:r>
                <a:endParaRPr lang="en-US" dirty="0">
                  <a:solidFill>
                    <a:srgbClr val="53565A"/>
                  </a:solidFill>
                </a:endParaRPr>
              </a:p>
            </p:txBody>
          </p:sp>
        </p:grpSp>
        <p:grpSp>
          <p:nvGrpSpPr>
            <p:cNvPr id="24" name="Group 23"/>
            <p:cNvGrpSpPr/>
            <p:nvPr/>
          </p:nvGrpSpPr>
          <p:grpSpPr>
            <a:xfrm>
              <a:off x="159663" y="2414219"/>
              <a:ext cx="8233145" cy="369332"/>
              <a:chOff x="462372" y="1397662"/>
              <a:chExt cx="8233145" cy="369332"/>
            </a:xfrm>
          </p:grpSpPr>
          <p:sp>
            <p:nvSpPr>
              <p:cNvPr id="27" name="Oval 26"/>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8" name="TextBox 27"/>
              <p:cNvSpPr txBox="1"/>
              <p:nvPr/>
            </p:nvSpPr>
            <p:spPr>
              <a:xfrm>
                <a:off x="1205328" y="1397662"/>
                <a:ext cx="7490189" cy="369332"/>
              </a:xfrm>
              <a:prstGeom prst="rect">
                <a:avLst/>
              </a:prstGeom>
              <a:noFill/>
            </p:spPr>
            <p:txBody>
              <a:bodyPr wrap="square" rtlCol="0">
                <a:spAutoFit/>
              </a:bodyPr>
              <a:lstStyle/>
              <a:p>
                <a:pPr defTabSz="457200"/>
                <a:r>
                  <a:rPr lang="en-US" dirty="0" smtClean="0">
                    <a:solidFill>
                      <a:srgbClr val="53565A"/>
                    </a:solidFill>
                  </a:rPr>
                  <a:t>Understanding the Publishing Process with Elsevier – complete </a:t>
                </a:r>
                <a:r>
                  <a:rPr lang="en-US" dirty="0">
                    <a:solidFill>
                      <a:srgbClr val="53565A"/>
                    </a:solidFill>
                  </a:rPr>
                  <a:t>g</a:t>
                </a:r>
                <a:r>
                  <a:rPr lang="en-US" dirty="0" smtClean="0">
                    <a:solidFill>
                      <a:srgbClr val="53565A"/>
                    </a:solidFill>
                  </a:rPr>
                  <a:t>uide</a:t>
                </a:r>
                <a:endParaRPr lang="en-US" dirty="0">
                  <a:solidFill>
                    <a:srgbClr val="53565A"/>
                  </a:solidFill>
                </a:endParaRPr>
              </a:p>
            </p:txBody>
          </p:sp>
        </p:grpSp>
        <p:grpSp>
          <p:nvGrpSpPr>
            <p:cNvPr id="29" name="Group 28"/>
            <p:cNvGrpSpPr/>
            <p:nvPr/>
          </p:nvGrpSpPr>
          <p:grpSpPr>
            <a:xfrm>
              <a:off x="159663" y="4525811"/>
              <a:ext cx="6066765" cy="369332"/>
              <a:chOff x="462372" y="1397662"/>
              <a:chExt cx="6066765" cy="369332"/>
            </a:xfrm>
          </p:grpSpPr>
          <p:sp>
            <p:nvSpPr>
              <p:cNvPr id="30" name="Oval 29"/>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1" name="TextBox 30"/>
              <p:cNvSpPr txBox="1"/>
              <p:nvPr/>
            </p:nvSpPr>
            <p:spPr>
              <a:xfrm>
                <a:off x="1205329" y="1397662"/>
                <a:ext cx="5323808" cy="369332"/>
              </a:xfrm>
              <a:prstGeom prst="rect">
                <a:avLst/>
              </a:prstGeom>
              <a:noFill/>
            </p:spPr>
            <p:txBody>
              <a:bodyPr wrap="square" rtlCol="0">
                <a:spAutoFit/>
              </a:bodyPr>
              <a:lstStyle/>
              <a:p>
                <a:pPr defTabSz="457200"/>
                <a:r>
                  <a:rPr lang="en-US" dirty="0" smtClean="0">
                    <a:solidFill>
                      <a:srgbClr val="53565A"/>
                    </a:solidFill>
                  </a:rPr>
                  <a:t>Open access – definitions and options</a:t>
                </a:r>
                <a:endParaRPr lang="en-US" dirty="0">
                  <a:solidFill>
                    <a:srgbClr val="53565A"/>
                  </a:solidFill>
                </a:endParaRPr>
              </a:p>
            </p:txBody>
          </p:sp>
        </p:grpSp>
        <p:grpSp>
          <p:nvGrpSpPr>
            <p:cNvPr id="41" name="Group 40"/>
            <p:cNvGrpSpPr/>
            <p:nvPr/>
          </p:nvGrpSpPr>
          <p:grpSpPr>
            <a:xfrm>
              <a:off x="159665" y="5008061"/>
              <a:ext cx="8535853" cy="369332"/>
              <a:chOff x="462372" y="1397662"/>
              <a:chExt cx="8535853" cy="369332"/>
            </a:xfrm>
          </p:grpSpPr>
          <p:sp>
            <p:nvSpPr>
              <p:cNvPr id="42" name="Oval 41"/>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43" name="TextBox 42"/>
              <p:cNvSpPr txBox="1"/>
              <p:nvPr/>
            </p:nvSpPr>
            <p:spPr>
              <a:xfrm>
                <a:off x="1205329" y="1397662"/>
                <a:ext cx="7792896" cy="369332"/>
              </a:xfrm>
              <a:prstGeom prst="rect">
                <a:avLst/>
              </a:prstGeom>
              <a:noFill/>
            </p:spPr>
            <p:txBody>
              <a:bodyPr wrap="square" rtlCol="0">
                <a:spAutoFit/>
              </a:bodyPr>
              <a:lstStyle/>
              <a:p>
                <a:pPr defTabSz="457200"/>
                <a:r>
                  <a:rPr lang="en-US" dirty="0" smtClean="0">
                    <a:solidFill>
                      <a:srgbClr val="53565A"/>
                    </a:solidFill>
                  </a:rPr>
                  <a:t>Career Planning </a:t>
                </a:r>
                <a:r>
                  <a:rPr lang="en-US" dirty="0">
                    <a:solidFill>
                      <a:srgbClr val="53565A"/>
                    </a:solidFill>
                  </a:rPr>
                  <a:t>G</a:t>
                </a:r>
                <a:r>
                  <a:rPr lang="en-US" dirty="0" smtClean="0">
                    <a:solidFill>
                      <a:srgbClr val="53565A"/>
                    </a:solidFill>
                  </a:rPr>
                  <a:t>uide – download in 12 languages</a:t>
                </a:r>
              </a:p>
            </p:txBody>
          </p:sp>
        </p:grpSp>
      </p:grpSp>
    </p:spTree>
    <p:extLst>
      <p:ext uri="{BB962C8B-B14F-4D97-AF65-F5344CB8AC3E}">
        <p14:creationId xmlns:p14="http://schemas.microsoft.com/office/powerpoint/2010/main" xmlns="" val="3597915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p:cNvSpPr>
            <a:spLocks noGrp="1"/>
          </p:cNvSpPr>
          <p:nvPr>
            <p:ph type="body" sz="quarter" idx="13"/>
          </p:nvPr>
        </p:nvSpPr>
        <p:spPr>
          <a:xfrm>
            <a:off x="4716016" y="1916832"/>
            <a:ext cx="4320479" cy="2448271"/>
          </a:xfrm>
        </p:spPr>
        <p:txBody>
          <a:bodyPr>
            <a:normAutofit fontScale="55000" lnSpcReduction="20000"/>
          </a:bodyPr>
          <a:lstStyle/>
          <a:p>
            <a:r>
              <a:rPr lang="en-US" sz="5800" b="1" dirty="0" smtClean="0"/>
              <a:t>Thank you</a:t>
            </a:r>
          </a:p>
          <a:p>
            <a:endParaRPr lang="en-US" sz="5800" b="1" dirty="0" smtClean="0"/>
          </a:p>
          <a:p>
            <a:r>
              <a:rPr lang="en-US" dirty="0" smtClean="0">
                <a:latin typeface="Arial" pitchFamily="34" charset="0"/>
                <a:cs typeface="Arial" pitchFamily="34" charset="0"/>
              </a:rPr>
              <a:t>For </a:t>
            </a:r>
            <a:r>
              <a:rPr lang="en-US" dirty="0">
                <a:latin typeface="Arial" pitchFamily="34" charset="0"/>
                <a:cs typeface="Arial" pitchFamily="34" charset="0"/>
              </a:rPr>
              <a:t>further information please visit:</a:t>
            </a:r>
            <a:r>
              <a:rPr lang="en-US" b="1" dirty="0">
                <a:latin typeface="Arial" pitchFamily="34" charset="0"/>
                <a:cs typeface="Arial" pitchFamily="34" charset="0"/>
              </a:rPr>
              <a:t/>
            </a:r>
            <a:br>
              <a:rPr lang="en-US" b="1" dirty="0">
                <a:latin typeface="Arial" pitchFamily="34" charset="0"/>
                <a:cs typeface="Arial" pitchFamily="34" charset="0"/>
              </a:rPr>
            </a:br>
            <a:r>
              <a:rPr lang="en-US" u="sng" dirty="0" smtClean="0">
                <a:solidFill>
                  <a:srgbClr val="006699"/>
                </a:solidFill>
                <a:latin typeface="Arial" pitchFamily="34" charset="0"/>
                <a:cs typeface="Arial" pitchFamily="34" charset="0"/>
                <a:hlinkClick r:id="rId3"/>
              </a:rPr>
              <a:t>www.elsevier.com/authors</a:t>
            </a:r>
            <a:endParaRPr lang="en-US" u="sng" dirty="0" smtClean="0">
              <a:solidFill>
                <a:srgbClr val="006699"/>
              </a:solidFill>
              <a:latin typeface="Arial" pitchFamily="34" charset="0"/>
              <a:cs typeface="Arial" pitchFamily="34" charset="0"/>
            </a:endParaRPr>
          </a:p>
          <a:p>
            <a:pPr marL="0" indent="0">
              <a:spcBef>
                <a:spcPts val="0"/>
              </a:spcBef>
            </a:pPr>
            <a:endParaRPr lang="en-GB" dirty="0" smtClean="0"/>
          </a:p>
          <a:p>
            <a:pPr marL="0" indent="0">
              <a:spcBef>
                <a:spcPts val="0"/>
              </a:spcBef>
            </a:pPr>
            <a:r>
              <a:rPr lang="en-GB" dirty="0" smtClean="0"/>
              <a:t>Visit </a:t>
            </a:r>
            <a:r>
              <a:rPr lang="en-GB" dirty="0"/>
              <a:t>Elsevier Publishing Campus</a:t>
            </a:r>
          </a:p>
          <a:p>
            <a:pPr marL="0" indent="0">
              <a:spcBef>
                <a:spcPts val="0"/>
              </a:spcBef>
            </a:pPr>
            <a:r>
              <a:rPr lang="en-GB" dirty="0"/>
              <a:t>	</a:t>
            </a:r>
            <a:r>
              <a:rPr lang="en-GB" dirty="0" smtClean="0">
                <a:hlinkClick r:id="rId4"/>
              </a:rPr>
              <a:t>www.publishingcampus.com</a:t>
            </a:r>
            <a:endParaRPr lang="en-GB" dirty="0" smtClean="0"/>
          </a:p>
          <a:p>
            <a:pPr marL="0" indent="0">
              <a:spcBef>
                <a:spcPts val="0"/>
              </a:spcBef>
            </a:pPr>
            <a:endParaRPr lang="en-GB" dirty="0"/>
          </a:p>
          <a:p>
            <a:endParaRPr lang="en-US" dirty="0"/>
          </a:p>
        </p:txBody>
      </p:sp>
    </p:spTree>
    <p:extLst>
      <p:ext uri="{BB962C8B-B14F-4D97-AF65-F5344CB8AC3E}">
        <p14:creationId xmlns:p14="http://schemas.microsoft.com/office/powerpoint/2010/main" xmlns="" val="4272015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p:cNvSpPr>
            <a:spLocks noGrp="1"/>
          </p:cNvSpPr>
          <p:nvPr>
            <p:ph type="subTitle" idx="1"/>
          </p:nvPr>
        </p:nvSpPr>
        <p:spPr>
          <a:xfrm>
            <a:off x="3363687" y="2960400"/>
            <a:ext cx="5376746" cy="971627"/>
          </a:xfrm>
        </p:spPr>
        <p:txBody>
          <a:bodyPr/>
          <a:lstStyle/>
          <a:p>
            <a:pPr>
              <a:lnSpc>
                <a:spcPct val="100000"/>
              </a:lnSpc>
              <a:spcAft>
                <a:spcPts val="600"/>
              </a:spcAft>
            </a:pPr>
            <a:r>
              <a:rPr lang="en-US" sz="3200" b="1" dirty="0" smtClean="0"/>
              <a:t>Open access publishing</a:t>
            </a:r>
            <a:endParaRPr lang="en-US" sz="2400" dirty="0"/>
          </a:p>
        </p:txBody>
      </p:sp>
      <p:sp>
        <p:nvSpPr>
          <p:cNvPr id="32" name="Text Placeholder 31"/>
          <p:cNvSpPr>
            <a:spLocks noGrp="1"/>
          </p:cNvSpPr>
          <p:nvPr>
            <p:ph type="body" sz="quarter" idx="12"/>
          </p:nvPr>
        </p:nvSpPr>
        <p:spPr/>
        <p:txBody>
          <a:bodyPr/>
          <a:lstStyle/>
          <a:p>
            <a:r>
              <a:rPr lang="en-US" dirty="0" smtClean="0"/>
              <a:t> </a:t>
            </a:r>
            <a:endParaRPr lang="en-US" dirty="0"/>
          </a:p>
        </p:txBody>
      </p:sp>
      <p:sp>
        <p:nvSpPr>
          <p:cNvPr id="33" name="Text Placeholder 32"/>
          <p:cNvSpPr>
            <a:spLocks noGrp="1"/>
          </p:cNvSpPr>
          <p:nvPr>
            <p:ph type="body" sz="quarter" idx="13"/>
          </p:nvPr>
        </p:nvSpPr>
        <p:spPr/>
        <p:txBody>
          <a:bodyPr/>
          <a:lstStyle/>
          <a:p>
            <a:r>
              <a:rPr lang="en-US" dirty="0" smtClean="0"/>
              <a:t>  </a:t>
            </a:r>
            <a:endParaRPr lang="en-US" dirty="0"/>
          </a:p>
        </p:txBody>
      </p:sp>
      <p:pic>
        <p:nvPicPr>
          <p:cNvPr id="6" name="Picture 2" descr="X:\elsevier\rachel\campus\WORDMARK\ELSPublishingCampus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50443" y="2259549"/>
            <a:ext cx="2941400" cy="24683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8594" y="2267238"/>
            <a:ext cx="2096980" cy="2468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p:cNvCxnSpPr/>
          <p:nvPr/>
        </p:nvCxnSpPr>
        <p:spPr>
          <a:xfrm>
            <a:off x="6520543" y="2177157"/>
            <a:ext cx="0" cy="36957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01490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Who are the stakeholders in open access? </a:t>
            </a:r>
            <a:endParaRPr lang="en-US" dirty="0"/>
          </a:p>
        </p:txBody>
      </p:sp>
      <p:sp>
        <p:nvSpPr>
          <p:cNvPr id="250" name="Oval 249"/>
          <p:cNvSpPr/>
          <p:nvPr/>
        </p:nvSpPr>
        <p:spPr>
          <a:xfrm>
            <a:off x="992369" y="1586723"/>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53" name="Oval 252"/>
          <p:cNvSpPr/>
          <p:nvPr/>
        </p:nvSpPr>
        <p:spPr>
          <a:xfrm>
            <a:off x="1619692" y="3142371"/>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54" name="Oval 253"/>
          <p:cNvSpPr/>
          <p:nvPr/>
        </p:nvSpPr>
        <p:spPr>
          <a:xfrm>
            <a:off x="4494029" y="4504659"/>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57" name="Oval 256"/>
          <p:cNvSpPr/>
          <p:nvPr/>
        </p:nvSpPr>
        <p:spPr>
          <a:xfrm>
            <a:off x="5857539" y="2784406"/>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4" name="TextBox 3"/>
          <p:cNvSpPr txBox="1"/>
          <p:nvPr/>
        </p:nvSpPr>
        <p:spPr>
          <a:xfrm>
            <a:off x="1286537" y="1559298"/>
            <a:ext cx="2679405" cy="923330"/>
          </a:xfrm>
          <a:prstGeom prst="rect">
            <a:avLst/>
          </a:prstGeom>
          <a:noFill/>
        </p:spPr>
        <p:txBody>
          <a:bodyPr wrap="square" rtlCol="0">
            <a:spAutoFit/>
          </a:bodyPr>
          <a:lstStyle/>
          <a:p>
            <a:pPr defTabSz="457200"/>
            <a:r>
              <a:rPr lang="en-US" b="1" dirty="0" smtClean="0">
                <a:solidFill>
                  <a:srgbClr val="53565A"/>
                </a:solidFill>
              </a:rPr>
              <a:t>Funders</a:t>
            </a:r>
          </a:p>
          <a:p>
            <a:pPr defTabSz="457200"/>
            <a:r>
              <a:rPr lang="en-US" dirty="0" smtClean="0">
                <a:solidFill>
                  <a:srgbClr val="53565A"/>
                </a:solidFill>
              </a:rPr>
              <a:t>Open access policies and mandates </a:t>
            </a:r>
            <a:endParaRPr lang="en-US" dirty="0">
              <a:solidFill>
                <a:srgbClr val="53565A"/>
              </a:solidFill>
            </a:endParaRPr>
          </a:p>
        </p:txBody>
      </p:sp>
      <p:sp>
        <p:nvSpPr>
          <p:cNvPr id="258" name="TextBox 257"/>
          <p:cNvSpPr txBox="1"/>
          <p:nvPr/>
        </p:nvSpPr>
        <p:spPr>
          <a:xfrm>
            <a:off x="4517836" y="1600586"/>
            <a:ext cx="3095076" cy="923330"/>
          </a:xfrm>
          <a:prstGeom prst="rect">
            <a:avLst/>
          </a:prstGeom>
          <a:noFill/>
        </p:spPr>
        <p:txBody>
          <a:bodyPr wrap="square" rtlCol="0">
            <a:spAutoFit/>
          </a:bodyPr>
          <a:lstStyle/>
          <a:p>
            <a:pPr defTabSz="457200"/>
            <a:r>
              <a:rPr lang="en-US" b="1" dirty="0" smtClean="0">
                <a:solidFill>
                  <a:srgbClr val="53565A"/>
                </a:solidFill>
              </a:rPr>
              <a:t>Institutions </a:t>
            </a:r>
          </a:p>
          <a:p>
            <a:pPr defTabSz="457200"/>
            <a:r>
              <a:rPr lang="en-US" dirty="0" smtClean="0">
                <a:solidFill>
                  <a:srgbClr val="53565A"/>
                </a:solidFill>
              </a:rPr>
              <a:t>Open access polices and repositories</a:t>
            </a:r>
            <a:endParaRPr lang="en-US" dirty="0">
              <a:solidFill>
                <a:srgbClr val="53565A"/>
              </a:solidFill>
            </a:endParaRPr>
          </a:p>
        </p:txBody>
      </p:sp>
      <p:sp>
        <p:nvSpPr>
          <p:cNvPr id="262" name="TextBox 261"/>
          <p:cNvSpPr txBox="1"/>
          <p:nvPr/>
        </p:nvSpPr>
        <p:spPr>
          <a:xfrm>
            <a:off x="6149162" y="2772442"/>
            <a:ext cx="2679405" cy="1200329"/>
          </a:xfrm>
          <a:prstGeom prst="rect">
            <a:avLst/>
          </a:prstGeom>
          <a:noFill/>
        </p:spPr>
        <p:txBody>
          <a:bodyPr wrap="square" rtlCol="0">
            <a:spAutoFit/>
          </a:bodyPr>
          <a:lstStyle/>
          <a:p>
            <a:pPr defTabSz="457200"/>
            <a:r>
              <a:rPr lang="en-US" b="1" dirty="0" smtClean="0">
                <a:solidFill>
                  <a:srgbClr val="53565A"/>
                </a:solidFill>
              </a:rPr>
              <a:t>Publishers</a:t>
            </a:r>
          </a:p>
          <a:p>
            <a:pPr defTabSz="457200"/>
            <a:r>
              <a:rPr lang="en-US" dirty="0" smtClean="0">
                <a:solidFill>
                  <a:srgbClr val="53565A"/>
                </a:solidFill>
              </a:rPr>
              <a:t>Implementing open access options for researchers</a:t>
            </a:r>
            <a:endParaRPr lang="en-US" dirty="0">
              <a:solidFill>
                <a:srgbClr val="53565A"/>
              </a:solidFill>
            </a:endParaRPr>
          </a:p>
        </p:txBody>
      </p:sp>
      <p:sp>
        <p:nvSpPr>
          <p:cNvPr id="263" name="TextBox 262"/>
          <p:cNvSpPr txBox="1"/>
          <p:nvPr/>
        </p:nvSpPr>
        <p:spPr>
          <a:xfrm>
            <a:off x="1913859" y="3089206"/>
            <a:ext cx="2679405" cy="1200329"/>
          </a:xfrm>
          <a:prstGeom prst="rect">
            <a:avLst/>
          </a:prstGeom>
          <a:noFill/>
        </p:spPr>
        <p:txBody>
          <a:bodyPr wrap="square" rtlCol="0">
            <a:spAutoFit/>
          </a:bodyPr>
          <a:lstStyle/>
          <a:p>
            <a:pPr defTabSz="457200"/>
            <a:r>
              <a:rPr lang="en-US" b="1" dirty="0" smtClean="0">
                <a:solidFill>
                  <a:srgbClr val="53565A"/>
                </a:solidFill>
              </a:rPr>
              <a:t>Researchers </a:t>
            </a:r>
          </a:p>
          <a:p>
            <a:pPr defTabSz="457200"/>
            <a:r>
              <a:rPr lang="en-US" dirty="0" smtClean="0">
                <a:solidFill>
                  <a:srgbClr val="53565A"/>
                </a:solidFill>
              </a:rPr>
              <a:t>Being encouraged to publish research output open access </a:t>
            </a:r>
            <a:endParaRPr lang="en-US" dirty="0">
              <a:solidFill>
                <a:srgbClr val="53565A"/>
              </a:solidFill>
            </a:endParaRPr>
          </a:p>
        </p:txBody>
      </p:sp>
      <p:sp>
        <p:nvSpPr>
          <p:cNvPr id="266" name="TextBox 265"/>
          <p:cNvSpPr txBox="1"/>
          <p:nvPr/>
        </p:nvSpPr>
        <p:spPr>
          <a:xfrm>
            <a:off x="4809460" y="4499236"/>
            <a:ext cx="2679405" cy="923330"/>
          </a:xfrm>
          <a:prstGeom prst="rect">
            <a:avLst/>
          </a:prstGeom>
          <a:noFill/>
        </p:spPr>
        <p:txBody>
          <a:bodyPr wrap="square" rtlCol="0">
            <a:spAutoFit/>
          </a:bodyPr>
          <a:lstStyle/>
          <a:p>
            <a:pPr defTabSz="457200"/>
            <a:r>
              <a:rPr lang="en-US" b="1" dirty="0" smtClean="0">
                <a:solidFill>
                  <a:srgbClr val="53565A"/>
                </a:solidFill>
              </a:rPr>
              <a:t>Governments </a:t>
            </a:r>
          </a:p>
          <a:p>
            <a:pPr defTabSz="457200"/>
            <a:r>
              <a:rPr lang="en-US" dirty="0">
                <a:solidFill>
                  <a:srgbClr val="53565A"/>
                </a:solidFill>
              </a:rPr>
              <a:t>Open access policies and </a:t>
            </a:r>
            <a:r>
              <a:rPr lang="en-US" dirty="0" smtClean="0">
                <a:solidFill>
                  <a:srgbClr val="53565A"/>
                </a:solidFill>
              </a:rPr>
              <a:t>mandates</a:t>
            </a:r>
            <a:endParaRPr lang="en-US" dirty="0">
              <a:solidFill>
                <a:srgbClr val="53565A"/>
              </a:solidFill>
            </a:endParaRPr>
          </a:p>
        </p:txBody>
      </p:sp>
      <p:sp>
        <p:nvSpPr>
          <p:cNvPr id="267" name="Oval 266"/>
          <p:cNvSpPr/>
          <p:nvPr/>
        </p:nvSpPr>
        <p:spPr>
          <a:xfrm>
            <a:off x="4155265" y="1641874"/>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5" name="Oval 14"/>
          <p:cNvSpPr/>
          <p:nvPr/>
        </p:nvSpPr>
        <p:spPr>
          <a:xfrm>
            <a:off x="1018191" y="4525673"/>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6" name="TextBox 15"/>
          <p:cNvSpPr txBox="1"/>
          <p:nvPr/>
        </p:nvSpPr>
        <p:spPr>
          <a:xfrm>
            <a:off x="1312358" y="4472508"/>
            <a:ext cx="2679405" cy="1477328"/>
          </a:xfrm>
          <a:prstGeom prst="rect">
            <a:avLst/>
          </a:prstGeom>
          <a:noFill/>
        </p:spPr>
        <p:txBody>
          <a:bodyPr wrap="square" rtlCol="0">
            <a:spAutoFit/>
          </a:bodyPr>
          <a:lstStyle/>
          <a:p>
            <a:pPr defTabSz="457200"/>
            <a:r>
              <a:rPr lang="en-US" b="1" dirty="0" smtClean="0">
                <a:solidFill>
                  <a:srgbClr val="53565A"/>
                </a:solidFill>
              </a:rPr>
              <a:t>Readers</a:t>
            </a:r>
          </a:p>
          <a:p>
            <a:pPr defTabSz="457200"/>
            <a:r>
              <a:rPr lang="en-US" dirty="0" smtClean="0">
                <a:solidFill>
                  <a:srgbClr val="53565A"/>
                </a:solidFill>
              </a:rPr>
              <a:t>Everyone should be able to read the research being published</a:t>
            </a:r>
            <a:endParaRPr lang="en-US" dirty="0">
              <a:solidFill>
                <a:srgbClr val="53565A"/>
              </a:solidFill>
            </a:endParaRPr>
          </a:p>
        </p:txBody>
      </p:sp>
    </p:spTree>
    <p:extLst>
      <p:ext uri="{BB962C8B-B14F-4D97-AF65-F5344CB8AC3E}">
        <p14:creationId xmlns:p14="http://schemas.microsoft.com/office/powerpoint/2010/main" xmlns="" val="1451372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26913" y="2637225"/>
            <a:ext cx="2724243" cy="800002"/>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itle 2"/>
          <p:cNvSpPr>
            <a:spLocks noGrp="1"/>
          </p:cNvSpPr>
          <p:nvPr>
            <p:ph type="title"/>
          </p:nvPr>
        </p:nvSpPr>
        <p:spPr/>
        <p:txBody>
          <a:bodyPr/>
          <a:lstStyle/>
          <a:p>
            <a:r>
              <a:rPr lang="en-US" dirty="0" smtClean="0"/>
              <a:t>How do STM journals work? </a:t>
            </a:r>
            <a:endParaRPr lang="en-US" dirty="0"/>
          </a:p>
        </p:txBody>
      </p:sp>
      <p:sp>
        <p:nvSpPr>
          <p:cNvPr id="5" name="TextBox 4"/>
          <p:cNvSpPr txBox="1"/>
          <p:nvPr/>
        </p:nvSpPr>
        <p:spPr>
          <a:xfrm>
            <a:off x="1210211" y="6051017"/>
            <a:ext cx="6879266" cy="400110"/>
          </a:xfrm>
          <a:prstGeom prst="rect">
            <a:avLst/>
          </a:prstGeom>
          <a:noFill/>
        </p:spPr>
        <p:txBody>
          <a:bodyPr wrap="square" rtlCol="0">
            <a:spAutoFit/>
          </a:bodyPr>
          <a:lstStyle/>
          <a:p>
            <a:pPr defTabSz="457200"/>
            <a:r>
              <a:rPr lang="en-US" sz="2000" b="1" dirty="0" smtClean="0">
                <a:solidFill>
                  <a:srgbClr val="007398"/>
                </a:solidFill>
              </a:rPr>
              <a:t>But how will your paper be access and reused? </a:t>
            </a:r>
            <a:endParaRPr lang="en-US" sz="2000" b="1" dirty="0">
              <a:solidFill>
                <a:srgbClr val="007398"/>
              </a:solidFill>
            </a:endParaRPr>
          </a:p>
        </p:txBody>
      </p:sp>
      <p:sp>
        <p:nvSpPr>
          <p:cNvPr id="8" name="Rectangle 7"/>
          <p:cNvSpPr/>
          <p:nvPr/>
        </p:nvSpPr>
        <p:spPr>
          <a:xfrm>
            <a:off x="6411290" y="681837"/>
            <a:ext cx="2724243" cy="800002"/>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9" name="TextBox 8"/>
          <p:cNvSpPr txBox="1"/>
          <p:nvPr/>
        </p:nvSpPr>
        <p:spPr>
          <a:xfrm>
            <a:off x="6520783" y="690855"/>
            <a:ext cx="2454541" cy="769441"/>
          </a:xfrm>
          <a:prstGeom prst="rect">
            <a:avLst/>
          </a:prstGeom>
          <a:noFill/>
        </p:spPr>
        <p:txBody>
          <a:bodyPr wrap="square" rtlCol="0">
            <a:spAutoFit/>
          </a:bodyPr>
          <a:lstStyle/>
          <a:p>
            <a:pPr defTabSz="457200"/>
            <a:r>
              <a:rPr lang="en-GB" sz="2800" dirty="0" smtClean="0">
                <a:solidFill>
                  <a:srgbClr val="FF8200"/>
                </a:solidFill>
              </a:rPr>
              <a:t>1.8 Million </a:t>
            </a:r>
          </a:p>
          <a:p>
            <a:pPr defTabSz="457200"/>
            <a:r>
              <a:rPr lang="en-GB" sz="1400" dirty="0">
                <a:solidFill>
                  <a:srgbClr val="53565A"/>
                </a:solidFill>
              </a:rPr>
              <a:t>Peer reviewed </a:t>
            </a:r>
            <a:r>
              <a:rPr lang="en-GB" sz="1400" dirty="0" smtClean="0">
                <a:solidFill>
                  <a:srgbClr val="53565A"/>
                </a:solidFill>
              </a:rPr>
              <a:t>articles</a:t>
            </a:r>
            <a:r>
              <a:rPr lang="en-GB" sz="1600" dirty="0" smtClean="0">
                <a:solidFill>
                  <a:srgbClr val="53565A"/>
                </a:solidFill>
              </a:rPr>
              <a:t>*</a:t>
            </a:r>
            <a:endParaRPr lang="en-GB" sz="1600" dirty="0">
              <a:solidFill>
                <a:srgbClr val="53565A"/>
              </a:solidFill>
            </a:endParaRPr>
          </a:p>
        </p:txBody>
      </p:sp>
      <p:cxnSp>
        <p:nvCxnSpPr>
          <p:cNvPr id="10" name="Straight Connector 9"/>
          <p:cNvCxnSpPr/>
          <p:nvPr/>
        </p:nvCxnSpPr>
        <p:spPr>
          <a:xfrm>
            <a:off x="6397648" y="681836"/>
            <a:ext cx="0" cy="778460"/>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6326" y="6560288"/>
            <a:ext cx="3528002" cy="261610"/>
          </a:xfrm>
          <a:prstGeom prst="rect">
            <a:avLst/>
          </a:prstGeom>
          <a:noFill/>
        </p:spPr>
        <p:txBody>
          <a:bodyPr wrap="square" rtlCol="0">
            <a:spAutoFit/>
          </a:bodyPr>
          <a:lstStyle/>
          <a:p>
            <a:pPr defTabSz="457200"/>
            <a:r>
              <a:rPr lang="en-US" sz="1100" dirty="0" smtClean="0">
                <a:solidFill>
                  <a:srgbClr val="53565A"/>
                </a:solidFill>
              </a:rPr>
              <a:t>*STM report 2012</a:t>
            </a:r>
            <a:endParaRPr lang="en-US" sz="1100" dirty="0">
              <a:solidFill>
                <a:srgbClr val="53565A"/>
              </a:solidFill>
            </a:endParaRPr>
          </a:p>
        </p:txBody>
      </p:sp>
      <p:sp>
        <p:nvSpPr>
          <p:cNvPr id="15" name="Rectangle 14"/>
          <p:cNvSpPr/>
          <p:nvPr/>
        </p:nvSpPr>
        <p:spPr>
          <a:xfrm>
            <a:off x="6440555" y="1673963"/>
            <a:ext cx="2724243" cy="800002"/>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6" name="TextBox 15"/>
          <p:cNvSpPr txBox="1"/>
          <p:nvPr/>
        </p:nvSpPr>
        <p:spPr>
          <a:xfrm>
            <a:off x="6449022" y="1682981"/>
            <a:ext cx="3194708" cy="738664"/>
          </a:xfrm>
          <a:prstGeom prst="rect">
            <a:avLst/>
          </a:prstGeom>
          <a:noFill/>
        </p:spPr>
        <p:txBody>
          <a:bodyPr wrap="square" rtlCol="0">
            <a:spAutoFit/>
          </a:bodyPr>
          <a:lstStyle/>
          <a:p>
            <a:pPr defTabSz="457200"/>
            <a:r>
              <a:rPr lang="en-GB" sz="2800" dirty="0" smtClean="0">
                <a:solidFill>
                  <a:srgbClr val="FF8200"/>
                </a:solidFill>
              </a:rPr>
              <a:t>28,000</a:t>
            </a:r>
          </a:p>
          <a:p>
            <a:pPr defTabSz="457200"/>
            <a:r>
              <a:rPr lang="en-GB" sz="1400" dirty="0" smtClean="0">
                <a:solidFill>
                  <a:srgbClr val="53565A"/>
                </a:solidFill>
              </a:rPr>
              <a:t>Scholarly peer reviewed journals*</a:t>
            </a:r>
            <a:endParaRPr lang="en-GB" sz="1400" dirty="0">
              <a:solidFill>
                <a:srgbClr val="53565A"/>
              </a:solidFill>
            </a:endParaRPr>
          </a:p>
        </p:txBody>
      </p:sp>
      <p:cxnSp>
        <p:nvCxnSpPr>
          <p:cNvPr id="17" name="Straight Connector 16"/>
          <p:cNvCxnSpPr/>
          <p:nvPr/>
        </p:nvCxnSpPr>
        <p:spPr>
          <a:xfrm>
            <a:off x="6426913" y="1673962"/>
            <a:ext cx="0" cy="778460"/>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435380" y="2616420"/>
            <a:ext cx="3194708" cy="738664"/>
          </a:xfrm>
          <a:prstGeom prst="rect">
            <a:avLst/>
          </a:prstGeom>
          <a:noFill/>
        </p:spPr>
        <p:txBody>
          <a:bodyPr wrap="square" rtlCol="0">
            <a:spAutoFit/>
          </a:bodyPr>
          <a:lstStyle/>
          <a:p>
            <a:pPr defTabSz="457200"/>
            <a:r>
              <a:rPr lang="en-GB" sz="2800" dirty="0">
                <a:solidFill>
                  <a:srgbClr val="FF8200"/>
                </a:solidFill>
              </a:rPr>
              <a:t>5</a:t>
            </a:r>
            <a:r>
              <a:rPr lang="en-GB" sz="2800" dirty="0" smtClean="0">
                <a:solidFill>
                  <a:srgbClr val="FF8200"/>
                </a:solidFill>
              </a:rPr>
              <a:t>,000+</a:t>
            </a:r>
          </a:p>
          <a:p>
            <a:pPr defTabSz="457200"/>
            <a:r>
              <a:rPr lang="en-GB" sz="1400" dirty="0" smtClean="0">
                <a:solidFill>
                  <a:srgbClr val="53565A"/>
                </a:solidFill>
              </a:rPr>
              <a:t>Publishers</a:t>
            </a:r>
            <a:endParaRPr lang="en-GB" sz="1400" dirty="0">
              <a:solidFill>
                <a:srgbClr val="53565A"/>
              </a:solidFill>
            </a:endParaRPr>
          </a:p>
        </p:txBody>
      </p:sp>
      <p:cxnSp>
        <p:nvCxnSpPr>
          <p:cNvPr id="21" name="Straight Connector 20"/>
          <p:cNvCxnSpPr/>
          <p:nvPr/>
        </p:nvCxnSpPr>
        <p:spPr>
          <a:xfrm>
            <a:off x="6413271" y="2607401"/>
            <a:ext cx="0" cy="778460"/>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0211" y="1460296"/>
            <a:ext cx="4450576" cy="4130555"/>
          </a:xfrm>
          <a:prstGeom prst="rect">
            <a:avLst/>
          </a:prstGeom>
        </p:spPr>
      </p:pic>
    </p:spTree>
    <p:extLst>
      <p:ext uri="{BB962C8B-B14F-4D97-AF65-F5344CB8AC3E}">
        <p14:creationId xmlns:p14="http://schemas.microsoft.com/office/powerpoint/2010/main" xmlns="" val="3917651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needs to access research? </a:t>
            </a:r>
            <a:endParaRPr lang="en-US" dirty="0"/>
          </a:p>
        </p:txBody>
      </p:sp>
      <p:sp>
        <p:nvSpPr>
          <p:cNvPr id="8" name="Rounded Rectangle 7"/>
          <p:cNvSpPr/>
          <p:nvPr/>
        </p:nvSpPr>
        <p:spPr>
          <a:xfrm>
            <a:off x="1789211" y="2794734"/>
            <a:ext cx="917443" cy="865393"/>
          </a:xfrm>
          <a:prstGeom prst="roundRect">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9" name="Group 8"/>
          <p:cNvGrpSpPr/>
          <p:nvPr/>
        </p:nvGrpSpPr>
        <p:grpSpPr>
          <a:xfrm>
            <a:off x="1052832" y="3575063"/>
            <a:ext cx="2346902" cy="857143"/>
            <a:chOff x="2675739" y="1704911"/>
            <a:chExt cx="2346902" cy="857143"/>
          </a:xfrm>
        </p:grpSpPr>
        <p:sp>
          <p:nvSpPr>
            <p:cNvPr id="18" name="Rectangle 17"/>
            <p:cNvSpPr/>
            <p:nvPr/>
          </p:nvSpPr>
          <p:spPr>
            <a:xfrm>
              <a:off x="2675739" y="1789975"/>
              <a:ext cx="2081077" cy="7720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2941564" y="1704911"/>
              <a:ext cx="2081077" cy="7720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algn="ctr" defTabSz="622300">
                <a:lnSpc>
                  <a:spcPct val="90000"/>
                </a:lnSpc>
                <a:spcBef>
                  <a:spcPct val="0"/>
                </a:spcBef>
                <a:spcAft>
                  <a:spcPct val="35000"/>
                </a:spcAft>
              </a:pPr>
              <a:r>
                <a:rPr lang="en-GB" sz="1400" b="1" dirty="0" smtClean="0">
                  <a:solidFill>
                    <a:srgbClr val="53565A">
                      <a:hueOff val="0"/>
                      <a:satOff val="0"/>
                      <a:lumOff val="0"/>
                      <a:alphaOff val="0"/>
                    </a:srgbClr>
                  </a:solidFill>
                </a:rPr>
                <a:t>Hospitals &amp; Medical Schools</a:t>
              </a:r>
              <a:endParaRPr lang="en-US" sz="1400" dirty="0">
                <a:solidFill>
                  <a:srgbClr val="53565A">
                    <a:hueOff val="0"/>
                    <a:satOff val="0"/>
                    <a:lumOff val="0"/>
                    <a:alphaOff val="0"/>
                  </a:srgbClr>
                </a:solidFill>
              </a:endParaRPr>
            </a:p>
          </p:txBody>
        </p:sp>
      </p:grpSp>
      <p:sp>
        <p:nvSpPr>
          <p:cNvPr id="10" name="Rounded Rectangle 9"/>
          <p:cNvSpPr/>
          <p:nvPr/>
        </p:nvSpPr>
        <p:spPr>
          <a:xfrm>
            <a:off x="690594" y="1358972"/>
            <a:ext cx="1137975" cy="768894"/>
          </a:xfrm>
          <a:prstGeom prst="roundRect">
            <a:avLst/>
          </a:prstGeom>
          <a:blipFill>
            <a:blip r:embed="rId4" cstate="screen">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1" name="Group 10"/>
          <p:cNvGrpSpPr/>
          <p:nvPr/>
        </p:nvGrpSpPr>
        <p:grpSpPr>
          <a:xfrm>
            <a:off x="-112093" y="2052150"/>
            <a:ext cx="2644626" cy="772079"/>
            <a:chOff x="4877815" y="1668259"/>
            <a:chExt cx="2644626" cy="772079"/>
          </a:xfrm>
        </p:grpSpPr>
        <p:sp>
          <p:nvSpPr>
            <p:cNvPr id="16" name="Rectangle 15"/>
            <p:cNvSpPr/>
            <p:nvPr/>
          </p:nvSpPr>
          <p:spPr>
            <a:xfrm>
              <a:off x="4877815" y="1668259"/>
              <a:ext cx="2081077" cy="7720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5441364" y="1668259"/>
              <a:ext cx="2081077" cy="7720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algn="ctr" defTabSz="622300">
                <a:lnSpc>
                  <a:spcPct val="90000"/>
                </a:lnSpc>
                <a:spcBef>
                  <a:spcPct val="0"/>
                </a:spcBef>
                <a:spcAft>
                  <a:spcPct val="35000"/>
                </a:spcAft>
              </a:pPr>
              <a:r>
                <a:rPr lang="en-GB" sz="1400" b="1" dirty="0" smtClean="0">
                  <a:solidFill>
                    <a:srgbClr val="53565A">
                      <a:hueOff val="0"/>
                      <a:satOff val="0"/>
                      <a:lumOff val="0"/>
                      <a:alphaOff val="0"/>
                    </a:srgbClr>
                  </a:solidFill>
                </a:rPr>
                <a:t>Institutions &amp; Researchers </a:t>
              </a:r>
              <a:endParaRPr lang="en-US" sz="1400" dirty="0" smtClean="0">
                <a:solidFill>
                  <a:srgbClr val="53565A">
                    <a:hueOff val="0"/>
                    <a:satOff val="0"/>
                    <a:lumOff val="0"/>
                    <a:alphaOff val="0"/>
                  </a:srgbClr>
                </a:solidFill>
              </a:endParaRPr>
            </a:p>
          </p:txBody>
        </p:sp>
      </p:grpSp>
      <p:sp>
        <p:nvSpPr>
          <p:cNvPr id="12" name="Rounded Rectangle 11"/>
          <p:cNvSpPr/>
          <p:nvPr/>
        </p:nvSpPr>
        <p:spPr>
          <a:xfrm>
            <a:off x="895933" y="4188338"/>
            <a:ext cx="1166194" cy="886055"/>
          </a:xfrm>
          <a:prstGeom prst="roundRect">
            <a:avLst/>
          </a:prstGeom>
          <a:blipFill>
            <a:blip r:embed="rId5" cstate="screen">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3" name="Group 12"/>
          <p:cNvGrpSpPr/>
          <p:nvPr/>
        </p:nvGrpSpPr>
        <p:grpSpPr>
          <a:xfrm>
            <a:off x="290750" y="4979949"/>
            <a:ext cx="2144875" cy="772079"/>
            <a:chOff x="6719414" y="1747305"/>
            <a:chExt cx="2144875" cy="772079"/>
          </a:xfrm>
        </p:grpSpPr>
        <p:sp>
          <p:nvSpPr>
            <p:cNvPr id="14" name="Rectangle 13"/>
            <p:cNvSpPr/>
            <p:nvPr/>
          </p:nvSpPr>
          <p:spPr>
            <a:xfrm>
              <a:off x="6719414" y="1747305"/>
              <a:ext cx="2081077" cy="7720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6783212" y="1747305"/>
              <a:ext cx="2081077" cy="7720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algn="ctr" defTabSz="622300">
                <a:lnSpc>
                  <a:spcPct val="90000"/>
                </a:lnSpc>
                <a:spcBef>
                  <a:spcPct val="0"/>
                </a:spcBef>
                <a:spcAft>
                  <a:spcPct val="35000"/>
                </a:spcAft>
              </a:pPr>
              <a:r>
                <a:rPr lang="en-US" sz="1400" b="1" dirty="0" smtClean="0">
                  <a:solidFill>
                    <a:srgbClr val="53565A">
                      <a:hueOff val="0"/>
                      <a:satOff val="0"/>
                      <a:lumOff val="0"/>
                      <a:alphaOff val="0"/>
                    </a:srgbClr>
                  </a:solidFill>
                </a:rPr>
                <a:t>Readers, General public &amp; Patients  </a:t>
              </a:r>
              <a:endParaRPr lang="en-US" sz="1400" b="1" dirty="0">
                <a:solidFill>
                  <a:srgbClr val="53565A">
                    <a:hueOff val="0"/>
                    <a:satOff val="0"/>
                    <a:lumOff val="0"/>
                    <a:alphaOff val="0"/>
                  </a:srgbClr>
                </a:solidFill>
              </a:endParaRPr>
            </a:p>
          </p:txBody>
        </p:sp>
      </p:grpSp>
      <p:sp>
        <p:nvSpPr>
          <p:cNvPr id="22" name="TextBox 21"/>
          <p:cNvSpPr txBox="1"/>
          <p:nvPr/>
        </p:nvSpPr>
        <p:spPr>
          <a:xfrm>
            <a:off x="3296131" y="1923858"/>
            <a:ext cx="5847870" cy="4031873"/>
          </a:xfrm>
          <a:prstGeom prst="rect">
            <a:avLst/>
          </a:prstGeom>
          <a:noFill/>
        </p:spPr>
        <p:txBody>
          <a:bodyPr wrap="square" rtlCol="0">
            <a:spAutoFit/>
          </a:bodyPr>
          <a:lstStyle/>
          <a:p>
            <a:pPr defTabSz="457200" fontAlgn="base">
              <a:spcBef>
                <a:spcPct val="0"/>
              </a:spcBef>
              <a:spcAft>
                <a:spcPct val="0"/>
              </a:spcAft>
            </a:pPr>
            <a:r>
              <a:rPr lang="en-US" sz="1600" b="1" dirty="0" smtClean="0">
                <a:solidFill>
                  <a:srgbClr val="53565A"/>
                </a:solidFill>
              </a:rPr>
              <a:t>1. Subscription options</a:t>
            </a:r>
            <a:endParaRPr lang="en-US" sz="1600" dirty="0" smtClean="0">
              <a:solidFill>
                <a:srgbClr val="53565A"/>
              </a:solidFill>
            </a:endParaRPr>
          </a:p>
          <a:p>
            <a:pPr marL="635000" lvl="1" indent="-177800" defTabSz="457200" fontAlgn="base">
              <a:spcBef>
                <a:spcPct val="0"/>
              </a:spcBef>
              <a:spcAft>
                <a:spcPct val="0"/>
              </a:spcAft>
              <a:buFont typeface="Arial" panose="020B0604020202020204" pitchFamily="34" charset="0"/>
              <a:buChar char="•"/>
            </a:pPr>
            <a:r>
              <a:rPr lang="en-US" sz="1600" dirty="0" smtClean="0">
                <a:solidFill>
                  <a:srgbClr val="53565A"/>
                </a:solidFill>
              </a:rPr>
              <a:t>Individual journal title</a:t>
            </a:r>
          </a:p>
          <a:p>
            <a:pPr marL="635000" lvl="1" indent="-177800" defTabSz="457200" fontAlgn="base">
              <a:spcBef>
                <a:spcPct val="0"/>
              </a:spcBef>
              <a:spcAft>
                <a:spcPct val="0"/>
              </a:spcAft>
              <a:buFont typeface="Arial" panose="020B0604020202020204" pitchFamily="34" charset="0"/>
              <a:buChar char="•"/>
            </a:pPr>
            <a:r>
              <a:rPr lang="en-US" sz="1600" dirty="0" smtClean="0">
                <a:solidFill>
                  <a:srgbClr val="53565A"/>
                </a:solidFill>
              </a:rPr>
              <a:t>Collection of relevant journals   </a:t>
            </a:r>
          </a:p>
          <a:p>
            <a:pPr marL="171450" indent="-171450" defTabSz="457200" fontAlgn="base">
              <a:spcBef>
                <a:spcPct val="0"/>
              </a:spcBef>
              <a:spcAft>
                <a:spcPct val="0"/>
              </a:spcAft>
              <a:buFont typeface="Arial" panose="020B0604020202020204" pitchFamily="34" charset="0"/>
              <a:buChar char="•"/>
            </a:pPr>
            <a:endParaRPr lang="en-US" sz="1600" b="1" dirty="0" smtClean="0">
              <a:solidFill>
                <a:srgbClr val="53565A"/>
              </a:solidFill>
            </a:endParaRPr>
          </a:p>
          <a:p>
            <a:pPr defTabSz="457200" fontAlgn="base">
              <a:spcBef>
                <a:spcPct val="0"/>
              </a:spcBef>
              <a:spcAft>
                <a:spcPct val="0"/>
              </a:spcAft>
            </a:pPr>
            <a:r>
              <a:rPr lang="en-US" sz="1600" b="1" dirty="0" smtClean="0">
                <a:solidFill>
                  <a:srgbClr val="53565A"/>
                </a:solidFill>
              </a:rPr>
              <a:t>2. Open access</a:t>
            </a:r>
          </a:p>
          <a:p>
            <a:pPr marL="635000" lvl="1" indent="-177800" defTabSz="457200" fontAlgn="base">
              <a:spcBef>
                <a:spcPct val="0"/>
              </a:spcBef>
              <a:spcAft>
                <a:spcPct val="0"/>
              </a:spcAft>
              <a:buFont typeface="Arial" panose="020B0604020202020204" pitchFamily="34" charset="0"/>
              <a:buChar char="•"/>
            </a:pPr>
            <a:r>
              <a:rPr lang="en-US" sz="1600" dirty="0" smtClean="0">
                <a:solidFill>
                  <a:srgbClr val="53565A"/>
                </a:solidFill>
              </a:rPr>
              <a:t>Authors or sponsors pay for readers to access free</a:t>
            </a:r>
          </a:p>
          <a:p>
            <a:pPr marL="635000" lvl="1" indent="-177800" defTabSz="457200" fontAlgn="base">
              <a:spcBef>
                <a:spcPct val="0"/>
              </a:spcBef>
              <a:spcAft>
                <a:spcPct val="0"/>
              </a:spcAft>
              <a:buFont typeface="Arial" panose="020B0604020202020204" pitchFamily="34" charset="0"/>
              <a:buChar char="•"/>
            </a:pPr>
            <a:r>
              <a:rPr lang="en-US" sz="1600" dirty="0">
                <a:solidFill>
                  <a:srgbClr val="53565A"/>
                </a:solidFill>
              </a:rPr>
              <a:t>Delayed access</a:t>
            </a:r>
          </a:p>
          <a:p>
            <a:pPr marL="635000" lvl="1" indent="-177800" defTabSz="457200" fontAlgn="base">
              <a:spcBef>
                <a:spcPct val="0"/>
              </a:spcBef>
              <a:spcAft>
                <a:spcPct val="0"/>
              </a:spcAft>
              <a:buFont typeface="Arial" panose="020B0604020202020204" pitchFamily="34" charset="0"/>
              <a:buChar char="•"/>
            </a:pPr>
            <a:r>
              <a:rPr lang="en-US" sz="1600" dirty="0" smtClean="0">
                <a:solidFill>
                  <a:srgbClr val="53565A"/>
                </a:solidFill>
              </a:rPr>
              <a:t>Manuscripts posted in institutional/discipline/funder repository</a:t>
            </a:r>
            <a:endParaRPr lang="en-US" sz="1600" dirty="0">
              <a:solidFill>
                <a:srgbClr val="53565A"/>
              </a:solidFill>
            </a:endParaRPr>
          </a:p>
          <a:p>
            <a:pPr defTabSz="457200" fontAlgn="base">
              <a:spcBef>
                <a:spcPct val="0"/>
              </a:spcBef>
              <a:spcAft>
                <a:spcPct val="0"/>
              </a:spcAft>
            </a:pPr>
            <a:endParaRPr lang="en-US" sz="1600" b="1" dirty="0">
              <a:solidFill>
                <a:srgbClr val="53565A"/>
              </a:solidFill>
              <a:latin typeface="Arial Narrow" pitchFamily="34" charset="0"/>
            </a:endParaRPr>
          </a:p>
          <a:p>
            <a:pPr defTabSz="457200" fontAlgn="base">
              <a:spcBef>
                <a:spcPct val="0"/>
              </a:spcBef>
              <a:spcAft>
                <a:spcPct val="0"/>
              </a:spcAft>
            </a:pPr>
            <a:r>
              <a:rPr lang="en-US" sz="1600" b="1" dirty="0" smtClean="0">
                <a:solidFill>
                  <a:srgbClr val="53565A"/>
                </a:solidFill>
              </a:rPr>
              <a:t>3. Access programs</a:t>
            </a:r>
          </a:p>
          <a:p>
            <a:pPr marL="635000" lvl="1" indent="-177800" defTabSz="457200" fontAlgn="base">
              <a:spcBef>
                <a:spcPct val="0"/>
              </a:spcBef>
              <a:spcAft>
                <a:spcPct val="0"/>
              </a:spcAft>
              <a:buFont typeface="Arial" panose="020B0604020202020204" pitchFamily="34" charset="0"/>
              <a:buChar char="•"/>
            </a:pPr>
            <a:r>
              <a:rPr lang="en-US" sz="1600" dirty="0">
                <a:solidFill>
                  <a:srgbClr val="53565A"/>
                </a:solidFill>
              </a:rPr>
              <a:t>Lending/rental services </a:t>
            </a:r>
          </a:p>
          <a:p>
            <a:pPr marL="635000" lvl="1" indent="-177800" defTabSz="457200" fontAlgn="base">
              <a:spcBef>
                <a:spcPct val="0"/>
              </a:spcBef>
              <a:spcAft>
                <a:spcPct val="0"/>
              </a:spcAft>
              <a:buFont typeface="Arial" panose="020B0604020202020204" pitchFamily="34" charset="0"/>
              <a:buChar char="•"/>
            </a:pPr>
            <a:r>
              <a:rPr lang="en-US" sz="1600" dirty="0" smtClean="0">
                <a:solidFill>
                  <a:srgbClr val="53565A"/>
                </a:solidFill>
              </a:rPr>
              <a:t>Research4Life</a:t>
            </a:r>
          </a:p>
          <a:p>
            <a:pPr marL="635000" lvl="1" indent="-177800" defTabSz="457200" fontAlgn="base">
              <a:spcBef>
                <a:spcPct val="0"/>
              </a:spcBef>
              <a:spcAft>
                <a:spcPct val="0"/>
              </a:spcAft>
              <a:buFont typeface="Arial" panose="020B0604020202020204" pitchFamily="34" charset="0"/>
              <a:buChar char="•"/>
            </a:pPr>
            <a:r>
              <a:rPr lang="en-US" sz="1600" dirty="0" smtClean="0">
                <a:solidFill>
                  <a:srgbClr val="53565A"/>
                </a:solidFill>
              </a:rPr>
              <a:t>Patient </a:t>
            </a:r>
            <a:r>
              <a:rPr lang="en-US" sz="1600" dirty="0">
                <a:solidFill>
                  <a:srgbClr val="53565A"/>
                </a:solidFill>
              </a:rPr>
              <a:t>access </a:t>
            </a:r>
            <a:r>
              <a:rPr lang="en-US" sz="1600" dirty="0" smtClean="0">
                <a:solidFill>
                  <a:srgbClr val="53565A"/>
                </a:solidFill>
              </a:rPr>
              <a:t>programs</a:t>
            </a:r>
          </a:p>
          <a:p>
            <a:pPr marL="635000" lvl="1" indent="-177800" defTabSz="457200" fontAlgn="base">
              <a:spcBef>
                <a:spcPct val="0"/>
              </a:spcBef>
              <a:spcAft>
                <a:spcPct val="0"/>
              </a:spcAft>
              <a:buFont typeface="Arial" panose="020B0604020202020204" pitchFamily="34" charset="0"/>
              <a:buChar char="•"/>
            </a:pPr>
            <a:r>
              <a:rPr lang="en-US" sz="1600" dirty="0" smtClean="0">
                <a:solidFill>
                  <a:srgbClr val="53565A"/>
                </a:solidFill>
              </a:rPr>
              <a:t>Public library access </a:t>
            </a:r>
          </a:p>
          <a:p>
            <a:pPr marL="635000" lvl="1" indent="-177800" defTabSz="457200" fontAlgn="base">
              <a:spcBef>
                <a:spcPct val="0"/>
              </a:spcBef>
              <a:spcAft>
                <a:spcPct val="0"/>
              </a:spcAft>
              <a:buFont typeface="Arial" panose="020B0604020202020204" pitchFamily="34" charset="0"/>
              <a:buChar char="•"/>
            </a:pPr>
            <a:r>
              <a:rPr lang="en-US" sz="1600" dirty="0" smtClean="0">
                <a:solidFill>
                  <a:srgbClr val="53565A"/>
                </a:solidFill>
              </a:rPr>
              <a:t>Etc.</a:t>
            </a:r>
            <a:endParaRPr lang="en-US" sz="2800" dirty="0">
              <a:solidFill>
                <a:srgbClr val="53565A"/>
              </a:solidFill>
            </a:endParaRPr>
          </a:p>
        </p:txBody>
      </p:sp>
      <p:sp>
        <p:nvSpPr>
          <p:cNvPr id="23" name="Rounded Rectangle 22"/>
          <p:cNvSpPr/>
          <p:nvPr/>
        </p:nvSpPr>
        <p:spPr>
          <a:xfrm>
            <a:off x="312150" y="2644604"/>
            <a:ext cx="756888" cy="785699"/>
          </a:xfrm>
          <a:prstGeom prst="roundRect">
            <a:avLst/>
          </a:prstGeom>
          <a:blipFill rotWithShape="1">
            <a:blip r:embed="rId6" cstate="screen">
              <a:extLst>
                <a:ext uri="{28A0092B-C50C-407E-A947-70E740481C1C}">
                  <a14:useLocalDpi xmlns:a14="http://schemas.microsoft.com/office/drawing/2010/main" xmlns=""/>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4" name="Group 23"/>
          <p:cNvGrpSpPr/>
          <p:nvPr/>
        </p:nvGrpSpPr>
        <p:grpSpPr>
          <a:xfrm>
            <a:off x="-198014" y="3401961"/>
            <a:ext cx="2346890" cy="772308"/>
            <a:chOff x="191015" y="1735302"/>
            <a:chExt cx="2346890" cy="772308"/>
          </a:xfrm>
        </p:grpSpPr>
        <p:sp>
          <p:nvSpPr>
            <p:cNvPr id="25" name="Rectangle 24"/>
            <p:cNvSpPr/>
            <p:nvPr/>
          </p:nvSpPr>
          <p:spPr>
            <a:xfrm>
              <a:off x="456828" y="1735531"/>
              <a:ext cx="2081077" cy="7720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191015" y="1735302"/>
              <a:ext cx="2081077" cy="7720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algn="ctr" defTabSz="622300">
                <a:lnSpc>
                  <a:spcPct val="90000"/>
                </a:lnSpc>
                <a:spcBef>
                  <a:spcPct val="0"/>
                </a:spcBef>
                <a:spcAft>
                  <a:spcPct val="35000"/>
                </a:spcAft>
              </a:pPr>
              <a:r>
                <a:rPr lang="en-GB" sz="1400" b="1" dirty="0" smtClean="0">
                  <a:solidFill>
                    <a:srgbClr val="53565A">
                      <a:hueOff val="0"/>
                      <a:satOff val="0"/>
                      <a:lumOff val="0"/>
                      <a:alphaOff val="0"/>
                    </a:srgbClr>
                  </a:solidFill>
                </a:rPr>
                <a:t>Corporations </a:t>
              </a:r>
            </a:p>
            <a:p>
              <a:pPr algn="ctr" defTabSz="622300">
                <a:lnSpc>
                  <a:spcPct val="90000"/>
                </a:lnSpc>
                <a:spcBef>
                  <a:spcPct val="0"/>
                </a:spcBef>
                <a:spcAft>
                  <a:spcPct val="35000"/>
                </a:spcAft>
              </a:pPr>
              <a:r>
                <a:rPr lang="en-GB" sz="1400" b="1" dirty="0" smtClean="0">
                  <a:solidFill>
                    <a:srgbClr val="53565A">
                      <a:hueOff val="0"/>
                      <a:satOff val="0"/>
                      <a:lumOff val="0"/>
                      <a:alphaOff val="0"/>
                    </a:srgbClr>
                  </a:solidFill>
                </a:rPr>
                <a:t>&amp; SMEs</a:t>
              </a:r>
              <a:endParaRPr lang="en-US" sz="1400" dirty="0">
                <a:solidFill>
                  <a:srgbClr val="53565A">
                    <a:hueOff val="0"/>
                    <a:satOff val="0"/>
                    <a:lumOff val="0"/>
                    <a:alphaOff val="0"/>
                  </a:srgbClr>
                </a:solidFill>
              </a:endParaRPr>
            </a:p>
          </p:txBody>
        </p:sp>
      </p:grpSp>
      <p:sp>
        <p:nvSpPr>
          <p:cNvPr id="27" name="TextBox 26"/>
          <p:cNvSpPr txBox="1"/>
          <p:nvPr/>
        </p:nvSpPr>
        <p:spPr>
          <a:xfrm>
            <a:off x="3196814" y="1521506"/>
            <a:ext cx="5082362" cy="369332"/>
          </a:xfrm>
          <a:prstGeom prst="rect">
            <a:avLst/>
          </a:prstGeom>
          <a:noFill/>
        </p:spPr>
        <p:txBody>
          <a:bodyPr wrap="square" rtlCol="0">
            <a:spAutoFit/>
          </a:bodyPr>
          <a:lstStyle/>
          <a:p>
            <a:pPr defTabSz="457200"/>
            <a:r>
              <a:rPr lang="en-US" b="1" dirty="0" smtClean="0">
                <a:solidFill>
                  <a:srgbClr val="FF8200"/>
                </a:solidFill>
              </a:rPr>
              <a:t>How to access published research: </a:t>
            </a:r>
            <a:endParaRPr lang="en-US" b="1" dirty="0">
              <a:solidFill>
                <a:srgbClr val="FF8200"/>
              </a:solidFill>
            </a:endParaRPr>
          </a:p>
        </p:txBody>
      </p:sp>
    </p:spTree>
    <p:extLst>
      <p:ext uri="{BB962C8B-B14F-4D97-AF65-F5344CB8AC3E}">
        <p14:creationId xmlns:p14="http://schemas.microsoft.com/office/powerpoint/2010/main" xmlns="" val="26799615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7466" y="1230086"/>
            <a:ext cx="8358051" cy="4478575"/>
          </a:xfrm>
        </p:spPr>
        <p:txBody>
          <a:bodyPr>
            <a:normAutofit/>
          </a:bodyPr>
          <a:lstStyle/>
          <a:p>
            <a:pPr>
              <a:buClr>
                <a:schemeClr val="tx2"/>
              </a:buClr>
              <a:buSzPct val="130000"/>
            </a:pPr>
            <a:r>
              <a:rPr lang="en-GB" b="1" dirty="0"/>
              <a:t>Free and permanent access to scholarly </a:t>
            </a:r>
            <a:r>
              <a:rPr lang="en-GB" b="1" dirty="0" smtClean="0"/>
              <a:t>research</a:t>
            </a:r>
          </a:p>
          <a:p>
            <a:pPr>
              <a:buClr>
                <a:schemeClr val="tx2"/>
              </a:buClr>
              <a:buSzPct val="130000"/>
            </a:pPr>
            <a:r>
              <a:rPr lang="en-GB" i="1" dirty="0"/>
              <a:t>combined with </a:t>
            </a:r>
            <a:r>
              <a:rPr lang="en-GB" b="1" dirty="0" smtClean="0"/>
              <a:t>clear </a:t>
            </a:r>
            <a:r>
              <a:rPr lang="en-GB" b="1" dirty="0"/>
              <a:t>guidelines (user licenses) for users to re-use the content. </a:t>
            </a:r>
          </a:p>
        </p:txBody>
      </p:sp>
      <p:sp>
        <p:nvSpPr>
          <p:cNvPr id="5" name="Title 4"/>
          <p:cNvSpPr>
            <a:spLocks noGrp="1"/>
          </p:cNvSpPr>
          <p:nvPr>
            <p:ph type="title"/>
          </p:nvPr>
        </p:nvSpPr>
        <p:spPr>
          <a:xfrm>
            <a:off x="337466" y="705204"/>
            <a:ext cx="8358052" cy="418645"/>
          </a:xfrm>
        </p:spPr>
        <p:txBody>
          <a:bodyPr/>
          <a:lstStyle/>
          <a:p>
            <a:r>
              <a:rPr lang="en-GB" dirty="0"/>
              <a:t>What is open access?</a:t>
            </a:r>
          </a:p>
        </p:txBody>
      </p:sp>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2" name="Rounded Rectangle 11"/>
          <p:cNvSpPr/>
          <p:nvPr/>
        </p:nvSpPr>
        <p:spPr>
          <a:xfrm>
            <a:off x="449117" y="2679924"/>
            <a:ext cx="4014241" cy="3078071"/>
          </a:xfrm>
          <a:prstGeom prst="roundRect">
            <a:avLst>
              <a:gd name="adj" fmla="val 999"/>
            </a:avLst>
          </a:prstGeom>
          <a:solidFill>
            <a:srgbClr val="FFF3E7"/>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3" name="TextBox 12"/>
          <p:cNvSpPr txBox="1"/>
          <p:nvPr/>
        </p:nvSpPr>
        <p:spPr>
          <a:xfrm>
            <a:off x="503545" y="2818460"/>
            <a:ext cx="3878332" cy="2492990"/>
          </a:xfrm>
          <a:prstGeom prst="rect">
            <a:avLst/>
          </a:prstGeom>
          <a:noFill/>
        </p:spPr>
        <p:txBody>
          <a:bodyPr wrap="square" rtlCol="0">
            <a:spAutoFit/>
          </a:bodyPr>
          <a:lstStyle/>
          <a:p>
            <a:pPr defTabSz="457200"/>
            <a:r>
              <a:rPr lang="en-GB" b="1" dirty="0">
                <a:solidFill>
                  <a:srgbClr val="53565A"/>
                </a:solidFill>
              </a:rPr>
              <a:t>Gold open </a:t>
            </a:r>
            <a:r>
              <a:rPr lang="en-GB" b="1" dirty="0" smtClean="0">
                <a:solidFill>
                  <a:srgbClr val="53565A"/>
                </a:solidFill>
              </a:rPr>
              <a:t>access</a:t>
            </a:r>
          </a:p>
          <a:p>
            <a:pPr defTabSz="457200"/>
            <a:endParaRPr lang="en-GB" b="1" dirty="0" smtClean="0">
              <a:solidFill>
                <a:srgbClr val="53565A"/>
              </a:solidFill>
            </a:endParaRPr>
          </a:p>
          <a:p>
            <a:pPr marL="285750" indent="-285750" defTabSz="457200">
              <a:buClr>
                <a:srgbClr val="FF8200"/>
              </a:buClr>
              <a:buSzPct val="130000"/>
              <a:buFont typeface="Wingdings" panose="05000000000000000000" pitchFamily="2" charset="2"/>
              <a:buChar char="§"/>
            </a:pPr>
            <a:r>
              <a:rPr lang="en-GB" sz="1400" dirty="0" smtClean="0">
                <a:solidFill>
                  <a:srgbClr val="53565A"/>
                </a:solidFill>
              </a:rPr>
              <a:t>After </a:t>
            </a:r>
            <a:r>
              <a:rPr lang="en-GB" sz="1400" dirty="0">
                <a:solidFill>
                  <a:srgbClr val="53565A"/>
                </a:solidFill>
              </a:rPr>
              <a:t>submission and peer review, an article publishing charge  (APC) is </a:t>
            </a:r>
            <a:r>
              <a:rPr lang="en-GB" sz="1400" dirty="0" smtClean="0">
                <a:solidFill>
                  <a:srgbClr val="53565A"/>
                </a:solidFill>
              </a:rPr>
              <a:t>payable</a:t>
            </a:r>
          </a:p>
          <a:p>
            <a:pPr defTabSz="457200">
              <a:buClr>
                <a:srgbClr val="FF8200"/>
              </a:buClr>
              <a:buSzPct val="130000"/>
            </a:pPr>
            <a:endParaRPr lang="en-GB" sz="1400" dirty="0" smtClean="0">
              <a:solidFill>
                <a:srgbClr val="53565A"/>
              </a:solidFill>
            </a:endParaRPr>
          </a:p>
          <a:p>
            <a:pPr marL="285750" indent="-285750" defTabSz="457200">
              <a:buClr>
                <a:srgbClr val="FF8200"/>
              </a:buClr>
              <a:buSzPct val="130000"/>
              <a:buFont typeface="Wingdings" panose="05000000000000000000" pitchFamily="2" charset="2"/>
              <a:buChar char="§"/>
            </a:pPr>
            <a:r>
              <a:rPr lang="en-GB" sz="1400" dirty="0" smtClean="0">
                <a:solidFill>
                  <a:srgbClr val="53565A"/>
                </a:solidFill>
              </a:rPr>
              <a:t>Upon </a:t>
            </a:r>
            <a:r>
              <a:rPr lang="en-GB" sz="1400" dirty="0">
                <a:solidFill>
                  <a:srgbClr val="53565A"/>
                </a:solidFill>
              </a:rPr>
              <a:t>publication everyone can immediately and permanently access the article online</a:t>
            </a:r>
          </a:p>
          <a:p>
            <a:pPr defTabSz="457200"/>
            <a:endParaRPr lang="en-GB" b="1" dirty="0">
              <a:solidFill>
                <a:srgbClr val="53565A"/>
              </a:solidFill>
            </a:endParaRPr>
          </a:p>
          <a:p>
            <a:pPr algn="ctr" defTabSz="457200"/>
            <a:endParaRPr lang="en-GB" b="1" dirty="0">
              <a:solidFill>
                <a:srgbClr val="53565A"/>
              </a:solidFill>
            </a:endParaRPr>
          </a:p>
        </p:txBody>
      </p:sp>
      <p:sp>
        <p:nvSpPr>
          <p:cNvPr id="15" name="Rounded Rectangle 14"/>
          <p:cNvSpPr/>
          <p:nvPr/>
        </p:nvSpPr>
        <p:spPr>
          <a:xfrm>
            <a:off x="4609524" y="2679923"/>
            <a:ext cx="4014241" cy="3078071"/>
          </a:xfrm>
          <a:prstGeom prst="roundRect">
            <a:avLst>
              <a:gd name="adj" fmla="val 999"/>
            </a:avLst>
          </a:prstGeom>
          <a:solidFill>
            <a:srgbClr val="E3F3D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6" name="TextBox 15"/>
          <p:cNvSpPr txBox="1"/>
          <p:nvPr/>
        </p:nvSpPr>
        <p:spPr>
          <a:xfrm>
            <a:off x="4683570" y="2818460"/>
            <a:ext cx="3878332" cy="2862322"/>
          </a:xfrm>
          <a:prstGeom prst="rect">
            <a:avLst/>
          </a:prstGeom>
          <a:noFill/>
        </p:spPr>
        <p:txBody>
          <a:bodyPr wrap="square" rtlCol="0">
            <a:spAutoFit/>
          </a:bodyPr>
          <a:lstStyle/>
          <a:p>
            <a:pPr defTabSz="457200"/>
            <a:r>
              <a:rPr lang="en-GB" b="1" dirty="0" smtClean="0">
                <a:solidFill>
                  <a:srgbClr val="53565A"/>
                </a:solidFill>
              </a:rPr>
              <a:t>Green </a:t>
            </a:r>
            <a:r>
              <a:rPr lang="en-GB" b="1" dirty="0">
                <a:solidFill>
                  <a:srgbClr val="53565A"/>
                </a:solidFill>
              </a:rPr>
              <a:t>open </a:t>
            </a:r>
            <a:r>
              <a:rPr lang="en-GB" b="1" dirty="0" smtClean="0">
                <a:solidFill>
                  <a:srgbClr val="53565A"/>
                </a:solidFill>
              </a:rPr>
              <a:t>access</a:t>
            </a:r>
          </a:p>
          <a:p>
            <a:pPr defTabSz="457200"/>
            <a:endParaRPr lang="en-GB" b="1" dirty="0" smtClean="0">
              <a:solidFill>
                <a:srgbClr val="53565A"/>
              </a:solidFill>
            </a:endParaRPr>
          </a:p>
          <a:p>
            <a:pPr marL="285750" indent="-285750" defTabSz="457200">
              <a:buClr>
                <a:srgbClr val="FF8200"/>
              </a:buClr>
              <a:buSzPct val="130000"/>
              <a:buFont typeface="Wingdings" panose="05000000000000000000" pitchFamily="2" charset="2"/>
              <a:buChar char="§"/>
            </a:pPr>
            <a:r>
              <a:rPr lang="en-GB" sz="1400" dirty="0">
                <a:solidFill>
                  <a:srgbClr val="53565A"/>
                </a:solidFill>
              </a:rPr>
              <a:t>After submission and peer review in a subscription journal, the article is published </a:t>
            </a:r>
            <a:r>
              <a:rPr lang="en-GB" sz="1400" dirty="0" smtClean="0">
                <a:solidFill>
                  <a:srgbClr val="53565A"/>
                </a:solidFill>
              </a:rPr>
              <a:t>online</a:t>
            </a:r>
            <a:br>
              <a:rPr lang="en-GB" sz="1400" dirty="0" smtClean="0">
                <a:solidFill>
                  <a:srgbClr val="53565A"/>
                </a:solidFill>
              </a:rPr>
            </a:br>
            <a:endParaRPr lang="en-GB" sz="1400" dirty="0">
              <a:solidFill>
                <a:srgbClr val="53565A"/>
              </a:solidFill>
            </a:endParaRPr>
          </a:p>
          <a:p>
            <a:pPr marL="285750" indent="-285750" defTabSz="457200">
              <a:buClr>
                <a:srgbClr val="FF8200"/>
              </a:buClr>
              <a:buSzPct val="130000"/>
              <a:buFont typeface="Wingdings" panose="05000000000000000000" pitchFamily="2" charset="2"/>
              <a:buChar char="§"/>
            </a:pPr>
            <a:r>
              <a:rPr lang="en-GB" sz="1400" dirty="0">
                <a:solidFill>
                  <a:srgbClr val="53565A"/>
                </a:solidFill>
              </a:rPr>
              <a:t>Subscribers have immediate </a:t>
            </a:r>
            <a:r>
              <a:rPr lang="en-GB" sz="1400" dirty="0" smtClean="0">
                <a:solidFill>
                  <a:srgbClr val="53565A"/>
                </a:solidFill>
              </a:rPr>
              <a:t>access and the article is made open access either through author self-archiving, publisher deposit or linking, after a time-delay, usually 24 months. </a:t>
            </a:r>
            <a:endParaRPr lang="en-GB" b="1" dirty="0">
              <a:solidFill>
                <a:srgbClr val="53565A"/>
              </a:solidFill>
            </a:endParaRPr>
          </a:p>
          <a:p>
            <a:pPr algn="ctr" defTabSz="457200"/>
            <a:endParaRPr lang="en-GB" b="1" dirty="0">
              <a:solidFill>
                <a:srgbClr val="53565A"/>
              </a:solidFill>
            </a:endParaRPr>
          </a:p>
        </p:txBody>
      </p:sp>
    </p:spTree>
    <p:extLst>
      <p:ext uri="{BB962C8B-B14F-4D97-AF65-F5344CB8AC3E}">
        <p14:creationId xmlns:p14="http://schemas.microsoft.com/office/powerpoint/2010/main" xmlns="" val="3144079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6"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Why do we need originality and ethical conduct?</a:t>
            </a:r>
          </a:p>
        </p:txBody>
      </p:sp>
      <p:sp>
        <p:nvSpPr>
          <p:cNvPr id="8" name="Rectangle 7"/>
          <p:cNvSpPr/>
          <p:nvPr/>
        </p:nvSpPr>
        <p:spPr>
          <a:xfrm>
            <a:off x="496834" y="1293754"/>
            <a:ext cx="8651538" cy="15129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cxnSp>
        <p:nvCxnSpPr>
          <p:cNvPr id="10" name="Straight Connector 9"/>
          <p:cNvCxnSpPr/>
          <p:nvPr/>
        </p:nvCxnSpPr>
        <p:spPr>
          <a:xfrm>
            <a:off x="496834" y="1293754"/>
            <a:ext cx="0" cy="1512946"/>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5"/>
          <p:cNvSpPr txBox="1">
            <a:spLocks/>
          </p:cNvSpPr>
          <p:nvPr/>
        </p:nvSpPr>
        <p:spPr>
          <a:xfrm>
            <a:off x="635001" y="1434276"/>
            <a:ext cx="7429500" cy="161372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r>
              <a:rPr lang="en-GB" sz="1800" dirty="0"/>
              <a:t>Unethical </a:t>
            </a:r>
            <a:r>
              <a:rPr lang="en-GB" sz="1800" dirty="0" err="1"/>
              <a:t>behavior</a:t>
            </a:r>
            <a:r>
              <a:rPr lang="en-GB" sz="1800" dirty="0"/>
              <a:t> by Researchers degrades the scientific record and the reputation of science and medicine in the broader community. </a:t>
            </a:r>
            <a:endParaRPr lang="en-GB" sz="1800" dirty="0" smtClean="0"/>
          </a:p>
          <a:p>
            <a:r>
              <a:rPr lang="en-GB" sz="1800" dirty="0" smtClean="0"/>
              <a:t>It </a:t>
            </a:r>
            <a:r>
              <a:rPr lang="en-GB" sz="1800" dirty="0"/>
              <a:t>can unfairly affect the reputation and academic record of individual researchers/authors.</a:t>
            </a:r>
          </a:p>
        </p:txBody>
      </p:sp>
      <p:sp>
        <p:nvSpPr>
          <p:cNvPr id="13" name="Text Box 4"/>
          <p:cNvSpPr txBox="1">
            <a:spLocks noChangeArrowheads="1"/>
          </p:cNvSpPr>
          <p:nvPr/>
        </p:nvSpPr>
        <p:spPr bwMode="auto">
          <a:xfrm>
            <a:off x="429655" y="2981733"/>
            <a:ext cx="3276600" cy="3139321"/>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457200">
              <a:spcBef>
                <a:spcPct val="50000"/>
              </a:spcBef>
            </a:pPr>
            <a:r>
              <a:rPr lang="en-GB" sz="1100" b="1" dirty="0">
                <a:solidFill>
                  <a:srgbClr val="53565A"/>
                </a:solidFill>
                <a:cs typeface="Arial" panose="020B0604020202020204" pitchFamily="34" charset="0"/>
              </a:rPr>
              <a:t>A Massive Case Of Fraud</a:t>
            </a:r>
            <a:br>
              <a:rPr lang="en-GB" sz="1100" b="1" dirty="0">
                <a:solidFill>
                  <a:srgbClr val="53565A"/>
                </a:solidFill>
                <a:cs typeface="Arial" panose="020B0604020202020204" pitchFamily="34" charset="0"/>
              </a:rPr>
            </a:br>
            <a:r>
              <a:rPr lang="en-GB" sz="1100" b="1" dirty="0">
                <a:solidFill>
                  <a:srgbClr val="53565A"/>
                </a:solidFill>
                <a:cs typeface="Arial" panose="020B0604020202020204" pitchFamily="34" charset="0"/>
              </a:rPr>
              <a:t>Chemical &amp; Engineering News</a:t>
            </a:r>
            <a:br>
              <a:rPr lang="en-GB" sz="1100" b="1" dirty="0">
                <a:solidFill>
                  <a:srgbClr val="53565A"/>
                </a:solidFill>
                <a:cs typeface="Arial" panose="020B0604020202020204" pitchFamily="34" charset="0"/>
              </a:rPr>
            </a:br>
            <a:r>
              <a:rPr lang="en-GB" sz="1100" b="1" dirty="0">
                <a:solidFill>
                  <a:srgbClr val="53565A"/>
                </a:solidFill>
                <a:cs typeface="Arial" panose="020B0604020202020204" pitchFamily="34" charset="0"/>
              </a:rPr>
              <a:t>February 18, 2008</a:t>
            </a:r>
            <a:br>
              <a:rPr lang="en-GB" sz="1100" b="1" dirty="0">
                <a:solidFill>
                  <a:srgbClr val="53565A"/>
                </a:solidFill>
                <a:cs typeface="Arial" panose="020B0604020202020204" pitchFamily="34" charset="0"/>
              </a:rPr>
            </a:br>
            <a:r>
              <a:rPr lang="en-GB" sz="1100" b="1" dirty="0" smtClean="0">
                <a:solidFill>
                  <a:srgbClr val="53565A"/>
                </a:solidFill>
                <a:cs typeface="Arial" panose="020B0604020202020204" pitchFamily="34" charset="0"/>
              </a:rPr>
              <a:t/>
            </a:r>
            <a:br>
              <a:rPr lang="en-GB" sz="1100" b="1" dirty="0" smtClean="0">
                <a:solidFill>
                  <a:srgbClr val="53565A"/>
                </a:solidFill>
                <a:cs typeface="Arial" panose="020B0604020202020204" pitchFamily="34" charset="0"/>
              </a:rPr>
            </a:br>
            <a:r>
              <a:rPr lang="en-GB" sz="1100" dirty="0" smtClean="0">
                <a:solidFill>
                  <a:srgbClr val="53565A"/>
                </a:solidFill>
                <a:cs typeface="Arial" panose="020B0604020202020204" pitchFamily="34" charset="0"/>
              </a:rPr>
              <a:t>Journal </a:t>
            </a:r>
            <a:r>
              <a:rPr lang="en-GB" sz="1100" dirty="0">
                <a:solidFill>
                  <a:srgbClr val="53565A"/>
                </a:solidFill>
                <a:cs typeface="Arial" panose="020B0604020202020204" pitchFamily="34" charset="0"/>
              </a:rPr>
              <a:t>editors are left reeling as publishers move to rid their archives of scientist's falsified </a:t>
            </a:r>
            <a:r>
              <a:rPr lang="en-GB" sz="1100" dirty="0" smtClean="0">
                <a:solidFill>
                  <a:srgbClr val="53565A"/>
                </a:solidFill>
                <a:cs typeface="Arial" panose="020B0604020202020204" pitchFamily="34" charset="0"/>
              </a:rPr>
              <a:t>research</a:t>
            </a:r>
            <a:r>
              <a:rPr lang="en-GB" sz="1100" b="1" dirty="0">
                <a:solidFill>
                  <a:srgbClr val="53565A"/>
                </a:solidFill>
                <a:cs typeface="Arial" panose="020B0604020202020204" pitchFamily="34" charset="0"/>
              </a:rPr>
              <a:t/>
            </a:r>
            <a:br>
              <a:rPr lang="en-GB" sz="1100" b="1" dirty="0">
                <a:solidFill>
                  <a:srgbClr val="53565A"/>
                </a:solidFill>
                <a:cs typeface="Arial" panose="020B0604020202020204" pitchFamily="34" charset="0"/>
              </a:rPr>
            </a:br>
            <a:endParaRPr lang="en-GB" sz="1100" b="1" dirty="0">
              <a:solidFill>
                <a:srgbClr val="53565A"/>
              </a:solidFill>
              <a:cs typeface="Arial" panose="020B0604020202020204" pitchFamily="34" charset="0"/>
            </a:endParaRPr>
          </a:p>
          <a:p>
            <a:pPr algn="ctr" defTabSz="457200">
              <a:spcBef>
                <a:spcPct val="50000"/>
              </a:spcBef>
            </a:pPr>
            <a:r>
              <a:rPr lang="en-GB" sz="1100" b="1" dirty="0">
                <a:solidFill>
                  <a:srgbClr val="53565A"/>
                </a:solidFill>
                <a:cs typeface="Arial" panose="020B0604020202020204" pitchFamily="34" charset="0"/>
              </a:rPr>
              <a:t>William G. Schulz </a:t>
            </a:r>
          </a:p>
          <a:p>
            <a:pPr algn="ctr" defTabSz="457200">
              <a:spcBef>
                <a:spcPct val="50000"/>
              </a:spcBef>
            </a:pPr>
            <a:r>
              <a:rPr lang="en-GB" sz="1100" dirty="0">
                <a:solidFill>
                  <a:srgbClr val="53565A"/>
                </a:solidFill>
                <a:cs typeface="Arial" panose="020B0604020202020204" pitchFamily="34" charset="0"/>
              </a:rPr>
              <a:t>A CHEMIST IN INDIA has been found guilty of plagiarizing and/or falsifying more than 70 research papers published in a wide variety of Western scientific journals between 2004 and 2007, according to documents from his university, copies of which were obtained by C&amp;EN. Some journal editors left reeling by the incident say it is one of the most spectacular and outrageous cases of scientific fraud they have ever seen. …</a:t>
            </a:r>
          </a:p>
        </p:txBody>
      </p:sp>
      <p:pic>
        <p:nvPicPr>
          <p:cNvPr id="1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69755" y="2981733"/>
            <a:ext cx="5101878" cy="3202036"/>
          </a:xfrm>
          <a:prstGeom prst="rect">
            <a:avLst/>
          </a:prstGeom>
          <a:noFill/>
          <a:ln w="28575" algn="ctr">
            <a:solidFill>
              <a:srgbClr val="808080"/>
            </a:solidFill>
            <a:miter lim="800000"/>
            <a:headEnd/>
            <a:tailEnd/>
          </a:ln>
        </p:spPr>
      </p:pic>
      <p:grpSp>
        <p:nvGrpSpPr>
          <p:cNvPr id="15" name="Group 6"/>
          <p:cNvGrpSpPr>
            <a:grpSpLocks/>
          </p:cNvGrpSpPr>
          <p:nvPr/>
        </p:nvGrpSpPr>
        <p:grpSpPr bwMode="auto">
          <a:xfrm>
            <a:off x="1206774" y="4759177"/>
            <a:ext cx="7876326" cy="1527323"/>
            <a:chOff x="897" y="2600"/>
            <a:chExt cx="4863" cy="943"/>
          </a:xfrm>
        </p:grpSpPr>
        <p:sp>
          <p:nvSpPr>
            <p:cNvPr id="16" name="Rectangle 7"/>
            <p:cNvSpPr>
              <a:spLocks noChangeArrowheads="1"/>
            </p:cNvSpPr>
            <p:nvPr/>
          </p:nvSpPr>
          <p:spPr bwMode="auto">
            <a:xfrm>
              <a:off x="2712" y="2600"/>
              <a:ext cx="2040" cy="208"/>
            </a:xfrm>
            <a:prstGeom prst="rect">
              <a:avLst/>
            </a:prstGeom>
            <a:noFill/>
            <a:ln w="22225" algn="ctr">
              <a:solidFill>
                <a:srgbClr val="5D9A3C"/>
              </a:solidFill>
              <a:miter lim="800000"/>
              <a:headEnd/>
              <a:tailEnd/>
            </a:ln>
          </p:spPr>
          <p:txBody>
            <a:bodyPr wrap="none" anchor="ctr"/>
            <a:lstStyle/>
            <a:p>
              <a:pPr defTabSz="457200"/>
              <a:endParaRPr lang="en-GB" dirty="0">
                <a:solidFill>
                  <a:srgbClr val="53565A"/>
                </a:solidFill>
              </a:endParaRPr>
            </a:p>
          </p:txBody>
        </p:sp>
        <p:grpSp>
          <p:nvGrpSpPr>
            <p:cNvPr id="17" name="Group 8"/>
            <p:cNvGrpSpPr>
              <a:grpSpLocks/>
            </p:cNvGrpSpPr>
            <p:nvPr/>
          </p:nvGrpSpPr>
          <p:grpSpPr bwMode="auto">
            <a:xfrm>
              <a:off x="897" y="2608"/>
              <a:ext cx="4863" cy="935"/>
              <a:chOff x="897" y="2608"/>
              <a:chExt cx="4863" cy="935"/>
            </a:xfrm>
          </p:grpSpPr>
          <p:pic>
            <p:nvPicPr>
              <p:cNvPr id="18"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7" y="2939"/>
                <a:ext cx="4861" cy="604"/>
              </a:xfrm>
              <a:prstGeom prst="rect">
                <a:avLst/>
              </a:prstGeom>
              <a:noFill/>
              <a:ln w="28575" algn="ctr">
                <a:solidFill>
                  <a:srgbClr val="5D9A3C"/>
                </a:solidFill>
                <a:miter lim="800000"/>
                <a:headEnd/>
                <a:tailEnd/>
              </a:ln>
            </p:spPr>
          </p:pic>
          <p:sp>
            <p:nvSpPr>
              <p:cNvPr id="19" name="Line 10"/>
              <p:cNvSpPr>
                <a:spLocks noChangeShapeType="1"/>
              </p:cNvSpPr>
              <p:nvPr/>
            </p:nvSpPr>
            <p:spPr bwMode="auto">
              <a:xfrm flipH="1">
                <a:off x="912" y="2608"/>
                <a:ext cx="1808" cy="320"/>
              </a:xfrm>
              <a:prstGeom prst="line">
                <a:avLst/>
              </a:prstGeom>
              <a:noFill/>
              <a:ln w="22225">
                <a:solidFill>
                  <a:srgbClr val="5D9A3C"/>
                </a:solidFill>
                <a:round/>
                <a:headEnd/>
                <a:tailEnd/>
              </a:ln>
            </p:spPr>
            <p:txBody>
              <a:bodyPr/>
              <a:lstStyle/>
              <a:p>
                <a:pPr defTabSz="457200"/>
                <a:endParaRPr lang="en-US" dirty="0">
                  <a:solidFill>
                    <a:srgbClr val="53565A"/>
                  </a:solidFill>
                </a:endParaRPr>
              </a:p>
            </p:txBody>
          </p:sp>
          <p:sp>
            <p:nvSpPr>
              <p:cNvPr id="20" name="Line 11"/>
              <p:cNvSpPr>
                <a:spLocks noChangeShapeType="1"/>
              </p:cNvSpPr>
              <p:nvPr/>
            </p:nvSpPr>
            <p:spPr bwMode="auto">
              <a:xfrm>
                <a:off x="4744" y="2636"/>
                <a:ext cx="1016" cy="304"/>
              </a:xfrm>
              <a:prstGeom prst="line">
                <a:avLst/>
              </a:prstGeom>
              <a:noFill/>
              <a:ln w="22225">
                <a:solidFill>
                  <a:srgbClr val="5D9A3C"/>
                </a:solidFill>
                <a:round/>
                <a:headEnd/>
                <a:tailEnd/>
              </a:ln>
            </p:spPr>
            <p:txBody>
              <a:bodyPr/>
              <a:lstStyle/>
              <a:p>
                <a:pPr defTabSz="457200"/>
                <a:endParaRPr lang="en-US" dirty="0">
                  <a:solidFill>
                    <a:srgbClr val="53565A"/>
                  </a:solidFill>
                </a:endParaRPr>
              </a:p>
            </p:txBody>
          </p:sp>
          <p:sp>
            <p:nvSpPr>
              <p:cNvPr id="21" name="Line 12"/>
              <p:cNvSpPr>
                <a:spLocks noChangeShapeType="1"/>
              </p:cNvSpPr>
              <p:nvPr/>
            </p:nvSpPr>
            <p:spPr bwMode="auto">
              <a:xfrm flipH="1">
                <a:off x="2400" y="2808"/>
                <a:ext cx="328" cy="120"/>
              </a:xfrm>
              <a:prstGeom prst="line">
                <a:avLst/>
              </a:prstGeom>
              <a:noFill/>
              <a:ln w="22225">
                <a:solidFill>
                  <a:srgbClr val="5D9A3C"/>
                </a:solidFill>
                <a:round/>
                <a:headEnd/>
                <a:tailEnd/>
              </a:ln>
            </p:spPr>
            <p:txBody>
              <a:bodyPr/>
              <a:lstStyle/>
              <a:p>
                <a:pPr defTabSz="457200"/>
                <a:endParaRPr lang="en-US" dirty="0">
                  <a:solidFill>
                    <a:srgbClr val="53565A"/>
                  </a:solidFill>
                </a:endParaRPr>
              </a:p>
            </p:txBody>
          </p:sp>
          <p:sp>
            <p:nvSpPr>
              <p:cNvPr id="22" name="Line 13"/>
              <p:cNvSpPr>
                <a:spLocks noChangeShapeType="1"/>
              </p:cNvSpPr>
              <p:nvPr/>
            </p:nvSpPr>
            <p:spPr bwMode="auto">
              <a:xfrm>
                <a:off x="4752" y="2800"/>
                <a:ext cx="176" cy="128"/>
              </a:xfrm>
              <a:prstGeom prst="line">
                <a:avLst/>
              </a:prstGeom>
              <a:noFill/>
              <a:ln w="22225">
                <a:solidFill>
                  <a:srgbClr val="5D9A3C"/>
                </a:solidFill>
                <a:round/>
                <a:headEnd/>
                <a:tailEnd/>
              </a:ln>
            </p:spPr>
            <p:txBody>
              <a:bodyPr/>
              <a:lstStyle/>
              <a:p>
                <a:pPr defTabSz="457200"/>
                <a:endParaRPr lang="en-US" dirty="0">
                  <a:solidFill>
                    <a:srgbClr val="53565A"/>
                  </a:solidFill>
                </a:endParaRPr>
              </a:p>
            </p:txBody>
          </p:sp>
        </p:grpSp>
      </p:grpSp>
      <p:pic>
        <p:nvPicPr>
          <p:cNvPr id="23" name="Picture 3" descr="X:\elsevier\rachel\campus\WORDMARK\PublishingConnect_WMK_151_RGB.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25" name="TextBox 24"/>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31299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7466" y="705204"/>
            <a:ext cx="8358052" cy="418645"/>
          </a:xfrm>
        </p:spPr>
        <p:txBody>
          <a:bodyPr/>
          <a:lstStyle/>
          <a:p>
            <a:r>
              <a:rPr lang="en-GB" dirty="0"/>
              <a:t>What is the difference?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2054834809"/>
              </p:ext>
            </p:extLst>
          </p:nvPr>
        </p:nvGraphicFramePr>
        <p:xfrm>
          <a:off x="337464" y="1396999"/>
          <a:ext cx="8358055" cy="4145280"/>
        </p:xfrm>
        <a:graphic>
          <a:graphicData uri="http://schemas.openxmlformats.org/drawingml/2006/table">
            <a:tbl>
              <a:tblPr firstRow="1" bandRow="1">
                <a:tableStyleId>{5C22544A-7EE6-4342-B048-85BDC9FD1C3A}</a:tableStyleId>
              </a:tblPr>
              <a:tblGrid>
                <a:gridCol w="1083930"/>
                <a:gridCol w="1548143"/>
                <a:gridCol w="2145671"/>
                <a:gridCol w="3580311"/>
              </a:tblGrid>
              <a:tr h="253358">
                <a:tc>
                  <a:txBody>
                    <a:bodyPr/>
                    <a:lstStyle/>
                    <a:p>
                      <a:endParaRPr lang="en-GB" dirty="0"/>
                    </a:p>
                  </a:txBody>
                  <a:tcPr>
                    <a:solidFill>
                      <a:schemeClr val="bg1">
                        <a:alpha val="80000"/>
                      </a:schemeClr>
                    </a:solidFill>
                  </a:tcPr>
                </a:tc>
                <a:tc gridSpan="2">
                  <a:txBody>
                    <a:bodyPr/>
                    <a:lstStyle/>
                    <a:p>
                      <a:r>
                        <a:rPr lang="en-GB" dirty="0" smtClean="0"/>
                        <a:t>Gold</a:t>
                      </a:r>
                      <a:r>
                        <a:rPr lang="en-GB" baseline="0" dirty="0" smtClean="0"/>
                        <a:t> Open Access</a:t>
                      </a:r>
                      <a:endParaRPr lang="en-GB" dirty="0"/>
                    </a:p>
                  </a:txBody>
                  <a:tcPr>
                    <a:solidFill>
                      <a:schemeClr val="tx2">
                        <a:alpha val="80000"/>
                      </a:schemeClr>
                    </a:solidFill>
                  </a:tcPr>
                </a:tc>
                <a:tc hMerge="1">
                  <a:txBody>
                    <a:bodyPr/>
                    <a:lstStyle/>
                    <a:p>
                      <a:endParaRPr lang="en-GB"/>
                    </a:p>
                  </a:txBody>
                  <a:tcPr/>
                </a:tc>
                <a:tc>
                  <a:txBody>
                    <a:bodyPr/>
                    <a:lstStyle/>
                    <a:p>
                      <a:r>
                        <a:rPr lang="en-GB" dirty="0" smtClean="0"/>
                        <a:t>Green </a:t>
                      </a:r>
                      <a:r>
                        <a:rPr lang="en-GB" baseline="0" dirty="0" smtClean="0"/>
                        <a:t>Open Access</a:t>
                      </a:r>
                      <a:endParaRPr lang="en-GB" dirty="0"/>
                    </a:p>
                  </a:txBody>
                  <a:tcPr>
                    <a:solidFill>
                      <a:srgbClr val="92D050"/>
                    </a:solidFill>
                  </a:tcPr>
                </a:tc>
              </a:tr>
              <a:tr h="845186">
                <a:tc>
                  <a:txBody>
                    <a:bodyPr/>
                    <a:lstStyle/>
                    <a:p>
                      <a:r>
                        <a:rPr lang="en-GB" sz="1400" b="1" dirty="0" smtClean="0"/>
                        <a:t>Access</a:t>
                      </a:r>
                    </a:p>
                    <a:p>
                      <a:endParaRPr lang="en-GB" sz="1400" b="1" dirty="0"/>
                    </a:p>
                  </a:txBody>
                  <a:tcPr>
                    <a:solidFill>
                      <a:schemeClr val="bg1">
                        <a:lumMod val="95000"/>
                      </a:schemeClr>
                    </a:solidFill>
                  </a:tcPr>
                </a:tc>
                <a:tc gridSpan="2">
                  <a:txBody>
                    <a:bodyPr/>
                    <a:lstStyle/>
                    <a:p>
                      <a:pPr marL="285750" indent="-285750">
                        <a:buClr>
                          <a:schemeClr val="tx2"/>
                        </a:buClr>
                        <a:buSzPct val="130000"/>
                        <a:buFont typeface="Wingdings" panose="05000000000000000000" pitchFamily="2" charset="2"/>
                        <a:buChar char="§"/>
                      </a:pPr>
                      <a:r>
                        <a:rPr lang="en-GB" sz="1400" dirty="0" smtClean="0"/>
                        <a:t>Free public access to the final published article</a:t>
                      </a:r>
                    </a:p>
                    <a:p>
                      <a:pPr marL="285750" indent="-285750">
                        <a:buClr>
                          <a:schemeClr val="tx2"/>
                        </a:buClr>
                        <a:buSzPct val="130000"/>
                        <a:buFont typeface="Wingdings" panose="05000000000000000000" pitchFamily="2" charset="2"/>
                        <a:buChar char="§"/>
                      </a:pPr>
                      <a:r>
                        <a:rPr lang="en-GB" sz="1400" dirty="0" smtClean="0"/>
                        <a:t>Access is immediate and permanent</a:t>
                      </a:r>
                    </a:p>
                  </a:txBody>
                  <a:tcPr>
                    <a:solidFill>
                      <a:srgbClr val="FFE6CC"/>
                    </a:solidFill>
                  </a:tcPr>
                </a:tc>
                <a:tc hMerge="1">
                  <a:txBody>
                    <a:bodyPr/>
                    <a:lstStyle/>
                    <a:p>
                      <a:endParaRPr lang="en-GB"/>
                    </a:p>
                  </a:txBody>
                  <a:tcPr/>
                </a:tc>
                <a:tc>
                  <a:txBody>
                    <a:bodyPr/>
                    <a:lstStyle/>
                    <a:p>
                      <a:pPr marL="285750" indent="-285750">
                        <a:buClr>
                          <a:schemeClr val="tx2"/>
                        </a:buClr>
                        <a:buSzPct val="130000"/>
                        <a:buFont typeface="Wingdings" panose="05000000000000000000" pitchFamily="2" charset="2"/>
                        <a:buChar char="§"/>
                      </a:pPr>
                      <a:r>
                        <a:rPr lang="en-GB" sz="1400" dirty="0" smtClean="0"/>
                        <a:t>Free public access to a version of your article </a:t>
                      </a:r>
                    </a:p>
                    <a:p>
                      <a:pPr marL="285750" indent="-285750">
                        <a:buClr>
                          <a:schemeClr val="tx2"/>
                        </a:buClr>
                        <a:buSzPct val="130000"/>
                        <a:buFont typeface="Wingdings" panose="05000000000000000000" pitchFamily="2" charset="2"/>
                        <a:buChar char="§"/>
                      </a:pPr>
                      <a:r>
                        <a:rPr lang="en-GB" sz="1400" dirty="0" smtClean="0"/>
                        <a:t>Time delay may apply (embargo period)</a:t>
                      </a:r>
                      <a:endParaRPr lang="en-GB" sz="1400" dirty="0"/>
                    </a:p>
                  </a:txBody>
                  <a:tcPr>
                    <a:solidFill>
                      <a:srgbClr val="E3F3D1"/>
                    </a:solidFill>
                  </a:tcPr>
                </a:tc>
              </a:tr>
              <a:tr h="768892">
                <a:tc>
                  <a:txBody>
                    <a:bodyPr/>
                    <a:lstStyle/>
                    <a:p>
                      <a:r>
                        <a:rPr lang="en-GB" sz="1400" b="1" dirty="0" smtClean="0"/>
                        <a:t>Fee</a:t>
                      </a:r>
                      <a:endParaRPr lang="en-GB" sz="1400" b="1" dirty="0"/>
                    </a:p>
                  </a:txBody>
                  <a:tcPr>
                    <a:solidFill>
                      <a:schemeClr val="bg1">
                        <a:lumMod val="95000"/>
                      </a:schemeClr>
                    </a:solidFill>
                  </a:tcPr>
                </a:tc>
                <a:tc gridSpan="2">
                  <a:txBody>
                    <a:bodyPr/>
                    <a:lstStyle/>
                    <a:p>
                      <a:pPr marL="285750" indent="-285750">
                        <a:buClr>
                          <a:schemeClr val="tx2"/>
                        </a:buClr>
                        <a:buSzPct val="130000"/>
                        <a:buFont typeface="Wingdings" panose="05000000000000000000" pitchFamily="2" charset="2"/>
                        <a:buChar char="§"/>
                      </a:pPr>
                      <a:r>
                        <a:rPr lang="en-GB" sz="1400" dirty="0" smtClean="0"/>
                        <a:t>Open access fee or article publishing charge (APC) is paid by the author, or on their behalf (for example by a funding body)</a:t>
                      </a:r>
                    </a:p>
                  </a:txBody>
                  <a:tcPr>
                    <a:solidFill>
                      <a:srgbClr val="FFE6CC"/>
                    </a:solidFill>
                  </a:tcPr>
                </a:tc>
                <a:tc hMerge="1">
                  <a:txBody>
                    <a:bodyPr/>
                    <a:lstStyle/>
                    <a:p>
                      <a:endParaRPr lang="en-GB"/>
                    </a:p>
                  </a:txBody>
                  <a:tcPr/>
                </a:tc>
                <a:tc>
                  <a:txBody>
                    <a:bodyPr/>
                    <a:lstStyle/>
                    <a:p>
                      <a:pPr marL="285750" marR="0" indent="-285750" algn="l" defTabSz="457200" rtl="0" eaLnBrk="1" fontAlgn="auto" latinLnBrk="0" hangingPunct="1">
                        <a:lnSpc>
                          <a:spcPct val="100000"/>
                        </a:lnSpc>
                        <a:spcBef>
                          <a:spcPts val="0"/>
                        </a:spcBef>
                        <a:spcAft>
                          <a:spcPts val="0"/>
                        </a:spcAft>
                        <a:buClr>
                          <a:schemeClr val="tx2"/>
                        </a:buClr>
                        <a:buSzPct val="130000"/>
                        <a:buFont typeface="Wingdings" panose="05000000000000000000" pitchFamily="2" charset="2"/>
                        <a:buChar char="§"/>
                        <a:tabLst/>
                        <a:defRPr/>
                      </a:pPr>
                      <a:r>
                        <a:rPr lang="en-GB" sz="1400" dirty="0" smtClean="0"/>
                        <a:t>No fee is payable by the author, as costs are covered by library subscriptions</a:t>
                      </a:r>
                      <a:endParaRPr lang="en-GB" sz="1400" dirty="0"/>
                    </a:p>
                  </a:txBody>
                  <a:tcPr>
                    <a:solidFill>
                      <a:srgbClr val="E3F3D1"/>
                    </a:solidFill>
                  </a:tcPr>
                </a:tc>
              </a:tr>
              <a:tr h="575555">
                <a:tc>
                  <a:txBody>
                    <a:bodyPr/>
                    <a:lstStyle/>
                    <a:p>
                      <a:r>
                        <a:rPr lang="en-GB" sz="1400" b="1" dirty="0" smtClean="0"/>
                        <a:t>Use</a:t>
                      </a:r>
                      <a:endParaRPr lang="en-GB" sz="1400" b="1" dirty="0"/>
                    </a:p>
                  </a:txBody>
                  <a:tcPr>
                    <a:solidFill>
                      <a:schemeClr val="bg1">
                        <a:lumMod val="95000"/>
                      </a:schemeClr>
                    </a:solidFill>
                  </a:tcPr>
                </a:tc>
                <a:tc gridSpan="2">
                  <a:txBody>
                    <a:bodyPr/>
                    <a:lstStyle/>
                    <a:p>
                      <a:pPr marL="285750" indent="-285750">
                        <a:buClr>
                          <a:schemeClr val="tx2"/>
                        </a:buClr>
                        <a:buSzPct val="130000"/>
                        <a:buFont typeface="Wingdings" panose="05000000000000000000" pitchFamily="2" charset="2"/>
                        <a:buChar char="§"/>
                      </a:pPr>
                      <a:r>
                        <a:rPr lang="en-GB" sz="1400" dirty="0" smtClean="0"/>
                        <a:t>Determined by your user licence</a:t>
                      </a:r>
                    </a:p>
                  </a:txBody>
                  <a:tcPr>
                    <a:solidFill>
                      <a:srgbClr val="FFE6CC"/>
                    </a:solidFill>
                  </a:tcPr>
                </a:tc>
                <a:tc hMerge="1">
                  <a:txBody>
                    <a:bodyPr/>
                    <a:lstStyle/>
                    <a:p>
                      <a:endParaRPr lang="en-GB"/>
                    </a:p>
                  </a:txBody>
                  <a:tcPr/>
                </a:tc>
                <a:tc>
                  <a:txBody>
                    <a:bodyPr/>
                    <a:lstStyle/>
                    <a:p>
                      <a:pPr marL="285750" indent="-285750">
                        <a:buClr>
                          <a:schemeClr val="tx2"/>
                        </a:buClr>
                        <a:buSzPct val="130000"/>
                        <a:buFont typeface="Wingdings" panose="05000000000000000000" pitchFamily="2" charset="2"/>
                        <a:buChar char="§"/>
                      </a:pPr>
                      <a:r>
                        <a:rPr lang="en-GB" sz="1400" dirty="0" smtClean="0"/>
                        <a:t>Authors</a:t>
                      </a:r>
                      <a:r>
                        <a:rPr lang="en-GB" sz="1400" baseline="0" dirty="0" smtClean="0"/>
                        <a:t> retain the right to use their articles for a wide range of purposes</a:t>
                      </a:r>
                    </a:p>
                    <a:p>
                      <a:pPr marL="285750" indent="-285750">
                        <a:buClr>
                          <a:schemeClr val="tx2"/>
                        </a:buClr>
                        <a:buSzPct val="130000"/>
                        <a:buFont typeface="Wingdings" panose="05000000000000000000" pitchFamily="2" charset="2"/>
                        <a:buChar char="§"/>
                      </a:pPr>
                      <a:r>
                        <a:rPr lang="en-US" sz="1400" dirty="0" smtClean="0"/>
                        <a:t>Open versions of your article should have a user license attached</a:t>
                      </a:r>
                      <a:endParaRPr lang="en-GB" sz="1400" dirty="0"/>
                    </a:p>
                  </a:txBody>
                  <a:tcPr>
                    <a:solidFill>
                      <a:srgbClr val="E3F3D1"/>
                    </a:solidFill>
                  </a:tcPr>
                </a:tc>
              </a:tr>
              <a:tr h="845186">
                <a:tc>
                  <a:txBody>
                    <a:bodyPr/>
                    <a:lstStyle/>
                    <a:p>
                      <a:r>
                        <a:rPr lang="en-GB" sz="1400" b="1" dirty="0" smtClean="0"/>
                        <a:t>Options</a:t>
                      </a:r>
                      <a:endParaRPr lang="en-GB" sz="1400" b="1" dirty="0"/>
                    </a:p>
                  </a:txBody>
                  <a:tcPr>
                    <a:solidFill>
                      <a:schemeClr val="bg1">
                        <a:lumMod val="95000"/>
                      </a:schemeClr>
                    </a:solidFill>
                  </a:tcPr>
                </a:tc>
                <a:tc>
                  <a:txBody>
                    <a:bodyPr/>
                    <a:lstStyle/>
                    <a:p>
                      <a:pPr marL="285750" indent="-285750">
                        <a:buClr>
                          <a:schemeClr val="tx2"/>
                        </a:buClr>
                        <a:buSzPct val="130000"/>
                        <a:buFont typeface="Wingdings" panose="05000000000000000000" pitchFamily="2" charset="2"/>
                        <a:buChar char="§"/>
                      </a:pPr>
                      <a:r>
                        <a:rPr lang="en-GB" sz="1400" dirty="0" smtClean="0"/>
                        <a:t>Publish in an open</a:t>
                      </a:r>
                      <a:r>
                        <a:rPr lang="en-GB" sz="1400" baseline="0" dirty="0" smtClean="0"/>
                        <a:t> access journal</a:t>
                      </a:r>
                      <a:endParaRPr lang="en-GB" sz="1400" dirty="0" smtClean="0"/>
                    </a:p>
                  </a:txBody>
                  <a:tcPr>
                    <a:solidFill>
                      <a:srgbClr val="FFE6CC"/>
                    </a:solidFill>
                  </a:tcPr>
                </a:tc>
                <a:tc>
                  <a:txBody>
                    <a:bodyPr/>
                    <a:lstStyle/>
                    <a:p>
                      <a:pPr marL="285750" indent="-285750">
                        <a:buClr>
                          <a:schemeClr val="tx2"/>
                        </a:buClr>
                        <a:buSzPct val="130000"/>
                        <a:buFont typeface="Wingdings" panose="05000000000000000000" pitchFamily="2" charset="2"/>
                        <a:buChar char="§"/>
                      </a:pPr>
                      <a:r>
                        <a:rPr lang="en-GB" sz="1400" dirty="0" smtClean="0"/>
                        <a:t>Publish in a journal</a:t>
                      </a:r>
                      <a:r>
                        <a:rPr lang="en-GB" sz="1400" baseline="0" dirty="0" smtClean="0"/>
                        <a:t> that supports open access (also known as a hybrid journal)</a:t>
                      </a:r>
                      <a:endParaRPr lang="en-GB" sz="1400" dirty="0" smtClean="0"/>
                    </a:p>
                  </a:txBody>
                  <a:tcPr>
                    <a:solidFill>
                      <a:srgbClr val="FFE6CC"/>
                    </a:solidFill>
                  </a:tcPr>
                </a:tc>
                <a:tc>
                  <a:txBody>
                    <a:bodyPr/>
                    <a:lstStyle/>
                    <a:p>
                      <a:pPr marL="285750" indent="-285750">
                        <a:buClr>
                          <a:schemeClr val="tx2"/>
                        </a:buClr>
                        <a:buSzPct val="130000"/>
                        <a:buFont typeface="Wingdings" panose="05000000000000000000" pitchFamily="2" charset="2"/>
                        <a:buChar char="§"/>
                      </a:pPr>
                      <a:r>
                        <a:rPr lang="en-US" sz="1400" dirty="0" smtClean="0"/>
                        <a:t>Link to your article.</a:t>
                      </a:r>
                    </a:p>
                    <a:p>
                      <a:pPr marL="285750" indent="-285750">
                        <a:buClr>
                          <a:schemeClr val="tx2"/>
                        </a:buClr>
                        <a:buSzPct val="130000"/>
                        <a:buFont typeface="Wingdings" panose="05000000000000000000" pitchFamily="2" charset="2"/>
                        <a:buChar char="§"/>
                      </a:pPr>
                      <a:r>
                        <a:rPr lang="en-US" sz="1400" dirty="0" smtClean="0"/>
                        <a:t>Selected journals feature open archives </a:t>
                      </a:r>
                    </a:p>
                    <a:p>
                      <a:pPr marL="285750" indent="-285750">
                        <a:buClr>
                          <a:schemeClr val="tx2"/>
                        </a:buClr>
                        <a:buSzPct val="130000"/>
                        <a:buFont typeface="Wingdings" panose="05000000000000000000" pitchFamily="2" charset="2"/>
                        <a:buChar char="§"/>
                      </a:pPr>
                      <a:r>
                        <a:rPr lang="en-US" sz="1400" dirty="0" smtClean="0"/>
                        <a:t>Self-archive a version of your article</a:t>
                      </a:r>
                      <a:endParaRPr lang="en-GB" sz="1400" dirty="0"/>
                    </a:p>
                  </a:txBody>
                  <a:tcPr>
                    <a:solidFill>
                      <a:srgbClr val="E3F3D1"/>
                    </a:solidFill>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1772816"/>
            <a:ext cx="36210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6605" y="3657600"/>
            <a:ext cx="36210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6743" y="2230016"/>
            <a:ext cx="36210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7693" y="4581128"/>
            <a:ext cx="3535363" cy="969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475656" y="2710925"/>
            <a:ext cx="3602036" cy="946675"/>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srgbClr val="53565A"/>
              </a:solidFill>
            </a:endParaRPr>
          </a:p>
        </p:txBody>
      </p:sp>
      <p:sp>
        <p:nvSpPr>
          <p:cNvPr id="13" name="Rectangle 12"/>
          <p:cNvSpPr/>
          <p:nvPr/>
        </p:nvSpPr>
        <p:spPr>
          <a:xfrm>
            <a:off x="5104311" y="1772816"/>
            <a:ext cx="3613519" cy="473337"/>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srgbClr val="53565A"/>
              </a:solidFill>
            </a:endParaRPr>
          </a:p>
        </p:txBody>
      </p:sp>
    </p:spTree>
    <p:extLst>
      <p:ext uri="{BB962C8B-B14F-4D97-AF65-F5344CB8AC3E}">
        <p14:creationId xmlns:p14="http://schemas.microsoft.com/office/powerpoint/2010/main" xmlns="" val="370553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2" name="Title 4"/>
          <p:cNvSpPr txBox="1">
            <a:spLocks/>
          </p:cNvSpPr>
          <p:nvPr/>
        </p:nvSpPr>
        <p:spPr>
          <a:xfrm>
            <a:off x="337466" y="707037"/>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Why publish in an open access journal? </a:t>
            </a:r>
          </a:p>
        </p:txBody>
      </p:sp>
      <p:graphicFrame>
        <p:nvGraphicFramePr>
          <p:cNvPr id="15" name="Chart 14"/>
          <p:cNvGraphicFramePr/>
          <p:nvPr>
            <p:extLst>
              <p:ext uri="{D42A27DB-BD31-4B8C-83A1-F6EECF244321}">
                <p14:modId xmlns:p14="http://schemas.microsoft.com/office/powerpoint/2010/main" xmlns="" val="376142067"/>
              </p:ext>
            </p:extLst>
          </p:nvPr>
        </p:nvGraphicFramePr>
        <p:xfrm>
          <a:off x="433429" y="1350138"/>
          <a:ext cx="6096000"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264" y="3525168"/>
            <a:ext cx="2860195" cy="1969337"/>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7" name="TextBox 16"/>
          <p:cNvSpPr txBox="1"/>
          <p:nvPr/>
        </p:nvSpPr>
        <p:spPr>
          <a:xfrm>
            <a:off x="6419757" y="3672416"/>
            <a:ext cx="2454541" cy="1692771"/>
          </a:xfrm>
          <a:prstGeom prst="rect">
            <a:avLst/>
          </a:prstGeom>
          <a:noFill/>
        </p:spPr>
        <p:txBody>
          <a:bodyPr wrap="square" rtlCol="0">
            <a:spAutoFit/>
          </a:bodyPr>
          <a:lstStyle/>
          <a:p>
            <a:pPr defTabSz="457200"/>
            <a:r>
              <a:rPr lang="en-GB" sz="4000" dirty="0">
                <a:solidFill>
                  <a:srgbClr val="FF8200"/>
                </a:solidFill>
              </a:rPr>
              <a:t>14</a:t>
            </a:r>
            <a:r>
              <a:rPr lang="en-GB" sz="4000" dirty="0" smtClean="0">
                <a:solidFill>
                  <a:srgbClr val="FF8200"/>
                </a:solidFill>
              </a:rPr>
              <a:t>%</a:t>
            </a:r>
          </a:p>
          <a:p>
            <a:pPr defTabSz="457200"/>
            <a:r>
              <a:rPr lang="en-GB" sz="1600" dirty="0" smtClean="0">
                <a:solidFill>
                  <a:srgbClr val="53565A"/>
                </a:solidFill>
              </a:rPr>
              <a:t>have </a:t>
            </a:r>
            <a:r>
              <a:rPr lang="en-GB" sz="1600" dirty="0">
                <a:solidFill>
                  <a:srgbClr val="53565A"/>
                </a:solidFill>
              </a:rPr>
              <a:t>been asked by their departmental head or funding organization to publish open access</a:t>
            </a:r>
          </a:p>
        </p:txBody>
      </p:sp>
      <p:cxnSp>
        <p:nvCxnSpPr>
          <p:cNvPr id="18" name="Straight Connector 17"/>
          <p:cNvCxnSpPr/>
          <p:nvPr/>
        </p:nvCxnSpPr>
        <p:spPr>
          <a:xfrm>
            <a:off x="6296622" y="3525168"/>
            <a:ext cx="0" cy="1969337"/>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40284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0" name="Title 4"/>
          <p:cNvSpPr txBox="1">
            <a:spLocks/>
          </p:cNvSpPr>
          <p:nvPr/>
        </p:nvSpPr>
        <p:spPr>
          <a:xfrm>
            <a:off x="337466" y="641833"/>
            <a:ext cx="8358052" cy="8732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Publishing gold open access</a:t>
            </a:r>
            <a:r>
              <a:rPr lang="en-GB" dirty="0" smtClean="0">
                <a:solidFill>
                  <a:srgbClr val="007398"/>
                </a:solidFill>
              </a:rPr>
              <a:t/>
            </a:r>
            <a:br>
              <a:rPr lang="en-GB" dirty="0" smtClean="0">
                <a:solidFill>
                  <a:srgbClr val="007398"/>
                </a:solidFill>
              </a:rPr>
            </a:br>
            <a:endParaRPr lang="en-US" sz="1800" dirty="0">
              <a:solidFill>
                <a:srgbClr val="007398"/>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466" y="1122339"/>
            <a:ext cx="6627407" cy="5276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916632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011" y="1392570"/>
            <a:ext cx="7772320" cy="4142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Title 4"/>
          <p:cNvSpPr>
            <a:spLocks noGrp="1"/>
          </p:cNvSpPr>
          <p:nvPr>
            <p:ph type="title"/>
          </p:nvPr>
        </p:nvSpPr>
        <p:spPr>
          <a:xfrm>
            <a:off x="337466" y="705204"/>
            <a:ext cx="8358052" cy="418645"/>
          </a:xfrm>
        </p:spPr>
        <p:txBody>
          <a:bodyPr/>
          <a:lstStyle/>
          <a:p>
            <a:r>
              <a:rPr lang="en-GB" dirty="0"/>
              <a:t>Understanding the fine print</a:t>
            </a:r>
          </a:p>
        </p:txBody>
      </p:sp>
      <p:sp>
        <p:nvSpPr>
          <p:cNvPr id="25"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Tree>
    <p:extLst>
      <p:ext uri="{BB962C8B-B14F-4D97-AF65-F5344CB8AC3E}">
        <p14:creationId xmlns:p14="http://schemas.microsoft.com/office/powerpoint/2010/main" xmlns="" val="4052123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14157" y="597528"/>
            <a:ext cx="5822025" cy="5822025"/>
          </a:xfrm>
          <a:prstGeom prst="rect">
            <a:avLst/>
          </a:prstGeom>
        </p:spPr>
      </p:pic>
      <p:sp>
        <p:nvSpPr>
          <p:cNvPr id="23" name="Content Placeholder 5"/>
          <p:cNvSpPr>
            <a:spLocks noGrp="1"/>
          </p:cNvSpPr>
          <p:nvPr>
            <p:ph idx="1"/>
          </p:nvPr>
        </p:nvSpPr>
        <p:spPr>
          <a:xfrm>
            <a:off x="337466" y="1230086"/>
            <a:ext cx="8358051" cy="4478575"/>
          </a:xfrm>
        </p:spPr>
        <p:txBody>
          <a:bodyPr>
            <a:normAutofit/>
          </a:bodyPr>
          <a:lstStyle/>
          <a:p>
            <a:pPr marL="342900" indent="-342900">
              <a:buClr>
                <a:schemeClr val="tx2"/>
              </a:buClr>
              <a:buSzPct val="130000"/>
              <a:buFont typeface="Wingdings" panose="05000000000000000000" pitchFamily="2" charset="2"/>
              <a:buChar char="§"/>
            </a:pPr>
            <a:r>
              <a:rPr lang="en-US" dirty="0">
                <a:solidFill>
                  <a:schemeClr val="tx1">
                    <a:lumMod val="75000"/>
                    <a:lumOff val="25000"/>
                  </a:schemeClr>
                </a:solidFill>
                <a:latin typeface="Arial" pitchFamily="34" charset="0"/>
                <a:cs typeface="Arial" pitchFamily="34" charset="0"/>
              </a:rPr>
              <a:t>Describes the rights related to the publication and distribution of research</a:t>
            </a:r>
          </a:p>
          <a:p>
            <a:pPr marL="342900" indent="-342900">
              <a:buClr>
                <a:schemeClr val="tx2"/>
              </a:buClr>
              <a:buSzPct val="130000"/>
              <a:buFont typeface="Wingdings" panose="05000000000000000000" pitchFamily="2" charset="2"/>
              <a:buChar char="§"/>
            </a:pPr>
            <a:r>
              <a:rPr lang="en-US" dirty="0">
                <a:solidFill>
                  <a:schemeClr val="tx1">
                    <a:lumMod val="75000"/>
                    <a:lumOff val="25000"/>
                  </a:schemeClr>
                </a:solidFill>
                <a:latin typeface="Arial" pitchFamily="34" charset="0"/>
                <a:cs typeface="Arial" pitchFamily="34" charset="0"/>
              </a:rPr>
              <a:t>Publisher's need publishing </a:t>
            </a:r>
            <a:r>
              <a:rPr lang="en-US" dirty="0" smtClean="0">
                <a:solidFill>
                  <a:schemeClr val="tx1">
                    <a:lumMod val="75000"/>
                    <a:lumOff val="25000"/>
                  </a:schemeClr>
                </a:solidFill>
                <a:latin typeface="Arial" pitchFamily="34" charset="0"/>
                <a:cs typeface="Arial" pitchFamily="34" charset="0"/>
              </a:rPr>
              <a:t>rights</a:t>
            </a:r>
            <a:endParaRPr lang="en-US" dirty="0">
              <a:solidFill>
                <a:schemeClr val="tx1">
                  <a:lumMod val="75000"/>
                  <a:lumOff val="25000"/>
                </a:schemeClr>
              </a:solidFill>
              <a:latin typeface="Arial" pitchFamily="34" charset="0"/>
              <a:cs typeface="Arial" pitchFamily="34" charset="0"/>
            </a:endParaRPr>
          </a:p>
          <a:p>
            <a:pPr marL="342900" indent="-342900">
              <a:buClr>
                <a:schemeClr val="tx2"/>
              </a:buClr>
              <a:buSzPct val="130000"/>
              <a:buFont typeface="Wingdings" panose="05000000000000000000" pitchFamily="2" charset="2"/>
              <a:buChar char="§"/>
            </a:pPr>
            <a:r>
              <a:rPr lang="en-US" dirty="0">
                <a:solidFill>
                  <a:schemeClr val="tx1">
                    <a:lumMod val="75000"/>
                    <a:lumOff val="25000"/>
                  </a:schemeClr>
                </a:solidFill>
                <a:latin typeface="Arial" pitchFamily="34" charset="0"/>
                <a:cs typeface="Arial" pitchFamily="34" charset="0"/>
              </a:rPr>
              <a:t>This is determined by a publishing agreement between the author and </a:t>
            </a:r>
            <a:r>
              <a:rPr lang="en-US" dirty="0" smtClean="0">
                <a:solidFill>
                  <a:schemeClr val="tx1">
                    <a:lumMod val="75000"/>
                    <a:lumOff val="25000"/>
                  </a:schemeClr>
                </a:solidFill>
                <a:latin typeface="Arial" pitchFamily="34" charset="0"/>
                <a:cs typeface="Arial" pitchFamily="34" charset="0"/>
              </a:rPr>
              <a:t>publisher</a:t>
            </a:r>
            <a:endParaRPr lang="en-US" dirty="0">
              <a:solidFill>
                <a:schemeClr val="tx1">
                  <a:lumMod val="75000"/>
                  <a:lumOff val="25000"/>
                </a:schemeClr>
              </a:solidFill>
              <a:latin typeface="Arial" pitchFamily="34" charset="0"/>
              <a:cs typeface="Arial" pitchFamily="34" charset="0"/>
            </a:endParaRPr>
          </a:p>
          <a:p>
            <a:pPr lvl="1"/>
            <a:r>
              <a:rPr lang="en-US" sz="1600" dirty="0">
                <a:solidFill>
                  <a:schemeClr val="tx1">
                    <a:lumMod val="75000"/>
                    <a:lumOff val="25000"/>
                  </a:schemeClr>
                </a:solidFill>
                <a:latin typeface="Arial" pitchFamily="34" charset="0"/>
                <a:cs typeface="Arial" pitchFamily="34" charset="0"/>
              </a:rPr>
              <a:t>In subscription journals, it is normal to transfer copyright to the publisher</a:t>
            </a:r>
          </a:p>
          <a:p>
            <a:pPr lvl="1"/>
            <a:r>
              <a:rPr lang="en-US" sz="1600" dirty="0">
                <a:solidFill>
                  <a:schemeClr val="tx1">
                    <a:lumMod val="75000"/>
                    <a:lumOff val="25000"/>
                  </a:schemeClr>
                </a:solidFill>
                <a:latin typeface="Arial" pitchFamily="34" charset="0"/>
                <a:cs typeface="Arial" pitchFamily="34" charset="0"/>
              </a:rPr>
              <a:t>In open access, authors retain copyright and grant publishers a license to publish their article.   </a:t>
            </a:r>
          </a:p>
        </p:txBody>
      </p:sp>
      <p:sp>
        <p:nvSpPr>
          <p:cNvPr id="24" name="Title 4"/>
          <p:cNvSpPr>
            <a:spLocks noGrp="1"/>
          </p:cNvSpPr>
          <p:nvPr>
            <p:ph type="title"/>
          </p:nvPr>
        </p:nvSpPr>
        <p:spPr>
          <a:xfrm>
            <a:off x="337466" y="705204"/>
            <a:ext cx="8358052" cy="418645"/>
          </a:xfrm>
        </p:spPr>
        <p:txBody>
          <a:bodyPr/>
          <a:lstStyle/>
          <a:p>
            <a:r>
              <a:rPr lang="en-GB" dirty="0"/>
              <a:t>Copyright</a:t>
            </a:r>
          </a:p>
        </p:txBody>
      </p:sp>
      <p:sp>
        <p:nvSpPr>
          <p:cNvPr id="25"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1" name="Rounded Rectangle 10"/>
          <p:cNvSpPr/>
          <p:nvPr/>
        </p:nvSpPr>
        <p:spPr>
          <a:xfrm>
            <a:off x="449117" y="3984059"/>
            <a:ext cx="4014241" cy="1724601"/>
          </a:xfrm>
          <a:prstGeom prst="roundRect">
            <a:avLst>
              <a:gd name="adj" fmla="val 999"/>
            </a:avLst>
          </a:prstGeom>
          <a:solidFill>
            <a:srgbClr val="FFF3E7"/>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TextBox 1"/>
          <p:cNvSpPr txBox="1"/>
          <p:nvPr/>
        </p:nvSpPr>
        <p:spPr>
          <a:xfrm>
            <a:off x="597529" y="4074061"/>
            <a:ext cx="3739081" cy="1323439"/>
          </a:xfrm>
          <a:prstGeom prst="rect">
            <a:avLst/>
          </a:prstGeom>
          <a:noFill/>
        </p:spPr>
        <p:txBody>
          <a:bodyPr wrap="square" rtlCol="0">
            <a:spAutoFit/>
          </a:bodyPr>
          <a:lstStyle/>
          <a:p>
            <a:pPr defTabSz="457200"/>
            <a:r>
              <a:rPr lang="en-GB" sz="1600" b="1" dirty="0">
                <a:solidFill>
                  <a:srgbClr val="53565A"/>
                </a:solidFill>
              </a:rPr>
              <a:t>Authors retain:</a:t>
            </a:r>
            <a:r>
              <a:rPr lang="en-GB" sz="1600" dirty="0">
                <a:solidFill>
                  <a:srgbClr val="53565A"/>
                </a:solidFill>
              </a:rPr>
              <a:t>	</a:t>
            </a:r>
          </a:p>
          <a:p>
            <a:pPr marL="285750" indent="-285750" defTabSz="457200">
              <a:buClr>
                <a:srgbClr val="FF8200"/>
              </a:buClr>
              <a:buSzPct val="130000"/>
              <a:buFont typeface="Wingdings" panose="05000000000000000000" pitchFamily="2" charset="2"/>
              <a:buChar char="§"/>
            </a:pPr>
            <a:r>
              <a:rPr lang="en-GB" sz="1600" dirty="0">
                <a:solidFill>
                  <a:srgbClr val="53565A"/>
                </a:solidFill>
              </a:rPr>
              <a:t>Copyright of the article </a:t>
            </a:r>
          </a:p>
          <a:p>
            <a:pPr marL="285750" indent="-285750" defTabSz="457200">
              <a:buClr>
                <a:srgbClr val="FF8200"/>
              </a:buClr>
              <a:buSzPct val="130000"/>
              <a:buFont typeface="Wingdings" panose="05000000000000000000" pitchFamily="2" charset="2"/>
              <a:buChar char="§"/>
            </a:pPr>
            <a:r>
              <a:rPr lang="en-GB" sz="1600" dirty="0">
                <a:solidFill>
                  <a:srgbClr val="53565A"/>
                </a:solidFill>
              </a:rPr>
              <a:t>Patent trademark and other intellectual property rights in the </a:t>
            </a:r>
            <a:r>
              <a:rPr lang="en-GB" sz="1600" dirty="0" smtClean="0">
                <a:solidFill>
                  <a:srgbClr val="53565A"/>
                </a:solidFill>
              </a:rPr>
              <a:t>article</a:t>
            </a:r>
            <a:endParaRPr lang="en-GB" sz="1600" dirty="0">
              <a:solidFill>
                <a:srgbClr val="53565A"/>
              </a:solidFill>
            </a:endParaRPr>
          </a:p>
        </p:txBody>
      </p:sp>
      <p:sp>
        <p:nvSpPr>
          <p:cNvPr id="12" name="Rounded Rectangle 11"/>
          <p:cNvSpPr/>
          <p:nvPr/>
        </p:nvSpPr>
        <p:spPr>
          <a:xfrm>
            <a:off x="4591418" y="3983084"/>
            <a:ext cx="4014241" cy="1725575"/>
          </a:xfrm>
          <a:prstGeom prst="roundRect">
            <a:avLst>
              <a:gd name="adj" fmla="val 999"/>
            </a:avLst>
          </a:prstGeom>
          <a:solidFill>
            <a:srgbClr val="FFF3E7"/>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3" name="TextBox 12"/>
          <p:cNvSpPr txBox="1"/>
          <p:nvPr/>
        </p:nvSpPr>
        <p:spPr>
          <a:xfrm>
            <a:off x="4739830" y="4082139"/>
            <a:ext cx="3739081" cy="1569660"/>
          </a:xfrm>
          <a:prstGeom prst="rect">
            <a:avLst/>
          </a:prstGeom>
          <a:noFill/>
        </p:spPr>
        <p:txBody>
          <a:bodyPr wrap="square" rtlCol="0">
            <a:spAutoFit/>
          </a:bodyPr>
          <a:lstStyle/>
          <a:p>
            <a:pPr defTabSz="457200"/>
            <a:r>
              <a:rPr lang="en-GB" sz="1600" b="1" dirty="0">
                <a:solidFill>
                  <a:srgbClr val="53565A"/>
                </a:solidFill>
              </a:rPr>
              <a:t>Publisher gets:</a:t>
            </a:r>
            <a:r>
              <a:rPr lang="en-GB" sz="1600" dirty="0">
                <a:solidFill>
                  <a:srgbClr val="53565A"/>
                </a:solidFill>
              </a:rPr>
              <a:t>	</a:t>
            </a:r>
          </a:p>
          <a:p>
            <a:pPr marL="285750" indent="-285750" defTabSz="457200">
              <a:buClr>
                <a:srgbClr val="FF8200"/>
              </a:buClr>
              <a:buSzPct val="130000"/>
              <a:buFont typeface="Wingdings" panose="05000000000000000000" pitchFamily="2" charset="2"/>
              <a:buChar char="§"/>
            </a:pPr>
            <a:r>
              <a:rPr lang="en-GB" sz="1600" dirty="0">
                <a:solidFill>
                  <a:srgbClr val="53565A"/>
                </a:solidFill>
              </a:rPr>
              <a:t>An exclusive right to publish and distribute an article. </a:t>
            </a:r>
          </a:p>
          <a:p>
            <a:pPr marL="285750" indent="-285750" defTabSz="457200">
              <a:buClr>
                <a:srgbClr val="FF8200"/>
              </a:buClr>
              <a:buSzPct val="130000"/>
              <a:buFont typeface="Wingdings" panose="05000000000000000000" pitchFamily="2" charset="2"/>
              <a:buChar char="§"/>
            </a:pPr>
            <a:r>
              <a:rPr lang="en-GB" sz="1600" dirty="0">
                <a:solidFill>
                  <a:srgbClr val="53565A"/>
                </a:solidFill>
              </a:rPr>
              <a:t>Are able to adapt the article for latest technology even after publication.</a:t>
            </a:r>
          </a:p>
        </p:txBody>
      </p:sp>
    </p:spTree>
    <p:extLst>
      <p:ext uri="{BB962C8B-B14F-4D97-AF65-F5344CB8AC3E}">
        <p14:creationId xmlns:p14="http://schemas.microsoft.com/office/powerpoint/2010/main" xmlns="" val="2041100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6188" y="1549652"/>
            <a:ext cx="8238320" cy="757614"/>
          </a:xfrm>
        </p:spPr>
        <p:txBody>
          <a:bodyPr/>
          <a:lstStyle/>
          <a:p>
            <a:pPr marL="342900" indent="-342900">
              <a:buFont typeface="Arial" panose="020B0604020202020204" pitchFamily="34" charset="0"/>
              <a:buChar char="•"/>
            </a:pPr>
            <a:r>
              <a:rPr lang="en-US" sz="1600" dirty="0" smtClean="0"/>
              <a:t>Tells readers what they can and can’t do with your article </a:t>
            </a:r>
          </a:p>
          <a:p>
            <a:pPr marL="342900" indent="-342900">
              <a:buFont typeface="Arial" panose="020B0604020202020204" pitchFamily="34" charset="0"/>
              <a:buChar char="•"/>
            </a:pPr>
            <a:r>
              <a:rPr lang="en-US" sz="1600" dirty="0" smtClean="0"/>
              <a:t>Ensures you get credit for your work </a:t>
            </a:r>
          </a:p>
          <a:p>
            <a:endParaRPr lang="en-US" dirty="0" smtClean="0"/>
          </a:p>
        </p:txBody>
      </p:sp>
      <p:sp>
        <p:nvSpPr>
          <p:cNvPr id="3" name="Title 2"/>
          <p:cNvSpPr>
            <a:spLocks noGrp="1"/>
          </p:cNvSpPr>
          <p:nvPr>
            <p:ph type="title"/>
          </p:nvPr>
        </p:nvSpPr>
        <p:spPr/>
        <p:txBody>
          <a:bodyPr/>
          <a:lstStyle/>
          <a:p>
            <a:r>
              <a:rPr lang="en-US" dirty="0" smtClean="0"/>
              <a:t>Creative Commons licenses </a:t>
            </a:r>
            <a:endParaRPr lang="en-US" dirty="0"/>
          </a:p>
        </p:txBody>
      </p:sp>
      <p:sp>
        <p:nvSpPr>
          <p:cNvPr id="4" name="Text Placeholder 3"/>
          <p:cNvSpPr>
            <a:spLocks noGrp="1"/>
          </p:cNvSpPr>
          <p:nvPr>
            <p:ph type="body" sz="quarter" idx="10"/>
          </p:nvPr>
        </p:nvSpPr>
        <p:spPr>
          <a:xfrm>
            <a:off x="648594" y="1241714"/>
            <a:ext cx="8238318" cy="350590"/>
          </a:xfrm>
        </p:spPr>
        <p:txBody>
          <a:bodyPr>
            <a:normAutofit lnSpcReduction="10000"/>
          </a:bodyPr>
          <a:lstStyle/>
          <a:p>
            <a:r>
              <a:rPr lang="en-US" b="1" dirty="0" smtClean="0">
                <a:solidFill>
                  <a:schemeClr val="tx1"/>
                </a:solidFill>
              </a:rPr>
              <a:t>How readers can reuse your article </a:t>
            </a:r>
            <a:endParaRPr lang="en-US" b="1" dirty="0">
              <a:solidFill>
                <a:schemeClr val="tx1"/>
              </a:solidFill>
            </a:endParaRPr>
          </a:p>
        </p:txBody>
      </p:sp>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587484" y="565589"/>
            <a:ext cx="2108032" cy="806012"/>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199" y="2749759"/>
            <a:ext cx="4026270" cy="33922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ctangle 12"/>
          <p:cNvSpPr/>
          <p:nvPr/>
        </p:nvSpPr>
        <p:spPr>
          <a:xfrm>
            <a:off x="1259990" y="5973108"/>
            <a:ext cx="1463749" cy="122274"/>
          </a:xfrm>
          <a:prstGeom prst="rect">
            <a:avLst/>
          </a:prstGeom>
          <a:noFill/>
          <a:ln>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srgbClr val="53565A"/>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8594" y="3903150"/>
            <a:ext cx="6376986" cy="2652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1983238" y="5973107"/>
            <a:ext cx="1329070" cy="168901"/>
          </a:xfrm>
          <a:prstGeom prst="rect">
            <a:avLst/>
          </a:prstGeom>
          <a:noFill/>
          <a:ln>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srgbClr val="53565A"/>
              </a:solidFill>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80785" y="2940608"/>
            <a:ext cx="3314731" cy="36378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05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598539" y="379350"/>
            <a:ext cx="2438096" cy="932213"/>
          </a:xfrm>
          <a:prstGeom prst="rect">
            <a:avLst/>
          </a:prstGeom>
        </p:spPr>
      </p:pic>
      <p:sp>
        <p:nvSpPr>
          <p:cNvPr id="23" name="Content Placeholder 5"/>
          <p:cNvSpPr>
            <a:spLocks noGrp="1"/>
          </p:cNvSpPr>
          <p:nvPr>
            <p:ph idx="1"/>
          </p:nvPr>
        </p:nvSpPr>
        <p:spPr>
          <a:xfrm>
            <a:off x="337466" y="1230086"/>
            <a:ext cx="8358051" cy="4691743"/>
          </a:xfrm>
        </p:spPr>
        <p:txBody>
          <a:bodyPr>
            <a:normAutofit/>
          </a:bodyPr>
          <a:lstStyle/>
          <a:p>
            <a:pPr marL="342900" indent="-342900">
              <a:buClr>
                <a:schemeClr val="tx2"/>
              </a:buClr>
              <a:buSzPct val="130000"/>
              <a:buFont typeface="Wingdings" panose="05000000000000000000" pitchFamily="2" charset="2"/>
              <a:buChar char="§"/>
            </a:pPr>
            <a:r>
              <a:rPr lang="en-GB" dirty="0">
                <a:solidFill>
                  <a:schemeClr val="tx1"/>
                </a:solidFill>
              </a:rPr>
              <a:t>Describes how readers can use your article which may include commercial reuse</a:t>
            </a:r>
          </a:p>
          <a:p>
            <a:pPr marL="342900" indent="-342900">
              <a:buClr>
                <a:schemeClr val="tx2"/>
              </a:buClr>
              <a:buSzPct val="130000"/>
              <a:buFont typeface="Wingdings" panose="05000000000000000000" pitchFamily="2" charset="2"/>
              <a:buChar char="§"/>
            </a:pPr>
            <a:r>
              <a:rPr lang="en-GB" dirty="0">
                <a:solidFill>
                  <a:schemeClr val="tx1"/>
                </a:solidFill>
              </a:rPr>
              <a:t>Know your OA policies - some funders require specific licenses</a:t>
            </a:r>
          </a:p>
          <a:p>
            <a:pPr marL="342900" indent="-342900">
              <a:buClr>
                <a:schemeClr val="tx2"/>
              </a:buClr>
              <a:buSzPct val="130000"/>
              <a:buFont typeface="Wingdings" panose="05000000000000000000" pitchFamily="2" charset="2"/>
              <a:buChar char="§"/>
            </a:pPr>
            <a:r>
              <a:rPr lang="en-GB" dirty="0">
                <a:solidFill>
                  <a:schemeClr val="tx1"/>
                </a:solidFill>
              </a:rPr>
              <a:t>Be informed - you can’t necessarily change your mind</a:t>
            </a:r>
          </a:p>
          <a:p>
            <a:pPr marL="342900" indent="-342900">
              <a:buClr>
                <a:schemeClr val="tx2"/>
              </a:buClr>
              <a:buSzPct val="130000"/>
              <a:buFont typeface="Wingdings" panose="05000000000000000000" pitchFamily="2" charset="2"/>
              <a:buChar char="§"/>
            </a:pPr>
            <a:endParaRPr lang="en-US" dirty="0">
              <a:solidFill>
                <a:schemeClr val="tx1"/>
              </a:solidFill>
            </a:endParaRPr>
          </a:p>
        </p:txBody>
      </p:sp>
      <p:sp>
        <p:nvSpPr>
          <p:cNvPr id="24" name="Title 4"/>
          <p:cNvSpPr>
            <a:spLocks noGrp="1"/>
          </p:cNvSpPr>
          <p:nvPr>
            <p:ph type="title"/>
          </p:nvPr>
        </p:nvSpPr>
        <p:spPr>
          <a:xfrm>
            <a:off x="337466" y="705204"/>
            <a:ext cx="8358052" cy="418645"/>
          </a:xfrm>
        </p:spPr>
        <p:txBody>
          <a:bodyPr/>
          <a:lstStyle/>
          <a:p>
            <a:r>
              <a:rPr lang="en-GB" dirty="0"/>
              <a:t>User Licenses</a:t>
            </a:r>
          </a:p>
        </p:txBody>
      </p:sp>
      <p:sp>
        <p:nvSpPr>
          <p:cNvPr id="25"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1026" name="Picture 1" descr="image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466" y="2792091"/>
            <a:ext cx="7696200" cy="261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559257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p:cNvSpPr>
            <a:spLocks noGrp="1"/>
          </p:cNvSpPr>
          <p:nvPr>
            <p:ph type="title"/>
          </p:nvPr>
        </p:nvSpPr>
        <p:spPr>
          <a:xfrm>
            <a:off x="337466" y="705204"/>
            <a:ext cx="8358052" cy="418645"/>
          </a:xfrm>
        </p:spPr>
        <p:txBody>
          <a:bodyPr/>
          <a:lstStyle/>
          <a:p>
            <a:r>
              <a:rPr lang="en-GB" dirty="0"/>
              <a:t>Article publishing charges (APCs) </a:t>
            </a:r>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27490" y="1709529"/>
            <a:ext cx="4839076" cy="4839076"/>
          </a:xfrm>
          <a:prstGeom prst="rect">
            <a:avLst/>
          </a:prstGeom>
        </p:spPr>
      </p:pic>
      <p:sp>
        <p:nvSpPr>
          <p:cNvPr id="13" name="Content Placeholder 5"/>
          <p:cNvSpPr>
            <a:spLocks noGrp="1"/>
          </p:cNvSpPr>
          <p:nvPr>
            <p:ph idx="1"/>
          </p:nvPr>
        </p:nvSpPr>
        <p:spPr>
          <a:xfrm>
            <a:off x="337466" y="1230086"/>
            <a:ext cx="8358051" cy="1290888"/>
          </a:xfrm>
        </p:spPr>
        <p:txBody>
          <a:bodyPr>
            <a:normAutofit/>
          </a:bodyPr>
          <a:lstStyle/>
          <a:p>
            <a:pPr marL="342900" indent="-342900">
              <a:buClr>
                <a:schemeClr val="tx2"/>
              </a:buClr>
              <a:buSzPct val="130000"/>
              <a:buFont typeface="Wingdings" panose="05000000000000000000" pitchFamily="2" charset="2"/>
              <a:buChar char="§"/>
            </a:pPr>
            <a:r>
              <a:rPr lang="en-GB" dirty="0"/>
              <a:t>Covers the cost involved when publishing an article</a:t>
            </a:r>
          </a:p>
          <a:p>
            <a:pPr marL="342900" indent="-342900">
              <a:buClr>
                <a:schemeClr val="tx2"/>
              </a:buClr>
              <a:buSzPct val="130000"/>
              <a:buFont typeface="Wingdings" panose="05000000000000000000" pitchFamily="2" charset="2"/>
              <a:buChar char="§"/>
            </a:pPr>
            <a:r>
              <a:rPr lang="en-GB" dirty="0"/>
              <a:t>Relate to gold open access publishing only</a:t>
            </a:r>
          </a:p>
          <a:p>
            <a:pPr marL="342900" indent="-342900">
              <a:buClr>
                <a:schemeClr val="tx2"/>
              </a:buClr>
              <a:buSzPct val="130000"/>
              <a:buFont typeface="Wingdings" panose="05000000000000000000" pitchFamily="2" charset="2"/>
              <a:buChar char="§"/>
            </a:pPr>
            <a:r>
              <a:rPr lang="en-GB" dirty="0"/>
              <a:t>Tends to be journal specific and vary between journals  </a:t>
            </a:r>
          </a:p>
          <a:p>
            <a:pPr>
              <a:buClr>
                <a:schemeClr val="tx2"/>
              </a:buClr>
              <a:buSzPct val="130000"/>
            </a:pPr>
            <a:endParaRPr lang="en-GB" dirty="0"/>
          </a:p>
          <a:p>
            <a:pPr>
              <a:buClr>
                <a:schemeClr val="tx2"/>
              </a:buClr>
              <a:buSzPct val="130000"/>
            </a:pPr>
            <a:endParaRPr lang="en-GB" dirty="0"/>
          </a:p>
        </p:txBody>
      </p:sp>
      <p:cxnSp>
        <p:nvCxnSpPr>
          <p:cNvPr id="12" name="Straight Connector 11"/>
          <p:cNvCxnSpPr/>
          <p:nvPr/>
        </p:nvCxnSpPr>
        <p:spPr>
          <a:xfrm>
            <a:off x="511458" y="2418991"/>
            <a:ext cx="0" cy="2052997"/>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11458" y="2418991"/>
            <a:ext cx="8659001" cy="2052997"/>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1" name="TextBox 10"/>
          <p:cNvSpPr txBox="1"/>
          <p:nvPr/>
        </p:nvSpPr>
        <p:spPr>
          <a:xfrm>
            <a:off x="670621" y="3343374"/>
            <a:ext cx="3585173" cy="1015663"/>
          </a:xfrm>
          <a:prstGeom prst="rect">
            <a:avLst/>
          </a:prstGeom>
          <a:noFill/>
        </p:spPr>
        <p:txBody>
          <a:bodyPr wrap="square" rtlCol="0">
            <a:spAutoFit/>
          </a:bodyPr>
          <a:lstStyle/>
          <a:p>
            <a:pPr defTabSz="457200"/>
            <a:r>
              <a:rPr lang="en-GB" sz="2800" dirty="0" smtClean="0">
                <a:solidFill>
                  <a:srgbClr val="FF8200"/>
                </a:solidFill>
              </a:rPr>
              <a:t>23%</a:t>
            </a:r>
          </a:p>
          <a:p>
            <a:pPr defTabSz="457200"/>
            <a:r>
              <a:rPr lang="en-GB" sz="1600" dirty="0">
                <a:solidFill>
                  <a:srgbClr val="53565A"/>
                </a:solidFill>
              </a:rPr>
              <a:t>of surveyed researchers </a:t>
            </a:r>
          </a:p>
          <a:p>
            <a:pPr defTabSz="457200"/>
            <a:r>
              <a:rPr lang="en-GB" sz="1600" dirty="0">
                <a:solidFill>
                  <a:srgbClr val="53565A"/>
                </a:solidFill>
              </a:rPr>
              <a:t>agreed or strongly agreed</a:t>
            </a:r>
          </a:p>
        </p:txBody>
      </p:sp>
      <p:sp>
        <p:nvSpPr>
          <p:cNvPr id="2" name="TextBox 1"/>
          <p:cNvSpPr txBox="1"/>
          <p:nvPr/>
        </p:nvSpPr>
        <p:spPr>
          <a:xfrm>
            <a:off x="959667" y="2520974"/>
            <a:ext cx="6300251" cy="646331"/>
          </a:xfrm>
          <a:prstGeom prst="rect">
            <a:avLst/>
          </a:prstGeom>
          <a:noFill/>
        </p:spPr>
        <p:txBody>
          <a:bodyPr wrap="square" rtlCol="0">
            <a:spAutoFit/>
          </a:bodyPr>
          <a:lstStyle/>
          <a:p>
            <a:pPr defTabSz="457200"/>
            <a:r>
              <a:rPr lang="en-US" b="1" dirty="0" smtClean="0">
                <a:solidFill>
                  <a:srgbClr val="53565A"/>
                </a:solidFill>
                <a:cs typeface="Arial" panose="020B0604020202020204" pitchFamily="34" charset="0"/>
              </a:rPr>
              <a:t>My </a:t>
            </a:r>
            <a:r>
              <a:rPr lang="en-US" b="1" dirty="0">
                <a:solidFill>
                  <a:srgbClr val="53565A"/>
                </a:solidFill>
                <a:cs typeface="Arial" panose="020B0604020202020204" pitchFamily="34" charset="0"/>
              </a:rPr>
              <a:t>research funds include sufficient amounts to pay </a:t>
            </a:r>
            <a:r>
              <a:rPr lang="en-US" b="1" dirty="0" smtClean="0">
                <a:solidFill>
                  <a:srgbClr val="53565A"/>
                </a:solidFill>
                <a:cs typeface="Arial" panose="020B0604020202020204" pitchFamily="34" charset="0"/>
              </a:rPr>
              <a:t/>
            </a:r>
            <a:br>
              <a:rPr lang="en-US" b="1" dirty="0" smtClean="0">
                <a:solidFill>
                  <a:srgbClr val="53565A"/>
                </a:solidFill>
                <a:cs typeface="Arial" panose="020B0604020202020204" pitchFamily="34" charset="0"/>
              </a:rPr>
            </a:br>
            <a:r>
              <a:rPr lang="en-US" b="1" dirty="0" smtClean="0">
                <a:solidFill>
                  <a:srgbClr val="53565A"/>
                </a:solidFill>
                <a:cs typeface="Arial" panose="020B0604020202020204" pitchFamily="34" charset="0"/>
              </a:rPr>
              <a:t>to </a:t>
            </a:r>
            <a:r>
              <a:rPr lang="en-US" b="1" dirty="0">
                <a:solidFill>
                  <a:srgbClr val="53565A"/>
                </a:solidFill>
                <a:cs typeface="Arial" panose="020B0604020202020204" pitchFamily="34" charset="0"/>
              </a:rPr>
              <a:t>have my research articles published open </a:t>
            </a:r>
            <a:r>
              <a:rPr lang="en-US" b="1" dirty="0" smtClean="0">
                <a:solidFill>
                  <a:srgbClr val="53565A"/>
                </a:solidFill>
                <a:cs typeface="Arial" panose="020B0604020202020204" pitchFamily="34" charset="0"/>
              </a:rPr>
              <a:t>access</a:t>
            </a:r>
            <a:endParaRPr lang="en-GB" dirty="0">
              <a:solidFill>
                <a:srgbClr val="53565A"/>
              </a:solidFill>
            </a:endParaRPr>
          </a:p>
        </p:txBody>
      </p:sp>
      <p:sp>
        <p:nvSpPr>
          <p:cNvPr id="4" name="TextBox 3"/>
          <p:cNvSpPr txBox="1"/>
          <p:nvPr/>
        </p:nvSpPr>
        <p:spPr>
          <a:xfrm>
            <a:off x="597528" y="2199168"/>
            <a:ext cx="526106" cy="1323439"/>
          </a:xfrm>
          <a:prstGeom prst="rect">
            <a:avLst/>
          </a:prstGeom>
          <a:noFill/>
        </p:spPr>
        <p:txBody>
          <a:bodyPr wrap="none" rtlCol="0">
            <a:spAutoFit/>
          </a:bodyPr>
          <a:lstStyle/>
          <a:p>
            <a:pPr defTabSz="457200"/>
            <a:r>
              <a:rPr lang="en-GB" sz="8000" dirty="0" smtClean="0">
                <a:solidFill>
                  <a:srgbClr val="53565A"/>
                </a:solidFill>
              </a:rPr>
              <a:t>“</a:t>
            </a:r>
            <a:endParaRPr lang="en-GB" sz="8000" dirty="0">
              <a:solidFill>
                <a:srgbClr val="53565A"/>
              </a:solidFill>
            </a:endParaRPr>
          </a:p>
        </p:txBody>
      </p:sp>
      <p:sp>
        <p:nvSpPr>
          <p:cNvPr id="14" name="TextBox 13"/>
          <p:cNvSpPr txBox="1"/>
          <p:nvPr/>
        </p:nvSpPr>
        <p:spPr>
          <a:xfrm>
            <a:off x="6663989" y="2660374"/>
            <a:ext cx="526106" cy="1323439"/>
          </a:xfrm>
          <a:prstGeom prst="rect">
            <a:avLst/>
          </a:prstGeom>
          <a:noFill/>
        </p:spPr>
        <p:txBody>
          <a:bodyPr wrap="none" rtlCol="0">
            <a:spAutoFit/>
          </a:bodyPr>
          <a:lstStyle/>
          <a:p>
            <a:pPr defTabSz="457200"/>
            <a:r>
              <a:rPr lang="en-GB" sz="8000" dirty="0" smtClean="0">
                <a:solidFill>
                  <a:srgbClr val="53565A"/>
                </a:solidFill>
              </a:rPr>
              <a:t>”</a:t>
            </a:r>
            <a:endParaRPr lang="en-GB" sz="8000" dirty="0">
              <a:solidFill>
                <a:srgbClr val="53565A"/>
              </a:solidFill>
            </a:endParaRPr>
          </a:p>
        </p:txBody>
      </p:sp>
      <p:sp>
        <p:nvSpPr>
          <p:cNvPr id="16" name="TextBox 15"/>
          <p:cNvSpPr txBox="1"/>
          <p:nvPr/>
        </p:nvSpPr>
        <p:spPr>
          <a:xfrm>
            <a:off x="3674745" y="3158948"/>
            <a:ext cx="3585173" cy="1200329"/>
          </a:xfrm>
          <a:prstGeom prst="rect">
            <a:avLst/>
          </a:prstGeom>
          <a:noFill/>
        </p:spPr>
        <p:txBody>
          <a:bodyPr wrap="square" rtlCol="0">
            <a:spAutoFit/>
          </a:bodyPr>
          <a:lstStyle/>
          <a:p>
            <a:pPr defTabSz="457200"/>
            <a:r>
              <a:rPr lang="en-GB" sz="4000" b="1" dirty="0" smtClean="0">
                <a:solidFill>
                  <a:srgbClr val="FF8200"/>
                </a:solidFill>
              </a:rPr>
              <a:t>53%</a:t>
            </a:r>
          </a:p>
          <a:p>
            <a:pPr defTabSz="457200"/>
            <a:r>
              <a:rPr lang="en-GB" sz="1600" dirty="0">
                <a:solidFill>
                  <a:srgbClr val="53565A"/>
                </a:solidFill>
              </a:rPr>
              <a:t>of surveyed researchers </a:t>
            </a:r>
          </a:p>
          <a:p>
            <a:pPr defTabSz="457200"/>
            <a:r>
              <a:rPr lang="en-GB" sz="1600" dirty="0" smtClean="0">
                <a:solidFill>
                  <a:srgbClr val="53565A"/>
                </a:solidFill>
              </a:rPr>
              <a:t>disagreed </a:t>
            </a:r>
            <a:r>
              <a:rPr lang="en-GB" sz="1600" dirty="0">
                <a:solidFill>
                  <a:srgbClr val="53565A"/>
                </a:solidFill>
              </a:rPr>
              <a:t>or strongly </a:t>
            </a:r>
            <a:r>
              <a:rPr lang="en-GB" sz="1600" dirty="0" smtClean="0">
                <a:solidFill>
                  <a:srgbClr val="53565A"/>
                </a:solidFill>
              </a:rPr>
              <a:t>disagreed</a:t>
            </a:r>
            <a:endParaRPr lang="en-GB" sz="1600" dirty="0">
              <a:solidFill>
                <a:srgbClr val="53565A"/>
              </a:solidFill>
            </a:endParaRPr>
          </a:p>
        </p:txBody>
      </p:sp>
      <p:cxnSp>
        <p:nvCxnSpPr>
          <p:cNvPr id="17" name="Straight Connector 16"/>
          <p:cNvCxnSpPr/>
          <p:nvPr/>
        </p:nvCxnSpPr>
        <p:spPr>
          <a:xfrm>
            <a:off x="3413156" y="3250653"/>
            <a:ext cx="0" cy="13711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75659" y="4502603"/>
            <a:ext cx="8184060" cy="1908215"/>
          </a:xfrm>
          <a:prstGeom prst="rect">
            <a:avLst/>
          </a:prstGeom>
          <a:noFill/>
        </p:spPr>
        <p:txBody>
          <a:bodyPr wrap="square" rtlCol="0">
            <a:spAutoFit/>
          </a:bodyPr>
          <a:lstStyle/>
          <a:p>
            <a:pPr defTabSz="457200">
              <a:buClr>
                <a:srgbClr val="FF8200"/>
              </a:buClr>
              <a:buSzPct val="130000"/>
            </a:pPr>
            <a:r>
              <a:rPr lang="en-US" sz="2000" b="1" dirty="0">
                <a:solidFill>
                  <a:srgbClr val="53565A">
                    <a:lumMod val="75000"/>
                    <a:lumOff val="25000"/>
                  </a:srgbClr>
                </a:solidFill>
                <a:cs typeface="Arial" pitchFamily="34" charset="0"/>
              </a:rPr>
              <a:t>How to pay an APC?</a:t>
            </a:r>
          </a:p>
          <a:p>
            <a:pPr defTabSz="457200"/>
            <a:r>
              <a:rPr lang="en-US" sz="2000" dirty="0">
                <a:solidFill>
                  <a:srgbClr val="53565A">
                    <a:lumMod val="75000"/>
                    <a:lumOff val="25000"/>
                  </a:srgbClr>
                </a:solidFill>
                <a:cs typeface="Arial" pitchFamily="34" charset="0"/>
              </a:rPr>
              <a:t>Generally, APC’s are not paid by the </a:t>
            </a:r>
            <a:r>
              <a:rPr lang="en-US" sz="2000" dirty="0" smtClean="0">
                <a:solidFill>
                  <a:srgbClr val="53565A">
                    <a:lumMod val="75000"/>
                    <a:lumOff val="25000"/>
                  </a:srgbClr>
                </a:solidFill>
                <a:cs typeface="Arial" pitchFamily="34" charset="0"/>
              </a:rPr>
              <a:t>author</a:t>
            </a:r>
            <a:r>
              <a:rPr lang="en-US" dirty="0" smtClean="0">
                <a:solidFill>
                  <a:srgbClr val="53565A">
                    <a:lumMod val="75000"/>
                    <a:lumOff val="25000"/>
                  </a:srgbClr>
                </a:solidFill>
                <a:cs typeface="Arial" pitchFamily="34" charset="0"/>
              </a:rPr>
              <a:t/>
            </a:r>
            <a:br>
              <a:rPr lang="en-US" dirty="0" smtClean="0">
                <a:solidFill>
                  <a:srgbClr val="53565A">
                    <a:lumMod val="75000"/>
                    <a:lumOff val="25000"/>
                  </a:srgbClr>
                </a:solidFill>
                <a:cs typeface="Arial" pitchFamily="34" charset="0"/>
              </a:rPr>
            </a:br>
            <a:endParaRPr lang="en-US" dirty="0" smtClean="0">
              <a:solidFill>
                <a:srgbClr val="53565A">
                  <a:lumMod val="75000"/>
                  <a:lumOff val="25000"/>
                </a:srgbClr>
              </a:solidFill>
              <a:cs typeface="Arial" pitchFamily="34" charset="0"/>
            </a:endParaRPr>
          </a:p>
          <a:p>
            <a:pPr marL="342900" indent="-342900" defTabSz="457200">
              <a:buClr>
                <a:srgbClr val="FF8200"/>
              </a:buClr>
              <a:buSzPct val="130000"/>
              <a:buFont typeface="Wingdings" panose="05000000000000000000" pitchFamily="2" charset="2"/>
              <a:buChar char="§"/>
            </a:pPr>
            <a:r>
              <a:rPr lang="en-GB" sz="2000" dirty="0" smtClean="0">
                <a:solidFill>
                  <a:srgbClr val="53565A"/>
                </a:solidFill>
              </a:rPr>
              <a:t>Funding body’s who have an open access policy, may reimburse authors</a:t>
            </a:r>
          </a:p>
          <a:p>
            <a:pPr marL="342900" indent="-342900" defTabSz="457200">
              <a:buClr>
                <a:srgbClr val="FF8200"/>
              </a:buClr>
              <a:buSzPct val="130000"/>
              <a:buFont typeface="Wingdings" panose="05000000000000000000" pitchFamily="2" charset="2"/>
              <a:buChar char="§"/>
            </a:pPr>
            <a:r>
              <a:rPr lang="en-GB" sz="2000" dirty="0" smtClean="0">
                <a:solidFill>
                  <a:srgbClr val="53565A"/>
                </a:solidFill>
              </a:rPr>
              <a:t>Prepaid </a:t>
            </a:r>
            <a:r>
              <a:rPr lang="en-GB" sz="2000" dirty="0">
                <a:solidFill>
                  <a:srgbClr val="53565A"/>
                </a:solidFill>
              </a:rPr>
              <a:t>deals between an institution/funder and a publisher </a:t>
            </a:r>
          </a:p>
        </p:txBody>
      </p:sp>
    </p:spTree>
    <p:extLst>
      <p:ext uri="{BB962C8B-B14F-4D97-AF65-F5344CB8AC3E}">
        <p14:creationId xmlns:p14="http://schemas.microsoft.com/office/powerpoint/2010/main" xmlns="" val="24708898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29" name="Title 4"/>
          <p:cNvSpPr>
            <a:spLocks noGrp="1"/>
          </p:cNvSpPr>
          <p:nvPr>
            <p:ph type="title"/>
          </p:nvPr>
        </p:nvSpPr>
        <p:spPr>
          <a:xfrm>
            <a:off x="337466" y="705204"/>
            <a:ext cx="8358052" cy="418645"/>
          </a:xfrm>
        </p:spPr>
        <p:txBody>
          <a:bodyPr/>
          <a:lstStyle/>
          <a:p>
            <a:r>
              <a:rPr lang="en-GB" dirty="0"/>
              <a:t>What is the uptake of open access? </a:t>
            </a:r>
            <a:endParaRPr lang="en-US" dirty="0"/>
          </a:p>
        </p:txBody>
      </p:sp>
      <p:sp>
        <p:nvSpPr>
          <p:cNvPr id="30" name="Content Placeholder 5"/>
          <p:cNvSpPr>
            <a:spLocks noGrp="1"/>
          </p:cNvSpPr>
          <p:nvPr>
            <p:ph idx="1"/>
          </p:nvPr>
        </p:nvSpPr>
        <p:spPr>
          <a:xfrm>
            <a:off x="337466" y="1230086"/>
            <a:ext cx="8358051" cy="4478575"/>
          </a:xfrm>
        </p:spPr>
        <p:txBody>
          <a:bodyPr>
            <a:normAutofit/>
          </a:bodyPr>
          <a:lstStyle/>
          <a:p>
            <a:pPr>
              <a:buClr>
                <a:schemeClr val="tx2"/>
              </a:buClr>
              <a:buSzPct val="130000"/>
            </a:pPr>
            <a:r>
              <a:rPr lang="en-GB" dirty="0"/>
              <a:t>There were in 2013, estimated worldwide 2,041,106 published subscription and 297,596 published open access articles </a:t>
            </a:r>
          </a:p>
        </p:txBody>
      </p:sp>
      <p:graphicFrame>
        <p:nvGraphicFramePr>
          <p:cNvPr id="9" name="Chart 8"/>
          <p:cNvGraphicFramePr/>
          <p:nvPr>
            <p:extLst>
              <p:ext uri="{D42A27DB-BD31-4B8C-83A1-F6EECF244321}">
                <p14:modId xmlns:p14="http://schemas.microsoft.com/office/powerpoint/2010/main" xmlns="" val="881585585"/>
              </p:ext>
            </p:extLst>
          </p:nvPr>
        </p:nvGraphicFramePr>
        <p:xfrm>
          <a:off x="342869" y="2113163"/>
          <a:ext cx="5570796" cy="3907828"/>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6050461" y="2104643"/>
            <a:ext cx="2828239" cy="1670518"/>
          </a:xfrm>
          <a:prstGeom prst="roundRect">
            <a:avLst>
              <a:gd name="adj" fmla="val 999"/>
            </a:avLst>
          </a:prstGeom>
          <a:solidFill>
            <a:srgbClr val="F4F9FE"/>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1" name="TextBox 10"/>
          <p:cNvSpPr txBox="1"/>
          <p:nvPr/>
        </p:nvSpPr>
        <p:spPr>
          <a:xfrm>
            <a:off x="6074879" y="2122220"/>
            <a:ext cx="2812874" cy="1661993"/>
          </a:xfrm>
          <a:prstGeom prst="rect">
            <a:avLst/>
          </a:prstGeom>
          <a:noFill/>
        </p:spPr>
        <p:txBody>
          <a:bodyPr wrap="square" rtlCol="0">
            <a:spAutoFit/>
          </a:bodyPr>
          <a:lstStyle/>
          <a:p>
            <a:pPr defTabSz="457200"/>
            <a:r>
              <a:rPr lang="en-GB" sz="1200" b="1" dirty="0">
                <a:solidFill>
                  <a:srgbClr val="53565A"/>
                </a:solidFill>
              </a:rPr>
              <a:t>Subscription content:</a:t>
            </a:r>
            <a:r>
              <a:rPr lang="en-GB" sz="1400" dirty="0">
                <a:solidFill>
                  <a:srgbClr val="53565A"/>
                </a:solidFill>
              </a:rPr>
              <a:t>	</a:t>
            </a:r>
          </a:p>
          <a:p>
            <a:pPr marL="144000" indent="-144000" defTabSz="457200">
              <a:buClr>
                <a:srgbClr val="FF8200"/>
              </a:buClr>
              <a:buSzPct val="130000"/>
              <a:buFont typeface="Wingdings" panose="05000000000000000000" pitchFamily="2" charset="2"/>
              <a:buChar char="§"/>
            </a:pPr>
            <a:r>
              <a:rPr lang="en-GB" sz="1100" dirty="0">
                <a:solidFill>
                  <a:srgbClr val="53565A"/>
                </a:solidFill>
              </a:rPr>
              <a:t>Continues to grow year on year at approx. 3-4%  </a:t>
            </a:r>
          </a:p>
          <a:p>
            <a:pPr marL="144000" indent="-144000" defTabSz="457200">
              <a:buClr>
                <a:srgbClr val="FF8200"/>
              </a:buClr>
              <a:buSzPct val="130000"/>
              <a:buFont typeface="Wingdings" panose="05000000000000000000" pitchFamily="2" charset="2"/>
              <a:buChar char="§"/>
            </a:pPr>
            <a:r>
              <a:rPr lang="en-GB" sz="1100" dirty="0">
                <a:solidFill>
                  <a:srgbClr val="53565A"/>
                </a:solidFill>
              </a:rPr>
              <a:t>Amounts to a total article share of approx. 87.3% in 2013  </a:t>
            </a:r>
          </a:p>
          <a:p>
            <a:pPr marL="144000" indent="-144000" defTabSz="457200">
              <a:buClr>
                <a:srgbClr val="FF8200"/>
              </a:buClr>
              <a:buSzPct val="130000"/>
              <a:buFont typeface="Wingdings" panose="05000000000000000000" pitchFamily="2" charset="2"/>
              <a:buChar char="§"/>
            </a:pPr>
            <a:r>
              <a:rPr lang="en-GB" sz="1100" dirty="0">
                <a:solidFill>
                  <a:srgbClr val="53565A"/>
                </a:solidFill>
              </a:rPr>
              <a:t>In 2013, Elsevier published over 330,000 articles which included an increase of 20,000 extra subscription articles</a:t>
            </a:r>
          </a:p>
        </p:txBody>
      </p:sp>
      <p:sp>
        <p:nvSpPr>
          <p:cNvPr id="12" name="Rounded Rectangle 11"/>
          <p:cNvSpPr/>
          <p:nvPr/>
        </p:nvSpPr>
        <p:spPr>
          <a:xfrm>
            <a:off x="6050461" y="3874508"/>
            <a:ext cx="2828239" cy="1920146"/>
          </a:xfrm>
          <a:prstGeom prst="roundRect">
            <a:avLst>
              <a:gd name="adj" fmla="val 999"/>
            </a:avLst>
          </a:prstGeom>
          <a:solidFill>
            <a:srgbClr val="FFF3E7"/>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3" name="TextBox 12"/>
          <p:cNvSpPr txBox="1"/>
          <p:nvPr/>
        </p:nvSpPr>
        <p:spPr>
          <a:xfrm>
            <a:off x="6068568" y="3908454"/>
            <a:ext cx="2828238" cy="1831271"/>
          </a:xfrm>
          <a:prstGeom prst="rect">
            <a:avLst/>
          </a:prstGeom>
          <a:noFill/>
        </p:spPr>
        <p:txBody>
          <a:bodyPr wrap="square" rtlCol="0">
            <a:spAutoFit/>
          </a:bodyPr>
          <a:lstStyle/>
          <a:p>
            <a:pPr defTabSz="457200"/>
            <a:r>
              <a:rPr lang="en-GB" sz="1200" b="1" dirty="0" smtClean="0">
                <a:solidFill>
                  <a:srgbClr val="53565A"/>
                </a:solidFill>
              </a:rPr>
              <a:t>Open access </a:t>
            </a:r>
            <a:r>
              <a:rPr lang="en-GB" sz="1200" b="1" dirty="0">
                <a:solidFill>
                  <a:srgbClr val="53565A"/>
                </a:solidFill>
              </a:rPr>
              <a:t>content:</a:t>
            </a:r>
            <a:r>
              <a:rPr lang="en-GB" sz="1400" dirty="0">
                <a:solidFill>
                  <a:srgbClr val="53565A"/>
                </a:solidFill>
              </a:rPr>
              <a:t>	</a:t>
            </a:r>
          </a:p>
          <a:p>
            <a:pPr marL="144000" indent="-144000" defTabSz="457200">
              <a:buClr>
                <a:srgbClr val="FF8200"/>
              </a:buClr>
              <a:buSzPct val="130000"/>
              <a:buFont typeface="Wingdings" panose="05000000000000000000" pitchFamily="2" charset="2"/>
              <a:buChar char="§"/>
            </a:pPr>
            <a:r>
              <a:rPr lang="en-GB" sz="1100" dirty="0">
                <a:solidFill>
                  <a:srgbClr val="53565A"/>
                </a:solidFill>
              </a:rPr>
              <a:t>Currently growing at approx. 20% in 2013  </a:t>
            </a:r>
          </a:p>
          <a:p>
            <a:pPr marL="144000" indent="-144000" defTabSz="457200">
              <a:buClr>
                <a:srgbClr val="FF8200"/>
              </a:buClr>
              <a:buSzPct val="130000"/>
              <a:buFont typeface="Wingdings" panose="05000000000000000000" pitchFamily="2" charset="2"/>
              <a:buChar char="§"/>
            </a:pPr>
            <a:r>
              <a:rPr lang="en-GB" sz="1100" dirty="0">
                <a:solidFill>
                  <a:srgbClr val="53565A"/>
                </a:solidFill>
              </a:rPr>
              <a:t>Amounts to a total article share (hybrid + ‘’pure’’ Gold) of approx.8.2% in 2013 </a:t>
            </a:r>
          </a:p>
          <a:p>
            <a:pPr marL="144000" indent="-144000" defTabSz="457200">
              <a:buClr>
                <a:srgbClr val="FF8200"/>
              </a:buClr>
              <a:buSzPct val="130000"/>
              <a:buFont typeface="Wingdings" panose="05000000000000000000" pitchFamily="2" charset="2"/>
              <a:buChar char="§"/>
            </a:pPr>
            <a:r>
              <a:rPr lang="en-GB" sz="1100" dirty="0">
                <a:solidFill>
                  <a:srgbClr val="53565A"/>
                </a:solidFill>
              </a:rPr>
              <a:t>The total article share of all immediately accessible OA articles is 12.7% including subsidized open </a:t>
            </a:r>
            <a:r>
              <a:rPr lang="en-GB" sz="1100" dirty="0" smtClean="0">
                <a:solidFill>
                  <a:srgbClr val="53565A"/>
                </a:solidFill>
              </a:rPr>
              <a:t>access</a:t>
            </a:r>
            <a:endParaRPr lang="en-GB" sz="1100" dirty="0">
              <a:solidFill>
                <a:srgbClr val="53565A"/>
              </a:solidFill>
            </a:endParaRPr>
          </a:p>
          <a:p>
            <a:pPr marL="144000" indent="-144000" defTabSz="457200">
              <a:buClr>
                <a:srgbClr val="FF8200"/>
              </a:buClr>
              <a:buSzPct val="130000"/>
              <a:buFont typeface="Wingdings" panose="05000000000000000000" pitchFamily="2" charset="2"/>
              <a:buChar char="§"/>
            </a:pPr>
            <a:r>
              <a:rPr lang="en-GB" sz="1100" dirty="0">
                <a:solidFill>
                  <a:srgbClr val="53565A"/>
                </a:solidFill>
              </a:rPr>
              <a:t>In 2013, Elsevier published over 6,000 gold open access articles</a:t>
            </a:r>
          </a:p>
        </p:txBody>
      </p:sp>
    </p:spTree>
    <p:extLst>
      <p:ext uri="{BB962C8B-B14F-4D97-AF65-F5344CB8AC3E}">
        <p14:creationId xmlns:p14="http://schemas.microsoft.com/office/powerpoint/2010/main" xmlns="" val="3500851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98114" y="1213170"/>
            <a:ext cx="3036467" cy="4808744"/>
          </a:xfrm>
          <a:prstGeom prst="roundRect">
            <a:avLst>
              <a:gd name="adj" fmla="val 999"/>
            </a:avLst>
          </a:prstGeom>
          <a:solidFill>
            <a:srgbClr val="E3F3D1"/>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8" name="Title 4"/>
          <p:cNvSpPr>
            <a:spLocks noGrp="1"/>
          </p:cNvSpPr>
          <p:nvPr>
            <p:ph type="title"/>
          </p:nvPr>
        </p:nvSpPr>
        <p:spPr>
          <a:xfrm>
            <a:off x="337466" y="705204"/>
            <a:ext cx="8358052" cy="418645"/>
          </a:xfrm>
        </p:spPr>
        <p:txBody>
          <a:bodyPr/>
          <a:lstStyle/>
          <a:p>
            <a:r>
              <a:rPr lang="en-GB" dirty="0"/>
              <a:t>Elsevier and open access</a:t>
            </a:r>
          </a:p>
        </p:txBody>
      </p:sp>
      <p:sp>
        <p:nvSpPr>
          <p:cNvPr id="10" name="Rounded Rectangle 9"/>
          <p:cNvSpPr/>
          <p:nvPr/>
        </p:nvSpPr>
        <p:spPr>
          <a:xfrm>
            <a:off x="449117" y="1213698"/>
            <a:ext cx="3036467" cy="4808216"/>
          </a:xfrm>
          <a:prstGeom prst="roundRect">
            <a:avLst>
              <a:gd name="adj" fmla="val 999"/>
            </a:avLst>
          </a:prstGeom>
          <a:solidFill>
            <a:srgbClr val="FFF3E7"/>
          </a:solidFill>
          <a:ln w="3175">
            <a:solidFill>
              <a:schemeClr val="bg1">
                <a:lumMod val="75000"/>
              </a:schemeClr>
            </a:solidFill>
          </a:ln>
          <a:effectLst>
            <a:outerShdw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1" name="TextBox 10"/>
          <p:cNvSpPr txBox="1"/>
          <p:nvPr/>
        </p:nvSpPr>
        <p:spPr>
          <a:xfrm>
            <a:off x="534159" y="1303700"/>
            <a:ext cx="2888054" cy="4093428"/>
          </a:xfrm>
          <a:prstGeom prst="rect">
            <a:avLst/>
          </a:prstGeom>
          <a:noFill/>
        </p:spPr>
        <p:txBody>
          <a:bodyPr wrap="square" rtlCol="0">
            <a:spAutoFit/>
          </a:bodyPr>
          <a:lstStyle/>
          <a:p>
            <a:pPr defTabSz="457200"/>
            <a:r>
              <a:rPr lang="en-GB" sz="2000" b="1" dirty="0" smtClean="0">
                <a:solidFill>
                  <a:srgbClr val="53565A"/>
                </a:solidFill>
              </a:rPr>
              <a:t>Gold open access</a:t>
            </a:r>
            <a:r>
              <a:rPr lang="en-GB" sz="2000" dirty="0">
                <a:solidFill>
                  <a:srgbClr val="53565A"/>
                </a:solidFill>
              </a:rPr>
              <a:t>	</a:t>
            </a:r>
            <a:r>
              <a:rPr lang="en-GB" sz="1600" dirty="0" smtClean="0">
                <a:solidFill>
                  <a:srgbClr val="53565A"/>
                </a:solidFill>
              </a:rPr>
              <a:t/>
            </a:r>
            <a:br>
              <a:rPr lang="en-GB" sz="1600" dirty="0" smtClean="0">
                <a:solidFill>
                  <a:srgbClr val="53565A"/>
                </a:solidFill>
              </a:rPr>
            </a:br>
            <a:endParaRPr lang="en-GB" sz="1600" dirty="0">
              <a:solidFill>
                <a:srgbClr val="53565A"/>
              </a:solidFill>
            </a:endParaRPr>
          </a:p>
          <a:p>
            <a:pPr defTabSz="457200"/>
            <a:r>
              <a:rPr lang="en-US" sz="1400" dirty="0">
                <a:solidFill>
                  <a:srgbClr val="53565A"/>
                </a:solidFill>
                <a:cs typeface="Arial" panose="020B0604020202020204" pitchFamily="34" charset="0"/>
              </a:rPr>
              <a:t>Expanding our gold options:</a:t>
            </a:r>
          </a:p>
          <a:p>
            <a:pPr marL="404812" indent="-171450" defTabSz="457200">
              <a:buClr>
                <a:srgbClr val="FF8200"/>
              </a:buClr>
              <a:buSzPct val="130000"/>
              <a:buFont typeface="Wingdings" panose="05000000000000000000" pitchFamily="2" charset="2"/>
              <a:buChar char="§"/>
            </a:pPr>
            <a:r>
              <a:rPr lang="en-US" sz="1400" dirty="0">
                <a:solidFill>
                  <a:srgbClr val="53565A"/>
                </a:solidFill>
                <a:cs typeface="Arial" panose="020B0604020202020204" pitchFamily="34" charset="0"/>
              </a:rPr>
              <a:t>Launching new open access </a:t>
            </a:r>
            <a:r>
              <a:rPr lang="en-US" sz="1400" dirty="0" smtClean="0">
                <a:solidFill>
                  <a:srgbClr val="53565A"/>
                </a:solidFill>
                <a:cs typeface="Arial" panose="020B0604020202020204" pitchFamily="34" charset="0"/>
              </a:rPr>
              <a:t>journals</a:t>
            </a:r>
            <a:endParaRPr lang="en-US" sz="1400" dirty="0">
              <a:solidFill>
                <a:srgbClr val="53565A"/>
              </a:solidFill>
              <a:cs typeface="Arial" panose="020B0604020202020204" pitchFamily="34" charset="0"/>
            </a:endParaRPr>
          </a:p>
          <a:p>
            <a:pPr marL="404812" indent="-171450" defTabSz="457200">
              <a:buClr>
                <a:srgbClr val="FF8200"/>
              </a:buClr>
              <a:buSzPct val="130000"/>
              <a:buFont typeface="Wingdings" panose="05000000000000000000" pitchFamily="2" charset="2"/>
              <a:buChar char="§"/>
            </a:pPr>
            <a:r>
              <a:rPr lang="en-US" sz="1400" dirty="0">
                <a:solidFill>
                  <a:srgbClr val="53565A"/>
                </a:solidFill>
                <a:cs typeface="Arial" panose="020B0604020202020204" pitchFamily="34" charset="0"/>
              </a:rPr>
              <a:t>Rolled out gold options in our established journals </a:t>
            </a:r>
            <a:r>
              <a:rPr lang="en-US" sz="1400" dirty="0" smtClean="0">
                <a:solidFill>
                  <a:srgbClr val="53565A"/>
                </a:solidFill>
                <a:cs typeface="Arial" panose="020B0604020202020204" pitchFamily="34" charset="0"/>
              </a:rPr>
              <a:t>(over </a:t>
            </a:r>
            <a:r>
              <a:rPr lang="en-US" sz="1400" dirty="0">
                <a:solidFill>
                  <a:srgbClr val="53565A"/>
                </a:solidFill>
                <a:cs typeface="Arial" panose="020B0604020202020204" pitchFamily="34" charset="0"/>
              </a:rPr>
              <a:t>1600 hybrid titles</a:t>
            </a:r>
            <a:r>
              <a:rPr lang="en-US" sz="1400" dirty="0" smtClean="0">
                <a:solidFill>
                  <a:srgbClr val="53565A"/>
                </a:solidFill>
                <a:cs typeface="Arial" panose="020B0604020202020204" pitchFamily="34" charset="0"/>
              </a:rPr>
              <a:t>)</a:t>
            </a:r>
            <a:endParaRPr lang="en-US" sz="1400" dirty="0">
              <a:solidFill>
                <a:srgbClr val="53565A"/>
              </a:solidFill>
              <a:cs typeface="Arial" panose="020B0604020202020204" pitchFamily="34" charset="0"/>
            </a:endParaRPr>
          </a:p>
          <a:p>
            <a:pPr marL="404813" lvl="1" indent="-171450" defTabSz="457200">
              <a:buClr>
                <a:srgbClr val="FF8200"/>
              </a:buClr>
              <a:buSzPct val="130000"/>
              <a:buFont typeface="Wingdings" panose="05000000000000000000" pitchFamily="2" charset="2"/>
              <a:buChar char="§"/>
            </a:pPr>
            <a:r>
              <a:rPr lang="en-US" sz="1400" dirty="0">
                <a:solidFill>
                  <a:srgbClr val="53565A"/>
                </a:solidFill>
                <a:cs typeface="Arial" panose="020B0604020202020204" pitchFamily="34" charset="0"/>
              </a:rPr>
              <a:t>Waiving policy in place for authors</a:t>
            </a:r>
          </a:p>
          <a:p>
            <a:pPr marL="0" lvl="1" defTabSz="457200"/>
            <a:endParaRPr lang="en-US" sz="1400" dirty="0">
              <a:solidFill>
                <a:srgbClr val="53565A"/>
              </a:solidFill>
              <a:cs typeface="Arial" panose="020B0604020202020204" pitchFamily="34" charset="0"/>
            </a:endParaRPr>
          </a:p>
          <a:p>
            <a:pPr marL="0" lvl="1" defTabSz="457200"/>
            <a:r>
              <a:rPr lang="en-US" sz="1400" dirty="0">
                <a:solidFill>
                  <a:srgbClr val="53565A"/>
                </a:solidFill>
                <a:cs typeface="Arial" panose="020B0604020202020204" pitchFamily="34" charset="0"/>
              </a:rPr>
              <a:t>Improving our systems</a:t>
            </a:r>
          </a:p>
          <a:p>
            <a:pPr marL="404813" lvl="1" indent="-171450" defTabSz="457200">
              <a:buClr>
                <a:srgbClr val="FF8200"/>
              </a:buClr>
              <a:buSzPct val="130000"/>
              <a:buFont typeface="Wingdings" panose="05000000000000000000" pitchFamily="2" charset="2"/>
              <a:buChar char="§"/>
            </a:pPr>
            <a:r>
              <a:rPr lang="en-US" sz="1400" dirty="0">
                <a:solidFill>
                  <a:srgbClr val="53565A"/>
                </a:solidFill>
                <a:cs typeface="Arial" panose="020B0604020202020204" pitchFamily="34" charset="0"/>
              </a:rPr>
              <a:t>Making the author publishing experience easier </a:t>
            </a:r>
          </a:p>
          <a:p>
            <a:pPr marL="404813" lvl="1" indent="-171450" defTabSz="457200">
              <a:buClr>
                <a:srgbClr val="FF8200"/>
              </a:buClr>
              <a:buSzPct val="130000"/>
              <a:buFont typeface="Wingdings" panose="05000000000000000000" pitchFamily="2" charset="2"/>
              <a:buChar char="§"/>
            </a:pPr>
            <a:r>
              <a:rPr lang="en-US" sz="1400" dirty="0">
                <a:solidFill>
                  <a:srgbClr val="53565A"/>
                </a:solidFill>
                <a:cs typeface="Arial" panose="020B0604020202020204" pitchFamily="34" charset="0"/>
              </a:rPr>
              <a:t>Improving open access </a:t>
            </a:r>
            <a:r>
              <a:rPr lang="en-US" sz="1400" dirty="0" smtClean="0">
                <a:solidFill>
                  <a:srgbClr val="53565A"/>
                </a:solidFill>
                <a:cs typeface="Arial" panose="020B0604020202020204" pitchFamily="34" charset="0"/>
              </a:rPr>
              <a:t>labelling</a:t>
            </a:r>
            <a:endParaRPr lang="en-US" sz="1400" dirty="0">
              <a:solidFill>
                <a:srgbClr val="53565A"/>
              </a:solidFill>
              <a:cs typeface="Arial" panose="020B0604020202020204" pitchFamily="34" charset="0"/>
            </a:endParaRPr>
          </a:p>
          <a:p>
            <a:pPr marL="404813" lvl="1" indent="-171450" defTabSz="457200">
              <a:buClr>
                <a:srgbClr val="FF8200"/>
              </a:buClr>
              <a:buSzPct val="130000"/>
              <a:buFont typeface="Wingdings" panose="05000000000000000000" pitchFamily="2" charset="2"/>
              <a:buChar char="§"/>
            </a:pPr>
            <a:r>
              <a:rPr lang="en-US" sz="1400" dirty="0">
                <a:solidFill>
                  <a:srgbClr val="53565A"/>
                </a:solidFill>
                <a:cs typeface="Arial" panose="020B0604020202020204" pitchFamily="34" charset="0"/>
              </a:rPr>
              <a:t>Working with our society partners   </a:t>
            </a:r>
            <a:endParaRPr lang="en-US" sz="1200" dirty="0">
              <a:solidFill>
                <a:srgbClr val="53565A"/>
              </a:solidFill>
              <a:cs typeface="Arial" panose="020B0604020202020204" pitchFamily="34" charset="0"/>
            </a:endParaRPr>
          </a:p>
        </p:txBody>
      </p:sp>
      <p:sp>
        <p:nvSpPr>
          <p:cNvPr id="19" name="TextBox 18"/>
          <p:cNvSpPr txBox="1"/>
          <p:nvPr/>
        </p:nvSpPr>
        <p:spPr>
          <a:xfrm>
            <a:off x="3683156" y="1303699"/>
            <a:ext cx="2888054" cy="4718215"/>
          </a:xfrm>
          <a:prstGeom prst="rect">
            <a:avLst/>
          </a:prstGeom>
          <a:noFill/>
        </p:spPr>
        <p:txBody>
          <a:bodyPr wrap="square" rtlCol="0">
            <a:spAutoFit/>
          </a:bodyPr>
          <a:lstStyle/>
          <a:p>
            <a:pPr defTabSz="457200"/>
            <a:r>
              <a:rPr lang="en-GB" sz="2000" b="1" dirty="0" smtClean="0">
                <a:solidFill>
                  <a:srgbClr val="53565A"/>
                </a:solidFill>
              </a:rPr>
              <a:t>Green open access</a:t>
            </a:r>
            <a:r>
              <a:rPr lang="en-GB" sz="1600" dirty="0" smtClean="0">
                <a:solidFill>
                  <a:srgbClr val="53565A"/>
                </a:solidFill>
              </a:rPr>
              <a:t/>
            </a:r>
            <a:br>
              <a:rPr lang="en-GB" sz="1600" dirty="0" smtClean="0">
                <a:solidFill>
                  <a:srgbClr val="53565A"/>
                </a:solidFill>
              </a:rPr>
            </a:br>
            <a:endParaRPr lang="en-GB" sz="1600" dirty="0" smtClean="0">
              <a:solidFill>
                <a:srgbClr val="53565A"/>
              </a:solidFill>
            </a:endParaRPr>
          </a:p>
          <a:p>
            <a:pPr marL="180000" indent="-180000" defTabSz="457200">
              <a:lnSpc>
                <a:spcPct val="90000"/>
              </a:lnSpc>
              <a:buClr>
                <a:srgbClr val="FF8200"/>
              </a:buClr>
              <a:buSzPct val="130000"/>
              <a:buFont typeface="Wingdings" panose="05000000000000000000" pitchFamily="2" charset="2"/>
              <a:buChar char="§"/>
              <a:defRPr/>
            </a:pPr>
            <a:r>
              <a:rPr lang="en-US" sz="1400" kern="0" dirty="0">
                <a:solidFill>
                  <a:srgbClr val="53565A"/>
                </a:solidFill>
                <a:cs typeface="Arial" panose="020B0604020202020204" pitchFamily="34" charset="0"/>
              </a:rPr>
              <a:t>Linking can be done immediately on all platforms via our Share Link service and/or with the article’s permanent address (DOI)</a:t>
            </a:r>
          </a:p>
          <a:p>
            <a:pPr marL="637200" lvl="2" indent="-180000" defTabSz="457200">
              <a:lnSpc>
                <a:spcPct val="90000"/>
              </a:lnSpc>
              <a:buClr>
                <a:srgbClr val="FF8200"/>
              </a:buClr>
              <a:buSzPct val="130000"/>
              <a:buFont typeface="Wingdings" panose="05000000000000000000" pitchFamily="2" charset="2"/>
              <a:buChar char="§"/>
              <a:defRPr/>
            </a:pPr>
            <a:r>
              <a:rPr lang="en-US" sz="1400" kern="0" dirty="0">
                <a:solidFill>
                  <a:srgbClr val="53565A"/>
                </a:solidFill>
                <a:cs typeface="Arial" panose="020B0604020202020204" pitchFamily="34" charset="0"/>
              </a:rPr>
              <a:t>97 journals feature open archives </a:t>
            </a:r>
          </a:p>
          <a:p>
            <a:pPr marL="637200" lvl="2" indent="-180000" defTabSz="457200">
              <a:lnSpc>
                <a:spcPct val="90000"/>
              </a:lnSpc>
              <a:buClr>
                <a:srgbClr val="FF8200"/>
              </a:buClr>
              <a:buSzPct val="130000"/>
              <a:buFont typeface="Wingdings" panose="05000000000000000000" pitchFamily="2" charset="2"/>
              <a:buChar char="§"/>
              <a:defRPr/>
            </a:pPr>
            <a:r>
              <a:rPr lang="en-US" sz="1400" kern="0" dirty="0">
                <a:solidFill>
                  <a:srgbClr val="53565A"/>
                </a:solidFill>
                <a:cs typeface="Arial" panose="020B0604020202020204" pitchFamily="34" charset="0"/>
              </a:rPr>
              <a:t>CHORUS </a:t>
            </a:r>
            <a:endParaRPr lang="en-GB" sz="1400" kern="0" dirty="0">
              <a:solidFill>
                <a:srgbClr val="53565A"/>
              </a:solidFill>
              <a:cs typeface="Arial" panose="020B0604020202020204" pitchFamily="34" charset="0"/>
            </a:endParaRPr>
          </a:p>
          <a:p>
            <a:pPr marL="180000" indent="-180000" defTabSz="457200">
              <a:lnSpc>
                <a:spcPct val="90000"/>
              </a:lnSpc>
              <a:buClr>
                <a:srgbClr val="FF8200"/>
              </a:buClr>
              <a:buSzPct val="130000"/>
              <a:buFont typeface="Wingdings" panose="05000000000000000000" pitchFamily="2" charset="2"/>
              <a:buChar char="§"/>
              <a:defRPr/>
            </a:pPr>
            <a:r>
              <a:rPr lang="en-GB" sz="1400" kern="0" dirty="0" smtClean="0">
                <a:solidFill>
                  <a:srgbClr val="53565A"/>
                </a:solidFill>
                <a:cs typeface="Arial" panose="020B0604020202020204" pitchFamily="34" charset="0"/>
              </a:rPr>
              <a:t>All journals enable the option to self-archive</a:t>
            </a:r>
          </a:p>
          <a:p>
            <a:pPr marL="637200" lvl="2" indent="-180000" defTabSz="457200">
              <a:lnSpc>
                <a:spcPct val="90000"/>
              </a:lnSpc>
              <a:buClr>
                <a:srgbClr val="FF8200"/>
              </a:buClr>
              <a:buSzPct val="130000"/>
              <a:buFont typeface="Wingdings" panose="05000000000000000000" pitchFamily="2" charset="2"/>
              <a:buChar char="§"/>
              <a:defRPr/>
            </a:pPr>
            <a:r>
              <a:rPr lang="en-GB" sz="1400" kern="0" dirty="0" smtClean="0">
                <a:solidFill>
                  <a:srgbClr val="53565A"/>
                </a:solidFill>
                <a:cs typeface="Arial" panose="020B0604020202020204" pitchFamily="34" charset="0"/>
              </a:rPr>
              <a:t>Elsevier </a:t>
            </a:r>
            <a:r>
              <a:rPr lang="en-GB" sz="1400" kern="0" dirty="0">
                <a:solidFill>
                  <a:srgbClr val="53565A"/>
                </a:solidFill>
                <a:cs typeface="Arial" panose="020B0604020202020204" pitchFamily="34" charset="0"/>
              </a:rPr>
              <a:t>embargos typically range from 12 – 24 months, with some longer or shorter.  </a:t>
            </a:r>
          </a:p>
          <a:p>
            <a:pPr marL="180000" indent="-180000" defTabSz="457200">
              <a:lnSpc>
                <a:spcPct val="90000"/>
              </a:lnSpc>
              <a:buClr>
                <a:srgbClr val="FF8200"/>
              </a:buClr>
              <a:buSzPct val="130000"/>
              <a:buFont typeface="Wingdings" panose="05000000000000000000" pitchFamily="2" charset="2"/>
              <a:buChar char="§"/>
              <a:defRPr/>
            </a:pPr>
            <a:r>
              <a:rPr lang="en-GB" sz="1400" kern="0" dirty="0">
                <a:solidFill>
                  <a:srgbClr val="53565A"/>
                </a:solidFill>
                <a:cs typeface="Arial" panose="020B0604020202020204" pitchFamily="34" charset="0"/>
              </a:rPr>
              <a:t>Piloting ways to facilitate green open access:</a:t>
            </a:r>
          </a:p>
          <a:p>
            <a:pPr marL="637200" lvl="2" indent="-180000" defTabSz="457200">
              <a:lnSpc>
                <a:spcPct val="90000"/>
              </a:lnSpc>
              <a:buClr>
                <a:srgbClr val="FF8200"/>
              </a:buClr>
              <a:buSzPct val="130000"/>
              <a:buFont typeface="Wingdings" panose="05000000000000000000" pitchFamily="2" charset="2"/>
              <a:buChar char="§"/>
              <a:defRPr/>
            </a:pPr>
            <a:r>
              <a:rPr lang="en-GB" sz="1400" kern="0" dirty="0">
                <a:solidFill>
                  <a:srgbClr val="53565A"/>
                </a:solidFill>
                <a:cs typeface="Arial" panose="020B0604020202020204" pitchFamily="34" charset="0"/>
              </a:rPr>
              <a:t>Agreements with funders and institutions</a:t>
            </a:r>
          </a:p>
          <a:p>
            <a:pPr marL="637200" lvl="2" indent="-180000" defTabSz="457200">
              <a:lnSpc>
                <a:spcPct val="90000"/>
              </a:lnSpc>
              <a:buClr>
                <a:srgbClr val="FF8200"/>
              </a:buClr>
              <a:buSzPct val="130000"/>
              <a:buFont typeface="Wingdings" panose="05000000000000000000" pitchFamily="2" charset="2"/>
              <a:buChar char="§"/>
              <a:defRPr/>
            </a:pPr>
            <a:r>
              <a:rPr lang="en-GB" sz="1400" kern="0" dirty="0">
                <a:solidFill>
                  <a:srgbClr val="53565A"/>
                </a:solidFill>
                <a:cs typeface="Arial" panose="020B0604020202020204" pitchFamily="34" charset="0"/>
              </a:rPr>
              <a:t>New repository tools such as embed PDF and metadata pilots</a:t>
            </a:r>
          </a:p>
        </p:txBody>
      </p:sp>
      <p:cxnSp>
        <p:nvCxnSpPr>
          <p:cNvPr id="32" name="Straight Connector 31"/>
          <p:cNvCxnSpPr/>
          <p:nvPr/>
        </p:nvCxnSpPr>
        <p:spPr>
          <a:xfrm flipH="1">
            <a:off x="6864593" y="2003061"/>
            <a:ext cx="1546" cy="1039292"/>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6885890" y="1968978"/>
            <a:ext cx="2278984" cy="1073375"/>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4" name="TextBox 33"/>
          <p:cNvSpPr txBox="1"/>
          <p:nvPr/>
        </p:nvSpPr>
        <p:spPr>
          <a:xfrm>
            <a:off x="6935764" y="2026351"/>
            <a:ext cx="2236389" cy="954107"/>
          </a:xfrm>
          <a:prstGeom prst="rect">
            <a:avLst/>
          </a:prstGeom>
          <a:noFill/>
        </p:spPr>
        <p:txBody>
          <a:bodyPr wrap="square" rtlCol="0">
            <a:spAutoFit/>
          </a:bodyPr>
          <a:lstStyle/>
          <a:p>
            <a:pPr defTabSz="457200"/>
            <a:r>
              <a:rPr lang="en-GB" sz="2800" dirty="0" smtClean="0">
                <a:solidFill>
                  <a:srgbClr val="FF8200"/>
                </a:solidFill>
              </a:rPr>
              <a:t>1600+</a:t>
            </a:r>
          </a:p>
          <a:p>
            <a:pPr defTabSz="457200"/>
            <a:r>
              <a:rPr lang="en-GB" sz="1400" dirty="0">
                <a:solidFill>
                  <a:srgbClr val="53565A"/>
                </a:solidFill>
              </a:rPr>
              <a:t>Offer gold open access options </a:t>
            </a:r>
          </a:p>
        </p:txBody>
      </p:sp>
      <p:cxnSp>
        <p:nvCxnSpPr>
          <p:cNvPr id="22" name="Straight Connector 21"/>
          <p:cNvCxnSpPr/>
          <p:nvPr/>
        </p:nvCxnSpPr>
        <p:spPr>
          <a:xfrm>
            <a:off x="6865015" y="1213698"/>
            <a:ext cx="0" cy="725465"/>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907880" y="1213699"/>
            <a:ext cx="2278984" cy="725464"/>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4" name="TextBox 23"/>
          <p:cNvSpPr txBox="1"/>
          <p:nvPr/>
        </p:nvSpPr>
        <p:spPr>
          <a:xfrm>
            <a:off x="6906488" y="1170306"/>
            <a:ext cx="1893486" cy="738664"/>
          </a:xfrm>
          <a:prstGeom prst="rect">
            <a:avLst/>
          </a:prstGeom>
          <a:noFill/>
        </p:spPr>
        <p:txBody>
          <a:bodyPr wrap="square" rtlCol="0">
            <a:spAutoFit/>
          </a:bodyPr>
          <a:lstStyle/>
          <a:p>
            <a:pPr defTabSz="457200"/>
            <a:r>
              <a:rPr lang="en-GB" sz="2800" dirty="0">
                <a:solidFill>
                  <a:srgbClr val="FF8200"/>
                </a:solidFill>
              </a:rPr>
              <a:t>220+</a:t>
            </a:r>
          </a:p>
          <a:p>
            <a:pPr defTabSz="457200"/>
            <a:r>
              <a:rPr lang="en-GB" sz="1400" dirty="0">
                <a:solidFill>
                  <a:srgbClr val="53565A"/>
                </a:solidFill>
              </a:rPr>
              <a:t>Open access journals</a:t>
            </a:r>
          </a:p>
        </p:txBody>
      </p:sp>
      <p:cxnSp>
        <p:nvCxnSpPr>
          <p:cNvPr id="36" name="Straight Connector 35"/>
          <p:cNvCxnSpPr/>
          <p:nvPr/>
        </p:nvCxnSpPr>
        <p:spPr>
          <a:xfrm>
            <a:off x="6864593" y="3162165"/>
            <a:ext cx="1546" cy="1067921"/>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921745" y="3162165"/>
            <a:ext cx="2278984" cy="1067921"/>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8" name="TextBox 37"/>
          <p:cNvSpPr txBox="1"/>
          <p:nvPr/>
        </p:nvSpPr>
        <p:spPr>
          <a:xfrm>
            <a:off x="6921745" y="3076437"/>
            <a:ext cx="2236389" cy="1169551"/>
          </a:xfrm>
          <a:prstGeom prst="rect">
            <a:avLst/>
          </a:prstGeom>
          <a:noFill/>
        </p:spPr>
        <p:txBody>
          <a:bodyPr wrap="square" rtlCol="0">
            <a:spAutoFit/>
          </a:bodyPr>
          <a:lstStyle/>
          <a:p>
            <a:pPr defTabSz="457200"/>
            <a:r>
              <a:rPr lang="en-GB" sz="2800" dirty="0" smtClean="0">
                <a:solidFill>
                  <a:srgbClr val="FF8200"/>
                </a:solidFill>
              </a:rPr>
              <a:t>2</a:t>
            </a:r>
          </a:p>
          <a:p>
            <a:pPr defTabSz="457200"/>
            <a:r>
              <a:rPr lang="en-GB" sz="1400" dirty="0">
                <a:solidFill>
                  <a:srgbClr val="53565A"/>
                </a:solidFill>
              </a:rPr>
              <a:t>Creative Commons licenses offered including CC BY</a:t>
            </a:r>
          </a:p>
        </p:txBody>
      </p:sp>
      <p:cxnSp>
        <p:nvCxnSpPr>
          <p:cNvPr id="40" name="Straight Connector 39"/>
          <p:cNvCxnSpPr/>
          <p:nvPr/>
        </p:nvCxnSpPr>
        <p:spPr>
          <a:xfrm>
            <a:off x="6864593" y="4386483"/>
            <a:ext cx="1546" cy="1185643"/>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864593" y="4372196"/>
            <a:ext cx="2278984" cy="1199930"/>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srgbClr val="FF8200"/>
              </a:solidFill>
            </a:endParaRPr>
          </a:p>
        </p:txBody>
      </p:sp>
      <p:sp>
        <p:nvSpPr>
          <p:cNvPr id="42" name="TextBox 41"/>
          <p:cNvSpPr txBox="1"/>
          <p:nvPr/>
        </p:nvSpPr>
        <p:spPr>
          <a:xfrm>
            <a:off x="6907188" y="4391813"/>
            <a:ext cx="2236389" cy="1169551"/>
          </a:xfrm>
          <a:prstGeom prst="rect">
            <a:avLst/>
          </a:prstGeom>
          <a:noFill/>
        </p:spPr>
        <p:txBody>
          <a:bodyPr wrap="square" rtlCol="0">
            <a:spAutoFit/>
          </a:bodyPr>
          <a:lstStyle/>
          <a:p>
            <a:pPr defTabSz="457200"/>
            <a:r>
              <a:rPr lang="en-GB" sz="2800" dirty="0">
                <a:solidFill>
                  <a:srgbClr val="FF8200"/>
                </a:solidFill>
              </a:rPr>
              <a:t>$500- $5000 </a:t>
            </a:r>
          </a:p>
          <a:p>
            <a:pPr defTabSz="457200"/>
            <a:r>
              <a:rPr lang="en-GB" sz="1400" dirty="0" smtClean="0">
                <a:solidFill>
                  <a:srgbClr val="53565A"/>
                </a:solidFill>
              </a:rPr>
              <a:t>(</a:t>
            </a:r>
            <a:r>
              <a:rPr lang="en-GB" sz="1400" dirty="0">
                <a:solidFill>
                  <a:srgbClr val="53565A"/>
                </a:solidFill>
              </a:rPr>
              <a:t>US Dollars)</a:t>
            </a:r>
          </a:p>
          <a:p>
            <a:pPr defTabSz="457200"/>
            <a:r>
              <a:rPr lang="en-GB" sz="1400" dirty="0">
                <a:solidFill>
                  <a:srgbClr val="53565A"/>
                </a:solidFill>
              </a:rPr>
              <a:t>Price range of our OA fees</a:t>
            </a:r>
          </a:p>
        </p:txBody>
      </p:sp>
    </p:spTree>
    <p:extLst>
      <p:ext uri="{BB962C8B-B14F-4D97-AF65-F5344CB8AC3E}">
        <p14:creationId xmlns:p14="http://schemas.microsoft.com/office/powerpoint/2010/main" xmlns="" val="549336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7210" y="1759884"/>
            <a:ext cx="4405206" cy="4405206"/>
          </a:xfrm>
          <a:prstGeom prst="rect">
            <a:avLst/>
          </a:prstGeom>
        </p:spPr>
      </p:pic>
      <p:sp>
        <p:nvSpPr>
          <p:cNvPr id="11"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Conflicts of interest question</a:t>
            </a:r>
          </a:p>
        </p:txBody>
      </p:sp>
      <p:sp>
        <p:nvSpPr>
          <p:cNvPr id="12" name="Content Placeholder 5"/>
          <p:cNvSpPr>
            <a:spLocks noGrp="1"/>
          </p:cNvSpPr>
          <p:nvPr>
            <p:ph idx="1"/>
          </p:nvPr>
        </p:nvSpPr>
        <p:spPr>
          <a:xfrm>
            <a:off x="337466" y="1816100"/>
            <a:ext cx="6863434" cy="4102100"/>
          </a:xfrm>
        </p:spPr>
        <p:txBody>
          <a:bodyPr>
            <a:noAutofit/>
          </a:bodyPr>
          <a:lstStyle/>
          <a:p>
            <a:pPr marL="457200" indent="-457200">
              <a:buClr>
                <a:schemeClr val="tx2"/>
              </a:buClr>
              <a:buSzPct val="100000"/>
              <a:buFont typeface="+mj-lt"/>
              <a:buAutoNum type="arabicPeriod"/>
            </a:pPr>
            <a:r>
              <a:rPr lang="en-GB" dirty="0" smtClean="0"/>
              <a:t>A </a:t>
            </a:r>
            <a:r>
              <a:rPr lang="en-GB" dirty="0"/>
              <a:t>University Researcher, who owns stock in a large oil company, conducts an experiment on the environmental effects of oil drilling.</a:t>
            </a:r>
          </a:p>
          <a:p>
            <a:pPr marL="457200" indent="-457200">
              <a:buClr>
                <a:schemeClr val="tx2"/>
              </a:buClr>
              <a:buSzPct val="100000"/>
              <a:buFont typeface="+mj-lt"/>
              <a:buAutoNum type="arabicPeriod"/>
            </a:pPr>
            <a:r>
              <a:rPr lang="en-GB" dirty="0" smtClean="0"/>
              <a:t>A </a:t>
            </a:r>
            <a:r>
              <a:rPr lang="en-GB" dirty="0"/>
              <a:t>University Researcher, who is developing and testing a new technology, is also a consultant for a financial services firm that weighs investments in new technologies.</a:t>
            </a:r>
          </a:p>
          <a:p>
            <a:pPr marL="457200" indent="-457200">
              <a:buClr>
                <a:schemeClr val="tx2"/>
              </a:buClr>
              <a:buSzPct val="100000"/>
              <a:buFont typeface="+mj-lt"/>
              <a:buAutoNum type="arabicPeriod"/>
            </a:pPr>
            <a:r>
              <a:rPr lang="en-GB" dirty="0" smtClean="0"/>
              <a:t>A </a:t>
            </a:r>
            <a:r>
              <a:rPr lang="en-GB" dirty="0"/>
              <a:t>Researcher submits an article to a journal for which the Editor-in-Chief is a Professor in the Researcher’s department.</a:t>
            </a:r>
          </a:p>
          <a:p>
            <a:pPr marL="457200" indent="-457200">
              <a:buClr>
                <a:schemeClr val="tx2"/>
              </a:buClr>
              <a:buSzPct val="100000"/>
              <a:buFont typeface="+mj-lt"/>
              <a:buAutoNum type="arabicPeriod"/>
            </a:pPr>
            <a:r>
              <a:rPr lang="en-GB" dirty="0" smtClean="0"/>
              <a:t>A </a:t>
            </a:r>
            <a:r>
              <a:rPr lang="en-GB" dirty="0"/>
              <a:t>Doctor who abides by traditional healing procedures writes a paper on emerging current medical technologies.</a:t>
            </a:r>
            <a:endParaRPr lang="en-GB" dirty="0" smtClean="0"/>
          </a:p>
        </p:txBody>
      </p:sp>
      <p:sp>
        <p:nvSpPr>
          <p:cNvPr id="13" name="Content Placeholder 5"/>
          <p:cNvSpPr txBox="1">
            <a:spLocks/>
          </p:cNvSpPr>
          <p:nvPr/>
        </p:nvSpPr>
        <p:spPr>
          <a:xfrm>
            <a:off x="337466" y="1123849"/>
            <a:ext cx="8484950"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Indicate if any of the following are examples of conflicts of interest:</a:t>
            </a:r>
          </a:p>
        </p:txBody>
      </p:sp>
      <p:pic>
        <p:nvPicPr>
          <p:cNvPr id="10"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5" name="TextBox 14"/>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9850939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p:cNvSpPr>
            <a:spLocks noGrp="1"/>
          </p:cNvSpPr>
          <p:nvPr>
            <p:ph type="title"/>
          </p:nvPr>
        </p:nvSpPr>
        <p:spPr>
          <a:xfrm>
            <a:off x="337466" y="705204"/>
            <a:ext cx="8358052" cy="418645"/>
          </a:xfrm>
        </p:spPr>
        <p:txBody>
          <a:bodyPr/>
          <a:lstStyle/>
          <a:p>
            <a:r>
              <a:rPr lang="en-GB" dirty="0"/>
              <a:t>Global approach to open access policy </a:t>
            </a:r>
            <a:endParaRPr lang="en-US" dirty="0"/>
          </a:p>
        </p:txBody>
      </p:sp>
      <p:sp>
        <p:nvSpPr>
          <p:cNvPr id="1094" name="Freeform 1093"/>
          <p:cNvSpPr>
            <a:spLocks/>
          </p:cNvSpPr>
          <p:nvPr/>
        </p:nvSpPr>
        <p:spPr bwMode="auto">
          <a:xfrm>
            <a:off x="6818088" y="4034871"/>
            <a:ext cx="212990" cy="321707"/>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095" name="Freeform 1094"/>
          <p:cNvSpPr>
            <a:spLocks/>
          </p:cNvSpPr>
          <p:nvPr/>
        </p:nvSpPr>
        <p:spPr bwMode="auto">
          <a:xfrm rot="730076">
            <a:off x="4123769" y="3409330"/>
            <a:ext cx="345347" cy="227237"/>
          </a:xfrm>
          <a:custGeom>
            <a:avLst/>
            <a:gdLst>
              <a:gd name="T0" fmla="*/ 2147483647 w 10000"/>
              <a:gd name="T1" fmla="*/ 938283611 h 10009"/>
              <a:gd name="T2" fmla="*/ 2147483647 w 10000"/>
              <a:gd name="T3" fmla="*/ 911640591 h 10009"/>
              <a:gd name="T4" fmla="*/ 2147483647 w 10000"/>
              <a:gd name="T5" fmla="*/ 811414635 h 10009"/>
              <a:gd name="T6" fmla="*/ 2147483647 w 10000"/>
              <a:gd name="T7" fmla="*/ 851378769 h 10009"/>
              <a:gd name="T8" fmla="*/ 2147483647 w 10000"/>
              <a:gd name="T9" fmla="*/ 851378769 h 10009"/>
              <a:gd name="T10" fmla="*/ 2147483647 w 10000"/>
              <a:gd name="T11" fmla="*/ 465665080 h 10009"/>
              <a:gd name="T12" fmla="*/ 2147483647 w 10000"/>
              <a:gd name="T13" fmla="*/ 5715643 h 10009"/>
              <a:gd name="T14" fmla="*/ 2147483647 w 10000"/>
              <a:gd name="T15" fmla="*/ 216968420 h 10009"/>
              <a:gd name="T16" fmla="*/ 2147483647 w 10000"/>
              <a:gd name="T17" fmla="*/ 5715643 h 10009"/>
              <a:gd name="T18" fmla="*/ 1357109995 w 10000"/>
              <a:gd name="T19" fmla="*/ 216968420 h 10009"/>
              <a:gd name="T20" fmla="*/ 0 w 10000"/>
              <a:gd name="T21" fmla="*/ 640125993 h 10009"/>
              <a:gd name="T22" fmla="*/ 905847689 w 10000"/>
              <a:gd name="T23" fmla="*/ 1697672346 h 10009"/>
              <a:gd name="T24" fmla="*/ 1811694117 w 10000"/>
              <a:gd name="T25" fmla="*/ 1274537104 h 10009"/>
              <a:gd name="T26" fmla="*/ 2147483647 w 10000"/>
              <a:gd name="T27" fmla="*/ 1485789881 h 10009"/>
              <a:gd name="T28" fmla="*/ 2147483647 w 10000"/>
              <a:gd name="T29" fmla="*/ 1697672346 h 10009"/>
              <a:gd name="T30" fmla="*/ 2147483647 w 10000"/>
              <a:gd name="T31" fmla="*/ 1697672346 h 10009"/>
              <a:gd name="T32" fmla="*/ 2147483647 w 10000"/>
              <a:gd name="T33" fmla="*/ 1908947425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1806156555 h 10009"/>
              <a:gd name="T74" fmla="*/ 2147483647 w 10000"/>
              <a:gd name="T75" fmla="*/ 1111484384 h 10009"/>
              <a:gd name="T76" fmla="*/ 2147483647 w 10000"/>
              <a:gd name="T77" fmla="*/ 1013778678 h 10009"/>
              <a:gd name="T78" fmla="*/ 2147483647 w 10000"/>
              <a:gd name="T79" fmla="*/ 1011258428 h 10009"/>
              <a:gd name="T80" fmla="*/ 2147483647 w 10000"/>
              <a:gd name="T81" fmla="*/ 938283611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096" name="Freeform 1095"/>
          <p:cNvSpPr>
            <a:spLocks/>
          </p:cNvSpPr>
          <p:nvPr/>
        </p:nvSpPr>
        <p:spPr bwMode="auto">
          <a:xfrm rot="926903">
            <a:off x="4132897" y="3424650"/>
            <a:ext cx="86717" cy="159576"/>
          </a:xfrm>
          <a:custGeom>
            <a:avLst/>
            <a:gdLst>
              <a:gd name="T0" fmla="*/ 47081879 w 10000"/>
              <a:gd name="T1" fmla="*/ 1062621218 h 10437"/>
              <a:gd name="T2" fmla="*/ 47081879 w 10000"/>
              <a:gd name="T3" fmla="*/ 1000778936 h 10437"/>
              <a:gd name="T4" fmla="*/ 48750333 w 10000"/>
              <a:gd name="T5" fmla="*/ 881279289 h 10437"/>
              <a:gd name="T6" fmla="*/ 53808484 w 10000"/>
              <a:gd name="T7" fmla="*/ 753133952 h 10437"/>
              <a:gd name="T8" fmla="*/ 53808484 w 10000"/>
              <a:gd name="T9" fmla="*/ 691291309 h 10437"/>
              <a:gd name="T10" fmla="*/ 55852594 w 10000"/>
              <a:gd name="T11" fmla="*/ 543104691 h 10437"/>
              <a:gd name="T12" fmla="*/ 60534355 w 10000"/>
              <a:gd name="T13" fmla="*/ 443653550 h 10437"/>
              <a:gd name="T14" fmla="*/ 61550144 w 10000"/>
              <a:gd name="T15" fmla="*/ 322978719 h 10437"/>
              <a:gd name="T16" fmla="*/ 67260218 w 10000"/>
              <a:gd name="T17" fmla="*/ 196015449 h 10437"/>
              <a:gd name="T18" fmla="*/ 60534355 w 10000"/>
              <a:gd name="T19" fmla="*/ 134173148 h 10437"/>
              <a:gd name="T20" fmla="*/ 53808484 w 10000"/>
              <a:gd name="T21" fmla="*/ 61842643 h 10437"/>
              <a:gd name="T22" fmla="*/ 33630154 w 10000"/>
              <a:gd name="T23" fmla="*/ 0 h 10437"/>
              <a:gd name="T24" fmla="*/ 20178339 w 10000"/>
              <a:gd name="T25" fmla="*/ 61842643 h 10437"/>
              <a:gd name="T26" fmla="*/ 13451734 w 10000"/>
              <a:gd name="T27" fmla="*/ 134173148 h 10437"/>
              <a:gd name="T28" fmla="*/ 8306951 w 10000"/>
              <a:gd name="T29" fmla="*/ 187238875 h 10437"/>
              <a:gd name="T30" fmla="*/ 13451734 w 10000"/>
              <a:gd name="T31" fmla="*/ 381680403 h 10437"/>
              <a:gd name="T32" fmla="*/ 13451734 w 10000"/>
              <a:gd name="T33" fmla="*/ 629318504 h 10437"/>
              <a:gd name="T34" fmla="*/ 1540306 w 10000"/>
              <a:gd name="T35" fmla="*/ 813148207 h 10437"/>
              <a:gd name="T36" fmla="*/ 0 w 10000"/>
              <a:gd name="T37" fmla="*/ 938798907 h 10437"/>
              <a:gd name="T38" fmla="*/ 4372006 w 10000"/>
              <a:gd name="T39" fmla="*/ 1011390401 h 10437"/>
              <a:gd name="T40" fmla="*/ 13451734 w 10000"/>
              <a:gd name="T41" fmla="*/ 1000778936 h 10437"/>
              <a:gd name="T42" fmla="*/ 7620888 w 10000"/>
              <a:gd name="T43" fmla="*/ 1362273484 h 10437"/>
              <a:gd name="T44" fmla="*/ 43604808 w 10000"/>
              <a:gd name="T45" fmla="*/ 1367517587 h 10437"/>
              <a:gd name="T46" fmla="*/ 48279113 w 10000"/>
              <a:gd name="T47" fmla="*/ 1235571203 h 10437"/>
              <a:gd name="T48" fmla="*/ 47081879 w 10000"/>
              <a:gd name="T49" fmla="*/ 1186436666 h 10437"/>
              <a:gd name="T50" fmla="*/ 47081879 w 10000"/>
              <a:gd name="T51" fmla="*/ 1062621218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097" name="Freeform 1096"/>
          <p:cNvSpPr>
            <a:spLocks/>
          </p:cNvSpPr>
          <p:nvPr/>
        </p:nvSpPr>
        <p:spPr bwMode="auto">
          <a:xfrm>
            <a:off x="4641030" y="3323797"/>
            <a:ext cx="182563" cy="67661"/>
          </a:xfrm>
          <a:custGeom>
            <a:avLst/>
            <a:gdLst>
              <a:gd name="T0" fmla="*/ 1265222552 w 10000"/>
              <a:gd name="T1" fmla="*/ 27378110 h 10000"/>
              <a:gd name="T2" fmla="*/ 1320279948 w 10000"/>
              <a:gd name="T3" fmla="*/ 18248910 h 10000"/>
              <a:gd name="T4" fmla="*/ 1320279948 w 10000"/>
              <a:gd name="T5" fmla="*/ 18248910 h 10000"/>
              <a:gd name="T6" fmla="*/ 1265222552 w 10000"/>
              <a:gd name="T7" fmla="*/ 9124455 h 10000"/>
              <a:gd name="T8" fmla="*/ 1265222552 w 10000"/>
              <a:gd name="T9" fmla="*/ 4561912 h 10000"/>
              <a:gd name="T10" fmla="*/ 1210303059 w 10000"/>
              <a:gd name="T11" fmla="*/ 4561912 h 10000"/>
              <a:gd name="T12" fmla="*/ 990211761 w 10000"/>
              <a:gd name="T13" fmla="*/ 0 h 10000"/>
              <a:gd name="T14" fmla="*/ 935154023 w 10000"/>
              <a:gd name="T15" fmla="*/ 4561912 h 10000"/>
              <a:gd name="T16" fmla="*/ 770120120 w 10000"/>
              <a:gd name="T17" fmla="*/ 4561912 h 10000"/>
              <a:gd name="T18" fmla="*/ 715194093 w 10000"/>
              <a:gd name="T19" fmla="*/ 9124455 h 10000"/>
              <a:gd name="T20" fmla="*/ 605085855 w 10000"/>
              <a:gd name="T21" fmla="*/ 13686367 h 10000"/>
              <a:gd name="T22" fmla="*/ 660143231 w 10000"/>
              <a:gd name="T23" fmla="*/ 22810821 h 10000"/>
              <a:gd name="T24" fmla="*/ 605085855 w 10000"/>
              <a:gd name="T25" fmla="*/ 27378110 h 10000"/>
              <a:gd name="T26" fmla="*/ 550159828 w 10000"/>
              <a:gd name="T27" fmla="*/ 27378110 h 10000"/>
              <a:gd name="T28" fmla="*/ 330068168 w 10000"/>
              <a:gd name="T29" fmla="*/ 31940089 h 10000"/>
              <a:gd name="T30" fmla="*/ 220091660 w 10000"/>
              <a:gd name="T31" fmla="*/ 31940089 h 10000"/>
              <a:gd name="T32" fmla="*/ 55057396 w 10000"/>
              <a:gd name="T33" fmla="*/ 31940089 h 10000"/>
              <a:gd name="T34" fmla="*/ 0 w 10000"/>
              <a:gd name="T35" fmla="*/ 31940089 h 10000"/>
              <a:gd name="T36" fmla="*/ 55057396 w 10000"/>
              <a:gd name="T37" fmla="*/ 36502565 h 10000"/>
              <a:gd name="T38" fmla="*/ 165034265 w 10000"/>
              <a:gd name="T39" fmla="*/ 45627019 h 10000"/>
              <a:gd name="T40" fmla="*/ 220091660 w 10000"/>
              <a:gd name="T41" fmla="*/ 50188999 h 10000"/>
              <a:gd name="T42" fmla="*/ 275017668 w 10000"/>
              <a:gd name="T43" fmla="*/ 45627019 h 10000"/>
              <a:gd name="T44" fmla="*/ 495102432 w 10000"/>
              <a:gd name="T45" fmla="*/ 45627019 h 10000"/>
              <a:gd name="T46" fmla="*/ 715194093 w 10000"/>
              <a:gd name="T47" fmla="*/ 50188999 h 10000"/>
              <a:gd name="T48" fmla="*/ 770120120 w 10000"/>
              <a:gd name="T49" fmla="*/ 50188999 h 10000"/>
              <a:gd name="T50" fmla="*/ 990211761 w 10000"/>
              <a:gd name="T51" fmla="*/ 50188999 h 10000"/>
              <a:gd name="T52" fmla="*/ 1155245683 w 10000"/>
              <a:gd name="T53" fmla="*/ 41064544 h 10000"/>
              <a:gd name="T54" fmla="*/ 1210303059 w 10000"/>
              <a:gd name="T55" fmla="*/ 41064544 h 10000"/>
              <a:gd name="T56" fmla="*/ 1265222552 w 10000"/>
              <a:gd name="T57" fmla="*/ 27378110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098" name="Freeform 1097"/>
          <p:cNvSpPr>
            <a:spLocks/>
          </p:cNvSpPr>
          <p:nvPr/>
        </p:nvSpPr>
        <p:spPr bwMode="auto">
          <a:xfrm rot="471028">
            <a:off x="4327631" y="3239540"/>
            <a:ext cx="292100" cy="236174"/>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1990462549 h 10000"/>
              <a:gd name="T24" fmla="*/ 2147483647 w 10043"/>
              <a:gd name="T25" fmla="*/ 1809444984 h 10000"/>
              <a:gd name="T26" fmla="*/ 2147483647 w 10043"/>
              <a:gd name="T27" fmla="*/ 1628426567 h 10000"/>
              <a:gd name="T28" fmla="*/ 2147483647 w 10043"/>
              <a:gd name="T29" fmla="*/ 1447409032 h 10000"/>
              <a:gd name="T30" fmla="*/ 2147483647 w 10043"/>
              <a:gd name="T31" fmla="*/ 1266390615 h 10000"/>
              <a:gd name="T32" fmla="*/ 2147483647 w 10043"/>
              <a:gd name="T33" fmla="*/ 1085373050 h 10000"/>
              <a:gd name="T34" fmla="*/ 2147483647 w 10043"/>
              <a:gd name="T35" fmla="*/ 905089499 h 10000"/>
              <a:gd name="T36" fmla="*/ 2147483647 w 10043"/>
              <a:gd name="T37" fmla="*/ 543053517 h 10000"/>
              <a:gd name="T38" fmla="*/ 2147483647 w 10043"/>
              <a:gd name="T39" fmla="*/ 362035982 h 10000"/>
              <a:gd name="T40" fmla="*/ 2147483647 w 10043"/>
              <a:gd name="T41" fmla="*/ 0 h 10000"/>
              <a:gd name="T42" fmla="*/ 2147483647 w 10043"/>
              <a:gd name="T43" fmla="*/ 181017565 h 10000"/>
              <a:gd name="T44" fmla="*/ 2147483647 w 10043"/>
              <a:gd name="T45" fmla="*/ 905089499 h 10000"/>
              <a:gd name="T46" fmla="*/ 2147483647 w 10043"/>
              <a:gd name="T47" fmla="*/ 1085373050 h 10000"/>
              <a:gd name="T48" fmla="*/ 2147483647 w 10043"/>
              <a:gd name="T49" fmla="*/ 1558410996 h 10000"/>
              <a:gd name="T50" fmla="*/ 2147483647 w 10043"/>
              <a:gd name="T51" fmla="*/ 1515195834 h 10000"/>
              <a:gd name="T52" fmla="*/ 2147483647 w 10043"/>
              <a:gd name="T53" fmla="*/ 1228393731 h 10000"/>
              <a:gd name="T54" fmla="*/ 1999737655 w 10043"/>
              <a:gd name="T55" fmla="*/ 1207546465 h 10000"/>
              <a:gd name="T56" fmla="*/ 1992916970 w 10043"/>
              <a:gd name="T57" fmla="*/ 1672376624 h 10000"/>
              <a:gd name="T58" fmla="*/ 2016762205 w 10043"/>
              <a:gd name="T59" fmla="*/ 2147483647 h 10000"/>
              <a:gd name="T60" fmla="*/ 1363544970 w 10043"/>
              <a:gd name="T61" fmla="*/ 2147483647 h 10000"/>
              <a:gd name="T62" fmla="*/ 1097808081 w 10043"/>
              <a:gd name="T63" fmla="*/ 1860107221 h 10000"/>
              <a:gd name="T64" fmla="*/ 582547399 w 10043"/>
              <a:gd name="T65" fmla="*/ 1955455204 h 10000"/>
              <a:gd name="T66" fmla="*/ 28094226 w 10043"/>
              <a:gd name="T67" fmla="*/ 2042620393 h 10000"/>
              <a:gd name="T68" fmla="*/ 80062247 w 10043"/>
              <a:gd name="T69" fmla="*/ 2147483647 h 10000"/>
              <a:gd name="T70" fmla="*/ 89426979 w 10043"/>
              <a:gd name="T71" fmla="*/ 2147483647 h 10000"/>
              <a:gd name="T72" fmla="*/ 709434246 w 10043"/>
              <a:gd name="T73" fmla="*/ 2147483647 h 10000"/>
              <a:gd name="T74" fmla="*/ 1363544970 w 10043"/>
              <a:gd name="T75" fmla="*/ 2147483647 h 10000"/>
              <a:gd name="T76" fmla="*/ 1580696988 w 10043"/>
              <a:gd name="T77" fmla="*/ 2147483647 h 10000"/>
              <a:gd name="T78" fmla="*/ 1580696988 w 10043"/>
              <a:gd name="T79" fmla="*/ 2147483647 h 10000"/>
              <a:gd name="T80" fmla="*/ 1798743406 w 10043"/>
              <a:gd name="T81" fmla="*/ 2147483647 h 10000"/>
              <a:gd name="T82" fmla="*/ 2016762205 w 10043"/>
              <a:gd name="T83" fmla="*/ 2147483647 h 10000"/>
              <a:gd name="T84" fmla="*/ 2147483647 w 10043"/>
              <a:gd name="T85" fmla="*/ 2147483647 h 10000"/>
              <a:gd name="T86" fmla="*/ 2147483647 w 10043"/>
              <a:gd name="T87" fmla="*/ 2147483647 h 10000"/>
              <a:gd name="T88" fmla="*/ 1863458428 w 10043"/>
              <a:gd name="T89" fmla="*/ 2147483647 h 10000"/>
              <a:gd name="T90" fmla="*/ 1803859147 w 10043"/>
              <a:gd name="T91" fmla="*/ 2147483647 h 10000"/>
              <a:gd name="T92" fmla="*/ 2142809949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099" name="Freeform 1098"/>
          <p:cNvSpPr>
            <a:spLocks/>
          </p:cNvSpPr>
          <p:nvPr/>
        </p:nvSpPr>
        <p:spPr bwMode="auto">
          <a:xfrm>
            <a:off x="4575611" y="3381245"/>
            <a:ext cx="298186" cy="254046"/>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00" name="Freeform 1099"/>
          <p:cNvSpPr>
            <a:spLocks/>
          </p:cNvSpPr>
          <p:nvPr/>
        </p:nvSpPr>
        <p:spPr bwMode="auto">
          <a:xfrm>
            <a:off x="4568005" y="3133582"/>
            <a:ext cx="191691" cy="234897"/>
          </a:xfrm>
          <a:custGeom>
            <a:avLst/>
            <a:gdLst>
              <a:gd name="T0" fmla="*/ 271327789 w 10045"/>
              <a:gd name="T1" fmla="*/ 1888844198 h 10019"/>
              <a:gd name="T2" fmla="*/ 217035429 w 10045"/>
              <a:gd name="T3" fmla="*/ 2147483647 h 10019"/>
              <a:gd name="T4" fmla="*/ 217035429 w 10045"/>
              <a:gd name="T5" fmla="*/ 2147483647 h 10019"/>
              <a:gd name="T6" fmla="*/ 108592647 w 10045"/>
              <a:gd name="T7" fmla="*/ 2147483647 h 10019"/>
              <a:gd name="T8" fmla="*/ 108592647 w 10045"/>
              <a:gd name="T9" fmla="*/ 2147483647 h 10019"/>
              <a:gd name="T10" fmla="*/ 54300286 w 10045"/>
              <a:gd name="T11" fmla="*/ 2147483647 h 10019"/>
              <a:gd name="T12" fmla="*/ 54300286 w 10045"/>
              <a:gd name="T13" fmla="*/ 2147483647 h 10019"/>
              <a:gd name="T14" fmla="*/ 108592647 w 10045"/>
              <a:gd name="T15" fmla="*/ 2147483647 h 10019"/>
              <a:gd name="T16" fmla="*/ 54300286 w 10045"/>
              <a:gd name="T17" fmla="*/ 2147483647 h 10019"/>
              <a:gd name="T18" fmla="*/ 0 w 10045"/>
              <a:gd name="T19" fmla="*/ 2147483647 h 10019"/>
              <a:gd name="T20" fmla="*/ 162735123 w 10045"/>
              <a:gd name="T21" fmla="*/ 2147483647 h 10019"/>
              <a:gd name="T22" fmla="*/ 271327789 w 10045"/>
              <a:gd name="T23" fmla="*/ 2147483647 h 10019"/>
              <a:gd name="T24" fmla="*/ 434220742 w 10045"/>
              <a:gd name="T25" fmla="*/ 2147483647 h 10019"/>
              <a:gd name="T26" fmla="*/ 350965916 w 10045"/>
              <a:gd name="T27" fmla="*/ 2147483647 h 10019"/>
              <a:gd name="T28" fmla="*/ 290846247 w 10045"/>
              <a:gd name="T29" fmla="*/ 2147483647 h 10019"/>
              <a:gd name="T30" fmla="*/ 326259732 w 10045"/>
              <a:gd name="T31" fmla="*/ 2147483647 h 10019"/>
              <a:gd name="T32" fmla="*/ 542663106 w 10045"/>
              <a:gd name="T33" fmla="*/ 2147483647 h 10019"/>
              <a:gd name="T34" fmla="*/ 651255752 w 10045"/>
              <a:gd name="T35" fmla="*/ 2147483647 h 10019"/>
              <a:gd name="T36" fmla="*/ 702405679 w 10045"/>
              <a:gd name="T37" fmla="*/ 2147483647 h 10019"/>
              <a:gd name="T38" fmla="*/ 740961618 w 10045"/>
              <a:gd name="T39" fmla="*/ 2147483647 h 10019"/>
              <a:gd name="T40" fmla="*/ 868291181 w 10045"/>
              <a:gd name="T41" fmla="*/ 2147483647 h 10019"/>
              <a:gd name="T42" fmla="*/ 976883847 w 10045"/>
              <a:gd name="T43" fmla="*/ 2147483647 h 10019"/>
              <a:gd name="T44" fmla="*/ 1193911331 w 10045"/>
              <a:gd name="T45" fmla="*/ 2147483647 h 10019"/>
              <a:gd name="T46" fmla="*/ 1314632044 w 10045"/>
              <a:gd name="T47" fmla="*/ 2147483647 h 10019"/>
              <a:gd name="T48" fmla="*/ 1353029775 w 10045"/>
              <a:gd name="T49" fmla="*/ 2147483647 h 10019"/>
              <a:gd name="T50" fmla="*/ 1308173078 w 10045"/>
              <a:gd name="T51" fmla="*/ 2147483647 h 10019"/>
              <a:gd name="T52" fmla="*/ 1385292503 w 10045"/>
              <a:gd name="T53" fmla="*/ 2147483647 h 10019"/>
              <a:gd name="T54" fmla="*/ 1449036378 w 10045"/>
              <a:gd name="T55" fmla="*/ 2147483647 h 10019"/>
              <a:gd name="T56" fmla="*/ 1480667450 w 10045"/>
              <a:gd name="T57" fmla="*/ 2147483647 h 10019"/>
              <a:gd name="T58" fmla="*/ 1397886471 w 10045"/>
              <a:gd name="T59" fmla="*/ 2147483647 h 10019"/>
              <a:gd name="T60" fmla="*/ 1273549458 w 10045"/>
              <a:gd name="T61" fmla="*/ 2147483647 h 10019"/>
              <a:gd name="T62" fmla="*/ 1152205013 w 10045"/>
              <a:gd name="T63" fmla="*/ 2147483647 h 10019"/>
              <a:gd name="T64" fmla="*/ 1117107545 w 10045"/>
              <a:gd name="T65" fmla="*/ 2147483647 h 10019"/>
              <a:gd name="T66" fmla="*/ 1193911331 w 10045"/>
              <a:gd name="T67" fmla="*/ 2147483647 h 10019"/>
              <a:gd name="T68" fmla="*/ 1302511923 w 10045"/>
              <a:gd name="T69" fmla="*/ 2147483647 h 10019"/>
              <a:gd name="T70" fmla="*/ 1429991370 w 10045"/>
              <a:gd name="T71" fmla="*/ 2147483647 h 10019"/>
              <a:gd name="T72" fmla="*/ 1477833088 w 10045"/>
              <a:gd name="T73" fmla="*/ 2147483647 h 10019"/>
              <a:gd name="T74" fmla="*/ 1573839314 w 10045"/>
              <a:gd name="T75" fmla="*/ 2147483647 h 10019"/>
              <a:gd name="T76" fmla="*/ 1573839314 w 10045"/>
              <a:gd name="T77" fmla="*/ 2147483647 h 10019"/>
              <a:gd name="T78" fmla="*/ 1573839314 w 10045"/>
              <a:gd name="T79" fmla="*/ 2147483647 h 10019"/>
              <a:gd name="T80" fmla="*/ 1519539028 w 10045"/>
              <a:gd name="T81" fmla="*/ 2147483647 h 10019"/>
              <a:gd name="T82" fmla="*/ 1519539028 w 10045"/>
              <a:gd name="T83" fmla="*/ 2078519693 h 10019"/>
              <a:gd name="T84" fmla="*/ 1519539028 w 10045"/>
              <a:gd name="T85" fmla="*/ 1888844198 h 10019"/>
              <a:gd name="T86" fmla="*/ 1465246647 w 10045"/>
              <a:gd name="T87" fmla="*/ 1322694048 h 10019"/>
              <a:gd name="T88" fmla="*/ 1465246647 w 10045"/>
              <a:gd name="T89" fmla="*/ 944781225 h 10019"/>
              <a:gd name="T90" fmla="*/ 1248211637 w 10045"/>
              <a:gd name="T91" fmla="*/ 566869248 h 10019"/>
              <a:gd name="T92" fmla="*/ 1031176208 w 10045"/>
              <a:gd name="T93" fmla="*/ 944781225 h 10019"/>
              <a:gd name="T94" fmla="*/ 922583541 w 10045"/>
              <a:gd name="T95" fmla="*/ 755824800 h 10019"/>
              <a:gd name="T96" fmla="*/ 922583541 w 10045"/>
              <a:gd name="T97" fmla="*/ 377912823 h 10019"/>
              <a:gd name="T98" fmla="*/ 759848419 w 10045"/>
              <a:gd name="T99" fmla="*/ 188956426 h 10019"/>
              <a:gd name="T100" fmla="*/ 759848419 w 10045"/>
              <a:gd name="T101" fmla="*/ 188956426 h 10019"/>
              <a:gd name="T102" fmla="*/ 651255752 w 10045"/>
              <a:gd name="T103" fmla="*/ 0 h 10019"/>
              <a:gd name="T104" fmla="*/ 596955466 w 10045"/>
              <a:gd name="T105" fmla="*/ 188956426 h 10019"/>
              <a:gd name="T106" fmla="*/ 596955466 w 10045"/>
              <a:gd name="T107" fmla="*/ 188956426 h 10019"/>
              <a:gd name="T108" fmla="*/ 542663106 w 10045"/>
              <a:gd name="T109" fmla="*/ 944781225 h 10019"/>
              <a:gd name="T110" fmla="*/ 488362820 w 10045"/>
              <a:gd name="T111" fmla="*/ 1322694048 h 10019"/>
              <a:gd name="T112" fmla="*/ 379928381 w 10045"/>
              <a:gd name="T113" fmla="*/ 1322694048 h 10019"/>
              <a:gd name="T114" fmla="*/ 271327789 w 10045"/>
              <a:gd name="T115" fmla="*/ 1322694048 h 10019"/>
              <a:gd name="T116" fmla="*/ 271327789 w 10045"/>
              <a:gd name="T117" fmla="*/ 1511650474 h 10019"/>
              <a:gd name="T118" fmla="*/ 271327789 w 10045"/>
              <a:gd name="T119" fmla="*/ 1888844198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01" name="Freeform 1100"/>
          <p:cNvSpPr>
            <a:spLocks/>
          </p:cNvSpPr>
          <p:nvPr/>
        </p:nvSpPr>
        <p:spPr bwMode="auto">
          <a:xfrm>
            <a:off x="4543663" y="3182093"/>
            <a:ext cx="73025" cy="81703"/>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FF850D"/>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02" name="Freeform 1101"/>
          <p:cNvSpPr>
            <a:spLocks/>
          </p:cNvSpPr>
          <p:nvPr/>
        </p:nvSpPr>
        <p:spPr bwMode="auto">
          <a:xfrm rot="20966185">
            <a:off x="4908788" y="3530608"/>
            <a:ext cx="152136" cy="131492"/>
          </a:xfrm>
          <a:custGeom>
            <a:avLst/>
            <a:gdLst>
              <a:gd name="T0" fmla="*/ 647276645 w 9874"/>
              <a:gd name="T1" fmla="*/ 52684281 h 10000"/>
              <a:gd name="T2" fmla="*/ 660454905 w 9874"/>
              <a:gd name="T3" fmla="*/ 35052887 h 10000"/>
              <a:gd name="T4" fmla="*/ 616909687 w 9874"/>
              <a:gd name="T5" fmla="*/ 34978570 h 10000"/>
              <a:gd name="T6" fmla="*/ 589485086 w 9874"/>
              <a:gd name="T7" fmla="*/ 0 h 10000"/>
              <a:gd name="T8" fmla="*/ 388087398 w 9874"/>
              <a:gd name="T9" fmla="*/ 21430374 h 10000"/>
              <a:gd name="T10" fmla="*/ 260128355 w 9874"/>
              <a:gd name="T11" fmla="*/ 78416289 h 10000"/>
              <a:gd name="T12" fmla="*/ 111501858 w 9874"/>
              <a:gd name="T13" fmla="*/ 113827711 h 10000"/>
              <a:gd name="T14" fmla="*/ 111501858 w 9874"/>
              <a:gd name="T15" fmla="*/ 149304636 h 10000"/>
              <a:gd name="T16" fmla="*/ 74311045 w 9874"/>
              <a:gd name="T17" fmla="*/ 220267054 h 10000"/>
              <a:gd name="T18" fmla="*/ 0 w 9874"/>
              <a:gd name="T19" fmla="*/ 291159701 h 10000"/>
              <a:gd name="T20" fmla="*/ 74311045 w 9874"/>
              <a:gd name="T21" fmla="*/ 397603329 h 10000"/>
              <a:gd name="T22" fmla="*/ 222937542 w 9874"/>
              <a:gd name="T23" fmla="*/ 433080254 h 10000"/>
              <a:gd name="T24" fmla="*/ 148626239 w 9874"/>
              <a:gd name="T25" fmla="*/ 503972885 h 10000"/>
              <a:gd name="T26" fmla="*/ 148626239 w 9874"/>
              <a:gd name="T27" fmla="*/ 645823388 h 10000"/>
              <a:gd name="T28" fmla="*/ 297319151 w 9874"/>
              <a:gd name="T29" fmla="*/ 716785806 h 10000"/>
              <a:gd name="T30" fmla="*/ 371563780 w 9874"/>
              <a:gd name="T31" fmla="*/ 645823388 h 10000"/>
              <a:gd name="T32" fmla="*/ 371563780 w 9874"/>
              <a:gd name="T33" fmla="*/ 574935303 h 10000"/>
              <a:gd name="T34" fmla="*/ 520190003 w 9874"/>
              <a:gd name="T35" fmla="*/ 503972885 h 10000"/>
              <a:gd name="T36" fmla="*/ 371563780 w 9874"/>
              <a:gd name="T37" fmla="*/ 362122120 h 10000"/>
              <a:gd name="T38" fmla="*/ 371563780 w 9874"/>
              <a:gd name="T39" fmla="*/ 291159701 h 10000"/>
              <a:gd name="T40" fmla="*/ 297319151 w 9874"/>
              <a:gd name="T41" fmla="*/ 184785845 h 10000"/>
              <a:gd name="T42" fmla="*/ 520190003 w 9874"/>
              <a:gd name="T43" fmla="*/ 149304636 h 10000"/>
              <a:gd name="T44" fmla="*/ 612159438 w 9874"/>
              <a:gd name="T45" fmla="*/ 127445679 h 10000"/>
              <a:gd name="T46" fmla="*/ 613967313 w 9874"/>
              <a:gd name="T47" fmla="*/ 81428428 h 10000"/>
              <a:gd name="T48" fmla="*/ 629618272 w 9874"/>
              <a:gd name="T49" fmla="*/ 64584152 h 10000"/>
              <a:gd name="T50" fmla="*/ 647276645 w 9874"/>
              <a:gd name="T51" fmla="*/ 52684281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03" name="Freeform 1102"/>
          <p:cNvSpPr>
            <a:spLocks/>
          </p:cNvSpPr>
          <p:nvPr/>
        </p:nvSpPr>
        <p:spPr bwMode="auto">
          <a:xfrm>
            <a:off x="4899660" y="3326350"/>
            <a:ext cx="196254" cy="135321"/>
          </a:xfrm>
          <a:custGeom>
            <a:avLst/>
            <a:gdLst>
              <a:gd name="T0" fmla="*/ 1567338656 w 10000"/>
              <a:gd name="T1" fmla="*/ 379876572 h 10000"/>
              <a:gd name="T2" fmla="*/ 1713889578 w 10000"/>
              <a:gd name="T3" fmla="*/ 323044837 h 10000"/>
              <a:gd name="T4" fmla="*/ 1685694013 w 10000"/>
              <a:gd name="T5" fmla="*/ 186338261 h 10000"/>
              <a:gd name="T6" fmla="*/ 1265674790 w 10000"/>
              <a:gd name="T7" fmla="*/ 0 h 10000"/>
              <a:gd name="T8" fmla="*/ 976257597 w 10000"/>
              <a:gd name="T9" fmla="*/ 57227029 h 10000"/>
              <a:gd name="T10" fmla="*/ 444538943 w 10000"/>
              <a:gd name="T11" fmla="*/ 89485734 h 10000"/>
              <a:gd name="T12" fmla="*/ 385356852 w 10000"/>
              <a:gd name="T13" fmla="*/ 57227029 h 10000"/>
              <a:gd name="T14" fmla="*/ 208000169 w 10000"/>
              <a:gd name="T15" fmla="*/ 218511162 h 10000"/>
              <a:gd name="T16" fmla="*/ 89816322 w 10000"/>
              <a:gd name="T17" fmla="*/ 347617867 h 10000"/>
              <a:gd name="T18" fmla="*/ 84388750 w 10000"/>
              <a:gd name="T19" fmla="*/ 368431045 h 10000"/>
              <a:gd name="T20" fmla="*/ 73885020 w 10000"/>
              <a:gd name="T21" fmla="*/ 385556291 h 10000"/>
              <a:gd name="T22" fmla="*/ 352275 w 10000"/>
              <a:gd name="T23" fmla="*/ 413412332 h 10000"/>
              <a:gd name="T24" fmla="*/ 313223990 w 10000"/>
              <a:gd name="T25" fmla="*/ 658740606 h 10000"/>
              <a:gd name="T26" fmla="*/ 503360364 w 10000"/>
              <a:gd name="T27" fmla="*/ 702440008 h 10000"/>
              <a:gd name="T28" fmla="*/ 555714570 w 10000"/>
              <a:gd name="T29" fmla="*/ 763512424 h 10000"/>
              <a:gd name="T30" fmla="*/ 978362029 w 10000"/>
              <a:gd name="T31" fmla="*/ 799850115 h 10000"/>
              <a:gd name="T32" fmla="*/ 1508337330 w 10000"/>
              <a:gd name="T33" fmla="*/ 734698999 h 10000"/>
              <a:gd name="T34" fmla="*/ 1567338656 w 10000"/>
              <a:gd name="T35" fmla="*/ 541160688 h 10000"/>
              <a:gd name="T36" fmla="*/ 1685694013 w 10000"/>
              <a:gd name="T37" fmla="*/ 508902000 h 10000"/>
              <a:gd name="T38" fmla="*/ 1666439161 w 10000"/>
              <a:gd name="T39" fmla="*/ 463196373 h 10000"/>
              <a:gd name="T40" fmla="*/ 1567338656 w 10000"/>
              <a:gd name="T41" fmla="*/ 379876572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04" name="Freeform 1103"/>
          <p:cNvSpPr>
            <a:spLocks/>
          </p:cNvSpPr>
          <p:nvPr/>
        </p:nvSpPr>
        <p:spPr bwMode="auto">
          <a:xfrm>
            <a:off x="4701884" y="3263796"/>
            <a:ext cx="152136" cy="66384"/>
          </a:xfrm>
          <a:custGeom>
            <a:avLst/>
            <a:gdLst>
              <a:gd name="T0" fmla="*/ 539160361 w 10569"/>
              <a:gd name="T1" fmla="*/ 26667355 h 10092"/>
              <a:gd name="T2" fmla="*/ 394741991 w 10569"/>
              <a:gd name="T3" fmla="*/ 15001295 h 10092"/>
              <a:gd name="T4" fmla="*/ 301998631 w 10569"/>
              <a:gd name="T5" fmla="*/ 7502823 h 10092"/>
              <a:gd name="T6" fmla="*/ 209255271 w 10569"/>
              <a:gd name="T7" fmla="*/ 0 h 10092"/>
              <a:gd name="T8" fmla="*/ 209255271 w 10569"/>
              <a:gd name="T9" fmla="*/ 3748933 h 10092"/>
              <a:gd name="T10" fmla="*/ 162887083 w 10569"/>
              <a:gd name="T11" fmla="*/ 0 h 10092"/>
              <a:gd name="T12" fmla="*/ 139674000 w 10569"/>
              <a:gd name="T13" fmla="*/ 3748933 h 10092"/>
              <a:gd name="T14" fmla="*/ 93302432 w 10569"/>
              <a:gd name="T15" fmla="*/ 7502823 h 10092"/>
              <a:gd name="T16" fmla="*/ 46930865 w 10569"/>
              <a:gd name="T17" fmla="*/ 11252362 h 10092"/>
              <a:gd name="T18" fmla="*/ 562452 w 10569"/>
              <a:gd name="T19" fmla="*/ 15001295 h 10092"/>
              <a:gd name="T20" fmla="*/ 23772140 w 10569"/>
              <a:gd name="T21" fmla="*/ 20069196 h 10092"/>
              <a:gd name="T22" fmla="*/ 67439550 w 10569"/>
              <a:gd name="T23" fmla="*/ 26910368 h 10092"/>
              <a:gd name="T24" fmla="*/ 116515290 w 10569"/>
              <a:gd name="T25" fmla="*/ 37505421 h 10092"/>
              <a:gd name="T26" fmla="*/ 139674000 w 10569"/>
              <a:gd name="T27" fmla="*/ 41259303 h 10092"/>
              <a:gd name="T28" fmla="*/ 164110340 w 10569"/>
              <a:gd name="T29" fmla="*/ 45422540 h 10092"/>
              <a:gd name="T30" fmla="*/ 249964455 w 10569"/>
              <a:gd name="T31" fmla="*/ 44981415 h 10092"/>
              <a:gd name="T32" fmla="*/ 282564080 w 10569"/>
              <a:gd name="T33" fmla="*/ 41227525 h 10092"/>
              <a:gd name="T34" fmla="*/ 326587262 w 10569"/>
              <a:gd name="T35" fmla="*/ 42352788 h 10092"/>
              <a:gd name="T36" fmla="*/ 329189912 w 10569"/>
              <a:gd name="T37" fmla="*/ 42461112 h 10092"/>
              <a:gd name="T38" fmla="*/ 342961869 w 10569"/>
              <a:gd name="T39" fmla="*/ 43230622 h 10092"/>
              <a:gd name="T40" fmla="*/ 395812746 w 10569"/>
              <a:gd name="T41" fmla="*/ 45202006 h 10092"/>
              <a:gd name="T42" fmla="*/ 446518524 w 10569"/>
              <a:gd name="T43" fmla="*/ 42105432 h 10092"/>
              <a:gd name="T44" fmla="*/ 530078401 w 10569"/>
              <a:gd name="T45" fmla="*/ 43914760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05" name="Freeform 1104"/>
          <p:cNvSpPr>
            <a:spLocks/>
          </p:cNvSpPr>
          <p:nvPr/>
        </p:nvSpPr>
        <p:spPr bwMode="auto">
          <a:xfrm>
            <a:off x="4809900" y="3332734"/>
            <a:ext cx="132358" cy="76597"/>
          </a:xfrm>
          <a:custGeom>
            <a:avLst/>
            <a:gdLst>
              <a:gd name="T0" fmla="*/ 270508246 w 9980"/>
              <a:gd name="T1" fmla="*/ 0 h 10000"/>
              <a:gd name="T2" fmla="*/ 220447335 w 9980"/>
              <a:gd name="T3" fmla="*/ 12634903 h 10000"/>
              <a:gd name="T4" fmla="*/ 148009170 w 9980"/>
              <a:gd name="T5" fmla="*/ 18357428 h 10000"/>
              <a:gd name="T6" fmla="*/ 93633390 w 9980"/>
              <a:gd name="T7" fmla="*/ 24080762 h 10000"/>
              <a:gd name="T8" fmla="*/ 57397161 w 9980"/>
              <a:gd name="T9" fmla="*/ 22000693 h 10000"/>
              <a:gd name="T10" fmla="*/ 39297632 w 9980"/>
              <a:gd name="T11" fmla="*/ 18357428 h 10000"/>
              <a:gd name="T12" fmla="*/ 21160752 w 9980"/>
              <a:gd name="T13" fmla="*/ 29794571 h 10000"/>
              <a:gd name="T14" fmla="*/ 3024052 w 9980"/>
              <a:gd name="T15" fmla="*/ 46962851 h 10000"/>
              <a:gd name="T16" fmla="*/ 811075 w 9980"/>
              <a:gd name="T17" fmla="*/ 49383410 h 10000"/>
              <a:gd name="T18" fmla="*/ 11502723 w 9980"/>
              <a:gd name="T19" fmla="*/ 56337260 h 10000"/>
              <a:gd name="T20" fmla="*/ 60604123 w 9980"/>
              <a:gd name="T21" fmla="*/ 78154778 h 10000"/>
              <a:gd name="T22" fmla="*/ 133079445 w 9980"/>
              <a:gd name="T23" fmla="*/ 83178977 h 10000"/>
              <a:gd name="T24" fmla="*/ 161796501 w 9980"/>
              <a:gd name="T25" fmla="*/ 78337953 h 10000"/>
              <a:gd name="T26" fmla="*/ 221515427 w 9980"/>
              <a:gd name="T27" fmla="*/ 71234589 h 10000"/>
              <a:gd name="T28" fmla="*/ 225756009 w 9980"/>
              <a:gd name="T29" fmla="*/ 71234589 h 10000"/>
              <a:gd name="T30" fmla="*/ 274820444 w 9980"/>
              <a:gd name="T31" fmla="*/ 64122510 h 10000"/>
              <a:gd name="T32" fmla="*/ 311059358 w 9980"/>
              <a:gd name="T33" fmla="*/ 41240421 h 10000"/>
              <a:gd name="T34" fmla="*/ 365432453 w 9980"/>
              <a:gd name="T35" fmla="*/ 12634903 h 10000"/>
              <a:gd name="T36" fmla="*/ 357950258 w 9980"/>
              <a:gd name="T37" fmla="*/ 1039625 h 10000"/>
              <a:gd name="T38" fmla="*/ 336495344 w 9980"/>
              <a:gd name="T39" fmla="*/ 2761869 h 10000"/>
              <a:gd name="T40" fmla="*/ 2705082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06" name="Freeform 1105"/>
          <p:cNvSpPr>
            <a:spLocks/>
          </p:cNvSpPr>
          <p:nvPr/>
        </p:nvSpPr>
        <p:spPr bwMode="auto">
          <a:xfrm>
            <a:off x="4814464" y="3300818"/>
            <a:ext cx="127794" cy="56171"/>
          </a:xfrm>
          <a:custGeom>
            <a:avLst/>
            <a:gdLst>
              <a:gd name="T0" fmla="*/ 196738603 w 10000"/>
              <a:gd name="T1" fmla="*/ 1609542 h 9595"/>
              <a:gd name="T2" fmla="*/ 158817476 w 10000"/>
              <a:gd name="T3" fmla="*/ 256185 h 9595"/>
              <a:gd name="T4" fmla="*/ 125235746 w 10000"/>
              <a:gd name="T5" fmla="*/ 272768 h 9595"/>
              <a:gd name="T6" fmla="*/ 89434445 w 10000"/>
              <a:gd name="T7" fmla="*/ 1609542 h 9595"/>
              <a:gd name="T8" fmla="*/ 71567038 w 10000"/>
              <a:gd name="T9" fmla="*/ 7733010 h 9595"/>
              <a:gd name="T10" fmla="*/ 0 w 10000"/>
              <a:gd name="T11" fmla="*/ 13859558 h 9595"/>
              <a:gd name="T12" fmla="*/ 17900651 w 10000"/>
              <a:gd name="T13" fmla="*/ 19982982 h 9595"/>
              <a:gd name="T14" fmla="*/ 31016103 w 10000"/>
              <a:gd name="T15" fmla="*/ 23662013 h 9595"/>
              <a:gd name="T16" fmla="*/ 63931537 w 10000"/>
              <a:gd name="T17" fmla="*/ 26442873 h 9595"/>
              <a:gd name="T18" fmla="*/ 140409322 w 10000"/>
              <a:gd name="T19" fmla="*/ 22766543 h 9595"/>
              <a:gd name="T20" fmla="*/ 197689588 w 10000"/>
              <a:gd name="T21" fmla="*/ 21091016 h 9595"/>
              <a:gd name="T22" fmla="*/ 225886152 w 10000"/>
              <a:gd name="T23" fmla="*/ 15096802 h 9595"/>
              <a:gd name="T24" fmla="*/ 291909231 w 10000"/>
              <a:gd name="T25" fmla="*/ 16334104 h 9595"/>
              <a:gd name="T26" fmla="*/ 310568656 w 10000"/>
              <a:gd name="T27" fmla="*/ 13705232 h 9595"/>
              <a:gd name="T28" fmla="*/ 311645191 w 10000"/>
              <a:gd name="T29" fmla="*/ 10797456 h 9595"/>
              <a:gd name="T30" fmla="*/ 316397131 w 10000"/>
              <a:gd name="T31" fmla="*/ 5936347 h 9595"/>
              <a:gd name="T32" fmla="*/ 271760552 w 10000"/>
              <a:gd name="T33" fmla="*/ 3345688 h 9595"/>
              <a:gd name="T34" fmla="*/ 268305641 w 10000"/>
              <a:gd name="T35" fmla="*/ 1609542 h 9595"/>
              <a:gd name="T36" fmla="*/ 196738603 w 10000"/>
              <a:gd name="T37" fmla="*/ 1609542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07" name="Freeform 1106"/>
          <p:cNvSpPr>
            <a:spLocks/>
          </p:cNvSpPr>
          <p:nvPr/>
        </p:nvSpPr>
        <p:spPr bwMode="auto">
          <a:xfrm>
            <a:off x="4957472" y="3446352"/>
            <a:ext cx="174955" cy="113619"/>
          </a:xfrm>
          <a:custGeom>
            <a:avLst/>
            <a:gdLst>
              <a:gd name="T0" fmla="*/ 404539994 w 10000"/>
              <a:gd name="T1" fmla="*/ 20795121 h 10000"/>
              <a:gd name="T2" fmla="*/ 101131826 w 10000"/>
              <a:gd name="T3" fmla="*/ 20795121 h 10000"/>
              <a:gd name="T4" fmla="*/ 0 w 10000"/>
              <a:gd name="T5" fmla="*/ 0 h 10000"/>
              <a:gd name="T6" fmla="*/ 0 w 10000"/>
              <a:gd name="T7" fmla="*/ 41547729 h 10000"/>
              <a:gd name="T8" fmla="*/ 50623913 w 10000"/>
              <a:gd name="T9" fmla="*/ 103932908 h 10000"/>
              <a:gd name="T10" fmla="*/ 75546255 w 10000"/>
              <a:gd name="T11" fmla="*/ 171095868 h 10000"/>
              <a:gd name="T12" fmla="*/ 50623913 w 10000"/>
              <a:gd name="T13" fmla="*/ 211289959 h 10000"/>
              <a:gd name="T14" fmla="*/ 101131826 w 10000"/>
              <a:gd name="T15" fmla="*/ 252877206 h 10000"/>
              <a:gd name="T16" fmla="*/ 177791600 w 10000"/>
              <a:gd name="T17" fmla="*/ 306019847 h 10000"/>
              <a:gd name="T18" fmla="*/ 457274944 w 10000"/>
              <a:gd name="T19" fmla="*/ 267377028 h 10000"/>
              <a:gd name="T20" fmla="*/ 494877933 w 10000"/>
              <a:gd name="T21" fmla="*/ 281600562 h 10000"/>
              <a:gd name="T22" fmla="*/ 557408924 w 10000"/>
              <a:gd name="T23" fmla="*/ 281876850 h 10000"/>
              <a:gd name="T24" fmla="*/ 556295733 w 10000"/>
              <a:gd name="T25" fmla="*/ 294424949 h 10000"/>
              <a:gd name="T26" fmla="*/ 505671820 w 10000"/>
              <a:gd name="T27" fmla="*/ 315220070 h 10000"/>
              <a:gd name="T28" fmla="*/ 556295733 w 10000"/>
              <a:gd name="T29" fmla="*/ 398358054 h 10000"/>
              <a:gd name="T30" fmla="*/ 758565393 w 10000"/>
              <a:gd name="T31" fmla="*/ 336015191 h 10000"/>
              <a:gd name="T32" fmla="*/ 960835399 w 10000"/>
              <a:gd name="T33" fmla="*/ 336015191 h 10000"/>
              <a:gd name="T34" fmla="*/ 1061967554 w 10000"/>
              <a:gd name="T35" fmla="*/ 273672341 h 10000"/>
              <a:gd name="T36" fmla="*/ 1112591138 w 10000"/>
              <a:gd name="T37" fmla="*/ 273672341 h 10000"/>
              <a:gd name="T38" fmla="*/ 809189306 w 10000"/>
              <a:gd name="T39" fmla="*/ 232082085 h 10000"/>
              <a:gd name="T40" fmla="*/ 758565393 w 10000"/>
              <a:gd name="T41" fmla="*/ 124685713 h 10000"/>
              <a:gd name="T42" fmla="*/ 960835399 w 10000"/>
              <a:gd name="T43" fmla="*/ 41547729 h 10000"/>
              <a:gd name="T44" fmla="*/ 657427560 w 10000"/>
              <a:gd name="T45" fmla="*/ 0 h 10000"/>
              <a:gd name="T46" fmla="*/ 404539994 w 10000"/>
              <a:gd name="T47" fmla="*/ 20795121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08" name="Freeform 1107"/>
          <p:cNvSpPr>
            <a:spLocks/>
          </p:cNvSpPr>
          <p:nvPr/>
        </p:nvSpPr>
        <p:spPr bwMode="auto">
          <a:xfrm>
            <a:off x="4568005" y="3354436"/>
            <a:ext cx="109538" cy="52342"/>
          </a:xfrm>
          <a:custGeom>
            <a:avLst/>
            <a:gdLst>
              <a:gd name="T0" fmla="*/ 133281972 w 10000"/>
              <a:gd name="T1" fmla="*/ 3647102 h 11466"/>
              <a:gd name="T2" fmla="*/ 121170013 w 10000"/>
              <a:gd name="T3" fmla="*/ 2335908 h 11466"/>
              <a:gd name="T4" fmla="*/ 96928195 w 10000"/>
              <a:gd name="T5" fmla="*/ 1024719 h 11466"/>
              <a:gd name="T6" fmla="*/ 61763159 w 10000"/>
              <a:gd name="T7" fmla="*/ 2043250 h 11466"/>
              <a:gd name="T8" fmla="*/ 55046446 w 10000"/>
              <a:gd name="T9" fmla="*/ 0 h 11466"/>
              <a:gd name="T10" fmla="*/ 36352201 w 10000"/>
              <a:gd name="T11" fmla="*/ 1969880 h 11466"/>
              <a:gd name="T12" fmla="*/ 0 w 10000"/>
              <a:gd name="T13" fmla="*/ 6269480 h 11466"/>
              <a:gd name="T14" fmla="*/ 0 w 10000"/>
              <a:gd name="T15" fmla="*/ 8891665 h 11466"/>
              <a:gd name="T16" fmla="*/ 24240241 w 10000"/>
              <a:gd name="T17" fmla="*/ 8891665 h 11466"/>
              <a:gd name="T18" fmla="*/ 35759338 w 10000"/>
              <a:gd name="T19" fmla="*/ 12026952 h 11466"/>
              <a:gd name="T20" fmla="*/ 48464160 w 10000"/>
              <a:gd name="T21" fmla="*/ 11514048 h 11466"/>
              <a:gd name="T22" fmla="*/ 75250422 w 10000"/>
              <a:gd name="T23" fmla="*/ 9477014 h 11466"/>
              <a:gd name="T24" fmla="*/ 89160184 w 10000"/>
              <a:gd name="T25" fmla="*/ 10642422 h 11466"/>
              <a:gd name="T26" fmla="*/ 133281972 w 10000"/>
              <a:gd name="T27" fmla="*/ 8891665 h 11466"/>
              <a:gd name="T28" fmla="*/ 157522214 w 10000"/>
              <a:gd name="T29" fmla="*/ 7580476 h 11466"/>
              <a:gd name="T30" fmla="*/ 169634173 w 10000"/>
              <a:gd name="T31" fmla="*/ 7580476 h 11466"/>
              <a:gd name="T32" fmla="*/ 157522214 w 10000"/>
              <a:gd name="T33" fmla="*/ 6269480 h 11466"/>
              <a:gd name="T34" fmla="*/ 133281972 w 10000"/>
              <a:gd name="T35" fmla="*/ 364710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09" name="Freeform 1108"/>
          <p:cNvSpPr>
            <a:spLocks/>
          </p:cNvSpPr>
          <p:nvPr/>
        </p:nvSpPr>
        <p:spPr bwMode="auto">
          <a:xfrm>
            <a:off x="4513236" y="3236987"/>
            <a:ext cx="68460" cy="60001"/>
          </a:xfrm>
          <a:custGeom>
            <a:avLst/>
            <a:gdLst>
              <a:gd name="T0" fmla="*/ 6065872 w 10056"/>
              <a:gd name="T1" fmla="*/ 14184304 h 10000"/>
              <a:gd name="T2" fmla="*/ 8518756 w 10056"/>
              <a:gd name="T3" fmla="*/ 19860071 h 10000"/>
              <a:gd name="T4" fmla="*/ 13426689 w 10056"/>
              <a:gd name="T5" fmla="*/ 22696230 h 10000"/>
              <a:gd name="T6" fmla="*/ 17900822 w 10056"/>
              <a:gd name="T7" fmla="*/ 26364056 h 10000"/>
              <a:gd name="T8" fmla="*/ 22509397 w 10056"/>
              <a:gd name="T9" fmla="*/ 31031233 h 10000"/>
              <a:gd name="T10" fmla="*/ 25391037 w 10056"/>
              <a:gd name="T11" fmla="*/ 23360442 h 10000"/>
              <a:gd name="T12" fmla="*/ 23682417 w 10056"/>
              <a:gd name="T13" fmla="*/ 17684728 h 10000"/>
              <a:gd name="T14" fmla="*/ 25533350 w 10056"/>
              <a:gd name="T15" fmla="*/ 10184675 h 10000"/>
              <a:gd name="T16" fmla="*/ 21935400 w 10056"/>
              <a:gd name="T17" fmla="*/ 7348015 h 10000"/>
              <a:gd name="T18" fmla="*/ 18332456 w 10056"/>
              <a:gd name="T19" fmla="*/ 5672431 h 10000"/>
              <a:gd name="T20" fmla="*/ 13426689 w 10056"/>
              <a:gd name="T21" fmla="*/ 2836212 h 10000"/>
              <a:gd name="T22" fmla="*/ 8518756 w 10056"/>
              <a:gd name="T23" fmla="*/ 2836212 h 10000"/>
              <a:gd name="T24" fmla="*/ 6065872 w 10056"/>
              <a:gd name="T25" fmla="*/ 0 h 10000"/>
              <a:gd name="T26" fmla="*/ 1160461 w 10056"/>
              <a:gd name="T27" fmla="*/ 2836212 h 10000"/>
              <a:gd name="T28" fmla="*/ 0 w 10056"/>
              <a:gd name="T29" fmla="*/ 3013134 h 10000"/>
              <a:gd name="T30" fmla="*/ 2310571 w 10056"/>
              <a:gd name="T31" fmla="*/ 10683932 h 10000"/>
              <a:gd name="T32" fmla="*/ 6065872 w 10056"/>
              <a:gd name="T33" fmla="*/ 14184304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0" name="Freeform 1109"/>
          <p:cNvSpPr>
            <a:spLocks/>
          </p:cNvSpPr>
          <p:nvPr/>
        </p:nvSpPr>
        <p:spPr bwMode="auto">
          <a:xfrm rot="21133526">
            <a:off x="4735354" y="3378692"/>
            <a:ext cx="85196" cy="38298"/>
          </a:xfrm>
          <a:custGeom>
            <a:avLst/>
            <a:gdLst>
              <a:gd name="T0" fmla="*/ 0 w 1912593"/>
              <a:gd name="T1" fmla="*/ 1 h 1229193"/>
              <a:gd name="T2" fmla="*/ 0 w 1912593"/>
              <a:gd name="T3" fmla="*/ 3 h 1229193"/>
              <a:gd name="T4" fmla="*/ 5 w 1912593"/>
              <a:gd name="T5" fmla="*/ 3 h 1229193"/>
              <a:gd name="T6" fmla="*/ 9 w 1912593"/>
              <a:gd name="T7" fmla="*/ 1 h 1229193"/>
              <a:gd name="T8" fmla="*/ 8 w 1912593"/>
              <a:gd name="T9" fmla="*/ 0 h 1229193"/>
              <a:gd name="T10" fmla="*/ 5 w 1912593"/>
              <a:gd name="T11" fmla="*/ 1 h 1229193"/>
              <a:gd name="T12" fmla="*/ 1 w 1912593"/>
              <a:gd name="T13" fmla="*/ 1 h 1229193"/>
              <a:gd name="T14" fmla="*/ 1 w 1912593"/>
              <a:gd name="T15" fmla="*/ 1 h 1229193"/>
              <a:gd name="T16" fmla="*/ 0 w 1912593"/>
              <a:gd name="T17" fmla="*/ 1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1" name="Freeform 1110"/>
          <p:cNvSpPr>
            <a:spLocks/>
          </p:cNvSpPr>
          <p:nvPr/>
        </p:nvSpPr>
        <p:spPr bwMode="auto">
          <a:xfrm>
            <a:off x="4739917" y="3386351"/>
            <a:ext cx="136922" cy="120002"/>
          </a:xfrm>
          <a:custGeom>
            <a:avLst/>
            <a:gdLst>
              <a:gd name="T0" fmla="*/ 5 w 3644175"/>
              <a:gd name="T1" fmla="*/ 0 h 3780713"/>
              <a:gd name="T2" fmla="*/ 3 w 3644175"/>
              <a:gd name="T3" fmla="*/ 2 h 3780713"/>
              <a:gd name="T4" fmla="*/ 0 w 3644175"/>
              <a:gd name="T5" fmla="*/ 2 h 3780713"/>
              <a:gd name="T6" fmla="*/ 0 w 3644175"/>
              <a:gd name="T7" fmla="*/ 3 h 3780713"/>
              <a:gd name="T8" fmla="*/ 1 w 3644175"/>
              <a:gd name="T9" fmla="*/ 4 h 3780713"/>
              <a:gd name="T10" fmla="*/ 1 w 3644175"/>
              <a:gd name="T11" fmla="*/ 4 h 3780713"/>
              <a:gd name="T12" fmla="*/ 1 w 3644175"/>
              <a:gd name="T13" fmla="*/ 3 h 3780713"/>
              <a:gd name="T14" fmla="*/ 2 w 3644175"/>
              <a:gd name="T15" fmla="*/ 4 h 3780713"/>
              <a:gd name="T16" fmla="*/ 3 w 3644175"/>
              <a:gd name="T17" fmla="*/ 6 h 3780713"/>
              <a:gd name="T18" fmla="*/ 4 w 3644175"/>
              <a:gd name="T19" fmla="*/ 7 h 3780713"/>
              <a:gd name="T20" fmla="*/ 8 w 3644175"/>
              <a:gd name="T21" fmla="*/ 9 h 3780713"/>
              <a:gd name="T22" fmla="*/ 3 w 3644175"/>
              <a:gd name="T23" fmla="*/ 4 h 3780713"/>
              <a:gd name="T24" fmla="*/ 4 w 3644175"/>
              <a:gd name="T25" fmla="*/ 3 h 3780713"/>
              <a:gd name="T26" fmla="*/ 4 w 3644175"/>
              <a:gd name="T27" fmla="*/ 4 h 3780713"/>
              <a:gd name="T28" fmla="*/ 9 w 3644175"/>
              <a:gd name="T29" fmla="*/ 4 h 3780713"/>
              <a:gd name="T30" fmla="*/ 8 w 3644175"/>
              <a:gd name="T31" fmla="*/ 1 h 3780713"/>
              <a:gd name="T32" fmla="*/ 7 w 3644175"/>
              <a:gd name="T33" fmla="*/ 2 h 3780713"/>
              <a:gd name="T34" fmla="*/ 6 w 3644175"/>
              <a:gd name="T35" fmla="*/ 2 h 3780713"/>
              <a:gd name="T36" fmla="*/ 5 w 3644175"/>
              <a:gd name="T37" fmla="*/ 0 h 3780713"/>
              <a:gd name="T38" fmla="*/ 5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2" name="Freeform 1111"/>
          <p:cNvSpPr>
            <a:spLocks/>
          </p:cNvSpPr>
          <p:nvPr/>
        </p:nvSpPr>
        <p:spPr bwMode="auto">
          <a:xfrm>
            <a:off x="4796208" y="3428479"/>
            <a:ext cx="94324" cy="79150"/>
          </a:xfrm>
          <a:custGeom>
            <a:avLst/>
            <a:gdLst>
              <a:gd name="T0" fmla="*/ 6 w 2398426"/>
              <a:gd name="T1" fmla="*/ 1 h 2488994"/>
              <a:gd name="T2" fmla="*/ 1 w 2398426"/>
              <a:gd name="T3" fmla="*/ 0 h 2488994"/>
              <a:gd name="T4" fmla="*/ 0 w 2398426"/>
              <a:gd name="T5" fmla="*/ 0 h 2488994"/>
              <a:gd name="T6" fmla="*/ 0 w 2398426"/>
              <a:gd name="T7" fmla="*/ 1 h 2488994"/>
              <a:gd name="T8" fmla="*/ 5 w 2398426"/>
              <a:gd name="T9" fmla="*/ 6 h 2488994"/>
              <a:gd name="T10" fmla="*/ 6 w 2398426"/>
              <a:gd name="T11" fmla="*/ 4 h 2488994"/>
              <a:gd name="T12" fmla="*/ 7 w 2398426"/>
              <a:gd name="T13" fmla="*/ 3 h 2488994"/>
              <a:gd name="T14" fmla="*/ 6 w 2398426"/>
              <a:gd name="T15" fmla="*/ 1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3" name="Freeform 1112"/>
          <p:cNvSpPr>
            <a:spLocks/>
          </p:cNvSpPr>
          <p:nvPr/>
        </p:nvSpPr>
        <p:spPr bwMode="auto">
          <a:xfrm rot="286500">
            <a:off x="4864669" y="3476991"/>
            <a:ext cx="42598" cy="47235"/>
          </a:xfrm>
          <a:custGeom>
            <a:avLst/>
            <a:gdLst>
              <a:gd name="T0" fmla="*/ 1 w 1259245"/>
              <a:gd name="T1" fmla="*/ 0 h 1506961"/>
              <a:gd name="T2" fmla="*/ 0 w 1259245"/>
              <a:gd name="T3" fmla="*/ 2 h 1506961"/>
              <a:gd name="T4" fmla="*/ 1 w 1259245"/>
              <a:gd name="T5" fmla="*/ 4 h 1506961"/>
              <a:gd name="T6" fmla="*/ 2 w 1259245"/>
              <a:gd name="T7" fmla="*/ 1 h 1506961"/>
              <a:gd name="T8" fmla="*/ 1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4" name="Freeform 1113"/>
          <p:cNvSpPr>
            <a:spLocks/>
          </p:cNvSpPr>
          <p:nvPr/>
        </p:nvSpPr>
        <p:spPr bwMode="auto">
          <a:xfrm>
            <a:off x="4866190" y="3395287"/>
            <a:ext cx="68460" cy="45958"/>
          </a:xfrm>
          <a:custGeom>
            <a:avLst/>
            <a:gdLst>
              <a:gd name="T0" fmla="*/ 1 w 1678899"/>
              <a:gd name="T1" fmla="*/ 5 h 1259174"/>
              <a:gd name="T2" fmla="*/ 5 w 1678899"/>
              <a:gd name="T3" fmla="*/ 5 h 1259174"/>
              <a:gd name="T4" fmla="*/ 5 w 1678899"/>
              <a:gd name="T5" fmla="*/ 4 h 1259174"/>
              <a:gd name="T6" fmla="*/ 3 w 1678899"/>
              <a:gd name="T7" fmla="*/ 0 h 1259174"/>
              <a:gd name="T8" fmla="*/ 0 w 1678899"/>
              <a:gd name="T9" fmla="*/ 1 h 1259174"/>
              <a:gd name="T10" fmla="*/ 1 w 1678899"/>
              <a:gd name="T11" fmla="*/ 5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5" name="Freeform 1114"/>
          <p:cNvSpPr>
            <a:spLocks/>
          </p:cNvSpPr>
          <p:nvPr/>
        </p:nvSpPr>
        <p:spPr bwMode="auto">
          <a:xfrm>
            <a:off x="4878361" y="3437416"/>
            <a:ext cx="95845" cy="77873"/>
          </a:xfrm>
          <a:custGeom>
            <a:avLst/>
            <a:gdLst>
              <a:gd name="T0" fmla="*/ 0 w 2578308"/>
              <a:gd name="T1" fmla="*/ 0 h 2368446"/>
              <a:gd name="T2" fmla="*/ 1 w 2578308"/>
              <a:gd name="T3" fmla="*/ 3 h 2368446"/>
              <a:gd name="T4" fmla="*/ 0 w 2578308"/>
              <a:gd name="T5" fmla="*/ 4 h 2368446"/>
              <a:gd name="T6" fmla="*/ 2 w 2578308"/>
              <a:gd name="T7" fmla="*/ 5 h 2368446"/>
              <a:gd name="T8" fmla="*/ 3 w 2578308"/>
              <a:gd name="T9" fmla="*/ 4 h 2368446"/>
              <a:gd name="T10" fmla="*/ 4 w 2578308"/>
              <a:gd name="T11" fmla="*/ 6 h 2368446"/>
              <a:gd name="T12" fmla="*/ 4 w 2578308"/>
              <a:gd name="T13" fmla="*/ 7 h 2368446"/>
              <a:gd name="T14" fmla="*/ 5 w 2578308"/>
              <a:gd name="T15" fmla="*/ 6 h 2368446"/>
              <a:gd name="T16" fmla="*/ 6 w 2578308"/>
              <a:gd name="T17" fmla="*/ 4 h 2368446"/>
              <a:gd name="T18" fmla="*/ 5 w 2578308"/>
              <a:gd name="T19" fmla="*/ 1 h 2368446"/>
              <a:gd name="T20" fmla="*/ 3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6" name="Freeform 1115"/>
          <p:cNvSpPr>
            <a:spLocks/>
          </p:cNvSpPr>
          <p:nvPr/>
        </p:nvSpPr>
        <p:spPr bwMode="auto">
          <a:xfrm>
            <a:off x="4904224" y="3485927"/>
            <a:ext cx="38034" cy="39575"/>
          </a:xfrm>
          <a:custGeom>
            <a:avLst/>
            <a:gdLst>
              <a:gd name="T0" fmla="*/ 1 w 1097536"/>
              <a:gd name="T1" fmla="*/ 0 h 1184223"/>
              <a:gd name="T2" fmla="*/ 0 w 1097536"/>
              <a:gd name="T3" fmla="*/ 1 h 1184223"/>
              <a:gd name="T4" fmla="*/ 1 w 1097536"/>
              <a:gd name="T5" fmla="*/ 4 h 1184223"/>
              <a:gd name="T6" fmla="*/ 2 w 1097536"/>
              <a:gd name="T7" fmla="*/ 2 h 1184223"/>
              <a:gd name="T8" fmla="*/ 2 w 1097536"/>
              <a:gd name="T9" fmla="*/ 2 h 1184223"/>
              <a:gd name="T10" fmla="*/ 1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pattFill prst="trellis">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7" name="Freeform 1116"/>
          <p:cNvSpPr>
            <a:spLocks/>
          </p:cNvSpPr>
          <p:nvPr/>
        </p:nvSpPr>
        <p:spPr bwMode="auto">
          <a:xfrm>
            <a:off x="4920959" y="3507629"/>
            <a:ext cx="62375" cy="48511"/>
          </a:xfrm>
          <a:custGeom>
            <a:avLst/>
            <a:gdLst>
              <a:gd name="T0" fmla="*/ 0 w 1852882"/>
              <a:gd name="T1" fmla="*/ 1 h 1521018"/>
              <a:gd name="T2" fmla="*/ 0 w 1852882"/>
              <a:gd name="T3" fmla="*/ 3 h 1521018"/>
              <a:gd name="T4" fmla="*/ 1 w 1852882"/>
              <a:gd name="T5" fmla="*/ 4 h 1521018"/>
              <a:gd name="T6" fmla="*/ 1 w 1852882"/>
              <a:gd name="T7" fmla="*/ 3 h 1521018"/>
              <a:gd name="T8" fmla="*/ 3 w 1852882"/>
              <a:gd name="T9" fmla="*/ 2 h 1521018"/>
              <a:gd name="T10" fmla="*/ 3 w 1852882"/>
              <a:gd name="T11" fmla="*/ 2 h 1521018"/>
              <a:gd name="T12" fmla="*/ 3 w 1852882"/>
              <a:gd name="T13" fmla="*/ 1 h 1521018"/>
              <a:gd name="T14" fmla="*/ 2 w 1852882"/>
              <a:gd name="T15" fmla="*/ 1 h 1521018"/>
              <a:gd name="T16" fmla="*/ 2 w 1852882"/>
              <a:gd name="T17" fmla="*/ 0 h 1521018"/>
              <a:gd name="T18" fmla="*/ 1 w 1852882"/>
              <a:gd name="T19" fmla="*/ 0 h 1521018"/>
              <a:gd name="T20" fmla="*/ 0 w 1852882"/>
              <a:gd name="T21" fmla="*/ 1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8" name="Freeform 1117"/>
          <p:cNvSpPr>
            <a:spLocks/>
          </p:cNvSpPr>
          <p:nvPr/>
        </p:nvSpPr>
        <p:spPr bwMode="auto">
          <a:xfrm>
            <a:off x="4882925" y="3499970"/>
            <a:ext cx="51726" cy="88087"/>
          </a:xfrm>
          <a:custGeom>
            <a:avLst/>
            <a:gdLst>
              <a:gd name="T0" fmla="*/ 0 w 444747"/>
              <a:gd name="T1" fmla="*/ 52 h 900169"/>
              <a:gd name="T2" fmla="*/ 21 w 444747"/>
              <a:gd name="T3" fmla="*/ 65 h 900169"/>
              <a:gd name="T4" fmla="*/ 21 w 444747"/>
              <a:gd name="T5" fmla="*/ 155 h 900169"/>
              <a:gd name="T6" fmla="*/ 57 w 444747"/>
              <a:gd name="T7" fmla="*/ 195 h 900169"/>
              <a:gd name="T8" fmla="*/ 70 w 444747"/>
              <a:gd name="T9" fmla="*/ 181 h 900169"/>
              <a:gd name="T10" fmla="*/ 83 w 444747"/>
              <a:gd name="T11" fmla="*/ 148 h 900169"/>
              <a:gd name="T12" fmla="*/ 78 w 444747"/>
              <a:gd name="T13" fmla="*/ 132 h 900169"/>
              <a:gd name="T14" fmla="*/ 96 w 444747"/>
              <a:gd name="T15" fmla="*/ 125 h 900169"/>
              <a:gd name="T16" fmla="*/ 70 w 444747"/>
              <a:gd name="T17" fmla="*/ 103 h 900169"/>
              <a:gd name="T18" fmla="*/ 70 w 444747"/>
              <a:gd name="T19" fmla="*/ 58 h 900169"/>
              <a:gd name="T20" fmla="*/ 40 w 444747"/>
              <a:gd name="T21" fmla="*/ 0 h 900169"/>
              <a:gd name="T22" fmla="*/ 0 w 444747"/>
              <a:gd name="T23" fmla="*/ 52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19" name="Freeform 1118"/>
          <p:cNvSpPr>
            <a:spLocks/>
          </p:cNvSpPr>
          <p:nvPr/>
        </p:nvSpPr>
        <p:spPr bwMode="auto">
          <a:xfrm>
            <a:off x="4148111" y="3109326"/>
            <a:ext cx="104973" cy="131492"/>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20" name="Freeform 1119"/>
          <p:cNvSpPr>
            <a:spLocks/>
          </p:cNvSpPr>
          <p:nvPr/>
        </p:nvSpPr>
        <p:spPr bwMode="auto">
          <a:xfrm>
            <a:off x="5660338" y="2035694"/>
            <a:ext cx="418372" cy="448091"/>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21" name="Freeform 1120"/>
          <p:cNvSpPr>
            <a:spLocks/>
          </p:cNvSpPr>
          <p:nvPr/>
        </p:nvSpPr>
        <p:spPr bwMode="auto">
          <a:xfrm>
            <a:off x="5412356" y="4671901"/>
            <a:ext cx="159743" cy="278302"/>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22" name="Freeform 1121"/>
          <p:cNvSpPr>
            <a:spLocks/>
          </p:cNvSpPr>
          <p:nvPr/>
        </p:nvSpPr>
        <p:spPr bwMode="auto">
          <a:xfrm>
            <a:off x="8362264" y="5312761"/>
            <a:ext cx="171913" cy="164684"/>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B050"/>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23" name="Freeform 1122"/>
          <p:cNvSpPr>
            <a:spLocks/>
          </p:cNvSpPr>
          <p:nvPr/>
        </p:nvSpPr>
        <p:spPr bwMode="auto">
          <a:xfrm>
            <a:off x="8511357" y="5164674"/>
            <a:ext cx="120187" cy="162130"/>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24" name="Freeform 1123"/>
          <p:cNvSpPr>
            <a:spLocks/>
          </p:cNvSpPr>
          <p:nvPr/>
        </p:nvSpPr>
        <p:spPr bwMode="auto">
          <a:xfrm>
            <a:off x="7090411" y="4660412"/>
            <a:ext cx="947804" cy="6038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pattFill prst="smGrid">
            <a:fgClr>
              <a:schemeClr val="accent4"/>
            </a:fgClr>
            <a:bgClr>
              <a:schemeClr val="tx2"/>
            </a:bgClr>
          </a:patt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25" name="Freeform 1124"/>
          <p:cNvSpPr>
            <a:spLocks/>
          </p:cNvSpPr>
          <p:nvPr/>
        </p:nvSpPr>
        <p:spPr bwMode="auto">
          <a:xfrm>
            <a:off x="7834354" y="5299995"/>
            <a:ext cx="83675" cy="95746"/>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B050"/>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26" name="Freeform 1125"/>
          <p:cNvSpPr>
            <a:spLocks/>
          </p:cNvSpPr>
          <p:nvPr/>
        </p:nvSpPr>
        <p:spPr bwMode="auto">
          <a:xfrm>
            <a:off x="6684209" y="4328492"/>
            <a:ext cx="231246" cy="213194"/>
          </a:xfrm>
          <a:custGeom>
            <a:avLst/>
            <a:gdLst>
              <a:gd name="T0" fmla="*/ 0 w 31"/>
              <a:gd name="T1" fmla="*/ 0 h 34"/>
              <a:gd name="T2" fmla="*/ 2147483647 w 31"/>
              <a:gd name="T3" fmla="*/ 0 h 34"/>
              <a:gd name="T4" fmla="*/ 2147483647 w 31"/>
              <a:gd name="T5" fmla="*/ 2147483647 h 34"/>
              <a:gd name="T6" fmla="*/ 2147483647 w 31"/>
              <a:gd name="T7" fmla="*/ 2147483647 h 34"/>
              <a:gd name="T8" fmla="*/ 2147483647 w 31"/>
              <a:gd name="T9" fmla="*/ 2147483647 h 34"/>
              <a:gd name="T10" fmla="*/ 2147483647 w 31"/>
              <a:gd name="T11" fmla="*/ 2147483647 h 34"/>
              <a:gd name="T12" fmla="*/ 2147483647 w 31"/>
              <a:gd name="T13" fmla="*/ 2147483647 h 34"/>
              <a:gd name="T14" fmla="*/ 2147483647 w 31"/>
              <a:gd name="T15" fmla="*/ 2147483647 h 34"/>
              <a:gd name="T16" fmla="*/ 2147483647 w 31"/>
              <a:gd name="T17" fmla="*/ 2147483647 h 34"/>
              <a:gd name="T18" fmla="*/ 2147483647 w 31"/>
              <a:gd name="T19" fmla="*/ 2147483647 h 34"/>
              <a:gd name="T20" fmla="*/ 2147483647 w 31"/>
              <a:gd name="T21" fmla="*/ 2147483647 h 34"/>
              <a:gd name="T22" fmla="*/ 2147483647 w 31"/>
              <a:gd name="T23" fmla="*/ 2147483647 h 34"/>
              <a:gd name="T24" fmla="*/ 2147483647 w 31"/>
              <a:gd name="T25" fmla="*/ 2147483647 h 34"/>
              <a:gd name="T26" fmla="*/ 2147483647 w 31"/>
              <a:gd name="T27" fmla="*/ 2147483647 h 34"/>
              <a:gd name="T28" fmla="*/ 2147483647 w 31"/>
              <a:gd name="T29" fmla="*/ 2147483647 h 34"/>
              <a:gd name="T30" fmla="*/ 2147483647 w 31"/>
              <a:gd name="T31" fmla="*/ 2147483647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27" name="Freeform 1126"/>
          <p:cNvSpPr>
            <a:spLocks/>
          </p:cNvSpPr>
          <p:nvPr/>
        </p:nvSpPr>
        <p:spPr bwMode="auto">
          <a:xfrm>
            <a:off x="7052377" y="4300407"/>
            <a:ext cx="217554" cy="213194"/>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28" name="Freeform 1127"/>
          <p:cNvSpPr>
            <a:spLocks/>
          </p:cNvSpPr>
          <p:nvPr/>
        </p:nvSpPr>
        <p:spPr bwMode="auto">
          <a:xfrm>
            <a:off x="7218205" y="4402536"/>
            <a:ext cx="135400" cy="139151"/>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29" name="Freeform 1128"/>
          <p:cNvSpPr>
            <a:spLocks/>
          </p:cNvSpPr>
          <p:nvPr/>
        </p:nvSpPr>
        <p:spPr bwMode="auto">
          <a:xfrm>
            <a:off x="6910892" y="4560836"/>
            <a:ext cx="254066" cy="48511"/>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30" name="Freeform 1129"/>
          <p:cNvSpPr>
            <a:spLocks/>
          </p:cNvSpPr>
          <p:nvPr/>
        </p:nvSpPr>
        <p:spPr bwMode="auto">
          <a:xfrm>
            <a:off x="2879301" y="3244647"/>
            <a:ext cx="152136" cy="144258"/>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31" name="Freeform 1130"/>
          <p:cNvSpPr>
            <a:spLocks/>
          </p:cNvSpPr>
          <p:nvPr/>
        </p:nvSpPr>
        <p:spPr bwMode="auto">
          <a:xfrm>
            <a:off x="2254023" y="3973594"/>
            <a:ext cx="264716" cy="62554"/>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32" name="Freeform 1131"/>
          <p:cNvSpPr>
            <a:spLocks/>
          </p:cNvSpPr>
          <p:nvPr/>
        </p:nvSpPr>
        <p:spPr bwMode="auto">
          <a:xfrm>
            <a:off x="2518739" y="4042531"/>
            <a:ext cx="164306" cy="38298"/>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33" name="Freeform 1132"/>
          <p:cNvSpPr>
            <a:spLocks/>
          </p:cNvSpPr>
          <p:nvPr/>
        </p:nvSpPr>
        <p:spPr bwMode="auto">
          <a:xfrm>
            <a:off x="4686670" y="3618695"/>
            <a:ext cx="74546" cy="37021"/>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34" name="Freeform 1133"/>
          <p:cNvSpPr>
            <a:spLocks/>
          </p:cNvSpPr>
          <p:nvPr/>
        </p:nvSpPr>
        <p:spPr bwMode="auto">
          <a:xfrm>
            <a:off x="4602995" y="3547205"/>
            <a:ext cx="30427" cy="49788"/>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35" name="Freeform 1134"/>
          <p:cNvSpPr>
            <a:spLocks/>
          </p:cNvSpPr>
          <p:nvPr/>
        </p:nvSpPr>
        <p:spPr bwMode="auto">
          <a:xfrm>
            <a:off x="4595389" y="3496140"/>
            <a:ext cx="38033" cy="38298"/>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36" name="Freeform 1135"/>
          <p:cNvSpPr>
            <a:spLocks/>
          </p:cNvSpPr>
          <p:nvPr/>
        </p:nvSpPr>
        <p:spPr bwMode="auto">
          <a:xfrm>
            <a:off x="5360630" y="3637844"/>
            <a:ext cx="38034" cy="6383"/>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37" name="Rectangle 1136"/>
          <p:cNvSpPr>
            <a:spLocks noChangeArrowheads="1"/>
          </p:cNvSpPr>
          <p:nvPr/>
        </p:nvSpPr>
        <p:spPr bwMode="auto">
          <a:xfrm>
            <a:off x="5226751" y="3824230"/>
            <a:ext cx="0" cy="2553"/>
          </a:xfrm>
          <a:prstGeom prst="rect">
            <a:avLst/>
          </a:prstGeom>
          <a:solidFill>
            <a:schemeClr val="bg1"/>
          </a:solidFill>
          <a:ln w="9525">
            <a:solidFill>
              <a:schemeClr val="bg2"/>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38" name="Freeform 1137"/>
          <p:cNvSpPr>
            <a:spLocks/>
          </p:cNvSpPr>
          <p:nvPr/>
        </p:nvSpPr>
        <p:spPr bwMode="auto">
          <a:xfrm>
            <a:off x="4978771" y="3517842"/>
            <a:ext cx="471620" cy="144258"/>
          </a:xfrm>
          <a:custGeom>
            <a:avLst/>
            <a:gdLst>
              <a:gd name="T0" fmla="*/ 635446347 w 10616"/>
              <a:gd name="T1" fmla="*/ 50199597 h 10000"/>
              <a:gd name="T2" fmla="*/ 669215180 w 10616"/>
              <a:gd name="T3" fmla="*/ 52704822 h 10000"/>
              <a:gd name="T4" fmla="*/ 854898495 w 10616"/>
              <a:gd name="T5" fmla="*/ 50199597 h 10000"/>
              <a:gd name="T6" fmla="*/ 939372103 w 10616"/>
              <a:gd name="T7" fmla="*/ 47688273 h 10000"/>
              <a:gd name="T8" fmla="*/ 1023746879 w 10616"/>
              <a:gd name="T9" fmla="*/ 45177253 h 10000"/>
              <a:gd name="T10" fmla="*/ 1057515666 w 10616"/>
              <a:gd name="T11" fmla="*/ 47688273 h 10000"/>
              <a:gd name="T12" fmla="*/ 1040680689 w 10616"/>
              <a:gd name="T13" fmla="*/ 40160704 h 10000"/>
              <a:gd name="T14" fmla="*/ 1040680689 w 10616"/>
              <a:gd name="T15" fmla="*/ 22588788 h 10000"/>
              <a:gd name="T16" fmla="*/ 1057515666 w 10616"/>
              <a:gd name="T17" fmla="*/ 20077464 h 10000"/>
              <a:gd name="T18" fmla="*/ 989975913 w 10616"/>
              <a:gd name="T19" fmla="*/ 7527551 h 10000"/>
              <a:gd name="T20" fmla="*/ 956207080 w 10616"/>
              <a:gd name="T21" fmla="*/ 2511001 h 10000"/>
              <a:gd name="T22" fmla="*/ 905603316 w 10616"/>
              <a:gd name="T23" fmla="*/ 2511001 h 10000"/>
              <a:gd name="T24" fmla="*/ 888667328 w 10616"/>
              <a:gd name="T25" fmla="*/ 0 h 10000"/>
              <a:gd name="T26" fmla="*/ 888667328 w 10616"/>
              <a:gd name="T27" fmla="*/ 0 h 10000"/>
              <a:gd name="T28" fmla="*/ 821129708 w 10616"/>
              <a:gd name="T29" fmla="*/ 7527551 h 10000"/>
              <a:gd name="T30" fmla="*/ 736754932 w 10616"/>
              <a:gd name="T31" fmla="*/ 7527551 h 10000"/>
              <a:gd name="T32" fmla="*/ 719818944 w 10616"/>
              <a:gd name="T33" fmla="*/ 7527551 h 10000"/>
              <a:gd name="T34" fmla="*/ 719818944 w 10616"/>
              <a:gd name="T35" fmla="*/ 7527551 h 10000"/>
              <a:gd name="T36" fmla="*/ 652281324 w 10616"/>
              <a:gd name="T37" fmla="*/ 2511001 h 10000"/>
              <a:gd name="T38" fmla="*/ 601675381 w 10616"/>
              <a:gd name="T39" fmla="*/ 0 h 10000"/>
              <a:gd name="T40" fmla="*/ 466598009 w 10616"/>
              <a:gd name="T41" fmla="*/ 0 h 10000"/>
              <a:gd name="T42" fmla="*/ 432829176 w 10616"/>
              <a:gd name="T43" fmla="*/ 0 h 10000"/>
              <a:gd name="T44" fmla="*/ 382124400 w 10616"/>
              <a:gd name="T45" fmla="*/ 2511001 h 10000"/>
              <a:gd name="T46" fmla="*/ 348355567 w 10616"/>
              <a:gd name="T47" fmla="*/ 7527551 h 10000"/>
              <a:gd name="T48" fmla="*/ 263980838 w 10616"/>
              <a:gd name="T49" fmla="*/ 10038893 h 10000"/>
              <a:gd name="T50" fmla="*/ 247044849 w 10616"/>
              <a:gd name="T51" fmla="*/ 7527551 h 10000"/>
              <a:gd name="T52" fmla="*/ 230209872 w 10616"/>
              <a:gd name="T53" fmla="*/ 7527551 h 10000"/>
              <a:gd name="T54" fmla="*/ 196441039 w 10616"/>
              <a:gd name="T55" fmla="*/ 15060914 h 10000"/>
              <a:gd name="T56" fmla="*/ 128901287 w 10616"/>
              <a:gd name="T57" fmla="*/ 15060914 h 10000"/>
              <a:gd name="T58" fmla="*/ 76702938 w 10616"/>
              <a:gd name="T59" fmla="*/ 14304686 h 10000"/>
              <a:gd name="T60" fmla="*/ 20421611 w 10616"/>
              <a:gd name="T61" fmla="*/ 17993477 h 10000"/>
              <a:gd name="T62" fmla="*/ 0 w 10616"/>
              <a:gd name="T63" fmla="*/ 19667490 h 10000"/>
              <a:gd name="T64" fmla="*/ 69531848 w 10616"/>
              <a:gd name="T65" fmla="*/ 33181506 h 10000"/>
              <a:gd name="T66" fmla="*/ 128901287 w 10616"/>
              <a:gd name="T67" fmla="*/ 42666252 h 10000"/>
              <a:gd name="T68" fmla="*/ 162672253 w 10616"/>
              <a:gd name="T69" fmla="*/ 50199597 h 10000"/>
              <a:gd name="T70" fmla="*/ 314584602 w 10616"/>
              <a:gd name="T71" fmla="*/ 52704822 h 10000"/>
              <a:gd name="T72" fmla="*/ 331520590 w 10616"/>
              <a:gd name="T73" fmla="*/ 52704822 h 10000"/>
              <a:gd name="T74" fmla="*/ 449664153 w 10616"/>
              <a:gd name="T75" fmla="*/ 57727148 h 10000"/>
              <a:gd name="T76" fmla="*/ 517201773 w 10616"/>
              <a:gd name="T77" fmla="*/ 52704822 h 10000"/>
              <a:gd name="T78" fmla="*/ 584741571 w 10616"/>
              <a:gd name="T79" fmla="*/ 57727148 h 10000"/>
              <a:gd name="T80" fmla="*/ 584741571 w 10616"/>
              <a:gd name="T81" fmla="*/ 57727148 h 10000"/>
              <a:gd name="T82" fmla="*/ 584741571 w 10616"/>
              <a:gd name="T83" fmla="*/ 57727148 h 10000"/>
              <a:gd name="T84" fmla="*/ 635446347 w 10616"/>
              <a:gd name="T85" fmla="*/ 5019959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39" name="Freeform 1138"/>
          <p:cNvSpPr>
            <a:spLocks/>
          </p:cNvSpPr>
          <p:nvPr/>
        </p:nvSpPr>
        <p:spPr bwMode="auto">
          <a:xfrm>
            <a:off x="5216102" y="3637844"/>
            <a:ext cx="173434" cy="11744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40" name="Freeform 1139"/>
          <p:cNvSpPr>
            <a:spLocks/>
          </p:cNvSpPr>
          <p:nvPr/>
        </p:nvSpPr>
        <p:spPr bwMode="auto">
          <a:xfrm>
            <a:off x="5193281" y="3731037"/>
            <a:ext cx="121708" cy="93192"/>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41" name="Freeform 1140"/>
          <p:cNvSpPr>
            <a:spLocks/>
          </p:cNvSpPr>
          <p:nvPr/>
        </p:nvSpPr>
        <p:spPr bwMode="auto">
          <a:xfrm>
            <a:off x="5193281" y="3731037"/>
            <a:ext cx="121708" cy="93192"/>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42" name="Freeform 1141"/>
          <p:cNvSpPr>
            <a:spLocks/>
          </p:cNvSpPr>
          <p:nvPr/>
        </p:nvSpPr>
        <p:spPr bwMode="auto">
          <a:xfrm>
            <a:off x="5614697" y="3907210"/>
            <a:ext cx="114101" cy="6255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43" name="Freeform 1142"/>
          <p:cNvSpPr>
            <a:spLocks/>
          </p:cNvSpPr>
          <p:nvPr/>
        </p:nvSpPr>
        <p:spPr bwMode="auto">
          <a:xfrm>
            <a:off x="5631431" y="3931465"/>
            <a:ext cx="179520" cy="174897"/>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44" name="Freeform 1143"/>
          <p:cNvSpPr>
            <a:spLocks/>
          </p:cNvSpPr>
          <p:nvPr/>
        </p:nvSpPr>
        <p:spPr bwMode="auto">
          <a:xfrm>
            <a:off x="5406271" y="4043807"/>
            <a:ext cx="254067" cy="132768"/>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2"/>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45" name="Freeform 1144"/>
          <p:cNvSpPr>
            <a:spLocks/>
          </p:cNvSpPr>
          <p:nvPr/>
        </p:nvSpPr>
        <p:spPr bwMode="auto">
          <a:xfrm>
            <a:off x="5226751" y="3755292"/>
            <a:ext cx="471620" cy="339579"/>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46" name="Freeform 1145"/>
          <p:cNvSpPr>
            <a:spLocks/>
          </p:cNvSpPr>
          <p:nvPr/>
        </p:nvSpPr>
        <p:spPr bwMode="auto">
          <a:xfrm>
            <a:off x="5631431" y="3969764"/>
            <a:ext cx="74547" cy="74044"/>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lumMod val="9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47" name="Freeform 1146"/>
          <p:cNvSpPr>
            <a:spLocks/>
          </p:cNvSpPr>
          <p:nvPr/>
        </p:nvSpPr>
        <p:spPr bwMode="auto">
          <a:xfrm>
            <a:off x="5307383" y="3630184"/>
            <a:ext cx="238852" cy="201705"/>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48" name="Freeform 1147"/>
          <p:cNvSpPr>
            <a:spLocks/>
          </p:cNvSpPr>
          <p:nvPr/>
        </p:nvSpPr>
        <p:spPr bwMode="auto">
          <a:xfrm>
            <a:off x="5444305" y="3575290"/>
            <a:ext cx="450321" cy="343409"/>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49" name="Freeform 1148"/>
          <p:cNvSpPr>
            <a:spLocks/>
          </p:cNvSpPr>
          <p:nvPr/>
        </p:nvSpPr>
        <p:spPr bwMode="auto">
          <a:xfrm>
            <a:off x="4876839" y="3072304"/>
            <a:ext cx="152136" cy="8681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0" name="Freeform 1149"/>
          <p:cNvSpPr>
            <a:spLocks/>
          </p:cNvSpPr>
          <p:nvPr/>
        </p:nvSpPr>
        <p:spPr bwMode="auto">
          <a:xfrm>
            <a:off x="4943779" y="2952303"/>
            <a:ext cx="114102" cy="81703"/>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1" name="Freeform 1150"/>
          <p:cNvSpPr>
            <a:spLocks/>
          </p:cNvSpPr>
          <p:nvPr/>
        </p:nvSpPr>
        <p:spPr bwMode="auto">
          <a:xfrm>
            <a:off x="4939215" y="3078687"/>
            <a:ext cx="223639" cy="169790"/>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2" name="Freeform 1151"/>
          <p:cNvSpPr>
            <a:spLocks/>
          </p:cNvSpPr>
          <p:nvPr/>
        </p:nvSpPr>
        <p:spPr bwMode="auto">
          <a:xfrm>
            <a:off x="4884447" y="3009750"/>
            <a:ext cx="182563" cy="86810"/>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3" name="Freeform 1152"/>
          <p:cNvSpPr>
            <a:spLocks/>
          </p:cNvSpPr>
          <p:nvPr/>
        </p:nvSpPr>
        <p:spPr bwMode="auto">
          <a:xfrm>
            <a:off x="4020317" y="4176575"/>
            <a:ext cx="181041" cy="113619"/>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4" name="Freeform 1153"/>
          <p:cNvSpPr>
            <a:spLocks/>
          </p:cNvSpPr>
          <p:nvPr/>
        </p:nvSpPr>
        <p:spPr bwMode="auto">
          <a:xfrm>
            <a:off x="3976197" y="4094872"/>
            <a:ext cx="141486" cy="89363"/>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5" name="Freeform 1154"/>
          <p:cNvSpPr>
            <a:spLocks/>
          </p:cNvSpPr>
          <p:nvPr/>
        </p:nvSpPr>
        <p:spPr bwMode="auto">
          <a:xfrm>
            <a:off x="3983804" y="3876571"/>
            <a:ext cx="286015" cy="256599"/>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6" name="Freeform 1155"/>
          <p:cNvSpPr>
            <a:spLocks/>
          </p:cNvSpPr>
          <p:nvPr/>
        </p:nvSpPr>
        <p:spPr bwMode="auto">
          <a:xfrm>
            <a:off x="4968121" y="3769336"/>
            <a:ext cx="270801" cy="219578"/>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7" name="Freeform 1156"/>
          <p:cNvSpPr>
            <a:spLocks/>
          </p:cNvSpPr>
          <p:nvPr/>
        </p:nvSpPr>
        <p:spPr bwMode="auto">
          <a:xfrm>
            <a:off x="4598432" y="3731037"/>
            <a:ext cx="392510" cy="312770"/>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8" name="Freeform 1157"/>
          <p:cNvSpPr>
            <a:spLocks/>
          </p:cNvSpPr>
          <p:nvPr/>
        </p:nvSpPr>
        <p:spPr bwMode="auto">
          <a:xfrm>
            <a:off x="4560398" y="3637844"/>
            <a:ext cx="98889" cy="155747"/>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59" name="Freeform 1158"/>
          <p:cNvSpPr>
            <a:spLocks/>
          </p:cNvSpPr>
          <p:nvPr/>
        </p:nvSpPr>
        <p:spPr bwMode="auto">
          <a:xfrm>
            <a:off x="4075086" y="3674866"/>
            <a:ext cx="284493" cy="1825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60" name="Freeform 1159"/>
          <p:cNvSpPr>
            <a:spLocks/>
          </p:cNvSpPr>
          <p:nvPr/>
        </p:nvSpPr>
        <p:spPr bwMode="auto">
          <a:xfrm>
            <a:off x="3989890" y="3857422"/>
            <a:ext cx="196254" cy="142981"/>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61" name="Freeform 1160"/>
          <p:cNvSpPr>
            <a:spLocks/>
          </p:cNvSpPr>
          <p:nvPr/>
        </p:nvSpPr>
        <p:spPr bwMode="auto">
          <a:xfrm>
            <a:off x="3999018" y="4176575"/>
            <a:ext cx="59332" cy="38298"/>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62" name="Freeform 1161"/>
          <p:cNvSpPr>
            <a:spLocks/>
          </p:cNvSpPr>
          <p:nvPr/>
        </p:nvSpPr>
        <p:spPr bwMode="auto">
          <a:xfrm>
            <a:off x="4908788" y="3958274"/>
            <a:ext cx="389467" cy="400857"/>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63" name="Freeform 1162"/>
          <p:cNvSpPr>
            <a:spLocks/>
          </p:cNvSpPr>
          <p:nvPr/>
        </p:nvSpPr>
        <p:spPr bwMode="auto">
          <a:xfrm>
            <a:off x="4186144" y="4221257"/>
            <a:ext cx="143007" cy="11872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64" name="Freeform 1163"/>
          <p:cNvSpPr>
            <a:spLocks/>
          </p:cNvSpPr>
          <p:nvPr/>
        </p:nvSpPr>
        <p:spPr bwMode="auto">
          <a:xfrm>
            <a:off x="4113119" y="4265938"/>
            <a:ext cx="101931" cy="74044"/>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65" name="Freeform 1164"/>
          <p:cNvSpPr>
            <a:spLocks/>
          </p:cNvSpPr>
          <p:nvPr/>
        </p:nvSpPr>
        <p:spPr bwMode="auto">
          <a:xfrm>
            <a:off x="4065958" y="4240406"/>
            <a:ext cx="76068" cy="56171"/>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66" name="Rectangle 1165"/>
          <p:cNvSpPr>
            <a:spLocks noChangeArrowheads="1"/>
          </p:cNvSpPr>
          <p:nvPr/>
        </p:nvSpPr>
        <p:spPr bwMode="auto">
          <a:xfrm>
            <a:off x="4177016" y="3857422"/>
            <a:ext cx="9128" cy="19150"/>
          </a:xfrm>
          <a:prstGeom prst="rect">
            <a:avLst/>
          </a:prstGeom>
          <a:solidFill>
            <a:srgbClr val="F4DD9E"/>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67" name="Freeform 1166"/>
          <p:cNvSpPr>
            <a:spLocks/>
          </p:cNvSpPr>
          <p:nvPr/>
        </p:nvSpPr>
        <p:spPr bwMode="auto">
          <a:xfrm>
            <a:off x="4177016" y="3637844"/>
            <a:ext cx="491398" cy="405963"/>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68" name="Freeform 1167"/>
          <p:cNvSpPr>
            <a:spLocks/>
          </p:cNvSpPr>
          <p:nvPr/>
        </p:nvSpPr>
        <p:spPr bwMode="auto">
          <a:xfrm>
            <a:off x="4177016" y="3637844"/>
            <a:ext cx="491398" cy="405963"/>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69" name="Freeform 1168"/>
          <p:cNvSpPr>
            <a:spLocks/>
          </p:cNvSpPr>
          <p:nvPr/>
        </p:nvSpPr>
        <p:spPr bwMode="auto">
          <a:xfrm>
            <a:off x="4876839" y="2463359"/>
            <a:ext cx="255588" cy="471071"/>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70" name="Freeform 1169"/>
          <p:cNvSpPr>
            <a:spLocks/>
          </p:cNvSpPr>
          <p:nvPr/>
        </p:nvSpPr>
        <p:spPr bwMode="auto">
          <a:xfrm>
            <a:off x="5140034" y="3210179"/>
            <a:ext cx="15214" cy="638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71" name="Freeform 1170"/>
          <p:cNvSpPr>
            <a:spLocks/>
          </p:cNvSpPr>
          <p:nvPr/>
        </p:nvSpPr>
        <p:spPr bwMode="auto">
          <a:xfrm>
            <a:off x="5042668" y="1934841"/>
            <a:ext cx="3634517" cy="163279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72" name="Freeform 1171"/>
          <p:cNvSpPr>
            <a:spLocks/>
          </p:cNvSpPr>
          <p:nvPr/>
        </p:nvSpPr>
        <p:spPr bwMode="auto">
          <a:xfrm>
            <a:off x="5496031" y="3109326"/>
            <a:ext cx="969103" cy="570647"/>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173" name="Rectangle 1172"/>
          <p:cNvSpPr>
            <a:spLocks noChangeArrowheads="1"/>
          </p:cNvSpPr>
          <p:nvPr/>
        </p:nvSpPr>
        <p:spPr bwMode="auto">
          <a:xfrm>
            <a:off x="4771866" y="3322521"/>
            <a:ext cx="9128" cy="1276"/>
          </a:xfrm>
          <a:prstGeom prst="rect">
            <a:avLst/>
          </a:prstGeom>
          <a:solidFill>
            <a:schemeClr val="bg1"/>
          </a:solidFill>
          <a:ln w="9525">
            <a:solidFill>
              <a:schemeClr val="bg2"/>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74" name="Freeform 1173"/>
          <p:cNvSpPr>
            <a:spLocks/>
          </p:cNvSpPr>
          <p:nvPr/>
        </p:nvSpPr>
        <p:spPr bwMode="auto">
          <a:xfrm>
            <a:off x="4496501" y="2393146"/>
            <a:ext cx="622235" cy="616604"/>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75" name="Freeform 1174"/>
          <p:cNvSpPr>
            <a:spLocks/>
          </p:cNvSpPr>
          <p:nvPr/>
        </p:nvSpPr>
        <p:spPr bwMode="auto">
          <a:xfrm>
            <a:off x="4645593" y="2513147"/>
            <a:ext cx="307314" cy="589796"/>
          </a:xfrm>
          <a:custGeom>
            <a:avLst/>
            <a:gdLst>
              <a:gd name="T0" fmla="*/ 10283246 w 10000"/>
              <a:gd name="T1" fmla="*/ 12146986 h 9895"/>
              <a:gd name="T2" fmla="*/ 10032349 w 10000"/>
              <a:gd name="T3" fmla="*/ 8674872 h 9895"/>
              <a:gd name="T4" fmla="*/ 9530525 w 10000"/>
              <a:gd name="T5" fmla="*/ 3472113 h 9895"/>
              <a:gd name="T6" fmla="*/ 8778799 w 10000"/>
              <a:gd name="T7" fmla="*/ 2889821 h 9895"/>
              <a:gd name="T8" fmla="*/ 7775150 w 10000"/>
              <a:gd name="T9" fmla="*/ 0 h 9895"/>
              <a:gd name="T10" fmla="*/ 7273326 w 10000"/>
              <a:gd name="T11" fmla="*/ 1736057 h 9895"/>
              <a:gd name="T12" fmla="*/ 6771502 w 10000"/>
              <a:gd name="T13" fmla="*/ 2889821 h 9895"/>
              <a:gd name="T14" fmla="*/ 5517983 w 10000"/>
              <a:gd name="T15" fmla="*/ 5202685 h 9895"/>
              <a:gd name="T16" fmla="*/ 4514334 w 10000"/>
              <a:gd name="T17" fmla="*/ 6361934 h 9895"/>
              <a:gd name="T18" fmla="*/ 4514334 w 10000"/>
              <a:gd name="T19" fmla="*/ 9251680 h 9895"/>
              <a:gd name="T20" fmla="*/ 3511744 w 10000"/>
              <a:gd name="T21" fmla="*/ 13877557 h 9895"/>
              <a:gd name="T22" fmla="*/ 2758991 w 10000"/>
              <a:gd name="T23" fmla="*/ 17926552 h 9895"/>
              <a:gd name="T24" fmla="*/ 2508095 w 10000"/>
              <a:gd name="T25" fmla="*/ 21398666 h 9895"/>
              <a:gd name="T26" fmla="*/ 1504447 w 10000"/>
              <a:gd name="T27" fmla="*/ 23711604 h 9895"/>
              <a:gd name="T28" fmla="*/ 1003649 w 10000"/>
              <a:gd name="T29" fmla="*/ 26601425 h 9895"/>
              <a:gd name="T30" fmla="*/ 1003649 w 10000"/>
              <a:gd name="T31" fmla="*/ 32386477 h 9895"/>
              <a:gd name="T32" fmla="*/ 1003649 w 10000"/>
              <a:gd name="T33" fmla="*/ 35276223 h 9895"/>
              <a:gd name="T34" fmla="*/ 1003649 w 10000"/>
              <a:gd name="T35" fmla="*/ 38748410 h 9895"/>
              <a:gd name="T36" fmla="*/ 250896 w 10000"/>
              <a:gd name="T37" fmla="*/ 42215039 h 9895"/>
              <a:gd name="T38" fmla="*/ 501824 w 10000"/>
              <a:gd name="T39" fmla="*/ 45687152 h 9895"/>
              <a:gd name="T40" fmla="*/ 1789270 w 10000"/>
              <a:gd name="T41" fmla="*/ 49653799 h 9895"/>
              <a:gd name="T42" fmla="*/ 1963076 w 10000"/>
              <a:gd name="T43" fmla="*/ 53252288 h 9895"/>
              <a:gd name="T44" fmla="*/ 2508095 w 10000"/>
              <a:gd name="T45" fmla="*/ 54362024 h 9895"/>
              <a:gd name="T46" fmla="*/ 3260816 w 10000"/>
              <a:gd name="T47" fmla="*/ 52049086 h 9895"/>
              <a:gd name="T48" fmla="*/ 4514334 w 10000"/>
              <a:gd name="T49" fmla="*/ 49736147 h 9895"/>
              <a:gd name="T50" fmla="*/ 4765263 w 10000"/>
              <a:gd name="T51" fmla="*/ 43374213 h 9895"/>
              <a:gd name="T52" fmla="*/ 6019807 w 10000"/>
              <a:gd name="T53" fmla="*/ 42215039 h 9895"/>
              <a:gd name="T54" fmla="*/ 5768911 w 10000"/>
              <a:gd name="T55" fmla="*/ 37589162 h 9895"/>
              <a:gd name="T56" fmla="*/ 5267087 w 10000"/>
              <a:gd name="T57" fmla="*/ 32386477 h 9895"/>
              <a:gd name="T58" fmla="*/ 6019807 w 10000"/>
              <a:gd name="T59" fmla="*/ 26601425 h 9895"/>
              <a:gd name="T60" fmla="*/ 8276974 w 10000"/>
              <a:gd name="T61" fmla="*/ 23134796 h 9895"/>
              <a:gd name="T62" fmla="*/ 8276974 w 10000"/>
              <a:gd name="T63" fmla="*/ 19662609 h 9895"/>
              <a:gd name="T64" fmla="*/ 9530525 w 10000"/>
              <a:gd name="T65" fmla="*/ 15613614 h 9895"/>
              <a:gd name="T66" fmla="*/ 10283246 w 10000"/>
              <a:gd name="T67" fmla="*/ 15613614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76" name="Freeform 1175"/>
          <p:cNvSpPr>
            <a:spLocks/>
          </p:cNvSpPr>
          <p:nvPr/>
        </p:nvSpPr>
        <p:spPr bwMode="auto">
          <a:xfrm>
            <a:off x="4908788" y="3210179"/>
            <a:ext cx="427500" cy="231067"/>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77" name="Freeform 1176"/>
          <p:cNvSpPr>
            <a:spLocks/>
          </p:cNvSpPr>
          <p:nvPr/>
        </p:nvSpPr>
        <p:spPr bwMode="auto">
          <a:xfrm>
            <a:off x="5155248" y="3210179"/>
            <a:ext cx="53247" cy="24255"/>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63A1CF"/>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78" name="Freeform 1177"/>
          <p:cNvSpPr>
            <a:spLocks/>
          </p:cNvSpPr>
          <p:nvPr/>
        </p:nvSpPr>
        <p:spPr bwMode="auto">
          <a:xfrm>
            <a:off x="4855540" y="3109326"/>
            <a:ext cx="74547" cy="38298"/>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79" name="Freeform 1178"/>
          <p:cNvSpPr>
            <a:spLocks/>
          </p:cNvSpPr>
          <p:nvPr/>
        </p:nvSpPr>
        <p:spPr bwMode="auto">
          <a:xfrm>
            <a:off x="4720140" y="3128475"/>
            <a:ext cx="232767" cy="174896"/>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80" name="Freeform 1179"/>
          <p:cNvSpPr>
            <a:spLocks/>
          </p:cNvSpPr>
          <p:nvPr/>
        </p:nvSpPr>
        <p:spPr bwMode="auto">
          <a:xfrm>
            <a:off x="4388485" y="3950615"/>
            <a:ext cx="377296" cy="233620"/>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81" name="Freeform 1180"/>
          <p:cNvSpPr>
            <a:spLocks/>
          </p:cNvSpPr>
          <p:nvPr/>
        </p:nvSpPr>
        <p:spPr bwMode="auto">
          <a:xfrm>
            <a:off x="4388485" y="3950615"/>
            <a:ext cx="377296" cy="233620"/>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82" name="Freeform 1181"/>
          <p:cNvSpPr>
            <a:spLocks/>
          </p:cNvSpPr>
          <p:nvPr/>
        </p:nvSpPr>
        <p:spPr bwMode="auto">
          <a:xfrm>
            <a:off x="4096385" y="3918699"/>
            <a:ext cx="390988" cy="308941"/>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83" name="Freeform 1182"/>
          <p:cNvSpPr>
            <a:spLocks/>
          </p:cNvSpPr>
          <p:nvPr/>
        </p:nvSpPr>
        <p:spPr bwMode="auto">
          <a:xfrm>
            <a:off x="5368238" y="4203384"/>
            <a:ext cx="225161" cy="255323"/>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84" name="Freeform 1183"/>
          <p:cNvSpPr>
            <a:spLocks/>
          </p:cNvSpPr>
          <p:nvPr/>
        </p:nvSpPr>
        <p:spPr bwMode="auto">
          <a:xfrm>
            <a:off x="4720140" y="4184235"/>
            <a:ext cx="30427" cy="99576"/>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85" name="Freeform 1184"/>
          <p:cNvSpPr>
            <a:spLocks/>
          </p:cNvSpPr>
          <p:nvPr/>
        </p:nvSpPr>
        <p:spPr bwMode="auto">
          <a:xfrm>
            <a:off x="4720140" y="4184235"/>
            <a:ext cx="30427" cy="99576"/>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pattFill prst="trellis">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86" name="Freeform 1185"/>
          <p:cNvSpPr>
            <a:spLocks/>
          </p:cNvSpPr>
          <p:nvPr/>
        </p:nvSpPr>
        <p:spPr bwMode="auto">
          <a:xfrm>
            <a:off x="4704927" y="3958274"/>
            <a:ext cx="247980" cy="325536"/>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87" name="Freeform 1186"/>
          <p:cNvSpPr>
            <a:spLocks/>
          </p:cNvSpPr>
          <p:nvPr/>
        </p:nvSpPr>
        <p:spPr bwMode="auto">
          <a:xfrm>
            <a:off x="4704927" y="3958274"/>
            <a:ext cx="247980" cy="325536"/>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88" name="Freeform 1187"/>
          <p:cNvSpPr>
            <a:spLocks/>
          </p:cNvSpPr>
          <p:nvPr/>
        </p:nvSpPr>
        <p:spPr bwMode="auto">
          <a:xfrm>
            <a:off x="4780994" y="4879990"/>
            <a:ext cx="381860" cy="284685"/>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89" name="Freeform 1188"/>
          <p:cNvSpPr>
            <a:spLocks/>
          </p:cNvSpPr>
          <p:nvPr/>
        </p:nvSpPr>
        <p:spPr bwMode="auto">
          <a:xfrm>
            <a:off x="4863148" y="4786796"/>
            <a:ext cx="226681" cy="188939"/>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90" name="Freeform 1189"/>
          <p:cNvSpPr>
            <a:spLocks/>
          </p:cNvSpPr>
          <p:nvPr/>
        </p:nvSpPr>
        <p:spPr bwMode="auto">
          <a:xfrm>
            <a:off x="5095914" y="4641262"/>
            <a:ext cx="257109" cy="339579"/>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91" name="Freeform 1190"/>
          <p:cNvSpPr>
            <a:spLocks/>
          </p:cNvSpPr>
          <p:nvPr/>
        </p:nvSpPr>
        <p:spPr bwMode="auto">
          <a:xfrm>
            <a:off x="5095914" y="4447217"/>
            <a:ext cx="249502" cy="213195"/>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92" name="Freeform 1191"/>
          <p:cNvSpPr>
            <a:spLocks/>
          </p:cNvSpPr>
          <p:nvPr/>
        </p:nvSpPr>
        <p:spPr bwMode="auto">
          <a:xfrm>
            <a:off x="4674500" y="4546793"/>
            <a:ext cx="286015" cy="24000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93" name="Freeform 1192"/>
          <p:cNvSpPr>
            <a:spLocks/>
          </p:cNvSpPr>
          <p:nvPr/>
        </p:nvSpPr>
        <p:spPr bwMode="auto">
          <a:xfrm>
            <a:off x="4674500" y="4320833"/>
            <a:ext cx="444236" cy="370218"/>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94" name="Freeform 1193"/>
          <p:cNvSpPr>
            <a:spLocks/>
          </p:cNvSpPr>
          <p:nvPr/>
        </p:nvSpPr>
        <p:spPr bwMode="auto">
          <a:xfrm>
            <a:off x="5170461" y="4069339"/>
            <a:ext cx="354475" cy="28468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95" name="Freeform 1194"/>
          <p:cNvSpPr>
            <a:spLocks/>
          </p:cNvSpPr>
          <p:nvPr/>
        </p:nvSpPr>
        <p:spPr bwMode="auto">
          <a:xfrm>
            <a:off x="5193281" y="4333599"/>
            <a:ext cx="196255" cy="188939"/>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96" name="Freeform 1195"/>
          <p:cNvSpPr>
            <a:spLocks/>
          </p:cNvSpPr>
          <p:nvPr/>
        </p:nvSpPr>
        <p:spPr bwMode="auto">
          <a:xfrm>
            <a:off x="4981813" y="4742115"/>
            <a:ext cx="181041" cy="144257"/>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97" name="Freeform 1196"/>
          <p:cNvSpPr>
            <a:spLocks/>
          </p:cNvSpPr>
          <p:nvPr/>
        </p:nvSpPr>
        <p:spPr bwMode="auto">
          <a:xfrm>
            <a:off x="4914874" y="4354025"/>
            <a:ext cx="324048" cy="437878"/>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198" name="Freeform 1197"/>
          <p:cNvSpPr>
            <a:spLocks/>
          </p:cNvSpPr>
          <p:nvPr/>
        </p:nvSpPr>
        <p:spPr bwMode="auto">
          <a:xfrm>
            <a:off x="4269819" y="4126787"/>
            <a:ext cx="179520" cy="11361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199" name="Freeform 1198"/>
          <p:cNvSpPr>
            <a:spLocks/>
          </p:cNvSpPr>
          <p:nvPr/>
        </p:nvSpPr>
        <p:spPr bwMode="auto">
          <a:xfrm>
            <a:off x="4269819" y="4126787"/>
            <a:ext cx="179520" cy="11361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00" name="Freeform 1199"/>
          <p:cNvSpPr>
            <a:spLocks/>
          </p:cNvSpPr>
          <p:nvPr/>
        </p:nvSpPr>
        <p:spPr bwMode="auto">
          <a:xfrm>
            <a:off x="4388485" y="4209767"/>
            <a:ext cx="22820" cy="5106"/>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01" name="Freeform 1200"/>
          <p:cNvSpPr>
            <a:spLocks/>
          </p:cNvSpPr>
          <p:nvPr/>
        </p:nvSpPr>
        <p:spPr bwMode="auto">
          <a:xfrm>
            <a:off x="4388485" y="4209767"/>
            <a:ext cx="22820" cy="5106"/>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02" name="Freeform 1201"/>
          <p:cNvSpPr>
            <a:spLocks/>
          </p:cNvSpPr>
          <p:nvPr/>
        </p:nvSpPr>
        <p:spPr bwMode="auto">
          <a:xfrm>
            <a:off x="4313938" y="4214873"/>
            <a:ext cx="97367" cy="105959"/>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03" name="Freeform 1202"/>
          <p:cNvSpPr>
            <a:spLocks/>
          </p:cNvSpPr>
          <p:nvPr/>
        </p:nvSpPr>
        <p:spPr bwMode="auto">
          <a:xfrm>
            <a:off x="4458467" y="4133170"/>
            <a:ext cx="284493" cy="214471"/>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04" name="Freeform 1203"/>
          <p:cNvSpPr>
            <a:spLocks/>
          </p:cNvSpPr>
          <p:nvPr/>
        </p:nvSpPr>
        <p:spPr bwMode="auto">
          <a:xfrm>
            <a:off x="4735354" y="4214873"/>
            <a:ext cx="307314" cy="150640"/>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05" name="Freeform 1204"/>
          <p:cNvSpPr>
            <a:spLocks/>
          </p:cNvSpPr>
          <p:nvPr/>
        </p:nvSpPr>
        <p:spPr bwMode="auto">
          <a:xfrm>
            <a:off x="4645593" y="4354025"/>
            <a:ext cx="187127" cy="18766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06" name="Freeform 1205"/>
          <p:cNvSpPr>
            <a:spLocks/>
          </p:cNvSpPr>
          <p:nvPr/>
        </p:nvSpPr>
        <p:spPr bwMode="auto">
          <a:xfrm>
            <a:off x="4607560" y="4392323"/>
            <a:ext cx="112580" cy="104682"/>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07" name="Freeform 1206"/>
          <p:cNvSpPr>
            <a:spLocks/>
          </p:cNvSpPr>
          <p:nvPr/>
        </p:nvSpPr>
        <p:spPr bwMode="auto">
          <a:xfrm>
            <a:off x="4577133" y="4184235"/>
            <a:ext cx="179520" cy="208088"/>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08" name="Freeform 1207"/>
          <p:cNvSpPr>
            <a:spLocks/>
          </p:cNvSpPr>
          <p:nvPr/>
        </p:nvSpPr>
        <p:spPr bwMode="auto">
          <a:xfrm>
            <a:off x="4577133" y="4184235"/>
            <a:ext cx="179520" cy="208088"/>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09" name="Freeform 1208"/>
          <p:cNvSpPr>
            <a:spLocks/>
          </p:cNvSpPr>
          <p:nvPr/>
        </p:nvSpPr>
        <p:spPr bwMode="auto">
          <a:xfrm>
            <a:off x="4411305" y="4176575"/>
            <a:ext cx="60854" cy="126385"/>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0" name="Freeform 1209"/>
          <p:cNvSpPr>
            <a:spLocks/>
          </p:cNvSpPr>
          <p:nvPr/>
        </p:nvSpPr>
        <p:spPr bwMode="auto">
          <a:xfrm>
            <a:off x="4388485" y="4209767"/>
            <a:ext cx="53247" cy="99576"/>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1" name="Freeform 1210"/>
          <p:cNvSpPr>
            <a:spLocks/>
          </p:cNvSpPr>
          <p:nvPr/>
        </p:nvSpPr>
        <p:spPr bwMode="auto">
          <a:xfrm>
            <a:off x="4668414" y="4768924"/>
            <a:ext cx="307314" cy="261706"/>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2" name="Freeform 1211"/>
          <p:cNvSpPr>
            <a:spLocks/>
          </p:cNvSpPr>
          <p:nvPr/>
        </p:nvSpPr>
        <p:spPr bwMode="auto">
          <a:xfrm>
            <a:off x="4411305" y="4051467"/>
            <a:ext cx="76068" cy="75321"/>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3" name="Freeform 1212"/>
          <p:cNvSpPr>
            <a:spLocks/>
          </p:cNvSpPr>
          <p:nvPr/>
        </p:nvSpPr>
        <p:spPr bwMode="auto">
          <a:xfrm>
            <a:off x="283869" y="2384209"/>
            <a:ext cx="648097" cy="741713"/>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4" name="Freeform 1213"/>
          <p:cNvSpPr>
            <a:spLocks/>
          </p:cNvSpPr>
          <p:nvPr/>
        </p:nvSpPr>
        <p:spPr bwMode="auto">
          <a:xfrm>
            <a:off x="931966" y="2353570"/>
            <a:ext cx="2031008" cy="1168102"/>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5" name="Freeform 1214"/>
          <p:cNvSpPr>
            <a:spLocks/>
          </p:cNvSpPr>
          <p:nvPr/>
        </p:nvSpPr>
        <p:spPr bwMode="auto">
          <a:xfrm>
            <a:off x="1315348" y="3326350"/>
            <a:ext cx="1375305" cy="59617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6" name="Freeform 1215"/>
          <p:cNvSpPr>
            <a:spLocks/>
          </p:cNvSpPr>
          <p:nvPr/>
        </p:nvSpPr>
        <p:spPr bwMode="auto">
          <a:xfrm>
            <a:off x="2193169" y="4135723"/>
            <a:ext cx="106495" cy="90640"/>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7" name="Freeform 1216"/>
          <p:cNvSpPr>
            <a:spLocks/>
          </p:cNvSpPr>
          <p:nvPr/>
        </p:nvSpPr>
        <p:spPr bwMode="auto">
          <a:xfrm>
            <a:off x="2231203" y="4218704"/>
            <a:ext cx="91281" cy="56171"/>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8" name="Freeform 1217"/>
          <p:cNvSpPr>
            <a:spLocks/>
          </p:cNvSpPr>
          <p:nvPr/>
        </p:nvSpPr>
        <p:spPr bwMode="auto">
          <a:xfrm>
            <a:off x="2314877" y="4250619"/>
            <a:ext cx="135401" cy="48511"/>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19" name="Freeform 1218"/>
          <p:cNvSpPr>
            <a:spLocks/>
          </p:cNvSpPr>
          <p:nvPr/>
        </p:nvSpPr>
        <p:spPr bwMode="auto">
          <a:xfrm>
            <a:off x="2404638" y="4194448"/>
            <a:ext cx="278407" cy="256600"/>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20" name="Freeform 1219"/>
          <p:cNvSpPr>
            <a:spLocks/>
          </p:cNvSpPr>
          <p:nvPr/>
        </p:nvSpPr>
        <p:spPr bwMode="auto">
          <a:xfrm>
            <a:off x="2155136" y="4117851"/>
            <a:ext cx="144528" cy="56171"/>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21" name="Freeform 1220"/>
          <p:cNvSpPr>
            <a:spLocks/>
          </p:cNvSpPr>
          <p:nvPr/>
        </p:nvSpPr>
        <p:spPr bwMode="auto">
          <a:xfrm>
            <a:off x="2079068" y="4084659"/>
            <a:ext cx="114101" cy="79150"/>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22" name="Freeform 1221"/>
          <p:cNvSpPr>
            <a:spLocks/>
          </p:cNvSpPr>
          <p:nvPr/>
        </p:nvSpPr>
        <p:spPr bwMode="auto">
          <a:xfrm>
            <a:off x="1494868" y="3752739"/>
            <a:ext cx="722643" cy="397027"/>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23" name="Freeform 1222"/>
          <p:cNvSpPr>
            <a:spLocks/>
          </p:cNvSpPr>
          <p:nvPr/>
        </p:nvSpPr>
        <p:spPr bwMode="auto">
          <a:xfrm rot="20747712">
            <a:off x="2676960" y="2162078"/>
            <a:ext cx="778934" cy="72128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lumMod val="7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24" name="Freeform 1223"/>
          <p:cNvSpPr>
            <a:spLocks/>
          </p:cNvSpPr>
          <p:nvPr/>
        </p:nvSpPr>
        <p:spPr bwMode="auto">
          <a:xfrm>
            <a:off x="1750455" y="2356124"/>
            <a:ext cx="39555" cy="29363"/>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25" name="Freeform 1224"/>
          <p:cNvSpPr>
            <a:spLocks/>
          </p:cNvSpPr>
          <p:nvPr/>
        </p:nvSpPr>
        <p:spPr bwMode="auto">
          <a:xfrm>
            <a:off x="2088196" y="2593574"/>
            <a:ext cx="0" cy="3830"/>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26" name="Freeform 1225"/>
          <p:cNvSpPr>
            <a:spLocks/>
          </p:cNvSpPr>
          <p:nvPr/>
        </p:nvSpPr>
        <p:spPr bwMode="auto">
          <a:xfrm>
            <a:off x="2430500" y="2620383"/>
            <a:ext cx="3043" cy="5106"/>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27" name="Freeform 1226"/>
          <p:cNvSpPr>
            <a:spLocks/>
          </p:cNvSpPr>
          <p:nvPr/>
        </p:nvSpPr>
        <p:spPr bwMode="auto">
          <a:xfrm>
            <a:off x="2094281" y="2284633"/>
            <a:ext cx="13692" cy="11490"/>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accent3"/>
          </a:solidFill>
          <a:ln w="9525">
            <a:solidFill>
              <a:schemeClr val="bg2"/>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28" name="Freeform 1227"/>
          <p:cNvSpPr>
            <a:spLocks/>
          </p:cNvSpPr>
          <p:nvPr/>
        </p:nvSpPr>
        <p:spPr bwMode="auto">
          <a:xfrm>
            <a:off x="2273801" y="2661235"/>
            <a:ext cx="138443" cy="97023"/>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pattFill prst="smGrid">
            <a:fgClr>
              <a:schemeClr val="accent4"/>
            </a:fgClr>
            <a:bgClr>
              <a:schemeClr val="tx2"/>
            </a:bgClr>
          </a:pattFill>
          <a:ln w="9525">
            <a:solidFill>
              <a:schemeClr val="bg1"/>
            </a:solidFill>
            <a:round/>
            <a:headEnd/>
            <a:tailEnd/>
          </a:ln>
          <a:extLst/>
        </p:spPr>
        <p:txBody>
          <a:bodyPr wrap="square"/>
          <a:lstStyle/>
          <a:p>
            <a:pPr defTabSz="457200"/>
            <a:endParaRPr lang="en-US" sz="1100" dirty="0">
              <a:solidFill>
                <a:srgbClr val="53565A"/>
              </a:solidFill>
            </a:endParaRPr>
          </a:p>
        </p:txBody>
      </p:sp>
      <p:sp>
        <p:nvSpPr>
          <p:cNvPr id="1229" name="Freeform 1228"/>
          <p:cNvSpPr>
            <a:spLocks/>
          </p:cNvSpPr>
          <p:nvPr/>
        </p:nvSpPr>
        <p:spPr bwMode="auto">
          <a:xfrm>
            <a:off x="2162742" y="2370167"/>
            <a:ext cx="573551" cy="32170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pattFill prst="smGrid">
            <a:fgClr>
              <a:schemeClr val="accent4"/>
            </a:fgClr>
            <a:bgClr>
              <a:schemeClr val="tx2"/>
            </a:bgClr>
          </a:pattFill>
          <a:ln w="9525">
            <a:solidFill>
              <a:schemeClr val="bg1"/>
            </a:solidFill>
            <a:round/>
            <a:headEnd/>
            <a:tailEnd/>
          </a:ln>
          <a:extLst/>
        </p:spPr>
        <p:txBody>
          <a:bodyPr wrap="square"/>
          <a:lstStyle/>
          <a:p>
            <a:pPr defTabSz="457200"/>
            <a:endParaRPr lang="en-US" sz="1100" dirty="0">
              <a:solidFill>
                <a:srgbClr val="53565A"/>
              </a:solidFill>
            </a:endParaRPr>
          </a:p>
        </p:txBody>
      </p:sp>
      <p:sp>
        <p:nvSpPr>
          <p:cNvPr id="1230" name="Freeform 1229"/>
          <p:cNvSpPr>
            <a:spLocks/>
          </p:cNvSpPr>
          <p:nvPr/>
        </p:nvSpPr>
        <p:spPr bwMode="auto">
          <a:xfrm>
            <a:off x="1666780" y="2316549"/>
            <a:ext cx="152136" cy="1174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lumMod val="65000"/>
            </a:schemeClr>
          </a:solidFill>
          <a:ln>
            <a:noFill/>
          </a:ln>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31" name="Freeform 1230"/>
          <p:cNvSpPr>
            <a:spLocks/>
          </p:cNvSpPr>
          <p:nvPr/>
        </p:nvSpPr>
        <p:spPr bwMode="auto">
          <a:xfrm>
            <a:off x="1828044" y="2273144"/>
            <a:ext cx="138444" cy="75320"/>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32" name="Freeform 1231"/>
          <p:cNvSpPr>
            <a:spLocks/>
          </p:cNvSpPr>
          <p:nvPr/>
        </p:nvSpPr>
        <p:spPr bwMode="auto">
          <a:xfrm>
            <a:off x="1770232" y="2233569"/>
            <a:ext cx="104974" cy="4978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33" name="Freeform 1232"/>
          <p:cNvSpPr>
            <a:spLocks/>
          </p:cNvSpPr>
          <p:nvPr/>
        </p:nvSpPr>
        <p:spPr bwMode="auto">
          <a:xfrm>
            <a:off x="1977137" y="2283357"/>
            <a:ext cx="88239" cy="651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34" name="Freeform 1233"/>
          <p:cNvSpPr>
            <a:spLocks/>
          </p:cNvSpPr>
          <p:nvPr/>
        </p:nvSpPr>
        <p:spPr bwMode="auto">
          <a:xfrm>
            <a:off x="2066897" y="2322932"/>
            <a:ext cx="34991" cy="37022"/>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35" name="Freeform 1234"/>
          <p:cNvSpPr>
            <a:spLocks/>
          </p:cNvSpPr>
          <p:nvPr/>
        </p:nvSpPr>
        <p:spPr bwMode="auto">
          <a:xfrm>
            <a:off x="2057769" y="2271867"/>
            <a:ext cx="206904" cy="82980"/>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36" name="Freeform 1235"/>
          <p:cNvSpPr>
            <a:spLocks/>
          </p:cNvSpPr>
          <p:nvPr/>
        </p:nvSpPr>
        <p:spPr bwMode="auto">
          <a:xfrm>
            <a:off x="1894983" y="2219526"/>
            <a:ext cx="42598" cy="30639"/>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37" name="Freeform 1236"/>
          <p:cNvSpPr>
            <a:spLocks/>
          </p:cNvSpPr>
          <p:nvPr/>
        </p:nvSpPr>
        <p:spPr bwMode="auto">
          <a:xfrm flipV="1">
            <a:off x="2057769" y="2025481"/>
            <a:ext cx="206904" cy="260429"/>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lumMod val="65000"/>
            </a:schemeClr>
          </a:solidFill>
          <a:ln>
            <a:noFill/>
          </a:ln>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38" name="Freeform 1237"/>
          <p:cNvSpPr>
            <a:spLocks/>
          </p:cNvSpPr>
          <p:nvPr/>
        </p:nvSpPr>
        <p:spPr bwMode="auto">
          <a:xfrm>
            <a:off x="2062333" y="2241228"/>
            <a:ext cx="34992" cy="14043"/>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39" name="Freeform 1238"/>
          <p:cNvSpPr>
            <a:spLocks/>
          </p:cNvSpPr>
          <p:nvPr/>
        </p:nvSpPr>
        <p:spPr bwMode="auto">
          <a:xfrm>
            <a:off x="2044076" y="2204207"/>
            <a:ext cx="31949" cy="38298"/>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40" name="Freeform 1239"/>
          <p:cNvSpPr>
            <a:spLocks/>
          </p:cNvSpPr>
          <p:nvPr/>
        </p:nvSpPr>
        <p:spPr bwMode="auto">
          <a:xfrm>
            <a:off x="1980179" y="2186334"/>
            <a:ext cx="57811" cy="5489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41" name="Freeform 1240"/>
          <p:cNvSpPr>
            <a:spLocks/>
          </p:cNvSpPr>
          <p:nvPr/>
        </p:nvSpPr>
        <p:spPr bwMode="auto">
          <a:xfrm>
            <a:off x="1747413" y="2385486"/>
            <a:ext cx="258630" cy="188939"/>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pattFill prst="smGrid">
            <a:fgClr>
              <a:schemeClr val="accent4"/>
            </a:fgClr>
            <a:bgClr>
              <a:schemeClr val="tx2"/>
            </a:bgClr>
          </a:pattFill>
          <a:ln w="9525">
            <a:solidFill>
              <a:schemeClr val="bg1"/>
            </a:solidFill>
            <a:round/>
            <a:headEnd/>
            <a:tailEnd/>
          </a:ln>
          <a:extLst/>
        </p:spPr>
        <p:txBody>
          <a:bodyPr wrap="square"/>
          <a:lstStyle/>
          <a:p>
            <a:pPr defTabSz="457200"/>
            <a:endParaRPr lang="en-US" sz="1100" dirty="0">
              <a:solidFill>
                <a:srgbClr val="53565A"/>
              </a:solidFill>
            </a:endParaRPr>
          </a:p>
        </p:txBody>
      </p:sp>
      <p:sp>
        <p:nvSpPr>
          <p:cNvPr id="1242" name="Freeform 1241"/>
          <p:cNvSpPr>
            <a:spLocks/>
          </p:cNvSpPr>
          <p:nvPr/>
        </p:nvSpPr>
        <p:spPr bwMode="auto">
          <a:xfrm>
            <a:off x="2733251" y="4102531"/>
            <a:ext cx="34991" cy="15319"/>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pattFill prst="trellis">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43" name="Freeform 1242"/>
          <p:cNvSpPr>
            <a:spLocks/>
          </p:cNvSpPr>
          <p:nvPr/>
        </p:nvSpPr>
        <p:spPr bwMode="auto">
          <a:xfrm>
            <a:off x="3732780" y="2676554"/>
            <a:ext cx="126273" cy="40852"/>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44" name="Freeform 1243"/>
          <p:cNvSpPr>
            <a:spLocks/>
          </p:cNvSpPr>
          <p:nvPr/>
        </p:nvSpPr>
        <p:spPr bwMode="auto">
          <a:xfrm>
            <a:off x="7562031" y="4392323"/>
            <a:ext cx="206904" cy="149363"/>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45" name="Freeform 1244"/>
          <p:cNvSpPr>
            <a:spLocks/>
          </p:cNvSpPr>
          <p:nvPr/>
        </p:nvSpPr>
        <p:spPr bwMode="auto">
          <a:xfrm>
            <a:off x="7768936" y="4428068"/>
            <a:ext cx="167349" cy="136597"/>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grpSp>
        <p:nvGrpSpPr>
          <p:cNvPr id="1246" name="Group 1245"/>
          <p:cNvGrpSpPr>
            <a:grpSpLocks/>
          </p:cNvGrpSpPr>
          <p:nvPr/>
        </p:nvGrpSpPr>
        <p:grpSpPr bwMode="auto">
          <a:xfrm>
            <a:off x="4186144" y="2992016"/>
            <a:ext cx="240374" cy="296175"/>
            <a:chOff x="4291012" y="2855906"/>
            <a:chExt cx="133" cy="193"/>
          </a:xfrm>
          <a:solidFill>
            <a:srgbClr val="FF4000"/>
          </a:solidFill>
        </p:grpSpPr>
        <p:sp>
          <p:nvSpPr>
            <p:cNvPr id="1247" name="Freeform 1246"/>
            <p:cNvSpPr>
              <a:spLocks/>
            </p:cNvSpPr>
            <p:nvPr/>
          </p:nvSpPr>
          <p:spPr bwMode="auto">
            <a:xfrm>
              <a:off x="4291045" y="2855906"/>
              <a:ext cx="100" cy="193"/>
            </a:xfrm>
            <a:custGeom>
              <a:avLst/>
              <a:gdLst>
                <a:gd name="T0" fmla="*/ 31321 w 24"/>
                <a:gd name="T1" fmla="*/ 168050 h 47"/>
                <a:gd name="T2" fmla="*/ 21408 w 24"/>
                <a:gd name="T3" fmla="*/ 158642 h 47"/>
                <a:gd name="T4" fmla="*/ 52742 w 24"/>
                <a:gd name="T5" fmla="*/ 139046 h 47"/>
                <a:gd name="T6" fmla="*/ 47604 w 24"/>
                <a:gd name="T7" fmla="*/ 120280 h 47"/>
                <a:gd name="T8" fmla="*/ 41596 w 24"/>
                <a:gd name="T9" fmla="*/ 105189 h 47"/>
                <a:gd name="T10" fmla="*/ 16283 w 24"/>
                <a:gd name="T11" fmla="*/ 105189 h 47"/>
                <a:gd name="T12" fmla="*/ 21408 w 24"/>
                <a:gd name="T13" fmla="*/ 77060 h 47"/>
                <a:gd name="T14" fmla="*/ 5138 w 24"/>
                <a:gd name="T15" fmla="*/ 86419 h 47"/>
                <a:gd name="T16" fmla="*/ 0 w 24"/>
                <a:gd name="T17" fmla="*/ 61969 h 47"/>
                <a:gd name="T18" fmla="*/ 0 w 24"/>
                <a:gd name="T19" fmla="*/ 38633 h 47"/>
                <a:gd name="T20" fmla="*/ 5138 w 24"/>
                <a:gd name="T21" fmla="*/ 18766 h 47"/>
                <a:gd name="T22" fmla="*/ 26546 w 24"/>
                <a:gd name="T23" fmla="*/ 0 h 47"/>
                <a:gd name="T24" fmla="*/ 41596 w 24"/>
                <a:gd name="T25" fmla="*/ 4570 h 47"/>
                <a:gd name="T26" fmla="*/ 36458 w 24"/>
                <a:gd name="T27" fmla="*/ 29291 h 47"/>
                <a:gd name="T28" fmla="*/ 67846 w 24"/>
                <a:gd name="T29" fmla="*/ 29291 h 47"/>
                <a:gd name="T30" fmla="*/ 57867 w 24"/>
                <a:gd name="T31" fmla="*/ 52627 h 47"/>
                <a:gd name="T32" fmla="*/ 47604 w 24"/>
                <a:gd name="T33" fmla="*/ 72490 h 47"/>
                <a:gd name="T34" fmla="*/ 67846 w 24"/>
                <a:gd name="T35" fmla="*/ 81631 h 47"/>
                <a:gd name="T36" fmla="*/ 89200 w 24"/>
                <a:gd name="T37" fmla="*/ 115710 h 47"/>
                <a:gd name="T38" fmla="*/ 99183 w 24"/>
                <a:gd name="T39" fmla="*/ 139046 h 47"/>
                <a:gd name="T40" fmla="*/ 99183 w 24"/>
                <a:gd name="T41" fmla="*/ 152959 h 47"/>
                <a:gd name="T42" fmla="*/ 120592 w 24"/>
                <a:gd name="T43" fmla="*/ 152959 h 47"/>
                <a:gd name="T44" fmla="*/ 115450 w 24"/>
                <a:gd name="T45" fmla="*/ 186820 h 47"/>
                <a:gd name="T46" fmla="*/ 125729 w 24"/>
                <a:gd name="T47" fmla="*/ 191386 h 47"/>
                <a:gd name="T48" fmla="*/ 89200 w 24"/>
                <a:gd name="T49" fmla="*/ 206699 h 47"/>
                <a:gd name="T50" fmla="*/ 57867 w 24"/>
                <a:gd name="T51" fmla="*/ 211269 h 47"/>
                <a:gd name="T52" fmla="*/ 41596 w 24"/>
                <a:gd name="T53" fmla="*/ 216107 h 47"/>
                <a:gd name="T54" fmla="*/ 21408 w 24"/>
                <a:gd name="T55" fmla="*/ 216107 h 47"/>
                <a:gd name="T56" fmla="*/ 5138 w 24"/>
                <a:gd name="T57" fmla="*/ 220677 h 47"/>
                <a:gd name="T58" fmla="*/ 26546 w 24"/>
                <a:gd name="T59" fmla="*/ 200728 h 47"/>
                <a:gd name="T60" fmla="*/ 31321 w 24"/>
                <a:gd name="T61" fmla="*/ 182249 h 47"/>
                <a:gd name="T62" fmla="*/ 16283 w 24"/>
                <a:gd name="T63" fmla="*/ 177408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FF850D"/>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48" name="Freeform 1247"/>
            <p:cNvSpPr>
              <a:spLocks/>
            </p:cNvSpPr>
            <p:nvPr/>
          </p:nvSpPr>
          <p:spPr bwMode="auto">
            <a:xfrm>
              <a:off x="4291012" y="2855988"/>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FF850D"/>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grpSp>
      <p:sp>
        <p:nvSpPr>
          <p:cNvPr id="1249" name="Freeform 1248"/>
          <p:cNvSpPr>
            <a:spLocks/>
          </p:cNvSpPr>
          <p:nvPr/>
        </p:nvSpPr>
        <p:spPr bwMode="auto">
          <a:xfrm>
            <a:off x="5127863" y="3672313"/>
            <a:ext cx="69982" cy="35745"/>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lumMod val="7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50" name="Freeform 1249"/>
          <p:cNvSpPr>
            <a:spLocks/>
          </p:cNvSpPr>
          <p:nvPr/>
        </p:nvSpPr>
        <p:spPr bwMode="auto">
          <a:xfrm>
            <a:off x="6150214" y="3178263"/>
            <a:ext cx="1445287" cy="842565"/>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51" name="Freeform 1250"/>
          <p:cNvSpPr>
            <a:spLocks/>
          </p:cNvSpPr>
          <p:nvPr/>
        </p:nvSpPr>
        <p:spPr bwMode="auto">
          <a:xfrm>
            <a:off x="6284093" y="4248065"/>
            <a:ext cx="54769" cy="54895"/>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63A1CF"/>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52" name="Freeform 1251"/>
          <p:cNvSpPr>
            <a:spLocks/>
          </p:cNvSpPr>
          <p:nvPr/>
        </p:nvSpPr>
        <p:spPr bwMode="auto">
          <a:xfrm>
            <a:off x="6977831" y="4020828"/>
            <a:ext cx="51726" cy="43405"/>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rgbClr val="63A1CF"/>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53" name="Freeform 1252"/>
          <p:cNvSpPr>
            <a:spLocks/>
          </p:cNvSpPr>
          <p:nvPr/>
        </p:nvSpPr>
        <p:spPr bwMode="auto">
          <a:xfrm>
            <a:off x="7256239" y="3913593"/>
            <a:ext cx="30427" cy="75321"/>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54" name="Freeform 1253"/>
          <p:cNvSpPr>
            <a:spLocks/>
          </p:cNvSpPr>
          <p:nvPr/>
        </p:nvSpPr>
        <p:spPr bwMode="auto">
          <a:xfrm>
            <a:off x="7481399" y="3718271"/>
            <a:ext cx="44120" cy="56171"/>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pattFill prst="trellis">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55" name="Freeform 1254"/>
          <p:cNvSpPr>
            <a:spLocks/>
          </p:cNvSpPr>
          <p:nvPr/>
        </p:nvSpPr>
        <p:spPr bwMode="auto">
          <a:xfrm>
            <a:off x="7534647" y="3429756"/>
            <a:ext cx="330134" cy="30128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56" name="Freeform 1255"/>
          <p:cNvSpPr>
            <a:spLocks/>
          </p:cNvSpPr>
          <p:nvPr/>
        </p:nvSpPr>
        <p:spPr bwMode="auto">
          <a:xfrm>
            <a:off x="7767414" y="3152731"/>
            <a:ext cx="59333" cy="24638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57" name="Freeform 1256"/>
          <p:cNvSpPr>
            <a:spLocks/>
          </p:cNvSpPr>
          <p:nvPr/>
        </p:nvSpPr>
        <p:spPr bwMode="auto">
          <a:xfrm>
            <a:off x="7239504" y="4057850"/>
            <a:ext cx="135400" cy="157023"/>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58" name="Freeform 1257"/>
          <p:cNvSpPr>
            <a:spLocks/>
          </p:cNvSpPr>
          <p:nvPr/>
        </p:nvSpPr>
        <p:spPr bwMode="auto">
          <a:xfrm>
            <a:off x="7294273" y="4240406"/>
            <a:ext cx="111058" cy="74044"/>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59" name="Freeform 1258"/>
          <p:cNvSpPr>
            <a:spLocks/>
          </p:cNvSpPr>
          <p:nvPr/>
        </p:nvSpPr>
        <p:spPr bwMode="auto">
          <a:xfrm>
            <a:off x="6486433" y="3216561"/>
            <a:ext cx="745464" cy="314047"/>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60" name="Line 449"/>
          <p:cNvSpPr>
            <a:spLocks noChangeShapeType="1"/>
          </p:cNvSpPr>
          <p:nvPr/>
        </p:nvSpPr>
        <p:spPr bwMode="auto">
          <a:xfrm>
            <a:off x="7202992" y="4071893"/>
            <a:ext cx="0" cy="0"/>
          </a:xfrm>
          <a:prstGeom prst="line">
            <a:avLst/>
          </a:prstGeom>
          <a:noFill/>
          <a:ln w="0">
            <a:solidFill>
              <a:schemeClr val="bg2"/>
            </a:solidFill>
            <a:round/>
            <a:headEnd/>
            <a:tailEnd/>
          </a:ln>
          <a:extLst>
            <a:ext uri="{909E8E84-426E-40DD-AFC4-6F175D3DCCD1}">
              <a14:hiddenFill xmlns:a14="http://schemas.microsoft.com/office/drawing/2010/main" xmlns="">
                <a:no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61" name="Freeform 1260"/>
          <p:cNvSpPr>
            <a:spLocks/>
          </p:cNvSpPr>
          <p:nvPr/>
        </p:nvSpPr>
        <p:spPr bwMode="auto">
          <a:xfrm>
            <a:off x="7345999" y="3497416"/>
            <a:ext cx="118666" cy="125108"/>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lumMod val="65000"/>
            </a:schemeClr>
          </a:solidFill>
          <a:ln>
            <a:no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62" name="Freeform 1261"/>
          <p:cNvSpPr>
            <a:spLocks/>
          </p:cNvSpPr>
          <p:nvPr/>
        </p:nvSpPr>
        <p:spPr bwMode="auto">
          <a:xfrm>
            <a:off x="7391640" y="3609758"/>
            <a:ext cx="82153" cy="84257"/>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63" name="Freeform 1262"/>
          <p:cNvSpPr>
            <a:spLocks/>
          </p:cNvSpPr>
          <p:nvPr/>
        </p:nvSpPr>
        <p:spPr bwMode="auto">
          <a:xfrm>
            <a:off x="2870173" y="5003821"/>
            <a:ext cx="121708" cy="134045"/>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64" name="Freeform 1263"/>
          <p:cNvSpPr>
            <a:spLocks/>
          </p:cNvSpPr>
          <p:nvPr/>
        </p:nvSpPr>
        <p:spPr bwMode="auto">
          <a:xfrm>
            <a:off x="2345305" y="4448494"/>
            <a:ext cx="307314" cy="315323"/>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65" name="Freeform 1264"/>
          <p:cNvSpPr>
            <a:spLocks/>
          </p:cNvSpPr>
          <p:nvPr/>
        </p:nvSpPr>
        <p:spPr bwMode="auto">
          <a:xfrm>
            <a:off x="2541560" y="4348918"/>
            <a:ext cx="847394" cy="732776"/>
          </a:xfrm>
          <a:custGeom>
            <a:avLst/>
            <a:gdLst>
              <a:gd name="T0" fmla="*/ 39734870 w 10000"/>
              <a:gd name="T1" fmla="*/ 65147758 h 10000"/>
              <a:gd name="T2" fmla="*/ 36529245 w 10000"/>
              <a:gd name="T3" fmla="*/ 70262646 h 10000"/>
              <a:gd name="T4" fmla="*/ 32682372 w 10000"/>
              <a:gd name="T5" fmla="*/ 74729836 h 10000"/>
              <a:gd name="T6" fmla="*/ 33964693 w 10000"/>
              <a:gd name="T7" fmla="*/ 75369151 h 10000"/>
              <a:gd name="T8" fmla="*/ 39093798 w 10000"/>
              <a:gd name="T9" fmla="*/ 79196934 h 10000"/>
              <a:gd name="T10" fmla="*/ 41658262 w 10000"/>
              <a:gd name="T11" fmla="*/ 81115063 h 10000"/>
              <a:gd name="T12" fmla="*/ 47428527 w 10000"/>
              <a:gd name="T13" fmla="*/ 75369151 h 10000"/>
              <a:gd name="T14" fmla="*/ 51908691 w 10000"/>
              <a:gd name="T15" fmla="*/ 63229721 h 10000"/>
              <a:gd name="T16" fmla="*/ 63449133 w 10000"/>
              <a:gd name="T17" fmla="*/ 58123216 h 10000"/>
              <a:gd name="T18" fmla="*/ 66013686 w 10000"/>
              <a:gd name="T19" fmla="*/ 54926365 h 10000"/>
              <a:gd name="T20" fmla="*/ 68570457 w 10000"/>
              <a:gd name="T21" fmla="*/ 49180545 h 10000"/>
              <a:gd name="T22" fmla="*/ 69852689 w 10000"/>
              <a:gd name="T23" fmla="*/ 37049406 h 10000"/>
              <a:gd name="T24" fmla="*/ 78187507 w 10000"/>
              <a:gd name="T25" fmla="*/ 28106735 h 10000"/>
              <a:gd name="T26" fmla="*/ 76905275 w 10000"/>
              <a:gd name="T27" fmla="*/ 21713125 h 10000"/>
              <a:gd name="T28" fmla="*/ 67296006 w 10000"/>
              <a:gd name="T29" fmla="*/ 17245935 h 10000"/>
              <a:gd name="T30" fmla="*/ 58961188 w 10000"/>
              <a:gd name="T31" fmla="*/ 15967305 h 10000"/>
              <a:gd name="T32" fmla="*/ 52549851 w 10000"/>
              <a:gd name="T33" fmla="*/ 12139431 h 10000"/>
              <a:gd name="T34" fmla="*/ 47428527 w 10000"/>
              <a:gd name="T35" fmla="*/ 7024634 h 10000"/>
              <a:gd name="T36" fmla="*/ 44863975 w 10000"/>
              <a:gd name="T37" fmla="*/ 1918038 h 10000"/>
              <a:gd name="T38" fmla="*/ 39734870 w 10000"/>
              <a:gd name="T39" fmla="*/ 7024634 h 10000"/>
              <a:gd name="T40" fmla="*/ 35888085 w 10000"/>
              <a:gd name="T41" fmla="*/ 6385227 h 10000"/>
              <a:gd name="T42" fmla="*/ 33964693 w 10000"/>
              <a:gd name="T43" fmla="*/ 7024634 h 10000"/>
              <a:gd name="T44" fmla="*/ 28843369 w 10000"/>
              <a:gd name="T45" fmla="*/ 8303356 h 10000"/>
              <a:gd name="T46" fmla="*/ 27561137 w 10000"/>
              <a:gd name="T47" fmla="*/ 2557444 h 10000"/>
              <a:gd name="T48" fmla="*/ 24996584 w 10000"/>
              <a:gd name="T49" fmla="*/ 0 h 10000"/>
              <a:gd name="T50" fmla="*/ 22432032 w 10000"/>
              <a:gd name="T51" fmla="*/ 2557444 h 10000"/>
              <a:gd name="T52" fmla="*/ 19226319 w 10000"/>
              <a:gd name="T53" fmla="*/ 5745911 h 10000"/>
              <a:gd name="T54" fmla="*/ 14097214 w 10000"/>
              <a:gd name="T55" fmla="*/ 9581986 h 10000"/>
              <a:gd name="T56" fmla="*/ 7052497 w 10000"/>
              <a:gd name="T57" fmla="*/ 8942671 h 10000"/>
              <a:gd name="T58" fmla="*/ 6411337 w 10000"/>
              <a:gd name="T59" fmla="*/ 19164064 h 10000"/>
              <a:gd name="T60" fmla="*/ 4487945 w 10000"/>
              <a:gd name="T61" fmla="*/ 19803380 h 10000"/>
              <a:gd name="T62" fmla="*/ 0 w 10000"/>
              <a:gd name="T63" fmla="*/ 24909976 h 10000"/>
              <a:gd name="T64" fmla="*/ 2564553 w 10000"/>
              <a:gd name="T65" fmla="*/ 30655796 h 10000"/>
              <a:gd name="T66" fmla="*/ 6411337 w 10000"/>
              <a:gd name="T67" fmla="*/ 33213240 h 10000"/>
              <a:gd name="T68" fmla="*/ 7693658 w 10000"/>
              <a:gd name="T69" fmla="*/ 33852555 h 10000"/>
              <a:gd name="T70" fmla="*/ 11032271 w 10000"/>
              <a:gd name="T71" fmla="*/ 34217957 h 10000"/>
              <a:gd name="T72" fmla="*/ 14613254 w 10000"/>
              <a:gd name="T73" fmla="*/ 32266659 h 10000"/>
              <a:gd name="T74" fmla="*/ 17302926 w 10000"/>
              <a:gd name="T75" fmla="*/ 35770684 h 10000"/>
              <a:gd name="T76" fmla="*/ 25637656 w 10000"/>
              <a:gd name="T77" fmla="*/ 39598467 h 10000"/>
              <a:gd name="T78" fmla="*/ 26919976 w 10000"/>
              <a:gd name="T79" fmla="*/ 44073949 h 10000"/>
              <a:gd name="T80" fmla="*/ 30758980 w 10000"/>
              <a:gd name="T81" fmla="*/ 4726241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66" name="Freeform 1265"/>
          <p:cNvSpPr>
            <a:spLocks/>
          </p:cNvSpPr>
          <p:nvPr/>
        </p:nvSpPr>
        <p:spPr bwMode="auto">
          <a:xfrm>
            <a:off x="2529389" y="4832755"/>
            <a:ext cx="453364" cy="762139"/>
          </a:xfrm>
          <a:custGeom>
            <a:avLst/>
            <a:gdLst>
              <a:gd name="T0" fmla="*/ 802631676 w 10000"/>
              <a:gd name="T1" fmla="*/ 2147483647 h 10001"/>
              <a:gd name="T2" fmla="*/ 819678508 w 10000"/>
              <a:gd name="T3" fmla="*/ 2147483647 h 10001"/>
              <a:gd name="T4" fmla="*/ 853875160 w 10000"/>
              <a:gd name="T5" fmla="*/ 1967533749 h 10001"/>
              <a:gd name="T6" fmla="*/ 973406737 w 10000"/>
              <a:gd name="T7" fmla="*/ 1492674746 h 10001"/>
              <a:gd name="T8" fmla="*/ 1024545009 w 10000"/>
              <a:gd name="T9" fmla="*/ 1357359916 h 10001"/>
              <a:gd name="T10" fmla="*/ 1058741661 w 10000"/>
              <a:gd name="T11" fmla="*/ 949727198 h 10001"/>
              <a:gd name="T12" fmla="*/ 1041694782 w 10000"/>
              <a:gd name="T13" fmla="*/ 882500818 h 10001"/>
              <a:gd name="T14" fmla="*/ 990453568 w 10000"/>
              <a:gd name="T15" fmla="*/ 1018659809 h 10001"/>
              <a:gd name="T16" fmla="*/ 887966600 w 10000"/>
              <a:gd name="T17" fmla="*/ 1221200925 h 10001"/>
              <a:gd name="T18" fmla="*/ 802631676 w 10000"/>
              <a:gd name="T19" fmla="*/ 1153965637 h 10001"/>
              <a:gd name="T20" fmla="*/ 819678508 w 10000"/>
              <a:gd name="T21" fmla="*/ 678253376 h 10001"/>
              <a:gd name="T22" fmla="*/ 768435071 w 10000"/>
              <a:gd name="T23" fmla="*/ 542947548 h 10001"/>
              <a:gd name="T24" fmla="*/ 665948103 w 10000"/>
              <a:gd name="T25" fmla="*/ 407632718 h 10001"/>
              <a:gd name="T26" fmla="*/ 614704619 w 10000"/>
              <a:gd name="T27" fmla="*/ 271473822 h 10001"/>
              <a:gd name="T28" fmla="*/ 563568571 w 10000"/>
              <a:gd name="T29" fmla="*/ 0 h 10001"/>
              <a:gd name="T30" fmla="*/ 495173090 w 10000"/>
              <a:gd name="T31" fmla="*/ 68932611 h 10001"/>
              <a:gd name="T32" fmla="*/ 478128482 w 10000"/>
              <a:gd name="T33" fmla="*/ 135314831 h 10001"/>
              <a:gd name="T34" fmla="*/ 392793558 w 10000"/>
              <a:gd name="T35" fmla="*/ 68932611 h 10001"/>
              <a:gd name="T36" fmla="*/ 358596905 w 10000"/>
              <a:gd name="T37" fmla="*/ 68932611 h 10001"/>
              <a:gd name="T38" fmla="*/ 336467545 w 10000"/>
              <a:gd name="T39" fmla="*/ 111481129 h 10001"/>
              <a:gd name="T40" fmla="*/ 341550074 w 10000"/>
              <a:gd name="T41" fmla="*/ 204238439 h 10001"/>
              <a:gd name="T42" fmla="*/ 324503242 w 10000"/>
              <a:gd name="T43" fmla="*/ 474859098 h 10001"/>
              <a:gd name="T44" fmla="*/ 273261981 w 10000"/>
              <a:gd name="T45" fmla="*/ 678253376 h 10001"/>
              <a:gd name="T46" fmla="*/ 273261981 w 10000"/>
              <a:gd name="T47" fmla="*/ 1085041934 h 10001"/>
              <a:gd name="T48" fmla="*/ 239063106 w 10000"/>
              <a:gd name="T49" fmla="*/ 1357359916 h 10001"/>
              <a:gd name="T50" fmla="*/ 187821892 w 10000"/>
              <a:gd name="T51" fmla="*/ 2147483647 h 10001"/>
              <a:gd name="T52" fmla="*/ 204866501 w 10000"/>
              <a:gd name="T53" fmla="*/ 2147483647 h 10001"/>
              <a:gd name="T54" fmla="*/ 102486968 w 10000"/>
              <a:gd name="T55" fmla="*/ 2147483647 h 10001"/>
              <a:gd name="T56" fmla="*/ 85334924 w 10000"/>
              <a:gd name="T57" fmla="*/ 2147483647 h 10001"/>
              <a:gd name="T58" fmla="*/ 85334924 w 10000"/>
              <a:gd name="T59" fmla="*/ 2147483647 h 10001"/>
              <a:gd name="T60" fmla="*/ 68288092 w 10000"/>
              <a:gd name="T61" fmla="*/ 2147483647 h 10001"/>
              <a:gd name="T62" fmla="*/ 102486968 w 10000"/>
              <a:gd name="T63" fmla="*/ 2147483647 h 10001"/>
              <a:gd name="T64" fmla="*/ 51243484 w 10000"/>
              <a:gd name="T65" fmla="*/ 2147483647 h 10001"/>
              <a:gd name="T66" fmla="*/ 0 w 10000"/>
              <a:gd name="T67" fmla="*/ 2147483647 h 10001"/>
              <a:gd name="T68" fmla="*/ 17046832 w 10000"/>
              <a:gd name="T69" fmla="*/ 2147483647 h 10001"/>
              <a:gd name="T70" fmla="*/ 72524621 w 10000"/>
              <a:gd name="T71" fmla="*/ 2147483647 h 10001"/>
              <a:gd name="T72" fmla="*/ 251450432 w 10000"/>
              <a:gd name="T73" fmla="*/ 2147483647 h 10001"/>
              <a:gd name="T74" fmla="*/ 231017519 w 10000"/>
              <a:gd name="T75" fmla="*/ 2147483647 h 10001"/>
              <a:gd name="T76" fmla="*/ 239063106 w 10000"/>
              <a:gd name="T77" fmla="*/ 2147483647 h 10001"/>
              <a:gd name="T78" fmla="*/ 285967120 w 10000"/>
              <a:gd name="T79" fmla="*/ 2147483647 h 10001"/>
              <a:gd name="T80" fmla="*/ 335091181 w 10000"/>
              <a:gd name="T81" fmla="*/ 2147483647 h 10001"/>
              <a:gd name="T82" fmla="*/ 388346653 w 10000"/>
              <a:gd name="T83" fmla="*/ 2147483647 h 10001"/>
              <a:gd name="T84" fmla="*/ 409838166 w 10000"/>
              <a:gd name="T85" fmla="*/ 2147483647 h 10001"/>
              <a:gd name="T86" fmla="*/ 358596905 w 10000"/>
              <a:gd name="T87" fmla="*/ 2147483647 h 10001"/>
              <a:gd name="T88" fmla="*/ 324503242 w 10000"/>
              <a:gd name="T89" fmla="*/ 2147483647 h 10001"/>
              <a:gd name="T90" fmla="*/ 400098356 w 10000"/>
              <a:gd name="T91" fmla="*/ 2147483647 h 10001"/>
              <a:gd name="T92" fmla="*/ 420426105 w 10000"/>
              <a:gd name="T93" fmla="*/ 2147483647 h 10001"/>
              <a:gd name="T94" fmla="*/ 461081603 w 10000"/>
              <a:gd name="T95" fmla="*/ 2147483647 h 10001"/>
              <a:gd name="T96" fmla="*/ 506078841 w 10000"/>
              <a:gd name="T97" fmla="*/ 2147483647 h 10001"/>
              <a:gd name="T98" fmla="*/ 512325087 w 10000"/>
              <a:gd name="T99" fmla="*/ 2147483647 h 10001"/>
              <a:gd name="T100" fmla="*/ 575638086 w 10000"/>
              <a:gd name="T101" fmla="*/ 2147483647 h 10001"/>
              <a:gd name="T102" fmla="*/ 569179240 w 10000"/>
              <a:gd name="T103" fmla="*/ 2147483647 h 10001"/>
              <a:gd name="T104" fmla="*/ 580613179 w 10000"/>
              <a:gd name="T105" fmla="*/ 2147483647 h 10001"/>
              <a:gd name="T106" fmla="*/ 614704619 w 10000"/>
              <a:gd name="T107" fmla="*/ 2147483647 h 10001"/>
              <a:gd name="T108" fmla="*/ 697499415 w 10000"/>
              <a:gd name="T109" fmla="*/ 2147483647 h 10001"/>
              <a:gd name="T110" fmla="*/ 819571120 w 10000"/>
              <a:gd name="T111" fmla="*/ 2147483647 h 10001"/>
              <a:gd name="T112" fmla="*/ 870919769 w 10000"/>
              <a:gd name="T113" fmla="*/ 2147483647 h 10001"/>
              <a:gd name="T114" fmla="*/ 905013432 w 10000"/>
              <a:gd name="T115" fmla="*/ 2147483647 h 10001"/>
              <a:gd name="T116" fmla="*/ 870919769 w 10000"/>
              <a:gd name="T117" fmla="*/ 2147483647 h 10001"/>
              <a:gd name="T118" fmla="*/ 819678508 w 10000"/>
              <a:gd name="T119" fmla="*/ 2147483647 h 10001"/>
              <a:gd name="T120" fmla="*/ 817984379 w 10000"/>
              <a:gd name="T121" fmla="*/ 2147483647 h 10001"/>
              <a:gd name="T122" fmla="*/ 802631676 w 10000"/>
              <a:gd name="T123" fmla="*/ 2147483647 h 10001"/>
              <a:gd name="T124" fmla="*/ 802631676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67" name="Freeform 1266"/>
          <p:cNvSpPr>
            <a:spLocks/>
          </p:cNvSpPr>
          <p:nvPr/>
        </p:nvSpPr>
        <p:spPr bwMode="auto">
          <a:xfrm>
            <a:off x="2468535" y="4752328"/>
            <a:ext cx="232767" cy="948524"/>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68" name="Freeform 1267"/>
          <p:cNvSpPr>
            <a:spLocks/>
          </p:cNvSpPr>
          <p:nvPr/>
        </p:nvSpPr>
        <p:spPr bwMode="auto">
          <a:xfrm>
            <a:off x="2775849" y="4794456"/>
            <a:ext cx="191691" cy="150640"/>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69" name="Freeform 1268"/>
          <p:cNvSpPr>
            <a:spLocks/>
          </p:cNvSpPr>
          <p:nvPr/>
        </p:nvSpPr>
        <p:spPr bwMode="auto">
          <a:xfrm>
            <a:off x="2628277" y="4627220"/>
            <a:ext cx="255588" cy="231067"/>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84436941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70" name="Freeform 1269"/>
          <p:cNvSpPr>
            <a:spLocks/>
          </p:cNvSpPr>
          <p:nvPr/>
        </p:nvSpPr>
        <p:spPr bwMode="auto">
          <a:xfrm>
            <a:off x="2498962" y="4411472"/>
            <a:ext cx="187126" cy="112342"/>
          </a:xfrm>
          <a:custGeom>
            <a:avLst/>
            <a:gdLst>
              <a:gd name="T0" fmla="*/ 0 w 10000"/>
              <a:gd name="T1" fmla="*/ 148122443 h 10000"/>
              <a:gd name="T2" fmla="*/ 0 w 10000"/>
              <a:gd name="T3" fmla="*/ 148122443 h 10000"/>
              <a:gd name="T4" fmla="*/ 290734379 w 10000"/>
              <a:gd name="T5" fmla="*/ 211614724 h 10000"/>
              <a:gd name="T6" fmla="*/ 465181020 w 10000"/>
              <a:gd name="T7" fmla="*/ 275068951 h 10000"/>
              <a:gd name="T8" fmla="*/ 697771725 w 10000"/>
              <a:gd name="T9" fmla="*/ 275068951 h 10000"/>
              <a:gd name="T10" fmla="*/ 814066707 w 10000"/>
              <a:gd name="T11" fmla="*/ 338561427 h 10000"/>
              <a:gd name="T12" fmla="*/ 765802177 w 10000"/>
              <a:gd name="T13" fmla="*/ 310910243 h 10000"/>
              <a:gd name="T14" fmla="*/ 814066707 w 10000"/>
              <a:gd name="T15" fmla="*/ 338561427 h 10000"/>
              <a:gd name="T16" fmla="*/ 930362059 w 10000"/>
              <a:gd name="T17" fmla="*/ 380877773 h 10000"/>
              <a:gd name="T18" fmla="*/ 1046657412 w 10000"/>
              <a:gd name="T19" fmla="*/ 148122443 h 10000"/>
              <a:gd name="T20" fmla="*/ 988506104 w 10000"/>
              <a:gd name="T21" fmla="*/ 42316345 h 10000"/>
              <a:gd name="T22" fmla="*/ 1453687143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71" name="Freeform 1270"/>
          <p:cNvSpPr>
            <a:spLocks/>
          </p:cNvSpPr>
          <p:nvPr/>
        </p:nvSpPr>
        <p:spPr bwMode="auto">
          <a:xfrm>
            <a:off x="2807797" y="4277428"/>
            <a:ext cx="112580" cy="144257"/>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72" name="Freeform 1271"/>
          <p:cNvSpPr>
            <a:spLocks/>
          </p:cNvSpPr>
          <p:nvPr/>
        </p:nvSpPr>
        <p:spPr bwMode="auto">
          <a:xfrm>
            <a:off x="2982753" y="4328492"/>
            <a:ext cx="73025" cy="75320"/>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73" name="Freeform 1272"/>
          <p:cNvSpPr>
            <a:spLocks/>
          </p:cNvSpPr>
          <p:nvPr/>
        </p:nvSpPr>
        <p:spPr bwMode="auto">
          <a:xfrm>
            <a:off x="2892992" y="4325939"/>
            <a:ext cx="92803" cy="88086"/>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74" name="Freeform 1273"/>
          <p:cNvSpPr>
            <a:spLocks/>
          </p:cNvSpPr>
          <p:nvPr/>
        </p:nvSpPr>
        <p:spPr bwMode="auto">
          <a:xfrm>
            <a:off x="2544603" y="4209767"/>
            <a:ext cx="319485" cy="225961"/>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75" name="Freeform 1274"/>
          <p:cNvSpPr>
            <a:spLocks/>
          </p:cNvSpPr>
          <p:nvPr/>
        </p:nvSpPr>
        <p:spPr bwMode="auto">
          <a:xfrm>
            <a:off x="2363561" y="4410196"/>
            <a:ext cx="129316" cy="12000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76" name="Freeform 1275"/>
          <p:cNvSpPr>
            <a:spLocks/>
          </p:cNvSpPr>
          <p:nvPr/>
        </p:nvSpPr>
        <p:spPr bwMode="auto">
          <a:xfrm>
            <a:off x="4631902" y="3074858"/>
            <a:ext cx="47162" cy="77873"/>
          </a:xfrm>
          <a:custGeom>
            <a:avLst/>
            <a:gdLst>
              <a:gd name="T0" fmla="*/ 9 w 429209"/>
              <a:gd name="T1" fmla="*/ 141 h 839755"/>
              <a:gd name="T2" fmla="*/ 10 w 429209"/>
              <a:gd name="T3" fmla="*/ 99 h 839755"/>
              <a:gd name="T4" fmla="*/ 0 w 429209"/>
              <a:gd name="T5" fmla="*/ 92 h 839755"/>
              <a:gd name="T6" fmla="*/ 19 w 429209"/>
              <a:gd name="T7" fmla="*/ 23 h 839755"/>
              <a:gd name="T8" fmla="*/ 45 w 429209"/>
              <a:gd name="T9" fmla="*/ 23 h 839755"/>
              <a:gd name="T10" fmla="*/ 68 w 429209"/>
              <a:gd name="T11" fmla="*/ 0 h 839755"/>
              <a:gd name="T12" fmla="*/ 71 w 429209"/>
              <a:gd name="T13" fmla="*/ 46 h 839755"/>
              <a:gd name="T14" fmla="*/ 74 w 429209"/>
              <a:gd name="T15" fmla="*/ 72 h 839755"/>
              <a:gd name="T16" fmla="*/ 39 w 429209"/>
              <a:gd name="T17" fmla="*/ 112 h 839755"/>
              <a:gd name="T18" fmla="*/ 39 w 429209"/>
              <a:gd name="T19" fmla="*/ 148 h 839755"/>
              <a:gd name="T20" fmla="*/ 19 w 429209"/>
              <a:gd name="T21" fmla="*/ 138 h 839755"/>
              <a:gd name="T22" fmla="*/ 9 w 429209"/>
              <a:gd name="T23" fmla="*/ 141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77" name="Freeform 1276"/>
          <p:cNvSpPr>
            <a:spLocks/>
          </p:cNvSpPr>
          <p:nvPr/>
        </p:nvSpPr>
        <p:spPr bwMode="auto">
          <a:xfrm>
            <a:off x="5850507" y="3616142"/>
            <a:ext cx="413809" cy="335749"/>
          </a:xfrm>
          <a:custGeom>
            <a:avLst/>
            <a:gdLst>
              <a:gd name="T0" fmla="*/ 44689712 w 10795"/>
              <a:gd name="T1" fmla="*/ 61087282 h 10652"/>
              <a:gd name="T2" fmla="*/ 49674775 w 10795"/>
              <a:gd name="T3" fmla="*/ 58179781 h 10652"/>
              <a:gd name="T4" fmla="*/ 44313003 w 10795"/>
              <a:gd name="T5" fmla="*/ 48718447 h 10652"/>
              <a:gd name="T6" fmla="*/ 45342665 w 10795"/>
              <a:gd name="T7" fmla="*/ 45054057 h 10652"/>
              <a:gd name="T8" fmla="*/ 47276421 w 10795"/>
              <a:gd name="T9" fmla="*/ 42747274 h 10652"/>
              <a:gd name="T10" fmla="*/ 52267731 w 10795"/>
              <a:gd name="T11" fmla="*/ 42284711 h 10652"/>
              <a:gd name="T12" fmla="*/ 58508490 w 10795"/>
              <a:gd name="T13" fmla="*/ 30504608 h 10652"/>
              <a:gd name="T14" fmla="*/ 61955327 w 10795"/>
              <a:gd name="T15" fmla="*/ 22923492 h 10652"/>
              <a:gd name="T16" fmla="*/ 64077436 w 10795"/>
              <a:gd name="T17" fmla="*/ 15180211 h 10652"/>
              <a:gd name="T18" fmla="*/ 60046677 w 10795"/>
              <a:gd name="T19" fmla="*/ 12464958 h 10652"/>
              <a:gd name="T20" fmla="*/ 60523850 w 10795"/>
              <a:gd name="T21" fmla="*/ 6782118 h 10652"/>
              <a:gd name="T22" fmla="*/ 67480308 w 10795"/>
              <a:gd name="T23" fmla="*/ 5088116 h 10652"/>
              <a:gd name="T24" fmla="*/ 66193260 w 10795"/>
              <a:gd name="T25" fmla="*/ 2805383 h 10652"/>
              <a:gd name="T26" fmla="*/ 63317732 w 10795"/>
              <a:gd name="T27" fmla="*/ 1075306 h 10652"/>
              <a:gd name="T28" fmla="*/ 59626043 w 10795"/>
              <a:gd name="T29" fmla="*/ 5993 h 10652"/>
              <a:gd name="T30" fmla="*/ 51778026 w 10795"/>
              <a:gd name="T31" fmla="*/ 1423726 h 10652"/>
              <a:gd name="T32" fmla="*/ 47960767 w 10795"/>
              <a:gd name="T33" fmla="*/ 1579899 h 10652"/>
              <a:gd name="T34" fmla="*/ 43553299 w 10795"/>
              <a:gd name="T35" fmla="*/ 3442137 h 10652"/>
              <a:gd name="T36" fmla="*/ 42592708 w 10795"/>
              <a:gd name="T37" fmla="*/ 9749706 h 10652"/>
              <a:gd name="T38" fmla="*/ 42592708 w 10795"/>
              <a:gd name="T39" fmla="*/ 12464958 h 10652"/>
              <a:gd name="T40" fmla="*/ 41242875 w 10795"/>
              <a:gd name="T41" fmla="*/ 13822565 h 10652"/>
              <a:gd name="T42" fmla="*/ 39717221 w 10795"/>
              <a:gd name="T43" fmla="*/ 18526224 h 10652"/>
              <a:gd name="T44" fmla="*/ 31844097 w 10795"/>
              <a:gd name="T45" fmla="*/ 21992372 h 10652"/>
              <a:gd name="T46" fmla="*/ 27819625 w 10795"/>
              <a:gd name="T47" fmla="*/ 24707625 h 10652"/>
              <a:gd name="T48" fmla="*/ 23782619 w 10795"/>
              <a:gd name="T49" fmla="*/ 30108125 h 10652"/>
              <a:gd name="T50" fmla="*/ 15733674 w 10795"/>
              <a:gd name="T51" fmla="*/ 31507800 h 10652"/>
              <a:gd name="T52" fmla="*/ 7973587 w 10795"/>
              <a:gd name="T53" fmla="*/ 37605103 h 10652"/>
              <a:gd name="T54" fmla="*/ 125570 w 10795"/>
              <a:gd name="T55" fmla="*/ 37232670 h 10652"/>
              <a:gd name="T56" fmla="*/ 3465696 w 10795"/>
              <a:gd name="T57" fmla="*/ 42098495 h 10652"/>
              <a:gd name="T58" fmla="*/ 7421097 w 10795"/>
              <a:gd name="T59" fmla="*/ 43996770 h 10652"/>
              <a:gd name="T60" fmla="*/ 7527807 w 10795"/>
              <a:gd name="T61" fmla="*/ 45949101 h 10652"/>
              <a:gd name="T62" fmla="*/ 7678483 w 10795"/>
              <a:gd name="T63" fmla="*/ 47829358 h 10652"/>
              <a:gd name="T64" fmla="*/ 6918819 w 10795"/>
              <a:gd name="T65" fmla="*/ 51782120 h 10652"/>
              <a:gd name="T66" fmla="*/ 2950845 w 10795"/>
              <a:gd name="T67" fmla="*/ 58534195 h 10652"/>
              <a:gd name="T68" fmla="*/ 20674813 w 10795"/>
              <a:gd name="T69" fmla="*/ 58071671 h 10652"/>
              <a:gd name="T70" fmla="*/ 37488361 w 10795"/>
              <a:gd name="T71" fmla="*/ 63988750 h 10652"/>
              <a:gd name="T72" fmla="*/ 39127052 w 10795"/>
              <a:gd name="T73" fmla="*/ 63099700 h 10652"/>
              <a:gd name="T74" fmla="*/ 44689712 w 10795"/>
              <a:gd name="T75" fmla="*/ 61087282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95" h="10652">
                <a:moveTo>
                  <a:pt x="7118" y="10169"/>
                </a:moveTo>
                <a:cubicBezTo>
                  <a:pt x="7403" y="10018"/>
                  <a:pt x="7922" y="10028"/>
                  <a:pt x="7912" y="9685"/>
                </a:cubicBezTo>
                <a:cubicBezTo>
                  <a:pt x="7902" y="9342"/>
                  <a:pt x="7173" y="8474"/>
                  <a:pt x="7058" y="8110"/>
                </a:cubicBezTo>
                <a:cubicBezTo>
                  <a:pt x="6943" y="7746"/>
                  <a:pt x="7143" y="7666"/>
                  <a:pt x="7222" y="7500"/>
                </a:cubicBezTo>
                <a:cubicBezTo>
                  <a:pt x="7301" y="7334"/>
                  <a:pt x="7346" y="7193"/>
                  <a:pt x="7530" y="7116"/>
                </a:cubicBezTo>
                <a:cubicBezTo>
                  <a:pt x="7714" y="7039"/>
                  <a:pt x="8027" y="7379"/>
                  <a:pt x="8325" y="7039"/>
                </a:cubicBezTo>
                <a:cubicBezTo>
                  <a:pt x="8623" y="6699"/>
                  <a:pt x="9062" y="5615"/>
                  <a:pt x="9319" y="5078"/>
                </a:cubicBezTo>
                <a:cubicBezTo>
                  <a:pt x="9576" y="4541"/>
                  <a:pt x="9720" y="4241"/>
                  <a:pt x="9868" y="3816"/>
                </a:cubicBezTo>
                <a:cubicBezTo>
                  <a:pt x="10016" y="3391"/>
                  <a:pt x="10257" y="2817"/>
                  <a:pt x="10206" y="2527"/>
                </a:cubicBezTo>
                <a:cubicBezTo>
                  <a:pt x="10155" y="2237"/>
                  <a:pt x="9538" y="2325"/>
                  <a:pt x="9564" y="2075"/>
                </a:cubicBezTo>
                <a:cubicBezTo>
                  <a:pt x="9591" y="1811"/>
                  <a:pt x="9500" y="1164"/>
                  <a:pt x="9640" y="1129"/>
                </a:cubicBezTo>
                <a:cubicBezTo>
                  <a:pt x="10141" y="1004"/>
                  <a:pt x="10598" y="957"/>
                  <a:pt x="10748" y="847"/>
                </a:cubicBezTo>
                <a:cubicBezTo>
                  <a:pt x="10898" y="737"/>
                  <a:pt x="10653" y="578"/>
                  <a:pt x="10543" y="467"/>
                </a:cubicBezTo>
                <a:cubicBezTo>
                  <a:pt x="10433" y="356"/>
                  <a:pt x="10260" y="257"/>
                  <a:pt x="10085" y="179"/>
                </a:cubicBezTo>
                <a:cubicBezTo>
                  <a:pt x="9911" y="102"/>
                  <a:pt x="9805" y="-9"/>
                  <a:pt x="9497" y="1"/>
                </a:cubicBezTo>
                <a:cubicBezTo>
                  <a:pt x="9192" y="11"/>
                  <a:pt x="8556" y="193"/>
                  <a:pt x="8247" y="237"/>
                </a:cubicBezTo>
                <a:cubicBezTo>
                  <a:pt x="7938" y="279"/>
                  <a:pt x="7858" y="208"/>
                  <a:pt x="7639" y="263"/>
                </a:cubicBezTo>
                <a:cubicBezTo>
                  <a:pt x="7421" y="320"/>
                  <a:pt x="7152" y="573"/>
                  <a:pt x="6937" y="573"/>
                </a:cubicBezTo>
                <a:cubicBezTo>
                  <a:pt x="6886" y="922"/>
                  <a:pt x="6810" y="1372"/>
                  <a:pt x="6784" y="1623"/>
                </a:cubicBezTo>
                <a:cubicBezTo>
                  <a:pt x="6758" y="1873"/>
                  <a:pt x="6784" y="1924"/>
                  <a:pt x="6784" y="2075"/>
                </a:cubicBezTo>
                <a:cubicBezTo>
                  <a:pt x="6712" y="2150"/>
                  <a:pt x="6645" y="2133"/>
                  <a:pt x="6569" y="2301"/>
                </a:cubicBezTo>
                <a:cubicBezTo>
                  <a:pt x="6493" y="2469"/>
                  <a:pt x="6407" y="2823"/>
                  <a:pt x="6326" y="3084"/>
                </a:cubicBezTo>
                <a:cubicBezTo>
                  <a:pt x="6326" y="3084"/>
                  <a:pt x="5388" y="3490"/>
                  <a:pt x="5072" y="3661"/>
                </a:cubicBezTo>
                <a:cubicBezTo>
                  <a:pt x="4756" y="3832"/>
                  <a:pt x="4644" y="3888"/>
                  <a:pt x="4431" y="4113"/>
                </a:cubicBezTo>
                <a:cubicBezTo>
                  <a:pt x="4217" y="4338"/>
                  <a:pt x="3788" y="5012"/>
                  <a:pt x="3788" y="5012"/>
                </a:cubicBezTo>
                <a:cubicBezTo>
                  <a:pt x="3788" y="5012"/>
                  <a:pt x="2925" y="5037"/>
                  <a:pt x="2506" y="5245"/>
                </a:cubicBezTo>
                <a:cubicBezTo>
                  <a:pt x="2087" y="5453"/>
                  <a:pt x="1684" y="6101"/>
                  <a:pt x="1270" y="6260"/>
                </a:cubicBezTo>
                <a:cubicBezTo>
                  <a:pt x="856" y="6419"/>
                  <a:pt x="140" y="6073"/>
                  <a:pt x="20" y="6198"/>
                </a:cubicBezTo>
                <a:cubicBezTo>
                  <a:pt x="-100" y="6323"/>
                  <a:pt x="358" y="6820"/>
                  <a:pt x="552" y="7008"/>
                </a:cubicBezTo>
                <a:cubicBezTo>
                  <a:pt x="746" y="7196"/>
                  <a:pt x="1074" y="7217"/>
                  <a:pt x="1182" y="7324"/>
                </a:cubicBezTo>
                <a:cubicBezTo>
                  <a:pt x="1290" y="7431"/>
                  <a:pt x="1192" y="7543"/>
                  <a:pt x="1199" y="7649"/>
                </a:cubicBezTo>
                <a:cubicBezTo>
                  <a:pt x="1206" y="7755"/>
                  <a:pt x="1239" y="7800"/>
                  <a:pt x="1223" y="7962"/>
                </a:cubicBezTo>
                <a:cubicBezTo>
                  <a:pt x="1207" y="8124"/>
                  <a:pt x="1334" y="8396"/>
                  <a:pt x="1102" y="8620"/>
                </a:cubicBezTo>
                <a:cubicBezTo>
                  <a:pt x="795" y="8917"/>
                  <a:pt x="443" y="9228"/>
                  <a:pt x="470" y="9744"/>
                </a:cubicBezTo>
                <a:cubicBezTo>
                  <a:pt x="479" y="9915"/>
                  <a:pt x="2376" y="9516"/>
                  <a:pt x="3293" y="9667"/>
                </a:cubicBezTo>
                <a:cubicBezTo>
                  <a:pt x="4210" y="9818"/>
                  <a:pt x="5529" y="9982"/>
                  <a:pt x="5971" y="10652"/>
                </a:cubicBezTo>
                <a:lnTo>
                  <a:pt x="6232" y="10504"/>
                </a:lnTo>
                <a:lnTo>
                  <a:pt x="7118" y="10169"/>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78" name="Freeform 1277"/>
          <p:cNvSpPr>
            <a:spLocks/>
          </p:cNvSpPr>
          <p:nvPr/>
        </p:nvSpPr>
        <p:spPr bwMode="auto">
          <a:xfrm>
            <a:off x="6078710" y="3619971"/>
            <a:ext cx="699823" cy="716181"/>
          </a:xfrm>
          <a:custGeom>
            <a:avLst/>
            <a:gdLst>
              <a:gd name="T0" fmla="*/ 9397 w 10736"/>
              <a:gd name="T1" fmla="*/ 4647 h 10000"/>
              <a:gd name="T2" fmla="*/ 9543 w 10736"/>
              <a:gd name="T3" fmla="*/ 5202 h 10000"/>
              <a:gd name="T4" fmla="*/ 10736 w 10736"/>
              <a:gd name="T5" fmla="*/ 4050 h 10000"/>
              <a:gd name="T6" fmla="*/ 10593 w 10736"/>
              <a:gd name="T7" fmla="*/ 3380 h 10000"/>
              <a:gd name="T8" fmla="*/ 10055 w 10736"/>
              <a:gd name="T9" fmla="*/ 2790 h 10000"/>
              <a:gd name="T10" fmla="*/ 9075 w 10736"/>
              <a:gd name="T11" fmla="*/ 2540 h 10000"/>
              <a:gd name="T12" fmla="*/ 8793 w 10736"/>
              <a:gd name="T13" fmla="*/ 3233 h 10000"/>
              <a:gd name="T14" fmla="*/ 8672 w 10736"/>
              <a:gd name="T15" fmla="*/ 3668 h 10000"/>
              <a:gd name="T16" fmla="*/ 7869 w 10736"/>
              <a:gd name="T17" fmla="*/ 3527 h 10000"/>
              <a:gd name="T18" fmla="*/ 7715 w 10736"/>
              <a:gd name="T19" fmla="*/ 3110 h 10000"/>
              <a:gd name="T20" fmla="*/ 7031 w 10736"/>
              <a:gd name="T21" fmla="*/ 3152 h 10000"/>
              <a:gd name="T22" fmla="*/ 6584 w 10736"/>
              <a:gd name="T23" fmla="*/ 3468 h 10000"/>
              <a:gd name="T24" fmla="*/ 5357 w 10736"/>
              <a:gd name="T25" fmla="*/ 3257 h 10000"/>
              <a:gd name="T26" fmla="*/ 4575 w 10736"/>
              <a:gd name="T27" fmla="*/ 2102 h 10000"/>
              <a:gd name="T28" fmla="*/ 3794 w 10736"/>
              <a:gd name="T29" fmla="*/ 1471 h 10000"/>
              <a:gd name="T30" fmla="*/ 3974 w 10736"/>
              <a:gd name="T31" fmla="*/ 894 h 10000"/>
              <a:gd name="T32" fmla="*/ 4240 w 10736"/>
              <a:gd name="T33" fmla="*/ 0 h 10000"/>
              <a:gd name="T34" fmla="*/ 3125 w 10736"/>
              <a:gd name="T35" fmla="*/ 0 h 10000"/>
              <a:gd name="T36" fmla="*/ 3348 w 10736"/>
              <a:gd name="T37" fmla="*/ 210 h 10000"/>
              <a:gd name="T38" fmla="*/ 2120 w 10736"/>
              <a:gd name="T39" fmla="*/ 946 h 10000"/>
              <a:gd name="T40" fmla="*/ 2232 w 10736"/>
              <a:gd name="T41" fmla="*/ 1681 h 10000"/>
              <a:gd name="T42" fmla="*/ 1339 w 10736"/>
              <a:gd name="T43" fmla="*/ 3047 h 10000"/>
              <a:gd name="T44" fmla="*/ 557 w 10736"/>
              <a:gd name="T45" fmla="*/ 3363 h 10000"/>
              <a:gd name="T46" fmla="*/ 1116 w 10736"/>
              <a:gd name="T47" fmla="*/ 4203 h 10000"/>
              <a:gd name="T48" fmla="*/ 223 w 10736"/>
              <a:gd name="T49" fmla="*/ 4518 h 10000"/>
              <a:gd name="T50" fmla="*/ 446 w 10736"/>
              <a:gd name="T51" fmla="*/ 5149 h 10000"/>
              <a:gd name="T52" fmla="*/ 1450 w 10736"/>
              <a:gd name="T53" fmla="*/ 5149 h 10000"/>
              <a:gd name="T54" fmla="*/ 2009 w 10736"/>
              <a:gd name="T55" fmla="*/ 8004 h 10000"/>
              <a:gd name="T56" fmla="*/ 2901 w 10736"/>
              <a:gd name="T57" fmla="*/ 9475 h 10000"/>
              <a:gd name="T58" fmla="*/ 3571 w 10736"/>
              <a:gd name="T59" fmla="*/ 9685 h 10000"/>
              <a:gd name="T60" fmla="*/ 4128 w 10736"/>
              <a:gd name="T61" fmla="*/ 8739 h 10000"/>
              <a:gd name="T62" fmla="*/ 4352 w 10736"/>
              <a:gd name="T63" fmla="*/ 7356 h 10000"/>
              <a:gd name="T64" fmla="*/ 5915 w 10736"/>
              <a:gd name="T65" fmla="*/ 6200 h 10000"/>
              <a:gd name="T66" fmla="*/ 7176 w 10736"/>
              <a:gd name="T67" fmla="*/ 5350 h 10000"/>
              <a:gd name="T68" fmla="*/ 7861 w 10736"/>
              <a:gd name="T69" fmla="*/ 4584 h 10000"/>
              <a:gd name="T70" fmla="*/ 8087 w 10736"/>
              <a:gd name="T71" fmla="*/ 4235 h 10000"/>
              <a:gd name="T72" fmla="*/ 8784 w 10736"/>
              <a:gd name="T73" fmla="*/ 4472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9054" y="3526"/>
                  <a:pt x="9034" y="3598"/>
                </a:cubicBezTo>
                <a:lnTo>
                  <a:pt x="8672" y="3668"/>
                </a:lnTo>
                <a:lnTo>
                  <a:pt x="8472" y="3566"/>
                </a:lnTo>
                <a:cubicBezTo>
                  <a:pt x="8338" y="3543"/>
                  <a:pt x="7904" y="3596"/>
                  <a:pt x="7869" y="3527"/>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79" name="Freeform 1278"/>
          <p:cNvSpPr>
            <a:spLocks/>
          </p:cNvSpPr>
          <p:nvPr/>
        </p:nvSpPr>
        <p:spPr bwMode="auto">
          <a:xfrm>
            <a:off x="5839858" y="3593163"/>
            <a:ext cx="327091" cy="222131"/>
          </a:xfrm>
          <a:custGeom>
            <a:avLst/>
            <a:gdLst>
              <a:gd name="T0" fmla="*/ 42194905 w 10000"/>
              <a:gd name="T1" fmla="*/ 804452 h 11017"/>
              <a:gd name="T2" fmla="*/ 37781525 w 10000"/>
              <a:gd name="T3" fmla="*/ 2875510 h 11017"/>
              <a:gd name="T4" fmla="*/ 34799598 w 10000"/>
              <a:gd name="T5" fmla="*/ 2875510 h 11017"/>
              <a:gd name="T6" fmla="*/ 33802569 w 10000"/>
              <a:gd name="T7" fmla="*/ 718884 h 11017"/>
              <a:gd name="T8" fmla="*/ 32810154 w 10000"/>
              <a:gd name="T9" fmla="*/ 0 h 11017"/>
              <a:gd name="T10" fmla="*/ 29828227 w 10000"/>
              <a:gd name="T11" fmla="*/ 2156626 h 11017"/>
              <a:gd name="T12" fmla="*/ 27838783 w 10000"/>
              <a:gd name="T13" fmla="*/ 3596842 h 11017"/>
              <a:gd name="T14" fmla="*/ 24038190 w 10000"/>
              <a:gd name="T15" fmla="*/ 2836399 h 11017"/>
              <a:gd name="T16" fmla="*/ 21874963 w 10000"/>
              <a:gd name="T17" fmla="*/ 2875510 h 11017"/>
              <a:gd name="T18" fmla="*/ 18888455 w 10000"/>
              <a:gd name="T19" fmla="*/ 2875510 h 11017"/>
              <a:gd name="T20" fmla="*/ 14914113 w 10000"/>
              <a:gd name="T21" fmla="*/ 2156626 h 11017"/>
              <a:gd name="T22" fmla="*/ 13917084 w 10000"/>
              <a:gd name="T23" fmla="*/ 5753468 h 11017"/>
              <a:gd name="T24" fmla="*/ 8950293 w 10000"/>
              <a:gd name="T25" fmla="*/ 7191211 h 11017"/>
              <a:gd name="T26" fmla="*/ 6960849 w 10000"/>
              <a:gd name="T27" fmla="*/ 8628978 h 11017"/>
              <a:gd name="T28" fmla="*/ 3978922 w 10000"/>
              <a:gd name="T29" fmla="*/ 7910095 h 11017"/>
              <a:gd name="T30" fmla="*/ 1989478 w 10000"/>
              <a:gd name="T31" fmla="*/ 7191211 h 11017"/>
              <a:gd name="T32" fmla="*/ 992449 w 10000"/>
              <a:gd name="T33" fmla="*/ 11506937 h 11017"/>
              <a:gd name="T34" fmla="*/ 0 w 10000"/>
              <a:gd name="T35" fmla="*/ 14382447 h 11017"/>
              <a:gd name="T36" fmla="*/ 0 w 10000"/>
              <a:gd name="T37" fmla="*/ 17979264 h 11017"/>
              <a:gd name="T38" fmla="*/ 3978922 w 10000"/>
              <a:gd name="T39" fmla="*/ 19417031 h 11017"/>
              <a:gd name="T40" fmla="*/ 1989478 w 10000"/>
              <a:gd name="T41" fmla="*/ 23732733 h 11017"/>
              <a:gd name="T42" fmla="*/ 567119 w 10000"/>
              <a:gd name="T43" fmla="*/ 25970054 h 11017"/>
              <a:gd name="T44" fmla="*/ 4651220 w 10000"/>
              <a:gd name="T45" fmla="*/ 26608242 h 11017"/>
              <a:gd name="T46" fmla="*/ 6677273 w 10000"/>
              <a:gd name="T47" fmla="*/ 26635157 h 11017"/>
              <a:gd name="T48" fmla="*/ 12238631 w 10000"/>
              <a:gd name="T49" fmla="*/ 26847879 h 11017"/>
              <a:gd name="T50" fmla="*/ 20278820 w 10000"/>
              <a:gd name="T51" fmla="*/ 25089805 h 11017"/>
              <a:gd name="T52" fmla="*/ 21509076 w 10000"/>
              <a:gd name="T53" fmla="*/ 21813294 h 11017"/>
              <a:gd name="T54" fmla="*/ 25373658 w 10000"/>
              <a:gd name="T55" fmla="*/ 21016164 h 11017"/>
              <a:gd name="T56" fmla="*/ 31552416 w 10000"/>
              <a:gd name="T57" fmla="*/ 19018479 h 11017"/>
              <a:gd name="T58" fmla="*/ 31781096 w 10000"/>
              <a:gd name="T59" fmla="*/ 16539073 h 11017"/>
              <a:gd name="T60" fmla="*/ 33107403 w 10000"/>
              <a:gd name="T61" fmla="*/ 15900884 h 11017"/>
              <a:gd name="T62" fmla="*/ 34854495 w 10000"/>
              <a:gd name="T63" fmla="*/ 14861694 h 11017"/>
              <a:gd name="T64" fmla="*/ 37827261 w 10000"/>
              <a:gd name="T65" fmla="*/ 12066880 h 11017"/>
              <a:gd name="T66" fmla="*/ 38394346 w 10000"/>
              <a:gd name="T67" fmla="*/ 10387052 h 11017"/>
              <a:gd name="T68" fmla="*/ 40360956 w 10000"/>
              <a:gd name="T69" fmla="*/ 7831849 h 11017"/>
              <a:gd name="T70" fmla="*/ 38773940 w 10000"/>
              <a:gd name="T71" fmla="*/ 5034585 h 11017"/>
              <a:gd name="T72" fmla="*/ 45734789 w 10000"/>
              <a:gd name="T73" fmla="*/ 4315701 h 11017"/>
              <a:gd name="T74" fmla="*/ 43745311 w 10000"/>
              <a:gd name="T75" fmla="*/ 2156626 h 11017"/>
              <a:gd name="T76" fmla="*/ 42194905 w 10000"/>
              <a:gd name="T77" fmla="*/ 80445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00" h="11017">
                <a:moveTo>
                  <a:pt x="9226" y="329"/>
                </a:moveTo>
                <a:cubicBezTo>
                  <a:pt x="8904" y="611"/>
                  <a:pt x="8531" y="1035"/>
                  <a:pt x="8261" y="1176"/>
                </a:cubicBezTo>
                <a:cubicBezTo>
                  <a:pt x="7992" y="1317"/>
                  <a:pt x="7826" y="1176"/>
                  <a:pt x="7609" y="1176"/>
                </a:cubicBezTo>
                <a:cubicBezTo>
                  <a:pt x="7536" y="882"/>
                  <a:pt x="7464" y="588"/>
                  <a:pt x="7391" y="294"/>
                </a:cubicBezTo>
                <a:lnTo>
                  <a:pt x="7174" y="0"/>
                </a:lnTo>
                <a:lnTo>
                  <a:pt x="6522" y="882"/>
                </a:lnTo>
                <a:cubicBezTo>
                  <a:pt x="6377" y="1078"/>
                  <a:pt x="6298" y="1425"/>
                  <a:pt x="6087" y="1471"/>
                </a:cubicBezTo>
                <a:cubicBezTo>
                  <a:pt x="5876" y="1517"/>
                  <a:pt x="5533" y="1264"/>
                  <a:pt x="5256" y="1160"/>
                </a:cubicBezTo>
                <a:cubicBezTo>
                  <a:pt x="5098" y="1165"/>
                  <a:pt x="4971" y="1173"/>
                  <a:pt x="4783" y="1176"/>
                </a:cubicBezTo>
                <a:cubicBezTo>
                  <a:pt x="4595" y="1179"/>
                  <a:pt x="4348" y="1176"/>
                  <a:pt x="4130" y="1176"/>
                </a:cubicBezTo>
                <a:lnTo>
                  <a:pt x="3261" y="882"/>
                </a:lnTo>
                <a:cubicBezTo>
                  <a:pt x="3188" y="1372"/>
                  <a:pt x="3116" y="1863"/>
                  <a:pt x="3043" y="2353"/>
                </a:cubicBezTo>
                <a:lnTo>
                  <a:pt x="1957" y="2941"/>
                </a:lnTo>
                <a:lnTo>
                  <a:pt x="1522" y="3529"/>
                </a:lnTo>
                <a:lnTo>
                  <a:pt x="870" y="3235"/>
                </a:lnTo>
                <a:lnTo>
                  <a:pt x="435" y="2941"/>
                </a:lnTo>
                <a:cubicBezTo>
                  <a:pt x="362" y="3529"/>
                  <a:pt x="290" y="4118"/>
                  <a:pt x="217" y="4706"/>
                </a:cubicBezTo>
                <a:cubicBezTo>
                  <a:pt x="145" y="5098"/>
                  <a:pt x="72" y="5490"/>
                  <a:pt x="0" y="5882"/>
                </a:cubicBezTo>
                <a:lnTo>
                  <a:pt x="0" y="7353"/>
                </a:lnTo>
                <a:lnTo>
                  <a:pt x="870" y="7941"/>
                </a:lnTo>
                <a:cubicBezTo>
                  <a:pt x="435" y="9706"/>
                  <a:pt x="559" y="9259"/>
                  <a:pt x="435" y="9706"/>
                </a:cubicBezTo>
                <a:cubicBezTo>
                  <a:pt x="311" y="10153"/>
                  <a:pt x="27" y="10425"/>
                  <a:pt x="124" y="10621"/>
                </a:cubicBezTo>
                <a:cubicBezTo>
                  <a:pt x="221" y="10817"/>
                  <a:pt x="794" y="10837"/>
                  <a:pt x="1017" y="10882"/>
                </a:cubicBezTo>
                <a:cubicBezTo>
                  <a:pt x="1240" y="10927"/>
                  <a:pt x="1315" y="10844"/>
                  <a:pt x="1460" y="10893"/>
                </a:cubicBezTo>
                <a:cubicBezTo>
                  <a:pt x="1605" y="10942"/>
                  <a:pt x="2180" y="11085"/>
                  <a:pt x="2676" y="10980"/>
                </a:cubicBezTo>
                <a:cubicBezTo>
                  <a:pt x="3172" y="10875"/>
                  <a:pt x="4096" y="10604"/>
                  <a:pt x="4434" y="10261"/>
                </a:cubicBezTo>
                <a:cubicBezTo>
                  <a:pt x="4772" y="9918"/>
                  <a:pt x="4517" y="9199"/>
                  <a:pt x="4703" y="8921"/>
                </a:cubicBezTo>
                <a:cubicBezTo>
                  <a:pt x="4889" y="8643"/>
                  <a:pt x="5182" y="8785"/>
                  <a:pt x="5548" y="8595"/>
                </a:cubicBezTo>
                <a:cubicBezTo>
                  <a:pt x="5914" y="8405"/>
                  <a:pt x="6666" y="8083"/>
                  <a:pt x="6899" y="7778"/>
                </a:cubicBezTo>
                <a:cubicBezTo>
                  <a:pt x="7133" y="7473"/>
                  <a:pt x="6892" y="6977"/>
                  <a:pt x="6949" y="6764"/>
                </a:cubicBezTo>
                <a:cubicBezTo>
                  <a:pt x="7006" y="6552"/>
                  <a:pt x="7127" y="6617"/>
                  <a:pt x="7239" y="6503"/>
                </a:cubicBezTo>
                <a:cubicBezTo>
                  <a:pt x="7351" y="6389"/>
                  <a:pt x="7449" y="6339"/>
                  <a:pt x="7621" y="6078"/>
                </a:cubicBezTo>
                <a:cubicBezTo>
                  <a:pt x="7793" y="5817"/>
                  <a:pt x="8142" y="5240"/>
                  <a:pt x="8271" y="4935"/>
                </a:cubicBezTo>
                <a:cubicBezTo>
                  <a:pt x="8400" y="4630"/>
                  <a:pt x="8303" y="4537"/>
                  <a:pt x="8395" y="4248"/>
                </a:cubicBezTo>
                <a:cubicBezTo>
                  <a:pt x="8487" y="3959"/>
                  <a:pt x="8811" y="3568"/>
                  <a:pt x="8825" y="3203"/>
                </a:cubicBezTo>
                <a:cubicBezTo>
                  <a:pt x="8839" y="2838"/>
                  <a:pt x="8282" y="2299"/>
                  <a:pt x="8478" y="2059"/>
                </a:cubicBezTo>
                <a:cubicBezTo>
                  <a:pt x="8674" y="1819"/>
                  <a:pt x="9493" y="1863"/>
                  <a:pt x="10000" y="1765"/>
                </a:cubicBezTo>
                <a:lnTo>
                  <a:pt x="9565" y="882"/>
                </a:lnTo>
                <a:lnTo>
                  <a:pt x="9226" y="329"/>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80" name="Freeform 1279"/>
          <p:cNvSpPr>
            <a:spLocks/>
          </p:cNvSpPr>
          <p:nvPr/>
        </p:nvSpPr>
        <p:spPr bwMode="auto">
          <a:xfrm>
            <a:off x="6589885" y="3922529"/>
            <a:ext cx="108017" cy="112342"/>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81" name="Freeform 1280"/>
          <p:cNvSpPr>
            <a:spLocks/>
          </p:cNvSpPr>
          <p:nvPr/>
        </p:nvSpPr>
        <p:spPr bwMode="auto">
          <a:xfrm>
            <a:off x="6357118" y="3776995"/>
            <a:ext cx="205382" cy="97023"/>
          </a:xfrm>
          <a:custGeom>
            <a:avLst/>
            <a:gdLst>
              <a:gd name="T0" fmla="*/ 13780995 w 10000"/>
              <a:gd name="T1" fmla="*/ 2262059 h 11631"/>
              <a:gd name="T2" fmla="*/ 9857897 w 10000"/>
              <a:gd name="T3" fmla="*/ 1876450 h 11631"/>
              <a:gd name="T4" fmla="*/ 3736600 w 10000"/>
              <a:gd name="T5" fmla="*/ 488415 h 11631"/>
              <a:gd name="T6" fmla="*/ 1588606 w 10000"/>
              <a:gd name="T7" fmla="*/ 0 h 11631"/>
              <a:gd name="T8" fmla="*/ 0 w 10000"/>
              <a:gd name="T9" fmla="*/ 2015330 h 11631"/>
              <a:gd name="T10" fmla="*/ 6201990 w 10000"/>
              <a:gd name="T11" fmla="*/ 3895548 h 11631"/>
              <a:gd name="T12" fmla="*/ 10584065 w 10000"/>
              <a:gd name="T13" fmla="*/ 4304661 h 11631"/>
              <a:gd name="T14" fmla="*/ 14372668 w 10000"/>
              <a:gd name="T15" fmla="*/ 4880351 h 11631"/>
              <a:gd name="T16" fmla="*/ 15556057 w 10000"/>
              <a:gd name="T17" fmla="*/ 3654701 h 11631"/>
              <a:gd name="T18" fmla="*/ 17929985 w 10000"/>
              <a:gd name="T19" fmla="*/ 3410498 h 11631"/>
              <a:gd name="T20" fmla="*/ 15984590 w 10000"/>
              <a:gd name="T21" fmla="*/ 2836071 h 11631"/>
              <a:gd name="T22" fmla="*/ 14899813 w 10000"/>
              <a:gd name="T23" fmla="*/ 2778585 h 11631"/>
              <a:gd name="T24" fmla="*/ 13780995 w 10000"/>
              <a:gd name="T25" fmla="*/ 226205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82" name="Freeform 1281"/>
          <p:cNvSpPr>
            <a:spLocks/>
          </p:cNvSpPr>
          <p:nvPr/>
        </p:nvSpPr>
        <p:spPr bwMode="auto">
          <a:xfrm>
            <a:off x="6690295" y="3885507"/>
            <a:ext cx="223640" cy="394474"/>
          </a:xfrm>
          <a:custGeom>
            <a:avLst/>
            <a:gdLst>
              <a:gd name="T0" fmla="*/ 2941487 w 11115"/>
              <a:gd name="T1" fmla="*/ 0 h 10000"/>
              <a:gd name="T2" fmla="*/ 2301066 w 11115"/>
              <a:gd name="T3" fmla="*/ 1507767 h 10000"/>
              <a:gd name="T4" fmla="*/ 1988782 w 11115"/>
              <a:gd name="T5" fmla="*/ 1911774 h 10000"/>
              <a:gd name="T6" fmla="*/ 1889978 w 11115"/>
              <a:gd name="T7" fmla="*/ 1447627 h 10000"/>
              <a:gd name="T8" fmla="*/ 815983 w 11115"/>
              <a:gd name="T9" fmla="*/ 3633562 h 10000"/>
              <a:gd name="T10" fmla="*/ 159229 w 11115"/>
              <a:gd name="T11" fmla="*/ 6492761 h 10000"/>
              <a:gd name="T12" fmla="*/ 0 w 11115"/>
              <a:gd name="T13" fmla="*/ 8481500 h 10000"/>
              <a:gd name="T14" fmla="*/ 1087684 w 11115"/>
              <a:gd name="T15" fmla="*/ 12987926 h 10000"/>
              <a:gd name="T16" fmla="*/ 843319 w 11115"/>
              <a:gd name="T17" fmla="*/ 15428745 h 10000"/>
              <a:gd name="T18" fmla="*/ 2095522 w 11115"/>
              <a:gd name="T19" fmla="*/ 15900053 h 10000"/>
              <a:gd name="T20" fmla="*/ 2814024 w 11115"/>
              <a:gd name="T21" fmla="*/ 15818330 h 10000"/>
              <a:gd name="T22" fmla="*/ 2413979 w 11115"/>
              <a:gd name="T23" fmla="*/ 13925785 h 10000"/>
              <a:gd name="T24" fmla="*/ 2678184 w 11115"/>
              <a:gd name="T25" fmla="*/ 14440409 h 10000"/>
              <a:gd name="T26" fmla="*/ 2947680 w 11115"/>
              <a:gd name="T27" fmla="*/ 17201058 h 10000"/>
              <a:gd name="T28" fmla="*/ 3258621 w 11115"/>
              <a:gd name="T29" fmla="*/ 19273925 h 10000"/>
              <a:gd name="T30" fmla="*/ 3332734 w 11115"/>
              <a:gd name="T31" fmla="*/ 24047301 h 10000"/>
              <a:gd name="T32" fmla="*/ 3972714 w 11115"/>
              <a:gd name="T33" fmla="*/ 21363617 h 10000"/>
              <a:gd name="T34" fmla="*/ 3695282 w 11115"/>
              <a:gd name="T35" fmla="*/ 16676820 h 10000"/>
              <a:gd name="T36" fmla="*/ 3243189 w 11115"/>
              <a:gd name="T37" fmla="*/ 15344568 h 10000"/>
              <a:gd name="T38" fmla="*/ 3469015 w 11115"/>
              <a:gd name="T39" fmla="*/ 14279267 h 10000"/>
              <a:gd name="T40" fmla="*/ 3431076 w 11115"/>
              <a:gd name="T41" fmla="*/ 13394336 h 10000"/>
              <a:gd name="T42" fmla="*/ 2828574 w 11115"/>
              <a:gd name="T43" fmla="*/ 11530684 h 10000"/>
              <a:gd name="T44" fmla="*/ 3129836 w 11115"/>
              <a:gd name="T45" fmla="*/ 10111901 h 10000"/>
              <a:gd name="T46" fmla="*/ 3491501 w 11115"/>
              <a:gd name="T47" fmla="*/ 10090269 h 10000"/>
              <a:gd name="T48" fmla="*/ 4271771 w 11115"/>
              <a:gd name="T49" fmla="*/ 9188463 h 10000"/>
              <a:gd name="T50" fmla="*/ 4554935 w 11115"/>
              <a:gd name="T51" fmla="*/ 8416553 h 10000"/>
              <a:gd name="T52" fmla="*/ 4902492 w 11115"/>
              <a:gd name="T53" fmla="*/ 7219002 h 10000"/>
              <a:gd name="T54" fmla="*/ 4259405 w 11115"/>
              <a:gd name="T55" fmla="*/ 7387355 h 10000"/>
              <a:gd name="T56" fmla="*/ 4224574 w 11115"/>
              <a:gd name="T57" fmla="*/ 6956908 h 10000"/>
              <a:gd name="T58" fmla="*/ 3921107 w 11115"/>
              <a:gd name="T59" fmla="*/ 6475936 h 10000"/>
              <a:gd name="T60" fmla="*/ 3894212 w 11115"/>
              <a:gd name="T61" fmla="*/ 5427460 h 10000"/>
              <a:gd name="T62" fmla="*/ 3430636 w 11115"/>
              <a:gd name="T63" fmla="*/ 4114486 h 10000"/>
              <a:gd name="T64" fmla="*/ 3277139 w 11115"/>
              <a:gd name="T65" fmla="*/ 4239524 h 10000"/>
              <a:gd name="T66" fmla="*/ 3129836 w 11115"/>
              <a:gd name="T67" fmla="*/ 3727353 h 10000"/>
              <a:gd name="T68" fmla="*/ 3469015 w 11115"/>
              <a:gd name="T69" fmla="*/ 3015533 h 10000"/>
              <a:gd name="T70" fmla="*/ 3469015 w 11115"/>
              <a:gd name="T71" fmla="*/ 1154285 h 10000"/>
              <a:gd name="T72" fmla="*/ 2941487 w 11115"/>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115"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lnTo>
                  <a:pt x="9657" y="3072"/>
                </a:lnTo>
                <a:cubicBezTo>
                  <a:pt x="9631" y="3012"/>
                  <a:pt x="9604" y="2953"/>
                  <a:pt x="9578" y="2893"/>
                </a:cubicBezTo>
                <a:lnTo>
                  <a:pt x="8890" y="2693"/>
                </a:lnTo>
                <a:cubicBezTo>
                  <a:pt x="8870" y="2548"/>
                  <a:pt x="8849" y="2402"/>
                  <a:pt x="8829" y="2257"/>
                </a:cubicBezTo>
                <a:lnTo>
                  <a:pt x="7778" y="1711"/>
                </a:lnTo>
                <a:lnTo>
                  <a:pt x="7430" y="1763"/>
                </a:lnTo>
                <a:lnTo>
                  <a:pt x="7096" y="1550"/>
                </a:lnTo>
                <a:lnTo>
                  <a:pt x="7865" y="1254"/>
                </a:lnTo>
                <a:lnTo>
                  <a:pt x="7865" y="480"/>
                </a:lnTo>
                <a:lnTo>
                  <a:pt x="6669" y="0"/>
                </a:lnTo>
                <a:close/>
              </a:path>
            </a:pathLst>
          </a:custGeom>
          <a:solidFill>
            <a:srgbClr val="F4DD9E"/>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endParaRPr lang="en-US" dirty="0">
              <a:solidFill>
                <a:srgbClr val="53565A"/>
              </a:solidFill>
            </a:endParaRPr>
          </a:p>
        </p:txBody>
      </p:sp>
      <p:sp>
        <p:nvSpPr>
          <p:cNvPr id="1283" name="Freeform 1282"/>
          <p:cNvSpPr>
            <a:spLocks/>
          </p:cNvSpPr>
          <p:nvPr/>
        </p:nvSpPr>
        <p:spPr bwMode="auto">
          <a:xfrm>
            <a:off x="6586842" y="3845932"/>
            <a:ext cx="85196" cy="39575"/>
          </a:xfrm>
          <a:custGeom>
            <a:avLst/>
            <a:gdLst>
              <a:gd name="T0" fmla="*/ 0 w 348468"/>
              <a:gd name="T1" fmla="*/ 34950 h 191264"/>
              <a:gd name="T2" fmla="*/ 26039 w 348468"/>
              <a:gd name="T3" fmla="*/ 49064 h 191264"/>
              <a:gd name="T4" fmla="*/ 41396 w 348468"/>
              <a:gd name="T5" fmla="*/ 41671 h 191264"/>
              <a:gd name="T6" fmla="*/ 55417 w 348468"/>
              <a:gd name="T7" fmla="*/ 48392 h 191264"/>
              <a:gd name="T8" fmla="*/ 82792 w 348468"/>
              <a:gd name="T9" fmla="*/ 43015 h 191264"/>
              <a:gd name="T10" fmla="*/ 88801 w 348468"/>
              <a:gd name="T11" fmla="*/ 26884 h 191264"/>
              <a:gd name="T12" fmla="*/ 64764 w 348468"/>
              <a:gd name="T13" fmla="*/ 1344 h 191264"/>
              <a:gd name="T14" fmla="*/ 42731 w 348468"/>
              <a:gd name="T15" fmla="*/ 5377 h 191264"/>
              <a:gd name="T16" fmla="*/ 29378 w 348468"/>
              <a:gd name="T17" fmla="*/ 0 h 191264"/>
              <a:gd name="T18" fmla="*/ 7345 w 348468"/>
              <a:gd name="T19" fmla="*/ 18819 h 191264"/>
              <a:gd name="T20" fmla="*/ 0 w 348468"/>
              <a:gd name="T21" fmla="*/ 3495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lumMod val="65000"/>
            </a:schemeClr>
          </a:solidFill>
          <a:ln w="9525">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endParaRPr lang="en-US" dirty="0">
              <a:solidFill>
                <a:srgbClr val="53565A"/>
              </a:solidFill>
            </a:endParaRPr>
          </a:p>
        </p:txBody>
      </p:sp>
      <p:sp>
        <p:nvSpPr>
          <p:cNvPr id="1284" name="Freeform 1283"/>
          <p:cNvSpPr>
            <a:spLocks/>
          </p:cNvSpPr>
          <p:nvPr/>
        </p:nvSpPr>
        <p:spPr bwMode="auto">
          <a:xfrm>
            <a:off x="6907849" y="4348918"/>
            <a:ext cx="123229" cy="118725"/>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85" name="Freeform 1284"/>
          <p:cNvSpPr>
            <a:spLocks/>
          </p:cNvSpPr>
          <p:nvPr/>
        </p:nvSpPr>
        <p:spPr bwMode="auto">
          <a:xfrm>
            <a:off x="6941319" y="3981253"/>
            <a:ext cx="191691" cy="316600"/>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86" name="Freeform 1285"/>
          <p:cNvSpPr>
            <a:spLocks/>
          </p:cNvSpPr>
          <p:nvPr/>
        </p:nvSpPr>
        <p:spPr bwMode="auto">
          <a:xfrm>
            <a:off x="6881985" y="4001679"/>
            <a:ext cx="202341" cy="185109"/>
          </a:xfrm>
          <a:custGeom>
            <a:avLst/>
            <a:gdLst>
              <a:gd name="T0" fmla="*/ 73747949 w 10000"/>
              <a:gd name="T1" fmla="*/ 108505249 h 10000"/>
              <a:gd name="T2" fmla="*/ 85041699 w 10000"/>
              <a:gd name="T3" fmla="*/ 110381756 h 10000"/>
              <a:gd name="T4" fmla="*/ 85041699 w 10000"/>
              <a:gd name="T5" fmla="*/ 87731448 h 10000"/>
              <a:gd name="T6" fmla="*/ 73952372 w 10000"/>
              <a:gd name="T7" fmla="*/ 74552022 h 10000"/>
              <a:gd name="T8" fmla="*/ 59163507 w 10000"/>
              <a:gd name="T9" fmla="*/ 52641097 h 10000"/>
              <a:gd name="T10" fmla="*/ 48065735 w 10000"/>
              <a:gd name="T11" fmla="*/ 35057043 h 10000"/>
              <a:gd name="T12" fmla="*/ 51764830 w 10000"/>
              <a:gd name="T13" fmla="*/ 26315001 h 10000"/>
              <a:gd name="T14" fmla="*/ 48065735 w 10000"/>
              <a:gd name="T15" fmla="*/ 17550723 h 10000"/>
              <a:gd name="T16" fmla="*/ 36975965 w 10000"/>
              <a:gd name="T17" fmla="*/ 13146647 h 10000"/>
              <a:gd name="T18" fmla="*/ 29577309 w 10000"/>
              <a:gd name="T19" fmla="*/ 0 h 10000"/>
              <a:gd name="T20" fmla="*/ 25878192 w 10000"/>
              <a:gd name="T21" fmla="*/ 0 h 10000"/>
              <a:gd name="T22" fmla="*/ 7398656 w 10000"/>
              <a:gd name="T23" fmla="*/ 4371297 h 10000"/>
              <a:gd name="T24" fmla="*/ 0 w 10000"/>
              <a:gd name="T25" fmla="*/ 17550723 h 10000"/>
              <a:gd name="T26" fmla="*/ 3699117 w 10000"/>
              <a:gd name="T27" fmla="*/ 26315001 h 10000"/>
              <a:gd name="T28" fmla="*/ 7398656 w 10000"/>
              <a:gd name="T29" fmla="*/ 52641097 h 10000"/>
              <a:gd name="T30" fmla="*/ 33276848 w 10000"/>
              <a:gd name="T31" fmla="*/ 52641097 h 10000"/>
              <a:gd name="T32" fmla="*/ 44366175 w 10000"/>
              <a:gd name="T33" fmla="*/ 57012394 h 10000"/>
              <a:gd name="T34" fmla="*/ 62854157 w 10000"/>
              <a:gd name="T35" fmla="*/ 92102745 h 10000"/>
              <a:gd name="T36" fmla="*/ 59163507 w 10000"/>
              <a:gd name="T37" fmla="*/ 105988798 h 10000"/>
              <a:gd name="T38" fmla="*/ 73747949 w 10000"/>
              <a:gd name="T39" fmla="*/ 108505249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87" name="Freeform 1286"/>
          <p:cNvSpPr>
            <a:spLocks/>
          </p:cNvSpPr>
          <p:nvPr/>
        </p:nvSpPr>
        <p:spPr bwMode="auto">
          <a:xfrm>
            <a:off x="6691816" y="3890613"/>
            <a:ext cx="258630" cy="394474"/>
          </a:xfrm>
          <a:custGeom>
            <a:avLst/>
            <a:gdLst>
              <a:gd name="T0" fmla="*/ 2939212 w 12864"/>
              <a:gd name="T1" fmla="*/ 0 h 10000"/>
              <a:gd name="T2" fmla="*/ 2299287 w 12864"/>
              <a:gd name="T3" fmla="*/ 1507767 h 10000"/>
              <a:gd name="T4" fmla="*/ 1987244 w 12864"/>
              <a:gd name="T5" fmla="*/ 1911774 h 10000"/>
              <a:gd name="T6" fmla="*/ 1888517 w 12864"/>
              <a:gd name="T7" fmla="*/ 1447627 h 10000"/>
              <a:gd name="T8" fmla="*/ 815352 w 12864"/>
              <a:gd name="T9" fmla="*/ 3633562 h 10000"/>
              <a:gd name="T10" fmla="*/ 159105 w 12864"/>
              <a:gd name="T11" fmla="*/ 6492761 h 10000"/>
              <a:gd name="T12" fmla="*/ 0 w 12864"/>
              <a:gd name="T13" fmla="*/ 8481500 h 10000"/>
              <a:gd name="T14" fmla="*/ 1086843 w 12864"/>
              <a:gd name="T15" fmla="*/ 12987926 h 10000"/>
              <a:gd name="T16" fmla="*/ 842667 w 12864"/>
              <a:gd name="T17" fmla="*/ 15428745 h 10000"/>
              <a:gd name="T18" fmla="*/ 2093902 w 12864"/>
              <a:gd name="T19" fmla="*/ 15900053 h 10000"/>
              <a:gd name="T20" fmla="*/ 2811848 w 12864"/>
              <a:gd name="T21" fmla="*/ 15818330 h 10000"/>
              <a:gd name="T22" fmla="*/ 2412113 w 12864"/>
              <a:gd name="T23" fmla="*/ 13925785 h 10000"/>
              <a:gd name="T24" fmla="*/ 2676114 w 12864"/>
              <a:gd name="T25" fmla="*/ 14440409 h 10000"/>
              <a:gd name="T26" fmla="*/ 2945401 w 12864"/>
              <a:gd name="T27" fmla="*/ 17201058 h 10000"/>
              <a:gd name="T28" fmla="*/ 3256101 w 12864"/>
              <a:gd name="T29" fmla="*/ 19273925 h 10000"/>
              <a:gd name="T30" fmla="*/ 3330137 w 12864"/>
              <a:gd name="T31" fmla="*/ 24047301 h 10000"/>
              <a:gd name="T32" fmla="*/ 3969642 w 12864"/>
              <a:gd name="T33" fmla="*/ 21363617 h 10000"/>
              <a:gd name="T34" fmla="*/ 3692425 w 12864"/>
              <a:gd name="T35" fmla="*/ 16676820 h 10000"/>
              <a:gd name="T36" fmla="*/ 3240682 w 12864"/>
              <a:gd name="T37" fmla="*/ 15344568 h 10000"/>
              <a:gd name="T38" fmla="*/ 3466333 w 12864"/>
              <a:gd name="T39" fmla="*/ 14279267 h 10000"/>
              <a:gd name="T40" fmla="*/ 3428424 w 12864"/>
              <a:gd name="T41" fmla="*/ 13394336 h 10000"/>
              <a:gd name="T42" fmla="*/ 2826387 w 12864"/>
              <a:gd name="T43" fmla="*/ 11530684 h 10000"/>
              <a:gd name="T44" fmla="*/ 3127416 w 12864"/>
              <a:gd name="T45" fmla="*/ 10111901 h 10000"/>
              <a:gd name="T46" fmla="*/ 3488802 w 12864"/>
              <a:gd name="T47" fmla="*/ 10090269 h 10000"/>
              <a:gd name="T48" fmla="*/ 4268468 w 12864"/>
              <a:gd name="T49" fmla="*/ 9188463 h 10000"/>
              <a:gd name="T50" fmla="*/ 4551413 w 12864"/>
              <a:gd name="T51" fmla="*/ 8416553 h 10000"/>
              <a:gd name="T52" fmla="*/ 4898701 w 12864"/>
              <a:gd name="T53" fmla="*/ 7219002 h 10000"/>
              <a:gd name="T54" fmla="*/ 5669536 w 12864"/>
              <a:gd name="T55" fmla="*/ 7000173 h 10000"/>
              <a:gd name="T56" fmla="*/ 5405094 w 12864"/>
              <a:gd name="T57" fmla="*/ 4934518 h 10000"/>
              <a:gd name="T58" fmla="*/ 4870925 w 12864"/>
              <a:gd name="T59" fmla="*/ 4152993 h 10000"/>
              <a:gd name="T60" fmla="*/ 4190888 w 12864"/>
              <a:gd name="T61" fmla="*/ 3907675 h 10000"/>
              <a:gd name="T62" fmla="*/ 3427983 w 12864"/>
              <a:gd name="T63" fmla="*/ 4114486 h 10000"/>
              <a:gd name="T64" fmla="*/ 3274605 w 12864"/>
              <a:gd name="T65" fmla="*/ 4239524 h 10000"/>
              <a:gd name="T66" fmla="*/ 3127416 w 12864"/>
              <a:gd name="T67" fmla="*/ 3727353 h 10000"/>
              <a:gd name="T68" fmla="*/ 3466333 w 12864"/>
              <a:gd name="T69" fmla="*/ 3015533 h 10000"/>
              <a:gd name="T70" fmla="*/ 3466333 w 12864"/>
              <a:gd name="T71" fmla="*/ 1154285 h 10000"/>
              <a:gd name="T72" fmla="*/ 293921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sp>
        <p:nvSpPr>
          <p:cNvPr id="1288" name="Freeform 1287"/>
          <p:cNvSpPr>
            <a:spLocks/>
          </p:cNvSpPr>
          <p:nvPr/>
        </p:nvSpPr>
        <p:spPr bwMode="auto">
          <a:xfrm>
            <a:off x="6942840" y="4175299"/>
            <a:ext cx="141486" cy="94469"/>
          </a:xfrm>
          <a:custGeom>
            <a:avLst/>
            <a:gdLst>
              <a:gd name="T0" fmla="*/ 23630289 w 10000"/>
              <a:gd name="T1" fmla="*/ 1493488 h 6448"/>
              <a:gd name="T2" fmla="*/ 21342431 w 10000"/>
              <a:gd name="T3" fmla="*/ 827426 h 6448"/>
              <a:gd name="T4" fmla="*/ 16292104 w 10000"/>
              <a:gd name="T5" fmla="*/ 0 h 6448"/>
              <a:gd name="T6" fmla="*/ 5429683 w 10000"/>
              <a:gd name="T7" fmla="*/ 2753903 h 6448"/>
              <a:gd name="T8" fmla="*/ 0 w 10000"/>
              <a:gd name="T9" fmla="*/ 8267030 h 6448"/>
              <a:gd name="T10" fmla="*/ 0 w 10000"/>
              <a:gd name="T11" fmla="*/ 19282643 h 6448"/>
              <a:gd name="T12" fmla="*/ 9049619 w 10000"/>
              <a:gd name="T13" fmla="*/ 33040882 h 6448"/>
              <a:gd name="T14" fmla="*/ 12669334 w 10000"/>
              <a:gd name="T15" fmla="*/ 35800433 h 6448"/>
              <a:gd name="T16" fmla="*/ 16292104 w 10000"/>
              <a:gd name="T17" fmla="*/ 33040882 h 6448"/>
              <a:gd name="T18" fmla="*/ 18096196 w 10000"/>
              <a:gd name="T19" fmla="*/ 27533404 h 6448"/>
              <a:gd name="T20" fmla="*/ 23531755 w 10000"/>
              <a:gd name="T21" fmla="*/ 24796116 h 6448"/>
              <a:gd name="T22" fmla="*/ 28958603 w 10000"/>
              <a:gd name="T23" fmla="*/ 19282643 h 6448"/>
              <a:gd name="T24" fmla="*/ 28958603 w 10000"/>
              <a:gd name="T25" fmla="*/ 2753903 h 6448"/>
              <a:gd name="T26" fmla="*/ 23630289 w 10000"/>
              <a:gd name="T27" fmla="*/ 1493488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pattFill prst="smGrid">
            <a:fgClr>
              <a:schemeClr val="accent4"/>
            </a:fgClr>
            <a:bgClr>
              <a:schemeClr val="tx2"/>
            </a:bgClr>
          </a:pattFill>
          <a:ln w="9525">
            <a:solidFill>
              <a:schemeClr val="bg1"/>
            </a:solidFill>
            <a:round/>
            <a:headEnd/>
            <a:tailEnd/>
          </a:ln>
        </p:spPr>
        <p:txBody>
          <a:bodyPr wrap="square"/>
          <a:lstStyle/>
          <a:p>
            <a:pPr defTabSz="457200"/>
            <a:endParaRPr lang="en-US" sz="1100" dirty="0">
              <a:solidFill>
                <a:srgbClr val="53565A"/>
              </a:solidFill>
            </a:endParaRPr>
          </a:p>
        </p:txBody>
      </p:sp>
      <p:grpSp>
        <p:nvGrpSpPr>
          <p:cNvPr id="8" name="Group 7"/>
          <p:cNvGrpSpPr/>
          <p:nvPr/>
        </p:nvGrpSpPr>
        <p:grpSpPr>
          <a:xfrm>
            <a:off x="358524" y="1413616"/>
            <a:ext cx="3036408" cy="927827"/>
            <a:chOff x="-2312132" y="4832755"/>
            <a:chExt cx="3036408" cy="927827"/>
          </a:xfrm>
        </p:grpSpPr>
        <p:sp>
          <p:nvSpPr>
            <p:cNvPr id="7" name="Rounded Rectangle 6"/>
            <p:cNvSpPr/>
            <p:nvPr/>
          </p:nvSpPr>
          <p:spPr>
            <a:xfrm>
              <a:off x="-2312132" y="4832755"/>
              <a:ext cx="2920050" cy="927827"/>
            </a:xfrm>
            <a:prstGeom prst="roundRect">
              <a:avLst>
                <a:gd name="adj" fmla="val 2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GB">
                <a:solidFill>
                  <a:srgbClr val="53565A"/>
                </a:solidFill>
              </a:endParaRPr>
            </a:p>
          </p:txBody>
        </p:sp>
        <p:sp>
          <p:nvSpPr>
            <p:cNvPr id="1290" name="TextBox 1289"/>
            <p:cNvSpPr txBox="1"/>
            <p:nvPr/>
          </p:nvSpPr>
          <p:spPr>
            <a:xfrm>
              <a:off x="-2302033" y="4878579"/>
              <a:ext cx="3026309"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GB" sz="800" b="1" dirty="0" smtClean="0">
                  <a:solidFill>
                    <a:srgbClr val="53565A"/>
                  </a:solidFill>
                  <a:cs typeface="Arial" panose="020B0604020202020204" pitchFamily="34" charset="0"/>
                </a:rPr>
                <a:t>North America</a:t>
              </a:r>
            </a:p>
            <a:p>
              <a:pPr marL="108000" indent="-108000" defTabSz="457200">
                <a:buFont typeface="Arial" panose="020B0604020202020204" pitchFamily="34" charset="0"/>
                <a:buChar char="•"/>
              </a:pPr>
              <a:r>
                <a:rPr lang="en-GB" sz="800" dirty="0" smtClean="0">
                  <a:solidFill>
                    <a:srgbClr val="53565A"/>
                  </a:solidFill>
                  <a:cs typeface="Arial" panose="020B0604020202020204" pitchFamily="34" charset="0"/>
                </a:rPr>
                <a:t>US Federal </a:t>
              </a:r>
              <a:r>
                <a:rPr lang="en-GB" sz="800" dirty="0">
                  <a:solidFill>
                    <a:srgbClr val="53565A"/>
                  </a:solidFill>
                  <a:cs typeface="Arial" panose="020B0604020202020204" pitchFamily="34" charset="0"/>
                </a:rPr>
                <a:t>Agencies formulating </a:t>
              </a:r>
              <a:r>
                <a:rPr lang="en-GB" sz="800" dirty="0" smtClean="0">
                  <a:solidFill>
                    <a:srgbClr val="53565A"/>
                  </a:solidFill>
                  <a:cs typeface="Arial" panose="020B0604020202020204" pitchFamily="34" charset="0"/>
                </a:rPr>
                <a:t>policy on public access</a:t>
              </a:r>
            </a:p>
            <a:p>
              <a:pPr marL="565200" lvl="2" indent="-108000" defTabSz="457200">
                <a:buFont typeface="Arial" panose="020B0604020202020204" pitchFamily="34" charset="0"/>
                <a:buChar char="•"/>
              </a:pPr>
              <a:r>
                <a:rPr lang="en-GB" sz="800" dirty="0" smtClean="0">
                  <a:solidFill>
                    <a:srgbClr val="53565A"/>
                  </a:solidFill>
                  <a:cs typeface="Arial" panose="020B0604020202020204" pitchFamily="34" charset="0"/>
                </a:rPr>
                <a:t>Publishers have developed CHORUS to assist</a:t>
              </a:r>
            </a:p>
            <a:p>
              <a:pPr marL="108000" indent="-108000" defTabSz="457200">
                <a:buFont typeface="Arial" panose="020B0604020202020204" pitchFamily="34" charset="0"/>
                <a:buChar char="•"/>
              </a:pPr>
              <a:r>
                <a:rPr lang="en-GB" sz="800" dirty="0" smtClean="0">
                  <a:solidFill>
                    <a:srgbClr val="53565A"/>
                  </a:solidFill>
                  <a:cs typeface="Arial" panose="020B0604020202020204" pitchFamily="34" charset="0"/>
                </a:rPr>
                <a:t>NIH Policy: 12 month deposit mandate to PubMed Central</a:t>
              </a:r>
            </a:p>
            <a:p>
              <a:pPr marL="108000" indent="-108000" defTabSz="457200">
                <a:buFont typeface="Arial" panose="020B0604020202020204" pitchFamily="34" charset="0"/>
                <a:buChar char="•"/>
              </a:pPr>
              <a:r>
                <a:rPr lang="en-GB" sz="800" dirty="0" smtClean="0">
                  <a:solidFill>
                    <a:srgbClr val="53565A"/>
                  </a:solidFill>
                  <a:cs typeface="Arial" panose="020B0604020202020204" pitchFamily="34" charset="0"/>
                </a:rPr>
                <a:t>CIHR Canada: Gold open access or 12 month deposit mandate to Canada PubMed Central</a:t>
              </a:r>
            </a:p>
          </p:txBody>
        </p:sp>
      </p:grpSp>
      <p:grpSp>
        <p:nvGrpSpPr>
          <p:cNvPr id="1291" name="Group 1290"/>
          <p:cNvGrpSpPr/>
          <p:nvPr/>
        </p:nvGrpSpPr>
        <p:grpSpPr>
          <a:xfrm>
            <a:off x="361939" y="4344196"/>
            <a:ext cx="1853919" cy="1295930"/>
            <a:chOff x="-2312132" y="4832755"/>
            <a:chExt cx="3036408" cy="927827"/>
          </a:xfrm>
        </p:grpSpPr>
        <p:sp>
          <p:nvSpPr>
            <p:cNvPr id="1292" name="Rounded Rectangle 1291"/>
            <p:cNvSpPr/>
            <p:nvPr/>
          </p:nvSpPr>
          <p:spPr>
            <a:xfrm>
              <a:off x="-2312132" y="4832755"/>
              <a:ext cx="2920050" cy="927827"/>
            </a:xfrm>
            <a:prstGeom prst="roundRect">
              <a:avLst>
                <a:gd name="adj" fmla="val 2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GB">
                <a:solidFill>
                  <a:srgbClr val="53565A"/>
                </a:solidFill>
              </a:endParaRPr>
            </a:p>
          </p:txBody>
        </p:sp>
        <p:sp>
          <p:nvSpPr>
            <p:cNvPr id="1293" name="TextBox 1292"/>
            <p:cNvSpPr txBox="1"/>
            <p:nvPr/>
          </p:nvSpPr>
          <p:spPr>
            <a:xfrm>
              <a:off x="-2302033" y="4878579"/>
              <a:ext cx="3026309" cy="8593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GB" sz="800" b="1" dirty="0">
                  <a:solidFill>
                    <a:srgbClr val="53565A"/>
                  </a:solidFill>
                  <a:cs typeface="Arial" panose="020B0604020202020204" pitchFamily="34" charset="0"/>
                </a:rPr>
                <a:t>Latin America</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Focus on green open access</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Argentina: MINCYT introduced </a:t>
              </a:r>
              <a:r>
                <a:rPr lang="en-GB" sz="800" dirty="0" smtClean="0">
                  <a:solidFill>
                    <a:srgbClr val="53565A"/>
                  </a:solidFill>
                  <a:cs typeface="Arial" panose="020B0604020202020204" pitchFamily="34" charset="0"/>
                </a:rPr>
                <a:t/>
              </a:r>
              <a:br>
                <a:rPr lang="en-GB" sz="800" dirty="0" smtClean="0">
                  <a:solidFill>
                    <a:srgbClr val="53565A"/>
                  </a:solidFill>
                  <a:cs typeface="Arial" panose="020B0604020202020204" pitchFamily="34" charset="0"/>
                </a:rPr>
              </a:br>
              <a:r>
                <a:rPr lang="en-GB" sz="800" dirty="0" smtClean="0">
                  <a:solidFill>
                    <a:srgbClr val="53565A"/>
                  </a:solidFill>
                  <a:cs typeface="Arial" panose="020B0604020202020204" pitchFamily="34" charset="0"/>
                </a:rPr>
                <a:t>6 </a:t>
              </a:r>
              <a:r>
                <a:rPr lang="en-GB" sz="800" dirty="0">
                  <a:solidFill>
                    <a:srgbClr val="53565A"/>
                  </a:solidFill>
                  <a:cs typeface="Arial" panose="020B0604020202020204" pitchFamily="34" charset="0"/>
                </a:rPr>
                <a:t>month deposit mandate</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Brazil: Government formulating green open access policy</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Mexico: </a:t>
              </a:r>
              <a:r>
                <a:rPr lang="en-GB" sz="800" dirty="0" err="1">
                  <a:solidFill>
                    <a:srgbClr val="53565A"/>
                  </a:solidFill>
                  <a:cs typeface="Arial" panose="020B0604020202020204" pitchFamily="34" charset="0"/>
                </a:rPr>
                <a:t>CONACyT</a:t>
              </a:r>
              <a:r>
                <a:rPr lang="en-GB" sz="800" dirty="0">
                  <a:solidFill>
                    <a:srgbClr val="53565A"/>
                  </a:solidFill>
                  <a:cs typeface="Arial" panose="020B0604020202020204" pitchFamily="34" charset="0"/>
                </a:rPr>
                <a:t> pass open access guidelines for optional self-archiving</a:t>
              </a:r>
            </a:p>
          </p:txBody>
        </p:sp>
      </p:grpSp>
      <p:sp>
        <p:nvSpPr>
          <p:cNvPr id="1295" name="Rounded Rectangle 1294"/>
          <p:cNvSpPr/>
          <p:nvPr/>
        </p:nvSpPr>
        <p:spPr>
          <a:xfrm>
            <a:off x="3782528" y="5177849"/>
            <a:ext cx="1966505" cy="1222483"/>
          </a:xfrm>
          <a:prstGeom prst="roundRect">
            <a:avLst>
              <a:gd name="adj" fmla="val 2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GB">
              <a:solidFill>
                <a:srgbClr val="53565A"/>
              </a:solidFill>
            </a:endParaRPr>
          </a:p>
        </p:txBody>
      </p:sp>
      <p:sp>
        <p:nvSpPr>
          <p:cNvPr id="1296" name="TextBox 1295"/>
          <p:cNvSpPr txBox="1"/>
          <p:nvPr/>
        </p:nvSpPr>
        <p:spPr>
          <a:xfrm>
            <a:off x="3732780" y="5322148"/>
            <a:ext cx="2037549"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GB" sz="800" b="1" dirty="0">
                <a:solidFill>
                  <a:srgbClr val="53565A"/>
                </a:solidFill>
                <a:cs typeface="Arial" panose="020B0604020202020204" pitchFamily="34" charset="0"/>
              </a:rPr>
              <a:t>Africa</a:t>
            </a:r>
          </a:p>
          <a:p>
            <a:pPr marL="90000" indent="-90000" defTabSz="457200">
              <a:buFont typeface="Arial" panose="020B0604020202020204" pitchFamily="34" charset="0"/>
              <a:buChar char="•"/>
            </a:pPr>
            <a:r>
              <a:rPr lang="en-GB" sz="800" dirty="0">
                <a:solidFill>
                  <a:srgbClr val="53565A"/>
                </a:solidFill>
                <a:cs typeface="Arial" panose="020B0604020202020204" pitchFamily="34" charset="0"/>
              </a:rPr>
              <a:t>Developing repositories</a:t>
            </a:r>
          </a:p>
          <a:p>
            <a:pPr marL="90000" indent="-90000" defTabSz="457200">
              <a:buFont typeface="Arial" panose="020B0604020202020204" pitchFamily="34" charset="0"/>
              <a:buChar char="•"/>
            </a:pPr>
            <a:r>
              <a:rPr lang="en-GB" sz="800" dirty="0">
                <a:solidFill>
                  <a:srgbClr val="53565A"/>
                </a:solidFill>
                <a:cs typeface="Arial" panose="020B0604020202020204" pitchFamily="34" charset="0"/>
              </a:rPr>
              <a:t>Publishers enabling philanthropic access</a:t>
            </a:r>
          </a:p>
          <a:p>
            <a:pPr marL="90000" indent="-90000" defTabSz="457200">
              <a:buFont typeface="Arial" panose="020B0604020202020204" pitchFamily="34" charset="0"/>
              <a:buChar char="•"/>
            </a:pPr>
            <a:r>
              <a:rPr lang="en-GB" sz="800" dirty="0">
                <a:solidFill>
                  <a:srgbClr val="53565A"/>
                </a:solidFill>
                <a:cs typeface="Arial" panose="020B0604020202020204" pitchFamily="34" charset="0"/>
              </a:rPr>
              <a:t>New open access journals to support</a:t>
            </a:r>
            <a:br>
              <a:rPr lang="en-GB" sz="800" dirty="0">
                <a:solidFill>
                  <a:srgbClr val="53565A"/>
                </a:solidFill>
                <a:cs typeface="Arial" panose="020B0604020202020204" pitchFamily="34" charset="0"/>
              </a:rPr>
            </a:br>
            <a:r>
              <a:rPr lang="en-GB" sz="800" dirty="0">
                <a:solidFill>
                  <a:srgbClr val="53565A"/>
                </a:solidFill>
                <a:cs typeface="Arial" panose="020B0604020202020204" pitchFamily="34" charset="0"/>
              </a:rPr>
              <a:t>local research needs</a:t>
            </a:r>
          </a:p>
          <a:p>
            <a:pPr marL="90000" indent="-90000" defTabSz="457200">
              <a:buFont typeface="Arial" panose="020B0604020202020204" pitchFamily="34" charset="0"/>
              <a:buChar char="•"/>
            </a:pPr>
            <a:r>
              <a:rPr lang="en-GB" sz="800" dirty="0">
                <a:solidFill>
                  <a:srgbClr val="53565A"/>
                </a:solidFill>
                <a:cs typeface="Arial" panose="020B0604020202020204" pitchFamily="34" charset="0"/>
              </a:rPr>
              <a:t>Some institutions have open access mandates, but no policies from any funders or Governments</a:t>
            </a:r>
            <a:endParaRPr lang="en-US" sz="800" dirty="0">
              <a:solidFill>
                <a:srgbClr val="53565A"/>
              </a:solidFill>
              <a:cs typeface="Arial" panose="020B0604020202020204" pitchFamily="34" charset="0"/>
            </a:endParaRPr>
          </a:p>
        </p:txBody>
      </p:sp>
      <p:sp>
        <p:nvSpPr>
          <p:cNvPr id="1298" name="Rounded Rectangle 1297"/>
          <p:cNvSpPr/>
          <p:nvPr/>
        </p:nvSpPr>
        <p:spPr>
          <a:xfrm>
            <a:off x="6300528" y="5331731"/>
            <a:ext cx="2603842" cy="867357"/>
          </a:xfrm>
          <a:prstGeom prst="roundRect">
            <a:avLst>
              <a:gd name="adj" fmla="val 2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GB">
              <a:solidFill>
                <a:srgbClr val="53565A"/>
              </a:solidFill>
            </a:endParaRPr>
          </a:p>
        </p:txBody>
      </p:sp>
      <p:sp>
        <p:nvSpPr>
          <p:cNvPr id="1299" name="TextBox 1298"/>
          <p:cNvSpPr txBox="1"/>
          <p:nvPr/>
        </p:nvSpPr>
        <p:spPr>
          <a:xfrm>
            <a:off x="6326203" y="5341423"/>
            <a:ext cx="2686314"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GB" sz="800" b="1" dirty="0">
                <a:solidFill>
                  <a:srgbClr val="53565A"/>
                </a:solidFill>
                <a:cs typeface="Arial" panose="020B0604020202020204" pitchFamily="34" charset="0"/>
              </a:rPr>
              <a:t>Asia Pacific</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Mixed approach: Chinese &amp; Japanese funders considering gold &amp; green approaches</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ARC &amp; NHMRC in Australia have 12 month self-archive mandate, as does A*Star in Singapore</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Other funders considering policy</a:t>
            </a:r>
            <a:endParaRPr lang="en-US" sz="800" dirty="0">
              <a:solidFill>
                <a:srgbClr val="53565A"/>
              </a:solidFill>
              <a:cs typeface="Arial" panose="020B0604020202020204" pitchFamily="34" charset="0"/>
            </a:endParaRPr>
          </a:p>
        </p:txBody>
      </p:sp>
      <p:sp>
        <p:nvSpPr>
          <p:cNvPr id="1301" name="Rounded Rectangle 1300"/>
          <p:cNvSpPr/>
          <p:nvPr/>
        </p:nvSpPr>
        <p:spPr>
          <a:xfrm>
            <a:off x="5946746" y="1285757"/>
            <a:ext cx="2920050" cy="1025047"/>
          </a:xfrm>
          <a:prstGeom prst="roundRect">
            <a:avLst>
              <a:gd name="adj" fmla="val 2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GB">
              <a:solidFill>
                <a:srgbClr val="53565A"/>
              </a:solidFill>
            </a:endParaRPr>
          </a:p>
        </p:txBody>
      </p:sp>
      <p:sp>
        <p:nvSpPr>
          <p:cNvPr id="1302" name="TextBox 1301"/>
          <p:cNvSpPr txBox="1"/>
          <p:nvPr/>
        </p:nvSpPr>
        <p:spPr>
          <a:xfrm>
            <a:off x="5956845" y="1331581"/>
            <a:ext cx="3026309" cy="9694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GB" sz="800" b="1" dirty="0">
                <a:solidFill>
                  <a:srgbClr val="53565A"/>
                </a:solidFill>
                <a:cs typeface="Arial" panose="020B0604020202020204" pitchFamily="34" charset="0"/>
              </a:rPr>
              <a:t>Europe</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Focused on a mix of gold &amp; green open access</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UK funder mandates focused on gold (Research Councils UK  &amp; </a:t>
            </a:r>
            <a:r>
              <a:rPr lang="en-GB" sz="800" dirty="0" err="1">
                <a:solidFill>
                  <a:srgbClr val="53565A"/>
                </a:solidFill>
                <a:cs typeface="Arial" panose="020B0604020202020204" pitchFamily="34" charset="0"/>
              </a:rPr>
              <a:t>Wellcome</a:t>
            </a:r>
            <a:r>
              <a:rPr lang="en-GB" sz="800" dirty="0">
                <a:solidFill>
                  <a:srgbClr val="53565A"/>
                </a:solidFill>
                <a:cs typeface="Arial" panose="020B0604020202020204" pitchFamily="34" charset="0"/>
              </a:rPr>
              <a:t> Trust)</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Green open access mandates in Italy, Spain &amp; Sweden</a:t>
            </a:r>
          </a:p>
          <a:p>
            <a:pPr marL="171450" indent="-171450" defTabSz="457200">
              <a:buFont typeface="Arial" panose="020B0604020202020204" pitchFamily="34" charset="0"/>
              <a:buChar char="•"/>
            </a:pPr>
            <a:r>
              <a:rPr lang="en-GB" sz="800" dirty="0">
                <a:solidFill>
                  <a:srgbClr val="53565A"/>
                </a:solidFill>
                <a:cs typeface="Arial" panose="020B0604020202020204" pitchFamily="34" charset="0"/>
              </a:rPr>
              <a:t>All EU members formulating open access policies at either national, funder or institutional  level. </a:t>
            </a:r>
            <a:endParaRPr lang="en-US" sz="800" dirty="0">
              <a:solidFill>
                <a:srgbClr val="53565A"/>
              </a:solidFill>
              <a:cs typeface="Arial" panose="020B0604020202020204" pitchFamily="34" charset="0"/>
            </a:endParaRPr>
          </a:p>
        </p:txBody>
      </p:sp>
    </p:spTree>
    <p:extLst>
      <p:ext uri="{BB962C8B-B14F-4D97-AF65-F5344CB8AC3E}">
        <p14:creationId xmlns:p14="http://schemas.microsoft.com/office/powerpoint/2010/main" xmlns="" val="2045652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7" name="Content Placeholder 5"/>
          <p:cNvSpPr>
            <a:spLocks noGrp="1"/>
          </p:cNvSpPr>
          <p:nvPr>
            <p:ph idx="1"/>
          </p:nvPr>
        </p:nvSpPr>
        <p:spPr>
          <a:xfrm>
            <a:off x="838200" y="1230086"/>
            <a:ext cx="7857317" cy="4935003"/>
          </a:xfrm>
        </p:spPr>
        <p:txBody>
          <a:bodyPr>
            <a:normAutofit/>
          </a:bodyPr>
          <a:lstStyle/>
          <a:p>
            <a:r>
              <a:rPr lang="en-US" b="1" dirty="0">
                <a:latin typeface="Arial" pitchFamily="34" charset="0"/>
                <a:cs typeface="Arial" pitchFamily="34" charset="0"/>
              </a:rPr>
              <a:t>Find the right </a:t>
            </a:r>
            <a:r>
              <a:rPr lang="en-US" b="1" dirty="0" smtClean="0">
                <a:latin typeface="Arial" pitchFamily="34" charset="0"/>
                <a:cs typeface="Arial" pitchFamily="34" charset="0"/>
              </a:rPr>
              <a:t>journal: </a:t>
            </a:r>
            <a:r>
              <a:rPr lang="en-GB" dirty="0" smtClean="0"/>
              <a:t>Look </a:t>
            </a:r>
            <a:r>
              <a:rPr lang="en-GB" dirty="0"/>
              <a:t>for reputable journals</a:t>
            </a:r>
          </a:p>
          <a:p>
            <a:pPr>
              <a:buClr>
                <a:schemeClr val="tx2"/>
              </a:buClr>
              <a:buSzPct val="130000"/>
            </a:pPr>
            <a:endParaRPr lang="en-GB" dirty="0"/>
          </a:p>
          <a:p>
            <a:pPr lvl="0">
              <a:buClr>
                <a:schemeClr val="tx2"/>
              </a:buClr>
              <a:buSzPct val="130000"/>
            </a:pPr>
            <a:r>
              <a:rPr lang="en-US" b="1" dirty="0" smtClean="0">
                <a:latin typeface="Arial" pitchFamily="34" charset="0"/>
                <a:cs typeface="Arial" pitchFamily="34" charset="0"/>
              </a:rPr>
              <a:t>Collect key info: </a:t>
            </a:r>
            <a:r>
              <a:rPr lang="en-GB" dirty="0" smtClean="0"/>
              <a:t>Check </a:t>
            </a:r>
            <a:r>
              <a:rPr lang="en-GB" dirty="0"/>
              <a:t>your funding body and institution’s policies</a:t>
            </a:r>
          </a:p>
          <a:p>
            <a:pPr>
              <a:buClr>
                <a:schemeClr val="tx2"/>
              </a:buClr>
              <a:buSzPct val="130000"/>
            </a:pPr>
            <a:endParaRPr lang="en-GB" dirty="0" smtClean="0"/>
          </a:p>
          <a:p>
            <a:pPr lvl="0">
              <a:buClr>
                <a:schemeClr val="tx2"/>
              </a:buClr>
              <a:buSzPct val="130000"/>
            </a:pPr>
            <a:r>
              <a:rPr lang="en-US" b="1" dirty="0" smtClean="0">
                <a:latin typeface="Arial" pitchFamily="34" charset="0"/>
                <a:cs typeface="Arial" pitchFamily="34" charset="0"/>
              </a:rPr>
              <a:t>Make </a:t>
            </a:r>
            <a:r>
              <a:rPr lang="en-US" b="1" dirty="0">
                <a:latin typeface="Arial" pitchFamily="34" charset="0"/>
                <a:cs typeface="Arial" pitchFamily="34" charset="0"/>
              </a:rPr>
              <a:t>your article </a:t>
            </a:r>
            <a:r>
              <a:rPr lang="en-US" b="1" dirty="0" smtClean="0">
                <a:latin typeface="Arial" pitchFamily="34" charset="0"/>
                <a:cs typeface="Arial" pitchFamily="34" charset="0"/>
              </a:rPr>
              <a:t>OA: </a:t>
            </a:r>
            <a:r>
              <a:rPr lang="en-GB" dirty="0"/>
              <a:t>Select a license and pay an OA </a:t>
            </a:r>
            <a:r>
              <a:rPr lang="en-GB" dirty="0" smtClean="0"/>
              <a:t>fee</a:t>
            </a:r>
          </a:p>
          <a:p>
            <a:pPr>
              <a:buClr>
                <a:schemeClr val="tx2"/>
              </a:buClr>
              <a:buSzPct val="130000"/>
            </a:pPr>
            <a:endParaRPr lang="en-GB" dirty="0"/>
          </a:p>
          <a:p>
            <a:pPr lvl="0">
              <a:buClr>
                <a:schemeClr val="tx2"/>
              </a:buClr>
              <a:buSzPct val="130000"/>
            </a:pPr>
            <a:r>
              <a:rPr lang="en-US" b="1" dirty="0">
                <a:latin typeface="Arial" pitchFamily="34" charset="0"/>
                <a:cs typeface="Arial" pitchFamily="34" charset="0"/>
              </a:rPr>
              <a:t>Publish </a:t>
            </a:r>
            <a:r>
              <a:rPr lang="en-US" b="1" dirty="0" smtClean="0">
                <a:latin typeface="Arial" pitchFamily="34" charset="0"/>
                <a:cs typeface="Arial" pitchFamily="34" charset="0"/>
              </a:rPr>
              <a:t>OA: </a:t>
            </a:r>
            <a:r>
              <a:rPr lang="en-GB" dirty="0" smtClean="0"/>
              <a:t>Share </a:t>
            </a:r>
            <a:r>
              <a:rPr lang="en-GB" dirty="0"/>
              <a:t>the final version of your article</a:t>
            </a:r>
            <a:r>
              <a:rPr lang="en-GB" dirty="0" smtClean="0"/>
              <a:t>!</a:t>
            </a:r>
            <a:endParaRPr lang="en-GB" dirty="0"/>
          </a:p>
        </p:txBody>
      </p:sp>
      <p:sp>
        <p:nvSpPr>
          <p:cNvPr id="18" name="Title 4"/>
          <p:cNvSpPr>
            <a:spLocks noGrp="1"/>
          </p:cNvSpPr>
          <p:nvPr>
            <p:ph type="title"/>
          </p:nvPr>
        </p:nvSpPr>
        <p:spPr>
          <a:xfrm>
            <a:off x="337466" y="705204"/>
            <a:ext cx="8358052" cy="418645"/>
          </a:xfrm>
        </p:spPr>
        <p:txBody>
          <a:bodyPr/>
          <a:lstStyle/>
          <a:p>
            <a:r>
              <a:rPr lang="en-GB" dirty="0"/>
              <a:t>Tips for publishing gold open access</a:t>
            </a:r>
          </a:p>
        </p:txBody>
      </p:sp>
      <p:cxnSp>
        <p:nvCxnSpPr>
          <p:cNvPr id="9" name="Straight Connector 8"/>
          <p:cNvCxnSpPr/>
          <p:nvPr/>
        </p:nvCxnSpPr>
        <p:spPr>
          <a:xfrm>
            <a:off x="576954" y="3790613"/>
            <a:ext cx="10882" cy="650116"/>
          </a:xfrm>
          <a:prstGeom prst="line">
            <a:avLst/>
          </a:prstGeom>
          <a:ln w="69850">
            <a:solidFill>
              <a:schemeClr val="tx2">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1" idx="4"/>
            <a:endCxn id="19" idx="4"/>
          </p:cNvCxnSpPr>
          <p:nvPr/>
        </p:nvCxnSpPr>
        <p:spPr>
          <a:xfrm flipH="1">
            <a:off x="566073" y="1567534"/>
            <a:ext cx="10881" cy="2223079"/>
          </a:xfrm>
          <a:prstGeom prst="line">
            <a:avLst/>
          </a:prstGeom>
          <a:ln w="698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24554" y="1262734"/>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2" name="Oval 11"/>
          <p:cNvSpPr/>
          <p:nvPr/>
        </p:nvSpPr>
        <p:spPr>
          <a:xfrm>
            <a:off x="435436" y="1970320"/>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4" name="Oval 13"/>
          <p:cNvSpPr/>
          <p:nvPr/>
        </p:nvSpPr>
        <p:spPr>
          <a:xfrm>
            <a:off x="424554" y="2754084"/>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9" name="Oval 18"/>
          <p:cNvSpPr/>
          <p:nvPr/>
        </p:nvSpPr>
        <p:spPr>
          <a:xfrm>
            <a:off x="413673" y="3485813"/>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Tree>
    <p:extLst>
      <p:ext uri="{BB962C8B-B14F-4D97-AF65-F5344CB8AC3E}">
        <p14:creationId xmlns:p14="http://schemas.microsoft.com/office/powerpoint/2010/main" xmlns="" val="2818450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tingbookl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47281" y="4741657"/>
            <a:ext cx="1014915" cy="134671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7" name="Title 4"/>
          <p:cNvSpPr txBox="1">
            <a:spLocks/>
          </p:cNvSpPr>
          <p:nvPr/>
        </p:nvSpPr>
        <p:spPr>
          <a:xfrm>
            <a:off x="337464" y="1053025"/>
            <a:ext cx="8358052"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smtClean="0">
                <a:solidFill>
                  <a:srgbClr val="007398"/>
                </a:solidFill>
              </a:rPr>
              <a:t>Further reading at  </a:t>
            </a:r>
          </a:p>
        </p:txBody>
      </p:sp>
      <p:pic>
        <p:nvPicPr>
          <p:cNvPr id="16" name="Picture 15"/>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226426" y="717075"/>
            <a:ext cx="2810773" cy="2810773"/>
          </a:xfrm>
          <a:prstGeom prst="rect">
            <a:avLst/>
          </a:prstGeom>
        </p:spPr>
      </p:pic>
      <p:sp>
        <p:nvSpPr>
          <p:cNvPr id="2" name="TextBox 1"/>
          <p:cNvSpPr txBox="1"/>
          <p:nvPr/>
        </p:nvSpPr>
        <p:spPr>
          <a:xfrm>
            <a:off x="3467348" y="672336"/>
            <a:ext cx="3641558" cy="1477328"/>
          </a:xfrm>
          <a:prstGeom prst="rect">
            <a:avLst/>
          </a:prstGeom>
          <a:noFill/>
        </p:spPr>
        <p:txBody>
          <a:bodyPr wrap="square" rtlCol="0">
            <a:spAutoFit/>
          </a:bodyPr>
          <a:lstStyle/>
          <a:p>
            <a:pPr defTabSz="457200"/>
            <a:r>
              <a:rPr lang="en-GB" b="1" dirty="0" smtClean="0">
                <a:solidFill>
                  <a:srgbClr val="007398"/>
                </a:solidFill>
                <a:latin typeface="Arial Bold"/>
                <a:cs typeface="Arial Bold"/>
              </a:rPr>
              <a:t>publishingcampus.com</a:t>
            </a:r>
            <a:endParaRPr lang="en-GB" b="1" dirty="0">
              <a:solidFill>
                <a:srgbClr val="007398"/>
              </a:solidFill>
              <a:latin typeface="Arial Bold"/>
              <a:cs typeface="Arial Bold"/>
            </a:endParaRPr>
          </a:p>
          <a:p>
            <a:pPr defTabSz="457200"/>
            <a:r>
              <a:rPr lang="en-GB" b="1" dirty="0">
                <a:solidFill>
                  <a:srgbClr val="007398"/>
                </a:solidFill>
                <a:latin typeface="Arial Bold"/>
                <a:cs typeface="Arial Bold"/>
              </a:rPr>
              <a:t>elsevier.com/authors</a:t>
            </a:r>
          </a:p>
          <a:p>
            <a:pPr defTabSz="457200"/>
            <a:r>
              <a:rPr lang="en-GB" b="1" dirty="0" smtClean="0">
                <a:solidFill>
                  <a:srgbClr val="007398"/>
                </a:solidFill>
                <a:latin typeface="Arial Bold"/>
                <a:cs typeface="Arial Bold"/>
              </a:rPr>
              <a:t>elsevier.com/reviewers</a:t>
            </a:r>
          </a:p>
          <a:p>
            <a:pPr defTabSz="457200"/>
            <a:r>
              <a:rPr lang="en-GB" b="1" dirty="0">
                <a:solidFill>
                  <a:srgbClr val="007398"/>
                </a:solidFill>
                <a:latin typeface="Arial Bold"/>
                <a:cs typeface="Arial Bold"/>
              </a:rPr>
              <a:t>e</a:t>
            </a:r>
            <a:r>
              <a:rPr lang="en-GB" b="1" dirty="0" smtClean="0">
                <a:solidFill>
                  <a:srgbClr val="007398"/>
                </a:solidFill>
                <a:latin typeface="Arial Bold"/>
                <a:cs typeface="Arial Bold"/>
              </a:rPr>
              <a:t>lsevier.com/editors</a:t>
            </a:r>
            <a:endParaRPr lang="en-US" b="1" dirty="0">
              <a:solidFill>
                <a:srgbClr val="007398"/>
              </a:solidFill>
              <a:latin typeface="Arial Bold"/>
              <a:cs typeface="Arial Bold"/>
            </a:endParaRPr>
          </a:p>
          <a:p>
            <a:pPr defTabSz="457200"/>
            <a:endParaRPr lang="en-US" dirty="0">
              <a:solidFill>
                <a:srgbClr val="53565A"/>
              </a:solidFill>
            </a:endParaRPr>
          </a:p>
        </p:txBody>
      </p:sp>
      <p:grpSp>
        <p:nvGrpSpPr>
          <p:cNvPr id="7" name="Group 6"/>
          <p:cNvGrpSpPr/>
          <p:nvPr/>
        </p:nvGrpSpPr>
        <p:grpSpPr>
          <a:xfrm>
            <a:off x="312063" y="2833255"/>
            <a:ext cx="8535856" cy="2963174"/>
            <a:chOff x="159662" y="2414219"/>
            <a:chExt cx="8535856" cy="2963174"/>
          </a:xfrm>
        </p:grpSpPr>
        <p:grpSp>
          <p:nvGrpSpPr>
            <p:cNvPr id="4" name="Group 3"/>
            <p:cNvGrpSpPr/>
            <p:nvPr/>
          </p:nvGrpSpPr>
          <p:grpSpPr>
            <a:xfrm>
              <a:off x="159662" y="3478144"/>
              <a:ext cx="8233145" cy="369332"/>
              <a:chOff x="462372" y="1397662"/>
              <a:chExt cx="8233145" cy="369332"/>
            </a:xfrm>
          </p:grpSpPr>
          <p:sp>
            <p:nvSpPr>
              <p:cNvPr id="11" name="Oval 10"/>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extBox 2"/>
              <p:cNvSpPr txBox="1"/>
              <p:nvPr/>
            </p:nvSpPr>
            <p:spPr>
              <a:xfrm>
                <a:off x="1205329" y="1397662"/>
                <a:ext cx="7490188" cy="369332"/>
              </a:xfrm>
              <a:prstGeom prst="rect">
                <a:avLst/>
              </a:prstGeom>
              <a:noFill/>
            </p:spPr>
            <p:txBody>
              <a:bodyPr wrap="square" rtlCol="0">
                <a:spAutoFit/>
              </a:bodyPr>
              <a:lstStyle/>
              <a:p>
                <a:pPr defTabSz="457200"/>
                <a:r>
                  <a:rPr lang="en-US" dirty="0" smtClean="0">
                    <a:solidFill>
                      <a:srgbClr val="53565A"/>
                    </a:solidFill>
                  </a:rPr>
                  <a:t>Get Published – top tips on writing, reviewing and grant writing etc.</a:t>
                </a:r>
                <a:endParaRPr lang="en-US" dirty="0">
                  <a:solidFill>
                    <a:srgbClr val="53565A"/>
                  </a:solidFill>
                </a:endParaRPr>
              </a:p>
            </p:txBody>
          </p:sp>
        </p:grpSp>
        <p:grpSp>
          <p:nvGrpSpPr>
            <p:cNvPr id="18" name="Group 17"/>
            <p:cNvGrpSpPr/>
            <p:nvPr/>
          </p:nvGrpSpPr>
          <p:grpSpPr>
            <a:xfrm>
              <a:off x="159663" y="2931364"/>
              <a:ext cx="8233145" cy="369332"/>
              <a:chOff x="462372" y="1397662"/>
              <a:chExt cx="8233145" cy="369332"/>
            </a:xfrm>
          </p:grpSpPr>
          <p:sp>
            <p:nvSpPr>
              <p:cNvPr id="19" name="Oval 18"/>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0" name="TextBox 19"/>
              <p:cNvSpPr txBox="1"/>
              <p:nvPr/>
            </p:nvSpPr>
            <p:spPr>
              <a:xfrm>
                <a:off x="1205328" y="1397662"/>
                <a:ext cx="7490189" cy="369332"/>
              </a:xfrm>
              <a:prstGeom prst="rect">
                <a:avLst/>
              </a:prstGeom>
              <a:noFill/>
            </p:spPr>
            <p:txBody>
              <a:bodyPr wrap="square" rtlCol="0">
                <a:spAutoFit/>
              </a:bodyPr>
              <a:lstStyle/>
              <a:p>
                <a:pPr defTabSz="457200"/>
                <a:r>
                  <a:rPr lang="en-US" dirty="0" smtClean="0">
                    <a:solidFill>
                      <a:srgbClr val="53565A"/>
                    </a:solidFill>
                  </a:rPr>
                  <a:t>Publishing Ethics brochure – top reasons to publish ethically</a:t>
                </a:r>
                <a:endParaRPr lang="en-US" dirty="0">
                  <a:solidFill>
                    <a:srgbClr val="53565A"/>
                  </a:solidFill>
                </a:endParaRPr>
              </a:p>
            </p:txBody>
          </p:sp>
        </p:grpSp>
        <p:grpSp>
          <p:nvGrpSpPr>
            <p:cNvPr id="21" name="Group 20"/>
            <p:cNvGrpSpPr/>
            <p:nvPr/>
          </p:nvGrpSpPr>
          <p:grpSpPr>
            <a:xfrm>
              <a:off x="159662" y="4017821"/>
              <a:ext cx="7350133" cy="369332"/>
              <a:chOff x="462372" y="1397662"/>
              <a:chExt cx="7350133" cy="369332"/>
            </a:xfrm>
          </p:grpSpPr>
          <p:sp>
            <p:nvSpPr>
              <p:cNvPr id="22" name="Oval 21"/>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3" name="TextBox 22"/>
              <p:cNvSpPr txBox="1"/>
              <p:nvPr/>
            </p:nvSpPr>
            <p:spPr>
              <a:xfrm>
                <a:off x="1205329" y="1397662"/>
                <a:ext cx="6607176" cy="369332"/>
              </a:xfrm>
              <a:prstGeom prst="rect">
                <a:avLst/>
              </a:prstGeom>
              <a:noFill/>
            </p:spPr>
            <p:txBody>
              <a:bodyPr wrap="square" rtlCol="0">
                <a:spAutoFit/>
              </a:bodyPr>
              <a:lstStyle/>
              <a:p>
                <a:pPr defTabSz="457200"/>
                <a:r>
                  <a:rPr lang="en-US" dirty="0" smtClean="0">
                    <a:solidFill>
                      <a:srgbClr val="53565A"/>
                    </a:solidFill>
                  </a:rPr>
                  <a:t>Get Noticed – new ways to promote your article and research</a:t>
                </a:r>
                <a:endParaRPr lang="en-US" dirty="0">
                  <a:solidFill>
                    <a:srgbClr val="53565A"/>
                  </a:solidFill>
                </a:endParaRPr>
              </a:p>
            </p:txBody>
          </p:sp>
        </p:grpSp>
        <p:grpSp>
          <p:nvGrpSpPr>
            <p:cNvPr id="24" name="Group 23"/>
            <p:cNvGrpSpPr/>
            <p:nvPr/>
          </p:nvGrpSpPr>
          <p:grpSpPr>
            <a:xfrm>
              <a:off x="159663" y="2414219"/>
              <a:ext cx="8233145" cy="369332"/>
              <a:chOff x="462372" y="1397662"/>
              <a:chExt cx="8233145" cy="369332"/>
            </a:xfrm>
          </p:grpSpPr>
          <p:sp>
            <p:nvSpPr>
              <p:cNvPr id="27" name="Oval 26"/>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28" name="TextBox 27"/>
              <p:cNvSpPr txBox="1"/>
              <p:nvPr/>
            </p:nvSpPr>
            <p:spPr>
              <a:xfrm>
                <a:off x="1205328" y="1397662"/>
                <a:ext cx="7490189" cy="369332"/>
              </a:xfrm>
              <a:prstGeom prst="rect">
                <a:avLst/>
              </a:prstGeom>
              <a:noFill/>
            </p:spPr>
            <p:txBody>
              <a:bodyPr wrap="square" rtlCol="0">
                <a:spAutoFit/>
              </a:bodyPr>
              <a:lstStyle/>
              <a:p>
                <a:pPr defTabSz="457200"/>
                <a:r>
                  <a:rPr lang="en-US" dirty="0" smtClean="0">
                    <a:solidFill>
                      <a:srgbClr val="53565A"/>
                    </a:solidFill>
                  </a:rPr>
                  <a:t>Understanding the Publishing Process with Elsevier – complete </a:t>
                </a:r>
                <a:r>
                  <a:rPr lang="en-US" dirty="0">
                    <a:solidFill>
                      <a:srgbClr val="53565A"/>
                    </a:solidFill>
                  </a:rPr>
                  <a:t>g</a:t>
                </a:r>
                <a:r>
                  <a:rPr lang="en-US" dirty="0" smtClean="0">
                    <a:solidFill>
                      <a:srgbClr val="53565A"/>
                    </a:solidFill>
                  </a:rPr>
                  <a:t>uide</a:t>
                </a:r>
                <a:endParaRPr lang="en-US" dirty="0">
                  <a:solidFill>
                    <a:srgbClr val="53565A"/>
                  </a:solidFill>
                </a:endParaRPr>
              </a:p>
            </p:txBody>
          </p:sp>
        </p:grpSp>
        <p:grpSp>
          <p:nvGrpSpPr>
            <p:cNvPr id="29" name="Group 28"/>
            <p:cNvGrpSpPr/>
            <p:nvPr/>
          </p:nvGrpSpPr>
          <p:grpSpPr>
            <a:xfrm>
              <a:off x="159663" y="4525811"/>
              <a:ext cx="6066765" cy="369332"/>
              <a:chOff x="462372" y="1397662"/>
              <a:chExt cx="6066765" cy="369332"/>
            </a:xfrm>
          </p:grpSpPr>
          <p:sp>
            <p:nvSpPr>
              <p:cNvPr id="30" name="Oval 29"/>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1" name="TextBox 30"/>
              <p:cNvSpPr txBox="1"/>
              <p:nvPr/>
            </p:nvSpPr>
            <p:spPr>
              <a:xfrm>
                <a:off x="1205329" y="1397662"/>
                <a:ext cx="5323808" cy="369332"/>
              </a:xfrm>
              <a:prstGeom prst="rect">
                <a:avLst/>
              </a:prstGeom>
              <a:noFill/>
            </p:spPr>
            <p:txBody>
              <a:bodyPr wrap="square" rtlCol="0">
                <a:spAutoFit/>
              </a:bodyPr>
              <a:lstStyle/>
              <a:p>
                <a:pPr defTabSz="457200"/>
                <a:r>
                  <a:rPr lang="en-US" dirty="0" smtClean="0">
                    <a:solidFill>
                      <a:srgbClr val="53565A"/>
                    </a:solidFill>
                  </a:rPr>
                  <a:t>Open access – definitions and options</a:t>
                </a:r>
                <a:endParaRPr lang="en-US" dirty="0">
                  <a:solidFill>
                    <a:srgbClr val="53565A"/>
                  </a:solidFill>
                </a:endParaRPr>
              </a:p>
            </p:txBody>
          </p:sp>
        </p:grpSp>
        <p:grpSp>
          <p:nvGrpSpPr>
            <p:cNvPr id="41" name="Group 40"/>
            <p:cNvGrpSpPr/>
            <p:nvPr/>
          </p:nvGrpSpPr>
          <p:grpSpPr>
            <a:xfrm>
              <a:off x="159665" y="5008061"/>
              <a:ext cx="8535853" cy="369332"/>
              <a:chOff x="462372" y="1397662"/>
              <a:chExt cx="8535853" cy="369332"/>
            </a:xfrm>
          </p:grpSpPr>
          <p:sp>
            <p:nvSpPr>
              <p:cNvPr id="42" name="Oval 41"/>
              <p:cNvSpPr/>
              <p:nvPr/>
            </p:nvSpPr>
            <p:spPr>
              <a:xfrm>
                <a:off x="462372" y="1397662"/>
                <a:ext cx="304800" cy="304800"/>
              </a:xfrm>
              <a:prstGeom prst="ellipse">
                <a:avLst/>
              </a:prstGeom>
              <a:solidFill>
                <a:schemeClr val="bg2"/>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43" name="TextBox 42"/>
              <p:cNvSpPr txBox="1"/>
              <p:nvPr/>
            </p:nvSpPr>
            <p:spPr>
              <a:xfrm>
                <a:off x="1205329" y="1397662"/>
                <a:ext cx="7792896" cy="369332"/>
              </a:xfrm>
              <a:prstGeom prst="rect">
                <a:avLst/>
              </a:prstGeom>
              <a:noFill/>
            </p:spPr>
            <p:txBody>
              <a:bodyPr wrap="square" rtlCol="0">
                <a:spAutoFit/>
              </a:bodyPr>
              <a:lstStyle/>
              <a:p>
                <a:pPr defTabSz="457200"/>
                <a:r>
                  <a:rPr lang="en-US" dirty="0" smtClean="0">
                    <a:solidFill>
                      <a:srgbClr val="53565A"/>
                    </a:solidFill>
                  </a:rPr>
                  <a:t>Career Planning </a:t>
                </a:r>
                <a:r>
                  <a:rPr lang="en-US" dirty="0">
                    <a:solidFill>
                      <a:srgbClr val="53565A"/>
                    </a:solidFill>
                  </a:rPr>
                  <a:t>G</a:t>
                </a:r>
                <a:r>
                  <a:rPr lang="en-US" dirty="0" smtClean="0">
                    <a:solidFill>
                      <a:srgbClr val="53565A"/>
                    </a:solidFill>
                  </a:rPr>
                  <a:t>uide – download in 12 languages</a:t>
                </a:r>
              </a:p>
            </p:txBody>
          </p:sp>
        </p:grpSp>
      </p:grpSp>
    </p:spTree>
    <p:extLst>
      <p:ext uri="{BB962C8B-B14F-4D97-AF65-F5344CB8AC3E}">
        <p14:creationId xmlns:p14="http://schemas.microsoft.com/office/powerpoint/2010/main" xmlns="" val="37150775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846356"/>
            <a:ext cx="8238320" cy="3765589"/>
          </a:xfrm>
        </p:spPr>
        <p:txBody>
          <a:bodyPr/>
          <a:lstStyle/>
          <a:p>
            <a:pPr marL="342900" indent="-342900">
              <a:buFont typeface="Arial" panose="020B0604020202020204" pitchFamily="34" charset="0"/>
              <a:buChar char="•"/>
            </a:pPr>
            <a:r>
              <a:rPr lang="en-US" dirty="0" smtClean="0">
                <a:hlinkClick r:id="rId3"/>
              </a:rPr>
              <a:t>Open access publishing booklet </a:t>
            </a:r>
            <a:endParaRPr lang="en-US" dirty="0" smtClean="0"/>
          </a:p>
          <a:p>
            <a:pPr marL="342900" indent="-342900">
              <a:buFont typeface="Arial" panose="020B0604020202020204" pitchFamily="34" charset="0"/>
              <a:buChar char="•"/>
            </a:pPr>
            <a:r>
              <a:rPr lang="en-US" dirty="0" smtClean="0">
                <a:hlinkClick r:id="rId4"/>
              </a:rPr>
              <a:t>Copyright </a:t>
            </a:r>
            <a:endParaRPr lang="en-US" dirty="0" smtClean="0"/>
          </a:p>
          <a:p>
            <a:pPr marL="342900" indent="-342900">
              <a:buFont typeface="Arial" panose="020B0604020202020204" pitchFamily="34" charset="0"/>
              <a:buChar char="•"/>
            </a:pPr>
            <a:r>
              <a:rPr lang="en-US" dirty="0" smtClean="0">
                <a:hlinkClick r:id="rId5"/>
              </a:rPr>
              <a:t>Authors Home</a:t>
            </a:r>
            <a:endParaRPr lang="en-US" dirty="0"/>
          </a:p>
          <a:p>
            <a:pPr marL="342900" indent="-342900">
              <a:buFont typeface="Arial" panose="020B0604020202020204" pitchFamily="34" charset="0"/>
              <a:buChar char="•"/>
            </a:pPr>
            <a:r>
              <a:rPr lang="en-US" dirty="0" smtClean="0">
                <a:hlinkClick r:id="rId6"/>
              </a:rPr>
              <a:t>Journal </a:t>
            </a:r>
            <a:r>
              <a:rPr lang="en-US" dirty="0">
                <a:hlinkClick r:id="rId6"/>
              </a:rPr>
              <a:t>Finder</a:t>
            </a:r>
            <a:endParaRPr lang="en-US" dirty="0"/>
          </a:p>
          <a:p>
            <a:pPr marL="342900" indent="-342900">
              <a:buFont typeface="Arial" panose="020B0604020202020204" pitchFamily="34" charset="0"/>
              <a:buChar char="•"/>
            </a:pPr>
            <a:r>
              <a:rPr lang="en-US" dirty="0" smtClean="0">
                <a:hlinkClick r:id="rId7"/>
              </a:rPr>
              <a:t>Publishing </a:t>
            </a:r>
            <a:r>
              <a:rPr lang="en-US" dirty="0">
                <a:hlinkClick r:id="rId7"/>
              </a:rPr>
              <a:t>Connect Training </a:t>
            </a:r>
            <a:r>
              <a:rPr lang="en-US" dirty="0" smtClean="0">
                <a:hlinkClick r:id="rId7"/>
              </a:rPr>
              <a:t>Webcasts</a:t>
            </a:r>
            <a:endParaRPr lang="en-US" dirty="0"/>
          </a:p>
        </p:txBody>
      </p:sp>
      <p:sp>
        <p:nvSpPr>
          <p:cNvPr id="3" name="Title 2"/>
          <p:cNvSpPr>
            <a:spLocks noGrp="1"/>
          </p:cNvSpPr>
          <p:nvPr>
            <p:ph type="title"/>
          </p:nvPr>
        </p:nvSpPr>
        <p:spPr/>
        <p:txBody>
          <a:bodyPr/>
          <a:lstStyle/>
          <a:p>
            <a:r>
              <a:rPr lang="en-US" dirty="0" smtClean="0"/>
              <a:t>Want more information </a:t>
            </a:r>
            <a:endParaRPr lang="en-US" dirty="0"/>
          </a:p>
        </p:txBody>
      </p:sp>
      <p:sp>
        <p:nvSpPr>
          <p:cNvPr id="4" name="Text Placeholder 3"/>
          <p:cNvSpPr>
            <a:spLocks noGrp="1"/>
          </p:cNvSpPr>
          <p:nvPr>
            <p:ph type="body" sz="quarter" idx="10"/>
          </p:nvPr>
        </p:nvSpPr>
        <p:spPr/>
        <p:txBody>
          <a:bodyPr>
            <a:normAutofit lnSpcReduction="10000"/>
          </a:bodyPr>
          <a:lstStyle/>
          <a:p>
            <a:r>
              <a:rPr lang="en-US" dirty="0" smtClean="0"/>
              <a:t>See our author resources for more on open access publishing </a:t>
            </a:r>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62967" y="1794216"/>
            <a:ext cx="2137127" cy="2979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360975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p:cNvSpPr>
            <a:spLocks noGrp="1"/>
          </p:cNvSpPr>
          <p:nvPr>
            <p:ph type="body" sz="quarter" idx="13"/>
          </p:nvPr>
        </p:nvSpPr>
        <p:spPr>
          <a:xfrm>
            <a:off x="4716016" y="1916832"/>
            <a:ext cx="4320479" cy="2448271"/>
          </a:xfrm>
        </p:spPr>
        <p:txBody>
          <a:bodyPr>
            <a:normAutofit fontScale="47500" lnSpcReduction="20000"/>
          </a:bodyPr>
          <a:lstStyle/>
          <a:p>
            <a:r>
              <a:rPr lang="en-US" sz="5800" b="1" dirty="0" smtClean="0"/>
              <a:t>Thank you</a:t>
            </a:r>
          </a:p>
          <a:p>
            <a:endParaRPr lang="en-US" sz="5800" b="1" dirty="0" smtClean="0"/>
          </a:p>
          <a:p>
            <a:r>
              <a:rPr lang="en-US" dirty="0" smtClean="0">
                <a:latin typeface="Arial" pitchFamily="34" charset="0"/>
                <a:cs typeface="Arial" pitchFamily="34" charset="0"/>
              </a:rPr>
              <a:t>For </a:t>
            </a:r>
            <a:r>
              <a:rPr lang="en-US" dirty="0">
                <a:latin typeface="Arial" pitchFamily="34" charset="0"/>
                <a:cs typeface="Arial" pitchFamily="34" charset="0"/>
              </a:rPr>
              <a:t>further information please visit:</a:t>
            </a:r>
            <a:r>
              <a:rPr lang="en-US" b="1" dirty="0">
                <a:latin typeface="Arial" pitchFamily="34" charset="0"/>
                <a:cs typeface="Arial" pitchFamily="34" charset="0"/>
              </a:rPr>
              <a:t/>
            </a:r>
            <a:br>
              <a:rPr lang="en-US" b="1" dirty="0">
                <a:latin typeface="Arial" pitchFamily="34" charset="0"/>
                <a:cs typeface="Arial" pitchFamily="34" charset="0"/>
              </a:rPr>
            </a:br>
            <a:r>
              <a:rPr lang="en-US" u="sng" dirty="0">
                <a:solidFill>
                  <a:srgbClr val="006699"/>
                </a:solidFill>
                <a:latin typeface="Arial" pitchFamily="34" charset="0"/>
                <a:cs typeface="Arial" pitchFamily="34" charset="0"/>
              </a:rPr>
              <a:t>www.elsevier.com/openaccess</a:t>
            </a:r>
            <a:br>
              <a:rPr lang="en-US" u="sng" dirty="0">
                <a:solidFill>
                  <a:srgbClr val="006699"/>
                </a:solidFill>
                <a:latin typeface="Arial" pitchFamily="34" charset="0"/>
                <a:cs typeface="Arial" pitchFamily="34" charset="0"/>
              </a:rPr>
            </a:br>
            <a:r>
              <a:rPr lang="en-US" u="sng" dirty="0" smtClean="0">
                <a:solidFill>
                  <a:srgbClr val="006699"/>
                </a:solidFill>
                <a:latin typeface="Arial" pitchFamily="34" charset="0"/>
                <a:cs typeface="Arial" pitchFamily="34" charset="0"/>
                <a:hlinkClick r:id="rId3"/>
              </a:rPr>
              <a:t>www.elsevier.com/authors</a:t>
            </a:r>
            <a:endParaRPr lang="en-US" u="sng" dirty="0" smtClean="0">
              <a:solidFill>
                <a:srgbClr val="006699"/>
              </a:solidFill>
              <a:latin typeface="Arial" pitchFamily="34" charset="0"/>
              <a:cs typeface="Arial" pitchFamily="34" charset="0"/>
            </a:endParaRPr>
          </a:p>
          <a:p>
            <a:pPr marL="0" indent="0">
              <a:spcBef>
                <a:spcPts val="0"/>
              </a:spcBef>
            </a:pPr>
            <a:endParaRPr lang="en-GB" dirty="0" smtClean="0"/>
          </a:p>
          <a:p>
            <a:pPr marL="0" indent="0">
              <a:spcBef>
                <a:spcPts val="0"/>
              </a:spcBef>
            </a:pPr>
            <a:r>
              <a:rPr lang="en-GB" dirty="0" smtClean="0"/>
              <a:t>Visit </a:t>
            </a:r>
            <a:r>
              <a:rPr lang="en-GB" dirty="0"/>
              <a:t>Elsevier Publishing Campus</a:t>
            </a:r>
          </a:p>
          <a:p>
            <a:pPr marL="0" indent="0">
              <a:spcBef>
                <a:spcPts val="0"/>
              </a:spcBef>
            </a:pPr>
            <a:r>
              <a:rPr lang="en-GB" dirty="0"/>
              <a:t>	</a:t>
            </a:r>
            <a:r>
              <a:rPr lang="en-GB" dirty="0" smtClean="0">
                <a:hlinkClick r:id="rId4"/>
              </a:rPr>
              <a:t>www.publishingcampus.com</a:t>
            </a:r>
            <a:endParaRPr lang="en-GB" dirty="0" smtClean="0"/>
          </a:p>
          <a:p>
            <a:pPr marL="0" indent="0">
              <a:spcBef>
                <a:spcPts val="0"/>
              </a:spcBef>
            </a:pPr>
            <a:endParaRPr lang="en-GB" dirty="0"/>
          </a:p>
          <a:p>
            <a:endParaRPr lang="en-US" dirty="0"/>
          </a:p>
        </p:txBody>
      </p:sp>
      <p:pic>
        <p:nvPicPr>
          <p:cNvPr id="6" name="Picture 3" descr="X:\elsevier\rachel\campus\WORDMARK\PublishingConnect_WMK_151_RGB.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8126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7210" y="1759884"/>
            <a:ext cx="4405206" cy="4405206"/>
          </a:xfrm>
          <a:prstGeom prst="rect">
            <a:avLst/>
          </a:prstGeom>
        </p:spPr>
      </p:pic>
      <p:sp>
        <p:nvSpPr>
          <p:cNvPr id="11"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Conflicts of interest answer</a:t>
            </a:r>
          </a:p>
        </p:txBody>
      </p:sp>
      <p:sp>
        <p:nvSpPr>
          <p:cNvPr id="12" name="Content Placeholder 5"/>
          <p:cNvSpPr>
            <a:spLocks noGrp="1"/>
          </p:cNvSpPr>
          <p:nvPr>
            <p:ph idx="1"/>
          </p:nvPr>
        </p:nvSpPr>
        <p:spPr>
          <a:xfrm>
            <a:off x="337466" y="1816100"/>
            <a:ext cx="8069934" cy="4102100"/>
          </a:xfrm>
        </p:spPr>
        <p:txBody>
          <a:bodyPr>
            <a:noAutofit/>
          </a:bodyPr>
          <a:lstStyle/>
          <a:p>
            <a:pPr>
              <a:buClr>
                <a:schemeClr val="tx2"/>
              </a:buClr>
              <a:buSzPct val="100000"/>
            </a:pPr>
            <a:r>
              <a:rPr lang="en-GB" b="1" dirty="0"/>
              <a:t>They can take many forms:</a:t>
            </a:r>
          </a:p>
          <a:p>
            <a:pPr marL="457200" indent="-457200">
              <a:buClr>
                <a:schemeClr val="tx2"/>
              </a:buClr>
              <a:buSzPct val="100000"/>
              <a:buFont typeface="Wingdings" panose="05000000000000000000" pitchFamily="2" charset="2"/>
              <a:buChar char="§"/>
            </a:pPr>
            <a:r>
              <a:rPr lang="en-GB" dirty="0"/>
              <a:t>Direct Financial - employment, stock ownership, grants, patents</a:t>
            </a:r>
          </a:p>
          <a:p>
            <a:pPr marL="457200" indent="-457200">
              <a:buClr>
                <a:schemeClr val="tx2"/>
              </a:buClr>
              <a:buSzPct val="100000"/>
              <a:buFont typeface="Wingdings" panose="05000000000000000000" pitchFamily="2" charset="2"/>
              <a:buChar char="§"/>
            </a:pPr>
            <a:r>
              <a:rPr lang="en-GB" dirty="0"/>
              <a:t>Indirect Financial - honoraria, consultancies, mutual fund ownership, expert testimony</a:t>
            </a:r>
          </a:p>
          <a:p>
            <a:pPr marL="457200" indent="-457200">
              <a:buClr>
                <a:schemeClr val="tx2"/>
              </a:buClr>
              <a:buSzPct val="100000"/>
              <a:buFont typeface="Wingdings" panose="05000000000000000000" pitchFamily="2" charset="2"/>
              <a:buChar char="§"/>
            </a:pPr>
            <a:r>
              <a:rPr lang="en-GB" dirty="0"/>
              <a:t>Career &amp; Intellectual - promotion, direct rival</a:t>
            </a:r>
          </a:p>
          <a:p>
            <a:pPr marL="457200" indent="-457200">
              <a:buClr>
                <a:schemeClr val="tx2"/>
              </a:buClr>
              <a:buSzPct val="100000"/>
              <a:buFont typeface="Wingdings" panose="05000000000000000000" pitchFamily="2" charset="2"/>
              <a:buChar char="§"/>
            </a:pPr>
            <a:r>
              <a:rPr lang="en-GB" dirty="0" smtClean="0"/>
              <a:t>Personal </a:t>
            </a:r>
            <a:r>
              <a:rPr lang="en-GB" dirty="0"/>
              <a:t>Belief</a:t>
            </a:r>
          </a:p>
        </p:txBody>
      </p:sp>
      <p:sp>
        <p:nvSpPr>
          <p:cNvPr id="13" name="Content Placeholder 5"/>
          <p:cNvSpPr txBox="1">
            <a:spLocks/>
          </p:cNvSpPr>
          <p:nvPr/>
        </p:nvSpPr>
        <p:spPr>
          <a:xfrm>
            <a:off x="337466" y="1123849"/>
            <a:ext cx="8484950" cy="53985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rgbClr val="FF8200"/>
              </a:buClr>
              <a:buSzPct val="150000"/>
            </a:pPr>
            <a:r>
              <a:rPr lang="en-GB" b="1" dirty="0"/>
              <a:t>These are all present potential conflicts</a:t>
            </a:r>
          </a:p>
        </p:txBody>
      </p:sp>
      <p:sp>
        <p:nvSpPr>
          <p:cNvPr id="10" name="Rectangle 9"/>
          <p:cNvSpPr/>
          <p:nvPr/>
        </p:nvSpPr>
        <p:spPr>
          <a:xfrm>
            <a:off x="496834" y="4502398"/>
            <a:ext cx="8651538" cy="1530101"/>
          </a:xfrm>
          <a:prstGeom prst="rect">
            <a:avLst/>
          </a:prstGeom>
          <a:solidFill>
            <a:srgbClr val="FF82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cxnSp>
        <p:nvCxnSpPr>
          <p:cNvPr id="14" name="Straight Connector 13"/>
          <p:cNvCxnSpPr/>
          <p:nvPr/>
        </p:nvCxnSpPr>
        <p:spPr>
          <a:xfrm>
            <a:off x="496834" y="4502398"/>
            <a:ext cx="0" cy="1530101"/>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5"/>
          <p:cNvSpPr txBox="1">
            <a:spLocks/>
          </p:cNvSpPr>
          <p:nvPr/>
        </p:nvSpPr>
        <p:spPr>
          <a:xfrm>
            <a:off x="635001" y="4630221"/>
            <a:ext cx="7429500" cy="17653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r>
              <a:rPr lang="en-GB" sz="1800" dirty="0"/>
              <a:t>The proper way to handle potential conflicts of interest is through transparency and disclosure.</a:t>
            </a:r>
          </a:p>
          <a:p>
            <a:r>
              <a:rPr lang="en-GB" sz="1800" dirty="0"/>
              <a:t>At the journal level, this means disclosure of the potential conflict in your cover letter to the Journal Editor </a:t>
            </a:r>
          </a:p>
        </p:txBody>
      </p:sp>
      <p:pic>
        <p:nvPicPr>
          <p:cNvPr id="16"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8" name="TextBox 17"/>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3539247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1" name="Title 4"/>
          <p:cNvSpPr txBox="1">
            <a:spLocks/>
          </p:cNvSpPr>
          <p:nvPr/>
        </p:nvSpPr>
        <p:spPr>
          <a:xfrm>
            <a:off x="337466" y="705204"/>
            <a:ext cx="5720434"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What does it mean to be an Author?</a:t>
            </a:r>
          </a:p>
        </p:txBody>
      </p:sp>
      <p:sp>
        <p:nvSpPr>
          <p:cNvPr id="12" name="Content Placeholder 5"/>
          <p:cNvSpPr>
            <a:spLocks noGrp="1"/>
          </p:cNvSpPr>
          <p:nvPr>
            <p:ph idx="1"/>
          </p:nvPr>
        </p:nvSpPr>
        <p:spPr>
          <a:xfrm>
            <a:off x="337466" y="1447800"/>
            <a:ext cx="8484950" cy="3759200"/>
          </a:xfrm>
        </p:spPr>
        <p:txBody>
          <a:bodyPr>
            <a:noAutofit/>
          </a:bodyPr>
          <a:lstStyle/>
          <a:p>
            <a:pPr>
              <a:buClr>
                <a:schemeClr val="tx2"/>
              </a:buClr>
              <a:buSzPct val="150000"/>
            </a:pPr>
            <a:r>
              <a:rPr lang="en-GB" dirty="0"/>
              <a:t> A researcher completes her paper</a:t>
            </a:r>
            <a:r>
              <a:rPr lang="en-GB" dirty="0" smtClean="0"/>
              <a:t>. Along </a:t>
            </a:r>
            <a:r>
              <a:rPr lang="en-GB" dirty="0"/>
              <a:t>the way she consulted her advisor for guidance on the experiment, the data analysis and writing and revising the final article.  </a:t>
            </a:r>
            <a:r>
              <a:rPr lang="en-GB" dirty="0" smtClean="0"/>
              <a:t/>
            </a:r>
            <a:br>
              <a:rPr lang="en-GB" dirty="0" smtClean="0"/>
            </a:br>
            <a:endParaRPr lang="en-GB" dirty="0"/>
          </a:p>
          <a:p>
            <a:pPr>
              <a:buClr>
                <a:schemeClr val="tx2"/>
              </a:buClr>
              <a:buSzPct val="150000"/>
            </a:pPr>
            <a:r>
              <a:rPr lang="en-GB" dirty="0" smtClean="0"/>
              <a:t>A </a:t>
            </a:r>
            <a:r>
              <a:rPr lang="en-GB" dirty="0"/>
              <a:t>professor in India assisted her in </a:t>
            </a:r>
            <a:r>
              <a:rPr lang="en-GB" dirty="0" err="1" smtClean="0"/>
              <a:t>analyzing</a:t>
            </a:r>
            <a:r>
              <a:rPr lang="en-GB" dirty="0" smtClean="0"/>
              <a:t> the </a:t>
            </a:r>
            <a:r>
              <a:rPr lang="en-GB" dirty="0"/>
              <a:t>data only.  A lab assistant helped her in preparing the experimental design and maintaining and operating the </a:t>
            </a:r>
            <a:r>
              <a:rPr lang="en-GB" dirty="0" smtClean="0"/>
              <a:t>equipment. Two </a:t>
            </a:r>
            <a:r>
              <a:rPr lang="en-GB" dirty="0"/>
              <a:t>fellow grad students read her paper and edited it, though they had no hand in the experiment</a:t>
            </a:r>
            <a:r>
              <a:rPr lang="en-GB" dirty="0" smtClean="0"/>
              <a:t>.</a:t>
            </a:r>
            <a:br>
              <a:rPr lang="en-GB" dirty="0" smtClean="0"/>
            </a:br>
            <a:endParaRPr lang="en-GB" dirty="0" smtClean="0"/>
          </a:p>
          <a:p>
            <a:pPr marL="342900" indent="-342900">
              <a:buClr>
                <a:schemeClr val="tx2"/>
              </a:buClr>
              <a:buSzPct val="150000"/>
              <a:buFont typeface="Wingdings" panose="05000000000000000000" pitchFamily="2" charset="2"/>
              <a:buChar char="§"/>
            </a:pPr>
            <a:r>
              <a:rPr lang="en-GB" dirty="0"/>
              <a:t>Who is listed as an Author?  </a:t>
            </a:r>
          </a:p>
          <a:p>
            <a:pPr marL="342900" indent="-342900">
              <a:buClr>
                <a:schemeClr val="tx2"/>
              </a:buClr>
              <a:buSzPct val="150000"/>
              <a:buFont typeface="Wingdings" panose="05000000000000000000" pitchFamily="2" charset="2"/>
              <a:buChar char="§"/>
            </a:pPr>
            <a:r>
              <a:rPr lang="en-GB" dirty="0"/>
              <a:t>Who is listed first?</a:t>
            </a:r>
          </a:p>
          <a:p>
            <a:pPr>
              <a:buClr>
                <a:schemeClr val="tx2"/>
              </a:buClr>
              <a:buSzPct val="150000"/>
            </a:pPr>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12433" y="1567539"/>
            <a:ext cx="4831567" cy="4831567"/>
          </a:xfrm>
          <a:prstGeom prst="rect">
            <a:avLst/>
          </a:prstGeom>
        </p:spPr>
      </p:pic>
      <p:pic>
        <p:nvPicPr>
          <p:cNvPr id="7" name="Picture 3" descr="X:\elsevier\rachel\campus\WORDMARK\PublishingConnect_WMK_151_RGB.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0" name="TextBox 9"/>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1352948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8" name="Title 4"/>
          <p:cNvSpPr txBox="1">
            <a:spLocks/>
          </p:cNvSpPr>
          <p:nvPr/>
        </p:nvSpPr>
        <p:spPr>
          <a:xfrm>
            <a:off x="337465" y="705204"/>
            <a:ext cx="746350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en-GB" dirty="0">
                <a:solidFill>
                  <a:srgbClr val="007398"/>
                </a:solidFill>
              </a:rPr>
              <a:t>Authorship</a:t>
            </a:r>
          </a:p>
        </p:txBody>
      </p:sp>
      <p:sp>
        <p:nvSpPr>
          <p:cNvPr id="10" name="Rectangle 9"/>
          <p:cNvSpPr/>
          <p:nvPr/>
        </p:nvSpPr>
        <p:spPr>
          <a:xfrm>
            <a:off x="496844" y="1288195"/>
            <a:ext cx="8647156" cy="76920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cxnSp>
        <p:nvCxnSpPr>
          <p:cNvPr id="11" name="Straight Connector 10"/>
          <p:cNvCxnSpPr/>
          <p:nvPr/>
        </p:nvCxnSpPr>
        <p:spPr>
          <a:xfrm>
            <a:off x="496844" y="1288194"/>
            <a:ext cx="0" cy="769206"/>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5"/>
          <p:cNvSpPr txBox="1">
            <a:spLocks/>
          </p:cNvSpPr>
          <p:nvPr/>
        </p:nvSpPr>
        <p:spPr>
          <a:xfrm>
            <a:off x="596900" y="1320853"/>
            <a:ext cx="8416471" cy="73654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r>
              <a:rPr lang="en-US" sz="1800" dirty="0"/>
              <a:t>The correct answer depends on journal policy. Authorship policies vary across disciplines, cultures and journals.</a:t>
            </a:r>
            <a:endParaRPr lang="en-GB" sz="1800" dirty="0"/>
          </a:p>
        </p:txBody>
      </p:sp>
      <p:sp>
        <p:nvSpPr>
          <p:cNvPr id="13" name="Content Placeholder 5"/>
          <p:cNvSpPr>
            <a:spLocks noGrp="1"/>
          </p:cNvSpPr>
          <p:nvPr>
            <p:ph idx="1"/>
          </p:nvPr>
        </p:nvSpPr>
        <p:spPr>
          <a:xfrm>
            <a:off x="337466" y="2159000"/>
            <a:ext cx="8484950" cy="3759200"/>
          </a:xfrm>
        </p:spPr>
        <p:txBody>
          <a:bodyPr>
            <a:noAutofit/>
          </a:bodyPr>
          <a:lstStyle/>
          <a:p>
            <a:pPr>
              <a:buClr>
                <a:schemeClr val="tx2"/>
              </a:buClr>
              <a:buSzPct val="150000"/>
            </a:pPr>
            <a:r>
              <a:rPr lang="en-GB" dirty="0"/>
              <a:t>Example, the International Committee of Medical Journal Editors (aka Vancouver Group) declared that an author must:</a:t>
            </a:r>
          </a:p>
          <a:p>
            <a:pPr marL="457200" indent="-457200">
              <a:buClr>
                <a:schemeClr val="tx2"/>
              </a:buClr>
              <a:buSzPct val="100000"/>
              <a:buFont typeface="+mj-lt"/>
              <a:buAutoNum type="arabicPeriod"/>
            </a:pPr>
            <a:r>
              <a:rPr lang="en-GB" dirty="0"/>
              <a:t>substantially contribute to conception and design, or acquisition of data, or analysis and interpretation of data AND</a:t>
            </a:r>
          </a:p>
          <a:p>
            <a:pPr marL="457200" indent="-457200">
              <a:buClr>
                <a:schemeClr val="tx2"/>
              </a:buClr>
              <a:buSzPct val="100000"/>
              <a:buFont typeface="+mj-lt"/>
              <a:buAutoNum type="arabicPeriod"/>
            </a:pPr>
            <a:r>
              <a:rPr lang="en-GB" dirty="0"/>
              <a:t>draft the article or revise it critically for important intellectual content AND</a:t>
            </a:r>
          </a:p>
          <a:p>
            <a:pPr marL="457200" indent="-457200">
              <a:buClr>
                <a:schemeClr val="tx2"/>
              </a:buClr>
              <a:buSzPct val="100000"/>
              <a:buFont typeface="+mj-lt"/>
              <a:buAutoNum type="arabicPeriod"/>
            </a:pPr>
            <a:r>
              <a:rPr lang="en-GB" dirty="0"/>
              <a:t>give their approval of the final version to be </a:t>
            </a:r>
            <a:r>
              <a:rPr lang="en-GB" dirty="0" smtClean="0"/>
              <a:t>published all </a:t>
            </a:r>
            <a:r>
              <a:rPr lang="en-GB" dirty="0"/>
              <a:t>three conditions must be fulfilled to be an </a:t>
            </a:r>
            <a:r>
              <a:rPr lang="en-GB" dirty="0" smtClean="0"/>
              <a:t>author</a:t>
            </a:r>
          </a:p>
          <a:p>
            <a:pPr marL="457200" indent="-457200">
              <a:buClr>
                <a:schemeClr val="tx2"/>
              </a:buClr>
              <a:buSzPct val="100000"/>
              <a:buFont typeface="+mj-lt"/>
              <a:buAutoNum type="arabicPeriod"/>
            </a:pPr>
            <a:endParaRPr lang="en-GB" dirty="0"/>
          </a:p>
          <a:p>
            <a:pPr marL="457200" indent="-457200">
              <a:buClr>
                <a:schemeClr val="tx2"/>
              </a:buClr>
              <a:buSzPct val="100000"/>
              <a:buFont typeface="Wingdings" panose="05000000000000000000" pitchFamily="2" charset="2"/>
              <a:buChar char="§"/>
            </a:pPr>
            <a:r>
              <a:rPr lang="en-GB" dirty="0"/>
              <a:t>Applying this set of policies to our example, only the researcher and her advisor would qualify as </a:t>
            </a:r>
            <a:r>
              <a:rPr lang="en-GB" dirty="0" smtClean="0"/>
              <a:t>authors</a:t>
            </a:r>
          </a:p>
          <a:p>
            <a:pPr marL="457200" indent="-457200">
              <a:buClr>
                <a:schemeClr val="tx2"/>
              </a:buClr>
              <a:buSzPct val="100000"/>
              <a:buFont typeface="Wingdings" panose="05000000000000000000" pitchFamily="2" charset="2"/>
              <a:buChar char="§"/>
            </a:pPr>
            <a:r>
              <a:rPr lang="en-GB" dirty="0"/>
              <a:t>All others would qualify as “Acknowledged Individuals</a:t>
            </a:r>
            <a:r>
              <a:rPr lang="en-GB" dirty="0" smtClean="0"/>
              <a:t>”</a:t>
            </a:r>
            <a:endParaRPr lang="en-GB" dirty="0"/>
          </a:p>
          <a:p>
            <a:pPr marL="457200" indent="-457200">
              <a:buClr>
                <a:schemeClr val="tx2"/>
              </a:buClr>
              <a:buSzPct val="100000"/>
              <a:buFont typeface="+mj-lt"/>
              <a:buAutoNum type="arabicPeriod"/>
            </a:pPr>
            <a:endParaRPr lang="en-GB" dirty="0"/>
          </a:p>
        </p:txBody>
      </p:sp>
      <p:pic>
        <p:nvPicPr>
          <p:cNvPr id="14" name="Picture 3" descr="X:\elsevier\rachel\campus\WORDMARK\PublishingConnect_WMK_151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8539" y="6522522"/>
            <a:ext cx="2096979" cy="24683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13393" y="6530210"/>
            <a:ext cx="1782860" cy="246221"/>
          </a:xfrm>
          <a:prstGeom prst="rect">
            <a:avLst/>
          </a:prstGeom>
          <a:noFill/>
        </p:spPr>
        <p:txBody>
          <a:bodyPr wrap="none" rtlCol="0">
            <a:spAutoFit/>
          </a:bodyPr>
          <a:lstStyle/>
          <a:p>
            <a:pPr defTabSz="457200"/>
            <a:r>
              <a:rPr lang="en-US" sz="1000" dirty="0" smtClean="0">
                <a:solidFill>
                  <a:prstClr val="white">
                    <a:lumMod val="50000"/>
                  </a:prstClr>
                </a:solidFill>
              </a:rPr>
              <a:t>© Reed Elsevier Group PLC</a:t>
            </a:r>
            <a:endParaRPr lang="en-US" sz="1000" dirty="0">
              <a:solidFill>
                <a:prstClr val="white">
                  <a:lumMod val="50000"/>
                </a:prstClr>
              </a:solidFill>
            </a:endParaRPr>
          </a:p>
        </p:txBody>
      </p:sp>
      <p:sp>
        <p:nvSpPr>
          <p:cNvPr id="16" name="TextBox 15"/>
          <p:cNvSpPr txBox="1"/>
          <p:nvPr/>
        </p:nvSpPr>
        <p:spPr>
          <a:xfrm>
            <a:off x="7739805" y="59768"/>
            <a:ext cx="955711" cy="246221"/>
          </a:xfrm>
          <a:prstGeom prst="rect">
            <a:avLst/>
          </a:prstGeom>
          <a:noFill/>
        </p:spPr>
        <p:txBody>
          <a:bodyPr wrap="none" rtlCol="0">
            <a:spAutoFit/>
          </a:bodyPr>
          <a:lstStyle/>
          <a:p>
            <a:pPr defTabSz="457200"/>
            <a:r>
              <a:rPr lang="nl-NL" sz="1000" dirty="0" smtClean="0">
                <a:solidFill>
                  <a:prstClr val="white"/>
                </a:solidFill>
              </a:rPr>
              <a:t>January 2015</a:t>
            </a:r>
            <a:endParaRPr lang="en-US" sz="1000" dirty="0">
              <a:solidFill>
                <a:prstClr val="white"/>
              </a:solidFill>
            </a:endParaRPr>
          </a:p>
        </p:txBody>
      </p:sp>
    </p:spTree>
    <p:extLst>
      <p:ext uri="{BB962C8B-B14F-4D97-AF65-F5344CB8AC3E}">
        <p14:creationId xmlns:p14="http://schemas.microsoft.com/office/powerpoint/2010/main" xmlns="" val="3695904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lsevier">
  <a:themeElements>
    <a:clrScheme name="Custom 1">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Elsevier">
  <a:themeElements>
    <a:clrScheme name="Custom 1">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4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6278</TotalTime>
  <Words>9276</Words>
  <Application>Microsoft Office PowerPoint</Application>
  <PresentationFormat>On-screen Show (4:3)</PresentationFormat>
  <Paragraphs>1007</Paragraphs>
  <Slides>64</Slides>
  <Notes>64</Notes>
  <HiddenSlides>0</HiddenSlides>
  <MMClips>0</MMClips>
  <ScaleCrop>false</ScaleCrop>
  <HeadingPairs>
    <vt:vector size="4" baseType="variant">
      <vt:variant>
        <vt:lpstr>Theme</vt:lpstr>
      </vt:variant>
      <vt:variant>
        <vt:i4>7</vt:i4>
      </vt:variant>
      <vt:variant>
        <vt:lpstr>Slide Titles</vt:lpstr>
      </vt:variant>
      <vt:variant>
        <vt:i4>64</vt:i4>
      </vt:variant>
    </vt:vector>
  </HeadingPairs>
  <TitlesOfParts>
    <vt:vector size="71" baseType="lpstr">
      <vt:lpstr>2_Custom Design</vt:lpstr>
      <vt:lpstr>1_Custom Design</vt:lpstr>
      <vt:lpstr>Elsevier</vt:lpstr>
      <vt:lpstr>Custom Design</vt:lpstr>
      <vt:lpstr>3_Custom Design</vt:lpstr>
      <vt:lpstr>1_Elsevier</vt:lpstr>
      <vt:lpstr>4_Custom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Useful links</vt:lpstr>
      <vt:lpstr>Slide 29</vt:lpstr>
      <vt:lpstr>Slide 30</vt:lpstr>
      <vt:lpstr>I’ve written my paper but  who technically owns it?</vt:lpstr>
      <vt:lpstr>Slide 32</vt:lpstr>
      <vt:lpstr>Slide 33</vt:lpstr>
      <vt:lpstr>Slide 34</vt:lpstr>
      <vt:lpstr>Slide 35</vt:lpstr>
      <vt:lpstr>Slide 36</vt:lpstr>
      <vt:lpstr>Slide 37</vt:lpstr>
      <vt:lpstr>Publishing agreements</vt:lpstr>
      <vt:lpstr>Slide 39</vt:lpstr>
      <vt:lpstr>Slide 40</vt:lpstr>
      <vt:lpstr>Slide 41</vt:lpstr>
      <vt:lpstr>Slide 42</vt:lpstr>
      <vt:lpstr>Slide 43</vt:lpstr>
      <vt:lpstr>Slide 44</vt:lpstr>
      <vt:lpstr>Slide 45</vt:lpstr>
      <vt:lpstr>Who are the stakeholders in open access? </vt:lpstr>
      <vt:lpstr>How do STM journals work? </vt:lpstr>
      <vt:lpstr>Who needs to access research? </vt:lpstr>
      <vt:lpstr>What is open access?</vt:lpstr>
      <vt:lpstr>What is the difference? </vt:lpstr>
      <vt:lpstr>Slide 51</vt:lpstr>
      <vt:lpstr>Slide 52</vt:lpstr>
      <vt:lpstr>Understanding the fine print</vt:lpstr>
      <vt:lpstr>Copyright</vt:lpstr>
      <vt:lpstr>Creative Commons licenses </vt:lpstr>
      <vt:lpstr>User Licenses</vt:lpstr>
      <vt:lpstr>Article publishing charges (APCs) </vt:lpstr>
      <vt:lpstr>What is the uptake of open access? </vt:lpstr>
      <vt:lpstr>Elsevier and open access</vt:lpstr>
      <vt:lpstr>Global approach to open access policy </vt:lpstr>
      <vt:lpstr>Tips for publishing gold open access</vt:lpstr>
      <vt:lpstr>Slide 62</vt:lpstr>
      <vt:lpstr>Want more information </vt:lpstr>
      <vt:lpstr>Slide 64</vt:lpstr>
    </vt:vector>
  </TitlesOfParts>
  <Company>Reed Elsevier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Reed Elsevier</dc:creator>
  <cp:lastModifiedBy>Lom Soo Ha</cp:lastModifiedBy>
  <cp:revision>415</cp:revision>
  <cp:lastPrinted>2015-10-05T10:30:18Z</cp:lastPrinted>
  <dcterms:created xsi:type="dcterms:W3CDTF">2012-08-18T13:59:13Z</dcterms:created>
  <dcterms:modified xsi:type="dcterms:W3CDTF">2016-02-18T06:05:17Z</dcterms:modified>
</cp:coreProperties>
</file>