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71" r:id="rId4"/>
    <p:sldId id="280" r:id="rId5"/>
    <p:sldId id="261" r:id="rId6"/>
    <p:sldId id="262" r:id="rId7"/>
    <p:sldId id="265" r:id="rId8"/>
    <p:sldId id="277" r:id="rId9"/>
    <p:sldId id="274" r:id="rId10"/>
    <p:sldId id="278" r:id="rId11"/>
    <p:sldId id="276" r:id="rId12"/>
    <p:sldId id="273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1"/>
  </p:normalViewPr>
  <p:slideViewPr>
    <p:cSldViewPr>
      <p:cViewPr>
        <p:scale>
          <a:sx n="75" d="100"/>
          <a:sy n="75" d="100"/>
        </p:scale>
        <p:origin x="2144" y="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233F-B422-4489-8BF8-D07DB5691AEA}" type="datetimeFigureOut">
              <a:rPr lang="en-MY" smtClean="0"/>
              <a:pPr/>
              <a:t>02/11/2017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A0D5-A037-485C-980E-B7374458AD27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233F-B422-4489-8BF8-D07DB5691AEA}" type="datetimeFigureOut">
              <a:rPr lang="en-MY" smtClean="0"/>
              <a:pPr/>
              <a:t>02/11/2017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A0D5-A037-485C-980E-B7374458AD27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233F-B422-4489-8BF8-D07DB5691AEA}" type="datetimeFigureOut">
              <a:rPr lang="en-MY" smtClean="0"/>
              <a:pPr/>
              <a:t>02/11/2017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A0D5-A037-485C-980E-B7374458AD27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233F-B422-4489-8BF8-D07DB5691AEA}" type="datetimeFigureOut">
              <a:rPr lang="en-MY" smtClean="0"/>
              <a:pPr/>
              <a:t>02/11/2017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A0D5-A037-485C-980E-B7374458AD27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233F-B422-4489-8BF8-D07DB5691AEA}" type="datetimeFigureOut">
              <a:rPr lang="en-MY" smtClean="0"/>
              <a:pPr/>
              <a:t>02/11/2017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A0D5-A037-485C-980E-B7374458AD27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233F-B422-4489-8BF8-D07DB5691AEA}" type="datetimeFigureOut">
              <a:rPr lang="en-MY" smtClean="0"/>
              <a:pPr/>
              <a:t>02/11/2017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A0D5-A037-485C-980E-B7374458AD27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233F-B422-4489-8BF8-D07DB5691AEA}" type="datetimeFigureOut">
              <a:rPr lang="en-MY" smtClean="0"/>
              <a:pPr/>
              <a:t>02/11/2017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A0D5-A037-485C-980E-B7374458AD27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233F-B422-4489-8BF8-D07DB5691AEA}" type="datetimeFigureOut">
              <a:rPr lang="en-MY" smtClean="0"/>
              <a:pPr/>
              <a:t>02/11/2017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A0D5-A037-485C-980E-B7374458AD27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233F-B422-4489-8BF8-D07DB5691AEA}" type="datetimeFigureOut">
              <a:rPr lang="en-MY" smtClean="0"/>
              <a:pPr/>
              <a:t>02/11/2017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A0D5-A037-485C-980E-B7374458AD27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233F-B422-4489-8BF8-D07DB5691AEA}" type="datetimeFigureOut">
              <a:rPr lang="en-MY" smtClean="0"/>
              <a:pPr/>
              <a:t>02/11/2017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A0D5-A037-485C-980E-B7374458AD27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233F-B422-4489-8BF8-D07DB5691AEA}" type="datetimeFigureOut">
              <a:rPr lang="en-MY" smtClean="0"/>
              <a:pPr/>
              <a:t>02/11/2017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A0D5-A037-485C-980E-B7374458AD27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C233F-B422-4489-8BF8-D07DB5691AEA}" type="datetimeFigureOut">
              <a:rPr lang="en-MY" smtClean="0"/>
              <a:pPr/>
              <a:t>02/11/2017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4A0D5-A037-485C-980E-B7374458AD27}" type="slidenum">
              <a:rPr lang="en-MY" smtClean="0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40.png"/><Relationship Id="rId6" Type="http://schemas.openxmlformats.org/officeDocument/2006/relationships/image" Target="../media/image1.pn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png"/><Relationship Id="rId5" Type="http://schemas.openxmlformats.org/officeDocument/2006/relationships/image" Target="../media/image43.jpeg"/><Relationship Id="rId6" Type="http://schemas.openxmlformats.org/officeDocument/2006/relationships/image" Target="../media/image44.jpeg"/><Relationship Id="rId7" Type="http://schemas.openxmlformats.org/officeDocument/2006/relationships/image" Target="../media/image45.jpeg"/><Relationship Id="rId8" Type="http://schemas.openxmlformats.org/officeDocument/2006/relationships/image" Target="../media/image46.jpeg"/><Relationship Id="rId9" Type="http://schemas.openxmlformats.org/officeDocument/2006/relationships/image" Target="../media/image39.png"/><Relationship Id="rId10" Type="http://schemas.openxmlformats.org/officeDocument/2006/relationships/image" Target="../media/image1.png"/><Relationship Id="rId11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5" Type="http://schemas.openxmlformats.org/officeDocument/2006/relationships/image" Target="../media/image1.pn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.png"/><Relationship Id="rId5" Type="http://schemas.openxmlformats.org/officeDocument/2006/relationships/image" Target="../media/image2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.pn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.pn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.pn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0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8" Type="http://schemas.openxmlformats.org/officeDocument/2006/relationships/image" Target="../media/image27.jpeg"/><Relationship Id="rId9" Type="http://schemas.openxmlformats.org/officeDocument/2006/relationships/image" Target="../media/image28.jpeg"/><Relationship Id="rId10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7" Type="http://schemas.openxmlformats.org/officeDocument/2006/relationships/image" Target="../media/image35.jpeg"/><Relationship Id="rId8" Type="http://schemas.openxmlformats.org/officeDocument/2006/relationships/image" Target="../media/image36.jpeg"/><Relationship Id="rId9" Type="http://schemas.openxmlformats.org/officeDocument/2006/relationships/image" Target="../media/image37.jpeg"/><Relationship Id="rId10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0635" y="2485345"/>
            <a:ext cx="6165149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DETC2010-28427</a:t>
            </a:r>
            <a:endParaRPr lang="en-US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Rupture and reformation </a:t>
            </a:r>
          </a:p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of </a:t>
            </a:r>
          </a:p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ultra-thin lubricant surface films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3042" y="5534561"/>
            <a:ext cx="30309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BY </a:t>
            </a:r>
          </a:p>
          <a:p>
            <a:pPr algn="r"/>
            <a:r>
              <a:rPr lang="en-US" sz="2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WILLIAM CHONG</a:t>
            </a:r>
          </a:p>
          <a:p>
            <a:pPr algn="r"/>
            <a:r>
              <a:rPr lang="en-US" sz="2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DR MIRCEA TEODORESCU</a:t>
            </a:r>
          </a:p>
          <a:p>
            <a:pPr algn="r"/>
            <a:r>
              <a:rPr 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PROF HOMER RAHNEJAT</a:t>
            </a:r>
            <a:endParaRPr lang="en-US" sz="2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woeifong\Desktop\New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97" y="116672"/>
            <a:ext cx="1475575" cy="360000"/>
          </a:xfrm>
          <a:prstGeom prst="rect">
            <a:avLst/>
          </a:prstGeom>
          <a:noFill/>
        </p:spPr>
      </p:pic>
      <p:pic>
        <p:nvPicPr>
          <p:cNvPr id="1027" name="Picture 3" descr="C:\Users\woeifong\Desktop\loughboroug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45480"/>
            <a:ext cx="1221818" cy="40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69476"/>
            <a:ext cx="640313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Friction/shear stress prediction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967" y="3717032"/>
            <a:ext cx="3019425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4" name="Group 16"/>
          <p:cNvGrpSpPr/>
          <p:nvPr/>
        </p:nvGrpSpPr>
        <p:grpSpPr>
          <a:xfrm>
            <a:off x="827584" y="1268760"/>
            <a:ext cx="2472267" cy="4608512"/>
            <a:chOff x="827584" y="1052736"/>
            <a:chExt cx="2472267" cy="4608512"/>
          </a:xfrm>
        </p:grpSpPr>
        <p:pic>
          <p:nvPicPr>
            <p:cNvPr id="18" name="Picture 17" descr="solv.pd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7584" y="3851756"/>
              <a:ext cx="2438400" cy="1460844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9" name="TextBox 18"/>
            <p:cNvSpPr txBox="1"/>
            <p:nvPr/>
          </p:nvSpPr>
          <p:spPr>
            <a:xfrm>
              <a:off x="1043608" y="5291916"/>
              <a:ext cx="1968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Molecule-Layering</a:t>
              </a:r>
              <a:endParaRPr lang="en-US" dirty="0"/>
            </a:p>
          </p:txBody>
        </p:sp>
        <p:pic>
          <p:nvPicPr>
            <p:cNvPr id="20" name="Picture 19" descr="blub.pd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7584" y="1052736"/>
              <a:ext cx="2472267" cy="18288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1" name="Striped Right Arrow 20"/>
            <p:cNvSpPr/>
            <p:nvPr/>
          </p:nvSpPr>
          <p:spPr>
            <a:xfrm rot="5400000">
              <a:off x="1619672" y="3140968"/>
              <a:ext cx="939552" cy="507504"/>
            </a:xfrm>
            <a:prstGeom prst="strip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own Arrow 21"/>
          <p:cNvSpPr/>
          <p:nvPr/>
        </p:nvSpPr>
        <p:spPr>
          <a:xfrm>
            <a:off x="6372200" y="2852936"/>
            <a:ext cx="504056" cy="576064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26" name="Group 25"/>
          <p:cNvGrpSpPr/>
          <p:nvPr/>
        </p:nvGrpSpPr>
        <p:grpSpPr>
          <a:xfrm>
            <a:off x="5508104" y="1052736"/>
            <a:ext cx="2277616" cy="1412332"/>
            <a:chOff x="5508104" y="1052736"/>
            <a:chExt cx="2277616" cy="1412332"/>
          </a:xfrm>
        </p:grpSpPr>
        <p:sp>
          <p:nvSpPr>
            <p:cNvPr id="23" name="Rectangle 22"/>
            <p:cNvSpPr/>
            <p:nvPr/>
          </p:nvSpPr>
          <p:spPr>
            <a:xfrm>
              <a:off x="5782663" y="1052736"/>
              <a:ext cx="19050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chemeClr val="tx1"/>
                  </a:solidFill>
                  <a:latin typeface="Arial Narrow"/>
                  <a:cs typeface="Arial Narrow"/>
                </a:rPr>
                <a:t>Eyring</a:t>
              </a:r>
              <a:r>
                <a:rPr lang="en-US" sz="2400" b="1" dirty="0" smtClean="0">
                  <a:solidFill>
                    <a:schemeClr val="tx1"/>
                  </a:solidFill>
                  <a:latin typeface="Arial Narrow"/>
                  <a:cs typeface="Arial Narrow"/>
                </a:rPr>
                <a:t> Model</a:t>
              </a:r>
              <a:endParaRPr lang="en-US" sz="2400" b="1" dirty="0">
                <a:solidFill>
                  <a:schemeClr val="tx1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08104" y="1844824"/>
              <a:ext cx="2277616" cy="62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0" y="0"/>
            <a:ext cx="9144000" cy="273103"/>
            <a:chOff x="0" y="0"/>
            <a:chExt cx="9144000" cy="273103"/>
          </a:xfrm>
        </p:grpSpPr>
        <p:pic>
          <p:nvPicPr>
            <p:cNvPr id="25" name="Picture 2" descr="C:\Users\woeifong\Desktop\New_Logo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864015" cy="210796"/>
            </a:xfrm>
            <a:prstGeom prst="rect">
              <a:avLst/>
            </a:prstGeom>
            <a:noFill/>
          </p:spPr>
        </p:pic>
        <p:pic>
          <p:nvPicPr>
            <p:cNvPr id="27" name="Picture 3" descr="C:\Users\woeifong\Desktop\loughborough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316416" y="0"/>
              <a:ext cx="827584" cy="27310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lrod_s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9279" y="296992"/>
            <a:ext cx="3030633" cy="3060000"/>
          </a:xfrm>
          <a:prstGeom prst="rect">
            <a:avLst/>
          </a:prstGeom>
        </p:spPr>
      </p:pic>
      <p:pic>
        <p:nvPicPr>
          <p:cNvPr id="12" name="Picture 11" descr="elrod_fri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239" y="3537352"/>
            <a:ext cx="3101673" cy="3060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9149" y="5961629"/>
            <a:ext cx="1753171" cy="77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Ashe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04664"/>
            <a:ext cx="2871429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:\Users\woeifong\Desktop\solvation_journal_word_aug\add_plots\Bshea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04664"/>
            <a:ext cx="2846828" cy="2700000"/>
          </a:xfrm>
          <a:prstGeom prst="rect">
            <a:avLst/>
          </a:prstGeom>
          <a:noFill/>
        </p:spPr>
      </p:pic>
      <p:pic>
        <p:nvPicPr>
          <p:cNvPr id="5126" name="Picture 6" descr="Cshea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404664"/>
            <a:ext cx="2814286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Dshea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404664"/>
            <a:ext cx="2842857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Down Arrow 26"/>
          <p:cNvSpPr/>
          <p:nvPr/>
        </p:nvSpPr>
        <p:spPr>
          <a:xfrm rot="16200000">
            <a:off x="4175956" y="1448780"/>
            <a:ext cx="504056" cy="576064"/>
          </a:xfrm>
          <a:prstGeom prst="down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8" name="Down Arrow 27"/>
          <p:cNvSpPr/>
          <p:nvPr/>
        </p:nvSpPr>
        <p:spPr>
          <a:xfrm rot="5400000">
            <a:off x="4031940" y="4833156"/>
            <a:ext cx="504056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0" name="Down Arrow 29"/>
          <p:cNvSpPr/>
          <p:nvPr/>
        </p:nvSpPr>
        <p:spPr>
          <a:xfrm>
            <a:off x="6444208" y="5373216"/>
            <a:ext cx="504056" cy="576064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80967" y="3717032"/>
            <a:ext cx="3019425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Left Arrow 17"/>
          <p:cNvSpPr/>
          <p:nvPr/>
        </p:nvSpPr>
        <p:spPr>
          <a:xfrm>
            <a:off x="2209800" y="1219200"/>
            <a:ext cx="381000" cy="76200"/>
          </a:xfrm>
          <a:prstGeom prst="lef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>
            <a:off x="2362200" y="1447800"/>
            <a:ext cx="381000" cy="76200"/>
          </a:xfrm>
          <a:prstGeom prst="lef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>
            <a:off x="2514600" y="1676400"/>
            <a:ext cx="381000" cy="76200"/>
          </a:xfrm>
          <a:prstGeom prst="lef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>
            <a:off x="2895600" y="1981200"/>
            <a:ext cx="381000" cy="76200"/>
          </a:xfrm>
          <a:prstGeom prst="lef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0" y="0"/>
            <a:ext cx="9144000" cy="273103"/>
            <a:chOff x="0" y="0"/>
            <a:chExt cx="9144000" cy="273103"/>
          </a:xfrm>
        </p:grpSpPr>
        <p:pic>
          <p:nvPicPr>
            <p:cNvPr id="23" name="Picture 2" descr="C:\Users\woeifong\Desktop\New_Logo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0" y="0"/>
              <a:ext cx="864015" cy="210796"/>
            </a:xfrm>
            <a:prstGeom prst="rect">
              <a:avLst/>
            </a:prstGeom>
            <a:noFill/>
          </p:spPr>
        </p:pic>
        <p:pic>
          <p:nvPicPr>
            <p:cNvPr id="24" name="Picture 3" descr="C:\Users\woeifong\Desktop\loughborough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316416" y="0"/>
              <a:ext cx="827584" cy="27310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220072" y="1556792"/>
            <a:ext cx="289867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Influence of </a:t>
            </a:r>
          </a:p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sliding velocity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" name="Picture 17" descr="vel_frict_s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628" y="3501008"/>
            <a:ext cx="3246316" cy="3240000"/>
          </a:xfrm>
          <a:prstGeom prst="rect">
            <a:avLst/>
          </a:prstGeom>
        </p:spPr>
      </p:pic>
      <p:pic>
        <p:nvPicPr>
          <p:cNvPr id="16" name="Picture 15" descr="C:\Users\woeifong\Desktop\solvation_journal_word_27july\vel_fric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0648"/>
            <a:ext cx="3240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shear_comb_Page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2670" y="3717032"/>
            <a:ext cx="2885714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9144000" cy="273103"/>
            <a:chOff x="0" y="0"/>
            <a:chExt cx="9144000" cy="273103"/>
          </a:xfrm>
        </p:grpSpPr>
        <p:pic>
          <p:nvPicPr>
            <p:cNvPr id="10" name="Picture 2" descr="C:\Users\woeifong\Desktop\New_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864015" cy="210796"/>
            </a:xfrm>
            <a:prstGeom prst="rect">
              <a:avLst/>
            </a:prstGeom>
            <a:noFill/>
          </p:spPr>
        </p:pic>
        <p:pic>
          <p:nvPicPr>
            <p:cNvPr id="12" name="Picture 3" descr="C:\Users\woeifong\Desktop\loughborough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316416" y="0"/>
              <a:ext cx="827584" cy="27310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3966" y="241484"/>
            <a:ext cx="21657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conclusion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916832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nanotribological</a:t>
            </a:r>
            <a:r>
              <a:rPr lang="en-US" dirty="0" smtClean="0"/>
              <a:t> </a:t>
            </a:r>
            <a:r>
              <a:rPr lang="en-US" dirty="0" err="1" smtClean="0"/>
              <a:t>behaviour</a:t>
            </a:r>
            <a:r>
              <a:rPr lang="en-US" dirty="0" smtClean="0"/>
              <a:t> along the head-disk conjunction depends on the lubricant </a:t>
            </a:r>
            <a:r>
              <a:rPr lang="en-US" dirty="0" err="1" smtClean="0"/>
              <a:t>rheology</a:t>
            </a:r>
            <a:r>
              <a:rPr lang="en-US" dirty="0" smtClean="0"/>
              <a:t> and film reformation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friction force at the head-disk conjunction (</a:t>
            </a:r>
            <a:r>
              <a:rPr lang="en-US" dirty="0" err="1" smtClean="0"/>
              <a:t>nano</a:t>
            </a:r>
            <a:r>
              <a:rPr lang="en-US" dirty="0" smtClean="0"/>
              <a:t>-scale separation gaps) depends on the effect of the molecule layering known as </a:t>
            </a:r>
            <a:r>
              <a:rPr lang="en-US" dirty="0" err="1" smtClean="0"/>
              <a:t>solvation</a:t>
            </a:r>
            <a:r>
              <a:rPr lang="en-US" dirty="0" smtClean="0"/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273103"/>
            <a:chOff x="0" y="0"/>
            <a:chExt cx="9144000" cy="273103"/>
          </a:xfrm>
        </p:grpSpPr>
        <p:pic>
          <p:nvPicPr>
            <p:cNvPr id="8" name="Picture 2" descr="C:\Users\woeifong\Desktop\New_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864015" cy="210796"/>
            </a:xfrm>
            <a:prstGeom prst="rect">
              <a:avLst/>
            </a:prstGeom>
            <a:noFill/>
          </p:spPr>
        </p:pic>
        <p:pic>
          <p:nvPicPr>
            <p:cNvPr id="13" name="Picture 3" descr="C:\Users\woeifong\Desktop\loughborough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16416" y="0"/>
              <a:ext cx="827584" cy="27310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woeifong\Desktop\New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97" y="116672"/>
            <a:ext cx="1475575" cy="360000"/>
          </a:xfrm>
          <a:prstGeom prst="rect">
            <a:avLst/>
          </a:prstGeom>
          <a:noFill/>
        </p:spPr>
      </p:pic>
      <p:pic>
        <p:nvPicPr>
          <p:cNvPr id="8" name="Picture 3" descr="C:\Users\woeifong\Desktop\loughboroug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45480"/>
            <a:ext cx="1221818" cy="403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707904" y="3212976"/>
            <a:ext cx="19713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Thank you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>
          <a:xfrm>
            <a:off x="0" y="0"/>
            <a:ext cx="9144000" cy="273103"/>
            <a:chOff x="0" y="0"/>
            <a:chExt cx="9144000" cy="273103"/>
          </a:xfrm>
        </p:grpSpPr>
        <p:pic>
          <p:nvPicPr>
            <p:cNvPr id="7" name="Picture 2" descr="C:\Users\woeifong\Desktop\New_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864015" cy="210796"/>
            </a:xfrm>
            <a:prstGeom prst="rect">
              <a:avLst/>
            </a:prstGeom>
            <a:noFill/>
          </p:spPr>
        </p:pic>
        <p:pic>
          <p:nvPicPr>
            <p:cNvPr id="8" name="Picture 3" descr="C:\Users\woeifong\Desktop\loughborough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16416" y="0"/>
              <a:ext cx="827584" cy="273103"/>
            </a:xfrm>
            <a:prstGeom prst="rect">
              <a:avLst/>
            </a:prstGeom>
            <a:noFill/>
          </p:spPr>
        </p:pic>
      </p:grpSp>
      <p:sp>
        <p:nvSpPr>
          <p:cNvPr id="9" name="Rectangle 8"/>
          <p:cNvSpPr/>
          <p:nvPr/>
        </p:nvSpPr>
        <p:spPr>
          <a:xfrm>
            <a:off x="97428" y="241484"/>
            <a:ext cx="21429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motivation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Picture 9" descr="::Desktop:hd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24744"/>
            <a:ext cx="316835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::Desktop:reader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645024"/>
            <a:ext cx="28803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47664" y="2852936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(a)</a:t>
            </a:r>
            <a:endParaRPr lang="en-MY" dirty="0"/>
          </a:p>
        </p:txBody>
      </p:sp>
      <p:sp>
        <p:nvSpPr>
          <p:cNvPr id="13" name="TextBox 12"/>
          <p:cNvSpPr txBox="1"/>
          <p:nvPr/>
        </p:nvSpPr>
        <p:spPr>
          <a:xfrm>
            <a:off x="1604162" y="602128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(b)</a:t>
            </a:r>
            <a:endParaRPr lang="en-MY" dirty="0"/>
          </a:p>
        </p:txBody>
      </p:sp>
      <p:sp>
        <p:nvSpPr>
          <p:cNvPr id="14" name="TextBox 13"/>
          <p:cNvSpPr txBox="1"/>
          <p:nvPr/>
        </p:nvSpPr>
        <p:spPr>
          <a:xfrm>
            <a:off x="3851920" y="2132856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Higher recording/areal density for the hard-disk drive platter (1 </a:t>
            </a:r>
            <a:r>
              <a:rPr lang="en-US" dirty="0" err="1" smtClean="0"/>
              <a:t>Tbit</a:t>
            </a:r>
            <a:r>
              <a:rPr lang="en-US" dirty="0" smtClean="0"/>
              <a:t>/inch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36512" y="6608385"/>
            <a:ext cx="78843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000" dirty="0" smtClean="0">
                <a:latin typeface="Arial" pitchFamily="34" charset="0"/>
                <a:cs typeface="Arial" pitchFamily="34" charset="0"/>
              </a:rPr>
              <a:t>[1] Wood, R., 2009. “Future hard disk drive systems”. Journal of Magnetism and Magnetic Materials, 321(6), 3, pp. 555–561.</a:t>
            </a:r>
            <a:endParaRPr lang="en-MY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9912" y="90872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Increasing demand for higher data storage capacity for modern hard-disk drives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51920" y="3356992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Smaller flying height between the reader head and disk platter (2nm gap) [1]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04456" y="5230941"/>
            <a:ext cx="4572000" cy="646331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Predict the </a:t>
            </a:r>
            <a:r>
              <a:rPr lang="en-US" b="1" dirty="0" err="1" smtClean="0"/>
              <a:t>tribological</a:t>
            </a:r>
            <a:r>
              <a:rPr lang="en-US" b="1" dirty="0" smtClean="0"/>
              <a:t> </a:t>
            </a:r>
            <a:r>
              <a:rPr lang="en-US" b="1" dirty="0" err="1" smtClean="0"/>
              <a:t>behaviour</a:t>
            </a:r>
            <a:r>
              <a:rPr lang="en-US" b="1" dirty="0" smtClean="0"/>
              <a:t> of the head-disk conjunction of a hard-disk drive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6084168" y="1556792"/>
            <a:ext cx="504056" cy="57606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1" name="Down Arrow 20"/>
          <p:cNvSpPr/>
          <p:nvPr/>
        </p:nvSpPr>
        <p:spPr>
          <a:xfrm>
            <a:off x="6084168" y="2780928"/>
            <a:ext cx="504056" cy="576064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2" name="Down Arrow 21"/>
          <p:cNvSpPr/>
          <p:nvPr/>
        </p:nvSpPr>
        <p:spPr>
          <a:xfrm>
            <a:off x="6084168" y="4149080"/>
            <a:ext cx="504056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3" name="TextBox 22"/>
          <p:cNvSpPr txBox="1"/>
          <p:nvPr/>
        </p:nvSpPr>
        <p:spPr>
          <a:xfrm>
            <a:off x="5875534" y="4725144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GOAL</a:t>
            </a:r>
            <a:endParaRPr lang="en-MY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57158" y="857232"/>
            <a:ext cx="3465626" cy="2357454"/>
            <a:chOff x="642910" y="857232"/>
            <a:chExt cx="3465626" cy="2357454"/>
          </a:xfrm>
        </p:grpSpPr>
        <p:pic>
          <p:nvPicPr>
            <p:cNvPr id="25" name="Picture 6" descr="E:\idetc_related\fly_height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2910" y="857232"/>
              <a:ext cx="2780108" cy="2357454"/>
            </a:xfrm>
            <a:prstGeom prst="rect">
              <a:avLst/>
            </a:prstGeom>
            <a:noFill/>
          </p:spPr>
        </p:pic>
        <p:grpSp>
          <p:nvGrpSpPr>
            <p:cNvPr id="26" name="Group 43"/>
            <p:cNvGrpSpPr/>
            <p:nvPr/>
          </p:nvGrpSpPr>
          <p:grpSpPr>
            <a:xfrm>
              <a:off x="2071670" y="1845222"/>
              <a:ext cx="2036866" cy="1298820"/>
              <a:chOff x="2071670" y="1845222"/>
              <a:chExt cx="2036866" cy="129882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2071670" y="2714620"/>
                <a:ext cx="1214446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rot="5400000">
                <a:off x="2821769" y="2464587"/>
                <a:ext cx="500066" cy="158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rot="5400000" flipH="1" flipV="1">
                <a:off x="2893207" y="2964653"/>
                <a:ext cx="357190" cy="158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2857488" y="1845222"/>
                <a:ext cx="1251048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</a:rPr>
                  <a:t>FLY HEIGHT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31" name="Down Arrow 30"/>
          <p:cNvSpPr/>
          <p:nvPr/>
        </p:nvSpPr>
        <p:spPr>
          <a:xfrm rot="10800000">
            <a:off x="1571604" y="3214686"/>
            <a:ext cx="504056" cy="1076130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7904" y="1556792"/>
            <a:ext cx="5184576" cy="3677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51920" y="4305870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Tribological</a:t>
            </a:r>
            <a:r>
              <a:rPr lang="en-US" dirty="0" smtClean="0"/>
              <a:t> </a:t>
            </a:r>
            <a:r>
              <a:rPr lang="en-US" dirty="0" err="1" smtClean="0"/>
              <a:t>behaviour</a:t>
            </a:r>
            <a:r>
              <a:rPr lang="en-US" dirty="0" smtClean="0"/>
              <a:t> of </a:t>
            </a:r>
            <a:r>
              <a:rPr lang="en-US" dirty="0" err="1" smtClean="0"/>
              <a:t>nano</a:t>
            </a:r>
            <a:r>
              <a:rPr lang="en-US" dirty="0" smtClean="0"/>
              <a:t>-scale separation gaps </a:t>
            </a:r>
            <a:r>
              <a:rPr lang="en-US" b="1" dirty="0" smtClean="0"/>
              <a:t>cannot</a:t>
            </a:r>
            <a:r>
              <a:rPr lang="en-US" dirty="0" smtClean="0"/>
              <a:t> be properly described using continuum theory [2-4]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6023610"/>
            <a:ext cx="82444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000" dirty="0" smtClean="0">
                <a:latin typeface="Arial" pitchFamily="34" charset="0"/>
                <a:cs typeface="Arial" pitchFamily="34" charset="0"/>
              </a:rPr>
              <a:t>[2] Al-</a:t>
            </a:r>
            <a:r>
              <a:rPr lang="en-MY" sz="1000" dirty="0" err="1" smtClean="0">
                <a:latin typeface="Arial" pitchFamily="34" charset="0"/>
                <a:cs typeface="Arial" pitchFamily="34" charset="0"/>
              </a:rPr>
              <a:t>Samieh</a:t>
            </a:r>
            <a:r>
              <a:rPr lang="en-MY" sz="1000" dirty="0" smtClean="0">
                <a:latin typeface="Arial" pitchFamily="34" charset="0"/>
                <a:cs typeface="Arial" pitchFamily="34" charset="0"/>
              </a:rPr>
              <a:t>, M. F., and </a:t>
            </a:r>
            <a:r>
              <a:rPr lang="en-MY" sz="1000" dirty="0" err="1" smtClean="0">
                <a:latin typeface="Arial" pitchFamily="34" charset="0"/>
                <a:cs typeface="Arial" pitchFamily="34" charset="0"/>
              </a:rPr>
              <a:t>Rahnejat</a:t>
            </a:r>
            <a:r>
              <a:rPr lang="en-MY" sz="1000" dirty="0" smtClean="0">
                <a:latin typeface="Arial" pitchFamily="34" charset="0"/>
                <a:cs typeface="Arial" pitchFamily="34" charset="0"/>
              </a:rPr>
              <a:t>, H., 2002. “Physics of lubricated impact of a sphere on a plate in a narrow continuum to gaps of molecular dimensions”. J. Phys. D: Appl. Phys., 35, pp. 2311–2326.</a:t>
            </a:r>
          </a:p>
          <a:p>
            <a:r>
              <a:rPr lang="en-MY" sz="1000" dirty="0" smtClean="0">
                <a:latin typeface="Arial" pitchFamily="34" charset="0"/>
                <a:cs typeface="Arial" pitchFamily="34" charset="0"/>
              </a:rPr>
              <a:t>[3] Matsuoka, H., and Kato, T., 1997. “An ultra-thin liquid film lubrication theory calculation method of </a:t>
            </a:r>
            <a:r>
              <a:rPr lang="en-MY" sz="1000" dirty="0" err="1" smtClean="0">
                <a:latin typeface="Arial" pitchFamily="34" charset="0"/>
                <a:cs typeface="Arial" pitchFamily="34" charset="0"/>
              </a:rPr>
              <a:t>solvation</a:t>
            </a:r>
            <a:r>
              <a:rPr lang="en-MY" sz="1000" dirty="0" smtClean="0">
                <a:latin typeface="Arial" pitchFamily="34" charset="0"/>
                <a:cs typeface="Arial" pitchFamily="34" charset="0"/>
              </a:rPr>
              <a:t> pressure and its applications to EHL problem”. Trans. ASME, J. </a:t>
            </a:r>
            <a:r>
              <a:rPr lang="en-MY" sz="1000" dirty="0" err="1" smtClean="0">
                <a:latin typeface="Arial" pitchFamily="34" charset="0"/>
                <a:cs typeface="Arial" pitchFamily="34" charset="0"/>
              </a:rPr>
              <a:t>Tribology</a:t>
            </a:r>
            <a:r>
              <a:rPr lang="en-MY" sz="1000" dirty="0" smtClean="0">
                <a:latin typeface="Arial" pitchFamily="34" charset="0"/>
                <a:cs typeface="Arial" pitchFamily="34" charset="0"/>
              </a:rPr>
              <a:t>, 119, pp. 217–26.</a:t>
            </a:r>
          </a:p>
          <a:p>
            <a:r>
              <a:rPr lang="en-MY" sz="1000" dirty="0" smtClean="0">
                <a:latin typeface="Arial" pitchFamily="34" charset="0"/>
                <a:cs typeface="Arial" pitchFamily="34" charset="0"/>
              </a:rPr>
              <a:t>[4] </a:t>
            </a:r>
            <a:r>
              <a:rPr lang="en-MY" sz="1000" dirty="0" err="1" smtClean="0">
                <a:latin typeface="Arial" pitchFamily="34" charset="0"/>
                <a:cs typeface="Arial" pitchFamily="34" charset="0"/>
              </a:rPr>
              <a:t>Israelachvili</a:t>
            </a:r>
            <a:r>
              <a:rPr lang="en-MY" sz="1000" dirty="0" smtClean="0">
                <a:latin typeface="Arial" pitchFamily="34" charset="0"/>
                <a:cs typeface="Arial" pitchFamily="34" charset="0"/>
              </a:rPr>
              <a:t>, J. N., 1992. Intermolecular and surface forces. Academic press London.</a:t>
            </a:r>
            <a:endParaRPr lang="en-MY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67944" y="26369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Increases the effect of molecular structural forces (</a:t>
            </a:r>
            <a:r>
              <a:rPr lang="en-US" dirty="0" err="1" smtClean="0"/>
              <a:t>Solvation</a:t>
            </a:r>
            <a:r>
              <a:rPr lang="en-US" dirty="0" smtClean="0"/>
              <a:t> forces)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51920" y="980728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Smaller flying height between the reader head and disk platter (2nm gap) [1]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6084168" y="1844824"/>
            <a:ext cx="504056" cy="57606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Down Arrow 16"/>
          <p:cNvSpPr/>
          <p:nvPr/>
        </p:nvSpPr>
        <p:spPr>
          <a:xfrm>
            <a:off x="6084168" y="3501008"/>
            <a:ext cx="504056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28" name="Picture 4" descr="C:\Users\woeifong\Desktop\hy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3664089" cy="36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9" name="Picture 5" descr="C:\Users\woeifong\Desktop\tot.jpg"/>
          <p:cNvPicPr>
            <a:picLocks noChangeAspect="1" noChangeArrowheads="1"/>
          </p:cNvPicPr>
          <p:nvPr/>
        </p:nvPicPr>
        <p:blipFill>
          <a:blip r:embed="rId3" cstate="print"/>
          <a:srcRect l="509"/>
          <a:stretch>
            <a:fillRect/>
          </a:stretch>
        </p:blipFill>
        <p:spPr bwMode="auto">
          <a:xfrm>
            <a:off x="179512" y="1052736"/>
            <a:ext cx="3672408" cy="36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22" name="Group 21"/>
          <p:cNvGrpSpPr/>
          <p:nvPr/>
        </p:nvGrpSpPr>
        <p:grpSpPr>
          <a:xfrm>
            <a:off x="0" y="0"/>
            <a:ext cx="9144000" cy="273103"/>
            <a:chOff x="0" y="0"/>
            <a:chExt cx="9144000" cy="273103"/>
          </a:xfrm>
        </p:grpSpPr>
        <p:pic>
          <p:nvPicPr>
            <p:cNvPr id="23" name="Picture 2" descr="C:\Users\woeifong\Desktop\New_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64015" cy="210796"/>
            </a:xfrm>
            <a:prstGeom prst="rect">
              <a:avLst/>
            </a:prstGeom>
            <a:noFill/>
          </p:spPr>
        </p:pic>
        <p:pic>
          <p:nvPicPr>
            <p:cNvPr id="24" name="Picture 3" descr="C:\Users\woeifong\Desktop\loughborough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16416" y="0"/>
              <a:ext cx="827584" cy="273103"/>
            </a:xfrm>
            <a:prstGeom prst="rect">
              <a:avLst/>
            </a:prstGeom>
            <a:noFill/>
          </p:spPr>
        </p:pic>
      </p:grpSp>
      <p:grpSp>
        <p:nvGrpSpPr>
          <p:cNvPr id="19" name="Group 18"/>
          <p:cNvGrpSpPr/>
          <p:nvPr/>
        </p:nvGrpSpPr>
        <p:grpSpPr>
          <a:xfrm>
            <a:off x="357158" y="857232"/>
            <a:ext cx="3465626" cy="2357454"/>
            <a:chOff x="642910" y="857232"/>
            <a:chExt cx="3465626" cy="2357454"/>
          </a:xfrm>
        </p:grpSpPr>
        <p:pic>
          <p:nvPicPr>
            <p:cNvPr id="20" name="Picture 6" descr="E:\idetc_related\fly_height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2910" y="857232"/>
              <a:ext cx="2780108" cy="2357454"/>
            </a:xfrm>
            <a:prstGeom prst="rect">
              <a:avLst/>
            </a:prstGeom>
            <a:noFill/>
          </p:spPr>
        </p:pic>
        <p:grpSp>
          <p:nvGrpSpPr>
            <p:cNvPr id="21" name="Group 43"/>
            <p:cNvGrpSpPr/>
            <p:nvPr/>
          </p:nvGrpSpPr>
          <p:grpSpPr>
            <a:xfrm>
              <a:off x="2071670" y="1845222"/>
              <a:ext cx="2036866" cy="1298820"/>
              <a:chOff x="2071670" y="1845222"/>
              <a:chExt cx="2036866" cy="129882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2071670" y="2714620"/>
                <a:ext cx="1214446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rot="5400000">
                <a:off x="2821769" y="2464587"/>
                <a:ext cx="500066" cy="158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rot="5400000" flipH="1" flipV="1">
                <a:off x="2893207" y="2964653"/>
                <a:ext cx="357190" cy="158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2857488" y="1845222"/>
                <a:ext cx="1251048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</a:rPr>
                  <a:t>FLY HEIGHT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4" grpId="0"/>
      <p:bldP spid="15" grpId="0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20072" y="2420888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lubricant molecules are: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Non-polar</a:t>
            </a:r>
          </a:p>
          <a:p>
            <a:pPr marL="342900" indent="-342900">
              <a:buAutoNum type="arabicPeriod"/>
            </a:pPr>
            <a:r>
              <a:rPr lang="en-US" dirty="0" smtClean="0"/>
              <a:t>Spherical</a:t>
            </a:r>
          </a:p>
          <a:p>
            <a:pPr marL="342900" indent="-342900">
              <a:buAutoNum type="arabicPeriod"/>
            </a:pPr>
            <a:r>
              <a:rPr lang="en-US" dirty="0" smtClean="0"/>
              <a:t>Homogeneous (No additives)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5733256"/>
            <a:ext cx="195118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293096"/>
            <a:ext cx="2743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/>
          <p:nvPr/>
        </p:nvGrpSpPr>
        <p:grpSpPr>
          <a:xfrm>
            <a:off x="683568" y="1052736"/>
            <a:ext cx="2472267" cy="4608512"/>
            <a:chOff x="827584" y="1052736"/>
            <a:chExt cx="2472267" cy="4608512"/>
          </a:xfrm>
        </p:grpSpPr>
        <p:pic>
          <p:nvPicPr>
            <p:cNvPr id="25" name="Picture 24" descr="solv.pd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7584" y="3851756"/>
              <a:ext cx="2438400" cy="1460844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6" name="TextBox 25"/>
            <p:cNvSpPr txBox="1"/>
            <p:nvPr/>
          </p:nvSpPr>
          <p:spPr>
            <a:xfrm>
              <a:off x="1043608" y="5291916"/>
              <a:ext cx="1968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Molecule-Layering</a:t>
              </a:r>
              <a:endParaRPr lang="en-US" dirty="0"/>
            </a:p>
          </p:txBody>
        </p:sp>
        <p:pic>
          <p:nvPicPr>
            <p:cNvPr id="27" name="Picture 26" descr="blub.pd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7584" y="1052736"/>
              <a:ext cx="2472267" cy="18288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8" name="Striped Right Arrow 27"/>
            <p:cNvSpPr/>
            <p:nvPr/>
          </p:nvSpPr>
          <p:spPr>
            <a:xfrm rot="5400000">
              <a:off x="1619672" y="3140968"/>
              <a:ext cx="939552" cy="507504"/>
            </a:xfrm>
            <a:prstGeom prst="strip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9"/>
          <p:cNvGrpSpPr/>
          <p:nvPr/>
        </p:nvGrpSpPr>
        <p:grpSpPr>
          <a:xfrm>
            <a:off x="3096344" y="692696"/>
            <a:ext cx="5940152" cy="1512168"/>
            <a:chOff x="2987824" y="476672"/>
            <a:chExt cx="5940152" cy="151216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87824" y="476672"/>
              <a:ext cx="1616734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4572000" y="908720"/>
              <a:ext cx="4355976" cy="6463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MY" b="1" dirty="0" err="1" smtClean="0"/>
                <a:t>Octamethylcyclotetrasiloxane</a:t>
              </a:r>
              <a:r>
                <a:rPr lang="en-MY" b="1" dirty="0" smtClean="0"/>
                <a:t> (OMCTS)     ((CH</a:t>
              </a:r>
              <a:r>
                <a:rPr lang="en-MY" b="1" baseline="-25000" dirty="0" smtClean="0"/>
                <a:t>3</a:t>
              </a:r>
              <a:r>
                <a:rPr lang="en-MY" b="1" dirty="0" smtClean="0"/>
                <a:t>)</a:t>
              </a:r>
              <a:r>
                <a:rPr lang="en-MY" b="1" baseline="-25000" dirty="0" smtClean="0"/>
                <a:t>2</a:t>
              </a:r>
              <a:r>
                <a:rPr lang="en-MY" b="1" dirty="0" smtClean="0"/>
                <a:t>SiO-)</a:t>
              </a:r>
              <a:r>
                <a:rPr lang="en-MY" b="1" baseline="-25000" dirty="0" smtClean="0"/>
                <a:t>4</a:t>
              </a:r>
              <a:endParaRPr lang="en-MY" b="1" baseline="-25000" dirty="0"/>
            </a:p>
          </p:txBody>
        </p:sp>
      </p:grpSp>
      <p:sp>
        <p:nvSpPr>
          <p:cNvPr id="19" name="Striped Right Arrow 18"/>
          <p:cNvSpPr/>
          <p:nvPr/>
        </p:nvSpPr>
        <p:spPr>
          <a:xfrm rot="5400000">
            <a:off x="6156176" y="5085184"/>
            <a:ext cx="939552" cy="507504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0" y="0"/>
            <a:ext cx="9144000" cy="273103"/>
            <a:chOff x="0" y="0"/>
            <a:chExt cx="9144000" cy="273103"/>
          </a:xfrm>
        </p:grpSpPr>
        <p:pic>
          <p:nvPicPr>
            <p:cNvPr id="24" name="Picture 2" descr="C:\Users\woeifong\Desktop\New_Logo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0"/>
              <a:ext cx="864015" cy="210796"/>
            </a:xfrm>
            <a:prstGeom prst="rect">
              <a:avLst/>
            </a:prstGeom>
            <a:noFill/>
          </p:spPr>
        </p:pic>
        <p:pic>
          <p:nvPicPr>
            <p:cNvPr id="29" name="Picture 3" descr="C:\Users\woeifong\Desktop\loughborough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316416" y="0"/>
              <a:ext cx="827584" cy="27310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692696"/>
            <a:ext cx="2743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91552" y="241484"/>
            <a:ext cx="19027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tribology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656664" y="1412776"/>
            <a:ext cx="4333564" cy="2376264"/>
            <a:chOff x="4656664" y="1268760"/>
            <a:chExt cx="4333564" cy="2376264"/>
          </a:xfrm>
        </p:grpSpPr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56664" y="1988840"/>
              <a:ext cx="4235816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6588224" y="1268760"/>
              <a:ext cx="24020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u="sng" dirty="0" smtClean="0">
                  <a:solidFill>
                    <a:srgbClr val="0070C0"/>
                  </a:solidFill>
                </a:rPr>
                <a:t>Hydrodynamic Pressure</a:t>
              </a:r>
            </a:p>
            <a:p>
              <a:pPr algn="r"/>
              <a:r>
                <a:rPr lang="en-US" dirty="0" smtClean="0">
                  <a:solidFill>
                    <a:srgbClr val="0070C0"/>
                  </a:solidFill>
                </a:rPr>
                <a:t>(Reynolds Equation)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51520" y="3823320"/>
            <a:ext cx="8856984" cy="2918048"/>
            <a:chOff x="251520" y="3645024"/>
            <a:chExt cx="8856984" cy="2918048"/>
          </a:xfrm>
        </p:grpSpPr>
        <p:pic>
          <p:nvPicPr>
            <p:cNvPr id="6" name="Picture 5" descr="C:\Users\woeifong\Desktop\ccav.jp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3861048"/>
              <a:ext cx="4392488" cy="252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796136" y="3645024"/>
              <a:ext cx="30931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u="sng" dirty="0" smtClean="0"/>
                <a:t>Hydrodynamic Pressure</a:t>
              </a:r>
            </a:p>
            <a:p>
              <a:pPr algn="r"/>
              <a:r>
                <a:rPr lang="en-US" dirty="0" smtClean="0"/>
                <a:t>(Elrod’s </a:t>
              </a:r>
              <a:r>
                <a:rPr lang="en-US" dirty="0" err="1" smtClean="0"/>
                <a:t>Cavitation</a:t>
              </a:r>
              <a:r>
                <a:rPr lang="en-US" dirty="0" smtClean="0"/>
                <a:t> Algorithm )</a:t>
              </a:r>
              <a:endParaRPr lang="en-US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03204" y="4514056"/>
              <a:ext cx="43053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32040" y="5877272"/>
              <a:ext cx="36861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Rectangle 16"/>
          <p:cNvSpPr/>
          <p:nvPr/>
        </p:nvSpPr>
        <p:spPr>
          <a:xfrm>
            <a:off x="6372200" y="692696"/>
            <a:ext cx="576064" cy="64807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0" name="TextBox 19"/>
          <p:cNvSpPr txBox="1"/>
          <p:nvPr/>
        </p:nvSpPr>
        <p:spPr>
          <a:xfrm>
            <a:off x="827584" y="1220559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 flow of the lubricant is assumed to be supplied/carried through the contact </a:t>
            </a:r>
            <a:r>
              <a:rPr lang="en-US" dirty="0" err="1" smtClean="0"/>
              <a:t>hydrodynamically</a:t>
            </a:r>
            <a:endParaRPr lang="en-US" dirty="0"/>
          </a:p>
        </p:txBody>
      </p:sp>
      <p:sp>
        <p:nvSpPr>
          <p:cNvPr id="23" name="Curved Right Arrow 22"/>
          <p:cNvSpPr/>
          <p:nvPr/>
        </p:nvSpPr>
        <p:spPr>
          <a:xfrm>
            <a:off x="3779912" y="3284984"/>
            <a:ext cx="792088" cy="1584176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0" y="0"/>
            <a:ext cx="9144000" cy="273103"/>
            <a:chOff x="0" y="0"/>
            <a:chExt cx="9144000" cy="273103"/>
          </a:xfrm>
        </p:grpSpPr>
        <p:pic>
          <p:nvPicPr>
            <p:cNvPr id="30" name="Picture 2" descr="C:\Users\woeifong\Desktop\New_Logo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0"/>
              <a:ext cx="864015" cy="210796"/>
            </a:xfrm>
            <a:prstGeom prst="rect">
              <a:avLst/>
            </a:prstGeom>
            <a:noFill/>
          </p:spPr>
        </p:pic>
        <p:pic>
          <p:nvPicPr>
            <p:cNvPr id="31" name="Picture 3" descr="C:\Users\woeifong\Desktop\loughborough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316416" y="0"/>
              <a:ext cx="827584" cy="27310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692696"/>
            <a:ext cx="2743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00092" y="241484"/>
            <a:ext cx="59120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Intermolecular &amp; surface forces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707904" y="1386642"/>
            <a:ext cx="4281333" cy="2546414"/>
            <a:chOff x="4323115" y="3906922"/>
            <a:chExt cx="4281333" cy="2546414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60032" y="5805264"/>
              <a:ext cx="3176824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4323115" y="3906922"/>
              <a:ext cx="428133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 err="1" smtClean="0"/>
                <a:t>Solvation</a:t>
              </a:r>
              <a:r>
                <a:rPr lang="en-US" u="sng" dirty="0" smtClean="0"/>
                <a:t> Pressure</a:t>
              </a:r>
            </a:p>
            <a:p>
              <a:endParaRPr lang="en-US" u="sng" dirty="0" smtClean="0"/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Short range forces due to the </a:t>
              </a:r>
              <a:r>
                <a:rPr lang="en-US" dirty="0" err="1" smtClean="0"/>
                <a:t>oscilatory</a:t>
              </a:r>
              <a:r>
                <a:rPr lang="en-US" dirty="0" smtClean="0"/>
                <a:t> </a:t>
              </a:r>
              <a:r>
                <a:rPr lang="en-US" dirty="0" err="1" smtClean="0"/>
                <a:t>behaviour</a:t>
              </a:r>
              <a:r>
                <a:rPr lang="en-US" dirty="0" smtClean="0"/>
                <a:t> of molecules near solid barriers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Causes restructuring of molecules into discrete layers</a:t>
              </a:r>
              <a:endParaRPr lang="en-US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6876256" y="692696"/>
            <a:ext cx="720080" cy="64807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41" name="Group 40"/>
          <p:cNvGrpSpPr/>
          <p:nvPr/>
        </p:nvGrpSpPr>
        <p:grpSpPr>
          <a:xfrm>
            <a:off x="3779912" y="4050938"/>
            <a:ext cx="4032448" cy="2762438"/>
            <a:chOff x="4355976" y="1170618"/>
            <a:chExt cx="4032448" cy="2762438"/>
          </a:xfrm>
        </p:grpSpPr>
        <p:pic>
          <p:nvPicPr>
            <p:cNvPr id="28" name="Picture 27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64088" y="3140968"/>
              <a:ext cx="1728192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4355976" y="1170618"/>
              <a:ext cx="403244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 smtClean="0"/>
                <a:t>Van </a:t>
              </a:r>
              <a:r>
                <a:rPr lang="en-US" u="sng" dirty="0" err="1" smtClean="0"/>
                <a:t>der</a:t>
              </a:r>
              <a:r>
                <a:rPr lang="en-US" u="sng" dirty="0" smtClean="0"/>
                <a:t> Waals Pressure</a:t>
              </a:r>
            </a:p>
            <a:p>
              <a:endParaRPr lang="en-US" u="sng" dirty="0" smtClean="0"/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long range forces which can be effective from distances of 10nm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Affected by the presence of other molecules nearby</a:t>
              </a:r>
              <a:endParaRPr lang="en-US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7524328" y="692696"/>
            <a:ext cx="720080" cy="64807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29" name="Group 28"/>
          <p:cNvGrpSpPr/>
          <p:nvPr/>
        </p:nvGrpSpPr>
        <p:grpSpPr>
          <a:xfrm>
            <a:off x="827584" y="1052736"/>
            <a:ext cx="2472267" cy="4608512"/>
            <a:chOff x="827584" y="1052736"/>
            <a:chExt cx="2472267" cy="4608512"/>
          </a:xfrm>
        </p:grpSpPr>
        <p:pic>
          <p:nvPicPr>
            <p:cNvPr id="33" name="Picture 32" descr="solv.pd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7584" y="3851756"/>
              <a:ext cx="2438400" cy="1460844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4" name="TextBox 33"/>
            <p:cNvSpPr txBox="1"/>
            <p:nvPr/>
          </p:nvSpPr>
          <p:spPr>
            <a:xfrm>
              <a:off x="1043608" y="5291916"/>
              <a:ext cx="1968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Molecule-Layering</a:t>
              </a:r>
              <a:endParaRPr lang="en-US" dirty="0"/>
            </a:p>
          </p:txBody>
        </p:sp>
        <p:pic>
          <p:nvPicPr>
            <p:cNvPr id="35" name="Picture 34" descr="blub.pd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7584" y="1052736"/>
              <a:ext cx="2472267" cy="18288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6" name="Striped Right Arrow 35"/>
            <p:cNvSpPr/>
            <p:nvPr/>
          </p:nvSpPr>
          <p:spPr>
            <a:xfrm rot="5400000">
              <a:off x="1619672" y="3140968"/>
              <a:ext cx="939552" cy="507504"/>
            </a:xfrm>
            <a:prstGeom prst="strip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0" y="0"/>
            <a:ext cx="9144000" cy="273103"/>
            <a:chOff x="0" y="0"/>
            <a:chExt cx="9144000" cy="273103"/>
          </a:xfrm>
        </p:grpSpPr>
        <p:pic>
          <p:nvPicPr>
            <p:cNvPr id="38" name="Picture 2" descr="C:\Users\woeifong\Desktop\New_Logo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0"/>
              <a:ext cx="864015" cy="210796"/>
            </a:xfrm>
            <a:prstGeom prst="rect">
              <a:avLst/>
            </a:prstGeom>
            <a:noFill/>
          </p:spPr>
        </p:pic>
        <p:pic>
          <p:nvPicPr>
            <p:cNvPr id="39" name="Picture 3" descr="C:\Users\woeifong\Desktop\loughborough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316416" y="0"/>
              <a:ext cx="827584" cy="27310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692696"/>
            <a:ext cx="2743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28600" y="304800"/>
            <a:ext cx="42808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Results and discussions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486400" y="685800"/>
            <a:ext cx="720080" cy="648072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23" name="Group 22"/>
          <p:cNvGrpSpPr/>
          <p:nvPr/>
        </p:nvGrpSpPr>
        <p:grpSpPr>
          <a:xfrm>
            <a:off x="0" y="0"/>
            <a:ext cx="9144000" cy="273103"/>
            <a:chOff x="0" y="0"/>
            <a:chExt cx="9144000" cy="273103"/>
          </a:xfrm>
        </p:grpSpPr>
        <p:pic>
          <p:nvPicPr>
            <p:cNvPr id="25" name="Picture 2" descr="C:\Users\woeifong\Desktop\New_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64015" cy="210796"/>
            </a:xfrm>
            <a:prstGeom prst="rect">
              <a:avLst/>
            </a:prstGeom>
            <a:noFill/>
          </p:spPr>
        </p:pic>
        <p:pic>
          <p:nvPicPr>
            <p:cNvPr id="26" name="Picture 3" descr="C:\Users\woeifong\Desktop\loughborough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16416" y="0"/>
              <a:ext cx="827584" cy="273103"/>
            </a:xfrm>
            <a:prstGeom prst="rect">
              <a:avLst/>
            </a:prstGeom>
            <a:noFill/>
          </p:spPr>
        </p:pic>
      </p:grpSp>
      <p:pic>
        <p:nvPicPr>
          <p:cNvPr id="16" name="Picture 15" descr="C:\Users\woeifong\Desktop\elr_press3d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676400"/>
            <a:ext cx="4499992" cy="36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914400" y="2667000"/>
            <a:ext cx="3465626" cy="2357454"/>
            <a:chOff x="642910" y="857232"/>
            <a:chExt cx="3465626" cy="2357454"/>
          </a:xfrm>
        </p:grpSpPr>
        <p:pic>
          <p:nvPicPr>
            <p:cNvPr id="19" name="Picture 6" descr="E:\idetc_related\fly_height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2910" y="857232"/>
              <a:ext cx="2780108" cy="2357454"/>
            </a:xfrm>
            <a:prstGeom prst="rect">
              <a:avLst/>
            </a:prstGeom>
            <a:noFill/>
          </p:spPr>
        </p:pic>
        <p:grpSp>
          <p:nvGrpSpPr>
            <p:cNvPr id="21" name="Group 43"/>
            <p:cNvGrpSpPr/>
            <p:nvPr/>
          </p:nvGrpSpPr>
          <p:grpSpPr>
            <a:xfrm>
              <a:off x="2071670" y="1845222"/>
              <a:ext cx="2036866" cy="1298820"/>
              <a:chOff x="2071670" y="1845222"/>
              <a:chExt cx="2036866" cy="1298820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2071670" y="2714620"/>
                <a:ext cx="1214446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rot="5400000">
                <a:off x="2821769" y="2464587"/>
                <a:ext cx="500066" cy="158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rot="5400000" flipH="1" flipV="1">
                <a:off x="2893207" y="2964653"/>
                <a:ext cx="357190" cy="158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2857488" y="1845222"/>
                <a:ext cx="1251048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</a:rPr>
                  <a:t>FLY HEIGHT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30" name="Striped Right Arrow 29"/>
          <p:cNvSpPr/>
          <p:nvPr/>
        </p:nvSpPr>
        <p:spPr>
          <a:xfrm rot="10800000">
            <a:off x="990600" y="2133600"/>
            <a:ext cx="939552" cy="507504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riped Right Arrow 30"/>
          <p:cNvSpPr/>
          <p:nvPr/>
        </p:nvSpPr>
        <p:spPr>
          <a:xfrm rot="5400000">
            <a:off x="1765176" y="1511424"/>
            <a:ext cx="939552" cy="507504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438400" y="14478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Load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914400" y="1752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lrod_s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60648"/>
            <a:ext cx="3622498" cy="3657600"/>
          </a:xfrm>
          <a:prstGeom prst="rect">
            <a:avLst/>
          </a:prstGeom>
        </p:spPr>
      </p:pic>
      <p:pic>
        <p:nvPicPr>
          <p:cNvPr id="18" name="Picture 17" descr="Afilm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114800"/>
            <a:ext cx="2796158" cy="2743200"/>
          </a:xfrm>
          <a:prstGeom prst="rect">
            <a:avLst/>
          </a:prstGeom>
        </p:spPr>
      </p:pic>
      <p:pic>
        <p:nvPicPr>
          <p:cNvPr id="19" name="Picture 18" descr="Apre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4114800"/>
            <a:ext cx="2871287" cy="2743200"/>
          </a:xfrm>
          <a:prstGeom prst="rect">
            <a:avLst/>
          </a:prstGeom>
        </p:spPr>
      </p:pic>
      <p:pic>
        <p:nvPicPr>
          <p:cNvPr id="21" name="Picture 20" descr="Bpre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4114800"/>
            <a:ext cx="2887018" cy="2743200"/>
          </a:xfrm>
          <a:prstGeom prst="rect">
            <a:avLst/>
          </a:prstGeom>
        </p:spPr>
      </p:pic>
      <p:pic>
        <p:nvPicPr>
          <p:cNvPr id="25" name="Picture 24" descr="Bfilm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4114800"/>
            <a:ext cx="2737884" cy="2743200"/>
          </a:xfrm>
          <a:prstGeom prst="rect">
            <a:avLst/>
          </a:prstGeom>
        </p:spPr>
      </p:pic>
      <p:pic>
        <p:nvPicPr>
          <p:cNvPr id="26" name="Picture 25" descr="Cpres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59632" y="4114800"/>
            <a:ext cx="2722058" cy="2743200"/>
          </a:xfrm>
          <a:prstGeom prst="rect">
            <a:avLst/>
          </a:prstGeom>
        </p:spPr>
      </p:pic>
      <p:pic>
        <p:nvPicPr>
          <p:cNvPr id="27" name="Picture 26" descr="Cfilm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20072" y="4114800"/>
            <a:ext cx="2743200" cy="2743200"/>
          </a:xfrm>
          <a:prstGeom prst="rect">
            <a:avLst/>
          </a:prstGeom>
        </p:spPr>
      </p:pic>
      <p:pic>
        <p:nvPicPr>
          <p:cNvPr id="28" name="Picture 27" descr="Dpres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59632" y="4114800"/>
            <a:ext cx="2743200" cy="2743200"/>
          </a:xfrm>
          <a:prstGeom prst="rect">
            <a:avLst/>
          </a:prstGeom>
        </p:spPr>
      </p:pic>
      <p:pic>
        <p:nvPicPr>
          <p:cNvPr id="29" name="Picture 28" descr="Dfilm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20072" y="4114800"/>
            <a:ext cx="2769885" cy="2743200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89167" y="2204864"/>
            <a:ext cx="1951185" cy="720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" name="Down Arrow 21"/>
          <p:cNvSpPr/>
          <p:nvPr/>
        </p:nvSpPr>
        <p:spPr>
          <a:xfrm>
            <a:off x="5715000" y="1481336"/>
            <a:ext cx="504056" cy="576064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08104" y="692696"/>
            <a:ext cx="2743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5580112" y="692696"/>
            <a:ext cx="720080" cy="648072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0" name="Left Arrow 29"/>
          <p:cNvSpPr/>
          <p:nvPr/>
        </p:nvSpPr>
        <p:spPr>
          <a:xfrm>
            <a:off x="2438400" y="1371600"/>
            <a:ext cx="381000" cy="76200"/>
          </a:xfrm>
          <a:prstGeom prst="lef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Arrow 30"/>
          <p:cNvSpPr/>
          <p:nvPr/>
        </p:nvSpPr>
        <p:spPr>
          <a:xfrm>
            <a:off x="2590800" y="1600200"/>
            <a:ext cx="381000" cy="76200"/>
          </a:xfrm>
          <a:prstGeom prst="lef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Arrow 31"/>
          <p:cNvSpPr/>
          <p:nvPr/>
        </p:nvSpPr>
        <p:spPr>
          <a:xfrm>
            <a:off x="2895600" y="1905000"/>
            <a:ext cx="381000" cy="76200"/>
          </a:xfrm>
          <a:prstGeom prst="lef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Arrow 32"/>
          <p:cNvSpPr/>
          <p:nvPr/>
        </p:nvSpPr>
        <p:spPr>
          <a:xfrm>
            <a:off x="3352800" y="2286000"/>
            <a:ext cx="381000" cy="76200"/>
          </a:xfrm>
          <a:prstGeom prst="lef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0" y="0"/>
            <a:ext cx="9144000" cy="273103"/>
            <a:chOff x="0" y="0"/>
            <a:chExt cx="9144000" cy="273103"/>
          </a:xfrm>
        </p:grpSpPr>
        <p:pic>
          <p:nvPicPr>
            <p:cNvPr id="35" name="Picture 2" descr="C:\Users\woeifong\Desktop\New_Logo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864015" cy="210796"/>
            </a:xfrm>
            <a:prstGeom prst="rect">
              <a:avLst/>
            </a:prstGeom>
            <a:noFill/>
          </p:spPr>
        </p:pic>
        <p:pic>
          <p:nvPicPr>
            <p:cNvPr id="36" name="Picture 3" descr="C:\Users\woeifong\Desktop\loughborough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316416" y="0"/>
              <a:ext cx="827584" cy="27310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220072" y="1556792"/>
            <a:ext cx="289867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Influence of </a:t>
            </a:r>
          </a:p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sliding velocity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8" name="Picture 27" descr="vel_se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60648"/>
            <a:ext cx="3693249" cy="3657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483768" y="2780928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3074" name="Picture 14" descr="C:\Users\woeifong\Desktop\add_plots\vel\vApr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158000"/>
            <a:ext cx="2814286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4" descr="C:\Users\woeifong\Desktop\add_plots\vel\film_Page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158000"/>
            <a:ext cx="2742857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6" descr="C:\Users\woeifong\Desktop\add_plots\vel\film_Page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158000"/>
            <a:ext cx="2714286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7" descr="C:\Users\woeifong\Desktop\add_plots\vel\vBpres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158000"/>
            <a:ext cx="2871429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9" descr="C:\Users\woeifong\Desktop\add_plots\vel\vCpres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4158000"/>
            <a:ext cx="270000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8" descr="C:\Users\woeifong\Desktop\add_plots\vel\film_Page_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4158000"/>
            <a:ext cx="2728571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30" descr="C:\Users\woeifong\Desktop\add_plots\vel\film_Page_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4158000"/>
            <a:ext cx="2757143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1" descr="C:\Users\woeifong\Desktop\add_plots\vel\vDpres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59632" y="4158000"/>
            <a:ext cx="2714286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eft Arrow 17"/>
          <p:cNvSpPr/>
          <p:nvPr/>
        </p:nvSpPr>
        <p:spPr>
          <a:xfrm>
            <a:off x="2895600" y="1371600"/>
            <a:ext cx="381000" cy="76200"/>
          </a:xfrm>
          <a:prstGeom prst="lef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>
            <a:off x="3048000" y="1676400"/>
            <a:ext cx="381000" cy="76200"/>
          </a:xfrm>
          <a:prstGeom prst="lef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>
            <a:off x="3276600" y="1981200"/>
            <a:ext cx="381000" cy="76200"/>
          </a:xfrm>
          <a:prstGeom prst="lef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/>
          <p:cNvSpPr/>
          <p:nvPr/>
        </p:nvSpPr>
        <p:spPr>
          <a:xfrm>
            <a:off x="3733800" y="2362200"/>
            <a:ext cx="381000" cy="76200"/>
          </a:xfrm>
          <a:prstGeom prst="lef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0" y="0"/>
            <a:ext cx="9144000" cy="273103"/>
            <a:chOff x="0" y="0"/>
            <a:chExt cx="9144000" cy="273103"/>
          </a:xfrm>
        </p:grpSpPr>
        <p:pic>
          <p:nvPicPr>
            <p:cNvPr id="25" name="Picture 2" descr="C:\Users\woeifong\Desktop\New_Logo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0"/>
              <a:ext cx="864015" cy="210796"/>
            </a:xfrm>
            <a:prstGeom prst="rect">
              <a:avLst/>
            </a:prstGeom>
            <a:noFill/>
          </p:spPr>
        </p:pic>
        <p:pic>
          <p:nvPicPr>
            <p:cNvPr id="26" name="Picture 3" descr="C:\Users\woeifong\Desktop\loughborough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316416" y="0"/>
              <a:ext cx="827584" cy="27310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2212</TotalTime>
  <Words>434</Words>
  <Application>Microsoft Macintosh PowerPoint</Application>
  <PresentationFormat>On-screen Show (4:3)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 Narrow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woeifong</dc:creator>
  <cp:lastModifiedBy>Microsoft Office User</cp:lastModifiedBy>
  <cp:revision>115</cp:revision>
  <dcterms:created xsi:type="dcterms:W3CDTF">2010-08-15T23:41:48Z</dcterms:created>
  <dcterms:modified xsi:type="dcterms:W3CDTF">2017-11-02T02:27:41Z</dcterms:modified>
</cp:coreProperties>
</file>