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0" r:id="rId4"/>
    <p:sldId id="262" r:id="rId5"/>
    <p:sldId id="267" r:id="rId6"/>
    <p:sldId id="269" r:id="rId7"/>
    <p:sldId id="264" r:id="rId8"/>
    <p:sldId id="268" r:id="rId9"/>
    <p:sldId id="265" r:id="rId10"/>
    <p:sldId id="274" r:id="rId11"/>
    <p:sldId id="279" r:id="rId12"/>
    <p:sldId id="280" r:id="rId13"/>
    <p:sldId id="289" r:id="rId14"/>
    <p:sldId id="281" r:id="rId15"/>
    <p:sldId id="288" r:id="rId16"/>
    <p:sldId id="282" r:id="rId17"/>
    <p:sldId id="283" r:id="rId18"/>
    <p:sldId id="277" r:id="rId19"/>
    <p:sldId id="271" r:id="rId20"/>
    <p:sldId id="278" r:id="rId21"/>
    <p:sldId id="276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>
      <p:cViewPr>
        <p:scale>
          <a:sx n="66" d="100"/>
          <a:sy n="66" d="100"/>
        </p:scale>
        <p:origin x="2424" y="9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114CB-7CCE-4FAC-AAA2-C3D36EC96AD4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F47F2-4009-41F4-8BF9-D132984954E2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3184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D4CC1-3B54-4CB0-8AA6-1DA256C284C2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DD77-FC43-453B-AF98-B063FC51856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7869-DAC8-4D7E-A654-031ABF229DA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DD77-FC43-453B-AF98-B063FC51856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7869-DAC8-4D7E-A654-031ABF229DA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DD77-FC43-453B-AF98-B063FC51856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7869-DAC8-4D7E-A654-031ABF229DA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DD77-FC43-453B-AF98-B063FC51856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7869-DAC8-4D7E-A654-031ABF229DA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DD77-FC43-453B-AF98-B063FC51856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7869-DAC8-4D7E-A654-031ABF229DA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DD77-FC43-453B-AF98-B063FC51856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7869-DAC8-4D7E-A654-031ABF229DA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DD77-FC43-453B-AF98-B063FC51856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7869-DAC8-4D7E-A654-031ABF229DA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DD77-FC43-453B-AF98-B063FC51856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7869-DAC8-4D7E-A654-031ABF229DA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DD77-FC43-453B-AF98-B063FC51856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7869-DAC8-4D7E-A654-031ABF229DA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DD77-FC43-453B-AF98-B063FC51856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7869-DAC8-4D7E-A654-031ABF229DA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DD77-FC43-453B-AF98-B063FC51856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7869-DAC8-4D7E-A654-031ABF229DA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DDD77-FC43-453B-AF98-B063FC51856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7869-DAC8-4D7E-A654-031ABF229DA3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9" Type="http://schemas.openxmlformats.org/officeDocument/2006/relationships/image" Target="../media/image33.jpeg"/><Relationship Id="rId10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30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8" Type="http://schemas.openxmlformats.org/officeDocument/2006/relationships/image" Target="../media/image38.jpeg"/><Relationship Id="rId9" Type="http://schemas.openxmlformats.org/officeDocument/2006/relationships/image" Target="../media/image39.jpeg"/><Relationship Id="rId10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7" Type="http://schemas.openxmlformats.org/officeDocument/2006/relationships/image" Target="../media/image44.jpeg"/><Relationship Id="rId8" Type="http://schemas.openxmlformats.org/officeDocument/2006/relationships/image" Target="../media/image45.jpeg"/><Relationship Id="rId9" Type="http://schemas.openxmlformats.org/officeDocument/2006/relationships/image" Target="../media/image46.jpeg"/><Relationship Id="rId10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43.jpeg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7" Type="http://schemas.openxmlformats.org/officeDocument/2006/relationships/image" Target="../media/image50.jpeg"/><Relationship Id="rId8" Type="http://schemas.openxmlformats.org/officeDocument/2006/relationships/image" Target="../media/image51.jpeg"/><Relationship Id="rId9" Type="http://schemas.openxmlformats.org/officeDocument/2006/relationships/image" Target="../media/image52.jpeg"/><Relationship Id="rId10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jpeg"/><Relationship Id="rId6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2132856"/>
            <a:ext cx="6799041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2800" b="1" dirty="0" smtClean="0">
                <a:solidFill>
                  <a:srgbClr val="FF0000"/>
                </a:solidFill>
              </a:rPr>
              <a:t>IJTC2010-41099</a:t>
            </a:r>
          </a:p>
          <a:p>
            <a:pPr algn="ctr"/>
            <a:r>
              <a:rPr lang="en-MY" sz="2800" b="1" dirty="0" smtClean="0"/>
              <a:t>PISTON </a:t>
            </a:r>
            <a:r>
              <a:rPr lang="en-MY" sz="2800" b="1" dirty="0"/>
              <a:t>RING CAVITATION AND STARVATION </a:t>
            </a:r>
            <a:endParaRPr lang="en-MY" sz="2800" b="1" dirty="0" smtClean="0"/>
          </a:p>
          <a:p>
            <a:pPr algn="ctr"/>
            <a:r>
              <a:rPr lang="en-MY" sz="2800" b="1" dirty="0" smtClean="0"/>
              <a:t>DURING </a:t>
            </a:r>
            <a:r>
              <a:rPr lang="en-MY" sz="2800" b="1" dirty="0"/>
              <a:t>ENTRAINMENT MOTION</a:t>
            </a:r>
          </a:p>
          <a:p>
            <a:pPr algn="ctr"/>
            <a:r>
              <a:rPr lang="en-MY" sz="2800" b="1" dirty="0"/>
              <a:t>REVERSAL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woeifong\Desktop\New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97" y="116672"/>
            <a:ext cx="1475575" cy="36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45977" y="5288340"/>
            <a:ext cx="29651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dirty="0" smtClean="0"/>
              <a:t>By </a:t>
            </a:r>
          </a:p>
          <a:p>
            <a:pPr algn="r"/>
            <a:r>
              <a:rPr lang="en-GB" sz="2400" b="1" dirty="0" smtClean="0"/>
              <a:t>William Chong</a:t>
            </a:r>
          </a:p>
          <a:p>
            <a:pPr algn="r"/>
            <a:r>
              <a:rPr lang="en-GB" sz="2400" b="1" dirty="0" smtClean="0"/>
              <a:t>Dr </a:t>
            </a:r>
            <a:r>
              <a:rPr lang="en-GB" sz="2400" b="1" dirty="0" err="1" smtClean="0"/>
              <a:t>Mircea</a:t>
            </a:r>
            <a:r>
              <a:rPr lang="en-GB" sz="2400" b="1" dirty="0" smtClean="0"/>
              <a:t> Teodorescu</a:t>
            </a:r>
          </a:p>
          <a:p>
            <a:pPr algn="r"/>
            <a:r>
              <a:rPr lang="en-GB" sz="2400" b="1" dirty="0" smtClean="0"/>
              <a:t>Prof Nick Vaughan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r="12418"/>
          <a:stretch>
            <a:fillRect/>
          </a:stretch>
        </p:blipFill>
        <p:spPr bwMode="auto">
          <a:xfrm>
            <a:off x="357158" y="1196752"/>
            <a:ext cx="4500594" cy="240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4578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000" dirty="0" smtClean="0"/>
              <a:t>[10] Y. R. </a:t>
            </a:r>
            <a:r>
              <a:rPr lang="en-MY" sz="1000" dirty="0" err="1" smtClean="0"/>
              <a:t>Jeng</a:t>
            </a:r>
            <a:r>
              <a:rPr lang="en-MY" sz="1000" dirty="0" smtClean="0"/>
              <a:t>. Theoretical analysis of piston-ring lubrication part </a:t>
            </a:r>
            <a:r>
              <a:rPr lang="en-MY" sz="1000" dirty="0" err="1" smtClean="0"/>
              <a:t>ifully</a:t>
            </a:r>
            <a:r>
              <a:rPr lang="en-MY" sz="1000" dirty="0" smtClean="0"/>
              <a:t> </a:t>
            </a:r>
          </a:p>
          <a:p>
            <a:r>
              <a:rPr lang="en-MY" sz="1000" dirty="0" smtClean="0"/>
              <a:t>flooded lubrication. </a:t>
            </a:r>
            <a:r>
              <a:rPr lang="en-MY" sz="1000" dirty="0" err="1" smtClean="0"/>
              <a:t>Tribology</a:t>
            </a:r>
            <a:r>
              <a:rPr lang="en-MY" sz="1000" dirty="0" smtClean="0"/>
              <a:t> Transactions, 35(4):696-706, 1992.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2878" y="3625644"/>
            <a:ext cx="4143372" cy="1500198"/>
            <a:chOff x="1928794" y="1785926"/>
            <a:chExt cx="3786214" cy="127025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8794" y="1785926"/>
              <a:ext cx="3743329" cy="1270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214942" y="1785926"/>
              <a:ext cx="500066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pic>
        <p:nvPicPr>
          <p:cNvPr id="10" name="Picture 9" descr="uav_stroke_ori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5956" y="76199"/>
            <a:ext cx="3429000" cy="32596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1" name="Picture 3" descr="C:\DOCUME~1\c098864\LOCALS~1\Temp\VMwareDnD\a1e7c5ba\load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548" y="3436748"/>
            <a:ext cx="3718452" cy="34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eifong\Desktop\3000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4496" y="2374373"/>
            <a:ext cx="2390669" cy="2160000"/>
          </a:xfrm>
          <a:prstGeom prst="rect">
            <a:avLst/>
          </a:prstGeom>
          <a:noFill/>
        </p:spPr>
      </p:pic>
      <p:pic>
        <p:nvPicPr>
          <p:cNvPr id="4" name="Picture 3" descr="C:\Users\woeifong\Desktop\min_fi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808"/>
            <a:ext cx="2968980" cy="2880000"/>
          </a:xfrm>
          <a:prstGeom prst="rect">
            <a:avLst/>
          </a:prstGeom>
          <a:noFill/>
        </p:spPr>
      </p:pic>
      <p:pic>
        <p:nvPicPr>
          <p:cNvPr id="3077" name="Picture 5" descr="C:\DOCUME~1\c098864\LOCALS~1\Temp\VMwareDnD\a37dcaf1\v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03709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2600ph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5451" y="116752"/>
            <a:ext cx="2499714" cy="216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3400ph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03347" y="4675158"/>
            <a:ext cx="2421818" cy="216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tangle 11"/>
          <p:cNvSpPr/>
          <p:nvPr/>
        </p:nvSpPr>
        <p:spPr>
          <a:xfrm>
            <a:off x="1403648" y="908720"/>
            <a:ext cx="504056" cy="57606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/>
          <p:cNvSpPr/>
          <p:nvPr/>
        </p:nvSpPr>
        <p:spPr>
          <a:xfrm>
            <a:off x="1475656" y="5467146"/>
            <a:ext cx="504056" cy="576064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Rectangle 18"/>
          <p:cNvSpPr/>
          <p:nvPr/>
        </p:nvSpPr>
        <p:spPr>
          <a:xfrm>
            <a:off x="6952388" y="6345004"/>
            <a:ext cx="1033299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TextBox 20"/>
          <p:cNvSpPr txBox="1"/>
          <p:nvPr/>
        </p:nvSpPr>
        <p:spPr>
          <a:xfrm>
            <a:off x="3491880" y="2998693"/>
            <a:ext cx="1884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High Entrainment </a:t>
            </a:r>
          </a:p>
          <a:p>
            <a:pPr algn="ctr"/>
            <a:r>
              <a:rPr lang="en-US" dirty="0" smtClean="0"/>
              <a:t>Velocity  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360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:\Users\woeifong\Desktop\min_fil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808"/>
            <a:ext cx="2968980" cy="2880000"/>
          </a:xfrm>
          <a:prstGeom prst="rect">
            <a:avLst/>
          </a:prstGeom>
          <a:noFill/>
        </p:spPr>
      </p:pic>
      <p:pic>
        <p:nvPicPr>
          <p:cNvPr id="31" name="Picture 5" descr="C:\DOCUME~1\c098864\LOCALS~1\Temp\VMwareDnD\a37dcaf1\v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03709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1920" y="2852936"/>
            <a:ext cx="1138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Firing TDC</a:t>
            </a:r>
          </a:p>
          <a:p>
            <a:pPr algn="ctr"/>
            <a:r>
              <a:rPr lang="en-GB" dirty="0" smtClean="0"/>
              <a:t>(Pressure)</a:t>
            </a:r>
            <a:endParaRPr lang="en-MY" dirty="0"/>
          </a:p>
        </p:txBody>
      </p:sp>
      <p:sp>
        <p:nvSpPr>
          <p:cNvPr id="8" name="Rectangle 7"/>
          <p:cNvSpPr/>
          <p:nvPr/>
        </p:nvSpPr>
        <p:spPr>
          <a:xfrm>
            <a:off x="1691680" y="2348880"/>
            <a:ext cx="504056" cy="57606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1763688" y="4653136"/>
            <a:ext cx="504056" cy="576064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" name="Picture 2" descr="C:\DOCUME~1\c098864\LOCALS~1\Temp\VMwareDnD\afc194da\3500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297753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~1\c098864\LOCALS~1\Temp\VMwareDnD\e2b50888\3550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297234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DOCUME~1\c098864\LOCALS~1\Temp\VMwareDnD\7b3da242\3500m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45" y="332656"/>
            <a:ext cx="308987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rot="5400000" flipH="1" flipV="1">
            <a:off x="7379915" y="2421285"/>
            <a:ext cx="864890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7091883" y="2637309"/>
            <a:ext cx="432842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6587827" y="2637309"/>
            <a:ext cx="432842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5939755" y="2493293"/>
            <a:ext cx="720874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146873" y="2205261"/>
            <a:ext cx="1297732" cy="794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woeifong\Desktop\35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501008"/>
            <a:ext cx="3181350" cy="3051175"/>
          </a:xfrm>
          <a:prstGeom prst="rect">
            <a:avLst/>
          </a:prstGeom>
          <a:noFill/>
        </p:spPr>
      </p:pic>
      <p:pic>
        <p:nvPicPr>
          <p:cNvPr id="3" name="Picture 4" descr="C:\DOCUME~1\c098864\LOCALS~1\Temp\VMwareDnD\e0b60e85\36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87" y="3501008"/>
            <a:ext cx="297142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rot="5400000" flipH="1" flipV="1">
            <a:off x="6587827" y="2637309"/>
            <a:ext cx="432842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 descr="C:\Users\woeifong\Desktop\3650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3501008"/>
            <a:ext cx="3152775" cy="2979737"/>
          </a:xfrm>
          <a:prstGeom prst="rect">
            <a:avLst/>
          </a:prstGeom>
          <a:noFill/>
        </p:spPr>
      </p:pic>
      <p:pic>
        <p:nvPicPr>
          <p:cNvPr id="30" name="Picture 1" descr="C:\Users\woeifong\Desktop\3700p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3501008"/>
            <a:ext cx="3117850" cy="3024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716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:\Users\woeifong\Desktop\min_fil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808"/>
            <a:ext cx="2968980" cy="2880000"/>
          </a:xfrm>
          <a:prstGeom prst="rect">
            <a:avLst/>
          </a:prstGeom>
          <a:noFill/>
        </p:spPr>
      </p:pic>
      <p:pic>
        <p:nvPicPr>
          <p:cNvPr id="31" name="Picture 5" descr="C:\DOCUME~1\c098864\LOCALS~1\Temp\VMwareDnD\a37dcaf1\v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03709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1840" y="2924944"/>
            <a:ext cx="2505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Firing TDC</a:t>
            </a:r>
          </a:p>
          <a:p>
            <a:pPr algn="ctr"/>
            <a:r>
              <a:rPr lang="en-GB" dirty="0" smtClean="0"/>
              <a:t>(Fractional Film Content)</a:t>
            </a:r>
            <a:endParaRPr lang="en-MY" dirty="0"/>
          </a:p>
        </p:txBody>
      </p:sp>
      <p:sp>
        <p:nvSpPr>
          <p:cNvPr id="8" name="Rectangle 7"/>
          <p:cNvSpPr/>
          <p:nvPr/>
        </p:nvSpPr>
        <p:spPr>
          <a:xfrm>
            <a:off x="1691680" y="2348880"/>
            <a:ext cx="504056" cy="57606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1763688" y="4653136"/>
            <a:ext cx="504056" cy="576064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7" name="Picture 6" descr="C:\DOCUME~1\c098864\LOCALS~1\Temp\VMwareDnD\7b3da242\3500m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45" y="332656"/>
            <a:ext cx="308987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rot="5400000" flipH="1" flipV="1">
            <a:off x="7379915" y="2421285"/>
            <a:ext cx="864890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7091883" y="2637309"/>
            <a:ext cx="432842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6587827" y="2637309"/>
            <a:ext cx="432842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5939755" y="2493293"/>
            <a:ext cx="720874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146873" y="2205261"/>
            <a:ext cx="1297732" cy="794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6587827" y="2637309"/>
            <a:ext cx="432842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C:\DOCUME~1\c098864\LOCALS~1\Temp\VMwareDnD\bd41a392\3500fra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05714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DOCUME~1\c098864\LOCALS~1\Temp\VMwareDnD\bfc2a41e\3550fra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08694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woeifong\Desktop\3599fra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789040"/>
            <a:ext cx="3048186" cy="2880000"/>
          </a:xfrm>
          <a:prstGeom prst="rect">
            <a:avLst/>
          </a:prstGeom>
          <a:noFill/>
        </p:spPr>
      </p:pic>
      <p:pic>
        <p:nvPicPr>
          <p:cNvPr id="33" name="Picture 4" descr="C:\DOCUME~1\c098864\LOCALS~1\Temp\VMwareDnD\bfcaa407\3601fra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04637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woeifong\Desktop\3650fra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3717032"/>
            <a:ext cx="3048186" cy="2880000"/>
          </a:xfrm>
          <a:prstGeom prst="rect">
            <a:avLst/>
          </a:prstGeom>
          <a:noFill/>
        </p:spPr>
      </p:pic>
      <p:pic>
        <p:nvPicPr>
          <p:cNvPr id="35" name="Picture 6" descr="C:\Users\woeifong\Desktop\3700fra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3717032"/>
            <a:ext cx="3075584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716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:\Users\woeifong\Desktop\min_fil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808"/>
            <a:ext cx="2968980" cy="2880000"/>
          </a:xfrm>
          <a:prstGeom prst="rect">
            <a:avLst/>
          </a:prstGeom>
          <a:noFill/>
        </p:spPr>
      </p:pic>
      <p:pic>
        <p:nvPicPr>
          <p:cNvPr id="30" name="Picture 5" descr="C:\DOCUME~1\c098864\LOCALS~1\Temp\VMwareDnD\a37dcaf1\v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03709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76440" y="3068960"/>
            <a:ext cx="132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Suction BDC</a:t>
            </a:r>
          </a:p>
          <a:p>
            <a:pPr algn="ctr"/>
            <a:r>
              <a:rPr lang="en-GB" dirty="0" smtClean="0"/>
              <a:t>(Pressure)</a:t>
            </a:r>
            <a:endParaRPr lang="en-MY" dirty="0"/>
          </a:p>
        </p:txBody>
      </p:sp>
      <p:sp>
        <p:nvSpPr>
          <p:cNvPr id="8" name="Rectangle 7"/>
          <p:cNvSpPr/>
          <p:nvPr/>
        </p:nvSpPr>
        <p:spPr>
          <a:xfrm>
            <a:off x="1115616" y="2153732"/>
            <a:ext cx="504056" cy="57606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1115616" y="4653136"/>
            <a:ext cx="504056" cy="576064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7" name="Picture 3" descr="C:\DOCUME~1\c098864\LOCALS~1\Temp\VMwareDnD\bdc9a20a\17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290862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~1\c098864\LOCALS~1\Temp\VMwareDnD\bf40a598\17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294310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~1\c098864\LOCALS~1\Temp\VMwareDnD\26410ec9\1700m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70" y="332976"/>
            <a:ext cx="315927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rot="5400000" flipH="1" flipV="1">
            <a:off x="4896830" y="2096852"/>
            <a:ext cx="1511374" cy="79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5831743" y="2384487"/>
            <a:ext cx="936104" cy="79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woeifong\Desktop\17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645024"/>
            <a:ext cx="3151187" cy="3032125"/>
          </a:xfrm>
          <a:prstGeom prst="rect">
            <a:avLst/>
          </a:prstGeom>
          <a:noFill/>
        </p:spPr>
      </p:pic>
      <p:cxnSp>
        <p:nvCxnSpPr>
          <p:cNvPr id="27" name="Straight Arrow Connector 26"/>
          <p:cNvCxnSpPr/>
          <p:nvPr/>
        </p:nvCxnSpPr>
        <p:spPr>
          <a:xfrm rot="5400000" flipH="1" flipV="1">
            <a:off x="6587430" y="2564904"/>
            <a:ext cx="576858" cy="79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DOCUME~1\c098864\LOCALS~1\Temp\VMwareDnD\f2b738ce\18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81" y="3645024"/>
            <a:ext cx="298304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 rot="5400000" flipH="1" flipV="1">
            <a:off x="6588224" y="2564904"/>
            <a:ext cx="576858" cy="794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C:\Users\woeifong\Desktop\21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3645024"/>
            <a:ext cx="3090863" cy="3051175"/>
          </a:xfrm>
          <a:prstGeom prst="rect">
            <a:avLst/>
          </a:prstGeom>
          <a:noFill/>
        </p:spPr>
      </p:pic>
      <p:pic>
        <p:nvPicPr>
          <p:cNvPr id="24" name="Picture 3" descr="C:\Users\woeifong\Desktop\24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3645024"/>
            <a:ext cx="2998751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80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:\Users\woeifong\Desktop\min_fil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808"/>
            <a:ext cx="2968980" cy="2880000"/>
          </a:xfrm>
          <a:prstGeom prst="rect">
            <a:avLst/>
          </a:prstGeom>
          <a:noFill/>
        </p:spPr>
      </p:pic>
      <p:pic>
        <p:nvPicPr>
          <p:cNvPr id="30" name="Picture 5" descr="C:\DOCUME~1\c098864\LOCALS~1\Temp\VMwareDnD\a37dcaf1\v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03709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1840" y="2924944"/>
            <a:ext cx="2505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Suction BDC</a:t>
            </a:r>
          </a:p>
          <a:p>
            <a:pPr algn="ctr"/>
            <a:r>
              <a:rPr lang="en-GB" dirty="0" smtClean="0"/>
              <a:t>(Fractional</a:t>
            </a:r>
            <a:r>
              <a:rPr lang="en-MY" dirty="0" smtClean="0"/>
              <a:t> Film Content)</a:t>
            </a:r>
            <a:endParaRPr lang="en-GB" dirty="0" smtClean="0"/>
          </a:p>
        </p:txBody>
      </p:sp>
      <p:sp>
        <p:nvSpPr>
          <p:cNvPr id="8" name="Rectangle 7"/>
          <p:cNvSpPr/>
          <p:nvPr/>
        </p:nvSpPr>
        <p:spPr>
          <a:xfrm>
            <a:off x="1115616" y="2153732"/>
            <a:ext cx="504056" cy="57606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1115616" y="4653136"/>
            <a:ext cx="504056" cy="576064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30" name="Picture 6" descr="C:\DOCUME~1\c098864\LOCALS~1\Temp\VMwareDnD\26410ec9\1700m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70" y="332976"/>
            <a:ext cx="315927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rot="5400000" flipH="1" flipV="1">
            <a:off x="4896830" y="2096852"/>
            <a:ext cx="1511374" cy="79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5831743" y="2384487"/>
            <a:ext cx="936104" cy="79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6587430" y="2564904"/>
            <a:ext cx="576858" cy="79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6588224" y="2564904"/>
            <a:ext cx="576858" cy="794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DOCUME~1\c098864\LOCALS~1\Temp\VMwareDnD\e2b4080a\1700fra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08736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DOCUME~1\c098864\LOCALS~1\Temp\VMwareDnD\a5c88a58\1750fra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09975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woeifong\Desktop\1799fra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3573016"/>
            <a:ext cx="3241675" cy="3052763"/>
          </a:xfrm>
          <a:prstGeom prst="rect">
            <a:avLst/>
          </a:prstGeom>
          <a:noFill/>
        </p:spPr>
      </p:pic>
      <p:pic>
        <p:nvPicPr>
          <p:cNvPr id="22" name="Picture 4" descr="C:\DOCUME~1\c098864\LOCALS~1\Temp\VMwareDnD\e8b41613\1801fra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302682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woeifong\Desktop\2100fra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3573016"/>
            <a:ext cx="3084761" cy="2880000"/>
          </a:xfrm>
          <a:prstGeom prst="rect">
            <a:avLst/>
          </a:prstGeom>
          <a:noFill/>
        </p:spPr>
      </p:pic>
      <p:pic>
        <p:nvPicPr>
          <p:cNvPr id="26" name="Picture 2" descr="C:\Users\woeifong\Desktop\2400fra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3573016"/>
            <a:ext cx="3144706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80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C:\Users\woeifong\Desktop\film_p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692936"/>
            <a:ext cx="3024336" cy="2448032"/>
          </a:xfrm>
          <a:prstGeom prst="rect">
            <a:avLst/>
          </a:prstGeom>
          <a:noFill/>
        </p:spPr>
      </p:pic>
      <p:grpSp>
        <p:nvGrpSpPr>
          <p:cNvPr id="2" name="Group 17"/>
          <p:cNvGrpSpPr/>
          <p:nvPr/>
        </p:nvGrpSpPr>
        <p:grpSpPr>
          <a:xfrm>
            <a:off x="4283968" y="44624"/>
            <a:ext cx="1216487" cy="671385"/>
            <a:chOff x="1785918" y="1428736"/>
            <a:chExt cx="2343256" cy="969778"/>
          </a:xfrm>
        </p:grpSpPr>
        <p:sp>
          <p:nvSpPr>
            <p:cNvPr id="19" name="TextBox 18"/>
            <p:cNvSpPr txBox="1"/>
            <p:nvPr/>
          </p:nvSpPr>
          <p:spPr>
            <a:xfrm>
              <a:off x="1785918" y="1428736"/>
              <a:ext cx="2343256" cy="444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Piston Motion</a:t>
              </a:r>
              <a:endParaRPr lang="en-MY" sz="1400" dirty="0"/>
            </a:p>
          </p:txBody>
        </p:sp>
        <p:sp>
          <p:nvSpPr>
            <p:cNvPr id="20" name="Down Arrow 19"/>
            <p:cNvSpPr/>
            <p:nvPr/>
          </p:nvSpPr>
          <p:spPr>
            <a:xfrm rot="5400000">
              <a:off x="2671792" y="1576977"/>
              <a:ext cx="571505" cy="1071570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5364088" y="2060848"/>
            <a:ext cx="1752254" cy="778977"/>
            <a:chOff x="7056567" y="1718478"/>
            <a:chExt cx="1752254" cy="778977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7056567" y="2078520"/>
              <a:ext cx="992591" cy="418935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289494" y="1718478"/>
              <a:ext cx="151932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Reformation point</a:t>
              </a:r>
              <a:endParaRPr lang="en-MY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4437176" y="1723622"/>
            <a:ext cx="1502976" cy="1129314"/>
            <a:chOff x="4753911" y="1728182"/>
            <a:chExt cx="1502976" cy="1129314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5286380" y="2035959"/>
              <a:ext cx="179984" cy="821537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753911" y="1728182"/>
              <a:ext cx="1502976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Start of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Cavitation</a:t>
              </a:r>
              <a:endParaRPr lang="en-MY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3347864" y="2348880"/>
            <a:ext cx="2448272" cy="369332"/>
            <a:chOff x="2123728" y="5589240"/>
            <a:chExt cx="2448272" cy="369332"/>
          </a:xfrm>
        </p:grpSpPr>
        <p:cxnSp>
          <p:nvCxnSpPr>
            <p:cNvPr id="28" name="Straight Connector 27"/>
            <p:cNvCxnSpPr/>
            <p:nvPr/>
          </p:nvCxnSpPr>
          <p:spPr>
            <a:xfrm rot="10800000">
              <a:off x="2699792" y="5877271"/>
              <a:ext cx="1872208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123728" y="5589240"/>
              <a:ext cx="633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out</a:t>
              </a:r>
              <a:endParaRPr lang="en-MY" baseline="-25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8" name="Picture 3" descr="C:\Users\woeifong\Desktop\cav_rpm_aft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73016"/>
            <a:ext cx="3066260" cy="2880000"/>
          </a:xfrm>
          <a:prstGeom prst="rect">
            <a:avLst/>
          </a:prstGeom>
          <a:noFill/>
        </p:spPr>
      </p:pic>
      <p:pic>
        <p:nvPicPr>
          <p:cNvPr id="21" name="Picture 4" descr="C:\Users\woeifong\Desktop\cav_rpm_after_mi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4154" y="3573016"/>
            <a:ext cx="3076278" cy="28800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483768" y="4293096"/>
            <a:ext cx="288032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Right Arrow 26"/>
          <p:cNvSpPr/>
          <p:nvPr/>
        </p:nvSpPr>
        <p:spPr>
          <a:xfrm>
            <a:off x="4211960" y="4653136"/>
            <a:ext cx="1080120" cy="86409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0" name="TextBox 29"/>
          <p:cNvSpPr txBox="1"/>
          <p:nvPr/>
        </p:nvSpPr>
        <p:spPr>
          <a:xfrm>
            <a:off x="4139952" y="5805264"/>
            <a:ext cx="112806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Cavitation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oeifong\Desktop\cav_rp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273" y="3573336"/>
            <a:ext cx="3081647" cy="2880000"/>
          </a:xfrm>
          <a:prstGeom prst="rect">
            <a:avLst/>
          </a:prstGeom>
          <a:noFill/>
        </p:spPr>
      </p:pic>
      <p:pic>
        <p:nvPicPr>
          <p:cNvPr id="5125" name="Picture 5" descr="C:\Users\woeifong\Desktop\cav_rpm_m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01008"/>
            <a:ext cx="2964487" cy="28800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311096" y="4437112"/>
            <a:ext cx="388696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0" name="Right Arrow 29"/>
          <p:cNvSpPr/>
          <p:nvPr/>
        </p:nvSpPr>
        <p:spPr>
          <a:xfrm>
            <a:off x="3995936" y="4365104"/>
            <a:ext cx="1080120" cy="86409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2" name="TextBox 31"/>
          <p:cNvSpPr txBox="1"/>
          <p:nvPr/>
        </p:nvSpPr>
        <p:spPr>
          <a:xfrm>
            <a:off x="4067944" y="5445224"/>
            <a:ext cx="130458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Pre-reversal</a:t>
            </a:r>
          </a:p>
          <a:p>
            <a:pPr algn="ctr"/>
            <a:r>
              <a:rPr lang="en-US" dirty="0" err="1" smtClean="0"/>
              <a:t>Cavitation</a:t>
            </a:r>
            <a:endParaRPr lang="en-MY" dirty="0"/>
          </a:p>
        </p:txBody>
      </p:sp>
      <p:pic>
        <p:nvPicPr>
          <p:cNvPr id="12" name="Picture 5" descr="C:\Users\woeifong\Desktop\2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397" y="836992"/>
            <a:ext cx="2552779" cy="2520000"/>
          </a:xfrm>
          <a:prstGeom prst="rect">
            <a:avLst/>
          </a:prstGeom>
          <a:noFill/>
        </p:spPr>
      </p:pic>
      <p:grpSp>
        <p:nvGrpSpPr>
          <p:cNvPr id="13" name="Group 17"/>
          <p:cNvGrpSpPr/>
          <p:nvPr/>
        </p:nvGrpSpPr>
        <p:grpSpPr>
          <a:xfrm>
            <a:off x="4219609" y="116632"/>
            <a:ext cx="1216487" cy="671385"/>
            <a:chOff x="1785918" y="1428736"/>
            <a:chExt cx="2343256" cy="969778"/>
          </a:xfrm>
        </p:grpSpPr>
        <p:sp>
          <p:nvSpPr>
            <p:cNvPr id="14" name="TextBox 13"/>
            <p:cNvSpPr txBox="1"/>
            <p:nvPr/>
          </p:nvSpPr>
          <p:spPr>
            <a:xfrm>
              <a:off x="1785918" y="1428736"/>
              <a:ext cx="2343256" cy="444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Piston Motion</a:t>
              </a:r>
              <a:endParaRPr lang="en-MY" sz="1400" dirty="0"/>
            </a:p>
          </p:txBody>
        </p:sp>
        <p:sp>
          <p:nvSpPr>
            <p:cNvPr id="15" name="Down Arrow 14"/>
            <p:cNvSpPr/>
            <p:nvPr/>
          </p:nvSpPr>
          <p:spPr>
            <a:xfrm rot="5400000">
              <a:off x="2671792" y="1576977"/>
              <a:ext cx="571505" cy="1071570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247965" y="2564904"/>
            <a:ext cx="540059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0" grpId="1" animBg="1"/>
      <p:bldP spid="3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29516"/>
            <a:ext cx="64031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Friction/shear stress prediction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08920"/>
            <a:ext cx="3168352" cy="63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302732"/>
            <a:ext cx="6262039" cy="1150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067944" y="1268760"/>
            <a:ext cx="116673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Boundary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Friction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20272" y="2710661"/>
            <a:ext cx="115212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/>
              <a:t>Viscous </a:t>
            </a:r>
          </a:p>
          <a:p>
            <a:pPr algn="ctr"/>
            <a:r>
              <a:rPr lang="en-US" b="1" dirty="0" smtClean="0"/>
              <a:t>Friction</a:t>
            </a:r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>
          <a:xfrm rot="5400000">
            <a:off x="4260782" y="2305618"/>
            <a:ext cx="781054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10" idx="1"/>
          </p:cNvCxnSpPr>
          <p:nvPr/>
        </p:nvCxnSpPr>
        <p:spPr>
          <a:xfrm>
            <a:off x="5796136" y="3024378"/>
            <a:ext cx="1224136" cy="944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302071" y="1403484"/>
            <a:ext cx="179497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Asperity contact 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3563888" y="3861048"/>
            <a:ext cx="1944216" cy="128588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4" name="Straight Arrow Connector 3"/>
          <p:cNvCxnSpPr>
            <a:stCxn id="9" idx="3"/>
            <a:endCxn id="21" idx="1"/>
          </p:cNvCxnSpPr>
          <p:nvPr/>
        </p:nvCxnSpPr>
        <p:spPr>
          <a:xfrm flipV="1">
            <a:off x="5234674" y="1588150"/>
            <a:ext cx="1067397" cy="3776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oeifong\Desktop\frict_tot1_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645024"/>
            <a:ext cx="3472708" cy="3060000"/>
          </a:xfrm>
          <a:prstGeom prst="rect">
            <a:avLst/>
          </a:prstGeom>
          <a:noFill/>
          <a:ln w="25400">
            <a:solidFill>
              <a:srgbClr val="0000FE"/>
            </a:solidFill>
          </a:ln>
        </p:spPr>
      </p:pic>
      <p:pic>
        <p:nvPicPr>
          <p:cNvPr id="5" name="Picture 4" descr="C:\Users\woeifong\Desktop\frict_t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146" y="0"/>
            <a:ext cx="3762854" cy="324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14678" y="3286124"/>
            <a:ext cx="391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Greenwood and Tripp Friction Model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7308304" y="476672"/>
            <a:ext cx="576064" cy="22322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6588224" y="476672"/>
            <a:ext cx="576064" cy="22322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9" name="Picture 3" descr="C:\Users\woeifong\Desktop\min_fil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0"/>
            <a:ext cx="3340103" cy="3240000"/>
          </a:xfrm>
          <a:prstGeom prst="rect">
            <a:avLst/>
          </a:prstGeom>
          <a:noFill/>
        </p:spPr>
      </p:pic>
      <p:pic>
        <p:nvPicPr>
          <p:cNvPr id="10" name="Picture 1" descr="C:\Users\woeifong\Desktop\frict_tot1_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581" y="3645024"/>
            <a:ext cx="3526379" cy="3060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8964"/>
          <a:stretch>
            <a:fillRect/>
          </a:stretch>
        </p:blipFill>
        <p:spPr bwMode="auto">
          <a:xfrm>
            <a:off x="755576" y="1700808"/>
            <a:ext cx="3726971" cy="355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35321"/>
          <a:stretch>
            <a:fillRect/>
          </a:stretch>
        </p:blipFill>
        <p:spPr bwMode="auto">
          <a:xfrm>
            <a:off x="827584" y="1988840"/>
            <a:ext cx="3563888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428" y="529516"/>
            <a:ext cx="2142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motivation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707" y="764704"/>
            <a:ext cx="7561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48% of the total energy consumption of an Internal Combustion Engine </a:t>
            </a:r>
          </a:p>
          <a:p>
            <a:r>
              <a:rPr lang="en-US" sz="1400" dirty="0" smtClean="0"/>
              <a:t>  (ICE) is used to overcome FRICTION [1]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6429396"/>
            <a:ext cx="60740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 smtClean="0"/>
              <a:t>[1] S. C. Tung and M. L. McMillan. Automotive </a:t>
            </a:r>
            <a:r>
              <a:rPr lang="en-MY" sz="1000" dirty="0" err="1" smtClean="0"/>
              <a:t>tribology</a:t>
            </a:r>
            <a:r>
              <a:rPr lang="en-MY" sz="1000" dirty="0" smtClean="0"/>
              <a:t> overview of current advances and challenges for</a:t>
            </a:r>
          </a:p>
          <a:p>
            <a:r>
              <a:rPr lang="en-MY" sz="1000" dirty="0" smtClean="0"/>
              <a:t>the future. </a:t>
            </a:r>
            <a:r>
              <a:rPr lang="en-MY" sz="1000" dirty="0" err="1" smtClean="0"/>
              <a:t>Tribology</a:t>
            </a:r>
            <a:r>
              <a:rPr lang="en-MY" sz="1000" dirty="0" smtClean="0"/>
              <a:t> International, 37(7):517{536, 2004.</a:t>
            </a:r>
          </a:p>
          <a:p>
            <a:endParaRPr lang="en-MY" dirty="0"/>
          </a:p>
        </p:txBody>
      </p:sp>
      <p:sp>
        <p:nvSpPr>
          <p:cNvPr id="9" name="Rectangle 8"/>
          <p:cNvSpPr/>
          <p:nvPr/>
        </p:nvSpPr>
        <p:spPr>
          <a:xfrm>
            <a:off x="2771800" y="1916832"/>
            <a:ext cx="1584176" cy="3168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/>
          <p:cNvSpPr txBox="1"/>
          <p:nvPr/>
        </p:nvSpPr>
        <p:spPr>
          <a:xfrm>
            <a:off x="539552" y="1052736"/>
            <a:ext cx="4948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19 % of the total FRICTION loss of an ICE is caused by the friction</a:t>
            </a:r>
          </a:p>
          <a:p>
            <a:r>
              <a:rPr lang="en-US" sz="1400" dirty="0" smtClean="0"/>
              <a:t>  between the piston ring and liner [1]</a:t>
            </a:r>
            <a:endParaRPr lang="en-MY" sz="1400" dirty="0"/>
          </a:p>
        </p:txBody>
      </p:sp>
      <p:sp>
        <p:nvSpPr>
          <p:cNvPr id="12" name="Rectangle 11"/>
          <p:cNvSpPr/>
          <p:nvPr/>
        </p:nvSpPr>
        <p:spPr>
          <a:xfrm>
            <a:off x="2627784" y="3429000"/>
            <a:ext cx="1728192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74489" t="32609" b="34782"/>
          <a:stretch>
            <a:fillRect/>
          </a:stretch>
        </p:blipFill>
        <p:spPr bwMode="auto">
          <a:xfrm>
            <a:off x="0" y="5445224"/>
            <a:ext cx="140569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71619" t="36574" b="37675"/>
          <a:stretch>
            <a:fillRect/>
          </a:stretch>
        </p:blipFill>
        <p:spPr bwMode="auto">
          <a:xfrm>
            <a:off x="0" y="5373216"/>
            <a:ext cx="190849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8" descr="Piston_rings.jpg"/>
          <p:cNvPicPr>
            <a:picLocks noChangeAspect="1"/>
          </p:cNvPicPr>
          <p:nvPr/>
        </p:nvPicPr>
        <p:blipFill>
          <a:blip r:embed="rId4" cstate="print"/>
          <a:srcRect l="4221" r="22102" b="13046"/>
          <a:stretch>
            <a:fillRect/>
          </a:stretch>
        </p:blipFill>
        <p:spPr bwMode="auto">
          <a:xfrm>
            <a:off x="4644008" y="1260096"/>
            <a:ext cx="4427984" cy="495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778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 animBg="1"/>
      <p:bldP spid="9" grpId="1" animBg="1"/>
      <p:bldP spid="10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9516"/>
            <a:ext cx="69482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Single Asperity contact – </a:t>
            </a:r>
          </a:p>
          <a:p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Solvation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IJTC2010 – 41128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C:\Users\woeifong\Desktop\PhD+research\solvation_journal_word_aug\add_plots\omcts_hex_fr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077072"/>
            <a:ext cx="2627784" cy="2633090"/>
          </a:xfrm>
          <a:prstGeom prst="rect">
            <a:avLst/>
          </a:prstGeom>
          <a:noFill/>
        </p:spPr>
      </p:pic>
      <p:grpSp>
        <p:nvGrpSpPr>
          <p:cNvPr id="7" name="Group 16"/>
          <p:cNvGrpSpPr/>
          <p:nvPr/>
        </p:nvGrpSpPr>
        <p:grpSpPr>
          <a:xfrm>
            <a:off x="827584" y="1772816"/>
            <a:ext cx="2472267" cy="4608512"/>
            <a:chOff x="827584" y="1052736"/>
            <a:chExt cx="2472267" cy="4608512"/>
          </a:xfrm>
        </p:grpSpPr>
        <p:pic>
          <p:nvPicPr>
            <p:cNvPr id="8" name="Picture 7" descr="solv.pd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584" y="3851756"/>
              <a:ext cx="2438400" cy="146084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" name="TextBox 8"/>
            <p:cNvSpPr txBox="1"/>
            <p:nvPr/>
          </p:nvSpPr>
          <p:spPr>
            <a:xfrm>
              <a:off x="1043608" y="5291916"/>
              <a:ext cx="1968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Molecule-Layering</a:t>
              </a:r>
              <a:endParaRPr lang="en-US" dirty="0"/>
            </a:p>
          </p:txBody>
        </p:sp>
        <p:pic>
          <p:nvPicPr>
            <p:cNvPr id="10" name="Picture 9" descr="blub.pd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584" y="1052736"/>
              <a:ext cx="2472267" cy="18288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" name="Striped Right Arrow 10"/>
            <p:cNvSpPr/>
            <p:nvPr/>
          </p:nvSpPr>
          <p:spPr>
            <a:xfrm rot="5400000">
              <a:off x="1619672" y="3140968"/>
              <a:ext cx="939552" cy="507504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C:\Users\woeifong\Desktop\elr_press3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4576" y="836712"/>
            <a:ext cx="341987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woeifong\Desktop\PhD+research\solvation_journal_word_aug\add_plots\omcts_he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077072"/>
            <a:ext cx="2578150" cy="2566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966" y="601524"/>
            <a:ext cx="21657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conclusion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067813"/>
            <a:ext cx="8071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MY" dirty="0"/>
              <a:t>The </a:t>
            </a:r>
            <a:r>
              <a:rPr lang="en-MY" dirty="0" err="1"/>
              <a:t>tribological</a:t>
            </a:r>
            <a:r>
              <a:rPr lang="en-MY" dirty="0"/>
              <a:t> characteristics of the piston </a:t>
            </a:r>
            <a:r>
              <a:rPr lang="en-MY" dirty="0" smtClean="0"/>
              <a:t>ring lubrication </a:t>
            </a:r>
            <a:r>
              <a:rPr lang="en-MY" dirty="0"/>
              <a:t>can be predicted using Elrod's </a:t>
            </a:r>
            <a:r>
              <a:rPr lang="en-MY" dirty="0" err="1"/>
              <a:t>cavitation</a:t>
            </a:r>
            <a:r>
              <a:rPr lang="en-MY" dirty="0"/>
              <a:t> </a:t>
            </a:r>
            <a:r>
              <a:rPr lang="en-MY" dirty="0" smtClean="0"/>
              <a:t>algorithm.</a:t>
            </a:r>
          </a:p>
          <a:p>
            <a:endParaRPr lang="en-MY" dirty="0" smtClean="0"/>
          </a:p>
          <a:p>
            <a:pPr>
              <a:buFont typeface="Arial" pitchFamily="34" charset="0"/>
              <a:buChar char="•"/>
            </a:pPr>
            <a:r>
              <a:rPr lang="en-MY" dirty="0" smtClean="0"/>
              <a:t>The </a:t>
            </a:r>
            <a:r>
              <a:rPr lang="en-MY" dirty="0" err="1"/>
              <a:t>cavitation</a:t>
            </a:r>
            <a:r>
              <a:rPr lang="en-MY" dirty="0"/>
              <a:t> region formed at the trailing edge before </a:t>
            </a:r>
            <a:r>
              <a:rPr lang="en-MY" dirty="0" smtClean="0"/>
              <a:t>inlet reversal </a:t>
            </a:r>
            <a:r>
              <a:rPr lang="en-MY" dirty="0"/>
              <a:t>briefly survives after the reversal leading to </a:t>
            </a:r>
            <a:r>
              <a:rPr lang="en-MY" dirty="0" smtClean="0"/>
              <a:t>lubricant starvation </a:t>
            </a:r>
            <a:r>
              <a:rPr lang="en-MY" dirty="0"/>
              <a:t>and reduced film thickness</a:t>
            </a:r>
            <a:r>
              <a:rPr lang="en-MY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7904" y="3212976"/>
            <a:ext cx="19713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av_stroke_ori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3429000" cy="32596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 descr="C:\DOCUME~1\c098864\LOCALS~1\Temp\VMwareDnD\fc936985\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85192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~1\c098864\LOCALS~1\Temp\VMwareDnD\a1e7c5ba\load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0"/>
            <a:ext cx="3570347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6" y="188640"/>
            <a:ext cx="180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for Top Ring</a:t>
            </a:r>
            <a:endParaRPr lang="en-MY" dirty="0"/>
          </a:p>
        </p:txBody>
      </p:sp>
      <p:pic>
        <p:nvPicPr>
          <p:cNvPr id="9" name="Picture 28" descr="Piston_rings.jpg"/>
          <p:cNvPicPr>
            <a:picLocks noChangeAspect="1"/>
          </p:cNvPicPr>
          <p:nvPr/>
        </p:nvPicPr>
        <p:blipFill>
          <a:blip r:embed="rId5" cstate="print"/>
          <a:srcRect l="4221" r="22102" b="13046"/>
          <a:stretch>
            <a:fillRect/>
          </a:stretch>
        </p:blipFill>
        <p:spPr bwMode="auto">
          <a:xfrm>
            <a:off x="4644008" y="1260096"/>
            <a:ext cx="4427984" cy="495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778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14801" y="188640"/>
            <a:ext cx="2141933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b="1" dirty="0" smtClean="0">
                <a:solidFill>
                  <a:srgbClr val="FF0000"/>
                </a:solidFill>
              </a:rPr>
              <a:t>To reduce friction </a:t>
            </a:r>
          </a:p>
          <a:p>
            <a:pPr algn="ctr"/>
            <a:r>
              <a:rPr lang="en-MY" b="1" dirty="0" smtClean="0">
                <a:solidFill>
                  <a:srgbClr val="FF0000"/>
                </a:solidFill>
              </a:rPr>
              <a:t>by</a:t>
            </a:r>
          </a:p>
          <a:p>
            <a:pPr algn="ctr"/>
            <a:r>
              <a:rPr lang="en-MY" b="1" dirty="0" smtClean="0">
                <a:solidFill>
                  <a:srgbClr val="FF0000"/>
                </a:solidFill>
              </a:rPr>
              <a:t>piston ring assembly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656" y="1628800"/>
            <a:ext cx="198336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/>
              <a:t>Transient </a:t>
            </a:r>
          </a:p>
          <a:p>
            <a:pPr algn="ctr"/>
            <a:r>
              <a:rPr lang="en-US" b="1" dirty="0" smtClean="0"/>
              <a:t>nature of </a:t>
            </a:r>
            <a:r>
              <a:rPr lang="en-US" b="1" dirty="0" err="1" smtClean="0"/>
              <a:t>tribology</a:t>
            </a:r>
            <a:endParaRPr lang="en-US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5724128" y="1628800"/>
            <a:ext cx="1944216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Effect of </a:t>
            </a:r>
            <a:r>
              <a:rPr lang="en-US" b="1" dirty="0" err="1" smtClean="0"/>
              <a:t>Cavitation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2987824" y="2564904"/>
            <a:ext cx="3189143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/>
              <a:t>Surface interactions </a:t>
            </a:r>
          </a:p>
          <a:p>
            <a:pPr algn="ctr"/>
            <a:r>
              <a:rPr lang="en-US" b="1" dirty="0"/>
              <a:t>a</a:t>
            </a:r>
            <a:r>
              <a:rPr lang="en-US" b="1" dirty="0" smtClean="0"/>
              <a:t>long the ring-liner conjunction</a:t>
            </a:r>
          </a:p>
        </p:txBody>
      </p:sp>
      <p:cxnSp>
        <p:nvCxnSpPr>
          <p:cNvPr id="11" name="Straight Arrow Connector 10"/>
          <p:cNvCxnSpPr>
            <a:stCxn id="6" idx="2"/>
            <a:endCxn id="9" idx="0"/>
          </p:cNvCxnSpPr>
          <p:nvPr/>
        </p:nvCxnSpPr>
        <p:spPr>
          <a:xfrm rot="5400000">
            <a:off x="3857615" y="1836751"/>
            <a:ext cx="1452934" cy="337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7" idx="0"/>
          </p:cNvCxnSpPr>
          <p:nvPr/>
        </p:nvCxnSpPr>
        <p:spPr>
          <a:xfrm rot="5400000">
            <a:off x="3268138" y="311170"/>
            <a:ext cx="516830" cy="211843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8" idx="0"/>
          </p:cNvCxnSpPr>
          <p:nvPr/>
        </p:nvCxnSpPr>
        <p:spPr>
          <a:xfrm rot="16200000" flipH="1">
            <a:off x="5382587" y="315151"/>
            <a:ext cx="516830" cy="211046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0" y="2708920"/>
            <a:ext cx="8768879" cy="4149080"/>
            <a:chOff x="0" y="2708920"/>
            <a:chExt cx="8768879" cy="4149080"/>
          </a:xfrm>
        </p:grpSpPr>
        <p:sp>
          <p:nvSpPr>
            <p:cNvPr id="20" name="Rectangle 19"/>
            <p:cNvSpPr/>
            <p:nvPr/>
          </p:nvSpPr>
          <p:spPr>
            <a:xfrm>
              <a:off x="0" y="6150114"/>
              <a:ext cx="622818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MY" sz="1000" dirty="0" smtClean="0"/>
                <a:t>[2] </a:t>
              </a:r>
              <a:r>
                <a:rPr lang="en-MY" sz="1000" dirty="0" err="1" smtClean="0"/>
                <a:t>Rahnejat</a:t>
              </a:r>
              <a:r>
                <a:rPr lang="en-MY" sz="1000" dirty="0" smtClean="0"/>
                <a:t>, H., </a:t>
              </a:r>
              <a:r>
                <a:rPr lang="en-MY" sz="1000" dirty="0" err="1" smtClean="0"/>
                <a:t>Balakrishnan</a:t>
              </a:r>
              <a:r>
                <a:rPr lang="en-MY" sz="1000" dirty="0" smtClean="0"/>
                <a:t>, S., King, P. D., and Howell-Smith, S. In-cylinder friction reduction using a surface finish optimization technique. Proc. </a:t>
              </a:r>
              <a:r>
                <a:rPr lang="en-MY" sz="1000" dirty="0" err="1" smtClean="0"/>
                <a:t>IMechE</a:t>
              </a:r>
              <a:r>
                <a:rPr lang="en-MY" sz="1000" dirty="0" smtClean="0"/>
                <a:t>, Part D: </a:t>
              </a:r>
              <a:r>
                <a:rPr lang="en-MY" sz="1000" dirty="0" err="1" smtClean="0"/>
                <a:t>J.Automobile</a:t>
              </a:r>
              <a:r>
                <a:rPr lang="en-MY" sz="1000" dirty="0" smtClean="0"/>
                <a:t> Engineering, 2006, 220(D9), 1309–1318.</a:t>
              </a:r>
            </a:p>
            <a:p>
              <a:r>
                <a:rPr lang="en-MY" sz="1000" dirty="0" smtClean="0"/>
                <a:t>[3] I, </a:t>
              </a:r>
              <a:r>
                <a:rPr lang="en-MY" sz="1000" dirty="0" err="1" smtClean="0"/>
                <a:t>Etsion</a:t>
              </a:r>
              <a:r>
                <a:rPr lang="en-MY" sz="1000" dirty="0" smtClean="0"/>
                <a:t>, Improving </a:t>
              </a:r>
              <a:r>
                <a:rPr lang="en-MY" sz="1000" dirty="0" err="1"/>
                <a:t>tribological</a:t>
              </a:r>
              <a:r>
                <a:rPr lang="en-MY" sz="1000" dirty="0"/>
                <a:t> performance of mechanical components by</a:t>
              </a:r>
            </a:p>
            <a:p>
              <a:r>
                <a:rPr lang="en-MY" sz="1000" dirty="0"/>
                <a:t>laser surface </a:t>
              </a:r>
              <a:r>
                <a:rPr lang="en-MY" sz="1000" dirty="0" smtClean="0"/>
                <a:t>texturing,  </a:t>
              </a:r>
              <a:r>
                <a:rPr lang="en-MY" sz="1000" dirty="0" err="1" smtClean="0"/>
                <a:t>Tribology</a:t>
              </a:r>
              <a:r>
                <a:rPr lang="en-MY" sz="1000" dirty="0" smtClean="0"/>
                <a:t> Letters,17(4)733-737,2004 </a:t>
              </a:r>
              <a:endParaRPr lang="en-MY" sz="1000" dirty="0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9992" y="3789040"/>
              <a:ext cx="2759887" cy="1745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2708920"/>
              <a:ext cx="1964631" cy="1358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5436096" y="5507940"/>
              <a:ext cx="2736304" cy="369332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Texturing on the ring[3]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7584" y="3501008"/>
            <a:ext cx="3384376" cy="2385556"/>
            <a:chOff x="827584" y="3501008"/>
            <a:chExt cx="3384376" cy="2385556"/>
          </a:xfrm>
        </p:grpSpPr>
        <p:pic>
          <p:nvPicPr>
            <p:cNvPr id="19" name="Picture 4" descr="C:\Users\woeifong\Desktop\pist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624" y="3501008"/>
              <a:ext cx="2376264" cy="1893461"/>
            </a:xfrm>
            <a:prstGeom prst="rect">
              <a:avLst/>
            </a:prstGeom>
            <a:noFill/>
          </p:spPr>
        </p:pic>
        <p:sp>
          <p:nvSpPr>
            <p:cNvPr id="23" name="Rectangle 22"/>
            <p:cNvSpPr/>
            <p:nvPr/>
          </p:nvSpPr>
          <p:spPr>
            <a:xfrm>
              <a:off x="827584" y="5517232"/>
              <a:ext cx="3384376" cy="369332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Texturing on the cylinder liner[2]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4624"/>
            <a:ext cx="390461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6938" y="2276872"/>
            <a:ext cx="1440160" cy="100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9314" r="12447"/>
          <a:stretch>
            <a:fillRect/>
          </a:stretch>
        </p:blipFill>
        <p:spPr bwMode="auto">
          <a:xfrm>
            <a:off x="6084168" y="3787186"/>
            <a:ext cx="3024336" cy="237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5868144" y="4653136"/>
            <a:ext cx="273630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516215" y="4653136"/>
            <a:ext cx="273630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1700808"/>
            <a:ext cx="472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Important Issues of Understanding </a:t>
            </a:r>
            <a:r>
              <a:rPr lang="en-US" u="sng" dirty="0" err="1" smtClean="0"/>
              <a:t>Cavitation</a:t>
            </a:r>
            <a:endParaRPr lang="en-MY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2420888"/>
            <a:ext cx="4505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When and Where lubricating film rupture or separation occurs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Measures to avoid component damage due to high friction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Improves the lubricating process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527" y="529516"/>
            <a:ext cx="19027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TRIBOLOGY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429396"/>
            <a:ext cx="6074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 smtClean="0"/>
              <a:t>[4] D. Dowson. Laboratory experiments and demonstration in </a:t>
            </a:r>
            <a:r>
              <a:rPr lang="en-MY" sz="1000" dirty="0" err="1" smtClean="0"/>
              <a:t>tribology</a:t>
            </a:r>
            <a:r>
              <a:rPr lang="en-MY" sz="1000" dirty="0" smtClean="0"/>
              <a:t>. the principles of hydrodynamic</a:t>
            </a:r>
          </a:p>
          <a:p>
            <a:r>
              <a:rPr lang="en-MY" sz="1000" dirty="0" smtClean="0"/>
              <a:t>lubrication and </a:t>
            </a:r>
            <a:r>
              <a:rPr lang="en-MY" sz="1000" dirty="0" err="1" smtClean="0"/>
              <a:t>cavitation</a:t>
            </a:r>
            <a:r>
              <a:rPr lang="en-MY" sz="1000" dirty="0" smtClean="0"/>
              <a:t> in lubricating </a:t>
            </a:r>
            <a:r>
              <a:rPr lang="en-MY" sz="1000" dirty="0" err="1" smtClean="0"/>
              <a:t>lms</a:t>
            </a:r>
            <a:r>
              <a:rPr lang="en-MY" sz="1000" dirty="0" smtClean="0"/>
              <a:t>. 1968.</a:t>
            </a:r>
            <a:endParaRPr lang="en-MY" dirty="0"/>
          </a:p>
        </p:txBody>
      </p:sp>
      <p:sp>
        <p:nvSpPr>
          <p:cNvPr id="13" name="Rectangle 12"/>
          <p:cNvSpPr/>
          <p:nvPr/>
        </p:nvSpPr>
        <p:spPr>
          <a:xfrm>
            <a:off x="6372200" y="6084004"/>
            <a:ext cx="2448272" cy="3693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By Prof Dowson[4]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3059668"/>
            <a:ext cx="694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Shortcomings of </a:t>
            </a:r>
            <a:r>
              <a:rPr lang="en-US" u="sng" dirty="0" err="1" smtClean="0"/>
              <a:t>Reynold’s</a:t>
            </a:r>
            <a:r>
              <a:rPr lang="en-US" u="sng" dirty="0" smtClean="0"/>
              <a:t> Equation [5] &amp; Reynolds Boundary Condition </a:t>
            </a:r>
            <a:endParaRPr lang="en-MY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3629923"/>
            <a:ext cx="79720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Analysis of lubricating film characteristics without taking into consideration: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.  </a:t>
            </a:r>
            <a:r>
              <a:rPr lang="en-US" dirty="0" err="1" smtClean="0"/>
              <a:t>Cavitation</a:t>
            </a:r>
            <a:r>
              <a:rPr lang="en-US" dirty="0" smtClean="0"/>
              <a:t> Effect</a:t>
            </a:r>
          </a:p>
          <a:p>
            <a:r>
              <a:rPr lang="en-US" dirty="0" smtClean="0"/>
              <a:t>	ii. Starvation Effect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ONLY works under Full Film conditions where flow is laminar</a:t>
            </a:r>
          </a:p>
          <a:p>
            <a:endParaRPr lang="en-US" dirty="0" smtClean="0"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0" y="6304002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MY" sz="1000" dirty="0" smtClean="0"/>
              <a:t>[5] O. Reynolds. On the theory of lubrication and its application to </a:t>
            </a:r>
            <a:r>
              <a:rPr lang="en-MY" sz="1000" dirty="0" err="1" smtClean="0"/>
              <a:t>mr.</a:t>
            </a:r>
            <a:r>
              <a:rPr lang="en-MY" sz="1000" dirty="0" smtClean="0"/>
              <a:t> </a:t>
            </a:r>
            <a:r>
              <a:rPr lang="en-MY" sz="1000" dirty="0" err="1" smtClean="0"/>
              <a:t>beauchamp</a:t>
            </a:r>
            <a:r>
              <a:rPr lang="en-MY" sz="1000" dirty="0" smtClean="0"/>
              <a:t> tower's experiments, in-</a:t>
            </a:r>
          </a:p>
          <a:p>
            <a:r>
              <a:rPr lang="en-MY" sz="1000" dirty="0" err="1" smtClean="0"/>
              <a:t>cluding</a:t>
            </a:r>
            <a:r>
              <a:rPr lang="en-MY" sz="1000" dirty="0" smtClean="0"/>
              <a:t> an experimental determination of the viscosity of olive oil. Royal Society of London Philosophical</a:t>
            </a:r>
          </a:p>
          <a:p>
            <a:r>
              <a:rPr lang="fr-FR" sz="1000" dirty="0" smtClean="0"/>
              <a:t>Transactions </a:t>
            </a:r>
            <a:r>
              <a:rPr lang="fr-FR" sz="1000" dirty="0" err="1" smtClean="0"/>
              <a:t>Series</a:t>
            </a:r>
            <a:r>
              <a:rPr lang="fr-FR" sz="1000" dirty="0" smtClean="0"/>
              <a:t> I, 177:157-234, 1886.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4919" y="967024"/>
            <a:ext cx="434503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+mn-cs"/>
              </a:rPr>
              <a:t>Reynold’s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+mn-cs"/>
              </a:rPr>
              <a:t> equation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45432"/>
            <a:ext cx="5976664" cy="118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700808"/>
            <a:ext cx="8715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Elrod [6,7] proposed a </a:t>
            </a:r>
            <a:r>
              <a:rPr lang="en-US" dirty="0" err="1" smtClean="0"/>
              <a:t>cavitation</a:t>
            </a:r>
            <a:r>
              <a:rPr lang="en-US" dirty="0" smtClean="0"/>
              <a:t> model based on </a:t>
            </a:r>
            <a:r>
              <a:rPr lang="en-US" dirty="0" err="1" smtClean="0"/>
              <a:t>Jacobsson</a:t>
            </a:r>
            <a:r>
              <a:rPr lang="en-US" dirty="0" smtClean="0"/>
              <a:t>-</a:t>
            </a:r>
            <a:r>
              <a:rPr lang="en-US" dirty="0" err="1" smtClean="0"/>
              <a:t>Floberg</a:t>
            </a:r>
            <a:r>
              <a:rPr lang="en-US" dirty="0" smtClean="0"/>
              <a:t>-Olsson’s (JFO) [8,9]  theory which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considers mass-conservation principle at the </a:t>
            </a:r>
            <a:r>
              <a:rPr lang="en-US" dirty="0" err="1" smtClean="0"/>
              <a:t>cavitation</a:t>
            </a:r>
            <a:r>
              <a:rPr lang="en-US" dirty="0" smtClean="0"/>
              <a:t> region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considers the non-laminar flow at the interface between lubricant and </a:t>
            </a:r>
          </a:p>
          <a:p>
            <a:r>
              <a:rPr lang="en-US" dirty="0" smtClean="0"/>
              <a:t>  cavities at the </a:t>
            </a:r>
            <a:r>
              <a:rPr lang="en-US" dirty="0" err="1" smtClean="0"/>
              <a:t>cavitation</a:t>
            </a:r>
            <a:r>
              <a:rPr lang="en-US" dirty="0" smtClean="0"/>
              <a:t> region</a:t>
            </a:r>
            <a:endParaRPr lang="en-MY" dirty="0" smtClean="0"/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0" y="5429264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MY" sz="1000" dirty="0" smtClean="0"/>
              <a:t>[6] H. G. Elrod and M. L. Adams. Computer program for </a:t>
            </a:r>
            <a:r>
              <a:rPr lang="en-MY" sz="1000" dirty="0" err="1" smtClean="0"/>
              <a:t>cavitation</a:t>
            </a:r>
            <a:r>
              <a:rPr lang="en-MY" sz="1000" dirty="0" smtClean="0"/>
              <a:t> and starvation problems. In Proceedings of 1st Leeds-Lyon Symposium on Tribology: Cavitation and Related Phenomena in Lubrication, pages 37-41, New York, 1974 1976. Mechanical Engineering Publications.</a:t>
            </a:r>
          </a:p>
          <a:p>
            <a:endParaRPr lang="en-MY" sz="1000" dirty="0" smtClean="0"/>
          </a:p>
          <a:p>
            <a:r>
              <a:rPr lang="en-MY" sz="1000" dirty="0" smtClean="0"/>
              <a:t>[7] H. G. Elrod. A </a:t>
            </a:r>
            <a:r>
              <a:rPr lang="en-MY" sz="1000" dirty="0" err="1" smtClean="0"/>
              <a:t>cavitation</a:t>
            </a:r>
            <a:r>
              <a:rPr lang="en-MY" sz="1000" dirty="0" smtClean="0"/>
              <a:t> algorithm. American Society of Mechanical Engineers, New York, 1981. H.</a:t>
            </a:r>
          </a:p>
          <a:p>
            <a:r>
              <a:rPr lang="en-MY" sz="1000" dirty="0" smtClean="0"/>
              <a:t>G. Elrod.; In: Transactions of ASME. Journal of lubrication technology, Vol. 103, No. 3, (July 1981).</a:t>
            </a:r>
          </a:p>
          <a:p>
            <a:endParaRPr lang="en-MY" sz="1000" dirty="0" smtClean="0"/>
          </a:p>
          <a:p>
            <a:r>
              <a:rPr lang="en-MY" sz="1000" dirty="0" smtClean="0"/>
              <a:t>[8] B. </a:t>
            </a:r>
            <a:r>
              <a:rPr lang="en-MY" sz="1000" dirty="0" err="1" smtClean="0"/>
              <a:t>Jakobsson</a:t>
            </a:r>
            <a:r>
              <a:rPr lang="en-MY" sz="1000" dirty="0" smtClean="0"/>
              <a:t> and L. </a:t>
            </a:r>
            <a:r>
              <a:rPr lang="en-MY" sz="1000" dirty="0" err="1" smtClean="0"/>
              <a:t>Floberg</a:t>
            </a:r>
            <a:r>
              <a:rPr lang="en-MY" sz="1000" dirty="0" smtClean="0"/>
              <a:t>. Journal bearing considering vaporization. Transactions of  Chalmers University of Technology, 1957.</a:t>
            </a:r>
          </a:p>
          <a:p>
            <a:endParaRPr lang="en-MY" sz="1000" dirty="0" smtClean="0"/>
          </a:p>
          <a:p>
            <a:r>
              <a:rPr lang="en-MY" sz="1000" dirty="0" smtClean="0"/>
              <a:t>[9] K. O. Olsson. </a:t>
            </a:r>
            <a:r>
              <a:rPr lang="en-MY" sz="1000" dirty="0" err="1" smtClean="0"/>
              <a:t>Cavitation</a:t>
            </a:r>
            <a:r>
              <a:rPr lang="en-MY" sz="1000" dirty="0" smtClean="0"/>
              <a:t> in dynamically loaded bearings. 1965.</a:t>
            </a:r>
          </a:p>
          <a:p>
            <a:endParaRPr lang="en-MY" sz="1000" dirty="0" smtClean="0"/>
          </a:p>
          <a:p>
            <a:endParaRPr lang="en-MY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697760"/>
            <a:ext cx="72728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45432"/>
            <a:ext cx="5976664" cy="118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-74746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sp>
        <p:nvSpPr>
          <p:cNvPr id="27" name="Rectangle 26"/>
          <p:cNvSpPr/>
          <p:nvPr/>
        </p:nvSpPr>
        <p:spPr>
          <a:xfrm>
            <a:off x="2664919" y="967024"/>
            <a:ext cx="434503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+mn-cs"/>
              </a:rPr>
              <a:t>Reynold’s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+mn-cs"/>
              </a:rPr>
              <a:t> equation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45364" y="4110296"/>
            <a:ext cx="625485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+mn-cs"/>
              </a:rPr>
              <a:t>Elrod’s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+mn-cs"/>
              </a:rPr>
              <a:t>cavitation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+mn-cs"/>
              </a:rPr>
              <a:t> algorithm</a:t>
            </a:r>
          </a:p>
        </p:txBody>
      </p:sp>
      <p:grpSp>
        <p:nvGrpSpPr>
          <p:cNvPr id="29" name="Group 21"/>
          <p:cNvGrpSpPr/>
          <p:nvPr/>
        </p:nvGrpSpPr>
        <p:grpSpPr>
          <a:xfrm>
            <a:off x="2286000" y="1895724"/>
            <a:ext cx="4714875" cy="785812"/>
            <a:chOff x="2286000" y="2643188"/>
            <a:chExt cx="4714875" cy="785812"/>
          </a:xfrm>
        </p:grpSpPr>
        <p:sp>
          <p:nvSpPr>
            <p:cNvPr id="30" name="Rectangle 29"/>
            <p:cNvSpPr/>
            <p:nvPr/>
          </p:nvSpPr>
          <p:spPr>
            <a:xfrm>
              <a:off x="2286000" y="2643188"/>
              <a:ext cx="357188" cy="5715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MY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14875" y="2857500"/>
              <a:ext cx="357188" cy="5715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MY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643688" y="2857500"/>
              <a:ext cx="357187" cy="5715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MY"/>
            </a:p>
          </p:txBody>
        </p:sp>
      </p:grpSp>
      <p:grpSp>
        <p:nvGrpSpPr>
          <p:cNvPr id="33" name="Group 22"/>
          <p:cNvGrpSpPr/>
          <p:nvPr/>
        </p:nvGrpSpPr>
        <p:grpSpPr>
          <a:xfrm>
            <a:off x="1524148" y="4824676"/>
            <a:ext cx="6072188" cy="714375"/>
            <a:chOff x="1571625" y="5286375"/>
            <a:chExt cx="6072188" cy="714375"/>
          </a:xfrm>
        </p:grpSpPr>
        <p:sp>
          <p:nvSpPr>
            <p:cNvPr id="34" name="Rectangle 33"/>
            <p:cNvSpPr/>
            <p:nvPr/>
          </p:nvSpPr>
          <p:spPr>
            <a:xfrm>
              <a:off x="1571625" y="5286375"/>
              <a:ext cx="357188" cy="571500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MY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57750" y="5429250"/>
              <a:ext cx="500063" cy="571500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MY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215188" y="5429250"/>
              <a:ext cx="428625" cy="571500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MY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928938" y="1895724"/>
            <a:ext cx="642937" cy="928687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38" name="Rectangle 37"/>
          <p:cNvSpPr/>
          <p:nvPr/>
        </p:nvSpPr>
        <p:spPr>
          <a:xfrm>
            <a:off x="2214546" y="4824676"/>
            <a:ext cx="1071562" cy="928688"/>
          </a:xfrm>
          <a:prstGeom prst="rect">
            <a:avLst/>
          </a:prstGeom>
          <a:noFill/>
          <a:ln w="38100" cmpd="dbl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967288"/>
            <a:ext cx="2000236" cy="104456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967288"/>
            <a:ext cx="5267306" cy="107084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2967288"/>
            <a:ext cx="7496175" cy="1095375"/>
          </a:xfrm>
          <a:prstGeom prst="rect">
            <a:avLst/>
          </a:prstGeom>
          <a:noFill/>
          <a:ln w="3175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b_model_rotate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12396" y="-1112394"/>
            <a:ext cx="2348880" cy="457366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Rectangle 18"/>
          <p:cNvSpPr/>
          <p:nvPr/>
        </p:nvSpPr>
        <p:spPr>
          <a:xfrm>
            <a:off x="1043608" y="620688"/>
            <a:ext cx="864096" cy="12961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cav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68960"/>
            <a:ext cx="3414514" cy="29523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4" descr="C:\Users\woeifong\Desktop\frict_t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7658" y="3618000"/>
            <a:ext cx="3762854" cy="3240000"/>
          </a:xfrm>
          <a:prstGeom prst="rect">
            <a:avLst/>
          </a:prstGeom>
          <a:noFill/>
        </p:spPr>
      </p:pic>
      <p:pic>
        <p:nvPicPr>
          <p:cNvPr id="10" name="Picture 3" descr="C:\Users\woeifong\Desktop\min_fil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8401" y="56816"/>
            <a:ext cx="3340103" cy="3240000"/>
          </a:xfrm>
          <a:prstGeom prst="rect">
            <a:avLst/>
          </a:prstGeom>
          <a:noFill/>
        </p:spPr>
      </p:pic>
      <p:grpSp>
        <p:nvGrpSpPr>
          <p:cNvPr id="11" name="Group 30"/>
          <p:cNvGrpSpPr/>
          <p:nvPr/>
        </p:nvGrpSpPr>
        <p:grpSpPr>
          <a:xfrm>
            <a:off x="6444208" y="2564904"/>
            <a:ext cx="2232248" cy="3744416"/>
            <a:chOff x="6444208" y="2492896"/>
            <a:chExt cx="2232248" cy="3744416"/>
          </a:xfrm>
        </p:grpSpPr>
        <p:sp>
          <p:nvSpPr>
            <p:cNvPr id="12" name="Rectangle 11"/>
            <p:cNvSpPr/>
            <p:nvPr/>
          </p:nvSpPr>
          <p:spPr>
            <a:xfrm>
              <a:off x="6444208" y="2492896"/>
              <a:ext cx="2232248" cy="2880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60232" y="4005064"/>
              <a:ext cx="504056" cy="223224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80312" y="4005064"/>
              <a:ext cx="504056" cy="223224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00392" y="3933056"/>
              <a:ext cx="504056" cy="230425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207220" y="2527736"/>
            <a:ext cx="2269789" cy="14773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Piston ring geometry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Piston kinematics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Piston ring load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Lubricant viscosity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Lubricant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687</Words>
  <Application>Microsoft Macintosh PowerPoint</Application>
  <PresentationFormat>On-screen Show (4:3)</PresentationFormat>
  <Paragraphs>108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woeifong</dc:creator>
  <cp:lastModifiedBy>Microsoft Office User</cp:lastModifiedBy>
  <cp:revision>53</cp:revision>
  <dcterms:created xsi:type="dcterms:W3CDTF">2010-10-06T10:11:01Z</dcterms:created>
  <dcterms:modified xsi:type="dcterms:W3CDTF">2017-11-02T03:22:46Z</dcterms:modified>
</cp:coreProperties>
</file>