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2"/>
  </p:notesMasterIdLst>
  <p:sldIdLst>
    <p:sldId id="256" r:id="rId2"/>
    <p:sldId id="257" r:id="rId3"/>
    <p:sldId id="258" r:id="rId4"/>
    <p:sldId id="260" r:id="rId5"/>
    <p:sldId id="261" r:id="rId6"/>
    <p:sldId id="262" r:id="rId7"/>
    <p:sldId id="263" r:id="rId8"/>
    <p:sldId id="265" r:id="rId9"/>
    <p:sldId id="264" r:id="rId10"/>
    <p:sldId id="266" r:id="rId11"/>
    <p:sldId id="267" r:id="rId12"/>
    <p:sldId id="268" r:id="rId13"/>
    <p:sldId id="269" r:id="rId14"/>
    <p:sldId id="270" r:id="rId15"/>
    <p:sldId id="272" r:id="rId16"/>
    <p:sldId id="271" r:id="rId17"/>
    <p:sldId id="273" r:id="rId18"/>
    <p:sldId id="274"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22010496"/>
        <c:axId val="22094208"/>
      </c:barChart>
      <c:catAx>
        <c:axId val="22010496"/>
        <c:scaling>
          <c:orientation val="minMax"/>
        </c:scaling>
        <c:delete val="0"/>
        <c:axPos val="b"/>
        <c:numFmt formatCode="General" sourceLinked="1"/>
        <c:majorTickMark val="out"/>
        <c:minorTickMark val="none"/>
        <c:tickLblPos val="nextTo"/>
        <c:crossAx val="22094208"/>
        <c:crosses val="autoZero"/>
        <c:auto val="1"/>
        <c:lblAlgn val="ctr"/>
        <c:lblOffset val="100"/>
        <c:noMultiLvlLbl val="0"/>
      </c:catAx>
      <c:valAx>
        <c:axId val="22094208"/>
        <c:scaling>
          <c:orientation val="minMax"/>
        </c:scaling>
        <c:delete val="0"/>
        <c:axPos val="l"/>
        <c:majorGridlines/>
        <c:numFmt formatCode="General" sourceLinked="1"/>
        <c:majorTickMark val="out"/>
        <c:minorTickMark val="none"/>
        <c:tickLblPos val="nextTo"/>
        <c:crossAx val="2201049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100168832"/>
        <c:axId val="100170368"/>
      </c:barChart>
      <c:catAx>
        <c:axId val="100168832"/>
        <c:scaling>
          <c:orientation val="minMax"/>
        </c:scaling>
        <c:delete val="0"/>
        <c:axPos val="b"/>
        <c:numFmt formatCode="General" sourceLinked="1"/>
        <c:majorTickMark val="out"/>
        <c:minorTickMark val="none"/>
        <c:tickLblPos val="nextTo"/>
        <c:crossAx val="100170368"/>
        <c:crosses val="autoZero"/>
        <c:auto val="1"/>
        <c:lblAlgn val="ctr"/>
        <c:lblOffset val="100"/>
        <c:noMultiLvlLbl val="0"/>
      </c:catAx>
      <c:valAx>
        <c:axId val="100170368"/>
        <c:scaling>
          <c:orientation val="minMax"/>
        </c:scaling>
        <c:delete val="0"/>
        <c:axPos val="l"/>
        <c:majorGridlines/>
        <c:numFmt formatCode="General" sourceLinked="1"/>
        <c:majorTickMark val="out"/>
        <c:minorTickMark val="none"/>
        <c:tickLblPos val="nextTo"/>
        <c:crossAx val="10016883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25298432"/>
        <c:axId val="25299968"/>
      </c:barChart>
      <c:catAx>
        <c:axId val="25298432"/>
        <c:scaling>
          <c:orientation val="minMax"/>
        </c:scaling>
        <c:delete val="0"/>
        <c:axPos val="b"/>
        <c:numFmt formatCode="General" sourceLinked="1"/>
        <c:majorTickMark val="out"/>
        <c:minorTickMark val="none"/>
        <c:tickLblPos val="nextTo"/>
        <c:crossAx val="25299968"/>
        <c:crosses val="autoZero"/>
        <c:auto val="1"/>
        <c:lblAlgn val="ctr"/>
        <c:lblOffset val="100"/>
        <c:noMultiLvlLbl val="0"/>
      </c:catAx>
      <c:valAx>
        <c:axId val="25299968"/>
        <c:scaling>
          <c:orientation val="minMax"/>
        </c:scaling>
        <c:delete val="0"/>
        <c:axPos val="l"/>
        <c:majorGridlines/>
        <c:numFmt formatCode="General" sourceLinked="1"/>
        <c:majorTickMark val="out"/>
        <c:minorTickMark val="none"/>
        <c:tickLblPos val="nextTo"/>
        <c:crossAx val="2529843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74416896"/>
        <c:axId val="74418432"/>
      </c:barChart>
      <c:catAx>
        <c:axId val="74416896"/>
        <c:scaling>
          <c:orientation val="minMax"/>
        </c:scaling>
        <c:delete val="0"/>
        <c:axPos val="b"/>
        <c:numFmt formatCode="General" sourceLinked="1"/>
        <c:majorTickMark val="out"/>
        <c:minorTickMark val="none"/>
        <c:tickLblPos val="nextTo"/>
        <c:crossAx val="74418432"/>
        <c:crosses val="autoZero"/>
        <c:auto val="1"/>
        <c:lblAlgn val="ctr"/>
        <c:lblOffset val="100"/>
        <c:noMultiLvlLbl val="0"/>
      </c:catAx>
      <c:valAx>
        <c:axId val="74418432"/>
        <c:scaling>
          <c:orientation val="minMax"/>
        </c:scaling>
        <c:delete val="0"/>
        <c:axPos val="l"/>
        <c:majorGridlines/>
        <c:numFmt formatCode="General" sourceLinked="1"/>
        <c:majorTickMark val="out"/>
        <c:minorTickMark val="none"/>
        <c:tickLblPos val="nextTo"/>
        <c:crossAx val="7441689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91959296"/>
        <c:axId val="91960832"/>
      </c:barChart>
      <c:catAx>
        <c:axId val="91959296"/>
        <c:scaling>
          <c:orientation val="minMax"/>
        </c:scaling>
        <c:delete val="0"/>
        <c:axPos val="b"/>
        <c:numFmt formatCode="General" sourceLinked="1"/>
        <c:majorTickMark val="out"/>
        <c:minorTickMark val="none"/>
        <c:tickLblPos val="nextTo"/>
        <c:crossAx val="91960832"/>
        <c:crosses val="autoZero"/>
        <c:auto val="1"/>
        <c:lblAlgn val="ctr"/>
        <c:lblOffset val="100"/>
        <c:noMultiLvlLbl val="0"/>
      </c:catAx>
      <c:valAx>
        <c:axId val="91960832"/>
        <c:scaling>
          <c:orientation val="minMax"/>
        </c:scaling>
        <c:delete val="0"/>
        <c:axPos val="l"/>
        <c:majorGridlines/>
        <c:numFmt formatCode="General" sourceLinked="1"/>
        <c:majorTickMark val="out"/>
        <c:minorTickMark val="none"/>
        <c:tickLblPos val="nextTo"/>
        <c:crossAx val="9195929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8</c:v>
                </c:pt>
                <c:pt idx="1">
                  <c:v>3</c:v>
                </c:pt>
                <c:pt idx="2">
                  <c:v>2</c:v>
                </c:pt>
                <c:pt idx="3">
                  <c:v>7</c:v>
                </c:pt>
              </c:numCache>
            </c:numRef>
          </c:val>
        </c:ser>
        <c:dLbls>
          <c:showLegendKey val="0"/>
          <c:showVal val="0"/>
          <c:showCatName val="0"/>
          <c:showSerName val="0"/>
          <c:showPercent val="0"/>
          <c:showBubbleSize val="0"/>
        </c:dLbls>
        <c:gapWidth val="150"/>
        <c:axId val="91995136"/>
        <c:axId val="92037888"/>
      </c:barChart>
      <c:catAx>
        <c:axId val="91995136"/>
        <c:scaling>
          <c:orientation val="minMax"/>
        </c:scaling>
        <c:delete val="0"/>
        <c:axPos val="b"/>
        <c:numFmt formatCode="General" sourceLinked="1"/>
        <c:majorTickMark val="out"/>
        <c:minorTickMark val="none"/>
        <c:tickLblPos val="nextTo"/>
        <c:crossAx val="92037888"/>
        <c:crosses val="autoZero"/>
        <c:auto val="1"/>
        <c:lblAlgn val="ctr"/>
        <c:lblOffset val="100"/>
        <c:noMultiLvlLbl val="0"/>
      </c:catAx>
      <c:valAx>
        <c:axId val="92037888"/>
        <c:scaling>
          <c:orientation val="minMax"/>
        </c:scaling>
        <c:delete val="0"/>
        <c:axPos val="l"/>
        <c:majorGridlines/>
        <c:numFmt formatCode="General" sourceLinked="1"/>
        <c:majorTickMark val="out"/>
        <c:minorTickMark val="none"/>
        <c:tickLblPos val="nextTo"/>
        <c:crossAx val="9199513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0.15942</cdr:x>
      <cdr:y>0.03364</cdr:y>
    </cdr:from>
    <cdr:to>
      <cdr:x>0.23188</cdr:x>
      <cdr:y>0.11773</cdr:y>
    </cdr:to>
    <cdr:sp macro="" textlink="">
      <cdr:nvSpPr>
        <cdr:cNvPr id="3" name="TextBox 2"/>
        <cdr:cNvSpPr txBox="1"/>
      </cdr:nvSpPr>
      <cdr:spPr>
        <a:xfrm xmlns:a="http://schemas.openxmlformats.org/drawingml/2006/main">
          <a:off x="838200" y="1524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a:t>
          </a:r>
          <a:endParaRPr lang="en-US" sz="1100" dirty="0"/>
        </a:p>
      </cdr:txBody>
    </cdr:sp>
  </cdr:relSizeAnchor>
  <cdr:relSizeAnchor xmlns:cdr="http://schemas.openxmlformats.org/drawingml/2006/chartDrawing">
    <cdr:from>
      <cdr:x>0.3913</cdr:x>
      <cdr:y>0.52137</cdr:y>
    </cdr:from>
    <cdr:to>
      <cdr:x>0.46377</cdr:x>
      <cdr:y>0.60547</cdr:y>
    </cdr:to>
    <cdr:sp macro="" textlink="">
      <cdr:nvSpPr>
        <cdr:cNvPr id="4" name="TextBox 3"/>
        <cdr:cNvSpPr txBox="1"/>
      </cdr:nvSpPr>
      <cdr:spPr>
        <a:xfrm xmlns:a="http://schemas.openxmlformats.org/drawingml/2006/main">
          <a:off x="2057400" y="2362200"/>
          <a:ext cx="381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3</a:t>
          </a:r>
          <a:endParaRPr lang="en-US" sz="1100" dirty="0"/>
        </a:p>
      </cdr:txBody>
    </cdr:sp>
  </cdr:relSizeAnchor>
  <cdr:relSizeAnchor xmlns:cdr="http://schemas.openxmlformats.org/drawingml/2006/chartDrawing">
    <cdr:from>
      <cdr:x>0.6087</cdr:x>
      <cdr:y>0.62228</cdr:y>
    </cdr:from>
    <cdr:to>
      <cdr:x>0.66667</cdr:x>
      <cdr:y>0.68956</cdr:y>
    </cdr:to>
    <cdr:sp macro="" textlink="">
      <cdr:nvSpPr>
        <cdr:cNvPr id="5" name="TextBox 4"/>
        <cdr:cNvSpPr txBox="1"/>
      </cdr:nvSpPr>
      <cdr:spPr>
        <a:xfrm xmlns:a="http://schemas.openxmlformats.org/drawingml/2006/main">
          <a:off x="3200400" y="28194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2</a:t>
          </a:r>
          <a:endParaRPr lang="en-US" sz="1100" dirty="0"/>
        </a:p>
      </cdr:txBody>
    </cdr:sp>
  </cdr:relSizeAnchor>
  <cdr:relSizeAnchor xmlns:cdr="http://schemas.openxmlformats.org/drawingml/2006/chartDrawing">
    <cdr:from>
      <cdr:x>0.81159</cdr:x>
      <cdr:y>0.13455</cdr:y>
    </cdr:from>
    <cdr:to>
      <cdr:x>0.89855</cdr:x>
      <cdr:y>0.20182</cdr:y>
    </cdr:to>
    <cdr:sp macro="" textlink="">
      <cdr:nvSpPr>
        <cdr:cNvPr id="6" name="TextBox 5"/>
        <cdr:cNvSpPr txBox="1"/>
      </cdr:nvSpPr>
      <cdr:spPr>
        <a:xfrm xmlns:a="http://schemas.openxmlformats.org/drawingml/2006/main">
          <a:off x="4267200" y="6096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dirty="0"/>
            <a:t>7</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68912-629F-402E-803D-99EE5F9894CB}" type="datetimeFigureOut">
              <a:rPr lang="en-US" smtClean="0"/>
              <a:pPr/>
              <a:t>7/4/2014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288FF-5885-4D69-8927-EA9D0B47CE4B}" type="slidenum">
              <a:rPr lang="en-US" smtClean="0"/>
              <a:pPr/>
              <a:t>‹#›</a:t>
            </a:fld>
            <a:endParaRPr lang="en-US"/>
          </a:p>
        </p:txBody>
      </p:sp>
    </p:spTree>
    <p:extLst>
      <p:ext uri="{BB962C8B-B14F-4D97-AF65-F5344CB8AC3E}">
        <p14:creationId xmlns:p14="http://schemas.microsoft.com/office/powerpoint/2010/main" val="2064088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1288FF-5885-4D69-8927-EA9D0B47CE4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4DEF90-FE6C-4280-8151-65886C0AC7B4}"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EF90-FE6C-4280-8151-65886C0AC7B4}"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EF90-FE6C-4280-8151-65886C0AC7B4}"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A27082BF-F95B-426D-8181-C44CE019F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EF90-FE6C-4280-8151-65886C0AC7B4}"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DEF90-FE6C-4280-8151-65886C0AC7B4}"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4DEF90-FE6C-4280-8151-65886C0AC7B4}"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4DEF90-FE6C-4280-8151-65886C0AC7B4}"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4DEF90-FE6C-4280-8151-65886C0AC7B4}"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DEF90-FE6C-4280-8151-65886C0AC7B4}"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30C5F-FCAC-4F6D-A859-008174C45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DEF90-FE6C-4280-8151-65886C0AC7B4}"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30C5F-FCAC-4F6D-A859-008174C453C6}"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84DEF90-FE6C-4280-8151-65886C0AC7B4}" type="datetimeFigureOut">
              <a:rPr lang="en-US" smtClean="0"/>
              <a:pPr/>
              <a:t>7/4/2014</a:t>
            </a:fld>
            <a:endParaRPr lang="en-US"/>
          </a:p>
        </p:txBody>
      </p:sp>
      <p:sp>
        <p:nvSpPr>
          <p:cNvPr id="9" name="Slide Number Placeholder 8"/>
          <p:cNvSpPr>
            <a:spLocks noGrp="1"/>
          </p:cNvSpPr>
          <p:nvPr>
            <p:ph type="sldNum" sz="quarter" idx="11"/>
          </p:nvPr>
        </p:nvSpPr>
        <p:spPr/>
        <p:txBody>
          <a:bodyPr/>
          <a:lstStyle/>
          <a:p>
            <a:fld id="{EFD30C5F-FCAC-4F6D-A859-008174C453C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D30C5F-FCAC-4F6D-A859-008174C453C6}"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84DEF90-FE6C-4280-8151-65886C0AC7B4}" type="datetimeFigureOut">
              <a:rPr lang="en-US" smtClean="0"/>
              <a:pPr/>
              <a:t>7/4/2014</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FINDINGS AND DISCUSSION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762000"/>
            <a:ext cx="7620000" cy="4530725"/>
          </a:xfrm>
        </p:spPr>
        <p:txBody>
          <a:bodyPr/>
          <a:lstStyle/>
          <a:p>
            <a:pPr algn="ctr">
              <a:buNone/>
            </a:pPr>
            <a:endParaRPr lang="en-US" dirty="0" smtClean="0"/>
          </a:p>
          <a:p>
            <a:pPr algn="ctr">
              <a:buNone/>
            </a:pPr>
            <a:endParaRPr lang="en-US" dirty="0"/>
          </a:p>
          <a:p>
            <a:pPr algn="ctr">
              <a:buNone/>
            </a:pPr>
            <a:endParaRPr lang="en-US" dirty="0" smtClean="0"/>
          </a:p>
          <a:p>
            <a:pPr algn="ctr">
              <a:buNone/>
            </a:pPr>
            <a:r>
              <a:rPr lang="en-US" sz="6000" dirty="0" smtClean="0"/>
              <a:t>DISCUSSION</a:t>
            </a:r>
            <a:endParaRPr lang="en-US" sz="6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1</a:t>
            </a:r>
            <a:br>
              <a:rPr lang="en-US" dirty="0" smtClean="0"/>
            </a:br>
            <a:r>
              <a:rPr lang="en-US" dirty="0" smtClean="0"/>
              <a:t>Causes of Road Accidents</a:t>
            </a:r>
            <a:endParaRPr lang="en-US" dirty="0"/>
          </a:p>
        </p:txBody>
      </p:sp>
      <p:sp>
        <p:nvSpPr>
          <p:cNvPr id="3" name="Text Placeholder 2"/>
          <p:cNvSpPr>
            <a:spLocks noGrp="1"/>
          </p:cNvSpPr>
          <p:nvPr>
            <p:ph type="body" sz="half" idx="1"/>
          </p:nvPr>
        </p:nvSpPr>
        <p:spPr/>
        <p:txBody>
          <a:bodyPr/>
          <a:lstStyle/>
          <a:p>
            <a:endParaRPr lang="en-US" dirty="0"/>
          </a:p>
        </p:txBody>
      </p:sp>
      <p:graphicFrame>
        <p:nvGraphicFramePr>
          <p:cNvPr id="5" name="Content Placeholder 4"/>
          <p:cNvGraphicFramePr>
            <a:graphicFrameLocks noGrp="1"/>
          </p:cNvGraphicFramePr>
          <p:nvPr>
            <p:ph sz="half" idx="2"/>
          </p:nvPr>
        </p:nvGraphicFramePr>
        <p:xfrm>
          <a:off x="914400" y="1600200"/>
          <a:ext cx="5257800" cy="453072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172200" y="2895600"/>
            <a:ext cx="2590800" cy="1477328"/>
          </a:xfrm>
          <a:prstGeom prst="rect">
            <a:avLst/>
          </a:prstGeom>
          <a:noFill/>
          <a:ln>
            <a:solidFill>
              <a:schemeClr val="tx1"/>
            </a:solidFill>
          </a:ln>
        </p:spPr>
        <p:txBody>
          <a:bodyPr wrap="square" rtlCol="0">
            <a:spAutoFit/>
          </a:bodyPr>
          <a:lstStyle/>
          <a:p>
            <a:r>
              <a:rPr lang="en-US" dirty="0" smtClean="0"/>
              <a:t>1 -Attitude/Human </a:t>
            </a:r>
          </a:p>
          <a:p>
            <a:r>
              <a:rPr lang="en-US" dirty="0"/>
              <a:t> </a:t>
            </a:r>
            <a:r>
              <a:rPr lang="en-US" dirty="0" smtClean="0"/>
              <a:t>   Error</a:t>
            </a:r>
          </a:p>
          <a:p>
            <a:r>
              <a:rPr lang="en-US" dirty="0" smtClean="0"/>
              <a:t>2-Technical Error</a:t>
            </a:r>
          </a:p>
          <a:p>
            <a:r>
              <a:rPr lang="en-US" dirty="0" smtClean="0"/>
              <a:t>3- Road Condition</a:t>
            </a:r>
          </a:p>
          <a:p>
            <a:r>
              <a:rPr lang="en-US" dirty="0" smtClean="0"/>
              <a:t>4- Poor Reinforcements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533400"/>
            <a:ext cx="2743200" cy="5597525"/>
          </a:xfrm>
          <a:solidFill>
            <a:schemeClr val="tx1"/>
          </a:solidFill>
        </p:spPr>
        <p:txBody>
          <a:bodyPr>
            <a:normAutofit/>
          </a:bodyPr>
          <a:lstStyle/>
          <a:p>
            <a:pPr marL="457200" indent="-457200">
              <a:buFont typeface="+mj-lt"/>
              <a:buAutoNum type="arabicPeriod"/>
            </a:pPr>
            <a:endParaRPr lang="en-US" sz="2400" u="sng" dirty="0" smtClean="0"/>
          </a:p>
          <a:p>
            <a:pPr marL="457200" indent="-457200">
              <a:buFont typeface="+mj-lt"/>
              <a:buAutoNum type="arabicPeriod"/>
            </a:pPr>
            <a:endParaRPr lang="en-US" sz="2400" u="sng" dirty="0" smtClean="0"/>
          </a:p>
          <a:p>
            <a:pPr marL="457200" indent="-457200">
              <a:buFont typeface="+mj-lt"/>
              <a:buAutoNum type="arabicPeriod"/>
            </a:pPr>
            <a:endParaRPr lang="en-US" sz="2400" u="sng" dirty="0" smtClean="0"/>
          </a:p>
          <a:p>
            <a:pPr marL="457200" indent="-457200">
              <a:buFont typeface="+mj-lt"/>
              <a:buAutoNum type="arabicPeriod"/>
            </a:pPr>
            <a:endParaRPr lang="en-US" sz="2400" u="sng" dirty="0" smtClean="0"/>
          </a:p>
          <a:p>
            <a:pPr marL="457200" indent="-457200">
              <a:buFont typeface="+mj-lt"/>
              <a:buAutoNum type="arabicPeriod"/>
            </a:pPr>
            <a:endParaRPr lang="en-US" sz="2400" u="sng" dirty="0" smtClean="0"/>
          </a:p>
          <a:p>
            <a:pPr marL="457200" indent="-457200">
              <a:buFont typeface="+mj-lt"/>
              <a:buAutoNum type="arabicPeriod"/>
            </a:pPr>
            <a:r>
              <a:rPr lang="en-US" sz="2400" u="sng" dirty="0" smtClean="0">
                <a:solidFill>
                  <a:srgbClr val="FFFF00"/>
                </a:solidFill>
              </a:rPr>
              <a:t>Explain</a:t>
            </a:r>
            <a:r>
              <a:rPr lang="en-US" sz="2400" dirty="0" smtClean="0">
                <a:solidFill>
                  <a:srgbClr val="FFFF00"/>
                </a:solidFill>
              </a:rPr>
              <a:t> Statistics/</a:t>
            </a:r>
          </a:p>
          <a:p>
            <a:pPr marL="457200" indent="-457200">
              <a:buNone/>
            </a:pPr>
            <a:r>
              <a:rPr lang="en-US" sz="2400" dirty="0" smtClean="0">
                <a:solidFill>
                  <a:srgbClr val="FFFF00"/>
                </a:solidFill>
              </a:rPr>
              <a:t>Presenting statistics</a:t>
            </a:r>
          </a:p>
        </p:txBody>
      </p:sp>
      <p:sp>
        <p:nvSpPr>
          <p:cNvPr id="4" name="Content Placeholder 3"/>
          <p:cNvSpPr>
            <a:spLocks noGrp="1"/>
          </p:cNvSpPr>
          <p:nvPr>
            <p:ph sz="half" idx="2"/>
          </p:nvPr>
        </p:nvSpPr>
        <p:spPr>
          <a:xfrm>
            <a:off x="3200400" y="533400"/>
            <a:ext cx="5486400" cy="5597525"/>
          </a:xfrm>
          <a:solidFill>
            <a:schemeClr val="tx1"/>
          </a:solidFill>
          <a:ln/>
        </p:spPr>
        <p:style>
          <a:lnRef idx="0">
            <a:schemeClr val="accent1"/>
          </a:lnRef>
          <a:fillRef idx="3">
            <a:schemeClr val="accent1"/>
          </a:fillRef>
          <a:effectRef idx="3">
            <a:schemeClr val="accent1"/>
          </a:effectRef>
          <a:fontRef idx="minor">
            <a:schemeClr val="lt1"/>
          </a:fontRef>
        </p:style>
        <p:txBody>
          <a:bodyPr>
            <a:normAutofit lnSpcReduction="10000"/>
          </a:bodyPr>
          <a:lstStyle/>
          <a:p>
            <a:pPr>
              <a:buNone/>
            </a:pPr>
            <a:r>
              <a:rPr lang="en-US" sz="2400" dirty="0" smtClean="0">
                <a:solidFill>
                  <a:schemeClr val="bg1"/>
                </a:solidFill>
              </a:rPr>
              <a:t>	</a:t>
            </a:r>
          </a:p>
          <a:p>
            <a:pPr>
              <a:buNone/>
            </a:pPr>
            <a:r>
              <a:rPr lang="en-US" sz="2400" dirty="0" smtClean="0">
                <a:solidFill>
                  <a:schemeClr val="bg1"/>
                </a:solidFill>
              </a:rPr>
              <a:t>	Figure A shows the causes of road accidents happening in Malaysia (RQ1). The questionnaires were distributed to 30 respondents and all 30 responded. The chart shows that 8 respondents claimed road accidents are mainly caused by ‘human errors’ or the drivers attitude  and 7 respondents blamed it on ‘poor reinforcements’. On the other hand a minority (3 respondents) viewed it as due to ‘technical error’ for example like poor car condition while only 2 respondents feel it was caused by road condition.</a:t>
            </a:r>
          </a:p>
          <a:p>
            <a:pPr>
              <a:buNone/>
            </a:pPr>
            <a:r>
              <a:rPr lang="en-US" sz="2400" dirty="0">
                <a:solidFill>
                  <a:schemeClr val="bg1"/>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381000"/>
            <a:ext cx="2895600" cy="5791200"/>
          </a:xfrm>
          <a:solidFill>
            <a:schemeClr val="tx1"/>
          </a:solidFill>
        </p:spPr>
        <p:txBody>
          <a:bodyPr>
            <a:normAutofit fontScale="92500"/>
          </a:bodyPr>
          <a:lstStyle/>
          <a:p>
            <a:r>
              <a:rPr lang="en-US" sz="2400" u="sng" dirty="0" smtClean="0">
                <a:solidFill>
                  <a:srgbClr val="FFFF00"/>
                </a:solidFill>
              </a:rPr>
              <a:t>Compare</a:t>
            </a:r>
            <a:r>
              <a:rPr lang="en-US" sz="2400" dirty="0" smtClean="0">
                <a:solidFill>
                  <a:srgbClr val="FFFF00"/>
                </a:solidFill>
              </a:rPr>
              <a:t> findings with previous research findings</a:t>
            </a:r>
          </a:p>
          <a:p>
            <a:pPr>
              <a:buNone/>
            </a:pPr>
            <a:endParaRPr lang="en-US" sz="2400" dirty="0" smtClean="0">
              <a:solidFill>
                <a:srgbClr val="FFFF00"/>
              </a:solidFill>
            </a:endParaRPr>
          </a:p>
          <a:p>
            <a:pPr>
              <a:buNone/>
            </a:pPr>
            <a:endParaRPr lang="en-US" sz="2400" dirty="0" smtClean="0">
              <a:solidFill>
                <a:srgbClr val="FFFF00"/>
              </a:solidFill>
            </a:endParaRPr>
          </a:p>
          <a:p>
            <a:pPr>
              <a:buNone/>
            </a:pPr>
            <a:endParaRPr lang="en-US" sz="2400" dirty="0" smtClean="0">
              <a:solidFill>
                <a:srgbClr val="FFFF00"/>
              </a:solidFill>
            </a:endParaRPr>
          </a:p>
          <a:p>
            <a:r>
              <a:rPr lang="en-US" sz="2400" u="sng" dirty="0" smtClean="0">
                <a:solidFill>
                  <a:srgbClr val="FF0000"/>
                </a:solidFill>
              </a:rPr>
              <a:t>Evaluate</a:t>
            </a:r>
            <a:r>
              <a:rPr lang="en-US" sz="2400" dirty="0" smtClean="0">
                <a:solidFill>
                  <a:srgbClr val="FF0000"/>
                </a:solidFill>
              </a:rPr>
              <a:t> the situation</a:t>
            </a:r>
          </a:p>
          <a:p>
            <a:endParaRPr lang="en-US" sz="2400" dirty="0" smtClean="0">
              <a:solidFill>
                <a:srgbClr val="FF0000"/>
              </a:solidFill>
            </a:endParaRPr>
          </a:p>
          <a:p>
            <a:pPr>
              <a:buNone/>
            </a:pPr>
            <a:endParaRPr lang="en-US" sz="2400" dirty="0" smtClean="0">
              <a:solidFill>
                <a:srgbClr val="FF0000"/>
              </a:solidFill>
            </a:endParaRPr>
          </a:p>
          <a:p>
            <a:pPr>
              <a:buNone/>
            </a:pPr>
            <a:endParaRPr lang="en-US" sz="2400" dirty="0" smtClean="0">
              <a:solidFill>
                <a:srgbClr val="FF0000"/>
              </a:solidFill>
            </a:endParaRPr>
          </a:p>
          <a:p>
            <a:r>
              <a:rPr lang="en-US" sz="2400" u="sng" dirty="0" smtClean="0">
                <a:solidFill>
                  <a:schemeClr val="bg1"/>
                </a:solidFill>
              </a:rPr>
              <a:t>Infer</a:t>
            </a:r>
            <a:r>
              <a:rPr lang="en-US" sz="2400" dirty="0" smtClean="0">
                <a:solidFill>
                  <a:schemeClr val="bg1"/>
                </a:solidFill>
              </a:rPr>
              <a:t> ( state your view points )</a:t>
            </a:r>
          </a:p>
          <a:p>
            <a:endParaRPr lang="en-US" dirty="0"/>
          </a:p>
        </p:txBody>
      </p:sp>
      <p:sp>
        <p:nvSpPr>
          <p:cNvPr id="4" name="Content Placeholder 3"/>
          <p:cNvSpPr>
            <a:spLocks noGrp="1"/>
          </p:cNvSpPr>
          <p:nvPr>
            <p:ph sz="half" idx="2"/>
          </p:nvPr>
        </p:nvSpPr>
        <p:spPr>
          <a:xfrm>
            <a:off x="3581400" y="381000"/>
            <a:ext cx="4953000" cy="5715000"/>
          </a:xfrm>
          <a:solidFill>
            <a:schemeClr val="tx1"/>
          </a:solidFill>
        </p:spPr>
        <p:style>
          <a:lnRef idx="0">
            <a:schemeClr val="accent2"/>
          </a:lnRef>
          <a:fillRef idx="3">
            <a:schemeClr val="accent2"/>
          </a:fillRef>
          <a:effectRef idx="3">
            <a:schemeClr val="accent2"/>
          </a:effectRef>
          <a:fontRef idx="minor">
            <a:schemeClr val="lt1"/>
          </a:fontRef>
        </p:style>
        <p:txBody>
          <a:bodyPr>
            <a:normAutofit fontScale="92500"/>
          </a:bodyPr>
          <a:lstStyle/>
          <a:p>
            <a:pPr>
              <a:buNone/>
            </a:pPr>
            <a:r>
              <a:rPr lang="en-US" sz="2800" dirty="0" smtClean="0"/>
              <a:t>	</a:t>
            </a:r>
            <a:r>
              <a:rPr lang="en-US" sz="2400" dirty="0" smtClean="0">
                <a:solidFill>
                  <a:srgbClr val="FFFF00"/>
                </a:solidFill>
              </a:rPr>
              <a:t>However, studies carried out by Smith (2003) in United States revealed road accidents were mainly caused by road condition.</a:t>
            </a:r>
            <a:r>
              <a:rPr lang="en-US" sz="2400" dirty="0" smtClean="0"/>
              <a:t> </a:t>
            </a:r>
            <a:r>
              <a:rPr lang="en-US" sz="2400" dirty="0" smtClean="0">
                <a:solidFill>
                  <a:srgbClr val="FF0000"/>
                </a:solidFill>
              </a:rPr>
              <a:t>Both studies resulted different findings as United States experienced long winter season unlike Malaysia. Besides that differences  could also be influenced by the fact that Smith (2003) surveys were responded by the highway patrollers  instead road users</a:t>
            </a:r>
            <a:r>
              <a:rPr lang="en-US" sz="2800" dirty="0" smtClean="0">
                <a:solidFill>
                  <a:srgbClr val="FF0000"/>
                </a:solidFill>
              </a:rPr>
              <a:t>.  </a:t>
            </a:r>
            <a:r>
              <a:rPr lang="en-US" sz="2400" dirty="0" smtClean="0">
                <a:solidFill>
                  <a:schemeClr val="bg1"/>
                </a:solidFill>
              </a:rPr>
              <a:t>Results in any research are expected to be different since accidents are always related to the environment and lifestyle of one’s country.   Road condition in Malaysia is one of the best in the world. </a:t>
            </a:r>
            <a:endParaRPr lang="en-US" sz="24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703387"/>
          </a:xfrm>
        </p:spPr>
        <p:txBody>
          <a:bodyPr>
            <a:normAutofit/>
          </a:bodyPr>
          <a:lstStyle/>
          <a:p>
            <a:pPr algn="ctr"/>
            <a:r>
              <a:rPr lang="en-US" dirty="0" smtClean="0"/>
              <a:t>INDIVIDUAL PRESENTATION</a:t>
            </a:r>
            <a:br>
              <a:rPr lang="en-US" dirty="0" smtClean="0"/>
            </a:br>
            <a:r>
              <a:rPr lang="en-US" dirty="0" smtClean="0"/>
              <a:t>10% ( TASK 2)</a:t>
            </a:r>
            <a:endParaRPr lang="en-US" dirty="0"/>
          </a:p>
        </p:txBody>
      </p:sp>
      <p:sp>
        <p:nvSpPr>
          <p:cNvPr id="5" name="TextBox 4"/>
          <p:cNvSpPr txBox="1"/>
          <p:nvPr/>
        </p:nvSpPr>
        <p:spPr>
          <a:xfrm>
            <a:off x="533400" y="2057400"/>
            <a:ext cx="8305800" cy="4247317"/>
          </a:xfrm>
          <a:prstGeom prst="rect">
            <a:avLst/>
          </a:prstGeom>
          <a:solidFill>
            <a:srgbClr val="FFFF00"/>
          </a:solidFill>
        </p:spPr>
        <p:txBody>
          <a:bodyPr wrap="square" rtlCol="0">
            <a:spAutoFit/>
          </a:bodyPr>
          <a:lstStyle/>
          <a:p>
            <a:r>
              <a:rPr lang="en-US" b="1" dirty="0" smtClean="0"/>
              <a:t>Oral Presentation Skills Guidelines -PPT</a:t>
            </a:r>
          </a:p>
          <a:p>
            <a:pPr>
              <a:buFont typeface="Arial" pitchFamily="34" charset="0"/>
              <a:buChar char="•"/>
            </a:pPr>
            <a:r>
              <a:rPr lang="en-US" dirty="0" smtClean="0"/>
              <a:t>Content (Bullet points)</a:t>
            </a:r>
          </a:p>
          <a:p>
            <a:pPr lvl="1">
              <a:buFont typeface="Arial" pitchFamily="34" charset="0"/>
              <a:buChar char="•"/>
            </a:pPr>
            <a:r>
              <a:rPr lang="en-US" dirty="0" smtClean="0"/>
              <a:t>Figure/Table/Chart</a:t>
            </a:r>
          </a:p>
          <a:p>
            <a:pPr lvl="1">
              <a:buFont typeface="Arial" pitchFamily="34" charset="0"/>
              <a:buChar char="•"/>
            </a:pPr>
            <a:r>
              <a:rPr lang="en-US" dirty="0" smtClean="0"/>
              <a:t>Explanation of the  Statistics</a:t>
            </a:r>
          </a:p>
          <a:p>
            <a:pPr lvl="1">
              <a:buFont typeface="Arial" pitchFamily="34" charset="0"/>
              <a:buChar char="•"/>
            </a:pPr>
            <a:r>
              <a:rPr lang="en-US" dirty="0" smtClean="0"/>
              <a:t>Comparing with previous research</a:t>
            </a:r>
          </a:p>
          <a:p>
            <a:pPr lvl="1">
              <a:buFont typeface="Arial" pitchFamily="34" charset="0"/>
              <a:buChar char="•"/>
            </a:pPr>
            <a:r>
              <a:rPr lang="en-US" dirty="0" smtClean="0"/>
              <a:t>Evaluation of the difference</a:t>
            </a:r>
          </a:p>
          <a:p>
            <a:pPr lvl="1">
              <a:buFont typeface="Arial" pitchFamily="34" charset="0"/>
              <a:buChar char="•"/>
            </a:pPr>
            <a:r>
              <a:rPr lang="en-US" dirty="0" smtClean="0"/>
              <a:t>Inference</a:t>
            </a:r>
          </a:p>
          <a:p>
            <a:pPr>
              <a:buFont typeface="Arial" pitchFamily="34" charset="0"/>
              <a:buChar char="•"/>
            </a:pPr>
            <a:r>
              <a:rPr lang="en-US" dirty="0" smtClean="0"/>
              <a:t>Presentation Skill </a:t>
            </a:r>
          </a:p>
          <a:p>
            <a:pPr lvl="1">
              <a:buFont typeface="Arial" pitchFamily="34" charset="0"/>
              <a:buChar char="•"/>
            </a:pPr>
            <a:r>
              <a:rPr lang="en-US" dirty="0" smtClean="0"/>
              <a:t> Voice Projection (Clear Enough)</a:t>
            </a:r>
          </a:p>
          <a:p>
            <a:pPr lvl="1">
              <a:buFont typeface="Arial" pitchFamily="34" charset="0"/>
              <a:buChar char="•"/>
            </a:pPr>
            <a:r>
              <a:rPr lang="en-US" dirty="0" smtClean="0"/>
              <a:t>Eye contact</a:t>
            </a:r>
          </a:p>
          <a:p>
            <a:pPr lvl="1">
              <a:buFont typeface="Arial" pitchFamily="34" charset="0"/>
              <a:buChar char="•"/>
            </a:pPr>
            <a:r>
              <a:rPr lang="en-US" dirty="0" smtClean="0"/>
              <a:t>Good Body Language</a:t>
            </a:r>
          </a:p>
          <a:p>
            <a:pPr lvl="1">
              <a:buFont typeface="Arial" pitchFamily="34" charset="0"/>
              <a:buChar char="•"/>
            </a:pPr>
            <a:r>
              <a:rPr lang="en-US" dirty="0" smtClean="0"/>
              <a:t>Interaction with audience</a:t>
            </a:r>
          </a:p>
          <a:p>
            <a:pPr>
              <a:buFont typeface="Arial" pitchFamily="34" charset="0"/>
              <a:buChar char="•"/>
            </a:pPr>
            <a:r>
              <a:rPr lang="en-US" dirty="0" smtClean="0"/>
              <a:t>Language</a:t>
            </a:r>
          </a:p>
          <a:p>
            <a:pPr lvl="2">
              <a:buFont typeface="Arial" pitchFamily="34" charset="0"/>
              <a:buChar char="•"/>
            </a:pPr>
            <a:r>
              <a:rPr lang="en-US" dirty="0" smtClean="0"/>
              <a:t>Spoken English Language</a:t>
            </a:r>
          </a:p>
          <a:p>
            <a:pPr lvl="2">
              <a:buFont typeface="Arial" pitchFamily="34" charset="0"/>
              <a:buChar char="•"/>
            </a:pPr>
            <a:r>
              <a:rPr lang="en-US" dirty="0" smtClean="0"/>
              <a:t>Simple /straight f0rward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7000"/>
            <a:ext cx="7772400" cy="1143000"/>
          </a:xfrm>
        </p:spPr>
        <p:txBody>
          <a:bodyPr>
            <a:normAutofit/>
          </a:bodyPr>
          <a:lstStyle/>
          <a:p>
            <a:pPr algn="ctr"/>
            <a:r>
              <a:rPr lang="en-US" dirty="0" smtClean="0"/>
              <a:t>SAMPLE SLIDE PRESENTATION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Research Question 1</a:t>
            </a:r>
            <a:br>
              <a:rPr lang="en-US" sz="2800" dirty="0" smtClean="0"/>
            </a:br>
            <a:r>
              <a:rPr lang="en-US" sz="2800" dirty="0" smtClean="0"/>
              <a:t>What are the causes or road accidents in UTM?</a:t>
            </a:r>
            <a:endParaRPr lang="en-US" sz="2800" dirty="0"/>
          </a:p>
        </p:txBody>
      </p:sp>
      <p:graphicFrame>
        <p:nvGraphicFramePr>
          <p:cNvPr id="5" name="Content Placeholder 4"/>
          <p:cNvGraphicFramePr>
            <a:graphicFrameLocks noGrp="1"/>
          </p:cNvGraphicFramePr>
          <p:nvPr>
            <p:ph sz="half" idx="2"/>
          </p:nvPr>
        </p:nvGraphicFramePr>
        <p:xfrm>
          <a:off x="914400" y="1676400"/>
          <a:ext cx="5257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24600" y="2819400"/>
            <a:ext cx="2590800" cy="1477328"/>
          </a:xfrm>
          <a:prstGeom prst="rect">
            <a:avLst/>
          </a:prstGeom>
          <a:noFill/>
          <a:ln>
            <a:solidFill>
              <a:schemeClr val="tx1"/>
            </a:solidFill>
          </a:ln>
        </p:spPr>
        <p:txBody>
          <a:bodyPr wrap="square" rtlCol="0">
            <a:spAutoFit/>
          </a:bodyPr>
          <a:lstStyle/>
          <a:p>
            <a:r>
              <a:rPr lang="en-US" dirty="0" smtClean="0"/>
              <a:t>1 -Attitude/Human </a:t>
            </a:r>
          </a:p>
          <a:p>
            <a:r>
              <a:rPr lang="en-US" dirty="0"/>
              <a:t> </a:t>
            </a:r>
            <a:r>
              <a:rPr lang="en-US" dirty="0" smtClean="0"/>
              <a:t>   Error</a:t>
            </a:r>
          </a:p>
          <a:p>
            <a:r>
              <a:rPr lang="en-US" dirty="0" smtClean="0"/>
              <a:t>2-Technical Error</a:t>
            </a:r>
          </a:p>
          <a:p>
            <a:r>
              <a:rPr lang="en-US" dirty="0" smtClean="0"/>
              <a:t>3- Road Condition</a:t>
            </a:r>
          </a:p>
          <a:p>
            <a:r>
              <a:rPr lang="en-US" dirty="0" smtClean="0"/>
              <a:t>4- Poor Reinforcements</a:t>
            </a:r>
            <a:endParaRPr lang="en-US" dirty="0"/>
          </a:p>
        </p:txBody>
      </p:sp>
      <p:sp>
        <p:nvSpPr>
          <p:cNvPr id="7" name="TextBox 6"/>
          <p:cNvSpPr txBox="1"/>
          <p:nvPr/>
        </p:nvSpPr>
        <p:spPr>
          <a:xfrm>
            <a:off x="1371600" y="6019800"/>
            <a:ext cx="4495800" cy="369332"/>
          </a:xfrm>
          <a:prstGeom prst="rect">
            <a:avLst/>
          </a:prstGeom>
          <a:noFill/>
        </p:spPr>
        <p:txBody>
          <a:bodyPr wrap="square" rtlCol="0">
            <a:spAutoFit/>
          </a:bodyPr>
          <a:lstStyle/>
          <a:p>
            <a:r>
              <a:rPr lang="en-US" dirty="0" smtClean="0"/>
              <a:t>Figure 1 : Causes of road accidents in UTM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124200" y="457200"/>
          <a:ext cx="5638800" cy="5831840"/>
        </p:xfrm>
        <a:graphic>
          <a:graphicData uri="http://schemas.openxmlformats.org/drawingml/2006/table">
            <a:tbl>
              <a:tblPr firstRow="1" bandRow="1">
                <a:tableStyleId>{5C22544A-7EE6-4342-B048-85BDC9FD1C3A}</a:tableStyleId>
              </a:tblPr>
              <a:tblGrid>
                <a:gridCol w="5638800"/>
              </a:tblGrid>
              <a:tr h="728980">
                <a:tc>
                  <a:txBody>
                    <a:bodyPr/>
                    <a:lstStyle/>
                    <a:p>
                      <a:pPr algn="ctr"/>
                      <a:r>
                        <a:rPr lang="en-US" dirty="0" smtClean="0"/>
                        <a:t>EXPLANATION</a:t>
                      </a:r>
                      <a:r>
                        <a:rPr lang="en-US" baseline="0" dirty="0" smtClean="0"/>
                        <a:t> OF STATISTICS</a:t>
                      </a:r>
                      <a:endParaRPr lang="en-US" dirty="0"/>
                    </a:p>
                  </a:txBody>
                  <a:tcPr/>
                </a:tc>
              </a:tr>
              <a:tr h="5102860">
                <a:tc>
                  <a:txBody>
                    <a:bodyPr/>
                    <a:lstStyle/>
                    <a:p>
                      <a:pPr>
                        <a:buFont typeface="Arial" pitchFamily="34" charset="0"/>
                        <a:buChar char="•"/>
                      </a:pPr>
                      <a:r>
                        <a:rPr lang="en-US" sz="1800" dirty="0" smtClean="0">
                          <a:solidFill>
                            <a:schemeClr val="tx1"/>
                          </a:solidFill>
                        </a:rPr>
                        <a:t>Figure A shows the causes of road accidents happening in Malaysia (RQ1). </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The questionnaires were distributed to 30 respondents and all 30 responded. </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8 respondents claimed road accidents are mainly caused by ‘human errors’ or the drivers attitude </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7 respondents blamed it on ‘poor reinforcements’. </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Minority (3 respondents) viewed it as due to ‘technical error’ for example like poor car condition.</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2 respondents feel it was caused by road condition</a:t>
                      </a:r>
                      <a:r>
                        <a:rPr lang="en-US" sz="1800" dirty="0" smtClean="0"/>
                        <a:t>.</a:t>
                      </a:r>
                      <a:endParaRPr lang="en-US" dirty="0"/>
                    </a:p>
                  </a:txBody>
                  <a:tcPr/>
                </a:tc>
              </a:tr>
            </a:tbl>
          </a:graphicData>
        </a:graphic>
      </p:graphicFrame>
      <p:graphicFrame>
        <p:nvGraphicFramePr>
          <p:cNvPr id="6" name="Content Placeholder 4"/>
          <p:cNvGraphicFramePr>
            <a:graphicFrameLocks noGrp="1"/>
          </p:cNvGraphicFramePr>
          <p:nvPr>
            <p:ph sz="half" idx="2"/>
          </p:nvPr>
        </p:nvGraphicFramePr>
        <p:xfrm>
          <a:off x="457200" y="1066800"/>
          <a:ext cx="2514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124200" y="457200"/>
          <a:ext cx="5638800" cy="5831840"/>
        </p:xfrm>
        <a:graphic>
          <a:graphicData uri="http://schemas.openxmlformats.org/drawingml/2006/table">
            <a:tbl>
              <a:tblPr firstRow="1" bandRow="1">
                <a:tableStyleId>{5C22544A-7EE6-4342-B048-85BDC9FD1C3A}</a:tableStyleId>
              </a:tblPr>
              <a:tblGrid>
                <a:gridCol w="5638800"/>
              </a:tblGrid>
              <a:tr h="728980">
                <a:tc>
                  <a:txBody>
                    <a:bodyPr/>
                    <a:lstStyle/>
                    <a:p>
                      <a:pPr algn="ctr"/>
                      <a:r>
                        <a:rPr lang="en-US" dirty="0" smtClean="0"/>
                        <a:t>COMPARING</a:t>
                      </a:r>
                      <a:r>
                        <a:rPr lang="en-US" baseline="0" dirty="0" smtClean="0"/>
                        <a:t> THE FINDINGS WITH PREVIOUS RESEARCH</a:t>
                      </a:r>
                      <a:endParaRPr lang="en-US" dirty="0"/>
                    </a:p>
                  </a:txBody>
                  <a:tcPr/>
                </a:tc>
              </a:tr>
              <a:tr h="5102860">
                <a:tc>
                  <a:txBody>
                    <a:bodyPr/>
                    <a:lstStyle/>
                    <a:p>
                      <a:pPr>
                        <a:buFont typeface="Arial" pitchFamily="34" charset="0"/>
                        <a:buChar char="•"/>
                      </a:pPr>
                      <a:r>
                        <a:rPr lang="en-US" sz="1800" dirty="0" smtClean="0">
                          <a:solidFill>
                            <a:schemeClr val="tx1"/>
                          </a:solidFill>
                        </a:rPr>
                        <a:t>Studies carried out by Smith (2003) in United States revealed road accidents were mainly caused by road condition.</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Studies by Parmesan ( 2010</a:t>
                      </a:r>
                      <a:r>
                        <a:rPr lang="en-US" sz="1800" baseline="0" dirty="0" smtClean="0">
                          <a:solidFill>
                            <a:schemeClr val="tx1"/>
                          </a:solidFill>
                        </a:rPr>
                        <a:t> ) in  Hong Kong unveiled that road accidents were contributed by the increasing number  of population owning cars.</a:t>
                      </a:r>
                    </a:p>
                    <a:p>
                      <a:pPr>
                        <a:buFont typeface="Arial" pitchFamily="34" charset="0"/>
                        <a:buChar char="•"/>
                      </a:pPr>
                      <a:endParaRPr lang="en-US" sz="1800" baseline="0" dirty="0" smtClean="0">
                        <a:solidFill>
                          <a:schemeClr val="tx1"/>
                        </a:solidFill>
                      </a:endParaRPr>
                    </a:p>
                    <a:p>
                      <a:pPr>
                        <a:buFont typeface="Arial" pitchFamily="34" charset="0"/>
                        <a:buChar char="•"/>
                      </a:pPr>
                      <a:r>
                        <a:rPr lang="en-US" sz="1800" baseline="0" dirty="0" smtClean="0">
                          <a:solidFill>
                            <a:schemeClr val="tx1"/>
                          </a:solidFill>
                        </a:rPr>
                        <a:t>Minister of Transportation in Malaysia recommended Malaysians to utilize public transportation or carpooling in reducing the number or vehicles on roads-reduce accidents.</a:t>
                      </a:r>
                      <a:endParaRPr lang="en-US" dirty="0">
                        <a:solidFill>
                          <a:schemeClr val="tx1"/>
                        </a:solidFill>
                      </a:endParaRPr>
                    </a:p>
                  </a:txBody>
                  <a:tcPr/>
                </a:tc>
              </a:tr>
            </a:tbl>
          </a:graphicData>
        </a:graphic>
      </p:graphicFrame>
      <p:graphicFrame>
        <p:nvGraphicFramePr>
          <p:cNvPr id="6" name="Content Placeholder 4"/>
          <p:cNvGraphicFramePr>
            <a:graphicFrameLocks noGrp="1"/>
          </p:cNvGraphicFramePr>
          <p:nvPr>
            <p:ph sz="half" idx="2"/>
          </p:nvPr>
        </p:nvGraphicFramePr>
        <p:xfrm>
          <a:off x="457200" y="1066800"/>
          <a:ext cx="2514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124200" y="457200"/>
          <a:ext cx="5638800" cy="5831840"/>
        </p:xfrm>
        <a:graphic>
          <a:graphicData uri="http://schemas.openxmlformats.org/drawingml/2006/table">
            <a:tbl>
              <a:tblPr firstRow="1" bandRow="1">
                <a:tableStyleId>{5C22544A-7EE6-4342-B048-85BDC9FD1C3A}</a:tableStyleId>
              </a:tblPr>
              <a:tblGrid>
                <a:gridCol w="5638800"/>
              </a:tblGrid>
              <a:tr h="728980">
                <a:tc>
                  <a:txBody>
                    <a:bodyPr/>
                    <a:lstStyle/>
                    <a:p>
                      <a:pPr algn="ctr"/>
                      <a:r>
                        <a:rPr lang="en-US" dirty="0" smtClean="0"/>
                        <a:t>Evaluating the differences between all</a:t>
                      </a:r>
                      <a:r>
                        <a:rPr lang="en-US" baseline="0" dirty="0" smtClean="0"/>
                        <a:t> of the findings</a:t>
                      </a:r>
                      <a:endParaRPr lang="en-US" dirty="0"/>
                    </a:p>
                  </a:txBody>
                  <a:tcPr/>
                </a:tc>
              </a:tr>
              <a:tr h="5102860">
                <a:tc>
                  <a:txBody>
                    <a:bodyPr/>
                    <a:lstStyle/>
                    <a:p>
                      <a:pPr>
                        <a:buFont typeface="Arial" pitchFamily="34" charset="0"/>
                        <a:buChar char="•"/>
                      </a:pPr>
                      <a:r>
                        <a:rPr lang="en-US" sz="1800" dirty="0" smtClean="0">
                          <a:solidFill>
                            <a:schemeClr val="tx1"/>
                          </a:solidFill>
                        </a:rPr>
                        <a:t>All studies resulted different findings </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United States experienced long winter season</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 Malaysia is</a:t>
                      </a:r>
                      <a:r>
                        <a:rPr lang="en-US" sz="1800" baseline="0" dirty="0" smtClean="0">
                          <a:solidFill>
                            <a:schemeClr val="tx1"/>
                          </a:solidFill>
                        </a:rPr>
                        <a:t> hot all year round</a:t>
                      </a:r>
                      <a:r>
                        <a:rPr lang="en-US" sz="1800" dirty="0" smtClean="0">
                          <a:solidFill>
                            <a:schemeClr val="tx1"/>
                          </a:solidFill>
                        </a:rPr>
                        <a:t>.</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 Smith (2003) surveys were responded by the highway patrollers.</a:t>
                      </a:r>
                    </a:p>
                    <a:p>
                      <a:pPr>
                        <a:buFont typeface="Arial" pitchFamily="34" charset="0"/>
                        <a:buNone/>
                      </a:pPr>
                      <a:endParaRPr lang="en-US" sz="1800" dirty="0" smtClean="0">
                        <a:solidFill>
                          <a:schemeClr val="tx1"/>
                        </a:solidFill>
                      </a:endParaRPr>
                    </a:p>
                    <a:p>
                      <a:pPr>
                        <a:buFont typeface="Arial" pitchFamily="34" charset="0"/>
                        <a:buChar char="•"/>
                      </a:pPr>
                      <a:r>
                        <a:rPr lang="en-US" sz="1800" dirty="0" smtClean="0">
                          <a:solidFill>
                            <a:schemeClr val="tx1"/>
                          </a:solidFill>
                        </a:rPr>
                        <a:t> Studies in UTM were responded by road users</a:t>
                      </a:r>
                      <a:r>
                        <a:rPr lang="en-US" sz="2000" dirty="0" smtClean="0">
                          <a:solidFill>
                            <a:schemeClr val="tx1"/>
                          </a:solidFill>
                        </a:rPr>
                        <a:t>.</a:t>
                      </a:r>
                    </a:p>
                    <a:p>
                      <a:pPr>
                        <a:buFont typeface="Arial" pitchFamily="34" charset="0"/>
                        <a:buNone/>
                      </a:pPr>
                      <a:endParaRPr lang="en-US" sz="2000" dirty="0" smtClean="0">
                        <a:solidFill>
                          <a:schemeClr val="tx1"/>
                        </a:solidFill>
                      </a:endParaRPr>
                    </a:p>
                    <a:p>
                      <a:pPr>
                        <a:buFont typeface="Arial" pitchFamily="34" charset="0"/>
                        <a:buChar char="•"/>
                      </a:pPr>
                      <a:r>
                        <a:rPr lang="en-US" sz="2000" dirty="0" smtClean="0">
                          <a:solidFill>
                            <a:schemeClr val="tx1"/>
                          </a:solidFill>
                        </a:rPr>
                        <a:t>Studies in Hong Kong involved</a:t>
                      </a:r>
                      <a:r>
                        <a:rPr lang="en-US" sz="2000" baseline="0" dirty="0" smtClean="0">
                          <a:solidFill>
                            <a:schemeClr val="tx1"/>
                          </a:solidFill>
                        </a:rPr>
                        <a:t> a highly dense populated area compared to UTM.</a:t>
                      </a:r>
                      <a:endParaRPr lang="en-US" dirty="0">
                        <a:solidFill>
                          <a:schemeClr val="tx1"/>
                        </a:solidFill>
                      </a:endParaRPr>
                    </a:p>
                  </a:txBody>
                  <a:tcPr/>
                </a:tc>
              </a:tr>
            </a:tbl>
          </a:graphicData>
        </a:graphic>
      </p:graphicFrame>
      <p:graphicFrame>
        <p:nvGraphicFramePr>
          <p:cNvPr id="6" name="Content Placeholder 4"/>
          <p:cNvGraphicFramePr>
            <a:graphicFrameLocks noGrp="1"/>
          </p:cNvGraphicFramePr>
          <p:nvPr>
            <p:ph sz="half" idx="2"/>
          </p:nvPr>
        </p:nvGraphicFramePr>
        <p:xfrm>
          <a:off x="457200" y="1066800"/>
          <a:ext cx="2514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ANALYSIS</a:t>
            </a:r>
            <a:br>
              <a:rPr lang="en-US" dirty="0" smtClean="0"/>
            </a:br>
            <a:r>
              <a:rPr lang="en-US" dirty="0" smtClean="0"/>
              <a:t>(Coding System)</a:t>
            </a:r>
            <a:endParaRPr lang="en-US" dirty="0"/>
          </a:p>
        </p:txBody>
      </p:sp>
      <p:sp>
        <p:nvSpPr>
          <p:cNvPr id="4" name="Rectangle 3"/>
          <p:cNvSpPr>
            <a:spLocks noGrp="1" noChangeArrowheads="1"/>
          </p:cNvSpPr>
          <p:nvPr>
            <p:ph idx="1"/>
          </p:nvPr>
        </p:nvSpPr>
        <p:spPr/>
        <p:txBody>
          <a:bodyPr>
            <a:normAutofit/>
          </a:bodyPr>
          <a:lstStyle/>
          <a:p>
            <a:pPr>
              <a:lnSpc>
                <a:spcPct val="90000"/>
              </a:lnSpc>
              <a:buFont typeface="Wingdings" pitchFamily="2" charset="2"/>
              <a:buNone/>
            </a:pPr>
            <a:r>
              <a:rPr lang="en-US" sz="2000" dirty="0"/>
              <a:t>Example:</a:t>
            </a:r>
          </a:p>
          <a:p>
            <a:pPr>
              <a:lnSpc>
                <a:spcPct val="90000"/>
              </a:lnSpc>
              <a:buFont typeface="Wingdings" pitchFamily="2" charset="2"/>
              <a:buNone/>
            </a:pPr>
            <a:r>
              <a:rPr lang="en-US" sz="2000" b="1" u="sng" dirty="0"/>
              <a:t>Gender of the respondents</a:t>
            </a:r>
          </a:p>
          <a:p>
            <a:pPr>
              <a:lnSpc>
                <a:spcPct val="90000"/>
              </a:lnSpc>
            </a:pPr>
            <a:r>
              <a:rPr lang="en-US" sz="2000" dirty="0"/>
              <a:t>‘1’ for Male and ‘2’ for Female.</a:t>
            </a:r>
          </a:p>
          <a:p>
            <a:pPr>
              <a:lnSpc>
                <a:spcPct val="90000"/>
              </a:lnSpc>
              <a:buFont typeface="Wingdings" pitchFamily="2" charset="2"/>
              <a:buNone/>
            </a:pPr>
            <a:endParaRPr lang="en-US" sz="2000" dirty="0"/>
          </a:p>
          <a:p>
            <a:pPr>
              <a:lnSpc>
                <a:spcPct val="90000"/>
              </a:lnSpc>
              <a:buFont typeface="Wingdings" pitchFamily="2" charset="2"/>
              <a:buNone/>
            </a:pPr>
            <a:r>
              <a:rPr lang="en-US" sz="2000" b="1" u="sng" dirty="0"/>
              <a:t>Type of HP service plan used</a:t>
            </a:r>
          </a:p>
          <a:p>
            <a:pPr>
              <a:lnSpc>
                <a:spcPct val="90000"/>
              </a:lnSpc>
            </a:pPr>
            <a:r>
              <a:rPr lang="en-US" sz="2000" dirty="0"/>
              <a:t>‘1 – pre-paid’, ‘2 – fixed line’</a:t>
            </a:r>
          </a:p>
          <a:p>
            <a:pPr>
              <a:lnSpc>
                <a:spcPct val="90000"/>
              </a:lnSpc>
              <a:buFont typeface="Wingdings" pitchFamily="2" charset="2"/>
              <a:buNone/>
            </a:pPr>
            <a:endParaRPr lang="en-US" sz="2000" dirty="0"/>
          </a:p>
          <a:p>
            <a:pPr>
              <a:lnSpc>
                <a:spcPct val="90000"/>
              </a:lnSpc>
              <a:buFont typeface="Wingdings" pitchFamily="2" charset="2"/>
              <a:buNone/>
            </a:pPr>
            <a:r>
              <a:rPr lang="en-US" sz="2000" b="1" u="sng" dirty="0"/>
              <a:t>Type of HP provider used</a:t>
            </a:r>
          </a:p>
          <a:p>
            <a:pPr>
              <a:lnSpc>
                <a:spcPct val="90000"/>
              </a:lnSpc>
            </a:pPr>
            <a:r>
              <a:rPr lang="en-US" sz="2000" dirty="0"/>
              <a:t>‘1 – </a:t>
            </a:r>
            <a:r>
              <a:rPr lang="en-US" sz="2000" dirty="0" err="1"/>
              <a:t>TalkTime</a:t>
            </a:r>
            <a:r>
              <a:rPr lang="en-US" sz="2000" dirty="0"/>
              <a:t>’, ‘2 – </a:t>
            </a:r>
            <a:r>
              <a:rPr lang="en-US" sz="2000" dirty="0" err="1"/>
              <a:t>AirCom</a:t>
            </a:r>
            <a:r>
              <a:rPr lang="en-US" sz="2000" dirty="0"/>
              <a:t>’, ‘3 – </a:t>
            </a:r>
            <a:r>
              <a:rPr lang="en-US" sz="2000" dirty="0" err="1"/>
              <a:t>LemonRing</a:t>
            </a:r>
            <a:r>
              <a:rPr lang="en-US" sz="2000" dirty="0"/>
              <a:t>’</a:t>
            </a:r>
          </a:p>
          <a:p>
            <a:pPr>
              <a:lnSpc>
                <a:spcPct val="90000"/>
              </a:lnSpc>
              <a:buFont typeface="Wingdings" pitchFamily="2" charset="2"/>
              <a:buNone/>
            </a:pPr>
            <a:endParaRPr lang="en-US" sz="2000" dirty="0"/>
          </a:p>
          <a:p>
            <a:pPr>
              <a:lnSpc>
                <a:spcPct val="90000"/>
              </a:lnSpc>
              <a:buFont typeface="Wingdings" pitchFamily="2" charset="2"/>
              <a:buNone/>
            </a:pPr>
            <a:r>
              <a:rPr lang="en-US" sz="2000" b="1" u="sng" dirty="0"/>
              <a:t>Reasons of choosing the provider</a:t>
            </a:r>
          </a:p>
          <a:p>
            <a:pPr>
              <a:lnSpc>
                <a:spcPct val="90000"/>
              </a:lnSpc>
            </a:pPr>
            <a:r>
              <a:rPr lang="en-US" sz="2000" dirty="0"/>
              <a:t>‘1 – low price’, ‘2 – popular service’, ‘3 – better coverage’</a:t>
            </a:r>
          </a:p>
          <a:p>
            <a:pPr algn="r">
              <a:lnSpc>
                <a:spcPct val="90000"/>
              </a:lnSpc>
              <a:buFont typeface="Wingdings" pitchFamily="2" charset="2"/>
              <a:buNone/>
            </a:pPr>
            <a:endParaRPr lang="en-US" sz="2000" dirty="0"/>
          </a:p>
          <a:p>
            <a:pPr algn="r">
              <a:lnSpc>
                <a:spcPct val="90000"/>
              </a:lnSpc>
              <a:buFont typeface="Wingdings" pitchFamily="2" charset="2"/>
              <a:buNone/>
            </a:pPr>
            <a:r>
              <a:rPr lang="en-US" sz="2000" dirty="0"/>
              <a:t>Sample (Page 48 &amp; 49)</a:t>
            </a:r>
          </a:p>
          <a:p>
            <a:pPr>
              <a:lnSpc>
                <a:spcPct val="90000"/>
              </a:lnSpc>
              <a:buFont typeface="Wingdings" pitchFamily="2" charset="2"/>
              <a:buNone/>
            </a:pPr>
            <a:endParaRPr lang="en-US" sz="2000" dirty="0"/>
          </a:p>
          <a:p>
            <a:pPr>
              <a:lnSpc>
                <a:spcPct val="90000"/>
              </a:lnSpc>
              <a:buFont typeface="Wingdings" pitchFamily="2" charset="2"/>
              <a:buNone/>
            </a:pPr>
            <a:endParaRPr lang="en-US" sz="2000" dirty="0"/>
          </a:p>
          <a:p>
            <a:pPr>
              <a:lnSpc>
                <a:spcPct val="90000"/>
              </a:lnSpc>
              <a:buFont typeface="Wingdings" pitchFamily="2" charset="2"/>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124200" y="457200"/>
          <a:ext cx="5638800" cy="5831840"/>
        </p:xfrm>
        <a:graphic>
          <a:graphicData uri="http://schemas.openxmlformats.org/drawingml/2006/table">
            <a:tbl>
              <a:tblPr firstRow="1" bandRow="1">
                <a:tableStyleId>{5C22544A-7EE6-4342-B048-85BDC9FD1C3A}</a:tableStyleId>
              </a:tblPr>
              <a:tblGrid>
                <a:gridCol w="5638800"/>
              </a:tblGrid>
              <a:tr h="728980">
                <a:tc>
                  <a:txBody>
                    <a:bodyPr/>
                    <a:lstStyle/>
                    <a:p>
                      <a:pPr algn="ctr"/>
                      <a:r>
                        <a:rPr lang="en-US" sz="2800" i="1" dirty="0" smtClean="0"/>
                        <a:t>Inference</a:t>
                      </a:r>
                      <a:endParaRPr lang="en-US" sz="2800" i="1" dirty="0"/>
                    </a:p>
                  </a:txBody>
                  <a:tcPr/>
                </a:tc>
              </a:tr>
              <a:tr h="510286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chemeClr val="tx1"/>
                          </a:solidFill>
                        </a:rPr>
                        <a:t>Results in any research are expected to be different since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chemeClr val="tx1"/>
                          </a:solidFill>
                        </a:rPr>
                        <a:t>Road condition in Malaysia Highway is one of the best in the world.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chemeClr val="tx1"/>
                          </a:solidFill>
                        </a:rPr>
                        <a:t>Accidents are always related to the environment and lifestyle of one’s country.   </a:t>
                      </a:r>
                    </a:p>
                    <a:p>
                      <a:pPr>
                        <a:buFont typeface="Arial" pitchFamily="34" charset="0"/>
                        <a:buNone/>
                      </a:pPr>
                      <a:endParaRPr lang="en-US" dirty="0">
                        <a:solidFill>
                          <a:schemeClr val="tx1"/>
                        </a:solidFill>
                      </a:endParaRPr>
                    </a:p>
                  </a:txBody>
                  <a:tcPr/>
                </a:tc>
              </a:tr>
            </a:tbl>
          </a:graphicData>
        </a:graphic>
      </p:graphicFrame>
      <p:graphicFrame>
        <p:nvGraphicFramePr>
          <p:cNvPr id="6" name="Content Placeholder 4"/>
          <p:cNvGraphicFramePr>
            <a:graphicFrameLocks noGrp="1"/>
          </p:cNvGraphicFramePr>
          <p:nvPr>
            <p:ph sz="half" idx="2"/>
          </p:nvPr>
        </p:nvGraphicFramePr>
        <p:xfrm>
          <a:off x="457200" y="1066800"/>
          <a:ext cx="2514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System</a:t>
            </a:r>
            <a:endParaRPr lang="en-US" dirty="0"/>
          </a:p>
        </p:txBody>
      </p:sp>
      <p:sp>
        <p:nvSpPr>
          <p:cNvPr id="4" name="Rectangle 3"/>
          <p:cNvSpPr>
            <a:spLocks noGrp="1" noChangeArrowheads="1"/>
          </p:cNvSpPr>
          <p:nvPr>
            <p:ph idx="1"/>
          </p:nvPr>
        </p:nvSpPr>
        <p:spPr/>
        <p:txBody>
          <a:bodyPr>
            <a:normAutofit fontScale="92500" lnSpcReduction="20000"/>
          </a:bodyPr>
          <a:lstStyle/>
          <a:p>
            <a:pPr>
              <a:buSzPct val="170000"/>
              <a:buFont typeface="Wingdings" pitchFamily="2" charset="2"/>
              <a:buChar char="§"/>
            </a:pPr>
            <a:r>
              <a:rPr lang="en-US" sz="3000" dirty="0"/>
              <a:t>Code for the students who took part in the survey, i.e. S1, S2, etc.</a:t>
            </a:r>
          </a:p>
          <a:p>
            <a:pPr>
              <a:buSzPct val="170000"/>
              <a:buFont typeface="Wingdings" pitchFamily="2" charset="2"/>
              <a:buNone/>
            </a:pPr>
            <a:endParaRPr lang="en-US" sz="3000" dirty="0"/>
          </a:p>
          <a:p>
            <a:r>
              <a:rPr lang="en-US" sz="3000" dirty="0"/>
              <a:t>Also suitable for Yes/No questions and </a:t>
            </a:r>
            <a:r>
              <a:rPr lang="en-US" sz="3000" dirty="0" err="1"/>
              <a:t>Likert</a:t>
            </a:r>
            <a:r>
              <a:rPr lang="en-US" sz="3000" dirty="0"/>
              <a:t>-scale statements in a questionnaire.</a:t>
            </a:r>
          </a:p>
          <a:p>
            <a:pPr>
              <a:buFont typeface="Wingdings" pitchFamily="2" charset="2"/>
              <a:buNone/>
            </a:pPr>
            <a:endParaRPr lang="en-US" sz="3000" dirty="0"/>
          </a:p>
          <a:p>
            <a:r>
              <a:rPr lang="en-US" sz="3000" dirty="0"/>
              <a:t>‘1 – Yes’ and ‘2 – No’</a:t>
            </a:r>
          </a:p>
          <a:p>
            <a:pPr>
              <a:buFont typeface="Wingdings" pitchFamily="2" charset="2"/>
              <a:buNone/>
            </a:pPr>
            <a:endParaRPr lang="en-US" sz="3000" dirty="0"/>
          </a:p>
          <a:p>
            <a:r>
              <a:rPr lang="en-US" sz="3000" dirty="0"/>
              <a:t>‘1 – strongly agree’, ‘2 – agree’, ‘3 – disagree’ and ‘4 – strongly disagree’</a:t>
            </a:r>
          </a:p>
          <a:p>
            <a:pPr>
              <a:buFont typeface="Wingdings" pitchFamily="2" charset="2"/>
              <a:buNone/>
            </a:pPr>
            <a:endParaRPr lang="en-US" sz="2400" dirty="0"/>
          </a:p>
          <a:p>
            <a:pPr algn="r"/>
            <a:r>
              <a:rPr lang="en-US" sz="2000" dirty="0"/>
              <a:t>Page 49</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Presenting Quantitative Data</a:t>
            </a:r>
          </a:p>
        </p:txBody>
      </p:sp>
      <p:sp>
        <p:nvSpPr>
          <p:cNvPr id="12291" name="Rectangle 3"/>
          <p:cNvSpPr>
            <a:spLocks noGrp="1" noChangeArrowheads="1"/>
          </p:cNvSpPr>
          <p:nvPr>
            <p:ph idx="1"/>
          </p:nvPr>
        </p:nvSpPr>
        <p:spPr/>
        <p:txBody>
          <a:bodyPr>
            <a:normAutofit/>
          </a:bodyPr>
          <a:lstStyle/>
          <a:p>
            <a:pPr>
              <a:lnSpc>
                <a:spcPct val="90000"/>
              </a:lnSpc>
            </a:pPr>
            <a:r>
              <a:rPr lang="en-US"/>
              <a:t>Turn the data into something more comprehensible.</a:t>
            </a:r>
          </a:p>
          <a:p>
            <a:pPr>
              <a:lnSpc>
                <a:spcPct val="90000"/>
              </a:lnSpc>
              <a:buFont typeface="Wingdings" pitchFamily="2" charset="2"/>
              <a:buNone/>
            </a:pPr>
            <a:endParaRPr lang="en-US"/>
          </a:p>
          <a:p>
            <a:pPr>
              <a:lnSpc>
                <a:spcPct val="90000"/>
              </a:lnSpc>
            </a:pPr>
            <a:r>
              <a:rPr lang="en-US"/>
              <a:t>Use illustrations such as tables, graphs and charts.</a:t>
            </a:r>
          </a:p>
          <a:p>
            <a:pPr>
              <a:lnSpc>
                <a:spcPct val="90000"/>
              </a:lnSpc>
              <a:buFont typeface="Wingdings" pitchFamily="2" charset="2"/>
              <a:buNone/>
            </a:pPr>
            <a:endParaRPr lang="en-US"/>
          </a:p>
          <a:p>
            <a:pPr>
              <a:lnSpc>
                <a:spcPct val="90000"/>
              </a:lnSpc>
            </a:pPr>
            <a:r>
              <a:rPr lang="en-US"/>
              <a:t>Use appropriate illustrations to help readers to understand the data, to identify the significant features of the data and grasp the significance of the entire report.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Figure or Table Number</a:t>
            </a:r>
          </a:p>
        </p:txBody>
      </p:sp>
      <p:sp>
        <p:nvSpPr>
          <p:cNvPr id="14339" name="Rectangle 3"/>
          <p:cNvSpPr>
            <a:spLocks noGrp="1" noChangeArrowheads="1"/>
          </p:cNvSpPr>
          <p:nvPr>
            <p:ph idx="1"/>
          </p:nvPr>
        </p:nvSpPr>
        <p:spPr/>
        <p:txBody>
          <a:bodyPr/>
          <a:lstStyle/>
          <a:p>
            <a:pPr>
              <a:lnSpc>
                <a:spcPct val="90000"/>
              </a:lnSpc>
            </a:pPr>
            <a:r>
              <a:rPr lang="en-US" sz="2400"/>
              <a:t>Figures are visuals consisting of graphs, maps, schematic diagrams, photographs, flowcharts, Gantt charts, tree diagrams, etc.</a:t>
            </a:r>
          </a:p>
          <a:p>
            <a:pPr>
              <a:lnSpc>
                <a:spcPct val="90000"/>
              </a:lnSpc>
              <a:buFont typeface="Wingdings" pitchFamily="2" charset="2"/>
              <a:buNone/>
            </a:pPr>
            <a:endParaRPr lang="en-US" sz="2400"/>
          </a:p>
          <a:p>
            <a:pPr>
              <a:lnSpc>
                <a:spcPct val="90000"/>
              </a:lnSpc>
            </a:pPr>
            <a:r>
              <a:rPr lang="en-US" sz="2400"/>
              <a:t>Use Arabic numerals, e.g. ‘Figure 2’ instead of ‘Figure Two’.</a:t>
            </a:r>
          </a:p>
          <a:p>
            <a:pPr>
              <a:lnSpc>
                <a:spcPct val="90000"/>
              </a:lnSpc>
              <a:buFont typeface="Wingdings" pitchFamily="2" charset="2"/>
              <a:buNone/>
            </a:pPr>
            <a:endParaRPr lang="en-US" sz="2400"/>
          </a:p>
          <a:p>
            <a:pPr>
              <a:lnSpc>
                <a:spcPct val="90000"/>
              </a:lnSpc>
            </a:pPr>
            <a:r>
              <a:rPr lang="en-US" sz="2400"/>
              <a:t>Number the figures and tables separately.</a:t>
            </a:r>
          </a:p>
          <a:p>
            <a:pPr>
              <a:lnSpc>
                <a:spcPct val="90000"/>
              </a:lnSpc>
              <a:buFont typeface="Wingdings" pitchFamily="2" charset="2"/>
              <a:buNone/>
            </a:pPr>
            <a:endParaRPr lang="en-US" sz="2400"/>
          </a:p>
          <a:p>
            <a:pPr>
              <a:lnSpc>
                <a:spcPct val="90000"/>
              </a:lnSpc>
            </a:pPr>
            <a:r>
              <a:rPr lang="en-US" sz="2400"/>
              <a:t>Number the visuals in their sequential order of appearance.</a:t>
            </a:r>
          </a:p>
          <a:p>
            <a:pPr>
              <a:lnSpc>
                <a:spcPct val="90000"/>
              </a:lnSpc>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Title or Caption</a:t>
            </a:r>
          </a:p>
        </p:txBody>
      </p:sp>
      <p:sp>
        <p:nvSpPr>
          <p:cNvPr id="15363" name="Rectangle 3"/>
          <p:cNvSpPr>
            <a:spLocks noGrp="1" noChangeArrowheads="1"/>
          </p:cNvSpPr>
          <p:nvPr>
            <p:ph idx="1"/>
          </p:nvPr>
        </p:nvSpPr>
        <p:spPr/>
        <p:txBody>
          <a:bodyPr/>
          <a:lstStyle/>
          <a:p>
            <a:pPr>
              <a:lnSpc>
                <a:spcPct val="90000"/>
              </a:lnSpc>
            </a:pPr>
            <a:r>
              <a:rPr lang="en-US" sz="2400"/>
              <a:t>Should be short and concise.</a:t>
            </a:r>
          </a:p>
          <a:p>
            <a:pPr>
              <a:lnSpc>
                <a:spcPct val="90000"/>
              </a:lnSpc>
              <a:buFont typeface="Wingdings" pitchFamily="2" charset="2"/>
              <a:buNone/>
            </a:pPr>
            <a:endParaRPr lang="en-US" sz="2400"/>
          </a:p>
          <a:p>
            <a:pPr>
              <a:lnSpc>
                <a:spcPct val="90000"/>
              </a:lnSpc>
            </a:pPr>
            <a:r>
              <a:rPr lang="en-US" sz="2400"/>
              <a:t>Titles of visuals should describe the subject of the illustrations and data included.</a:t>
            </a:r>
          </a:p>
          <a:p>
            <a:pPr>
              <a:lnSpc>
                <a:spcPct val="90000"/>
              </a:lnSpc>
              <a:buFont typeface="Wingdings" pitchFamily="2" charset="2"/>
              <a:buNone/>
            </a:pPr>
            <a:endParaRPr lang="en-US" sz="2400"/>
          </a:p>
          <a:p>
            <a:pPr>
              <a:lnSpc>
                <a:spcPct val="90000"/>
              </a:lnSpc>
            </a:pPr>
            <a:r>
              <a:rPr lang="en-US" sz="2400"/>
              <a:t>Titles should be placed correctly, i.e. title of a table should be placed above the table while title for a figure should be placed below the figure.</a:t>
            </a:r>
          </a:p>
          <a:p>
            <a:pPr>
              <a:lnSpc>
                <a:spcPct val="90000"/>
              </a:lnSpc>
              <a:buFont typeface="Wingdings" pitchFamily="2" charset="2"/>
              <a:buNone/>
            </a:pPr>
            <a:endParaRPr lang="en-US" sz="2400"/>
          </a:p>
          <a:p>
            <a:pPr>
              <a:lnSpc>
                <a:spcPct val="90000"/>
              </a:lnSpc>
            </a:pPr>
            <a:r>
              <a:rPr lang="en-US" sz="2400"/>
              <a:t>First letter of every word in the title should be capitalised except for prepositions and articles.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a:t>Labels of Parts in the Illustrations</a:t>
            </a:r>
          </a:p>
        </p:txBody>
      </p:sp>
      <p:sp>
        <p:nvSpPr>
          <p:cNvPr id="16387" name="Rectangle 3"/>
          <p:cNvSpPr>
            <a:spLocks noGrp="1" noChangeArrowheads="1"/>
          </p:cNvSpPr>
          <p:nvPr>
            <p:ph idx="1"/>
          </p:nvPr>
        </p:nvSpPr>
        <p:spPr/>
        <p:txBody>
          <a:bodyPr/>
          <a:lstStyle/>
          <a:p>
            <a:r>
              <a:rPr lang="en-US"/>
              <a:t>Labels should be clear.</a:t>
            </a:r>
          </a:p>
          <a:p>
            <a:pPr>
              <a:buFont typeface="Wingdings" pitchFamily="2" charset="2"/>
              <a:buNone/>
            </a:pPr>
            <a:endParaRPr lang="en-US"/>
          </a:p>
          <a:p>
            <a:r>
              <a:rPr lang="en-US"/>
              <a:t>Labels should consist of only a few words.</a:t>
            </a:r>
          </a:p>
          <a:p>
            <a:pPr>
              <a:buFont typeface="Wingdings" pitchFamily="2" charset="2"/>
              <a:buNone/>
            </a:pPr>
            <a:endParaRPr lang="en-US"/>
          </a:p>
          <a:p>
            <a:pPr algn="r">
              <a:buFont typeface="Wingdings" pitchFamily="2" charset="2"/>
              <a:buNone/>
            </a:pPr>
            <a:r>
              <a:rPr lang="en-US" sz="2000"/>
              <a:t>Sample (Page 51 &amp; 52)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Analysing Quantitative Data</a:t>
            </a:r>
          </a:p>
        </p:txBody>
      </p:sp>
      <p:sp>
        <p:nvSpPr>
          <p:cNvPr id="19459" name="Rectangle 3"/>
          <p:cNvSpPr>
            <a:spLocks noGrp="1" noChangeArrowheads="1"/>
          </p:cNvSpPr>
          <p:nvPr>
            <p:ph type="body" sz="half" idx="1"/>
          </p:nvPr>
        </p:nvSpPr>
        <p:spPr>
          <a:xfrm>
            <a:off x="914400" y="1600200"/>
            <a:ext cx="7772400" cy="4530725"/>
          </a:xfrm>
        </p:spPr>
        <p:txBody>
          <a:bodyPr>
            <a:normAutofit lnSpcReduction="10000"/>
          </a:bodyPr>
          <a:lstStyle/>
          <a:p>
            <a:pPr>
              <a:lnSpc>
                <a:spcPct val="90000"/>
              </a:lnSpc>
            </a:pPr>
            <a:r>
              <a:rPr lang="en-US" sz="2000" dirty="0"/>
              <a:t>Analysis of quantitative data involves interpretation of frequencies, tables, graphs, etc. that describes the data.</a:t>
            </a:r>
          </a:p>
          <a:p>
            <a:pPr>
              <a:lnSpc>
                <a:spcPct val="90000"/>
              </a:lnSpc>
              <a:buFont typeface="Wingdings" pitchFamily="2" charset="2"/>
              <a:buNone/>
            </a:pPr>
            <a:endParaRPr lang="en-US" sz="2000" dirty="0"/>
          </a:p>
          <a:p>
            <a:pPr algn="ctr">
              <a:lnSpc>
                <a:spcPct val="90000"/>
              </a:lnSpc>
              <a:buFont typeface="Wingdings" pitchFamily="2" charset="2"/>
              <a:buNone/>
            </a:pPr>
            <a:r>
              <a:rPr lang="en-US" sz="2000" dirty="0"/>
              <a:t>	Table 4.5 	Number of Students According to HP Service Plan</a:t>
            </a:r>
          </a:p>
          <a:p>
            <a:pPr algn="ctr">
              <a:lnSpc>
                <a:spcPct val="90000"/>
              </a:lnSpc>
              <a:buFont typeface="Wingdings" pitchFamily="2" charset="2"/>
              <a:buNone/>
            </a:pPr>
            <a:r>
              <a:rPr lang="en-US" sz="2000" dirty="0"/>
              <a:t>N = 14</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endParaRPr lang="en-US" sz="2000" i="1" dirty="0" smtClean="0"/>
          </a:p>
          <a:p>
            <a:pPr>
              <a:lnSpc>
                <a:spcPct val="90000"/>
              </a:lnSpc>
            </a:pPr>
            <a:endParaRPr lang="en-US" sz="2000" i="1" dirty="0"/>
          </a:p>
          <a:p>
            <a:pPr>
              <a:lnSpc>
                <a:spcPct val="90000"/>
              </a:lnSpc>
            </a:pPr>
            <a:r>
              <a:rPr lang="en-US" sz="2000" i="1" dirty="0" smtClean="0"/>
              <a:t>The </a:t>
            </a:r>
            <a:r>
              <a:rPr lang="en-US" sz="2000" i="1" dirty="0"/>
              <a:t>analysis of the data in Table 4.5 shows that eight students used the ‘Pre-paid’ HP service plan and six other students used the ‘Fixed Line’ HP service plan.</a:t>
            </a:r>
          </a:p>
          <a:p>
            <a:pPr>
              <a:lnSpc>
                <a:spcPct val="90000"/>
              </a:lnSpc>
            </a:pPr>
            <a:endParaRPr lang="en-US" sz="2000" i="1" dirty="0"/>
          </a:p>
        </p:txBody>
      </p:sp>
      <p:graphicFrame>
        <p:nvGraphicFramePr>
          <p:cNvPr id="19480" name="Group 24"/>
          <p:cNvGraphicFramePr>
            <a:graphicFrameLocks noGrp="1"/>
          </p:cNvGraphicFramePr>
          <p:nvPr>
            <p:ph sz="half" idx="2"/>
            <p:extLst>
              <p:ext uri="{D42A27DB-BD31-4B8C-83A1-F6EECF244321}">
                <p14:modId xmlns:p14="http://schemas.microsoft.com/office/powerpoint/2010/main" val="4000606346"/>
              </p:ext>
            </p:extLst>
          </p:nvPr>
        </p:nvGraphicFramePr>
        <p:xfrm>
          <a:off x="1524000" y="3200400"/>
          <a:ext cx="6629400" cy="1371600"/>
        </p:xfrm>
        <a:graphic>
          <a:graphicData uri="http://schemas.openxmlformats.org/drawingml/2006/table">
            <a:tbl>
              <a:tblPr/>
              <a:tblGrid>
                <a:gridCol w="3314700"/>
                <a:gridCol w="3314700"/>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Type of HP Service Plan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1" i="0" u="none" strike="noStrike" cap="none" normalizeH="0" baseline="0" smtClean="0">
                          <a:ln>
                            <a:noFill/>
                          </a:ln>
                          <a:solidFill>
                            <a:schemeClr val="tx1"/>
                          </a:solidFill>
                          <a:effectLst/>
                          <a:latin typeface="Arial" charset="0"/>
                        </a:rPr>
                        <a:t>Number of Students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Pre-paid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Fixed 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3800"/>
              <a:t>Responses to an Open-ended Question in the Questionnaire</a:t>
            </a:r>
          </a:p>
        </p:txBody>
      </p:sp>
      <p:sp>
        <p:nvSpPr>
          <p:cNvPr id="24579" name="Rectangle 3"/>
          <p:cNvSpPr>
            <a:spLocks noGrp="1" noChangeArrowheads="1"/>
          </p:cNvSpPr>
          <p:nvPr>
            <p:ph type="body" sz="half" idx="1"/>
          </p:nvPr>
        </p:nvSpPr>
        <p:spPr>
          <a:xfrm>
            <a:off x="762000" y="1600200"/>
            <a:ext cx="7924800" cy="4530725"/>
          </a:xfrm>
        </p:spPr>
        <p:txBody>
          <a:bodyPr/>
          <a:lstStyle/>
          <a:p>
            <a:pPr algn="ctr">
              <a:buFont typeface="Wingdings" pitchFamily="2" charset="2"/>
              <a:buNone/>
            </a:pPr>
            <a:r>
              <a:rPr lang="en-US" sz="2400"/>
              <a:t>	</a:t>
            </a:r>
            <a:r>
              <a:rPr lang="en-US" sz="2000"/>
              <a:t>Hand phones are very popular among students of all ages.  Please give your comments.</a:t>
            </a:r>
          </a:p>
          <a:p>
            <a:endParaRPr lang="en-US" sz="2000"/>
          </a:p>
        </p:txBody>
      </p:sp>
      <p:graphicFrame>
        <p:nvGraphicFramePr>
          <p:cNvPr id="24628" name="Group 52"/>
          <p:cNvGraphicFramePr>
            <a:graphicFrameLocks noGrp="1"/>
          </p:cNvGraphicFramePr>
          <p:nvPr>
            <p:ph sz="half" idx="2"/>
          </p:nvPr>
        </p:nvGraphicFramePr>
        <p:xfrm>
          <a:off x="914400" y="2514600"/>
          <a:ext cx="7848600" cy="3400108"/>
        </p:xfrm>
        <a:graphic>
          <a:graphicData uri="http://schemas.openxmlformats.org/drawingml/2006/table">
            <a:tbl>
              <a:tblPr/>
              <a:tblGrid>
                <a:gridCol w="1552575"/>
                <a:gridCol w="6296025"/>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rPr>
                        <a:t>Student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rPr>
                        <a:t>Response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Student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It can help them get in touch with their loved ones.  For example, their parents.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Student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It is the trend of today’s teenagers.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Student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Many university students use hand phones to call their friends.  They also use it to contact their family.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Student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Everyone has a hand phone today.  So, you will be out of place if you do not have 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Student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I don’t want to be left out.  I want to have a hand phone that is used by other students.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148</TotalTime>
  <Words>916</Words>
  <Application>Microsoft Office PowerPoint</Application>
  <PresentationFormat>On-screen Show (4:3)</PresentationFormat>
  <Paragraphs>203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FINDINGS AND DISCUSSION</vt:lpstr>
      <vt:lpstr>DATA ANALYSIS (Coding System)</vt:lpstr>
      <vt:lpstr>Coding System</vt:lpstr>
      <vt:lpstr>Presenting Quantitative Data</vt:lpstr>
      <vt:lpstr>Figure or Table Number</vt:lpstr>
      <vt:lpstr>Title or Caption</vt:lpstr>
      <vt:lpstr>Labels of Parts in the Illustrations</vt:lpstr>
      <vt:lpstr>Analysing Quantitative Data</vt:lpstr>
      <vt:lpstr>Responses to an Open-ended Question in the Questionnaire</vt:lpstr>
      <vt:lpstr>PowerPoint Presentation</vt:lpstr>
      <vt:lpstr>Figure 1 Causes of Road Accidents</vt:lpstr>
      <vt:lpstr>PowerPoint Presentation</vt:lpstr>
      <vt:lpstr>PowerPoint Presentation</vt:lpstr>
      <vt:lpstr>INDIVIDUAL PRESENTATION 10% ( TASK 2)</vt:lpstr>
      <vt:lpstr>SAMPLE SLIDE PRESENTATION</vt:lpstr>
      <vt:lpstr>Research Question 1 What are the causes or road accidents in UTM?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AND DISCUSSION</dc:title>
  <dc:creator>Lecturer</dc:creator>
  <cp:lastModifiedBy>WANIE</cp:lastModifiedBy>
  <cp:revision>16</cp:revision>
  <dcterms:created xsi:type="dcterms:W3CDTF">2012-08-04T21:37:06Z</dcterms:created>
  <dcterms:modified xsi:type="dcterms:W3CDTF">2014-07-04T10:15:37Z</dcterms:modified>
</cp:coreProperties>
</file>