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6"/>
  </p:handoutMasterIdLst>
  <p:sldIdLst>
    <p:sldId id="256" r:id="rId2"/>
    <p:sldId id="257" r:id="rId3"/>
    <p:sldId id="272" r:id="rId4"/>
    <p:sldId id="263" r:id="rId5"/>
    <p:sldId id="264" r:id="rId6"/>
    <p:sldId id="265" r:id="rId7"/>
    <p:sldId id="273" r:id="rId8"/>
    <p:sldId id="266" r:id="rId9"/>
    <p:sldId id="275" r:id="rId10"/>
    <p:sldId id="267" r:id="rId11"/>
    <p:sldId id="268" r:id="rId12"/>
    <p:sldId id="269" r:id="rId13"/>
    <p:sldId id="276" r:id="rId14"/>
    <p:sldId id="270" r:id="rId15"/>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2F8DF964-662F-4290-A5D4-AA0B7D0868FB}" type="datetimeFigureOut">
              <a:rPr lang="en-MY" smtClean="0"/>
              <a:t>4/7/2014</a:t>
            </a:fld>
            <a:endParaRPr lang="en-MY"/>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en-MY"/>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BD90A16A-4ED4-4386-A319-3D05964AE5C0}" type="slidenum">
              <a:rPr lang="en-MY" smtClean="0"/>
              <a:t>‹#›</a:t>
            </a:fld>
            <a:endParaRPr lang="en-MY"/>
          </a:p>
        </p:txBody>
      </p:sp>
    </p:spTree>
    <p:extLst>
      <p:ext uri="{BB962C8B-B14F-4D97-AF65-F5344CB8AC3E}">
        <p14:creationId xmlns:p14="http://schemas.microsoft.com/office/powerpoint/2010/main" val="19199548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F8C6FE-5D3A-4852-B14B-867C6667C053}"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F1854-BA23-4DF2-B7D9-993B69915C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F8C6FE-5D3A-4852-B14B-867C6667C053}"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F1854-BA23-4DF2-B7D9-993B69915C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F8C6FE-5D3A-4852-B14B-867C6667C053}"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F1854-BA23-4DF2-B7D9-993B69915C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F8C6FE-5D3A-4852-B14B-867C6667C053}"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F1854-BA23-4DF2-B7D9-993B69915C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F8C6FE-5D3A-4852-B14B-867C6667C053}"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F1854-BA23-4DF2-B7D9-993B69915C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F8C6FE-5D3A-4852-B14B-867C6667C053}"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F1854-BA23-4DF2-B7D9-993B69915C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F8C6FE-5D3A-4852-B14B-867C6667C053}" type="datetimeFigureOut">
              <a:rPr lang="en-US" smtClean="0"/>
              <a:pPr/>
              <a:t>7/4/2014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6F1854-BA23-4DF2-B7D9-993B69915C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F8C6FE-5D3A-4852-B14B-867C6667C053}" type="datetimeFigureOut">
              <a:rPr lang="en-US" smtClean="0"/>
              <a:pPr/>
              <a:t>7/4/2014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6F1854-BA23-4DF2-B7D9-993B69915C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8C6FE-5D3A-4852-B14B-867C6667C053}" type="datetimeFigureOut">
              <a:rPr lang="en-US" smtClean="0"/>
              <a:pPr/>
              <a:t>7/4/2014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6F1854-BA23-4DF2-B7D9-993B69915C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F8C6FE-5D3A-4852-B14B-867C6667C053}"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F1854-BA23-4DF2-B7D9-993B69915CDA}"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5F8C6FE-5D3A-4852-B14B-867C6667C053}" type="datetimeFigureOut">
              <a:rPr lang="en-US" smtClean="0"/>
              <a:pPr/>
              <a:t>7/4/2014</a:t>
            </a:fld>
            <a:endParaRPr lang="en-US"/>
          </a:p>
        </p:txBody>
      </p:sp>
      <p:sp>
        <p:nvSpPr>
          <p:cNvPr id="9" name="Slide Number Placeholder 8"/>
          <p:cNvSpPr>
            <a:spLocks noGrp="1"/>
          </p:cNvSpPr>
          <p:nvPr>
            <p:ph type="sldNum" sz="quarter" idx="11"/>
          </p:nvPr>
        </p:nvSpPr>
        <p:spPr/>
        <p:txBody>
          <a:bodyPr/>
          <a:lstStyle/>
          <a:p>
            <a:fld id="{B36F1854-BA23-4DF2-B7D9-993B69915CDA}"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36F1854-BA23-4DF2-B7D9-993B69915CDA}"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5F8C6FE-5D3A-4852-B14B-867C6667C053}" type="datetimeFigureOut">
              <a:rPr lang="en-US" smtClean="0"/>
              <a:pPr/>
              <a:t>7/4/2014</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0"/>
            <a:ext cx="7848600" cy="1447800"/>
          </a:xfrm>
        </p:spPr>
        <p:txBody>
          <a:bodyPr>
            <a:normAutofit/>
          </a:bodyPr>
          <a:lstStyle/>
          <a:p>
            <a:r>
              <a:rPr lang="en-US" sz="6000" dirty="0" smtClean="0">
                <a:solidFill>
                  <a:srgbClr val="7030A0"/>
                </a:solidFill>
                <a:latin typeface="Britannic Bold" pitchFamily="34" charset="0"/>
              </a:rPr>
              <a:t>RESEARCH PROPOSAL</a:t>
            </a:r>
            <a:endParaRPr lang="en-US" sz="6000" dirty="0">
              <a:solidFill>
                <a:srgbClr val="7030A0"/>
              </a:solidFill>
              <a:latin typeface="Britannic Bol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Research Questions</a:t>
            </a:r>
            <a:endParaRPr lang="en-US" b="1" dirty="0">
              <a:solidFill>
                <a:schemeClr val="tx1"/>
              </a:solidFill>
            </a:endParaRPr>
          </a:p>
        </p:txBody>
      </p:sp>
      <p:sp>
        <p:nvSpPr>
          <p:cNvPr id="3" name="Content Placeholder 2"/>
          <p:cNvSpPr>
            <a:spLocks noGrp="1"/>
          </p:cNvSpPr>
          <p:nvPr>
            <p:ph idx="1"/>
          </p:nvPr>
        </p:nvSpPr>
        <p:spPr/>
        <p:txBody>
          <a:bodyPr/>
          <a:lstStyle/>
          <a:p>
            <a:r>
              <a:rPr lang="en-US" dirty="0" smtClean="0"/>
              <a:t>Research question 1</a:t>
            </a:r>
          </a:p>
          <a:p>
            <a:pPr marL="0" indent="0">
              <a:buNone/>
            </a:pPr>
            <a:r>
              <a:rPr lang="en-US" dirty="0" err="1" smtClean="0"/>
              <a:t>e.g</a:t>
            </a:r>
            <a:r>
              <a:rPr lang="en-US" dirty="0" smtClean="0"/>
              <a:t>: What are the causes of obesity in Malaysia?</a:t>
            </a:r>
          </a:p>
          <a:p>
            <a:endParaRPr lang="en-US" dirty="0"/>
          </a:p>
        </p:txBody>
      </p:sp>
    </p:spTree>
    <p:extLst>
      <p:ext uri="{BB962C8B-B14F-4D97-AF65-F5344CB8AC3E}">
        <p14:creationId xmlns:p14="http://schemas.microsoft.com/office/powerpoint/2010/main" val="1122186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Significance of the Study</a:t>
            </a:r>
            <a:endParaRPr lang="en-US" b="1" dirty="0">
              <a:solidFill>
                <a:schemeClr val="tx1"/>
              </a:solidFill>
            </a:endParaRPr>
          </a:p>
        </p:txBody>
      </p:sp>
      <p:sp>
        <p:nvSpPr>
          <p:cNvPr id="3" name="Content Placeholder 2"/>
          <p:cNvSpPr>
            <a:spLocks noGrp="1"/>
          </p:cNvSpPr>
          <p:nvPr>
            <p:ph idx="1"/>
          </p:nvPr>
        </p:nvSpPr>
        <p:spPr/>
        <p:txBody>
          <a:bodyPr/>
          <a:lstStyle/>
          <a:p>
            <a:r>
              <a:rPr lang="en-US" dirty="0"/>
              <a:t>To emphasize the </a:t>
            </a:r>
            <a:r>
              <a:rPr lang="en-US" b="1" dirty="0">
                <a:solidFill>
                  <a:srgbClr val="A50021"/>
                </a:solidFill>
              </a:rPr>
              <a:t>potential benefits</a:t>
            </a:r>
            <a:r>
              <a:rPr lang="en-US" dirty="0"/>
              <a:t> that it would bring</a:t>
            </a:r>
          </a:p>
          <a:p>
            <a:pPr marL="114300" indent="0">
              <a:buNone/>
            </a:pPr>
            <a:endParaRPr lang="en-US" dirty="0"/>
          </a:p>
        </p:txBody>
      </p:sp>
    </p:spTree>
    <p:extLst>
      <p:ext uri="{BB962C8B-B14F-4D97-AF65-F5344CB8AC3E}">
        <p14:creationId xmlns:p14="http://schemas.microsoft.com/office/powerpoint/2010/main" val="621367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Scope</a:t>
            </a:r>
            <a:endParaRPr lang="en-US" b="1" dirty="0">
              <a:solidFill>
                <a:schemeClr val="tx1"/>
              </a:solidFill>
            </a:endParaRPr>
          </a:p>
        </p:txBody>
      </p:sp>
      <p:sp>
        <p:nvSpPr>
          <p:cNvPr id="3" name="Content Placeholder 2"/>
          <p:cNvSpPr>
            <a:spLocks noGrp="1"/>
          </p:cNvSpPr>
          <p:nvPr>
            <p:ph idx="1"/>
          </p:nvPr>
        </p:nvSpPr>
        <p:spPr/>
        <p:txBody>
          <a:bodyPr/>
          <a:lstStyle/>
          <a:p>
            <a:r>
              <a:rPr lang="en-US" dirty="0" smtClean="0"/>
              <a:t>What issue is being studied?</a:t>
            </a:r>
          </a:p>
          <a:p>
            <a:pPr fontAlgn="base">
              <a:lnSpc>
                <a:spcPts val="3800"/>
              </a:lnSpc>
              <a:spcBef>
                <a:spcPct val="0"/>
              </a:spcBef>
              <a:spcAft>
                <a:spcPct val="0"/>
              </a:spcAft>
              <a:defRPr/>
            </a:pPr>
            <a:r>
              <a:rPr lang="en-CA" sz="2400" b="1" dirty="0">
                <a:solidFill>
                  <a:srgbClr val="000000"/>
                </a:solidFill>
                <a:latin typeface="Arial Bold"/>
                <a:cs typeface="Arial Bold"/>
              </a:rPr>
              <a:t>outlines </a:t>
            </a:r>
            <a:r>
              <a:rPr lang="en-CA" sz="2400" b="1" dirty="0">
                <a:solidFill>
                  <a:srgbClr val="0451FB"/>
                </a:solidFill>
                <a:latin typeface="Arial Bold"/>
                <a:cs typeface="Arial Bold"/>
              </a:rPr>
              <a:t>method</a:t>
            </a:r>
            <a:r>
              <a:rPr lang="en-CA" sz="2400" b="1" dirty="0">
                <a:solidFill>
                  <a:srgbClr val="000000"/>
                </a:solidFill>
                <a:latin typeface="Arial Bold"/>
                <a:cs typeface="Arial Bold"/>
              </a:rPr>
              <a:t> of  investigation used in study</a:t>
            </a:r>
          </a:p>
          <a:p>
            <a:r>
              <a:rPr lang="en-US" dirty="0" smtClean="0"/>
              <a:t>Components in scope:</a:t>
            </a:r>
          </a:p>
          <a:p>
            <a:pPr marL="628650" indent="-514350">
              <a:buFont typeface="+mj-lt"/>
              <a:buAutoNum type="romanUcPeriod"/>
            </a:pPr>
            <a:r>
              <a:rPr lang="en-US" dirty="0" smtClean="0"/>
              <a:t>What is examined?</a:t>
            </a:r>
          </a:p>
          <a:p>
            <a:pPr marL="628650" indent="-514350">
              <a:buFont typeface="+mj-lt"/>
              <a:buAutoNum type="romanUcPeriod"/>
            </a:pPr>
            <a:r>
              <a:rPr lang="en-US" dirty="0" smtClean="0"/>
              <a:t>Sample size</a:t>
            </a:r>
          </a:p>
          <a:p>
            <a:pPr marL="628650" indent="-514350">
              <a:buFont typeface="+mj-lt"/>
              <a:buAutoNum type="romanUcPeriod"/>
            </a:pPr>
            <a:r>
              <a:rPr lang="en-US" dirty="0" smtClean="0"/>
              <a:t>Methodology</a:t>
            </a:r>
          </a:p>
          <a:p>
            <a:pPr marL="628650" indent="-514350">
              <a:buFont typeface="+mj-lt"/>
              <a:buAutoNum type="romanUcPeriod"/>
            </a:pPr>
            <a:r>
              <a:rPr lang="en-US" dirty="0" smtClean="0"/>
              <a:t>Instruments used to collect data</a:t>
            </a:r>
          </a:p>
          <a:p>
            <a:pPr marL="628650" indent="-514350">
              <a:buFont typeface="+mj-lt"/>
              <a:buAutoNum type="romanUcPeriod"/>
            </a:pPr>
            <a:r>
              <a:rPr lang="en-US" dirty="0" smtClean="0"/>
              <a:t>Duration</a:t>
            </a:r>
          </a:p>
          <a:p>
            <a:endParaRPr lang="en-US" dirty="0"/>
          </a:p>
        </p:txBody>
      </p:sp>
    </p:spTree>
    <p:extLst>
      <p:ext uri="{BB962C8B-B14F-4D97-AF65-F5344CB8AC3E}">
        <p14:creationId xmlns:p14="http://schemas.microsoft.com/office/powerpoint/2010/main" val="1923978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114300" indent="0" algn="just">
              <a:buNone/>
            </a:pPr>
            <a:r>
              <a:rPr lang="en-US" dirty="0" smtClean="0"/>
              <a:t>	This </a:t>
            </a:r>
            <a:r>
              <a:rPr lang="en-US" dirty="0"/>
              <a:t>study is designed to understand the eating habits of overweight or obese higher learners; therefore, the intent of this study is to exclusively address their eating habits as a primary concern. </a:t>
            </a:r>
            <a:r>
              <a:rPr lang="en-US" dirty="0" smtClean="0"/>
              <a:t>The study targets to survey around </a:t>
            </a:r>
            <a:r>
              <a:rPr lang="en-US" dirty="0"/>
              <a:t>1500 sample respondents of higher learners from second </a:t>
            </a:r>
            <a:r>
              <a:rPr lang="en-US" dirty="0" smtClean="0"/>
              <a:t>year students </a:t>
            </a:r>
            <a:r>
              <a:rPr lang="en-US" dirty="0"/>
              <a:t>(and above). This survey </a:t>
            </a:r>
            <a:r>
              <a:rPr lang="en-US" dirty="0" smtClean="0"/>
              <a:t>will </a:t>
            </a:r>
            <a:r>
              <a:rPr lang="en-US" dirty="0"/>
              <a:t>be conducted in three universities which is </a:t>
            </a:r>
            <a:r>
              <a:rPr lang="en-GB" dirty="0"/>
              <a:t>Northern Universities of Malaysia (UUM), Malaya Universities (UM) and Technology Universities of Malaysia (UTM) </a:t>
            </a:r>
            <a:r>
              <a:rPr lang="en-US" dirty="0"/>
              <a:t>so it will </a:t>
            </a:r>
            <a:r>
              <a:rPr lang="en-US" dirty="0" smtClean="0"/>
              <a:t>represent </a:t>
            </a:r>
            <a:r>
              <a:rPr lang="en-US" dirty="0"/>
              <a:t>the three </a:t>
            </a:r>
            <a:r>
              <a:rPr lang="en-US" dirty="0" smtClean="0"/>
              <a:t>sectors </a:t>
            </a:r>
            <a:r>
              <a:rPr lang="en-US" dirty="0"/>
              <a:t>of peninsular Malaysia (northern, middle and southern). The data will be collected via questionnaires that </a:t>
            </a:r>
            <a:r>
              <a:rPr lang="en-US" dirty="0" smtClean="0"/>
              <a:t>will be </a:t>
            </a:r>
            <a:r>
              <a:rPr lang="en-US" dirty="0"/>
              <a:t>distributed from September 15 to December 30 and will be computerized using SPSS </a:t>
            </a:r>
            <a:r>
              <a:rPr lang="en-US" dirty="0" smtClean="0"/>
              <a:t>software, </a:t>
            </a:r>
            <a:r>
              <a:rPr lang="en-US" dirty="0"/>
              <a:t>a computer application that provides statistical analysis of data. This research does not represent the bias views of researcher and it does not represent any presumption on the research.</a:t>
            </a:r>
          </a:p>
          <a:p>
            <a:pPr algn="just"/>
            <a:endParaRPr lang="en-US" dirty="0"/>
          </a:p>
        </p:txBody>
      </p:sp>
    </p:spTree>
    <p:extLst>
      <p:ext uri="{BB962C8B-B14F-4D97-AF65-F5344CB8AC3E}">
        <p14:creationId xmlns:p14="http://schemas.microsoft.com/office/powerpoint/2010/main" val="1923476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dirty="0" smtClean="0"/>
              <a:t>Primary Data</a:t>
            </a:r>
          </a:p>
          <a:p>
            <a:pPr>
              <a:buFont typeface="Wingdings" pitchFamily="2" charset="2"/>
              <a:buChar char="Ø"/>
            </a:pPr>
            <a:r>
              <a:rPr lang="en-US" dirty="0" smtClean="0"/>
              <a:t>Questionnaire</a:t>
            </a:r>
          </a:p>
          <a:p>
            <a:pPr>
              <a:buFont typeface="Wingdings" pitchFamily="2" charset="2"/>
              <a:buChar char="Ø"/>
            </a:pPr>
            <a:r>
              <a:rPr lang="en-US" dirty="0" smtClean="0"/>
              <a:t>Interview</a:t>
            </a:r>
          </a:p>
          <a:p>
            <a:pPr>
              <a:buFont typeface="Wingdings" pitchFamily="2" charset="2"/>
              <a:buChar char="Ø"/>
            </a:pPr>
            <a:r>
              <a:rPr lang="en-US" dirty="0" smtClean="0"/>
              <a:t>Observation</a:t>
            </a:r>
          </a:p>
          <a:p>
            <a:pPr>
              <a:buFont typeface="Wingdings" pitchFamily="2" charset="2"/>
              <a:buChar char="Ø"/>
            </a:pPr>
            <a:endParaRPr lang="en-US" dirty="0"/>
          </a:p>
          <a:p>
            <a:pPr marL="114300" indent="0">
              <a:buNone/>
            </a:pPr>
            <a:r>
              <a:rPr lang="en-US" dirty="0" err="1" smtClean="0"/>
              <a:t>E.g</a:t>
            </a:r>
            <a:r>
              <a:rPr lang="en-US" dirty="0" smtClean="0"/>
              <a:t>: The instrument(s) that </a:t>
            </a:r>
            <a:r>
              <a:rPr lang="en-US" b="1" dirty="0" smtClean="0"/>
              <a:t>will be </a:t>
            </a:r>
            <a:r>
              <a:rPr lang="en-US" dirty="0" smtClean="0"/>
              <a:t>used are…</a:t>
            </a:r>
          </a:p>
          <a:p>
            <a:pPr marL="0" indent="0">
              <a:buNone/>
            </a:pPr>
            <a:endParaRPr lang="en-US" dirty="0" smtClean="0"/>
          </a:p>
          <a:p>
            <a:r>
              <a:rPr lang="en-US" dirty="0" smtClean="0"/>
              <a:t>Secondary Data</a:t>
            </a:r>
          </a:p>
          <a:p>
            <a:r>
              <a:rPr lang="en-US" dirty="0" smtClean="0"/>
              <a:t>Literature of </a:t>
            </a:r>
            <a:r>
              <a:rPr lang="en-US" smtClean="0"/>
              <a:t>previous researches</a:t>
            </a:r>
            <a:endParaRPr lang="en-US" dirty="0"/>
          </a:p>
        </p:txBody>
      </p:sp>
    </p:spTree>
    <p:extLst>
      <p:ext uri="{BB962C8B-B14F-4D97-AF65-F5344CB8AC3E}">
        <p14:creationId xmlns:p14="http://schemas.microsoft.com/office/powerpoint/2010/main" val="1015334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p:txBody>
          <a:bodyPr/>
          <a:lstStyle/>
          <a:p>
            <a:r>
              <a:rPr lang="en-US" dirty="0" smtClean="0">
                <a:latin typeface="Bookman Old Style" pitchFamily="18" charset="0"/>
              </a:rPr>
              <a:t>A </a:t>
            </a:r>
            <a:r>
              <a:rPr lang="en-US" b="1" dirty="0" smtClean="0">
                <a:latin typeface="Bookman Old Style" pitchFamily="18" charset="0"/>
              </a:rPr>
              <a:t>plan of action </a:t>
            </a:r>
            <a:r>
              <a:rPr lang="en-US" dirty="0" smtClean="0">
                <a:latin typeface="Bookman Old Style" pitchFamily="18" charset="0"/>
              </a:rPr>
              <a:t>that describes </a:t>
            </a:r>
            <a:r>
              <a:rPr lang="en-US" b="1" dirty="0" smtClean="0">
                <a:latin typeface="Bookman Old Style" pitchFamily="18" charset="0"/>
              </a:rPr>
              <a:t>in detail </a:t>
            </a:r>
            <a:r>
              <a:rPr lang="en-US" dirty="0" smtClean="0">
                <a:latin typeface="Bookman Old Style" pitchFamily="18" charset="0"/>
              </a:rPr>
              <a:t>how you plan to carry out a research &amp; request permission to proceed with the plan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219200" y="274638"/>
            <a:ext cx="7924800" cy="1143000"/>
          </a:xfrm>
        </p:spPr>
        <p:txBody>
          <a:bodyPr/>
          <a:lstStyle/>
          <a:p>
            <a:pPr algn="ctr"/>
            <a:r>
              <a:rPr lang="en-US" sz="3200" smtClean="0"/>
              <a:t>COMPONENTS IN RESEARCH PROPOSAL</a:t>
            </a:r>
            <a:endParaRPr lang="en-MY" sz="3200" smtClean="0"/>
          </a:p>
        </p:txBody>
      </p:sp>
      <p:sp>
        <p:nvSpPr>
          <p:cNvPr id="4301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ea typeface="ＭＳ Ｐゴシック" pitchFamily="34" charset="-128"/>
              </a:defRPr>
            </a:lvl1pPr>
            <a:lvl2pPr marL="742950" indent="-285750" eaLnBrk="0" hangingPunct="0">
              <a:defRPr sz="4000">
                <a:solidFill>
                  <a:schemeClr val="tx1"/>
                </a:solidFill>
                <a:latin typeface="Arial" charset="0"/>
                <a:ea typeface="ＭＳ Ｐゴシック" pitchFamily="34" charset="-128"/>
              </a:defRPr>
            </a:lvl2pPr>
            <a:lvl3pPr marL="1143000" indent="-228600" eaLnBrk="0" hangingPunct="0">
              <a:defRPr sz="4000">
                <a:solidFill>
                  <a:schemeClr val="tx1"/>
                </a:solidFill>
                <a:latin typeface="Arial" charset="0"/>
                <a:ea typeface="ＭＳ Ｐゴシック" pitchFamily="34" charset="-128"/>
              </a:defRPr>
            </a:lvl3pPr>
            <a:lvl4pPr marL="1600200" indent="-228600" eaLnBrk="0" hangingPunct="0">
              <a:defRPr sz="4000">
                <a:solidFill>
                  <a:schemeClr val="tx1"/>
                </a:solidFill>
                <a:latin typeface="Arial" charset="0"/>
                <a:ea typeface="ＭＳ Ｐゴシック" pitchFamily="34" charset="-128"/>
              </a:defRPr>
            </a:lvl4pPr>
            <a:lvl5pPr marL="2057400" indent="-228600" eaLnBrk="0" hangingPunct="0">
              <a:defRPr sz="4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4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4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4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4000">
                <a:solidFill>
                  <a:schemeClr val="tx1"/>
                </a:solidFill>
                <a:latin typeface="Arial" charset="0"/>
                <a:ea typeface="ＭＳ Ｐゴシック" pitchFamily="34" charset="-128"/>
              </a:defRPr>
            </a:lvl9pPr>
          </a:lstStyle>
          <a:p>
            <a:pPr eaLnBrk="1" hangingPunct="1"/>
            <a:fld id="{193517F1-12D8-479F-A770-1B8B1E95CED4}" type="slidenum">
              <a:rPr lang="en-US" sz="1200" smtClean="0">
                <a:solidFill>
                  <a:srgbClr val="FFFFFF"/>
                </a:solidFill>
                <a:latin typeface="Calibri" pitchFamily="34" charset="0"/>
              </a:rPr>
              <a:pPr eaLnBrk="1" hangingPunct="1"/>
              <a:t>3</a:t>
            </a:fld>
            <a:endParaRPr lang="en-US" sz="1200" smtClean="0">
              <a:solidFill>
                <a:srgbClr val="FFFFFF"/>
              </a:solidFill>
              <a:latin typeface="Calibri" pitchFamily="34" charset="0"/>
            </a:endParaRPr>
          </a:p>
        </p:txBody>
      </p:sp>
      <p:grpSp>
        <p:nvGrpSpPr>
          <p:cNvPr id="43012" name="Group 15"/>
          <p:cNvGrpSpPr>
            <a:grpSpLocks/>
          </p:cNvGrpSpPr>
          <p:nvPr/>
        </p:nvGrpSpPr>
        <p:grpSpPr bwMode="auto">
          <a:xfrm>
            <a:off x="1346200" y="2000250"/>
            <a:ext cx="7442200" cy="3273425"/>
            <a:chOff x="660400" y="2216795"/>
            <a:chExt cx="8176628" cy="3272497"/>
          </a:xfrm>
        </p:grpSpPr>
        <p:sp>
          <p:nvSpPr>
            <p:cNvPr id="5" name="TextBox 4"/>
            <p:cNvSpPr txBox="1"/>
            <p:nvPr/>
          </p:nvSpPr>
          <p:spPr>
            <a:xfrm>
              <a:off x="660400" y="2273929"/>
              <a:ext cx="3936573" cy="368196"/>
            </a:xfrm>
            <a:prstGeom prst="rect">
              <a:avLst/>
            </a:prstGeom>
            <a:noFill/>
          </p:spPr>
          <p:txBody>
            <a:bodyPr wrap="none" lIns="0" tIns="0" rIns="0" bIns="0">
              <a:spAutoFit/>
            </a:bodyPr>
            <a:lstStyle/>
            <a:p>
              <a:pPr fontAlgn="base">
                <a:lnSpc>
                  <a:spcPts val="2300"/>
                </a:lnSpc>
                <a:spcBef>
                  <a:spcPct val="0"/>
                </a:spcBef>
                <a:spcAft>
                  <a:spcPct val="0"/>
                </a:spcAft>
                <a:defRPr/>
              </a:pPr>
              <a:r>
                <a:rPr lang="en-CA" sz="2002" b="1" dirty="0">
                  <a:solidFill>
                    <a:srgbClr val="FF3300"/>
                  </a:solidFill>
                  <a:latin typeface="Arial Bold"/>
                  <a:cs typeface="Arial Bold"/>
                </a:rPr>
                <a:t>1.</a:t>
              </a:r>
              <a:r>
                <a:rPr lang="en-CA" sz="2002" b="1" dirty="0">
                  <a:solidFill>
                    <a:srgbClr val="000000"/>
                  </a:solidFill>
                  <a:latin typeface="Arial Bold"/>
                  <a:cs typeface="Arial Bold"/>
                </a:rPr>
                <a:t>   Background of the Study</a:t>
              </a:r>
            </a:p>
            <a:p>
              <a:pPr fontAlgn="base">
                <a:lnSpc>
                  <a:spcPts val="2300"/>
                </a:lnSpc>
                <a:spcBef>
                  <a:spcPct val="0"/>
                </a:spcBef>
                <a:spcAft>
                  <a:spcPct val="0"/>
                </a:spcAft>
                <a:defRPr/>
              </a:pPr>
              <a:endParaRPr sz="4000" dirty="0">
                <a:solidFill>
                  <a:srgbClr val="000000"/>
                </a:solidFill>
                <a:latin typeface="Arial" charset="0"/>
              </a:endParaRPr>
            </a:p>
          </p:txBody>
        </p:sp>
        <p:sp>
          <p:nvSpPr>
            <p:cNvPr id="6" name="TextBox 5"/>
            <p:cNvSpPr txBox="1"/>
            <p:nvPr/>
          </p:nvSpPr>
          <p:spPr>
            <a:xfrm>
              <a:off x="5385333" y="3657836"/>
              <a:ext cx="2220317" cy="590383"/>
            </a:xfrm>
            <a:prstGeom prst="rect">
              <a:avLst/>
            </a:prstGeom>
            <a:noFill/>
          </p:spPr>
          <p:txBody>
            <a:bodyPr wrap="none" lIns="0" tIns="0" rIns="0" bIns="0">
              <a:spAutoFit/>
            </a:bodyPr>
            <a:lstStyle/>
            <a:p>
              <a:pPr fontAlgn="base">
                <a:lnSpc>
                  <a:spcPts val="2300"/>
                </a:lnSpc>
                <a:spcBef>
                  <a:spcPct val="0"/>
                </a:spcBef>
                <a:spcAft>
                  <a:spcPct val="0"/>
                </a:spcAft>
                <a:defRPr/>
              </a:pPr>
              <a:r>
                <a:rPr lang="en-CA" sz="2002" b="1" dirty="0">
                  <a:solidFill>
                    <a:srgbClr val="FF3300"/>
                  </a:solidFill>
                  <a:latin typeface="Arial Bold"/>
                  <a:cs typeface="Arial Bold"/>
                </a:rPr>
                <a:t>7.</a:t>
              </a:r>
              <a:r>
                <a:rPr lang="en-CA" sz="2002" b="1" dirty="0">
                  <a:solidFill>
                    <a:srgbClr val="000000"/>
                  </a:solidFill>
                  <a:latin typeface="Arial Bold"/>
                  <a:cs typeface="Arial Bold"/>
                </a:rPr>
                <a:t>   Methodology</a:t>
              </a:r>
            </a:p>
            <a:p>
              <a:pPr fontAlgn="base">
                <a:lnSpc>
                  <a:spcPts val="2300"/>
                </a:lnSpc>
                <a:spcBef>
                  <a:spcPct val="0"/>
                </a:spcBef>
                <a:spcAft>
                  <a:spcPct val="0"/>
                </a:spcAft>
                <a:defRPr/>
              </a:pPr>
              <a:endParaRPr sz="4000" dirty="0">
                <a:solidFill>
                  <a:srgbClr val="000000"/>
                </a:solidFill>
                <a:latin typeface="Arial" charset="0"/>
              </a:endParaRPr>
            </a:p>
          </p:txBody>
        </p:sp>
        <p:sp>
          <p:nvSpPr>
            <p:cNvPr id="7" name="TextBox 6"/>
            <p:cNvSpPr txBox="1"/>
            <p:nvPr/>
          </p:nvSpPr>
          <p:spPr>
            <a:xfrm>
              <a:off x="660400" y="3010320"/>
              <a:ext cx="3568554" cy="368196"/>
            </a:xfrm>
            <a:prstGeom prst="rect">
              <a:avLst/>
            </a:prstGeom>
            <a:noFill/>
          </p:spPr>
          <p:txBody>
            <a:bodyPr wrap="none" lIns="0" tIns="0" rIns="0" bIns="0">
              <a:spAutoFit/>
            </a:bodyPr>
            <a:lstStyle/>
            <a:p>
              <a:pPr fontAlgn="base">
                <a:lnSpc>
                  <a:spcPts val="2300"/>
                </a:lnSpc>
                <a:spcBef>
                  <a:spcPct val="0"/>
                </a:spcBef>
                <a:spcAft>
                  <a:spcPct val="0"/>
                </a:spcAft>
                <a:defRPr/>
              </a:pPr>
              <a:r>
                <a:rPr lang="en-CA" sz="2002" b="1" dirty="0">
                  <a:solidFill>
                    <a:srgbClr val="FF3300"/>
                  </a:solidFill>
                  <a:latin typeface="Arial Bold"/>
                  <a:cs typeface="Arial Bold"/>
                </a:rPr>
                <a:t>2.</a:t>
              </a:r>
              <a:r>
                <a:rPr lang="en-CA" sz="2002" b="1" dirty="0">
                  <a:solidFill>
                    <a:srgbClr val="000000"/>
                  </a:solidFill>
                  <a:latin typeface="Arial Bold"/>
                  <a:cs typeface="Arial Bold"/>
                </a:rPr>
                <a:t>   Statement of Problem</a:t>
              </a:r>
            </a:p>
            <a:p>
              <a:pPr fontAlgn="base">
                <a:lnSpc>
                  <a:spcPts val="2300"/>
                </a:lnSpc>
                <a:spcBef>
                  <a:spcPct val="0"/>
                </a:spcBef>
                <a:spcAft>
                  <a:spcPct val="0"/>
                </a:spcAft>
                <a:defRPr/>
              </a:pPr>
              <a:endParaRPr sz="4000" dirty="0">
                <a:solidFill>
                  <a:srgbClr val="000000"/>
                </a:solidFill>
                <a:latin typeface="Arial" charset="0"/>
              </a:endParaRPr>
            </a:p>
          </p:txBody>
        </p:sp>
        <p:sp>
          <p:nvSpPr>
            <p:cNvPr id="9" name="TextBox 8"/>
            <p:cNvSpPr txBox="1"/>
            <p:nvPr/>
          </p:nvSpPr>
          <p:spPr>
            <a:xfrm>
              <a:off x="660400" y="3734015"/>
              <a:ext cx="3109840" cy="590383"/>
            </a:xfrm>
            <a:prstGeom prst="rect">
              <a:avLst/>
            </a:prstGeom>
            <a:noFill/>
          </p:spPr>
          <p:txBody>
            <a:bodyPr wrap="none" lIns="0" tIns="0" rIns="0" bIns="0">
              <a:spAutoFit/>
            </a:bodyPr>
            <a:lstStyle/>
            <a:p>
              <a:pPr fontAlgn="base">
                <a:lnSpc>
                  <a:spcPts val="2300"/>
                </a:lnSpc>
                <a:spcBef>
                  <a:spcPct val="0"/>
                </a:spcBef>
                <a:spcAft>
                  <a:spcPct val="0"/>
                </a:spcAft>
                <a:defRPr/>
              </a:pPr>
              <a:r>
                <a:rPr lang="en-CA" sz="2004" b="1" dirty="0">
                  <a:solidFill>
                    <a:srgbClr val="FF3300"/>
                  </a:solidFill>
                  <a:latin typeface="Arial Bold"/>
                  <a:cs typeface="Arial Bold"/>
                </a:rPr>
                <a:t>3.</a:t>
              </a:r>
              <a:r>
                <a:rPr lang="en-CA" sz="2004" b="1" dirty="0">
                  <a:solidFill>
                    <a:srgbClr val="000000"/>
                  </a:solidFill>
                  <a:latin typeface="Arial Bold"/>
                  <a:cs typeface="Arial Bold"/>
                </a:rPr>
                <a:t>   Objectives of Study</a:t>
              </a:r>
            </a:p>
            <a:p>
              <a:pPr fontAlgn="base">
                <a:lnSpc>
                  <a:spcPts val="2300"/>
                </a:lnSpc>
                <a:spcBef>
                  <a:spcPct val="0"/>
                </a:spcBef>
                <a:spcAft>
                  <a:spcPct val="0"/>
                </a:spcAft>
                <a:defRPr/>
              </a:pPr>
              <a:endParaRPr sz="4000" dirty="0">
                <a:solidFill>
                  <a:srgbClr val="000000"/>
                </a:solidFill>
                <a:latin typeface="Arial" charset="0"/>
              </a:endParaRPr>
            </a:p>
          </p:txBody>
        </p:sp>
        <p:sp>
          <p:nvSpPr>
            <p:cNvPr id="11" name="TextBox 10"/>
            <p:cNvSpPr txBox="1"/>
            <p:nvPr/>
          </p:nvSpPr>
          <p:spPr>
            <a:xfrm>
              <a:off x="660400" y="4470406"/>
              <a:ext cx="3204025" cy="590383"/>
            </a:xfrm>
            <a:prstGeom prst="rect">
              <a:avLst/>
            </a:prstGeom>
            <a:noFill/>
          </p:spPr>
          <p:txBody>
            <a:bodyPr wrap="none" lIns="0" tIns="0" rIns="0" bIns="0">
              <a:spAutoFit/>
            </a:bodyPr>
            <a:lstStyle/>
            <a:p>
              <a:pPr fontAlgn="base">
                <a:lnSpc>
                  <a:spcPts val="2300"/>
                </a:lnSpc>
                <a:spcBef>
                  <a:spcPct val="0"/>
                </a:spcBef>
                <a:spcAft>
                  <a:spcPct val="0"/>
                </a:spcAft>
                <a:defRPr/>
              </a:pPr>
              <a:r>
                <a:rPr lang="en-CA" sz="2004" b="1" dirty="0">
                  <a:solidFill>
                    <a:srgbClr val="FF3300"/>
                  </a:solidFill>
                  <a:latin typeface="Arial Bold"/>
                  <a:cs typeface="Arial Bold"/>
                </a:rPr>
                <a:t>4.</a:t>
              </a:r>
              <a:r>
                <a:rPr lang="en-CA" sz="2004" b="1" dirty="0">
                  <a:solidFill>
                    <a:srgbClr val="000000"/>
                  </a:solidFill>
                  <a:latin typeface="Arial Bold"/>
                  <a:cs typeface="Arial Bold"/>
                </a:rPr>
                <a:t>   Research Questions</a:t>
              </a:r>
            </a:p>
            <a:p>
              <a:pPr fontAlgn="base">
                <a:lnSpc>
                  <a:spcPts val="2300"/>
                </a:lnSpc>
                <a:spcBef>
                  <a:spcPct val="0"/>
                </a:spcBef>
                <a:spcAft>
                  <a:spcPct val="0"/>
                </a:spcAft>
                <a:defRPr/>
              </a:pPr>
              <a:endParaRPr sz="4000" dirty="0">
                <a:solidFill>
                  <a:srgbClr val="000000"/>
                </a:solidFill>
                <a:latin typeface="Arial" charset="0"/>
              </a:endParaRPr>
            </a:p>
          </p:txBody>
        </p:sp>
        <p:sp>
          <p:nvSpPr>
            <p:cNvPr id="13" name="TextBox 12"/>
            <p:cNvSpPr txBox="1"/>
            <p:nvPr/>
          </p:nvSpPr>
          <p:spPr>
            <a:xfrm>
              <a:off x="660400" y="5194101"/>
              <a:ext cx="158719" cy="295191"/>
            </a:xfrm>
            <a:prstGeom prst="rect">
              <a:avLst/>
            </a:prstGeom>
            <a:noFill/>
          </p:spPr>
          <p:txBody>
            <a:bodyPr wrap="none" lIns="0" tIns="0" rIns="0" bIns="0">
              <a:spAutoFit/>
            </a:bodyPr>
            <a:lstStyle/>
            <a:p>
              <a:pPr fontAlgn="base">
                <a:lnSpc>
                  <a:spcPts val="2300"/>
                </a:lnSpc>
                <a:spcBef>
                  <a:spcPct val="0"/>
                </a:spcBef>
                <a:spcAft>
                  <a:spcPct val="0"/>
                </a:spcAft>
                <a:defRPr/>
              </a:pPr>
              <a:r>
                <a:rPr lang="en-CA" sz="2004" b="1" dirty="0">
                  <a:solidFill>
                    <a:srgbClr val="000000"/>
                  </a:solidFill>
                  <a:latin typeface="Arial Bold"/>
                  <a:cs typeface="Arial Bold"/>
                </a:rPr>
                <a:t>  </a:t>
              </a:r>
              <a:endParaRPr sz="4000" dirty="0">
                <a:solidFill>
                  <a:srgbClr val="000000"/>
                </a:solidFill>
                <a:latin typeface="Arial" charset="0"/>
              </a:endParaRPr>
            </a:p>
          </p:txBody>
        </p:sp>
        <p:sp>
          <p:nvSpPr>
            <p:cNvPr id="15" name="TextBox 14"/>
            <p:cNvSpPr txBox="1"/>
            <p:nvPr/>
          </p:nvSpPr>
          <p:spPr>
            <a:xfrm>
              <a:off x="5376612" y="2216795"/>
              <a:ext cx="3460416" cy="590383"/>
            </a:xfrm>
            <a:prstGeom prst="rect">
              <a:avLst/>
            </a:prstGeom>
            <a:noFill/>
          </p:spPr>
          <p:txBody>
            <a:bodyPr lIns="0" tIns="0" rIns="0" bIns="0">
              <a:spAutoFit/>
            </a:bodyPr>
            <a:lstStyle/>
            <a:p>
              <a:pPr fontAlgn="base">
                <a:lnSpc>
                  <a:spcPts val="2300"/>
                </a:lnSpc>
                <a:spcBef>
                  <a:spcPct val="0"/>
                </a:spcBef>
                <a:spcAft>
                  <a:spcPct val="0"/>
                </a:spcAft>
                <a:defRPr/>
              </a:pPr>
              <a:r>
                <a:rPr lang="en-CA" sz="2002" b="1" dirty="0">
                  <a:solidFill>
                    <a:srgbClr val="FF3300"/>
                  </a:solidFill>
                  <a:latin typeface="Arial Bold"/>
                  <a:cs typeface="Arial Bold"/>
                </a:rPr>
                <a:t>5.</a:t>
              </a:r>
              <a:r>
                <a:rPr lang="en-CA" sz="2002" b="1" dirty="0">
                  <a:solidFill>
                    <a:srgbClr val="000000"/>
                  </a:solidFill>
                  <a:latin typeface="Arial Bold"/>
                  <a:cs typeface="Arial Bold"/>
                </a:rPr>
                <a:t>   Significance of the     Study</a:t>
              </a:r>
            </a:p>
          </p:txBody>
        </p:sp>
      </p:grpSp>
      <p:sp>
        <p:nvSpPr>
          <p:cNvPr id="17" name="TextBox 16"/>
          <p:cNvSpPr txBox="1"/>
          <p:nvPr/>
        </p:nvSpPr>
        <p:spPr>
          <a:xfrm>
            <a:off x="5661025" y="2895600"/>
            <a:ext cx="2747963" cy="590550"/>
          </a:xfrm>
          <a:prstGeom prst="rect">
            <a:avLst/>
          </a:prstGeom>
          <a:noFill/>
        </p:spPr>
        <p:txBody>
          <a:bodyPr wrap="none" lIns="0" tIns="0" rIns="0" bIns="0">
            <a:spAutoFit/>
          </a:bodyPr>
          <a:lstStyle/>
          <a:p>
            <a:pPr fontAlgn="base">
              <a:lnSpc>
                <a:spcPts val="2300"/>
              </a:lnSpc>
              <a:spcBef>
                <a:spcPct val="0"/>
              </a:spcBef>
              <a:spcAft>
                <a:spcPct val="0"/>
              </a:spcAft>
              <a:defRPr/>
            </a:pPr>
            <a:r>
              <a:rPr lang="en-CA" sz="2002" b="1" dirty="0">
                <a:solidFill>
                  <a:srgbClr val="FF3300"/>
                </a:solidFill>
                <a:latin typeface="Arial Bold"/>
                <a:cs typeface="Arial Bold"/>
              </a:rPr>
              <a:t>6.</a:t>
            </a:r>
            <a:r>
              <a:rPr lang="en-CA" sz="2002" b="1" dirty="0">
                <a:solidFill>
                  <a:srgbClr val="000000"/>
                </a:solidFill>
                <a:latin typeface="Arial Bold"/>
                <a:cs typeface="Arial Bold"/>
              </a:rPr>
              <a:t>   Scope of the Study</a:t>
            </a:r>
          </a:p>
          <a:p>
            <a:pPr fontAlgn="base">
              <a:lnSpc>
                <a:spcPts val="2300"/>
              </a:lnSpc>
              <a:spcBef>
                <a:spcPct val="0"/>
              </a:spcBef>
              <a:spcAft>
                <a:spcPct val="0"/>
              </a:spcAft>
              <a:defRPr/>
            </a:pPr>
            <a:endParaRPr sz="4000" dirty="0">
              <a:solidFill>
                <a:srgbClr val="000000"/>
              </a:solidFill>
              <a:latin typeface="Arial" charset="0"/>
            </a:endParaRPr>
          </a:p>
        </p:txBody>
      </p:sp>
    </p:spTree>
    <p:extLst>
      <p:ext uri="{BB962C8B-B14F-4D97-AF65-F5344CB8AC3E}">
        <p14:creationId xmlns:p14="http://schemas.microsoft.com/office/powerpoint/2010/main" val="942596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86400"/>
          </a:xfrm>
        </p:spPr>
        <p:txBody>
          <a:bodyPr>
            <a:normAutofit/>
          </a:bodyPr>
          <a:lstStyle/>
          <a:p>
            <a:pPr marL="0" indent="0" algn="ctr">
              <a:buNone/>
            </a:pPr>
            <a:r>
              <a:rPr lang="en-US" sz="5400" dirty="0" smtClean="0"/>
              <a:t>Title</a:t>
            </a:r>
          </a:p>
          <a:p>
            <a:pPr marL="0" indent="0" algn="ctr">
              <a:buNone/>
            </a:pPr>
            <a:r>
              <a:rPr lang="en-US" sz="5400" dirty="0" smtClean="0"/>
              <a:t>(Put your title here)</a:t>
            </a:r>
          </a:p>
          <a:p>
            <a:pPr algn="ctr"/>
            <a:endParaRPr lang="en-US" sz="5400" dirty="0"/>
          </a:p>
          <a:p>
            <a:pPr marL="0" indent="0" algn="ctr">
              <a:buNone/>
            </a:pPr>
            <a:r>
              <a:rPr lang="en-US" sz="5400" dirty="0" smtClean="0"/>
              <a:t>Group members’ details</a:t>
            </a:r>
            <a:endParaRPr lang="en-US" sz="5400" dirty="0"/>
          </a:p>
        </p:txBody>
      </p:sp>
    </p:spTree>
    <p:extLst>
      <p:ext uri="{BB962C8B-B14F-4D97-AF65-F5344CB8AC3E}">
        <p14:creationId xmlns:p14="http://schemas.microsoft.com/office/powerpoint/2010/main" val="3962541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2) Background Information</a:t>
            </a:r>
            <a:endParaRPr lang="en-US" b="1"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fontAlgn="base">
              <a:lnSpc>
                <a:spcPts val="5700"/>
              </a:lnSpc>
              <a:spcBef>
                <a:spcPct val="0"/>
              </a:spcBef>
              <a:spcAft>
                <a:spcPct val="0"/>
              </a:spcAft>
              <a:defRPr/>
            </a:pPr>
            <a:r>
              <a:rPr lang="en-CA" sz="1900" b="1" dirty="0">
                <a:solidFill>
                  <a:srgbClr val="000000"/>
                </a:solidFill>
                <a:latin typeface="Arial Bold"/>
                <a:cs typeface="Arial Bold"/>
              </a:rPr>
              <a:t>“… provides readers with essential</a:t>
            </a:r>
            <a:r>
              <a:rPr lang="en-CA" sz="1900" dirty="0">
                <a:solidFill>
                  <a:srgbClr val="000000"/>
                </a:solidFill>
                <a:latin typeface="Times New Roman"/>
              </a:rPr>
              <a:t/>
            </a:r>
            <a:br>
              <a:rPr lang="en-CA" sz="1900" dirty="0">
                <a:solidFill>
                  <a:srgbClr val="000000"/>
                </a:solidFill>
                <a:latin typeface="Times New Roman"/>
              </a:rPr>
            </a:br>
            <a:r>
              <a:rPr lang="en-CA" sz="1900" b="1" dirty="0">
                <a:solidFill>
                  <a:srgbClr val="000000"/>
                </a:solidFill>
                <a:latin typeface="Arial Bold"/>
                <a:cs typeface="Arial Bold"/>
              </a:rPr>
              <a:t>background info of  the </a:t>
            </a:r>
            <a:r>
              <a:rPr lang="en-CA" sz="1900" b="1" dirty="0" smtClean="0">
                <a:solidFill>
                  <a:srgbClr val="0451FB"/>
                </a:solidFill>
                <a:latin typeface="Arial Bold"/>
                <a:cs typeface="Arial Bold"/>
              </a:rPr>
              <a:t>relationship </a:t>
            </a:r>
            <a:r>
              <a:rPr lang="en-CA" sz="1900" b="1" dirty="0" smtClean="0">
                <a:solidFill>
                  <a:srgbClr val="000000"/>
                </a:solidFill>
                <a:latin typeface="Arial Bold"/>
                <a:cs typeface="Arial Bold"/>
              </a:rPr>
              <a:t>between </a:t>
            </a:r>
            <a:r>
              <a:rPr lang="en-CA" sz="1900" b="1" dirty="0">
                <a:solidFill>
                  <a:srgbClr val="0451FB"/>
                </a:solidFill>
                <a:latin typeface="Arial Bold"/>
                <a:cs typeface="Arial Bold"/>
              </a:rPr>
              <a:t>specific topic </a:t>
            </a:r>
            <a:r>
              <a:rPr lang="en-CA" sz="1900" b="1" dirty="0">
                <a:solidFill>
                  <a:srgbClr val="000000"/>
                </a:solidFill>
                <a:latin typeface="Arial Bold"/>
                <a:cs typeface="Arial Bold"/>
              </a:rPr>
              <a:t>of  research and the </a:t>
            </a:r>
            <a:r>
              <a:rPr lang="en-CA" sz="1900" b="1" dirty="0">
                <a:solidFill>
                  <a:srgbClr val="0451FB"/>
                </a:solidFill>
                <a:latin typeface="Arial Bold"/>
                <a:cs typeface="Arial Bold"/>
              </a:rPr>
              <a:t>general area of  study</a:t>
            </a:r>
            <a:r>
              <a:rPr lang="en-CA" sz="1900" b="1" dirty="0">
                <a:solidFill>
                  <a:srgbClr val="000000"/>
                </a:solidFill>
                <a:latin typeface="Arial Bold"/>
                <a:cs typeface="Arial Bold"/>
              </a:rPr>
              <a:t>”</a:t>
            </a:r>
          </a:p>
          <a:p>
            <a:endParaRPr lang="en-US" dirty="0"/>
          </a:p>
          <a:p>
            <a:r>
              <a:rPr lang="en-US" dirty="0" err="1" smtClean="0"/>
              <a:t>E.g</a:t>
            </a:r>
            <a:r>
              <a:rPr lang="en-US" dirty="0" smtClean="0"/>
              <a:t>: Obesity has been rated as one of the silent killers in Malaysia. Studies have been made and the results found that 7 out of 10 Malaysians are obese.  We can see how this situation is increasing with the increasing number of fast food restaurants not only in urban areas but also in rural areas……Hence, our research team is set up to make further investigation about the causes of </a:t>
            </a:r>
            <a:r>
              <a:rPr lang="en-US" dirty="0" smtClean="0"/>
              <a:t>obesity among higher learners in Malaysia….</a:t>
            </a:r>
            <a:endParaRPr lang="en-US" dirty="0"/>
          </a:p>
        </p:txBody>
      </p:sp>
    </p:spTree>
    <p:extLst>
      <p:ext uri="{BB962C8B-B14F-4D97-AF65-F5344CB8AC3E}">
        <p14:creationId xmlns:p14="http://schemas.microsoft.com/office/powerpoint/2010/main" val="3506597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p:txBody>
          <a:bodyPr/>
          <a:lstStyle/>
          <a:p>
            <a:r>
              <a:rPr lang="en-US" dirty="0" smtClean="0"/>
              <a:t>A clear statement that </a:t>
            </a:r>
            <a:r>
              <a:rPr lang="en-US" dirty="0" smtClean="0">
                <a:solidFill>
                  <a:srgbClr val="C00000"/>
                </a:solidFill>
              </a:rPr>
              <a:t>defines </a:t>
            </a:r>
            <a:r>
              <a:rPr lang="en-US" dirty="0">
                <a:solidFill>
                  <a:srgbClr val="C00000"/>
                </a:solidFill>
              </a:rPr>
              <a:t>the issue or problem </a:t>
            </a:r>
            <a:r>
              <a:rPr lang="en-US" dirty="0"/>
              <a:t>investigated in the </a:t>
            </a:r>
            <a:r>
              <a:rPr lang="en-US" dirty="0" smtClean="0"/>
              <a:t>study</a:t>
            </a:r>
          </a:p>
          <a:p>
            <a:r>
              <a:rPr lang="en-US" dirty="0"/>
              <a:t>“inform the readers of the </a:t>
            </a:r>
            <a:r>
              <a:rPr lang="en-US" b="1" dirty="0">
                <a:solidFill>
                  <a:srgbClr val="FF0000"/>
                </a:solidFill>
              </a:rPr>
              <a:t>current situation</a:t>
            </a:r>
            <a:r>
              <a:rPr lang="en-US" dirty="0"/>
              <a:t> &amp; make the readers aware of the </a:t>
            </a:r>
            <a:r>
              <a:rPr lang="en-US" dirty="0">
                <a:solidFill>
                  <a:srgbClr val="FF0000"/>
                </a:solidFill>
              </a:rPr>
              <a:t>negative impact</a:t>
            </a:r>
            <a:r>
              <a:rPr lang="en-US" dirty="0"/>
              <a:t> of the problem as well as the </a:t>
            </a:r>
            <a:r>
              <a:rPr lang="en-US" dirty="0">
                <a:solidFill>
                  <a:srgbClr val="FF0000"/>
                </a:solidFill>
              </a:rPr>
              <a:t>consequences</a:t>
            </a:r>
            <a:r>
              <a:rPr lang="en-US" dirty="0"/>
              <a:t> of not solving the problem”</a:t>
            </a:r>
          </a:p>
          <a:p>
            <a:endParaRPr lang="en-US" dirty="0"/>
          </a:p>
          <a:p>
            <a:pPr marL="0" indent="0">
              <a:buNone/>
            </a:pPr>
            <a:r>
              <a:rPr lang="en-US" dirty="0" err="1" smtClean="0"/>
              <a:t>E.g</a:t>
            </a:r>
            <a:r>
              <a:rPr lang="en-US" dirty="0" smtClean="0"/>
              <a:t>:</a:t>
            </a:r>
          </a:p>
          <a:p>
            <a:r>
              <a:rPr lang="en-US" dirty="0" smtClean="0"/>
              <a:t>Case of obesity in Malaysia</a:t>
            </a:r>
          </a:p>
          <a:p>
            <a:r>
              <a:rPr lang="en-US" dirty="0" smtClean="0"/>
              <a:t>Causes and effects of </a:t>
            </a:r>
            <a:r>
              <a:rPr lang="en-US" dirty="0" smtClean="0"/>
              <a:t>obesity</a:t>
            </a:r>
            <a:endParaRPr lang="en-US" dirty="0" smtClean="0"/>
          </a:p>
        </p:txBody>
      </p:sp>
    </p:spTree>
    <p:extLst>
      <p:ext uri="{BB962C8B-B14F-4D97-AF65-F5344CB8AC3E}">
        <p14:creationId xmlns:p14="http://schemas.microsoft.com/office/powerpoint/2010/main" val="4257500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114300" indent="0">
              <a:buNone/>
            </a:pPr>
            <a:r>
              <a:rPr lang="en-GB" dirty="0" smtClean="0"/>
              <a:t>	Malaysia </a:t>
            </a:r>
            <a:r>
              <a:rPr lang="en-GB" dirty="0"/>
              <a:t>has experienced a dramatic growth in the obesity cases and its ratio from year to year. A recent study conducted by World Health Organisation (WHO) indicated more than half Malaysian age between 18 to 25 years old with most of them are higher learners having the problems of overweight or obesity. The increasing affordability has made more and more Malaysian higher learners become consuming foods and drinks excessively contributing overweight without knowing the possible effects or dangers of becoming one towards health. Without further understanding about eating habits factor among higher learners, any attempt to reduced obesity will not fruitful.</a:t>
            </a:r>
            <a:endParaRPr lang="en-US" dirty="0"/>
          </a:p>
          <a:p>
            <a:pPr marL="114300" indent="0">
              <a:buNone/>
            </a:pPr>
            <a:r>
              <a:rPr lang="en-GB" dirty="0"/>
              <a:t>	Given the situation, it is high time for all parties to formulate prevention strategies by conducting serious effort in studying the explicit eating habits and its correlation with obesity including the number of meals influence, time of eating influence and the meals category among higher learners so the situation will better improving.</a:t>
            </a:r>
            <a:endParaRPr lang="en-US" dirty="0"/>
          </a:p>
          <a:p>
            <a:endParaRPr lang="en-US" dirty="0"/>
          </a:p>
        </p:txBody>
      </p:sp>
    </p:spTree>
    <p:extLst>
      <p:ext uri="{BB962C8B-B14F-4D97-AF65-F5344CB8AC3E}">
        <p14:creationId xmlns:p14="http://schemas.microsoft.com/office/powerpoint/2010/main" val="3374204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Objective</a:t>
            </a:r>
            <a:endParaRPr lang="en-US" b="1" dirty="0">
              <a:solidFill>
                <a:schemeClr val="tx1"/>
              </a:solidFill>
            </a:endParaRPr>
          </a:p>
        </p:txBody>
      </p:sp>
      <p:sp>
        <p:nvSpPr>
          <p:cNvPr id="3" name="Content Placeholder 2"/>
          <p:cNvSpPr>
            <a:spLocks noGrp="1"/>
          </p:cNvSpPr>
          <p:nvPr>
            <p:ph idx="1"/>
          </p:nvPr>
        </p:nvSpPr>
        <p:spPr/>
        <p:txBody>
          <a:bodyPr/>
          <a:lstStyle/>
          <a:p>
            <a:r>
              <a:rPr lang="en-US" dirty="0"/>
              <a:t>To show the </a:t>
            </a:r>
            <a:r>
              <a:rPr lang="en-US" b="1" dirty="0">
                <a:solidFill>
                  <a:srgbClr val="A50021"/>
                </a:solidFill>
              </a:rPr>
              <a:t>extent</a:t>
            </a:r>
            <a:r>
              <a:rPr lang="en-US" dirty="0"/>
              <a:t> and the </a:t>
            </a:r>
            <a:r>
              <a:rPr lang="en-US" b="1" dirty="0">
                <a:solidFill>
                  <a:srgbClr val="A50021"/>
                </a:solidFill>
              </a:rPr>
              <a:t>expected outcome</a:t>
            </a:r>
            <a:r>
              <a:rPr lang="en-US" dirty="0"/>
              <a:t> of the study</a:t>
            </a:r>
          </a:p>
          <a:p>
            <a:r>
              <a:rPr lang="en-US" dirty="0"/>
              <a:t>To begin with a leading statement followed by the objectives written in point </a:t>
            </a:r>
            <a:r>
              <a:rPr lang="en-US" dirty="0" smtClean="0"/>
              <a:t>forms</a:t>
            </a:r>
          </a:p>
          <a:p>
            <a:r>
              <a:rPr lang="en-US" dirty="0"/>
              <a:t>This section usually contains the following:</a:t>
            </a:r>
          </a:p>
          <a:p>
            <a:pPr lvl="1"/>
            <a:r>
              <a:rPr lang="en-US" dirty="0"/>
              <a:t>Appropriate action verb (</a:t>
            </a:r>
            <a:r>
              <a:rPr lang="en-US" dirty="0" err="1"/>
              <a:t>e.g</a:t>
            </a:r>
            <a:r>
              <a:rPr lang="en-US" dirty="0"/>
              <a:t>: </a:t>
            </a:r>
            <a:r>
              <a:rPr lang="en-US" dirty="0">
                <a:solidFill>
                  <a:srgbClr val="00B050"/>
                </a:solidFill>
              </a:rPr>
              <a:t>investigate, demonstrate, determine, study</a:t>
            </a:r>
            <a:r>
              <a:rPr lang="en-US" dirty="0"/>
              <a:t>)</a:t>
            </a:r>
          </a:p>
          <a:p>
            <a:pPr lvl="1"/>
            <a:r>
              <a:rPr lang="en-US" dirty="0"/>
              <a:t>Subject + Verb + ‘to’ + Infinitive</a:t>
            </a:r>
          </a:p>
          <a:p>
            <a:pPr lvl="2"/>
            <a:r>
              <a:rPr lang="en-US" dirty="0" err="1"/>
              <a:t>e.g</a:t>
            </a:r>
            <a:r>
              <a:rPr lang="en-US" dirty="0"/>
              <a:t>: </a:t>
            </a:r>
            <a:r>
              <a:rPr lang="en-US" dirty="0">
                <a:solidFill>
                  <a:srgbClr val="00B050"/>
                </a:solidFill>
              </a:rPr>
              <a:t>The objective of the study [subject] is [verb] to determine [to infinitive]</a:t>
            </a:r>
            <a:r>
              <a:rPr lang="en-US" dirty="0"/>
              <a:t> …</a:t>
            </a:r>
            <a:endParaRPr lang="en-MY" dirty="0"/>
          </a:p>
          <a:p>
            <a:pPr marL="114300" indent="0">
              <a:buNone/>
            </a:pPr>
            <a:r>
              <a:rPr lang="en-US" dirty="0" err="1" smtClean="0"/>
              <a:t>E.g</a:t>
            </a:r>
            <a:r>
              <a:rPr lang="en-US" dirty="0" smtClean="0"/>
              <a:t>: </a:t>
            </a:r>
          </a:p>
          <a:p>
            <a:pPr marL="628650" indent="-514350">
              <a:buFont typeface="+mj-lt"/>
              <a:buAutoNum type="romanUcPeriod"/>
            </a:pPr>
            <a:r>
              <a:rPr lang="en-GB" dirty="0" smtClean="0"/>
              <a:t>To </a:t>
            </a:r>
            <a:r>
              <a:rPr lang="en-GB" dirty="0"/>
              <a:t>investigate the cases of obesity among Higher Learners</a:t>
            </a:r>
            <a:endParaRPr lang="en-US" dirty="0"/>
          </a:p>
          <a:p>
            <a:pPr marL="628650" indent="-514350">
              <a:buFont typeface="+mj-lt"/>
              <a:buAutoNum type="romanUcPeriod"/>
            </a:pPr>
            <a:r>
              <a:rPr lang="en-US" dirty="0" smtClean="0"/>
              <a:t>To identify the causes of obesity</a:t>
            </a:r>
            <a:endParaRPr lang="en-US" dirty="0"/>
          </a:p>
        </p:txBody>
      </p:sp>
    </p:spTree>
    <p:extLst>
      <p:ext uri="{BB962C8B-B14F-4D97-AF65-F5344CB8AC3E}">
        <p14:creationId xmlns:p14="http://schemas.microsoft.com/office/powerpoint/2010/main" val="3001600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Arial" charset="0"/>
                <a:ea typeface="ＭＳ Ｐゴシック" pitchFamily="34" charset="-128"/>
              </a:defRPr>
            </a:lvl1pPr>
            <a:lvl2pPr marL="742950" indent="-285750" eaLnBrk="0" hangingPunct="0">
              <a:defRPr sz="4000">
                <a:solidFill>
                  <a:schemeClr val="tx1"/>
                </a:solidFill>
                <a:latin typeface="Arial" charset="0"/>
                <a:ea typeface="ＭＳ Ｐゴシック" pitchFamily="34" charset="-128"/>
              </a:defRPr>
            </a:lvl2pPr>
            <a:lvl3pPr marL="1143000" indent="-228600" eaLnBrk="0" hangingPunct="0">
              <a:defRPr sz="4000">
                <a:solidFill>
                  <a:schemeClr val="tx1"/>
                </a:solidFill>
                <a:latin typeface="Arial" charset="0"/>
                <a:ea typeface="ＭＳ Ｐゴシック" pitchFamily="34" charset="-128"/>
              </a:defRPr>
            </a:lvl3pPr>
            <a:lvl4pPr marL="1600200" indent="-228600" eaLnBrk="0" hangingPunct="0">
              <a:defRPr sz="4000">
                <a:solidFill>
                  <a:schemeClr val="tx1"/>
                </a:solidFill>
                <a:latin typeface="Arial" charset="0"/>
                <a:ea typeface="ＭＳ Ｐゴシック" pitchFamily="34" charset="-128"/>
              </a:defRPr>
            </a:lvl4pPr>
            <a:lvl5pPr marL="2057400" indent="-228600" eaLnBrk="0" hangingPunct="0">
              <a:defRPr sz="4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4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4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4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4000">
                <a:solidFill>
                  <a:schemeClr val="tx1"/>
                </a:solidFill>
                <a:latin typeface="Arial" charset="0"/>
                <a:ea typeface="ＭＳ Ｐゴシック" pitchFamily="34" charset="-128"/>
              </a:defRPr>
            </a:lvl9pPr>
          </a:lstStyle>
          <a:p>
            <a:pPr eaLnBrk="1" hangingPunct="1"/>
            <a:fld id="{B1416726-F317-4B8D-AC34-4EBA73B90AB2}" type="slidenum">
              <a:rPr lang="en-US" sz="1200" smtClean="0">
                <a:solidFill>
                  <a:srgbClr val="FFFFFF"/>
                </a:solidFill>
                <a:latin typeface="Calibri" pitchFamily="34" charset="0"/>
              </a:rPr>
              <a:pPr eaLnBrk="1" hangingPunct="1"/>
              <a:t>9</a:t>
            </a:fld>
            <a:endParaRPr lang="en-US" sz="1200" smtClean="0">
              <a:solidFill>
                <a:srgbClr val="FFFFFF"/>
              </a:solidFill>
              <a:latin typeface="Calibri" pitchFamily="34" charset="0"/>
            </a:endParaRPr>
          </a:p>
        </p:txBody>
      </p:sp>
      <p:grpSp>
        <p:nvGrpSpPr>
          <p:cNvPr id="64515" name="Group 5"/>
          <p:cNvGrpSpPr>
            <a:grpSpLocks/>
          </p:cNvGrpSpPr>
          <p:nvPr/>
        </p:nvGrpSpPr>
        <p:grpSpPr bwMode="auto">
          <a:xfrm>
            <a:off x="1295400" y="406400"/>
            <a:ext cx="7696200" cy="5689600"/>
            <a:chOff x="469900" y="228600"/>
            <a:chExt cx="8674100" cy="5689600"/>
          </a:xfrm>
        </p:grpSpPr>
        <p:sp>
          <p:nvSpPr>
            <p:cNvPr id="7" name="TextBox 2"/>
            <p:cNvSpPr txBox="1"/>
            <p:nvPr/>
          </p:nvSpPr>
          <p:spPr>
            <a:xfrm>
              <a:off x="2285951" y="228600"/>
              <a:ext cx="6858049" cy="1422400"/>
            </a:xfrm>
            <a:prstGeom prst="rect">
              <a:avLst/>
            </a:prstGeom>
            <a:noFill/>
          </p:spPr>
          <p:txBody>
            <a:bodyPr wrap="none" lIns="0" tIns="0" rIns="0" bIns="0">
              <a:spAutoFit/>
            </a:bodyPr>
            <a:lstStyle/>
            <a:p>
              <a:pPr indent="286511" fontAlgn="base">
                <a:lnSpc>
                  <a:spcPts val="4800"/>
                </a:lnSpc>
                <a:spcBef>
                  <a:spcPct val="0"/>
                </a:spcBef>
                <a:spcAft>
                  <a:spcPct val="0"/>
                </a:spcAft>
                <a:defRPr/>
              </a:pPr>
              <a:r>
                <a:rPr lang="en-CA" sz="4020" b="1" dirty="0">
                  <a:solidFill>
                    <a:srgbClr val="0451FB"/>
                  </a:solidFill>
                  <a:latin typeface="Arial Bold"/>
                  <a:cs typeface="Arial Bold"/>
                </a:rPr>
                <a:t>Action Verbs for</a:t>
              </a:r>
              <a:r>
                <a:rPr lang="en-CA" sz="4010" dirty="0">
                  <a:solidFill>
                    <a:srgbClr val="000000"/>
                  </a:solidFill>
                  <a:latin typeface="Times New Roman"/>
                </a:rPr>
                <a:t/>
              </a:r>
              <a:br>
                <a:rPr lang="en-CA" sz="4010" dirty="0">
                  <a:solidFill>
                    <a:srgbClr val="000000"/>
                  </a:solidFill>
                  <a:latin typeface="Times New Roman"/>
                </a:rPr>
              </a:br>
              <a:r>
                <a:rPr lang="en-CA" sz="4020" b="1" dirty="0">
                  <a:solidFill>
                    <a:srgbClr val="0451FB"/>
                  </a:solidFill>
                  <a:latin typeface="Arial Bold"/>
                  <a:cs typeface="Arial Bold"/>
                </a:rPr>
                <a:t>Purpose/Objective</a:t>
              </a:r>
            </a:p>
            <a:p>
              <a:pPr fontAlgn="base">
                <a:lnSpc>
                  <a:spcPts val="4800"/>
                </a:lnSpc>
                <a:spcBef>
                  <a:spcPct val="0"/>
                </a:spcBef>
                <a:spcAft>
                  <a:spcPct val="0"/>
                </a:spcAft>
                <a:defRPr/>
              </a:pPr>
              <a:endParaRPr lang="en-CA" sz="4010" dirty="0">
                <a:solidFill>
                  <a:srgbClr val="000000"/>
                </a:solidFill>
                <a:latin typeface="Arial" charset="0"/>
              </a:endParaRPr>
            </a:p>
          </p:txBody>
        </p:sp>
        <p:sp>
          <p:nvSpPr>
            <p:cNvPr id="8" name="TextBox 3"/>
            <p:cNvSpPr txBox="1"/>
            <p:nvPr/>
          </p:nvSpPr>
          <p:spPr>
            <a:xfrm>
              <a:off x="469900" y="2298700"/>
              <a:ext cx="2869896"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2402" dirty="0">
                  <a:solidFill>
                    <a:srgbClr val="FF3300"/>
                  </a:solidFill>
                  <a:latin typeface="Arial"/>
                  <a:cs typeface="Arial"/>
                </a:rPr>
                <a:t>•</a:t>
              </a:r>
              <a:r>
                <a:rPr lang="en-CA" sz="2412" b="1" dirty="0">
                  <a:solidFill>
                    <a:srgbClr val="000000"/>
                  </a:solidFill>
                  <a:latin typeface="Arial Bold"/>
                  <a:cs typeface="Arial Bold"/>
                </a:rPr>
                <a:t> To ascertain</a:t>
              </a:r>
            </a:p>
            <a:p>
              <a:pPr fontAlgn="base">
                <a:lnSpc>
                  <a:spcPts val="2760"/>
                </a:lnSpc>
                <a:spcBef>
                  <a:spcPct val="0"/>
                </a:spcBef>
                <a:spcAft>
                  <a:spcPct val="0"/>
                </a:spcAft>
                <a:defRPr/>
              </a:pPr>
              <a:endParaRPr lang="en-CA" sz="2402" dirty="0">
                <a:solidFill>
                  <a:srgbClr val="000000"/>
                </a:solidFill>
                <a:latin typeface="Arial" charset="0"/>
              </a:endParaRPr>
            </a:p>
          </p:txBody>
        </p:sp>
        <p:sp>
          <p:nvSpPr>
            <p:cNvPr id="9" name="TextBox 4"/>
            <p:cNvSpPr txBox="1"/>
            <p:nvPr/>
          </p:nvSpPr>
          <p:spPr>
            <a:xfrm>
              <a:off x="469900" y="2921000"/>
              <a:ext cx="2869896"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2402">
                  <a:solidFill>
                    <a:srgbClr val="FF3300"/>
                  </a:solidFill>
                  <a:latin typeface="Arial"/>
                  <a:cs typeface="Arial"/>
                </a:rPr>
                <a:t>•</a:t>
              </a:r>
              <a:r>
                <a:rPr lang="en-CA" sz="2412" b="1">
                  <a:solidFill>
                    <a:srgbClr val="000000"/>
                  </a:solidFill>
                  <a:latin typeface="Arial Bold"/>
                  <a:cs typeface="Arial Bold"/>
                </a:rPr>
                <a:t> To assess</a:t>
              </a:r>
            </a:p>
            <a:p>
              <a:pPr fontAlgn="base">
                <a:lnSpc>
                  <a:spcPts val="2760"/>
                </a:lnSpc>
                <a:spcBef>
                  <a:spcPct val="0"/>
                </a:spcBef>
                <a:spcAft>
                  <a:spcPct val="0"/>
                </a:spcAft>
                <a:defRPr/>
              </a:pPr>
              <a:endParaRPr lang="en-CA" sz="2402">
                <a:solidFill>
                  <a:srgbClr val="000000"/>
                </a:solidFill>
                <a:latin typeface="Arial" charset="0"/>
              </a:endParaRPr>
            </a:p>
          </p:txBody>
        </p:sp>
        <p:sp>
          <p:nvSpPr>
            <p:cNvPr id="10" name="TextBox 5"/>
            <p:cNvSpPr txBox="1"/>
            <p:nvPr/>
          </p:nvSpPr>
          <p:spPr>
            <a:xfrm>
              <a:off x="469900" y="3543300"/>
              <a:ext cx="2869896"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2402" dirty="0">
                  <a:solidFill>
                    <a:srgbClr val="FF3300"/>
                  </a:solidFill>
                  <a:latin typeface="Arial"/>
                  <a:cs typeface="Arial"/>
                </a:rPr>
                <a:t>•</a:t>
              </a:r>
              <a:r>
                <a:rPr lang="en-CA" sz="2412" b="1" dirty="0">
                  <a:solidFill>
                    <a:srgbClr val="000000"/>
                  </a:solidFill>
                  <a:latin typeface="Arial Bold"/>
                  <a:cs typeface="Arial Bold"/>
                </a:rPr>
                <a:t> To compare</a:t>
              </a:r>
            </a:p>
            <a:p>
              <a:pPr fontAlgn="base">
                <a:lnSpc>
                  <a:spcPts val="2760"/>
                </a:lnSpc>
                <a:spcBef>
                  <a:spcPct val="0"/>
                </a:spcBef>
                <a:spcAft>
                  <a:spcPct val="0"/>
                </a:spcAft>
                <a:defRPr/>
              </a:pPr>
              <a:endParaRPr lang="en-CA" sz="2402" dirty="0">
                <a:solidFill>
                  <a:srgbClr val="000000"/>
                </a:solidFill>
                <a:latin typeface="Arial" charset="0"/>
              </a:endParaRPr>
            </a:p>
          </p:txBody>
        </p:sp>
        <p:sp>
          <p:nvSpPr>
            <p:cNvPr id="11" name="TextBox 6"/>
            <p:cNvSpPr txBox="1"/>
            <p:nvPr/>
          </p:nvSpPr>
          <p:spPr>
            <a:xfrm>
              <a:off x="469900" y="4165600"/>
              <a:ext cx="2869896"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2400" dirty="0">
                  <a:solidFill>
                    <a:srgbClr val="FF3300"/>
                  </a:solidFill>
                  <a:latin typeface="Arial"/>
                  <a:cs typeface="Arial"/>
                </a:rPr>
                <a:t>•</a:t>
              </a:r>
              <a:r>
                <a:rPr lang="en-CA" sz="2410" b="1" dirty="0">
                  <a:solidFill>
                    <a:srgbClr val="000000"/>
                  </a:solidFill>
                  <a:latin typeface="Arial Bold"/>
                  <a:cs typeface="Arial Bold"/>
                </a:rPr>
                <a:t> To decide</a:t>
              </a:r>
            </a:p>
            <a:p>
              <a:pPr fontAlgn="base">
                <a:lnSpc>
                  <a:spcPts val="2760"/>
                </a:lnSpc>
                <a:spcBef>
                  <a:spcPct val="0"/>
                </a:spcBef>
                <a:spcAft>
                  <a:spcPct val="0"/>
                </a:spcAft>
                <a:defRPr/>
              </a:pPr>
              <a:endParaRPr lang="en-CA" sz="2400" dirty="0">
                <a:solidFill>
                  <a:srgbClr val="000000"/>
                </a:solidFill>
                <a:latin typeface="Arial" charset="0"/>
              </a:endParaRPr>
            </a:p>
          </p:txBody>
        </p:sp>
        <p:sp>
          <p:nvSpPr>
            <p:cNvPr id="12" name="TextBox 7"/>
            <p:cNvSpPr txBox="1"/>
            <p:nvPr/>
          </p:nvSpPr>
          <p:spPr>
            <a:xfrm>
              <a:off x="469900" y="4787900"/>
              <a:ext cx="2869896"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2400">
                  <a:solidFill>
                    <a:srgbClr val="FF3300"/>
                  </a:solidFill>
                  <a:latin typeface="Arial"/>
                  <a:cs typeface="Arial"/>
                </a:rPr>
                <a:t>•</a:t>
              </a:r>
              <a:r>
                <a:rPr lang="en-CA" sz="2410" b="1">
                  <a:solidFill>
                    <a:srgbClr val="000000"/>
                  </a:solidFill>
                  <a:latin typeface="Arial Bold"/>
                  <a:cs typeface="Arial Bold"/>
                </a:rPr>
                <a:t> To describe</a:t>
              </a:r>
            </a:p>
            <a:p>
              <a:pPr fontAlgn="base">
                <a:lnSpc>
                  <a:spcPts val="2760"/>
                </a:lnSpc>
                <a:spcBef>
                  <a:spcPct val="0"/>
                </a:spcBef>
                <a:spcAft>
                  <a:spcPct val="0"/>
                </a:spcAft>
                <a:defRPr/>
              </a:pPr>
              <a:endParaRPr lang="en-CA" sz="2400">
                <a:solidFill>
                  <a:srgbClr val="000000"/>
                </a:solidFill>
                <a:latin typeface="Arial" charset="0"/>
              </a:endParaRPr>
            </a:p>
          </p:txBody>
        </p:sp>
        <p:sp>
          <p:nvSpPr>
            <p:cNvPr id="13" name="TextBox 8"/>
            <p:cNvSpPr txBox="1"/>
            <p:nvPr/>
          </p:nvSpPr>
          <p:spPr>
            <a:xfrm>
              <a:off x="469900" y="5410200"/>
              <a:ext cx="2869896"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2400">
                  <a:solidFill>
                    <a:srgbClr val="FF3300"/>
                  </a:solidFill>
                  <a:latin typeface="Arial"/>
                  <a:cs typeface="Arial"/>
                </a:rPr>
                <a:t>•</a:t>
              </a:r>
              <a:r>
                <a:rPr lang="en-CA" sz="2410" b="1">
                  <a:solidFill>
                    <a:srgbClr val="000000"/>
                  </a:solidFill>
                  <a:latin typeface="Arial Bold"/>
                  <a:cs typeface="Arial Bold"/>
                </a:rPr>
                <a:t> To determine</a:t>
              </a:r>
            </a:p>
            <a:p>
              <a:pPr fontAlgn="base">
                <a:lnSpc>
                  <a:spcPts val="2760"/>
                </a:lnSpc>
                <a:spcBef>
                  <a:spcPct val="0"/>
                </a:spcBef>
                <a:spcAft>
                  <a:spcPct val="0"/>
                </a:spcAft>
                <a:defRPr/>
              </a:pPr>
              <a:endParaRPr lang="en-CA" sz="2400">
                <a:solidFill>
                  <a:srgbClr val="000000"/>
                </a:solidFill>
                <a:latin typeface="Arial" charset="0"/>
              </a:endParaRPr>
            </a:p>
          </p:txBody>
        </p:sp>
        <p:sp>
          <p:nvSpPr>
            <p:cNvPr id="14" name="TextBox 9"/>
            <p:cNvSpPr txBox="1"/>
            <p:nvPr/>
          </p:nvSpPr>
          <p:spPr>
            <a:xfrm>
              <a:off x="3441782" y="2222500"/>
              <a:ext cx="2717813"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2402">
                  <a:solidFill>
                    <a:srgbClr val="FF3300"/>
                  </a:solidFill>
                  <a:latin typeface="Arial"/>
                  <a:cs typeface="Arial"/>
                </a:rPr>
                <a:t>•</a:t>
              </a:r>
              <a:r>
                <a:rPr lang="en-CA" sz="2412" b="1">
                  <a:solidFill>
                    <a:srgbClr val="000000"/>
                  </a:solidFill>
                  <a:latin typeface="Arial Bold"/>
                  <a:cs typeface="Arial Bold"/>
                </a:rPr>
                <a:t> To discover</a:t>
              </a:r>
            </a:p>
            <a:p>
              <a:pPr fontAlgn="base">
                <a:lnSpc>
                  <a:spcPts val="2760"/>
                </a:lnSpc>
                <a:spcBef>
                  <a:spcPct val="0"/>
                </a:spcBef>
                <a:spcAft>
                  <a:spcPct val="0"/>
                </a:spcAft>
                <a:defRPr/>
              </a:pPr>
              <a:endParaRPr lang="en-CA" sz="2402">
                <a:solidFill>
                  <a:srgbClr val="000000"/>
                </a:solidFill>
                <a:latin typeface="Arial" charset="0"/>
              </a:endParaRPr>
            </a:p>
          </p:txBody>
        </p:sp>
        <p:sp>
          <p:nvSpPr>
            <p:cNvPr id="15" name="TextBox 10"/>
            <p:cNvSpPr txBox="1"/>
            <p:nvPr/>
          </p:nvSpPr>
          <p:spPr>
            <a:xfrm>
              <a:off x="3441782" y="2844800"/>
              <a:ext cx="2717813"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2400">
                  <a:solidFill>
                    <a:srgbClr val="FF3300"/>
                  </a:solidFill>
                  <a:latin typeface="Arial"/>
                  <a:cs typeface="Arial"/>
                </a:rPr>
                <a:t>•</a:t>
              </a:r>
              <a:r>
                <a:rPr lang="en-CA" sz="2410" b="1">
                  <a:solidFill>
                    <a:srgbClr val="000000"/>
                  </a:solidFill>
                  <a:latin typeface="Arial Bold"/>
                  <a:cs typeface="Arial Bold"/>
                </a:rPr>
                <a:t> To evaluate</a:t>
              </a:r>
            </a:p>
            <a:p>
              <a:pPr fontAlgn="base">
                <a:lnSpc>
                  <a:spcPts val="2760"/>
                </a:lnSpc>
                <a:spcBef>
                  <a:spcPct val="0"/>
                </a:spcBef>
                <a:spcAft>
                  <a:spcPct val="0"/>
                </a:spcAft>
                <a:defRPr/>
              </a:pPr>
              <a:endParaRPr lang="en-CA" sz="2400">
                <a:solidFill>
                  <a:srgbClr val="000000"/>
                </a:solidFill>
                <a:latin typeface="Arial" charset="0"/>
              </a:endParaRPr>
            </a:p>
          </p:txBody>
        </p:sp>
        <p:sp>
          <p:nvSpPr>
            <p:cNvPr id="16" name="TextBox 11"/>
            <p:cNvSpPr txBox="1"/>
            <p:nvPr/>
          </p:nvSpPr>
          <p:spPr>
            <a:xfrm>
              <a:off x="3441782" y="3467100"/>
              <a:ext cx="2717813"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2400">
                  <a:solidFill>
                    <a:srgbClr val="FF3300"/>
                  </a:solidFill>
                  <a:latin typeface="Arial"/>
                  <a:cs typeface="Arial"/>
                </a:rPr>
                <a:t>•</a:t>
              </a:r>
              <a:r>
                <a:rPr lang="en-CA" sz="2410" b="1">
                  <a:solidFill>
                    <a:srgbClr val="000000"/>
                  </a:solidFill>
                  <a:latin typeface="Arial Bold"/>
                  <a:cs typeface="Arial Bold"/>
                </a:rPr>
                <a:t> To examine</a:t>
              </a:r>
            </a:p>
            <a:p>
              <a:pPr fontAlgn="base">
                <a:lnSpc>
                  <a:spcPts val="2760"/>
                </a:lnSpc>
                <a:spcBef>
                  <a:spcPct val="0"/>
                </a:spcBef>
                <a:spcAft>
                  <a:spcPct val="0"/>
                </a:spcAft>
                <a:defRPr/>
              </a:pPr>
              <a:endParaRPr lang="en-CA" sz="2400">
                <a:solidFill>
                  <a:srgbClr val="000000"/>
                </a:solidFill>
                <a:latin typeface="Arial" charset="0"/>
              </a:endParaRPr>
            </a:p>
          </p:txBody>
        </p:sp>
        <p:sp>
          <p:nvSpPr>
            <p:cNvPr id="17" name="TextBox 12"/>
            <p:cNvSpPr txBox="1"/>
            <p:nvPr/>
          </p:nvSpPr>
          <p:spPr>
            <a:xfrm>
              <a:off x="3441782" y="4089400"/>
              <a:ext cx="2717813"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2400">
                  <a:solidFill>
                    <a:srgbClr val="FF3300"/>
                  </a:solidFill>
                  <a:latin typeface="Arial"/>
                  <a:cs typeface="Arial"/>
                </a:rPr>
                <a:t>•</a:t>
              </a:r>
              <a:r>
                <a:rPr lang="en-CA" sz="2410" b="1">
                  <a:solidFill>
                    <a:srgbClr val="000000"/>
                  </a:solidFill>
                  <a:latin typeface="Arial Bold"/>
                  <a:cs typeface="Arial Bold"/>
                </a:rPr>
                <a:t> To explore</a:t>
              </a:r>
            </a:p>
            <a:p>
              <a:pPr fontAlgn="base">
                <a:lnSpc>
                  <a:spcPts val="2760"/>
                </a:lnSpc>
                <a:spcBef>
                  <a:spcPct val="0"/>
                </a:spcBef>
                <a:spcAft>
                  <a:spcPct val="0"/>
                </a:spcAft>
                <a:defRPr/>
              </a:pPr>
              <a:endParaRPr lang="en-CA" sz="2400">
                <a:solidFill>
                  <a:srgbClr val="000000"/>
                </a:solidFill>
                <a:latin typeface="Arial" charset="0"/>
              </a:endParaRPr>
            </a:p>
          </p:txBody>
        </p:sp>
        <p:sp>
          <p:nvSpPr>
            <p:cNvPr id="18" name="TextBox 13"/>
            <p:cNvSpPr txBox="1"/>
            <p:nvPr/>
          </p:nvSpPr>
          <p:spPr>
            <a:xfrm>
              <a:off x="3441782" y="4711700"/>
              <a:ext cx="2717813"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2400">
                  <a:solidFill>
                    <a:srgbClr val="FF3300"/>
                  </a:solidFill>
                  <a:latin typeface="Arial"/>
                  <a:cs typeface="Arial"/>
                </a:rPr>
                <a:t>•</a:t>
              </a:r>
              <a:r>
                <a:rPr lang="en-CA" sz="2410" b="1">
                  <a:solidFill>
                    <a:srgbClr val="000000"/>
                  </a:solidFill>
                  <a:latin typeface="Arial Bold"/>
                  <a:cs typeface="Arial Bold"/>
                </a:rPr>
                <a:t> To find out</a:t>
              </a:r>
            </a:p>
            <a:p>
              <a:pPr fontAlgn="base">
                <a:lnSpc>
                  <a:spcPts val="2760"/>
                </a:lnSpc>
                <a:spcBef>
                  <a:spcPct val="0"/>
                </a:spcBef>
                <a:spcAft>
                  <a:spcPct val="0"/>
                </a:spcAft>
                <a:defRPr/>
              </a:pPr>
              <a:endParaRPr lang="en-CA" sz="2400">
                <a:solidFill>
                  <a:srgbClr val="000000"/>
                </a:solidFill>
                <a:latin typeface="Arial" charset="0"/>
              </a:endParaRPr>
            </a:p>
          </p:txBody>
        </p:sp>
        <p:sp>
          <p:nvSpPr>
            <p:cNvPr id="19" name="TextBox 14"/>
            <p:cNvSpPr txBox="1"/>
            <p:nvPr/>
          </p:nvSpPr>
          <p:spPr>
            <a:xfrm>
              <a:off x="3441782" y="5334000"/>
              <a:ext cx="2717813"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2400">
                  <a:solidFill>
                    <a:srgbClr val="FF3300"/>
                  </a:solidFill>
                  <a:latin typeface="Arial"/>
                  <a:cs typeface="Arial"/>
                </a:rPr>
                <a:t>•</a:t>
              </a:r>
              <a:r>
                <a:rPr lang="en-CA" sz="2410" b="1">
                  <a:solidFill>
                    <a:srgbClr val="000000"/>
                  </a:solidFill>
                  <a:latin typeface="Arial Bold"/>
                  <a:cs typeface="Arial Bold"/>
                </a:rPr>
                <a:t> To identify</a:t>
              </a:r>
            </a:p>
            <a:p>
              <a:pPr fontAlgn="base">
                <a:lnSpc>
                  <a:spcPts val="2760"/>
                </a:lnSpc>
                <a:spcBef>
                  <a:spcPct val="0"/>
                </a:spcBef>
                <a:spcAft>
                  <a:spcPct val="0"/>
                </a:spcAft>
                <a:defRPr/>
              </a:pPr>
              <a:endParaRPr lang="en-CA" sz="2400">
                <a:solidFill>
                  <a:srgbClr val="000000"/>
                </a:solidFill>
                <a:latin typeface="Arial" charset="0"/>
              </a:endParaRPr>
            </a:p>
          </p:txBody>
        </p:sp>
        <p:sp>
          <p:nvSpPr>
            <p:cNvPr id="20" name="TextBox 15"/>
            <p:cNvSpPr txBox="1"/>
            <p:nvPr/>
          </p:nvSpPr>
          <p:spPr>
            <a:xfrm>
              <a:off x="6261580" y="2184400"/>
              <a:ext cx="2780436"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1920">
                  <a:solidFill>
                    <a:srgbClr val="FF3300"/>
                  </a:solidFill>
                  <a:latin typeface="Arial"/>
                  <a:cs typeface="Arial"/>
                </a:rPr>
                <a:t>•</a:t>
              </a:r>
              <a:r>
                <a:rPr lang="en-CA" sz="2412" b="1">
                  <a:solidFill>
                    <a:srgbClr val="000000"/>
                  </a:solidFill>
                  <a:latin typeface="Arial Bold"/>
                  <a:cs typeface="Arial Bold"/>
                </a:rPr>
                <a:t>  To investigate</a:t>
              </a:r>
            </a:p>
            <a:p>
              <a:pPr fontAlgn="base">
                <a:lnSpc>
                  <a:spcPts val="2760"/>
                </a:lnSpc>
                <a:spcBef>
                  <a:spcPct val="0"/>
                </a:spcBef>
                <a:spcAft>
                  <a:spcPct val="0"/>
                </a:spcAft>
                <a:defRPr/>
              </a:pPr>
              <a:endParaRPr lang="en-CA" sz="2374">
                <a:solidFill>
                  <a:srgbClr val="000000"/>
                </a:solidFill>
                <a:latin typeface="Arial" charset="0"/>
              </a:endParaRPr>
            </a:p>
          </p:txBody>
        </p:sp>
        <p:sp>
          <p:nvSpPr>
            <p:cNvPr id="21" name="TextBox 16"/>
            <p:cNvSpPr txBox="1"/>
            <p:nvPr/>
          </p:nvSpPr>
          <p:spPr>
            <a:xfrm>
              <a:off x="6261580" y="2743200"/>
              <a:ext cx="2780436"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1920">
                  <a:solidFill>
                    <a:srgbClr val="FF3300"/>
                  </a:solidFill>
                  <a:latin typeface="Arial"/>
                  <a:cs typeface="Arial"/>
                </a:rPr>
                <a:t>•</a:t>
              </a:r>
              <a:r>
                <a:rPr lang="en-CA" sz="2410" b="1">
                  <a:solidFill>
                    <a:srgbClr val="000000"/>
                  </a:solidFill>
                  <a:latin typeface="Arial Bold"/>
                  <a:cs typeface="Arial Bold"/>
                </a:rPr>
                <a:t>  To measure</a:t>
              </a:r>
            </a:p>
            <a:p>
              <a:pPr fontAlgn="base">
                <a:lnSpc>
                  <a:spcPts val="2760"/>
                </a:lnSpc>
                <a:spcBef>
                  <a:spcPct val="0"/>
                </a:spcBef>
                <a:spcAft>
                  <a:spcPct val="0"/>
                </a:spcAft>
                <a:defRPr/>
              </a:pPr>
              <a:endParaRPr lang="en-CA" sz="2363">
                <a:solidFill>
                  <a:srgbClr val="000000"/>
                </a:solidFill>
                <a:latin typeface="Arial" charset="0"/>
              </a:endParaRPr>
            </a:p>
          </p:txBody>
        </p:sp>
        <p:sp>
          <p:nvSpPr>
            <p:cNvPr id="22" name="TextBox 17"/>
            <p:cNvSpPr txBox="1"/>
            <p:nvPr/>
          </p:nvSpPr>
          <p:spPr>
            <a:xfrm>
              <a:off x="6261580" y="3289300"/>
              <a:ext cx="2780436"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1920">
                  <a:solidFill>
                    <a:srgbClr val="FF3300"/>
                  </a:solidFill>
                  <a:latin typeface="Arial"/>
                  <a:cs typeface="Arial"/>
                </a:rPr>
                <a:t>•</a:t>
              </a:r>
              <a:r>
                <a:rPr lang="en-CA" sz="2410" b="1">
                  <a:solidFill>
                    <a:srgbClr val="000000"/>
                  </a:solidFill>
                  <a:latin typeface="Arial Bold"/>
                  <a:cs typeface="Arial Bold"/>
                </a:rPr>
                <a:t>  To present</a:t>
              </a:r>
            </a:p>
            <a:p>
              <a:pPr fontAlgn="base">
                <a:lnSpc>
                  <a:spcPts val="2760"/>
                </a:lnSpc>
                <a:spcBef>
                  <a:spcPct val="0"/>
                </a:spcBef>
                <a:spcAft>
                  <a:spcPct val="0"/>
                </a:spcAft>
                <a:defRPr/>
              </a:pPr>
              <a:endParaRPr lang="en-CA" sz="2363">
                <a:solidFill>
                  <a:srgbClr val="000000"/>
                </a:solidFill>
                <a:latin typeface="Arial" charset="0"/>
              </a:endParaRPr>
            </a:p>
          </p:txBody>
        </p:sp>
        <p:sp>
          <p:nvSpPr>
            <p:cNvPr id="23" name="TextBox 18"/>
            <p:cNvSpPr txBox="1"/>
            <p:nvPr/>
          </p:nvSpPr>
          <p:spPr>
            <a:xfrm>
              <a:off x="6261580" y="3835400"/>
              <a:ext cx="2780436"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1920">
                  <a:solidFill>
                    <a:srgbClr val="FF3300"/>
                  </a:solidFill>
                  <a:latin typeface="Arial"/>
                  <a:cs typeface="Arial"/>
                </a:rPr>
                <a:t>•</a:t>
              </a:r>
              <a:r>
                <a:rPr lang="en-CA" sz="2410" b="1">
                  <a:solidFill>
                    <a:srgbClr val="000000"/>
                  </a:solidFill>
                  <a:latin typeface="Arial Bold"/>
                  <a:cs typeface="Arial Bold"/>
                </a:rPr>
                <a:t>  To provide</a:t>
              </a:r>
            </a:p>
            <a:p>
              <a:pPr fontAlgn="base">
                <a:lnSpc>
                  <a:spcPts val="2760"/>
                </a:lnSpc>
                <a:spcBef>
                  <a:spcPct val="0"/>
                </a:spcBef>
                <a:spcAft>
                  <a:spcPct val="0"/>
                </a:spcAft>
                <a:defRPr/>
              </a:pPr>
              <a:endParaRPr lang="en-CA" sz="2363">
                <a:solidFill>
                  <a:srgbClr val="000000"/>
                </a:solidFill>
                <a:latin typeface="Arial" charset="0"/>
              </a:endParaRPr>
            </a:p>
          </p:txBody>
        </p:sp>
        <p:sp>
          <p:nvSpPr>
            <p:cNvPr id="24" name="TextBox 19"/>
            <p:cNvSpPr txBox="1"/>
            <p:nvPr/>
          </p:nvSpPr>
          <p:spPr>
            <a:xfrm>
              <a:off x="6261580" y="4381500"/>
              <a:ext cx="2780436"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1922">
                  <a:solidFill>
                    <a:srgbClr val="FF3300"/>
                  </a:solidFill>
                  <a:latin typeface="Arial"/>
                  <a:cs typeface="Arial"/>
                </a:rPr>
                <a:t>•</a:t>
              </a:r>
              <a:r>
                <a:rPr lang="en-CA" sz="2412" b="1">
                  <a:solidFill>
                    <a:srgbClr val="000000"/>
                  </a:solidFill>
                  <a:latin typeface="Arial Bold"/>
                  <a:cs typeface="Arial Bold"/>
                </a:rPr>
                <a:t>  To recognise</a:t>
              </a:r>
            </a:p>
            <a:p>
              <a:pPr fontAlgn="base">
                <a:lnSpc>
                  <a:spcPts val="2760"/>
                </a:lnSpc>
                <a:spcBef>
                  <a:spcPct val="0"/>
                </a:spcBef>
                <a:spcAft>
                  <a:spcPct val="0"/>
                </a:spcAft>
                <a:defRPr/>
              </a:pPr>
              <a:endParaRPr lang="en-CA" sz="2370">
                <a:solidFill>
                  <a:srgbClr val="000000"/>
                </a:solidFill>
                <a:latin typeface="Arial" charset="0"/>
              </a:endParaRPr>
            </a:p>
          </p:txBody>
        </p:sp>
        <p:sp>
          <p:nvSpPr>
            <p:cNvPr id="25" name="TextBox 20"/>
            <p:cNvSpPr txBox="1"/>
            <p:nvPr/>
          </p:nvSpPr>
          <p:spPr>
            <a:xfrm>
              <a:off x="6261580" y="4927600"/>
              <a:ext cx="2780436" cy="508000"/>
            </a:xfrm>
            <a:prstGeom prst="rect">
              <a:avLst/>
            </a:prstGeom>
            <a:noFill/>
          </p:spPr>
          <p:txBody>
            <a:bodyPr wrap="none" lIns="0" tIns="0" rIns="0" bIns="0">
              <a:spAutoFit/>
            </a:bodyPr>
            <a:lstStyle/>
            <a:p>
              <a:pPr fontAlgn="base">
                <a:lnSpc>
                  <a:spcPts val="2700"/>
                </a:lnSpc>
                <a:spcBef>
                  <a:spcPct val="0"/>
                </a:spcBef>
                <a:spcAft>
                  <a:spcPct val="0"/>
                </a:spcAft>
                <a:defRPr/>
              </a:pPr>
              <a:r>
                <a:rPr lang="en-CA" sz="1922">
                  <a:solidFill>
                    <a:srgbClr val="FF3300"/>
                  </a:solidFill>
                  <a:latin typeface="Arial"/>
                  <a:cs typeface="Arial"/>
                </a:rPr>
                <a:t>•</a:t>
              </a:r>
              <a:r>
                <a:rPr lang="en-CA" sz="2412" b="1">
                  <a:solidFill>
                    <a:srgbClr val="000000"/>
                  </a:solidFill>
                  <a:latin typeface="Arial Bold"/>
                  <a:cs typeface="Arial Bold"/>
                </a:rPr>
                <a:t>  To reveal</a:t>
              </a:r>
            </a:p>
            <a:p>
              <a:pPr fontAlgn="base">
                <a:lnSpc>
                  <a:spcPts val="2760"/>
                </a:lnSpc>
                <a:spcBef>
                  <a:spcPct val="0"/>
                </a:spcBef>
                <a:spcAft>
                  <a:spcPct val="0"/>
                </a:spcAft>
                <a:defRPr/>
              </a:pPr>
              <a:endParaRPr lang="en-CA" sz="2362">
                <a:solidFill>
                  <a:srgbClr val="000000"/>
                </a:solidFill>
                <a:latin typeface="Arial" charset="0"/>
              </a:endParaRPr>
            </a:p>
          </p:txBody>
        </p:sp>
      </p:grpSp>
    </p:spTree>
    <p:extLst>
      <p:ext uri="{BB962C8B-B14F-4D97-AF65-F5344CB8AC3E}">
        <p14:creationId xmlns:p14="http://schemas.microsoft.com/office/powerpoint/2010/main" val="25227420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259</TotalTime>
  <Words>385</Words>
  <Application>Microsoft Office PowerPoint</Application>
  <PresentationFormat>On-screen Show (4:3)</PresentationFormat>
  <Paragraphs>85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RESEARCH PROPOSAL</vt:lpstr>
      <vt:lpstr>WHAT IS IT?</vt:lpstr>
      <vt:lpstr>COMPONENTS IN RESEARCH PROPOSAL</vt:lpstr>
      <vt:lpstr>PowerPoint Presentation</vt:lpstr>
      <vt:lpstr>2) Background Information</vt:lpstr>
      <vt:lpstr>Problem Statement</vt:lpstr>
      <vt:lpstr>PowerPoint Presentation</vt:lpstr>
      <vt:lpstr>Objective</vt:lpstr>
      <vt:lpstr>PowerPoint Presentation</vt:lpstr>
      <vt:lpstr>Research Questions</vt:lpstr>
      <vt:lpstr>Significance of the Study</vt:lpstr>
      <vt:lpstr>Scope</vt:lpstr>
      <vt:lpstr>PowerPoint Presentation</vt:lpstr>
      <vt:lpstr>Methodology</vt:lpstr>
    </vt:vector>
  </TitlesOfParts>
  <Company>Firma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PROPOSAL</dc:title>
  <dc:creator>Bruger</dc:creator>
  <cp:lastModifiedBy>WANIE</cp:lastModifiedBy>
  <cp:revision>33</cp:revision>
  <cp:lastPrinted>2013-07-04T01:44:26Z</cp:lastPrinted>
  <dcterms:created xsi:type="dcterms:W3CDTF">2011-09-21T22:57:50Z</dcterms:created>
  <dcterms:modified xsi:type="dcterms:W3CDTF">2014-07-04T03:10:50Z</dcterms:modified>
</cp:coreProperties>
</file>