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64" r:id="rId4"/>
    <p:sldId id="265" r:id="rId5"/>
    <p:sldId id="266" r:id="rId6"/>
    <p:sldId id="267" r:id="rId7"/>
    <p:sldId id="270" r:id="rId8"/>
    <p:sldId id="269" r:id="rId9"/>
    <p:sldId id="271" r:id="rId10"/>
    <p:sldId id="257" r:id="rId11"/>
    <p:sldId id="263" r:id="rId12"/>
    <p:sldId id="258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69" d="100"/>
          <a:sy n="69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9EAD16-FCD2-4EBE-B245-87143FEBC0F0}" type="datetimeFigureOut">
              <a:rPr lang="en-MY" smtClean="0"/>
              <a:pPr/>
              <a:t>4/7/2014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0BCC26-F60A-4518-9C49-5641918A157D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RESEARCH METHODOLOGY</a:t>
            </a:r>
            <a:endParaRPr lang="en-MY" sz="6000" dirty="0">
              <a:solidFill>
                <a:schemeClr val="bg2">
                  <a:lumMod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M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chapter 3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3.1 Introduction</a:t>
            </a:r>
          </a:p>
          <a:p>
            <a:r>
              <a:rPr lang="en-US" dirty="0" smtClean="0"/>
              <a:t>Must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or objective of the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Short description of the issue to be studied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Location of data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and sample respondents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collection methods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E.g</a:t>
            </a:r>
            <a:r>
              <a:rPr lang="en-US" dirty="0"/>
              <a:t>: </a:t>
            </a:r>
            <a:endParaRPr lang="en-US" dirty="0" smtClean="0"/>
          </a:p>
          <a:p>
            <a:pPr marL="0" indent="0" algn="just">
              <a:buNone/>
            </a:pPr>
            <a:r>
              <a:rPr lang="en-US" sz="2800" b="1" dirty="0" smtClean="0"/>
              <a:t>This </a:t>
            </a:r>
            <a:r>
              <a:rPr lang="en-US" sz="2800" b="1" dirty="0"/>
              <a:t>section discusses the methodology of the research. The main purpose of the research is to investigate the need to own a cell phone among the first and second year students of </a:t>
            </a:r>
            <a:r>
              <a:rPr lang="en-US" sz="2800" b="1" dirty="0" err="1"/>
              <a:t>Permata</a:t>
            </a:r>
            <a:r>
              <a:rPr lang="en-US" sz="2800" b="1" dirty="0"/>
              <a:t> University. To assess and evaluate the need to own a cell phone among tertiary level students, a branch campus of </a:t>
            </a:r>
            <a:r>
              <a:rPr lang="en-US" sz="2800" b="1" dirty="0" err="1"/>
              <a:t>Permata</a:t>
            </a:r>
            <a:r>
              <a:rPr lang="en-US" sz="2800" b="1" dirty="0"/>
              <a:t> University situated in the Kinta Valley area with 9000 students’ population was chosen. Data for the research were collected through questionnaire, interview and observation.</a:t>
            </a:r>
            <a:endParaRPr lang="en-MY" sz="2800" b="1" dirty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2361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research instrument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Explain in detail your instrument</a:t>
            </a:r>
          </a:p>
          <a:p>
            <a:pPr marL="0" indent="0">
              <a:buNone/>
            </a:pPr>
            <a:r>
              <a:rPr lang="en-US" dirty="0" smtClean="0"/>
              <a:t>This research utilized both the quantitative and qualitative research methodology. The instruments used to collect the date were questionnaire, interview and observation. A set of questionnaire containing 10 questions were given……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respondents of the study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in detail who are your respondents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research procedure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about the pilot study here</a:t>
            </a:r>
          </a:p>
          <a:p>
            <a:r>
              <a:rPr lang="en-US" dirty="0" smtClean="0"/>
              <a:t>How do you distribute the questionnaire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 data analysis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kind of software do you use (excel, SPS)</a:t>
            </a:r>
          </a:p>
          <a:p>
            <a:r>
              <a:rPr lang="en-US" dirty="0" smtClean="0"/>
              <a:t>How do you make sure the data you collected is valid</a:t>
            </a:r>
            <a:endParaRPr lang="en-M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 research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3.1 Introduction</a:t>
            </a:r>
          </a:p>
          <a:p>
            <a:pPr marL="0" indent="0">
              <a:buNone/>
            </a:pPr>
            <a:r>
              <a:rPr lang="en-US" dirty="0" smtClean="0"/>
              <a:t>3.2 Research instruments</a:t>
            </a:r>
          </a:p>
          <a:p>
            <a:pPr marL="0" indent="0">
              <a:buNone/>
            </a:pPr>
            <a:r>
              <a:rPr lang="en-US" dirty="0" smtClean="0"/>
              <a:t>3.3 Respondents</a:t>
            </a:r>
          </a:p>
          <a:p>
            <a:pPr marL="0" indent="0">
              <a:buNone/>
            </a:pPr>
            <a:r>
              <a:rPr lang="en-US" dirty="0" smtClean="0"/>
              <a:t>3.4 Research procedure</a:t>
            </a:r>
          </a:p>
          <a:p>
            <a:pPr marL="0" indent="0">
              <a:buNone/>
            </a:pPr>
            <a:r>
              <a:rPr lang="en-US" dirty="0" smtClean="0"/>
              <a:t>3.5 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5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(the process)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of collecting data from different sources. Divided into two: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Primary data: Questionnaire, interview, observation, tests or experiment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Secondary data: previous readings already written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5406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Sample: group of individuals involved as respondents who provide information, facts or opinions that can be applied or generalized to the general population.</a:t>
            </a:r>
          </a:p>
          <a:p>
            <a:r>
              <a:rPr lang="en-US" dirty="0" smtClean="0"/>
              <a:t>Random </a:t>
            </a:r>
            <a:r>
              <a:rPr lang="en-US" dirty="0" err="1" smtClean="0"/>
              <a:t>vs</a:t>
            </a:r>
            <a:r>
              <a:rPr lang="en-US" dirty="0" smtClean="0"/>
              <a:t> Non-random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137776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71083057"/>
              </p:ext>
            </p:extLst>
          </p:nvPr>
        </p:nvGraphicFramePr>
        <p:xfrm>
          <a:off x="323528" y="1632459"/>
          <a:ext cx="3744416" cy="4372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1061203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to be investigated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Obesity</a:t>
                      </a: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among higher learners in Malaysia</a:t>
                      </a:r>
                      <a:endParaRPr lang="en-MY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12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Target population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university</a:t>
                      </a:r>
                      <a:r>
                        <a:rPr lang="en-US" baseline="0" dirty="0" smtClean="0"/>
                        <a:t> students</a:t>
                      </a:r>
                      <a:endParaRPr lang="en-MY" dirty="0"/>
                    </a:p>
                  </a:txBody>
                  <a:tcPr/>
                </a:tc>
              </a:tr>
              <a:tr h="10612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Specific population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</a:t>
                      </a:r>
                      <a:r>
                        <a:rPr lang="en-US" baseline="0" dirty="0" smtClean="0"/>
                        <a:t>year </a:t>
                      </a:r>
                      <a:r>
                        <a:rPr lang="en-US" baseline="0" dirty="0" smtClean="0"/>
                        <a:t>students of </a:t>
                      </a:r>
                      <a:r>
                        <a:rPr lang="en-US" baseline="0" dirty="0" smtClean="0"/>
                        <a:t>various  universities in Malaysia</a:t>
                      </a:r>
                      <a:endParaRPr lang="en-MY" dirty="0"/>
                    </a:p>
                  </a:txBody>
                  <a:tcPr/>
                </a:tc>
              </a:tr>
              <a:tr h="106120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Sample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of </a:t>
                      </a:r>
                      <a:r>
                        <a:rPr lang="en-US" baseline="0" dirty="0" smtClean="0"/>
                        <a:t>second </a:t>
                      </a:r>
                      <a:r>
                        <a:rPr lang="en-US" baseline="0" dirty="0" smtClean="0"/>
                        <a:t>year </a:t>
                      </a:r>
                      <a:r>
                        <a:rPr lang="en-US" baseline="0" dirty="0" smtClean="0"/>
                        <a:t>students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4355976" y="1700808"/>
            <a:ext cx="4032448" cy="38884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Oval 4"/>
          <p:cNvSpPr/>
          <p:nvPr/>
        </p:nvSpPr>
        <p:spPr>
          <a:xfrm>
            <a:off x="5220072" y="2708920"/>
            <a:ext cx="2808312" cy="216024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Oval 5"/>
          <p:cNvSpPr/>
          <p:nvPr/>
        </p:nvSpPr>
        <p:spPr>
          <a:xfrm>
            <a:off x="5868144" y="3573016"/>
            <a:ext cx="151216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/>
          <p:cNvSpPr txBox="1"/>
          <p:nvPr/>
        </p:nvSpPr>
        <p:spPr>
          <a:xfrm>
            <a:off x="5076056" y="2204864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Target population</a:t>
            </a:r>
            <a:endParaRPr lang="en-MY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296423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 population</a:t>
            </a:r>
            <a:endParaRPr lang="en-MY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Sample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222058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Instrumentation: Primary Data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Questionnaire</a:t>
            </a:r>
          </a:p>
          <a:p>
            <a:r>
              <a:rPr lang="en-US" dirty="0" smtClean="0"/>
              <a:t>Tips on preparing: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Write the purpose on the first page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Provide clear instructions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Ask only relevant questions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Avoid leading questions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Avoid asking two things in one question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End with courtesy (thank you)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categories of questions: Open ended and closed-ended</a:t>
            </a:r>
          </a:p>
          <a:p>
            <a:r>
              <a:rPr lang="en-US" dirty="0"/>
              <a:t>After preparing your questionnaire, don’t forget to pilot it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8295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Conversation carried out with the purpose of obtaining specific information</a:t>
            </a:r>
          </a:p>
          <a:p>
            <a:r>
              <a:rPr lang="en-MY" dirty="0" smtClean="0"/>
              <a:t>Two-way communication  between interviewer and respondent</a:t>
            </a:r>
          </a:p>
          <a:p>
            <a:r>
              <a:rPr lang="en-MY" dirty="0" smtClean="0"/>
              <a:t>Begin the interview by briefing about the purpose of your study        general questions          specific questions</a:t>
            </a:r>
          </a:p>
          <a:p>
            <a:r>
              <a:rPr lang="en-MY" dirty="0" smtClean="0"/>
              <a:t>End with courtesy  (thank you)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953072" y="3778754"/>
            <a:ext cx="458688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716016" y="3804338"/>
            <a:ext cx="458688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Observation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A method of collecting data by observing the activity first hand.</a:t>
            </a:r>
          </a:p>
          <a:p>
            <a:r>
              <a:rPr lang="en-MY" dirty="0" smtClean="0"/>
              <a:t>Prepare an observation guide sheet to jot down what you want to observe and the duration</a:t>
            </a:r>
          </a:p>
          <a:p>
            <a:r>
              <a:rPr lang="en-MY" dirty="0" smtClean="0"/>
              <a:t>Take note of everything within the observation period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5086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507288" cy="5543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Observation no.				Location:</a:t>
            </a:r>
          </a:p>
          <a:p>
            <a:pPr marL="0" indent="0">
              <a:buNone/>
            </a:pPr>
            <a:r>
              <a:rPr lang="en-US" dirty="0" smtClean="0"/>
              <a:t>Date:  Time:					Duration: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95266"/>
              </p:ext>
            </p:extLst>
          </p:nvPr>
        </p:nvGraphicFramePr>
        <p:xfrm>
          <a:off x="1259632" y="2060848"/>
          <a:ext cx="7056783" cy="3033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7584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758407">
                <a:tc>
                  <a:txBody>
                    <a:bodyPr/>
                    <a:lstStyle/>
                    <a:p>
                      <a:r>
                        <a:rPr lang="en-US" dirty="0" smtClean="0"/>
                        <a:t>Morning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407">
                <a:tc>
                  <a:txBody>
                    <a:bodyPr/>
                    <a:lstStyle/>
                    <a:p>
                      <a:r>
                        <a:rPr lang="en-US" dirty="0" smtClean="0"/>
                        <a:t>Afternoon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8407">
                <a:tc>
                  <a:txBody>
                    <a:bodyPr/>
                    <a:lstStyle/>
                    <a:p>
                      <a:r>
                        <a:rPr lang="en-US" dirty="0" smtClean="0"/>
                        <a:t>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544522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3.2  Students’ Focus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51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</TotalTime>
  <Words>494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CHAPTER 3</vt:lpstr>
      <vt:lpstr>Components of a research methodology</vt:lpstr>
      <vt:lpstr>Data Collection (the process)</vt:lpstr>
      <vt:lpstr>Sampling</vt:lpstr>
      <vt:lpstr>PowerPoint Presentation</vt:lpstr>
      <vt:lpstr>Instrumentation: Primary Data</vt:lpstr>
      <vt:lpstr>Interview</vt:lpstr>
      <vt:lpstr>Observation</vt:lpstr>
      <vt:lpstr>PowerPoint Presentation</vt:lpstr>
      <vt:lpstr>Writing chapter 3</vt:lpstr>
      <vt:lpstr>PowerPoint Presentation</vt:lpstr>
      <vt:lpstr>3.2 research instrument</vt:lpstr>
      <vt:lpstr>3.3 respondents of the study</vt:lpstr>
      <vt:lpstr>3.4 research procedure</vt:lpstr>
      <vt:lpstr>3.5 data analysis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CHAPTER 3;</dc:title>
  <dc:creator>Mawaddah</dc:creator>
  <cp:lastModifiedBy>WANIE</cp:lastModifiedBy>
  <cp:revision>21</cp:revision>
  <dcterms:created xsi:type="dcterms:W3CDTF">2012-04-02T02:07:39Z</dcterms:created>
  <dcterms:modified xsi:type="dcterms:W3CDTF">2014-07-04T03:24:14Z</dcterms:modified>
</cp:coreProperties>
</file>