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7" r:id="rId3"/>
    <p:sldId id="256"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01"/>
    <p:restoredTop sz="94737"/>
  </p:normalViewPr>
  <p:slideViewPr>
    <p:cSldViewPr snapToGrid="0" snapToObjects="1">
      <p:cViewPr>
        <p:scale>
          <a:sx n="144" d="100"/>
          <a:sy n="144" d="100"/>
        </p:scale>
        <p:origin x="784" y="7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28A78C-936E-604D-8324-9D96A3CF4C18}" type="datetimeFigureOut">
              <a:rPr lang="en-US" smtClean="0"/>
              <a:t>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B63286-14CE-EE45-AC85-B4468A36682C}" type="slidenum">
              <a:rPr lang="en-US" smtClean="0"/>
              <a:t>‹#›</a:t>
            </a:fld>
            <a:endParaRPr lang="en-US"/>
          </a:p>
        </p:txBody>
      </p:sp>
    </p:spTree>
    <p:extLst>
      <p:ext uri="{BB962C8B-B14F-4D97-AF65-F5344CB8AC3E}">
        <p14:creationId xmlns:p14="http://schemas.microsoft.com/office/powerpoint/2010/main" val="1468227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28A78C-936E-604D-8324-9D96A3CF4C18}" type="datetimeFigureOut">
              <a:rPr lang="en-US" smtClean="0"/>
              <a:t>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B63286-14CE-EE45-AC85-B4468A36682C}" type="slidenum">
              <a:rPr lang="en-US" smtClean="0"/>
              <a:t>‹#›</a:t>
            </a:fld>
            <a:endParaRPr lang="en-US"/>
          </a:p>
        </p:txBody>
      </p:sp>
    </p:spTree>
    <p:extLst>
      <p:ext uri="{BB962C8B-B14F-4D97-AF65-F5344CB8AC3E}">
        <p14:creationId xmlns:p14="http://schemas.microsoft.com/office/powerpoint/2010/main" val="1625467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28A78C-936E-604D-8324-9D96A3CF4C18}" type="datetimeFigureOut">
              <a:rPr lang="en-US" smtClean="0"/>
              <a:t>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B63286-14CE-EE45-AC85-B4468A36682C}" type="slidenum">
              <a:rPr lang="en-US" smtClean="0"/>
              <a:t>‹#›</a:t>
            </a:fld>
            <a:endParaRPr lang="en-US"/>
          </a:p>
        </p:txBody>
      </p:sp>
    </p:spTree>
    <p:extLst>
      <p:ext uri="{BB962C8B-B14F-4D97-AF65-F5344CB8AC3E}">
        <p14:creationId xmlns:p14="http://schemas.microsoft.com/office/powerpoint/2010/main" val="1099790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28A78C-936E-604D-8324-9D96A3CF4C18}" type="datetimeFigureOut">
              <a:rPr lang="en-US" smtClean="0"/>
              <a:t>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B63286-14CE-EE45-AC85-B4468A36682C}" type="slidenum">
              <a:rPr lang="en-US" smtClean="0"/>
              <a:t>‹#›</a:t>
            </a:fld>
            <a:endParaRPr lang="en-US"/>
          </a:p>
        </p:txBody>
      </p:sp>
    </p:spTree>
    <p:extLst>
      <p:ext uri="{BB962C8B-B14F-4D97-AF65-F5344CB8AC3E}">
        <p14:creationId xmlns:p14="http://schemas.microsoft.com/office/powerpoint/2010/main" val="1429669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28A78C-936E-604D-8324-9D96A3CF4C18}" type="datetimeFigureOut">
              <a:rPr lang="en-US" smtClean="0"/>
              <a:t>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B63286-14CE-EE45-AC85-B4468A36682C}" type="slidenum">
              <a:rPr lang="en-US" smtClean="0"/>
              <a:t>‹#›</a:t>
            </a:fld>
            <a:endParaRPr lang="en-US"/>
          </a:p>
        </p:txBody>
      </p:sp>
    </p:spTree>
    <p:extLst>
      <p:ext uri="{BB962C8B-B14F-4D97-AF65-F5344CB8AC3E}">
        <p14:creationId xmlns:p14="http://schemas.microsoft.com/office/powerpoint/2010/main" val="268693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28A78C-936E-604D-8324-9D96A3CF4C18}" type="datetimeFigureOut">
              <a:rPr lang="en-US" smtClean="0"/>
              <a:t>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B63286-14CE-EE45-AC85-B4468A36682C}" type="slidenum">
              <a:rPr lang="en-US" smtClean="0"/>
              <a:t>‹#›</a:t>
            </a:fld>
            <a:endParaRPr lang="en-US"/>
          </a:p>
        </p:txBody>
      </p:sp>
    </p:spTree>
    <p:extLst>
      <p:ext uri="{BB962C8B-B14F-4D97-AF65-F5344CB8AC3E}">
        <p14:creationId xmlns:p14="http://schemas.microsoft.com/office/powerpoint/2010/main" val="1914658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28A78C-936E-604D-8324-9D96A3CF4C18}" type="datetimeFigureOut">
              <a:rPr lang="en-US" smtClean="0"/>
              <a:t>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B63286-14CE-EE45-AC85-B4468A36682C}" type="slidenum">
              <a:rPr lang="en-US" smtClean="0"/>
              <a:t>‹#›</a:t>
            </a:fld>
            <a:endParaRPr lang="en-US"/>
          </a:p>
        </p:txBody>
      </p:sp>
    </p:spTree>
    <p:extLst>
      <p:ext uri="{BB962C8B-B14F-4D97-AF65-F5344CB8AC3E}">
        <p14:creationId xmlns:p14="http://schemas.microsoft.com/office/powerpoint/2010/main" val="1773014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28A78C-936E-604D-8324-9D96A3CF4C18}" type="datetimeFigureOut">
              <a:rPr lang="en-US" smtClean="0"/>
              <a:t>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B63286-14CE-EE45-AC85-B4468A36682C}" type="slidenum">
              <a:rPr lang="en-US" smtClean="0"/>
              <a:t>‹#›</a:t>
            </a:fld>
            <a:endParaRPr lang="en-US"/>
          </a:p>
        </p:txBody>
      </p:sp>
    </p:spTree>
    <p:extLst>
      <p:ext uri="{BB962C8B-B14F-4D97-AF65-F5344CB8AC3E}">
        <p14:creationId xmlns:p14="http://schemas.microsoft.com/office/powerpoint/2010/main" val="568640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28A78C-936E-604D-8324-9D96A3CF4C18}" type="datetimeFigureOut">
              <a:rPr lang="en-US" smtClean="0"/>
              <a:t>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B63286-14CE-EE45-AC85-B4468A36682C}" type="slidenum">
              <a:rPr lang="en-US" smtClean="0"/>
              <a:t>‹#›</a:t>
            </a:fld>
            <a:endParaRPr lang="en-US"/>
          </a:p>
        </p:txBody>
      </p:sp>
    </p:spTree>
    <p:extLst>
      <p:ext uri="{BB962C8B-B14F-4D97-AF65-F5344CB8AC3E}">
        <p14:creationId xmlns:p14="http://schemas.microsoft.com/office/powerpoint/2010/main" val="845192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28A78C-936E-604D-8324-9D96A3CF4C18}" type="datetimeFigureOut">
              <a:rPr lang="en-US" smtClean="0"/>
              <a:t>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B63286-14CE-EE45-AC85-B4468A36682C}" type="slidenum">
              <a:rPr lang="en-US" smtClean="0"/>
              <a:t>‹#›</a:t>
            </a:fld>
            <a:endParaRPr lang="en-US"/>
          </a:p>
        </p:txBody>
      </p:sp>
    </p:spTree>
    <p:extLst>
      <p:ext uri="{BB962C8B-B14F-4D97-AF65-F5344CB8AC3E}">
        <p14:creationId xmlns:p14="http://schemas.microsoft.com/office/powerpoint/2010/main" val="1689691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28A78C-936E-604D-8324-9D96A3CF4C18}" type="datetimeFigureOut">
              <a:rPr lang="en-US" smtClean="0"/>
              <a:t>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B63286-14CE-EE45-AC85-B4468A36682C}" type="slidenum">
              <a:rPr lang="en-US" smtClean="0"/>
              <a:t>‹#›</a:t>
            </a:fld>
            <a:endParaRPr lang="en-US"/>
          </a:p>
        </p:txBody>
      </p:sp>
    </p:spTree>
    <p:extLst>
      <p:ext uri="{BB962C8B-B14F-4D97-AF65-F5344CB8AC3E}">
        <p14:creationId xmlns:p14="http://schemas.microsoft.com/office/powerpoint/2010/main" val="3137798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28A78C-936E-604D-8324-9D96A3CF4C18}" type="datetimeFigureOut">
              <a:rPr lang="en-US" smtClean="0"/>
              <a:t>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B63286-14CE-EE45-AC85-B4468A36682C}" type="slidenum">
              <a:rPr lang="en-US" smtClean="0"/>
              <a:t>‹#›</a:t>
            </a:fld>
            <a:endParaRPr lang="en-US"/>
          </a:p>
        </p:txBody>
      </p:sp>
    </p:spTree>
    <p:extLst>
      <p:ext uri="{BB962C8B-B14F-4D97-AF65-F5344CB8AC3E}">
        <p14:creationId xmlns:p14="http://schemas.microsoft.com/office/powerpoint/2010/main" val="1010134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36008" y="1310365"/>
            <a:ext cx="7655992" cy="4841289"/>
          </a:xfrm>
          <a:prstGeom prst="rect">
            <a:avLst/>
          </a:prstGeom>
        </p:spPr>
      </p:pic>
      <p:sp>
        <p:nvSpPr>
          <p:cNvPr id="4" name="TextBox 3"/>
          <p:cNvSpPr txBox="1"/>
          <p:nvPr/>
        </p:nvSpPr>
        <p:spPr>
          <a:xfrm>
            <a:off x="843379" y="941033"/>
            <a:ext cx="4644926" cy="369332"/>
          </a:xfrm>
          <a:prstGeom prst="rect">
            <a:avLst/>
          </a:prstGeom>
          <a:noFill/>
        </p:spPr>
        <p:txBody>
          <a:bodyPr wrap="none" rtlCol="0">
            <a:spAutoFit/>
          </a:bodyPr>
          <a:lstStyle/>
          <a:p>
            <a:pPr fontAlgn="base"/>
            <a:r>
              <a:rPr lang="en-US" b="1" dirty="0"/>
              <a:t>How To Add A </a:t>
            </a:r>
            <a:r>
              <a:rPr lang="en-US" b="1" dirty="0">
                <a:solidFill>
                  <a:srgbClr val="FF0000"/>
                </a:solidFill>
              </a:rPr>
              <a:t>Post Slider </a:t>
            </a:r>
            <a:r>
              <a:rPr lang="en-US" b="1" dirty="0"/>
              <a:t>Module To Your Page</a:t>
            </a:r>
          </a:p>
        </p:txBody>
      </p:sp>
      <p:sp>
        <p:nvSpPr>
          <p:cNvPr id="5" name="TextBox 4"/>
          <p:cNvSpPr txBox="1"/>
          <p:nvPr/>
        </p:nvSpPr>
        <p:spPr>
          <a:xfrm>
            <a:off x="843379" y="1447059"/>
            <a:ext cx="4856085" cy="3970318"/>
          </a:xfrm>
          <a:prstGeom prst="rect">
            <a:avLst/>
          </a:prstGeom>
          <a:noFill/>
        </p:spPr>
        <p:txBody>
          <a:bodyPr wrap="square" rtlCol="0">
            <a:spAutoFit/>
          </a:bodyPr>
          <a:lstStyle/>
          <a:p>
            <a:pPr fontAlgn="base"/>
            <a:r>
              <a:rPr lang="en-US" dirty="0" smtClean="0"/>
              <a:t>Once you have </a:t>
            </a:r>
            <a:r>
              <a:rPr lang="en-US" dirty="0" smtClean="0">
                <a:solidFill>
                  <a:srgbClr val="FF0000"/>
                </a:solidFill>
              </a:rPr>
              <a:t>logged in </a:t>
            </a:r>
            <a:r>
              <a:rPr lang="en-US" dirty="0" smtClean="0"/>
              <a:t>to your account, you </a:t>
            </a:r>
            <a:r>
              <a:rPr lang="en-US" dirty="0"/>
              <a:t>will notice a </a:t>
            </a:r>
            <a:r>
              <a:rPr lang="en-US" b="1" dirty="0">
                <a:solidFill>
                  <a:srgbClr val="FF0000"/>
                </a:solidFill>
              </a:rPr>
              <a:t>Use </a:t>
            </a:r>
            <a:r>
              <a:rPr lang="en-US" b="1" dirty="0" err="1">
                <a:solidFill>
                  <a:srgbClr val="FF0000"/>
                </a:solidFill>
              </a:rPr>
              <a:t>Divi</a:t>
            </a:r>
            <a:r>
              <a:rPr lang="en-US" b="1" dirty="0">
                <a:solidFill>
                  <a:srgbClr val="FF0000"/>
                </a:solidFill>
              </a:rPr>
              <a:t> Builder</a:t>
            </a:r>
            <a:r>
              <a:rPr lang="en-US" dirty="0"/>
              <a:t> button above the post editor </a:t>
            </a:r>
            <a:endParaRPr lang="en-US" dirty="0" smtClean="0"/>
          </a:p>
          <a:p>
            <a:pPr fontAlgn="base"/>
            <a:r>
              <a:rPr lang="en-US" dirty="0" smtClean="0"/>
              <a:t>every </a:t>
            </a:r>
            <a:r>
              <a:rPr lang="en-US" dirty="0"/>
              <a:t>time you are building a new page. </a:t>
            </a:r>
            <a:r>
              <a:rPr lang="en-US" dirty="0" smtClean="0"/>
              <a:t>Clicking </a:t>
            </a:r>
            <a:r>
              <a:rPr lang="en-US" dirty="0"/>
              <a:t>this button will enable the </a:t>
            </a:r>
            <a:r>
              <a:rPr lang="en-US" dirty="0" err="1"/>
              <a:t>Divi</a:t>
            </a:r>
            <a:r>
              <a:rPr lang="en-US" dirty="0"/>
              <a:t> Builder, giving you access to all of the </a:t>
            </a:r>
            <a:r>
              <a:rPr lang="en-US" dirty="0" err="1"/>
              <a:t>Divi</a:t>
            </a:r>
            <a:r>
              <a:rPr lang="en-US" dirty="0"/>
              <a:t> Builder’s modules. </a:t>
            </a:r>
            <a:endParaRPr lang="en-US" dirty="0" smtClean="0"/>
          </a:p>
          <a:p>
            <a:pPr fontAlgn="base"/>
            <a:r>
              <a:rPr lang="en-US" dirty="0" smtClean="0"/>
              <a:t/>
            </a:r>
            <a:br>
              <a:rPr lang="en-US" dirty="0" smtClean="0"/>
            </a:br>
            <a:r>
              <a:rPr lang="en-US" dirty="0" smtClean="0"/>
              <a:t>Next</a:t>
            </a:r>
            <a:r>
              <a:rPr lang="en-US" dirty="0"/>
              <a:t>, click the </a:t>
            </a:r>
            <a:r>
              <a:rPr lang="en-US" b="1" dirty="0">
                <a:solidFill>
                  <a:srgbClr val="FF0000"/>
                </a:solidFill>
              </a:rPr>
              <a:t>Use Visual Builder</a:t>
            </a:r>
            <a:r>
              <a:rPr lang="en-US" dirty="0"/>
              <a:t> button to launch the builder in Visual Mode. </a:t>
            </a:r>
            <a:endParaRPr lang="en-US" dirty="0" smtClean="0"/>
          </a:p>
          <a:p>
            <a:pPr fontAlgn="base"/>
            <a:endParaRPr lang="en-US" b="1" dirty="0"/>
          </a:p>
          <a:p>
            <a:pPr fontAlgn="base"/>
            <a:r>
              <a:rPr lang="en-US" dirty="0"/>
              <a:t>Once you have entered the Visual Builder, you can click the gray plus button to add a new module to your page. </a:t>
            </a:r>
            <a:endParaRPr lang="en-US" dirty="0" smtClean="0"/>
          </a:p>
          <a:p>
            <a:pPr fontAlgn="base"/>
            <a:r>
              <a:rPr lang="en-US" dirty="0" smtClean="0"/>
              <a:t>If you want this module.</a:t>
            </a:r>
            <a:endParaRPr lang="en-US" dirty="0"/>
          </a:p>
        </p:txBody>
      </p:sp>
    </p:spTree>
    <p:extLst>
      <p:ext uri="{BB962C8B-B14F-4D97-AF65-F5344CB8AC3E}">
        <p14:creationId xmlns:p14="http://schemas.microsoft.com/office/powerpoint/2010/main" val="785321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8624" y="581025"/>
            <a:ext cx="5950678" cy="4579263"/>
          </a:xfrm>
          <a:prstGeom prst="rect">
            <a:avLst/>
          </a:prstGeom>
        </p:spPr>
      </p:pic>
      <p:sp>
        <p:nvSpPr>
          <p:cNvPr id="5" name="TextBox 4"/>
          <p:cNvSpPr txBox="1"/>
          <p:nvPr/>
        </p:nvSpPr>
        <p:spPr>
          <a:xfrm>
            <a:off x="400050" y="1394751"/>
            <a:ext cx="4931244" cy="1077218"/>
          </a:xfrm>
          <a:prstGeom prst="rect">
            <a:avLst/>
          </a:prstGeom>
          <a:noFill/>
        </p:spPr>
        <p:txBody>
          <a:bodyPr wrap="square" rtlCol="0">
            <a:spAutoFit/>
          </a:bodyPr>
          <a:lstStyle/>
          <a:p>
            <a:r>
              <a:rPr lang="en-US" sz="1600" dirty="0"/>
              <a:t>Within the content tab you will find all of the module’s </a:t>
            </a:r>
            <a:r>
              <a:rPr lang="en-US" sz="1600" dirty="0" smtClean="0"/>
              <a:t>content, </a:t>
            </a:r>
            <a:r>
              <a:rPr lang="en-US" sz="1600" dirty="0"/>
              <a:t>elements, such as text, images and icons. </a:t>
            </a:r>
            <a:r>
              <a:rPr lang="en-US" sz="1600" dirty="0" smtClean="0"/>
              <a:t>Anything </a:t>
            </a:r>
            <a:r>
              <a:rPr lang="en-US" sz="1600" dirty="0"/>
              <a:t>that controls </a:t>
            </a:r>
            <a:r>
              <a:rPr lang="en-US" sz="1600" i="1" dirty="0"/>
              <a:t>what</a:t>
            </a:r>
            <a:r>
              <a:rPr lang="en-US" sz="1600" dirty="0"/>
              <a:t> appears in your module will always be found within this tab.</a:t>
            </a:r>
          </a:p>
        </p:txBody>
      </p:sp>
      <p:sp>
        <p:nvSpPr>
          <p:cNvPr id="6" name="TextBox 5"/>
          <p:cNvSpPr txBox="1"/>
          <p:nvPr/>
        </p:nvSpPr>
        <p:spPr>
          <a:xfrm>
            <a:off x="400050" y="1015371"/>
            <a:ext cx="2576796" cy="369332"/>
          </a:xfrm>
          <a:prstGeom prst="rect">
            <a:avLst/>
          </a:prstGeom>
          <a:noFill/>
        </p:spPr>
        <p:txBody>
          <a:bodyPr wrap="none" rtlCol="0">
            <a:spAutoFit/>
          </a:bodyPr>
          <a:lstStyle/>
          <a:p>
            <a:pPr fontAlgn="base"/>
            <a:r>
              <a:rPr lang="en-US" b="1" dirty="0" smtClean="0"/>
              <a:t>1. Slider </a:t>
            </a:r>
            <a:r>
              <a:rPr lang="en-US" b="1" dirty="0" smtClean="0">
                <a:solidFill>
                  <a:srgbClr val="FF0000"/>
                </a:solidFill>
              </a:rPr>
              <a:t>Content</a:t>
            </a:r>
            <a:r>
              <a:rPr lang="en-US" b="1" dirty="0" smtClean="0"/>
              <a:t> Options</a:t>
            </a:r>
            <a:endParaRPr lang="en-US" b="1" dirty="0"/>
          </a:p>
        </p:txBody>
      </p:sp>
      <p:sp>
        <p:nvSpPr>
          <p:cNvPr id="8" name="Oval 7"/>
          <p:cNvSpPr/>
          <p:nvPr/>
        </p:nvSpPr>
        <p:spPr>
          <a:xfrm>
            <a:off x="5531815" y="845291"/>
            <a:ext cx="361950" cy="36195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776645" y="950357"/>
            <a:ext cx="921741" cy="36093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567613" y="820663"/>
            <a:ext cx="333480" cy="369332"/>
          </a:xfrm>
          <a:prstGeom prst="rect">
            <a:avLst/>
          </a:prstGeom>
          <a:noFill/>
        </p:spPr>
        <p:txBody>
          <a:bodyPr wrap="square" rtlCol="0">
            <a:spAutoFit/>
          </a:bodyPr>
          <a:lstStyle/>
          <a:p>
            <a:r>
              <a:rPr lang="en-GB" dirty="0" smtClean="0">
                <a:solidFill>
                  <a:schemeClr val="bg1"/>
                </a:solidFill>
              </a:rPr>
              <a:t>1</a:t>
            </a:r>
            <a:endParaRPr lang="en-US" dirty="0">
              <a:solidFill>
                <a:schemeClr val="bg1"/>
              </a:solidFill>
            </a:endParaRPr>
          </a:p>
        </p:txBody>
      </p:sp>
      <p:sp>
        <p:nvSpPr>
          <p:cNvPr id="11" name="Oval 10"/>
          <p:cNvSpPr/>
          <p:nvPr/>
        </p:nvSpPr>
        <p:spPr>
          <a:xfrm>
            <a:off x="6907418" y="1279552"/>
            <a:ext cx="361950" cy="36195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6943216" y="1254924"/>
            <a:ext cx="333480" cy="369332"/>
          </a:xfrm>
          <a:prstGeom prst="rect">
            <a:avLst/>
          </a:prstGeom>
          <a:noFill/>
        </p:spPr>
        <p:txBody>
          <a:bodyPr wrap="square" rtlCol="0">
            <a:spAutoFit/>
          </a:bodyPr>
          <a:lstStyle/>
          <a:p>
            <a:r>
              <a:rPr lang="en-GB" dirty="0" smtClean="0">
                <a:solidFill>
                  <a:schemeClr val="bg1"/>
                </a:solidFill>
              </a:rPr>
              <a:t>2</a:t>
            </a:r>
            <a:endParaRPr lang="en-US" dirty="0">
              <a:solidFill>
                <a:schemeClr val="bg1"/>
              </a:solidFill>
            </a:endParaRPr>
          </a:p>
        </p:txBody>
      </p:sp>
      <p:sp>
        <p:nvSpPr>
          <p:cNvPr id="13" name="Oval 12"/>
          <p:cNvSpPr/>
          <p:nvPr/>
        </p:nvSpPr>
        <p:spPr>
          <a:xfrm>
            <a:off x="8273520" y="845291"/>
            <a:ext cx="361950" cy="36195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8309318" y="820663"/>
            <a:ext cx="333480" cy="369332"/>
          </a:xfrm>
          <a:prstGeom prst="rect">
            <a:avLst/>
          </a:prstGeom>
          <a:noFill/>
        </p:spPr>
        <p:txBody>
          <a:bodyPr wrap="square" rtlCol="0">
            <a:spAutoFit/>
          </a:bodyPr>
          <a:lstStyle/>
          <a:p>
            <a:r>
              <a:rPr lang="en-GB" dirty="0" smtClean="0">
                <a:solidFill>
                  <a:schemeClr val="bg1"/>
                </a:solidFill>
              </a:rPr>
              <a:t>3</a:t>
            </a:r>
            <a:endParaRPr lang="en-US" dirty="0">
              <a:solidFill>
                <a:schemeClr val="bg1"/>
              </a:solidFill>
            </a:endParaRPr>
          </a:p>
        </p:txBody>
      </p:sp>
      <p:sp>
        <p:nvSpPr>
          <p:cNvPr id="15" name="Rectangle 14"/>
          <p:cNvSpPr/>
          <p:nvPr/>
        </p:nvSpPr>
        <p:spPr>
          <a:xfrm>
            <a:off x="6739743" y="955768"/>
            <a:ext cx="773272" cy="36093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7564366" y="955768"/>
            <a:ext cx="773272" cy="36093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400050" y="2664414"/>
            <a:ext cx="2457019" cy="369332"/>
          </a:xfrm>
          <a:prstGeom prst="rect">
            <a:avLst/>
          </a:prstGeom>
          <a:noFill/>
        </p:spPr>
        <p:txBody>
          <a:bodyPr wrap="none" rtlCol="0">
            <a:spAutoFit/>
          </a:bodyPr>
          <a:lstStyle/>
          <a:p>
            <a:pPr fontAlgn="base"/>
            <a:r>
              <a:rPr lang="en-US" b="1" dirty="0" smtClean="0"/>
              <a:t>2. Slider </a:t>
            </a:r>
            <a:r>
              <a:rPr lang="en-US" b="1" dirty="0" smtClean="0">
                <a:solidFill>
                  <a:srgbClr val="FF0000"/>
                </a:solidFill>
              </a:rPr>
              <a:t>Design</a:t>
            </a:r>
            <a:r>
              <a:rPr lang="en-US" b="1" dirty="0" smtClean="0"/>
              <a:t> Options</a:t>
            </a:r>
            <a:endParaRPr lang="en-US" b="1" dirty="0"/>
          </a:p>
        </p:txBody>
      </p:sp>
      <p:sp>
        <p:nvSpPr>
          <p:cNvPr id="18" name="TextBox 17"/>
          <p:cNvSpPr txBox="1"/>
          <p:nvPr/>
        </p:nvSpPr>
        <p:spPr>
          <a:xfrm>
            <a:off x="400049" y="3042624"/>
            <a:ext cx="4931245" cy="1323439"/>
          </a:xfrm>
          <a:prstGeom prst="rect">
            <a:avLst/>
          </a:prstGeom>
          <a:noFill/>
        </p:spPr>
        <p:txBody>
          <a:bodyPr wrap="square" rtlCol="0">
            <a:spAutoFit/>
          </a:bodyPr>
          <a:lstStyle/>
          <a:p>
            <a:r>
              <a:rPr lang="en-US" sz="1600" dirty="0"/>
              <a:t>Within the design tab you will find all of the module’s styling options, such as fonts, colors, sizing and spacing. This is the tab you will use to change how your module looks. Every </a:t>
            </a:r>
            <a:r>
              <a:rPr lang="en-US" sz="1600" dirty="0" err="1"/>
              <a:t>Divi</a:t>
            </a:r>
            <a:r>
              <a:rPr lang="en-US" sz="1600" dirty="0"/>
              <a:t> module has a long list of design settings that you can use to change just about anything.</a:t>
            </a:r>
          </a:p>
        </p:txBody>
      </p:sp>
      <p:sp>
        <p:nvSpPr>
          <p:cNvPr id="19" name="TextBox 18"/>
          <p:cNvSpPr txBox="1"/>
          <p:nvPr/>
        </p:nvSpPr>
        <p:spPr>
          <a:xfrm>
            <a:off x="400050" y="4467378"/>
            <a:ext cx="2756780" cy="369332"/>
          </a:xfrm>
          <a:prstGeom prst="rect">
            <a:avLst/>
          </a:prstGeom>
          <a:noFill/>
        </p:spPr>
        <p:txBody>
          <a:bodyPr wrap="none" rtlCol="0">
            <a:spAutoFit/>
          </a:bodyPr>
          <a:lstStyle/>
          <a:p>
            <a:pPr fontAlgn="base"/>
            <a:r>
              <a:rPr lang="en-US" b="1" dirty="0" smtClean="0"/>
              <a:t>3. Slider </a:t>
            </a:r>
            <a:r>
              <a:rPr lang="en-US" b="1" dirty="0" smtClean="0">
                <a:solidFill>
                  <a:srgbClr val="FF0000"/>
                </a:solidFill>
              </a:rPr>
              <a:t>Advanced</a:t>
            </a:r>
            <a:r>
              <a:rPr lang="en-US" b="1" dirty="0" smtClean="0"/>
              <a:t> Options</a:t>
            </a:r>
            <a:endParaRPr lang="en-US" b="1" dirty="0"/>
          </a:p>
        </p:txBody>
      </p:sp>
      <p:sp>
        <p:nvSpPr>
          <p:cNvPr id="20" name="TextBox 19"/>
          <p:cNvSpPr txBox="1"/>
          <p:nvPr/>
        </p:nvSpPr>
        <p:spPr>
          <a:xfrm>
            <a:off x="400049" y="4845588"/>
            <a:ext cx="4931245" cy="1815882"/>
          </a:xfrm>
          <a:prstGeom prst="rect">
            <a:avLst/>
          </a:prstGeom>
          <a:noFill/>
        </p:spPr>
        <p:txBody>
          <a:bodyPr wrap="square" rtlCol="0">
            <a:spAutoFit/>
          </a:bodyPr>
          <a:lstStyle/>
          <a:p>
            <a:r>
              <a:rPr lang="en-US" sz="1600" dirty="0"/>
              <a:t>Within the advanced tab, you will find options that more experienced web designers might find useful, such as custom CSS and HTML attributes. Here you can apply custom CSS to any of the module’s many elements. You can also apply custom CSS classes and IDs to the module, which can be used to customize the module within your child theme’s </a:t>
            </a:r>
            <a:r>
              <a:rPr lang="en-US" sz="1600" dirty="0" err="1"/>
              <a:t>style.css</a:t>
            </a:r>
            <a:r>
              <a:rPr lang="en-US" sz="1600" dirty="0"/>
              <a:t> file.</a:t>
            </a:r>
          </a:p>
        </p:txBody>
      </p:sp>
      <p:sp>
        <p:nvSpPr>
          <p:cNvPr id="21" name="TextBox 20"/>
          <p:cNvSpPr txBox="1"/>
          <p:nvPr/>
        </p:nvSpPr>
        <p:spPr>
          <a:xfrm>
            <a:off x="400050" y="365151"/>
            <a:ext cx="2367058" cy="369332"/>
          </a:xfrm>
          <a:prstGeom prst="rect">
            <a:avLst/>
          </a:prstGeom>
          <a:noFill/>
        </p:spPr>
        <p:txBody>
          <a:bodyPr wrap="none" rtlCol="0">
            <a:spAutoFit/>
          </a:bodyPr>
          <a:lstStyle/>
          <a:p>
            <a:pPr fontAlgn="base"/>
            <a:r>
              <a:rPr lang="en-US" b="1" dirty="0" smtClean="0"/>
              <a:t>POST SLIDER SETTINGS</a:t>
            </a:r>
            <a:endParaRPr lang="en-US" b="1" dirty="0"/>
          </a:p>
        </p:txBody>
      </p:sp>
    </p:spTree>
    <p:extLst>
      <p:ext uri="{BB962C8B-B14F-4D97-AF65-F5344CB8AC3E}">
        <p14:creationId xmlns:p14="http://schemas.microsoft.com/office/powerpoint/2010/main" val="724234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00049" y="950357"/>
            <a:ext cx="5238751" cy="923330"/>
          </a:xfrm>
          <a:prstGeom prst="rect">
            <a:avLst/>
          </a:prstGeom>
          <a:noFill/>
        </p:spPr>
        <p:txBody>
          <a:bodyPr wrap="square" rtlCol="0">
            <a:spAutoFit/>
          </a:bodyPr>
          <a:lstStyle/>
          <a:p>
            <a:r>
              <a:rPr lang="en-GB" dirty="0">
                <a:solidFill>
                  <a:srgbClr val="FF0000"/>
                </a:solidFill>
              </a:rPr>
              <a:t>• Log in </a:t>
            </a:r>
            <a:r>
              <a:rPr lang="en-GB" dirty="0"/>
              <a:t>to your </a:t>
            </a:r>
            <a:r>
              <a:rPr lang="en-GB" dirty="0" smtClean="0"/>
              <a:t>account</a:t>
            </a:r>
            <a:r>
              <a:rPr lang="en-GB" dirty="0"/>
              <a:t/>
            </a:r>
            <a:br>
              <a:rPr lang="en-GB" dirty="0"/>
            </a:br>
            <a:r>
              <a:rPr lang="en-GB" dirty="0"/>
              <a:t>• Then select </a:t>
            </a:r>
            <a:r>
              <a:rPr lang="en-GB" dirty="0">
                <a:solidFill>
                  <a:srgbClr val="FF0000"/>
                </a:solidFill>
              </a:rPr>
              <a:t>Enable Visual </a:t>
            </a:r>
            <a:r>
              <a:rPr lang="en-GB" dirty="0" smtClean="0">
                <a:solidFill>
                  <a:srgbClr val="FF0000"/>
                </a:solidFill>
              </a:rPr>
              <a:t>Builder</a:t>
            </a:r>
            <a:r>
              <a:rPr lang="en-GB" dirty="0"/>
              <a:t/>
            </a:r>
            <a:br>
              <a:rPr lang="en-GB" dirty="0"/>
            </a:br>
            <a:r>
              <a:rPr lang="en-GB" dirty="0"/>
              <a:t>• Click the gear icon to change the </a:t>
            </a:r>
            <a:r>
              <a:rPr lang="en-GB" dirty="0" smtClean="0">
                <a:solidFill>
                  <a:srgbClr val="FF0000"/>
                </a:solidFill>
              </a:rPr>
              <a:t>Module </a:t>
            </a:r>
            <a:r>
              <a:rPr lang="en-GB" dirty="0">
                <a:solidFill>
                  <a:srgbClr val="FF0000"/>
                </a:solidFill>
              </a:rPr>
              <a:t>Settings</a:t>
            </a:r>
            <a:r>
              <a:rPr lang="en-GB" dirty="0" smtClean="0">
                <a:solidFill>
                  <a:srgbClr val="FF0000"/>
                </a:solidFill>
                <a:effectLst/>
              </a:rPr>
              <a:t> </a:t>
            </a:r>
            <a:endParaRPr lang="en-US" dirty="0">
              <a:solidFill>
                <a:srgbClr val="FF0000"/>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89750" y="285750"/>
            <a:ext cx="4614683" cy="6343650"/>
          </a:xfrm>
          <a:prstGeom prst="rect">
            <a:avLst/>
          </a:prstGeom>
        </p:spPr>
      </p:pic>
      <p:sp>
        <p:nvSpPr>
          <p:cNvPr id="7" name="TextBox 6"/>
          <p:cNvSpPr txBox="1"/>
          <p:nvPr/>
        </p:nvSpPr>
        <p:spPr>
          <a:xfrm>
            <a:off x="400050" y="581025"/>
            <a:ext cx="3174523" cy="369332"/>
          </a:xfrm>
          <a:prstGeom prst="rect">
            <a:avLst/>
          </a:prstGeom>
          <a:noFill/>
        </p:spPr>
        <p:txBody>
          <a:bodyPr wrap="none" rtlCol="0">
            <a:spAutoFit/>
          </a:bodyPr>
          <a:lstStyle/>
          <a:p>
            <a:pPr fontAlgn="base"/>
            <a:r>
              <a:rPr lang="en-GB" b="1" dirty="0" smtClean="0"/>
              <a:t>How to Edit Post Slider Settings</a:t>
            </a:r>
            <a:endParaRPr lang="en-GB" dirty="0"/>
          </a:p>
        </p:txBody>
      </p:sp>
      <p:sp>
        <p:nvSpPr>
          <p:cNvPr id="8" name="TextBox 7"/>
          <p:cNvSpPr txBox="1"/>
          <p:nvPr/>
        </p:nvSpPr>
        <p:spPr>
          <a:xfrm>
            <a:off x="400049" y="2178870"/>
            <a:ext cx="5238751" cy="369332"/>
          </a:xfrm>
          <a:prstGeom prst="rect">
            <a:avLst/>
          </a:prstGeom>
          <a:noFill/>
        </p:spPr>
        <p:txBody>
          <a:bodyPr wrap="square" rtlCol="0">
            <a:spAutoFit/>
          </a:bodyPr>
          <a:lstStyle/>
          <a:p>
            <a:r>
              <a:rPr lang="en-GB" b="1" smtClean="0"/>
              <a:t>Our </a:t>
            </a:r>
            <a:r>
              <a:rPr lang="en-GB" b="1" dirty="0" smtClean="0"/>
              <a:t>modification begin with </a:t>
            </a:r>
            <a:r>
              <a:rPr lang="en-GB" b="1" dirty="0" smtClean="0">
                <a:solidFill>
                  <a:srgbClr val="FF0000"/>
                </a:solidFill>
              </a:rPr>
              <a:t>Content</a:t>
            </a:r>
            <a:r>
              <a:rPr lang="en-GB" b="1" dirty="0" smtClean="0"/>
              <a:t> setting</a:t>
            </a:r>
            <a:endParaRPr lang="en-US" b="1" dirty="0"/>
          </a:p>
        </p:txBody>
      </p:sp>
      <p:sp>
        <p:nvSpPr>
          <p:cNvPr id="9" name="Oval 8"/>
          <p:cNvSpPr/>
          <p:nvPr/>
        </p:nvSpPr>
        <p:spPr>
          <a:xfrm>
            <a:off x="6280579" y="1322606"/>
            <a:ext cx="361950" cy="36195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512012" y="1427672"/>
            <a:ext cx="1388796" cy="36093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512011" y="2146488"/>
            <a:ext cx="361950" cy="36195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753412" y="1924423"/>
            <a:ext cx="1804672" cy="22292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512011" y="4688809"/>
            <a:ext cx="361950" cy="36195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6743443" y="4650398"/>
            <a:ext cx="1984289" cy="45416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11520222" y="6048064"/>
            <a:ext cx="361950" cy="36195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10389997" y="6229039"/>
            <a:ext cx="1597688" cy="45416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6316377" y="1297978"/>
            <a:ext cx="333480" cy="369332"/>
          </a:xfrm>
          <a:prstGeom prst="rect">
            <a:avLst/>
          </a:prstGeom>
          <a:noFill/>
        </p:spPr>
        <p:txBody>
          <a:bodyPr wrap="square" rtlCol="0">
            <a:spAutoFit/>
          </a:bodyPr>
          <a:lstStyle/>
          <a:p>
            <a:r>
              <a:rPr lang="en-GB" smtClean="0">
                <a:solidFill>
                  <a:schemeClr val="bg1"/>
                </a:solidFill>
              </a:rPr>
              <a:t>1</a:t>
            </a:r>
            <a:endParaRPr lang="en-US" dirty="0">
              <a:solidFill>
                <a:schemeClr val="bg1"/>
              </a:solidFill>
            </a:endParaRPr>
          </a:p>
        </p:txBody>
      </p:sp>
      <p:sp>
        <p:nvSpPr>
          <p:cNvPr id="20" name="TextBox 19"/>
          <p:cNvSpPr txBox="1"/>
          <p:nvPr/>
        </p:nvSpPr>
        <p:spPr>
          <a:xfrm>
            <a:off x="6534710" y="2139106"/>
            <a:ext cx="333480" cy="369332"/>
          </a:xfrm>
          <a:prstGeom prst="rect">
            <a:avLst/>
          </a:prstGeom>
          <a:noFill/>
        </p:spPr>
        <p:txBody>
          <a:bodyPr wrap="square" rtlCol="0">
            <a:spAutoFit/>
          </a:bodyPr>
          <a:lstStyle/>
          <a:p>
            <a:r>
              <a:rPr lang="en-GB" dirty="0" smtClean="0">
                <a:solidFill>
                  <a:schemeClr val="bg1"/>
                </a:solidFill>
              </a:rPr>
              <a:t>2</a:t>
            </a:r>
            <a:endParaRPr lang="en-US" dirty="0">
              <a:solidFill>
                <a:schemeClr val="bg1"/>
              </a:solidFill>
            </a:endParaRPr>
          </a:p>
        </p:txBody>
      </p:sp>
      <p:sp>
        <p:nvSpPr>
          <p:cNvPr id="21" name="TextBox 20"/>
          <p:cNvSpPr txBox="1"/>
          <p:nvPr/>
        </p:nvSpPr>
        <p:spPr>
          <a:xfrm>
            <a:off x="6546342" y="4682766"/>
            <a:ext cx="333480" cy="369332"/>
          </a:xfrm>
          <a:prstGeom prst="rect">
            <a:avLst/>
          </a:prstGeom>
          <a:noFill/>
        </p:spPr>
        <p:txBody>
          <a:bodyPr wrap="square" rtlCol="0">
            <a:spAutoFit/>
          </a:bodyPr>
          <a:lstStyle/>
          <a:p>
            <a:r>
              <a:rPr lang="en-GB" dirty="0" smtClean="0">
                <a:solidFill>
                  <a:schemeClr val="bg1"/>
                </a:solidFill>
              </a:rPr>
              <a:t>3</a:t>
            </a:r>
            <a:endParaRPr lang="en-US" dirty="0">
              <a:solidFill>
                <a:schemeClr val="bg1"/>
              </a:solidFill>
            </a:endParaRPr>
          </a:p>
        </p:txBody>
      </p:sp>
      <p:sp>
        <p:nvSpPr>
          <p:cNvPr id="22" name="TextBox 21"/>
          <p:cNvSpPr txBox="1"/>
          <p:nvPr/>
        </p:nvSpPr>
        <p:spPr>
          <a:xfrm>
            <a:off x="11545485" y="6048064"/>
            <a:ext cx="333480" cy="369332"/>
          </a:xfrm>
          <a:prstGeom prst="rect">
            <a:avLst/>
          </a:prstGeom>
          <a:noFill/>
        </p:spPr>
        <p:txBody>
          <a:bodyPr wrap="square" rtlCol="0">
            <a:spAutoFit/>
          </a:bodyPr>
          <a:lstStyle/>
          <a:p>
            <a:r>
              <a:rPr lang="en-GB" dirty="0" smtClean="0">
                <a:solidFill>
                  <a:schemeClr val="bg1"/>
                </a:solidFill>
              </a:rPr>
              <a:t>4</a:t>
            </a:r>
            <a:endParaRPr lang="en-US" dirty="0">
              <a:solidFill>
                <a:schemeClr val="bg1"/>
              </a:solidFill>
            </a:endParaRPr>
          </a:p>
        </p:txBody>
      </p:sp>
      <p:sp>
        <p:nvSpPr>
          <p:cNvPr id="23" name="TextBox 22"/>
          <p:cNvSpPr txBox="1"/>
          <p:nvPr/>
        </p:nvSpPr>
        <p:spPr>
          <a:xfrm>
            <a:off x="400049" y="2698770"/>
            <a:ext cx="5238751" cy="2308324"/>
          </a:xfrm>
          <a:prstGeom prst="rect">
            <a:avLst/>
          </a:prstGeom>
          <a:noFill/>
        </p:spPr>
        <p:txBody>
          <a:bodyPr wrap="square" rtlCol="0">
            <a:spAutoFit/>
          </a:bodyPr>
          <a:lstStyle/>
          <a:p>
            <a:pPr marL="342900" indent="-342900">
              <a:buAutoNum type="arabicPeriod"/>
            </a:pPr>
            <a:r>
              <a:rPr lang="en-US" dirty="0"/>
              <a:t>Choose how many posts you would like to display in the slider</a:t>
            </a:r>
            <a:r>
              <a:rPr lang="en-US" dirty="0" smtClean="0"/>
              <a:t>.</a:t>
            </a:r>
          </a:p>
          <a:p>
            <a:pPr marL="342900" indent="-342900">
              <a:buAutoNum type="arabicPeriod"/>
            </a:pPr>
            <a:r>
              <a:rPr lang="en-US" dirty="0"/>
              <a:t>Choose which categories you would like to include in the slider</a:t>
            </a:r>
            <a:r>
              <a:rPr lang="en-US" dirty="0" smtClean="0"/>
              <a:t>. You can select more than one category.</a:t>
            </a:r>
          </a:p>
          <a:p>
            <a:pPr marL="342900" indent="-342900">
              <a:buAutoNum type="arabicPeriod"/>
            </a:pPr>
            <a:r>
              <a:rPr lang="en-US" dirty="0"/>
              <a:t>Define the text which will be displayed on </a:t>
            </a:r>
            <a:r>
              <a:rPr lang="en-US" dirty="0" smtClean="0"/>
              <a:t>Read More </a:t>
            </a:r>
            <a:r>
              <a:rPr lang="en-US" dirty="0"/>
              <a:t>button. </a:t>
            </a:r>
            <a:r>
              <a:rPr lang="en-US" dirty="0" smtClean="0"/>
              <a:t>Leave </a:t>
            </a:r>
            <a:r>
              <a:rPr lang="en-US" dirty="0"/>
              <a:t>blank for default </a:t>
            </a:r>
            <a:r>
              <a:rPr lang="en-US" dirty="0" smtClean="0"/>
              <a:t>(Read More)</a:t>
            </a:r>
          </a:p>
          <a:p>
            <a:pPr marL="342900" indent="-342900">
              <a:buAutoNum type="arabicPeriod"/>
            </a:pPr>
            <a:r>
              <a:rPr lang="en-US" dirty="0" smtClean="0"/>
              <a:t>Save settings.</a:t>
            </a:r>
            <a:endParaRPr lang="en-US" dirty="0"/>
          </a:p>
        </p:txBody>
      </p:sp>
      <p:sp>
        <p:nvSpPr>
          <p:cNvPr id="24" name="Rectangle 23"/>
          <p:cNvSpPr/>
          <p:nvPr/>
        </p:nvSpPr>
        <p:spPr>
          <a:xfrm>
            <a:off x="6753412" y="581025"/>
            <a:ext cx="782852" cy="34989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Arrow Connector 25"/>
          <p:cNvCxnSpPr/>
          <p:nvPr/>
        </p:nvCxnSpPr>
        <p:spPr>
          <a:xfrm>
            <a:off x="6260121" y="733530"/>
            <a:ext cx="452744"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86062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274</Words>
  <Application>Microsoft Macintosh PowerPoint</Application>
  <PresentationFormat>Widescreen</PresentationFormat>
  <Paragraphs>28</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Calibri</vt:lpstr>
      <vt:lpstr>Calibri Light</vt:lpstr>
      <vt:lpstr>Arial</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5</cp:revision>
  <dcterms:created xsi:type="dcterms:W3CDTF">2020-01-20T01:58:27Z</dcterms:created>
  <dcterms:modified xsi:type="dcterms:W3CDTF">2020-01-20T02:35:27Z</dcterms:modified>
</cp:coreProperties>
</file>