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2" r:id="rId4"/>
    <p:sldId id="274" r:id="rId5"/>
    <p:sldId id="273" r:id="rId6"/>
    <p:sldId id="276" r:id="rId7"/>
    <p:sldId id="280" r:id="rId8"/>
    <p:sldId id="278" r:id="rId9"/>
    <p:sldId id="279" r:id="rId10"/>
    <p:sldId id="277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87" r:id="rId2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764" autoAdjust="0"/>
  </p:normalViewPr>
  <p:slideViewPr>
    <p:cSldViewPr>
      <p:cViewPr>
        <p:scale>
          <a:sx n="90" d="100"/>
          <a:sy n="90" d="100"/>
        </p:scale>
        <p:origin x="-112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F1B3-B8B8-45A4-BE86-592466507425}" type="datetimeFigureOut">
              <a:rPr lang="ms-MY" smtClean="0"/>
              <a:t>23/08/2017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F6DF-03B5-4891-A02C-16AFF4CED55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290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b="1" dirty="0" smtClean="0"/>
              <a:t>NOTES TO LECTURER</a:t>
            </a:r>
            <a:r>
              <a:rPr lang="ms-MY" b="1" baseline="0" dirty="0" smtClean="0"/>
              <a:t> : </a:t>
            </a:r>
          </a:p>
          <a:p>
            <a:r>
              <a:rPr lang="ms-MY" baseline="0" dirty="0" smtClean="0"/>
              <a:t>The survey was from JobStreet.com (7/12/2015) by Miss Chook Yuh Yng, Country Manager of JobStreet: survey on Malaysian fresh graduate among employer.</a:t>
            </a:r>
          </a:p>
          <a:p>
            <a:endParaRPr lang="ms-MY" baseline="0" dirty="0" smtClean="0"/>
          </a:p>
          <a:p>
            <a:r>
              <a:rPr lang="ms-MY" baseline="0" dirty="0" smtClean="0"/>
              <a:t>Top cited reason for why fresh graduates don’t get hired : asking for unrealistic salary / benefits (60% asking for RM 3,500, 30% asking for RM6,500), however our fresh graduates still lack on communication skills (60%) as well as poor character, attitude / personaliy (59%) during the interview / at work.</a:t>
            </a:r>
          </a:p>
          <a:p>
            <a:endParaRPr lang="ms-MY" baseline="0" dirty="0" smtClean="0"/>
          </a:p>
          <a:p>
            <a:r>
              <a:rPr lang="ms-MY" baseline="0" dirty="0" smtClean="0"/>
              <a:t>Average salary for fresh graduate in 2015 : RM 2,100 – RM 2,500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43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b="1" dirty="0" smtClean="0"/>
              <a:t>Notes to lecturer</a:t>
            </a:r>
            <a:r>
              <a:rPr lang="ms-MY" b="1" baseline="0" dirty="0" smtClean="0"/>
              <a:t> </a:t>
            </a:r>
            <a:r>
              <a:rPr lang="ms-MY" baseline="0" dirty="0" smtClean="0"/>
              <a:t>: Employer prefer those who have held leadership positions in their universities. 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4330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b="1" dirty="0" smtClean="0"/>
              <a:t>Notes to lecturer</a:t>
            </a:r>
            <a:r>
              <a:rPr lang="ms-MY" b="1" baseline="0" dirty="0" smtClean="0"/>
              <a:t> : Survey by TalentCorp. Collaboration with World Bank (2014) : survey from 200 companies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6472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b="1" dirty="0" smtClean="0"/>
              <a:t>Notes to lecturer</a:t>
            </a:r>
            <a:r>
              <a:rPr lang="ms-MY" b="1" baseline="0" dirty="0" smtClean="0"/>
              <a:t> : Statistical Data for Malaysian Graduates </a:t>
            </a:r>
          </a:p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6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6548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23/8/2017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uan.gov.gov.m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dictionary/english/employabilit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381000"/>
            <a:ext cx="5486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1295400"/>
            <a:ext cx="7479970" cy="3962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612374"/>
            <a:ext cx="5029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UHAK 1012 :</a:t>
            </a:r>
          </a:p>
          <a:p>
            <a:endParaRPr lang="en-MY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MY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Success Attributes</a:t>
            </a:r>
            <a:endParaRPr lang="en-MY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5257800"/>
            <a:ext cx="5130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dirty="0" smtClean="0"/>
              <a:t>DR IRMAWATI BINTI NORAZMAN</a:t>
            </a:r>
          </a:p>
          <a:p>
            <a:pPr algn="ctr"/>
            <a:r>
              <a:rPr lang="en-MY" b="1" dirty="0" smtClean="0">
                <a:solidFill>
                  <a:srgbClr val="0070C0"/>
                </a:solidFill>
              </a:rPr>
              <a:t>Human Resource Development Department (JPSM),</a:t>
            </a:r>
          </a:p>
          <a:p>
            <a:pPr algn="ctr"/>
            <a:r>
              <a:rPr lang="en-MY" b="1" dirty="0" smtClean="0">
                <a:solidFill>
                  <a:srgbClr val="0070C0"/>
                </a:solidFill>
              </a:rPr>
              <a:t>Faculty of Management (FM), UTM </a:t>
            </a:r>
          </a:p>
          <a:p>
            <a:pPr algn="ctr"/>
            <a:r>
              <a:rPr lang="en-MY" b="1" dirty="0" smtClean="0"/>
              <a:t>Aug, 2017</a:t>
            </a:r>
            <a:endParaRPr lang="en-MY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97742"/>
            <a:ext cx="459674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685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Kemahiran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Berkomunikasi</a:t>
            </a:r>
            <a:r>
              <a:rPr lang="en-MY" b="1" dirty="0"/>
              <a:t> </a:t>
            </a:r>
            <a:endParaRPr lang="en-MY" b="1" dirty="0" smtClean="0"/>
          </a:p>
          <a:p>
            <a:endParaRPr lang="en-MY" dirty="0"/>
          </a:p>
          <a:p>
            <a:r>
              <a:rPr lang="en-MY" dirty="0" smtClean="0"/>
              <a:t> </a:t>
            </a:r>
            <a:r>
              <a:rPr lang="en-MY" sz="2000" b="1" dirty="0"/>
              <a:t>CS1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menyampaikan</a:t>
            </a:r>
            <a:r>
              <a:rPr lang="en-MY" sz="2000" dirty="0"/>
              <a:t> idea </a:t>
            </a:r>
            <a:r>
              <a:rPr lang="en-MY" sz="2000" dirty="0" err="1"/>
              <a:t>secara</a:t>
            </a:r>
            <a:r>
              <a:rPr lang="en-MY" sz="2000" dirty="0"/>
              <a:t> </a:t>
            </a:r>
            <a:r>
              <a:rPr lang="en-MY" sz="2000" dirty="0" err="1"/>
              <a:t>bertulis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jelas</a:t>
            </a:r>
            <a:r>
              <a:rPr lang="en-MY" sz="2000" dirty="0"/>
              <a:t>, </a:t>
            </a:r>
            <a:r>
              <a:rPr lang="en-MY" sz="2000" dirty="0" err="1"/>
              <a:t>berkesan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penuh</a:t>
            </a:r>
            <a:r>
              <a:rPr lang="en-MY" sz="2000" dirty="0"/>
              <a:t> </a:t>
            </a:r>
            <a:r>
              <a:rPr lang="en-MY" sz="2000" dirty="0" err="1"/>
              <a:t>keyakinan</a:t>
            </a:r>
            <a:r>
              <a:rPr lang="en-MY" sz="2000" dirty="0"/>
              <a:t>, </a:t>
            </a:r>
          </a:p>
          <a:p>
            <a:r>
              <a:rPr lang="en-MY" sz="2000" dirty="0" smtClean="0"/>
              <a:t> </a:t>
            </a:r>
            <a:r>
              <a:rPr lang="en-MY" sz="2000" b="1" dirty="0"/>
              <a:t>CS2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menyampaikan</a:t>
            </a:r>
            <a:r>
              <a:rPr lang="en-MY" sz="2000" dirty="0"/>
              <a:t> idea </a:t>
            </a:r>
            <a:r>
              <a:rPr lang="en-MY" sz="2000" dirty="0" err="1"/>
              <a:t>secara</a:t>
            </a:r>
            <a:r>
              <a:rPr lang="en-MY" sz="2000" dirty="0"/>
              <a:t> </a:t>
            </a:r>
            <a:r>
              <a:rPr lang="en-MY" sz="2000" dirty="0" err="1"/>
              <a:t>lisan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jelas</a:t>
            </a:r>
            <a:r>
              <a:rPr lang="en-MY" sz="2000" dirty="0"/>
              <a:t>, </a:t>
            </a:r>
            <a:r>
              <a:rPr lang="en-MY" sz="2000" dirty="0" err="1"/>
              <a:t>berkesan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penuh</a:t>
            </a:r>
            <a:r>
              <a:rPr lang="en-MY" sz="2000" dirty="0"/>
              <a:t> </a:t>
            </a:r>
            <a:r>
              <a:rPr lang="en-MY" sz="2000" dirty="0" err="1"/>
              <a:t>keyakinan</a:t>
            </a:r>
            <a:r>
              <a:rPr lang="en-MY" sz="2000" dirty="0"/>
              <a:t>, </a:t>
            </a:r>
          </a:p>
          <a:p>
            <a:r>
              <a:rPr lang="en-MY" sz="2000" dirty="0" smtClean="0"/>
              <a:t> </a:t>
            </a:r>
            <a:r>
              <a:rPr lang="en-MY" sz="2000" b="1" dirty="0"/>
              <a:t>CS3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mengamalkan</a:t>
            </a:r>
            <a:r>
              <a:rPr lang="en-MY" sz="2000" dirty="0"/>
              <a:t> </a:t>
            </a:r>
            <a:r>
              <a:rPr lang="en-MY" sz="2000" dirty="0" err="1"/>
              <a:t>kemahiran</a:t>
            </a:r>
            <a:r>
              <a:rPr lang="en-MY" sz="2000" dirty="0"/>
              <a:t> </a:t>
            </a:r>
            <a:r>
              <a:rPr lang="en-MY" sz="2000" dirty="0" err="1"/>
              <a:t>mendengar</a:t>
            </a:r>
            <a:r>
              <a:rPr lang="en-MY" sz="2000" dirty="0"/>
              <a:t> yang </a:t>
            </a:r>
            <a:r>
              <a:rPr lang="en-MY" sz="2000" dirty="0" err="1"/>
              <a:t>aktif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memberi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maklum</a:t>
            </a:r>
            <a:r>
              <a:rPr lang="en-MY" sz="2000" dirty="0"/>
              <a:t> </a:t>
            </a:r>
            <a:r>
              <a:rPr lang="en-MY" sz="2000" dirty="0" err="1"/>
              <a:t>balas</a:t>
            </a:r>
            <a:r>
              <a:rPr lang="en-MY" sz="2000" dirty="0"/>
              <a:t>. </a:t>
            </a:r>
          </a:p>
          <a:p>
            <a:r>
              <a:rPr lang="en-MY" sz="2000" dirty="0" smtClean="0"/>
              <a:t> </a:t>
            </a:r>
            <a:r>
              <a:rPr lang="en-MY" sz="2000" b="1" dirty="0"/>
              <a:t>CS4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membuat</a:t>
            </a:r>
            <a:r>
              <a:rPr lang="en-MY" sz="2000" dirty="0"/>
              <a:t> </a:t>
            </a:r>
            <a:r>
              <a:rPr lang="en-MY" sz="2000" dirty="0" err="1"/>
              <a:t>pembentangan</a:t>
            </a:r>
            <a:r>
              <a:rPr lang="en-MY" sz="2000" dirty="0"/>
              <a:t> </a:t>
            </a:r>
            <a:r>
              <a:rPr lang="en-MY" sz="2000" dirty="0" err="1"/>
              <a:t>secara</a:t>
            </a:r>
            <a:r>
              <a:rPr lang="en-MY" sz="2000" dirty="0"/>
              <a:t> </a:t>
            </a:r>
            <a:r>
              <a:rPr lang="en-MY" sz="2000" dirty="0" err="1"/>
              <a:t>jelas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penuh</a:t>
            </a:r>
            <a:r>
              <a:rPr lang="en-MY" sz="2000" dirty="0"/>
              <a:t> </a:t>
            </a:r>
            <a:r>
              <a:rPr lang="en-MY" sz="2000" dirty="0" err="1"/>
              <a:t>keyakinan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bersesuaian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tahap</a:t>
            </a:r>
            <a:r>
              <a:rPr lang="en-MY" sz="2000" dirty="0"/>
              <a:t> </a:t>
            </a:r>
            <a:r>
              <a:rPr lang="en-MY" sz="2000" dirty="0" err="1"/>
              <a:t>pendengar</a:t>
            </a:r>
            <a:r>
              <a:rPr lang="en-MY" sz="2000" dirty="0"/>
              <a:t>. </a:t>
            </a:r>
          </a:p>
          <a:p>
            <a:r>
              <a:rPr lang="en-MY" sz="2000" b="1" dirty="0" smtClean="0"/>
              <a:t> CS5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pelbagai</a:t>
            </a:r>
            <a:r>
              <a:rPr lang="en-MY" sz="2000" dirty="0"/>
              <a:t> </a:t>
            </a:r>
            <a:r>
              <a:rPr lang="en-MY" sz="2000" dirty="0" err="1"/>
              <a:t>alat</a:t>
            </a:r>
            <a:r>
              <a:rPr lang="en-MY" sz="2000" dirty="0"/>
              <a:t> multi media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pembentangan</a:t>
            </a:r>
            <a:r>
              <a:rPr lang="en-MY" sz="2000" dirty="0"/>
              <a:t>. </a:t>
            </a:r>
          </a:p>
          <a:p>
            <a:r>
              <a:rPr lang="en-MY" sz="2000" dirty="0" smtClean="0"/>
              <a:t> </a:t>
            </a:r>
            <a:r>
              <a:rPr lang="en-MY" sz="2000" b="1" dirty="0"/>
              <a:t>CS6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berunding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mencapai</a:t>
            </a:r>
            <a:r>
              <a:rPr lang="en-MY" sz="2000" dirty="0"/>
              <a:t> </a:t>
            </a:r>
            <a:r>
              <a:rPr lang="en-MY" sz="2000" dirty="0" err="1"/>
              <a:t>persetujuan</a:t>
            </a:r>
            <a:r>
              <a:rPr lang="en-MY" sz="2000" dirty="0"/>
              <a:t>. </a:t>
            </a:r>
          </a:p>
          <a:p>
            <a:r>
              <a:rPr lang="en-MY" sz="2000" dirty="0" smtClean="0"/>
              <a:t> </a:t>
            </a:r>
            <a:r>
              <a:rPr lang="en-MY" sz="2000" b="1" dirty="0"/>
              <a:t>CS7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berkomunikasi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yang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budaya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latar</a:t>
            </a:r>
            <a:r>
              <a:rPr lang="en-MY" sz="2000" dirty="0"/>
              <a:t> </a:t>
            </a:r>
            <a:r>
              <a:rPr lang="en-MY" sz="2000" dirty="0" err="1"/>
              <a:t>belakang</a:t>
            </a:r>
            <a:r>
              <a:rPr lang="en-MY" sz="2000" dirty="0"/>
              <a:t> </a:t>
            </a:r>
            <a:r>
              <a:rPr lang="en-MY" sz="2000" dirty="0" err="1"/>
              <a:t>berlainan</a:t>
            </a:r>
            <a:r>
              <a:rPr lang="en-MY" sz="2000" dirty="0"/>
              <a:t>. </a:t>
            </a:r>
          </a:p>
          <a:p>
            <a:r>
              <a:rPr lang="en-MY" sz="2000" b="1" dirty="0" smtClean="0"/>
              <a:t> CS8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berinteraksi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</a:t>
            </a:r>
            <a:r>
              <a:rPr lang="en-MY" sz="2000" dirty="0" err="1"/>
              <a:t>ketiga</a:t>
            </a:r>
            <a:r>
              <a:rPr lang="en-MY" sz="2000" dirty="0"/>
              <a:t>. (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kemahiran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</a:t>
            </a:r>
            <a:r>
              <a:rPr lang="en-MY" sz="2000" dirty="0" err="1"/>
              <a:t>ketiga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komunikasi</a:t>
            </a:r>
            <a:r>
              <a:rPr lang="en-MY" sz="2000" dirty="0"/>
              <a:t> </a:t>
            </a:r>
            <a:r>
              <a:rPr lang="en-MY" sz="2000" dirty="0" err="1"/>
              <a:t>seharian</a:t>
            </a:r>
            <a:r>
              <a:rPr lang="en-MY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7477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8931" y="480406"/>
            <a:ext cx="8305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dirty="0" err="1">
                <a:solidFill>
                  <a:srgbClr val="FF0000"/>
                </a:solidFill>
              </a:rPr>
              <a:t>Kemahiran</a:t>
            </a:r>
            <a:r>
              <a:rPr lang="en-MY" sz="3600" b="1" dirty="0">
                <a:solidFill>
                  <a:srgbClr val="FF0000"/>
                </a:solidFill>
              </a:rPr>
              <a:t> </a:t>
            </a:r>
            <a:r>
              <a:rPr lang="en-MY" sz="3600" b="1" dirty="0" err="1">
                <a:solidFill>
                  <a:srgbClr val="FF0000"/>
                </a:solidFill>
              </a:rPr>
              <a:t>Berfikir</a:t>
            </a:r>
            <a:r>
              <a:rPr lang="en-MY" b="1" dirty="0"/>
              <a:t> </a:t>
            </a:r>
            <a:endParaRPr lang="en-MY" b="1" dirty="0" smtClean="0"/>
          </a:p>
          <a:p>
            <a:endParaRPr lang="en-MY" dirty="0"/>
          </a:p>
          <a:p>
            <a:r>
              <a:rPr lang="en-MY" sz="2800" b="1" dirty="0" smtClean="0"/>
              <a:t>TH1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mengenal</a:t>
            </a:r>
            <a:r>
              <a:rPr lang="en-MY" sz="2800" dirty="0"/>
              <a:t> </a:t>
            </a:r>
            <a:r>
              <a:rPr lang="en-MY" sz="2800" dirty="0" err="1"/>
              <a:t>pasti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menganalisis</a:t>
            </a:r>
            <a:r>
              <a:rPr lang="en-MY" sz="2800" dirty="0"/>
              <a:t> </a:t>
            </a:r>
            <a:r>
              <a:rPr lang="en-MY" sz="2800" dirty="0" err="1"/>
              <a:t>masalah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situasi</a:t>
            </a:r>
            <a:r>
              <a:rPr lang="en-MY" sz="2800" dirty="0"/>
              <a:t> </a:t>
            </a:r>
          </a:p>
          <a:p>
            <a:r>
              <a:rPr lang="en-MY" sz="2800" dirty="0" err="1"/>
              <a:t>kompleks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kabur</a:t>
            </a:r>
            <a:r>
              <a:rPr lang="en-MY" sz="2800" dirty="0"/>
              <a:t>, </a:t>
            </a:r>
            <a:r>
              <a:rPr lang="en-MY" sz="2800" dirty="0" err="1"/>
              <a:t>serta</a:t>
            </a:r>
            <a:r>
              <a:rPr lang="en-MY" sz="2800" dirty="0"/>
              <a:t> </a:t>
            </a:r>
            <a:r>
              <a:rPr lang="en-MY" sz="2800" dirty="0" err="1"/>
              <a:t>membuat</a:t>
            </a:r>
            <a:r>
              <a:rPr lang="en-MY" sz="2800" dirty="0"/>
              <a:t> </a:t>
            </a:r>
            <a:r>
              <a:rPr lang="en-MY" sz="2800" dirty="0" err="1"/>
              <a:t>penilaian</a:t>
            </a:r>
            <a:r>
              <a:rPr lang="en-MY" sz="2800" dirty="0"/>
              <a:t> yang </a:t>
            </a:r>
            <a:r>
              <a:rPr lang="en-MY" sz="2800" dirty="0" err="1"/>
              <a:t>berjustifikasi</a:t>
            </a:r>
            <a:r>
              <a:rPr lang="en-MY" sz="2800" dirty="0"/>
              <a:t>. </a:t>
            </a:r>
          </a:p>
          <a:p>
            <a:r>
              <a:rPr lang="en-MY" sz="2800" b="1" dirty="0" smtClean="0"/>
              <a:t>TH2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mengembangkan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mengolah</a:t>
            </a:r>
            <a:r>
              <a:rPr lang="en-MY" sz="2800" dirty="0"/>
              <a:t> idea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perbincangan</a:t>
            </a:r>
            <a:r>
              <a:rPr lang="en-MY" sz="2800" dirty="0"/>
              <a:t>. </a:t>
            </a:r>
          </a:p>
          <a:p>
            <a:r>
              <a:rPr lang="en-MY" sz="2800" b="1" dirty="0" smtClean="0"/>
              <a:t>TH3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mencari</a:t>
            </a:r>
            <a:r>
              <a:rPr lang="en-MY" sz="2800" dirty="0"/>
              <a:t> idea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mencari</a:t>
            </a:r>
            <a:r>
              <a:rPr lang="en-MY" sz="2800" dirty="0"/>
              <a:t> </a:t>
            </a:r>
            <a:r>
              <a:rPr lang="en-MY" sz="2800" dirty="0" err="1"/>
              <a:t>penyelesaian</a:t>
            </a:r>
            <a:r>
              <a:rPr lang="en-MY" sz="2800" dirty="0"/>
              <a:t> </a:t>
            </a:r>
            <a:r>
              <a:rPr lang="en-MY" sz="2800" dirty="0" err="1"/>
              <a:t>alternatif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kreatif</a:t>
            </a:r>
            <a:r>
              <a:rPr lang="en-MY" sz="2800" dirty="0"/>
              <a:t>. </a:t>
            </a:r>
          </a:p>
          <a:p>
            <a:r>
              <a:rPr lang="en-MY" sz="2800" b="1" dirty="0" smtClean="0"/>
              <a:t>TH4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berfikir</a:t>
            </a:r>
            <a:r>
              <a:rPr lang="en-MY" sz="2800" dirty="0"/>
              <a:t> </a:t>
            </a:r>
            <a:r>
              <a:rPr lang="en-MY" sz="2800" dirty="0" err="1"/>
              <a:t>melangkaui</a:t>
            </a:r>
            <a:r>
              <a:rPr lang="en-MY" sz="2800" dirty="0"/>
              <a:t> </a:t>
            </a:r>
            <a:r>
              <a:rPr lang="en-MY" sz="2800" dirty="0" err="1"/>
              <a:t>paradigma</a:t>
            </a:r>
            <a:r>
              <a:rPr lang="en-MY" sz="2800" dirty="0"/>
              <a:t> (</a:t>
            </a:r>
            <a:r>
              <a:rPr lang="en-MY" sz="2800" i="1" dirty="0"/>
              <a:t>outside the box</a:t>
            </a:r>
            <a:r>
              <a:rPr lang="en-MY" sz="2800" dirty="0"/>
              <a:t>). </a:t>
            </a:r>
          </a:p>
          <a:p>
            <a:r>
              <a:rPr lang="en-MY" sz="2800" b="1" dirty="0" smtClean="0"/>
              <a:t>TH5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berfikir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kritis</a:t>
            </a:r>
            <a:r>
              <a:rPr lang="en-MY" sz="2800" dirty="0"/>
              <a:t>. </a:t>
            </a:r>
          </a:p>
          <a:p>
            <a:r>
              <a:rPr lang="en-MY" sz="2800" b="1" dirty="0" smtClean="0"/>
              <a:t>TH6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berfikir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holistik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sistematik</a:t>
            </a:r>
            <a:r>
              <a:rPr lang="en-MY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403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9946" y="1066800"/>
            <a:ext cx="7696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Kesarjanaan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endParaRPr lang="en-MY" sz="3200" b="1" dirty="0" smtClean="0">
              <a:solidFill>
                <a:srgbClr val="FF0000"/>
              </a:solidFill>
            </a:endParaRPr>
          </a:p>
          <a:p>
            <a:endParaRPr lang="en-MY" dirty="0"/>
          </a:p>
          <a:p>
            <a:r>
              <a:rPr lang="en-MY" sz="2800" b="1" dirty="0" smtClean="0"/>
              <a:t>SC1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mencari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mengurus</a:t>
            </a:r>
            <a:r>
              <a:rPr lang="en-MY" sz="2800" dirty="0"/>
              <a:t> </a:t>
            </a:r>
            <a:r>
              <a:rPr lang="en-MY" sz="2800" dirty="0" err="1"/>
              <a:t>maklumat</a:t>
            </a:r>
            <a:r>
              <a:rPr lang="en-MY" sz="2800" dirty="0"/>
              <a:t> yang </a:t>
            </a:r>
            <a:r>
              <a:rPr lang="en-MY" sz="2800" dirty="0" err="1"/>
              <a:t>relevan</a:t>
            </a:r>
            <a:r>
              <a:rPr lang="en-MY" sz="2800" dirty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</a:t>
            </a:r>
            <a:r>
              <a:rPr lang="en-MY" sz="2800" dirty="0" err="1"/>
              <a:t>pelbagai</a:t>
            </a:r>
            <a:r>
              <a:rPr lang="en-MY" sz="2800" dirty="0"/>
              <a:t> </a:t>
            </a:r>
            <a:r>
              <a:rPr lang="en-MY" sz="2800" dirty="0" err="1"/>
              <a:t>sumber</a:t>
            </a:r>
            <a:r>
              <a:rPr lang="en-MY" sz="2800" dirty="0"/>
              <a:t>. </a:t>
            </a:r>
          </a:p>
          <a:p>
            <a:r>
              <a:rPr lang="en-MY" sz="2800" b="1" dirty="0" smtClean="0"/>
              <a:t>SC2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menerima</a:t>
            </a:r>
            <a:r>
              <a:rPr lang="en-MY" sz="2800" dirty="0"/>
              <a:t> idea </a:t>
            </a:r>
            <a:r>
              <a:rPr lang="en-MY" sz="2800" dirty="0" err="1"/>
              <a:t>baharu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berkeupayaan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pembelajaran</a:t>
            </a:r>
            <a:r>
              <a:rPr lang="en-MY" sz="2800" dirty="0"/>
              <a:t> </a:t>
            </a:r>
            <a:r>
              <a:rPr lang="en-MY" sz="2800" dirty="0" err="1"/>
              <a:t>autonomi</a:t>
            </a:r>
            <a:r>
              <a:rPr lang="en-MY" sz="2800" dirty="0"/>
              <a:t>. </a:t>
            </a:r>
          </a:p>
          <a:p>
            <a:r>
              <a:rPr lang="en-MY" sz="2800" b="1" dirty="0" smtClean="0"/>
              <a:t>SC3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mengembangkan</a:t>
            </a:r>
            <a:r>
              <a:rPr lang="en-MY" sz="2800" dirty="0"/>
              <a:t> </a:t>
            </a:r>
            <a:r>
              <a:rPr lang="en-MY" sz="2800" dirty="0" err="1"/>
              <a:t>minda</a:t>
            </a:r>
            <a:r>
              <a:rPr lang="en-MY" sz="2800" dirty="0"/>
              <a:t> </a:t>
            </a:r>
            <a:r>
              <a:rPr lang="en-MY" sz="2800" dirty="0" err="1"/>
              <a:t>ingin</a:t>
            </a:r>
            <a:r>
              <a:rPr lang="en-MY" sz="2800" dirty="0"/>
              <a:t> </a:t>
            </a:r>
            <a:r>
              <a:rPr lang="en-MY" sz="2800" dirty="0" err="1"/>
              <a:t>tahu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dahagakan</a:t>
            </a:r>
            <a:r>
              <a:rPr lang="en-MY" sz="2800" dirty="0"/>
              <a:t> </a:t>
            </a:r>
            <a:r>
              <a:rPr lang="en-MY" sz="2800" dirty="0" err="1"/>
              <a:t>ilmu</a:t>
            </a:r>
            <a:r>
              <a:rPr lang="en-MY" sz="2800" dirty="0"/>
              <a:t>. </a:t>
            </a:r>
          </a:p>
          <a:p>
            <a:r>
              <a:rPr lang="en-MY" sz="2800" b="1" dirty="0" smtClean="0"/>
              <a:t>SC4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menggunakan</a:t>
            </a:r>
            <a:r>
              <a:rPr lang="en-MY" sz="2800" dirty="0"/>
              <a:t> </a:t>
            </a:r>
            <a:r>
              <a:rPr lang="en-MY" sz="2800" dirty="0" err="1"/>
              <a:t>kaedah</a:t>
            </a:r>
            <a:r>
              <a:rPr lang="en-MY" sz="2800" dirty="0"/>
              <a:t> </a:t>
            </a:r>
            <a:r>
              <a:rPr lang="en-MY" sz="2800" dirty="0" err="1"/>
              <a:t>penyelidikan</a:t>
            </a:r>
            <a:r>
              <a:rPr lang="en-MY" sz="2800" dirty="0"/>
              <a:t> yang </a:t>
            </a:r>
            <a:r>
              <a:rPr lang="en-MY" sz="2800" dirty="0" err="1"/>
              <a:t>sistematik</a:t>
            </a:r>
            <a:r>
              <a:rPr lang="en-MY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64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838200"/>
            <a:ext cx="6934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Kemahiran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Kepimpinan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dan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Kerja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Berpasukan</a:t>
            </a:r>
            <a:r>
              <a:rPr lang="en-MY" b="1" dirty="0"/>
              <a:t> </a:t>
            </a:r>
            <a:endParaRPr lang="en-MY" b="1" dirty="0" smtClean="0"/>
          </a:p>
          <a:p>
            <a:endParaRPr lang="en-MY" dirty="0"/>
          </a:p>
          <a:p>
            <a:r>
              <a:rPr lang="en-MY" sz="2400" b="1" dirty="0" smtClean="0"/>
              <a:t>TW1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membina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baik</a:t>
            </a:r>
            <a:r>
              <a:rPr lang="en-MY" sz="2400" dirty="0"/>
              <a:t>, </a:t>
            </a:r>
            <a:r>
              <a:rPr lang="en-MY" sz="2400" dirty="0" err="1"/>
              <a:t>berinteraksi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orang lain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</a:p>
          <a:p>
            <a:r>
              <a:rPr lang="en-MY" sz="2400" dirty="0" err="1"/>
              <a:t>bekerjasama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mencapai</a:t>
            </a:r>
            <a:r>
              <a:rPr lang="en-MY" sz="2400" dirty="0"/>
              <a:t> </a:t>
            </a:r>
            <a:r>
              <a:rPr lang="en-MY" sz="2400" dirty="0" err="1"/>
              <a:t>objektif</a:t>
            </a:r>
            <a:r>
              <a:rPr lang="en-MY" sz="2400" dirty="0"/>
              <a:t> </a:t>
            </a:r>
            <a:r>
              <a:rPr lang="en-MY" sz="2400" dirty="0" err="1"/>
              <a:t>kumpulan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TW2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memimpin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mempengaruhi</a:t>
            </a:r>
            <a:r>
              <a:rPr lang="en-MY" sz="2400" dirty="0"/>
              <a:t> </a:t>
            </a:r>
            <a:r>
              <a:rPr lang="en-MY" sz="2400" dirty="0" err="1"/>
              <a:t>ahli</a:t>
            </a:r>
            <a:r>
              <a:rPr lang="en-MY" sz="2400" dirty="0"/>
              <a:t> </a:t>
            </a:r>
            <a:r>
              <a:rPr lang="en-MY" sz="2400" dirty="0" err="1"/>
              <a:t>kumpulan</a:t>
            </a:r>
            <a:r>
              <a:rPr lang="en-MY" sz="2400" dirty="0"/>
              <a:t> </a:t>
            </a:r>
            <a:r>
              <a:rPr lang="en-MY" sz="2400" dirty="0" err="1"/>
              <a:t>bagi</a:t>
            </a:r>
            <a:r>
              <a:rPr lang="en-MY" sz="2400" dirty="0"/>
              <a:t> </a:t>
            </a:r>
            <a:r>
              <a:rPr lang="en-MY" sz="2400" dirty="0" err="1"/>
              <a:t>menyelesaikan</a:t>
            </a:r>
            <a:r>
              <a:rPr lang="en-MY" sz="2400" dirty="0"/>
              <a:t> </a:t>
            </a:r>
            <a:r>
              <a:rPr lang="en-MY" sz="2400" dirty="0" err="1"/>
              <a:t>tugasan</a:t>
            </a:r>
            <a:r>
              <a:rPr lang="en-MY" sz="2400" dirty="0"/>
              <a:t> yang </a:t>
            </a:r>
            <a:r>
              <a:rPr lang="en-MY" sz="2400" dirty="0" err="1"/>
              <a:t>diberi</a:t>
            </a:r>
            <a:r>
              <a:rPr lang="en-MY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7674" y="4313872"/>
            <a:ext cx="6703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TW3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mengenali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menghormati</a:t>
            </a:r>
            <a:r>
              <a:rPr lang="en-MY" sz="2400" dirty="0"/>
              <a:t> </a:t>
            </a:r>
            <a:r>
              <a:rPr lang="en-MY" sz="2400" dirty="0" err="1"/>
              <a:t>pandangan</a:t>
            </a:r>
            <a:r>
              <a:rPr lang="en-MY" sz="2400" dirty="0"/>
              <a:t>, </a:t>
            </a:r>
            <a:r>
              <a:rPr lang="en-MY" sz="2400" dirty="0" err="1"/>
              <a:t>sikap</a:t>
            </a:r>
            <a:r>
              <a:rPr lang="en-MY" sz="2400" dirty="0"/>
              <a:t>, </a:t>
            </a:r>
            <a:r>
              <a:rPr lang="en-MY" sz="2400" dirty="0" err="1"/>
              <a:t>kelakuan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kepercayaan</a:t>
            </a:r>
            <a:r>
              <a:rPr lang="en-MY" sz="2400" dirty="0"/>
              <a:t> orang lain. </a:t>
            </a:r>
          </a:p>
          <a:p>
            <a:r>
              <a:rPr lang="en-MY" sz="2400" b="1" dirty="0" smtClean="0"/>
              <a:t>TW4 </a:t>
            </a:r>
            <a:r>
              <a:rPr lang="en-MY" sz="2400" dirty="0" err="1"/>
              <a:t>Bertanggungjawab</a:t>
            </a:r>
            <a:r>
              <a:rPr lang="en-MY" sz="2400" dirty="0"/>
              <a:t> </a:t>
            </a:r>
            <a:r>
              <a:rPr lang="en-MY" sz="2400" dirty="0" err="1"/>
              <a:t>terhadap</a:t>
            </a:r>
            <a:r>
              <a:rPr lang="en-MY" sz="2400" dirty="0"/>
              <a:t> </a:t>
            </a:r>
            <a:r>
              <a:rPr lang="en-MY" sz="2400" dirty="0" err="1"/>
              <a:t>keputusan</a:t>
            </a:r>
            <a:r>
              <a:rPr lang="en-MY" sz="2400" dirty="0"/>
              <a:t> </a:t>
            </a:r>
            <a:r>
              <a:rPr lang="en-MY" sz="2400" dirty="0" err="1"/>
              <a:t>kumpulan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1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1020663"/>
            <a:ext cx="7937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 smtClean="0">
                <a:solidFill>
                  <a:srgbClr val="FF0000"/>
                </a:solidFill>
              </a:rPr>
              <a:t>Kebolehsesuaian</a:t>
            </a:r>
            <a:endParaRPr lang="en-MY" sz="3200" b="1" dirty="0" smtClean="0">
              <a:solidFill>
                <a:srgbClr val="FF0000"/>
              </a:solidFill>
            </a:endParaRPr>
          </a:p>
          <a:p>
            <a:r>
              <a:rPr lang="en-MY" sz="3200" b="1" dirty="0" smtClean="0">
                <a:solidFill>
                  <a:srgbClr val="FF0000"/>
                </a:solidFill>
              </a:rPr>
              <a:t> </a:t>
            </a:r>
            <a:endParaRPr lang="en-MY" sz="3200" dirty="0">
              <a:solidFill>
                <a:srgbClr val="FF0000"/>
              </a:solidFill>
            </a:endParaRPr>
          </a:p>
          <a:p>
            <a:r>
              <a:rPr lang="en-MY" sz="2400" b="1" dirty="0" smtClean="0"/>
              <a:t>AD1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menyesuaikan</a:t>
            </a:r>
            <a:r>
              <a:rPr lang="en-MY" sz="2400" dirty="0"/>
              <a:t> </a:t>
            </a:r>
            <a:r>
              <a:rPr lang="en-MY" sz="2400" dirty="0" err="1"/>
              <a:t>diri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budaya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persekitaran</a:t>
            </a:r>
            <a:r>
              <a:rPr lang="en-MY" sz="2400" dirty="0"/>
              <a:t> </a:t>
            </a:r>
            <a:r>
              <a:rPr lang="en-MY" sz="2400" dirty="0" err="1"/>
              <a:t>baharu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AD2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mengenal</a:t>
            </a:r>
            <a:r>
              <a:rPr lang="en-MY" sz="2400" dirty="0"/>
              <a:t> </a:t>
            </a:r>
            <a:r>
              <a:rPr lang="en-MY" sz="2400" dirty="0" err="1"/>
              <a:t>pasti</a:t>
            </a:r>
            <a:r>
              <a:rPr lang="en-MY" sz="2400" dirty="0"/>
              <a:t> </a:t>
            </a:r>
            <a:r>
              <a:rPr lang="en-MY" sz="2400" dirty="0" err="1"/>
              <a:t>potensi</a:t>
            </a:r>
            <a:r>
              <a:rPr lang="en-MY" sz="2400" dirty="0"/>
              <a:t> </a:t>
            </a:r>
            <a:r>
              <a:rPr lang="en-MY" sz="2400" dirty="0" err="1"/>
              <a:t>diri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persekitaran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penambahbaikan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AD3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menyesuaikan</a:t>
            </a:r>
            <a:r>
              <a:rPr lang="en-MY" sz="2400" dirty="0"/>
              <a:t> </a:t>
            </a:r>
            <a:r>
              <a:rPr lang="en-MY" sz="2400" dirty="0" err="1"/>
              <a:t>penyelesaian</a:t>
            </a:r>
            <a:r>
              <a:rPr lang="en-MY" sz="2400" dirty="0"/>
              <a:t> yang </a:t>
            </a:r>
            <a:r>
              <a:rPr lang="en-MY" sz="2400" dirty="0" err="1"/>
              <a:t>diketahui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situasi</a:t>
            </a:r>
            <a:r>
              <a:rPr lang="en-MY" sz="2400" dirty="0"/>
              <a:t> </a:t>
            </a:r>
            <a:r>
              <a:rPr lang="en-MY" sz="2400" dirty="0" err="1"/>
              <a:t>baharu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AD4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memulakan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melaksanakan</a:t>
            </a:r>
            <a:r>
              <a:rPr lang="en-MY" sz="2400" dirty="0"/>
              <a:t> </a:t>
            </a:r>
            <a:r>
              <a:rPr lang="en-MY" sz="2400" dirty="0" err="1"/>
              <a:t>perubahan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AD5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bekerja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berkesan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suasana</a:t>
            </a:r>
            <a:r>
              <a:rPr lang="en-MY" sz="2400" dirty="0"/>
              <a:t> yang </a:t>
            </a:r>
            <a:r>
              <a:rPr lang="en-MY" sz="2400" dirty="0" err="1"/>
              <a:t>mencabar</a:t>
            </a:r>
            <a:r>
              <a:rPr lang="en-MY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115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1305342"/>
            <a:ext cx="7924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Warga</a:t>
            </a:r>
            <a:r>
              <a:rPr lang="en-MY" sz="3200" b="1" dirty="0">
                <a:solidFill>
                  <a:srgbClr val="FF0000"/>
                </a:solidFill>
              </a:rPr>
              <a:t> Global</a:t>
            </a:r>
            <a:r>
              <a:rPr lang="en-MY" b="1" dirty="0"/>
              <a:t> </a:t>
            </a:r>
            <a:endParaRPr lang="en-MY" b="1" dirty="0" smtClean="0"/>
          </a:p>
          <a:p>
            <a:endParaRPr lang="en-MY" dirty="0"/>
          </a:p>
          <a:p>
            <a:r>
              <a:rPr lang="en-MY" sz="2400" b="1" dirty="0" smtClean="0"/>
              <a:t>GC1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/>
              <a:t>kerohanian</a:t>
            </a:r>
            <a:r>
              <a:rPr lang="en-MY" sz="2400" dirty="0"/>
              <a:t> </a:t>
            </a:r>
            <a:r>
              <a:rPr lang="en-MY" sz="2400" dirty="0" err="1"/>
              <a:t>mantap</a:t>
            </a:r>
            <a:r>
              <a:rPr lang="en-MY" sz="2400" dirty="0"/>
              <a:t>, </a:t>
            </a:r>
            <a:r>
              <a:rPr lang="en-MY" sz="2400" dirty="0" err="1"/>
              <a:t>penyayang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prihatin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GC2 </a:t>
            </a:r>
            <a:r>
              <a:rPr lang="en-MY" sz="2400" dirty="0" err="1"/>
              <a:t>Mengetahui</a:t>
            </a:r>
            <a:r>
              <a:rPr lang="en-MY" sz="2400" dirty="0"/>
              <a:t> </a:t>
            </a:r>
            <a:r>
              <a:rPr lang="en-MY" sz="2400" dirty="0" err="1"/>
              <a:t>isu</a:t>
            </a:r>
            <a:r>
              <a:rPr lang="en-MY" sz="2400" dirty="0"/>
              <a:t> </a:t>
            </a:r>
            <a:r>
              <a:rPr lang="en-MY" sz="2400" dirty="0" err="1"/>
              <a:t>kontemporari</a:t>
            </a:r>
            <a:r>
              <a:rPr lang="en-MY" sz="2400" dirty="0"/>
              <a:t> </a:t>
            </a:r>
            <a:r>
              <a:rPr lang="en-MY" sz="2400" dirty="0" err="1"/>
              <a:t>dunia</a:t>
            </a:r>
            <a:r>
              <a:rPr lang="en-MY" sz="2400" dirty="0"/>
              <a:t> </a:t>
            </a:r>
            <a:r>
              <a:rPr lang="en-MY" sz="2400" dirty="0" err="1"/>
              <a:t>sejagat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GC3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mengamalkan</a:t>
            </a:r>
            <a:r>
              <a:rPr lang="en-MY" sz="2400" dirty="0"/>
              <a:t> </a:t>
            </a:r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beretika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penyelesaian</a:t>
            </a:r>
            <a:r>
              <a:rPr lang="en-MY" sz="2400" dirty="0"/>
              <a:t> </a:t>
            </a:r>
            <a:r>
              <a:rPr lang="en-MY" sz="2400" dirty="0" err="1"/>
              <a:t>masalah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GC4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mengamalkan</a:t>
            </a:r>
            <a:r>
              <a:rPr lang="en-MY" sz="2400" dirty="0"/>
              <a:t> </a:t>
            </a:r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profesionalisme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melaksanakan</a:t>
            </a:r>
            <a:r>
              <a:rPr lang="en-MY" sz="2400" dirty="0"/>
              <a:t> </a:t>
            </a:r>
            <a:r>
              <a:rPr lang="en-MY" sz="2400" dirty="0" err="1"/>
              <a:t>tugas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GC5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memahami</a:t>
            </a:r>
            <a:r>
              <a:rPr lang="en-MY" sz="2400" dirty="0"/>
              <a:t> </a:t>
            </a:r>
            <a:r>
              <a:rPr lang="en-MY" sz="2400" dirty="0" err="1"/>
              <a:t>kesan</a:t>
            </a:r>
            <a:r>
              <a:rPr lang="en-MY" sz="2400" dirty="0"/>
              <a:t> </a:t>
            </a:r>
            <a:r>
              <a:rPr lang="en-MY" sz="2400" dirty="0" err="1"/>
              <a:t>sosiobudaya</a:t>
            </a:r>
            <a:r>
              <a:rPr lang="en-MY" sz="2400" dirty="0"/>
              <a:t>, </a:t>
            </a:r>
            <a:r>
              <a:rPr lang="en-MY" sz="2400" dirty="0" err="1"/>
              <a:t>ekonomi</a:t>
            </a:r>
            <a:r>
              <a:rPr lang="en-MY" sz="2400" dirty="0"/>
              <a:t>, </a:t>
            </a:r>
            <a:r>
              <a:rPr lang="en-MY" sz="2400" dirty="0" err="1"/>
              <a:t>politik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</a:t>
            </a:r>
            <a:r>
              <a:rPr lang="en-MY" sz="2400" dirty="0" err="1"/>
              <a:t>sekitar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amalan</a:t>
            </a:r>
            <a:r>
              <a:rPr lang="en-MY" sz="2400" dirty="0"/>
              <a:t> </a:t>
            </a:r>
            <a:r>
              <a:rPr lang="en-MY" sz="2400" dirty="0" err="1"/>
              <a:t>profesional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GC6 </a:t>
            </a:r>
            <a:r>
              <a:rPr lang="en-MY" sz="2400" dirty="0" err="1"/>
              <a:t>Mengutamakan</a:t>
            </a:r>
            <a:r>
              <a:rPr lang="en-MY" sz="2400" dirty="0"/>
              <a:t> </a:t>
            </a:r>
            <a:r>
              <a:rPr lang="en-MY" sz="2400" dirty="0" err="1"/>
              <a:t>prinsip</a:t>
            </a:r>
            <a:r>
              <a:rPr lang="en-MY" sz="2400" dirty="0"/>
              <a:t> </a:t>
            </a:r>
            <a:r>
              <a:rPr lang="en-MY" sz="2400" dirty="0" err="1"/>
              <a:t>kelestarian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tindakan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membuat</a:t>
            </a:r>
            <a:r>
              <a:rPr lang="en-MY" sz="2400" dirty="0"/>
              <a:t> </a:t>
            </a:r>
            <a:r>
              <a:rPr lang="en-MY" sz="2400" dirty="0" err="1"/>
              <a:t>keputusan</a:t>
            </a:r>
            <a:r>
              <a:rPr lang="en-MY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750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1582341"/>
            <a:ext cx="78609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Berdaya</a:t>
            </a:r>
            <a:r>
              <a:rPr lang="en-MY" sz="3200" b="1" dirty="0">
                <a:solidFill>
                  <a:srgbClr val="FF0000"/>
                </a:solidFill>
              </a:rPr>
              <a:t> Usaha</a:t>
            </a:r>
            <a:r>
              <a:rPr lang="en-MY" b="1" dirty="0"/>
              <a:t> </a:t>
            </a:r>
            <a:endParaRPr lang="en-MY" b="1" dirty="0" smtClean="0"/>
          </a:p>
          <a:p>
            <a:endParaRPr lang="en-MY" dirty="0"/>
          </a:p>
          <a:p>
            <a:r>
              <a:rPr lang="en-MY" sz="2400" b="1" dirty="0" smtClean="0"/>
              <a:t>ES1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mengenal</a:t>
            </a:r>
            <a:r>
              <a:rPr lang="en-MY" sz="2400" dirty="0"/>
              <a:t> </a:t>
            </a:r>
            <a:r>
              <a:rPr lang="en-MY" sz="2400" dirty="0" err="1"/>
              <a:t>pasti</a:t>
            </a:r>
            <a:r>
              <a:rPr lang="en-MY" sz="2400" dirty="0"/>
              <a:t> </a:t>
            </a:r>
            <a:r>
              <a:rPr lang="en-MY" sz="2400" dirty="0" err="1"/>
              <a:t>peluang</a:t>
            </a:r>
            <a:r>
              <a:rPr lang="en-MY" sz="2400" dirty="0"/>
              <a:t> (</a:t>
            </a:r>
            <a:r>
              <a:rPr lang="en-MY" sz="2400" dirty="0" err="1"/>
              <a:t>termasuk</a:t>
            </a:r>
            <a:r>
              <a:rPr lang="en-MY" sz="2400" dirty="0"/>
              <a:t> </a:t>
            </a:r>
            <a:r>
              <a:rPr lang="en-MY" sz="2400" dirty="0" err="1"/>
              <a:t>perniagaan</a:t>
            </a:r>
            <a:r>
              <a:rPr lang="en-MY" sz="2400" dirty="0"/>
              <a:t>). </a:t>
            </a:r>
          </a:p>
          <a:p>
            <a:r>
              <a:rPr lang="en-MY" sz="2400" b="1" dirty="0" smtClean="0"/>
              <a:t>ES </a:t>
            </a:r>
            <a:r>
              <a:rPr lang="en-MY" sz="2400" b="1" dirty="0"/>
              <a:t>2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mengguna</a:t>
            </a:r>
            <a:r>
              <a:rPr lang="en-MY" sz="2400" dirty="0"/>
              <a:t> </a:t>
            </a:r>
            <a:r>
              <a:rPr lang="en-MY" sz="2400" dirty="0" err="1"/>
              <a:t>kaedah</a:t>
            </a:r>
            <a:r>
              <a:rPr lang="en-MY" sz="2400" dirty="0"/>
              <a:t> </a:t>
            </a:r>
            <a:r>
              <a:rPr lang="en-MY" sz="2400" dirty="0" err="1"/>
              <a:t>inovatif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menangani</a:t>
            </a:r>
            <a:r>
              <a:rPr lang="en-MY" sz="2400" dirty="0"/>
              <a:t> </a:t>
            </a:r>
            <a:r>
              <a:rPr lang="en-MY" sz="2400" dirty="0" err="1"/>
              <a:t>isu</a:t>
            </a:r>
            <a:r>
              <a:rPr lang="en-MY" sz="2400" dirty="0"/>
              <a:t> yang </a:t>
            </a:r>
            <a:r>
              <a:rPr lang="en-MY" sz="2400" dirty="0" err="1" smtClean="0"/>
              <a:t>dihadapi</a:t>
            </a:r>
            <a:r>
              <a:rPr lang="en-MY" sz="2400" dirty="0" smtClean="0"/>
              <a:t>. </a:t>
            </a:r>
          </a:p>
          <a:p>
            <a:r>
              <a:rPr lang="en-MY" sz="2400" b="1" dirty="0" smtClean="0"/>
              <a:t>ES 3 </a:t>
            </a:r>
            <a:r>
              <a:rPr lang="en-MY" sz="2400" dirty="0" err="1" smtClean="0"/>
              <a:t>Berani</a:t>
            </a:r>
            <a:r>
              <a:rPr lang="en-MY" sz="2400" dirty="0" smtClean="0"/>
              <a:t> </a:t>
            </a:r>
            <a:r>
              <a:rPr lang="en-MY" sz="2400" dirty="0" err="1" smtClean="0"/>
              <a:t>mengambil</a:t>
            </a:r>
            <a:r>
              <a:rPr lang="en-MY" sz="2400" dirty="0" smtClean="0"/>
              <a:t> </a:t>
            </a:r>
            <a:r>
              <a:rPr lang="en-MY" sz="2400" dirty="0" err="1" smtClean="0"/>
              <a:t>risiko</a:t>
            </a:r>
            <a:r>
              <a:rPr lang="en-MY" sz="2400" dirty="0" smtClean="0"/>
              <a:t>. </a:t>
            </a:r>
          </a:p>
          <a:p>
            <a:r>
              <a:rPr lang="en-MY" sz="2400" b="1" dirty="0" smtClean="0"/>
              <a:t>ES </a:t>
            </a:r>
            <a:r>
              <a:rPr lang="en-MY" sz="2400" b="1" dirty="0"/>
              <a:t>4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menggunakan</a:t>
            </a:r>
            <a:r>
              <a:rPr lang="en-MY" sz="2400" dirty="0"/>
              <a:t> </a:t>
            </a:r>
            <a:r>
              <a:rPr lang="en-MY" sz="2400" dirty="0" err="1"/>
              <a:t>minda</a:t>
            </a:r>
            <a:r>
              <a:rPr lang="en-MY" sz="2400" dirty="0"/>
              <a:t> </a:t>
            </a:r>
            <a:r>
              <a:rPr lang="en-MY" sz="2400" dirty="0" err="1"/>
              <a:t>keusahawanan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menangani</a:t>
            </a:r>
            <a:r>
              <a:rPr lang="en-MY" sz="2400" dirty="0"/>
              <a:t> </a:t>
            </a:r>
            <a:r>
              <a:rPr lang="en-MY" sz="2400" dirty="0" err="1"/>
              <a:t>permasalahan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ES </a:t>
            </a:r>
            <a:r>
              <a:rPr lang="en-MY" sz="2400" b="1" dirty="0"/>
              <a:t>5 </a:t>
            </a:r>
            <a:r>
              <a:rPr lang="en-MY" sz="2400" dirty="0" err="1"/>
              <a:t>Berfokus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mudah</a:t>
            </a:r>
            <a:r>
              <a:rPr lang="en-MY" sz="2400" dirty="0"/>
              <a:t> </a:t>
            </a:r>
            <a:r>
              <a:rPr lang="en-MY" sz="2400" dirty="0" err="1"/>
              <a:t>putus</a:t>
            </a:r>
            <a:r>
              <a:rPr lang="en-MY" sz="2400" dirty="0"/>
              <a:t> </a:t>
            </a:r>
            <a:r>
              <a:rPr lang="en-MY" sz="2400" dirty="0" err="1"/>
              <a:t>asa</a:t>
            </a:r>
            <a:r>
              <a:rPr lang="en-MY" sz="2400" dirty="0"/>
              <a:t>. </a:t>
            </a:r>
          </a:p>
          <a:p>
            <a:r>
              <a:rPr lang="en-MY" sz="2400" b="1" dirty="0" smtClean="0"/>
              <a:t>ES </a:t>
            </a:r>
            <a:r>
              <a:rPr lang="en-MY" sz="2400" b="1" dirty="0"/>
              <a:t>6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bertindak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efektif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imaginatif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suasana</a:t>
            </a:r>
            <a:r>
              <a:rPr lang="en-MY" sz="2400" dirty="0"/>
              <a:t> yang </a:t>
            </a:r>
            <a:r>
              <a:rPr lang="en-MY" sz="2400" dirty="0" err="1"/>
              <a:t>sukar</a:t>
            </a:r>
            <a:r>
              <a:rPr lang="en-MY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948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1"/>
            <a:ext cx="426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MY" sz="3200" b="1" dirty="0">
                <a:solidFill>
                  <a:srgbClr val="FF0000"/>
                </a:solidFill>
              </a:rPr>
              <a:t>Think Pair Share Activity :</a:t>
            </a:r>
            <a:r>
              <a:rPr lang="en-MY" sz="3200" dirty="0"/>
              <a:t> </a:t>
            </a:r>
            <a:endParaRPr lang="en-MY" sz="3200" dirty="0" smtClean="0"/>
          </a:p>
          <a:p>
            <a:pPr algn="ctr"/>
            <a:endParaRPr lang="en-MY" sz="3200" dirty="0"/>
          </a:p>
          <a:p>
            <a:r>
              <a:rPr lang="en-MY" sz="2800" b="1" dirty="0">
                <a:solidFill>
                  <a:srgbClr val="0070C0"/>
                </a:solidFill>
              </a:rPr>
              <a:t>Discuss with your partner </a:t>
            </a:r>
            <a:endParaRPr lang="en-MY" sz="2800" b="1" dirty="0" smtClean="0">
              <a:solidFill>
                <a:srgbClr val="0070C0"/>
              </a:solidFill>
            </a:endParaRPr>
          </a:p>
          <a:p>
            <a:endParaRPr lang="en-MY" sz="2800" b="1" dirty="0">
              <a:solidFill>
                <a:srgbClr val="0070C0"/>
              </a:solidFill>
            </a:endParaRPr>
          </a:p>
          <a:p>
            <a:r>
              <a:rPr lang="ms-MY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the attributes?????</a:t>
            </a:r>
          </a:p>
          <a:p>
            <a:endParaRPr lang="en-MY" sz="2800" b="1" dirty="0">
              <a:solidFill>
                <a:srgbClr val="0070C0"/>
              </a:solidFill>
            </a:endParaRPr>
          </a:p>
          <a:p>
            <a:endParaRPr lang="ms-MY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0226"/>
            <a:ext cx="3581400" cy="24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58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5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0456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3200" b="1" dirty="0" smtClean="0">
                <a:solidFill>
                  <a:srgbClr val="7030A0"/>
                </a:solidFill>
              </a:rPr>
              <a:t>IT’S ASSESSMENT TIME!!!</a:t>
            </a:r>
          </a:p>
          <a:p>
            <a:endParaRPr lang="ms-MY" sz="3200" dirty="0"/>
          </a:p>
          <a:p>
            <a:r>
              <a:rPr lang="ms-MY" sz="3200" dirty="0" smtClean="0"/>
              <a:t>Please fill in the </a:t>
            </a:r>
            <a:r>
              <a:rPr lang="ms-MY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self-assessment questionnaire</a:t>
            </a:r>
          </a:p>
          <a:p>
            <a:r>
              <a:rPr lang="ms-MY" sz="3200" dirty="0"/>
              <a:t>t</a:t>
            </a:r>
            <a:r>
              <a:rPr lang="ms-MY" sz="3200" dirty="0" smtClean="0"/>
              <a:t>o identify your level of soft skills.</a:t>
            </a:r>
          </a:p>
          <a:p>
            <a:endParaRPr lang="ms-MY" sz="3200" dirty="0"/>
          </a:p>
          <a:p>
            <a:r>
              <a:rPr lang="ms-MY" sz="3200" dirty="0" smtClean="0"/>
              <a:t>Share in class your result and what is your </a:t>
            </a:r>
          </a:p>
          <a:p>
            <a:r>
              <a:rPr lang="ms-MY" sz="3200" dirty="0" smtClean="0"/>
              <a:t>action?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2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600200"/>
            <a:ext cx="502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8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570967"/>
            <a:ext cx="7281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 smtClean="0">
                <a:solidFill>
                  <a:srgbClr val="C00000"/>
                </a:solidFill>
              </a:rPr>
              <a:t>COURSE OUTLINE DISCUSSION</a:t>
            </a:r>
            <a:endParaRPr lang="en-MY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698" y="1981200"/>
            <a:ext cx="6869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4400" b="1" dirty="0" smtClean="0">
                <a:solidFill>
                  <a:srgbClr val="002060"/>
                </a:solidFill>
              </a:rPr>
              <a:t>ILO</a:t>
            </a:r>
          </a:p>
          <a:p>
            <a:pPr marL="285750" indent="-285750">
              <a:buFontTx/>
              <a:buChar char="-"/>
            </a:pPr>
            <a:r>
              <a:rPr lang="en-MY" sz="4400" b="1" dirty="0" smtClean="0">
                <a:solidFill>
                  <a:srgbClr val="002060"/>
                </a:solidFill>
              </a:rPr>
              <a:t>TLAs</a:t>
            </a:r>
          </a:p>
          <a:p>
            <a:pPr marL="285750" indent="-285750">
              <a:buFontTx/>
              <a:buChar char="-"/>
            </a:pPr>
            <a:r>
              <a:rPr lang="en-MY" sz="4400" b="1" dirty="0" smtClean="0">
                <a:solidFill>
                  <a:srgbClr val="002060"/>
                </a:solidFill>
              </a:rPr>
              <a:t>ASSESSMENT</a:t>
            </a:r>
          </a:p>
          <a:p>
            <a:pPr marL="285750" indent="-285750">
              <a:buFontTx/>
              <a:buChar char="-"/>
            </a:pPr>
            <a:r>
              <a:rPr lang="en-MY" sz="4400" b="1" dirty="0" smtClean="0">
                <a:solidFill>
                  <a:srgbClr val="002060"/>
                </a:solidFill>
              </a:rPr>
              <a:t>CONTENT</a:t>
            </a:r>
            <a:endParaRPr lang="en-MY" sz="44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77596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4291"/>
            <a:ext cx="8534401" cy="52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234" y="381000"/>
            <a:ext cx="602036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</a:t>
            </a:r>
            <a:r>
              <a:rPr lang="en-MY" sz="2800" b="1" dirty="0" smtClean="0">
                <a:solidFill>
                  <a:srgbClr val="FF0000"/>
                </a:solidFill>
              </a:rPr>
              <a:t> : UNDERSTANDING GRADUATE 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EMPLOYABILITY &amp; SOFT SKILLS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376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1066800"/>
            <a:ext cx="89154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9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45720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58625" y="152400"/>
            <a:ext cx="47063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Fresh graduates from local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universities </a:t>
            </a:r>
            <a:r>
              <a:rPr lang="en-US" sz="2800" b="1" dirty="0">
                <a:solidFill>
                  <a:srgbClr val="FF0000"/>
                </a:solidFill>
              </a:rPr>
              <a:t>lack soft </a:t>
            </a:r>
            <a:r>
              <a:rPr lang="en-US" sz="2800" b="1" dirty="0" smtClean="0">
                <a:solidFill>
                  <a:srgbClr val="FF0000"/>
                </a:solidFill>
              </a:rPr>
              <a:t>skills</a:t>
            </a:r>
          </a:p>
          <a:p>
            <a:r>
              <a:rPr lang="en-US" dirty="0" smtClean="0"/>
              <a:t> </a:t>
            </a:r>
          </a:p>
          <a:p>
            <a:r>
              <a:rPr lang="en-US" sz="2000" b="1" dirty="0" smtClean="0"/>
              <a:t>Share </a:t>
            </a:r>
            <a:r>
              <a:rPr lang="en-US" sz="2000" b="1" dirty="0"/>
              <a:t>of respondents citing skill deficits in </a:t>
            </a:r>
            <a:endParaRPr lang="en-US" sz="2000" b="1" dirty="0" smtClean="0"/>
          </a:p>
          <a:p>
            <a:r>
              <a:rPr lang="en-US" sz="2000" b="1" dirty="0" smtClean="0"/>
              <a:t>fresh </a:t>
            </a:r>
            <a:r>
              <a:rPr lang="en-US" sz="2000" b="1" dirty="0"/>
              <a:t>graduates, percent</a:t>
            </a:r>
            <a:endParaRPr lang="en-MY" sz="2000" b="1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5706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4383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000" dirty="0" smtClean="0">
                <a:hlinkClick r:id="rId3"/>
              </a:rPr>
              <a:t>http://</a:t>
            </a:r>
            <a:r>
              <a:rPr lang="en-MY" sz="4000" dirty="0" smtClean="0">
                <a:hlinkClick r:id="rId3"/>
              </a:rPr>
              <a:t>www.graduan.mohe.gov.my</a:t>
            </a:r>
            <a:endParaRPr lang="en-MY" sz="4000" dirty="0" smtClean="0"/>
          </a:p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389680" y="2743200"/>
            <a:ext cx="87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MY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MY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MY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MY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Pengesanan</a:t>
            </a:r>
            <a:r>
              <a:rPr lang="en-MY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Graduan</a:t>
            </a:r>
            <a:endParaRPr lang="en-MY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05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522568"/>
            <a:ext cx="80895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smtClean="0"/>
              <a:t>Employability : the </a:t>
            </a:r>
            <a:r>
              <a:rPr lang="en-MY" sz="2800" b="1" dirty="0" smtClean="0">
                <a:solidFill>
                  <a:srgbClr val="FF0000"/>
                </a:solidFill>
              </a:rPr>
              <a:t>skills and abilities</a:t>
            </a:r>
            <a:r>
              <a:rPr lang="en-MY" sz="2800" dirty="0" smtClean="0">
                <a:solidFill>
                  <a:srgbClr val="FF0000"/>
                </a:solidFill>
              </a:rPr>
              <a:t> </a:t>
            </a:r>
            <a:r>
              <a:rPr lang="en-MY" sz="2800" dirty="0" smtClean="0"/>
              <a:t>that allow you to </a:t>
            </a:r>
            <a:r>
              <a:rPr lang="en-MY" sz="2800" dirty="0"/>
              <a:t>be </a:t>
            </a:r>
            <a:r>
              <a:rPr lang="en-MY" sz="2800" b="1" dirty="0">
                <a:solidFill>
                  <a:srgbClr val="FF0000"/>
                </a:solidFill>
              </a:rPr>
              <a:t>employed </a:t>
            </a:r>
            <a:endParaRPr lang="en-MY" sz="2800" b="1" dirty="0" smtClean="0">
              <a:solidFill>
                <a:srgbClr val="FF0000"/>
              </a:solidFill>
            </a:endParaRPr>
          </a:p>
          <a:p>
            <a:r>
              <a:rPr lang="en-MY" sz="2800" dirty="0" smtClean="0"/>
              <a:t>(</a:t>
            </a:r>
            <a:r>
              <a:rPr lang="en-MY" sz="2800" dirty="0">
                <a:hlinkClick r:id="rId3"/>
              </a:rPr>
              <a:t>http://</a:t>
            </a:r>
            <a:r>
              <a:rPr lang="en-MY" sz="2800" dirty="0" smtClean="0">
                <a:hlinkClick r:id="rId3"/>
              </a:rPr>
              <a:t>dictionary.cambridge.org/dictionary/english/employability</a:t>
            </a:r>
            <a:r>
              <a:rPr lang="en-MY" sz="2800" dirty="0" smtClean="0"/>
              <a:t>, retrieved on 14/8/2017)</a:t>
            </a:r>
          </a:p>
          <a:p>
            <a:endParaRPr lang="en-MY" sz="2800" dirty="0"/>
          </a:p>
          <a:p>
            <a:r>
              <a:rPr lang="en-MY" sz="2800" dirty="0" smtClean="0"/>
              <a:t>: having </a:t>
            </a:r>
            <a:r>
              <a:rPr lang="en-MY" sz="2800" b="1" dirty="0" smtClean="0">
                <a:solidFill>
                  <a:srgbClr val="FF0000"/>
                </a:solidFill>
              </a:rPr>
              <a:t>a set of competencies</a:t>
            </a:r>
            <a:r>
              <a:rPr lang="en-MY" sz="2800" dirty="0" smtClean="0"/>
              <a:t> (knowledge, skills and personal traits or attributes) that makes an individual more likely to </a:t>
            </a:r>
            <a:r>
              <a:rPr lang="en-MY" sz="2800" b="1" dirty="0" smtClean="0">
                <a:solidFill>
                  <a:srgbClr val="FF0000"/>
                </a:solidFill>
              </a:rPr>
              <a:t>gain sustainable employment </a:t>
            </a:r>
            <a:r>
              <a:rPr lang="en-MY" sz="2800" dirty="0" smtClean="0"/>
              <a:t>&amp; to be </a:t>
            </a:r>
            <a:r>
              <a:rPr lang="en-MY" sz="2800" b="1" dirty="0" smtClean="0">
                <a:solidFill>
                  <a:srgbClr val="FF0000"/>
                </a:solidFill>
              </a:rPr>
              <a:t>successful in his/her chosen occupation(s)</a:t>
            </a:r>
            <a:r>
              <a:rPr lang="en-MY" sz="2800" dirty="0" smtClean="0"/>
              <a:t> (</a:t>
            </a:r>
            <a:r>
              <a:rPr lang="en-MY" sz="2800" dirty="0" err="1" smtClean="0"/>
              <a:t>Ranjit</a:t>
            </a:r>
            <a:r>
              <a:rPr lang="en-MY" sz="2800" dirty="0" smtClean="0"/>
              <a:t>, 2011)</a:t>
            </a:r>
          </a:p>
          <a:p>
            <a:endParaRPr lang="en-MY" dirty="0" smtClean="0"/>
          </a:p>
          <a:p>
            <a:endParaRPr lang="en-M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32289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85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7110" y="1378424"/>
            <a:ext cx="53802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smtClean="0">
                <a:solidFill>
                  <a:srgbClr val="FF0000"/>
                </a:solidFill>
              </a:rPr>
              <a:t>Think Pair Share Activity :</a:t>
            </a:r>
            <a:r>
              <a:rPr lang="en-MY" dirty="0" smtClean="0"/>
              <a:t> </a:t>
            </a:r>
          </a:p>
          <a:p>
            <a:endParaRPr lang="en-MY" dirty="0"/>
          </a:p>
          <a:p>
            <a:endParaRPr lang="en-MY" dirty="0" smtClean="0"/>
          </a:p>
          <a:p>
            <a:r>
              <a:rPr lang="en-MY" sz="3200" b="1" dirty="0" smtClean="0">
                <a:solidFill>
                  <a:srgbClr val="0070C0"/>
                </a:solidFill>
              </a:rPr>
              <a:t>Discuss with your partner </a:t>
            </a:r>
          </a:p>
          <a:p>
            <a:endParaRPr lang="en-MY" sz="3200" b="1" dirty="0" smtClean="0">
              <a:solidFill>
                <a:srgbClr val="0070C0"/>
              </a:solidFill>
            </a:endParaRPr>
          </a:p>
          <a:p>
            <a:pPr marL="400050" indent="-400050">
              <a:buAutoNum type="romanLcParenBoth"/>
            </a:pPr>
            <a:r>
              <a:rPr lang="en-MY" sz="3200" b="1" dirty="0" smtClean="0">
                <a:solidFill>
                  <a:srgbClr val="0070C0"/>
                </a:solidFill>
              </a:rPr>
              <a:t>What is  </a:t>
            </a:r>
            <a:r>
              <a:rPr lang="en-MY" sz="3200" b="1" dirty="0">
                <a:solidFill>
                  <a:srgbClr val="0070C0"/>
                </a:solidFill>
              </a:rPr>
              <a:t>E</a:t>
            </a:r>
            <a:r>
              <a:rPr lang="en-MY" sz="3200" b="1" dirty="0" smtClean="0">
                <a:solidFill>
                  <a:srgbClr val="0070C0"/>
                </a:solidFill>
              </a:rPr>
              <a:t>mployability Skill?</a:t>
            </a:r>
          </a:p>
          <a:p>
            <a:pPr marL="400050" indent="-400050">
              <a:buAutoNum type="romanLcParenBoth"/>
            </a:pPr>
            <a:r>
              <a:rPr lang="en-MY" sz="3200" b="1" dirty="0">
                <a:solidFill>
                  <a:srgbClr val="0070C0"/>
                </a:solidFill>
              </a:rPr>
              <a:t> </a:t>
            </a:r>
            <a:r>
              <a:rPr lang="en-MY" sz="3200" b="1" dirty="0" smtClean="0">
                <a:solidFill>
                  <a:srgbClr val="0070C0"/>
                </a:solidFill>
              </a:rPr>
              <a:t>Is Employability Skill similar to Soft </a:t>
            </a:r>
            <a:r>
              <a:rPr lang="en-MY" sz="3200" b="1" dirty="0">
                <a:solidFill>
                  <a:srgbClr val="0070C0"/>
                </a:solidFill>
              </a:rPr>
              <a:t>S</a:t>
            </a:r>
            <a:r>
              <a:rPr lang="en-MY" sz="3200" b="1" dirty="0" smtClean="0">
                <a:solidFill>
                  <a:srgbClr val="0070C0"/>
                </a:solidFill>
              </a:rPr>
              <a:t>kill? Justify your answer.</a:t>
            </a:r>
          </a:p>
          <a:p>
            <a:endParaRPr lang="en-MY" dirty="0" smtClean="0"/>
          </a:p>
          <a:p>
            <a:endParaRPr lang="en-M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56994"/>
            <a:ext cx="2676525" cy="275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22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5413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" y="1275402"/>
            <a:ext cx="8364537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607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817</Words>
  <Application>Microsoft Office PowerPoint</Application>
  <PresentationFormat>On-screen Show (4:3)</PresentationFormat>
  <Paragraphs>117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IRMAWATI NORAZMAN</cp:lastModifiedBy>
  <cp:revision>98</cp:revision>
  <cp:lastPrinted>2015-09-14T05:02:32Z</cp:lastPrinted>
  <dcterms:created xsi:type="dcterms:W3CDTF">2014-02-24T04:16:52Z</dcterms:created>
  <dcterms:modified xsi:type="dcterms:W3CDTF">2017-08-23T09:51:46Z</dcterms:modified>
</cp:coreProperties>
</file>