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0" r:id="rId3"/>
    <p:sldId id="262" r:id="rId4"/>
    <p:sldId id="304" r:id="rId5"/>
    <p:sldId id="300" r:id="rId6"/>
    <p:sldId id="314" r:id="rId7"/>
    <p:sldId id="315" r:id="rId8"/>
    <p:sldId id="301" r:id="rId9"/>
    <p:sldId id="271" r:id="rId10"/>
    <p:sldId id="302" r:id="rId11"/>
    <p:sldId id="272" r:id="rId12"/>
    <p:sldId id="273" r:id="rId13"/>
    <p:sldId id="274" r:id="rId14"/>
    <p:sldId id="317" r:id="rId15"/>
    <p:sldId id="310" r:id="rId16"/>
    <p:sldId id="311" r:id="rId17"/>
    <p:sldId id="312" r:id="rId18"/>
    <p:sldId id="275" r:id="rId19"/>
    <p:sldId id="318" r:id="rId20"/>
    <p:sldId id="319" r:id="rId21"/>
    <p:sldId id="287" r:id="rId22"/>
    <p:sldId id="288" r:id="rId23"/>
    <p:sldId id="289" r:id="rId24"/>
    <p:sldId id="290" r:id="rId25"/>
    <p:sldId id="291" r:id="rId26"/>
    <p:sldId id="306" r:id="rId27"/>
    <p:sldId id="307" r:id="rId28"/>
    <p:sldId id="308" r:id="rId29"/>
    <p:sldId id="313" r:id="rId30"/>
    <p:sldId id="298" r:id="rId31"/>
    <p:sldId id="320" r:id="rId3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434" autoAdjust="0"/>
  </p:normalViewPr>
  <p:slideViewPr>
    <p:cSldViewPr>
      <p:cViewPr>
        <p:scale>
          <a:sx n="94" d="100"/>
          <a:sy n="94" d="100"/>
        </p:scale>
        <p:origin x="-10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090F-5030-4BB7-ADBC-890930851073}" type="datetimeFigureOut">
              <a:rPr lang="en-MY" smtClean="0"/>
              <a:t>23/8/2017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8BB3-DB04-403C-A074-C2000CAE40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26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b="1" dirty="0" smtClean="0"/>
              <a:t>NOTA</a:t>
            </a:r>
            <a:r>
              <a:rPr lang="en-MY" b="1" baseline="0" dirty="0" smtClean="0"/>
              <a:t> KEPADA PENSYARAH</a:t>
            </a:r>
            <a:r>
              <a:rPr lang="en-MY" baseline="0" dirty="0" smtClean="0"/>
              <a:t> : Slide no 8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9 </a:t>
            </a:r>
            <a:r>
              <a:rPr lang="en-MY" baseline="0" dirty="0" err="1" smtClean="0"/>
              <a:t>menunjukkan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gambar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sama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Namun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jawapan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kedua-dua</a:t>
            </a:r>
            <a:r>
              <a:rPr lang="en-MY" baseline="0" dirty="0" smtClean="0"/>
              <a:t> slides </a:t>
            </a:r>
            <a:r>
              <a:rPr lang="en-MY" baseline="0" dirty="0" err="1" smtClean="0"/>
              <a:t>bergantung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pelajar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berkemungkinan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bergantung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budaya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nilai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latar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belakang</a:t>
            </a:r>
            <a:r>
              <a:rPr lang="en-MY" baseline="0" dirty="0" smtClean="0"/>
              <a:t> / </a:t>
            </a:r>
            <a:r>
              <a:rPr lang="en-MY" baseline="0" dirty="0" err="1" smtClean="0"/>
              <a:t>persekitaran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kehidupan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masing-masing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8BB3-DB04-403C-A074-C2000CAE40D2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858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dirty="0" smtClean="0"/>
              <a:t>Exercise ini untuk menguji</a:t>
            </a:r>
            <a:r>
              <a:rPr lang="ms-MY" baseline="0" dirty="0" smtClean="0"/>
              <a:t> pengetahuan am pelajar.  Pengetahuan ini boleh menerangkan sejauhmana pelajar peka tentang apa yang berlaku di sekeliling mereka dan dapat menghuraikan apa yang mereka tahu tentang negara-negara tersebut terutama yang berkaitan dengan aspek sosial, ekonomi dan politik.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8BB3-DB04-403C-A074-C2000CAE40D2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638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JAWAPAN</a:t>
            </a:r>
            <a:r>
              <a:rPr lang="en-MY" baseline="0" dirty="0" smtClean="0"/>
              <a:t> : (1) Islam, (2) Shintoism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8BB3-DB04-403C-A074-C2000CAE40D2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496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 smtClean="0"/>
              <a:t>Objektif</a:t>
            </a:r>
            <a:r>
              <a:rPr lang="en-MY" dirty="0" smtClean="0"/>
              <a:t> :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mengenalpasti</a:t>
            </a:r>
            <a:r>
              <a:rPr lang="en-MY" dirty="0" smtClean="0"/>
              <a:t> </a:t>
            </a:r>
            <a:r>
              <a:rPr lang="en-MY" dirty="0" err="1" smtClean="0"/>
              <a:t>pengetahuan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pelajar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tentang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bagaimana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mereka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melihat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dunia</a:t>
            </a:r>
            <a:r>
              <a:rPr lang="en-MY" baseline="0" dirty="0" smtClean="0"/>
              <a:t> di </a:t>
            </a:r>
            <a:r>
              <a:rPr lang="en-MY" baseline="0" dirty="0" err="1" smtClean="0"/>
              <a:t>sekeliling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mereka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aspek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ekonomi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sosial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budaya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politik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persekitaran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8BB3-DB04-403C-A074-C2000CAE40D2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296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dirty="0" smtClean="0"/>
              <a:t>Note what are the issues being presented and discuss ways to help.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8BB3-DB04-403C-A074-C2000CAE40D2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53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E34FAD-5401-4D7C-A51A-ABC41607E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2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89149-DDE5-48E1-A06C-74CD84131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381000"/>
            <a:ext cx="5486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1295400"/>
            <a:ext cx="7479970" cy="3962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599" y="1981200"/>
            <a:ext cx="5154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 smtClean="0"/>
              <a:t>UHAK1012</a:t>
            </a:r>
          </a:p>
          <a:p>
            <a:r>
              <a:rPr lang="en-MY" sz="4800" dirty="0" smtClean="0">
                <a:solidFill>
                  <a:srgbClr val="FF0000"/>
                </a:solidFill>
              </a:rPr>
              <a:t>Lecture 11: GLOBAL CITIZENSHIP SKILL</a:t>
            </a:r>
            <a:endParaRPr lang="en-MY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Suggested Answers</a:t>
            </a:r>
            <a:endParaRPr lang="en-MY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2" y="1295400"/>
            <a:ext cx="645567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8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1"/>
            <a:ext cx="7886700" cy="838199"/>
          </a:xfrm>
        </p:spPr>
        <p:txBody>
          <a:bodyPr>
            <a:normAutofit/>
          </a:bodyPr>
          <a:lstStyle/>
          <a:p>
            <a:r>
              <a:rPr lang="en-US" sz="3600" dirty="0"/>
              <a:t>Exercise: World Map</a:t>
            </a:r>
          </a:p>
        </p:txBody>
      </p:sp>
      <p:pic>
        <p:nvPicPr>
          <p:cNvPr id="11" name="Picture 4" descr="http://www.worldatlas.com/aatlas/newart/wrldnan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5257800" cy="44386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38800" y="1143000"/>
            <a:ext cx="3352800" cy="52006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Shade</a:t>
            </a:r>
            <a:r>
              <a:rPr lang="en-US" dirty="0" smtClean="0"/>
              <a:t> and </a:t>
            </a:r>
            <a:r>
              <a:rPr lang="en-US" b="1" dirty="0" smtClean="0"/>
              <a:t>mark</a:t>
            </a:r>
            <a:r>
              <a:rPr lang="en-US" dirty="0" smtClean="0"/>
              <a:t> on the map these countries based on the numbers given: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Mongolia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Somalia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Yemen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Kazakhstan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Argentina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United States of 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96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6445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Exercise: World </a:t>
            </a:r>
            <a:r>
              <a:rPr lang="en-US" sz="3600" dirty="0" smtClean="0"/>
              <a:t>Symbols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Identify these symbols: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2190750"/>
            <a:ext cx="3940969" cy="2533650"/>
          </a:xfrm>
        </p:spPr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6146" name="Picture 2" descr="https://thumbs.dreamstime.com/z/torii-gate-silhouette-vector-illustration-black-japanese-japanese-culture-traditional-culture-5853450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7" r="-14132" b="14698"/>
          <a:stretch/>
        </p:blipFill>
        <p:spPr bwMode="auto">
          <a:xfrm>
            <a:off x="5334000" y="2174278"/>
            <a:ext cx="2567202" cy="25860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1733550"/>
            <a:ext cx="3944541" cy="1085850"/>
          </a:xfrm>
        </p:spPr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12" name="Picture 6" descr="http://www.ancient-symbols.com/images/cresce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2" y="2158444"/>
            <a:ext cx="2925668" cy="29337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0"/>
            <a:ext cx="7239000" cy="1154024"/>
          </a:xfrm>
        </p:spPr>
        <p:txBody>
          <a:bodyPr/>
          <a:lstStyle/>
          <a:p>
            <a:pPr algn="l"/>
            <a:r>
              <a:rPr lang="en-US" sz="3600" dirty="0" smtClean="0"/>
              <a:t>Exercise: What do you say about….?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10" name="Picture 2" descr="http://www.zonu.com/images/0X0/2009-11-07-10926/Africa-outline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31847"/>
            <a:ext cx="3124200" cy="335756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originals/d0/2d/82/d02d8212fae1eace3b1dda4a757f63b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31847"/>
            <a:ext cx="3929063" cy="3357561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04489" y="5505272"/>
            <a:ext cx="764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 smtClean="0">
                <a:latin typeface="Lucida Sans Unicode" pitchFamily="34" charset="0"/>
              </a:rPr>
              <a:t>**It </a:t>
            </a:r>
            <a:r>
              <a:rPr lang="en-GB" altLang="en-US" sz="2400" dirty="0">
                <a:latin typeface="Lucida Sans Unicode" pitchFamily="34" charset="0"/>
              </a:rPr>
              <a:t>is good practice to use contemporary images and art as a stimulus, not just traditional </a:t>
            </a:r>
            <a:r>
              <a:rPr lang="en-GB" altLang="en-US" sz="2400" dirty="0" smtClean="0">
                <a:latin typeface="Lucida Sans Unicode" pitchFamily="34" charset="0"/>
              </a:rPr>
              <a:t>artefacts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0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/>
              <a:t>Interculture</a:t>
            </a:r>
            <a:endParaRPr lang="ms-MY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 smtClean="0"/>
              <a:t>In order to actively engage in identifying civic issues, one must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s-MY" dirty="0"/>
              <a:t>have </a:t>
            </a:r>
            <a:r>
              <a:rPr lang="ms-MY" dirty="0" smtClean="0"/>
              <a:t>the </a:t>
            </a:r>
            <a:r>
              <a:rPr lang="ms-MY" dirty="0"/>
              <a:t>ability </a:t>
            </a:r>
            <a:r>
              <a:rPr lang="ms-MY" dirty="0" smtClean="0"/>
              <a:t>to question culture and how this understanding is represented in communities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s-MY" dirty="0"/>
              <a:t>r</a:t>
            </a:r>
            <a:r>
              <a:rPr lang="ms-MY" dirty="0" smtClean="0"/>
              <a:t>eflect of one own culture is important, so he can reflect on aspects of other cultures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40636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2"/>
            <a:ext cx="7772400" cy="720725"/>
          </a:xfrm>
          <a:solidFill>
            <a:srgbClr val="FFFFFF"/>
          </a:solidFill>
        </p:spPr>
        <p:txBody>
          <a:bodyPr lIns="91440" rIns="91440" bIns="4572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Culture</a:t>
            </a:r>
            <a:endParaRPr lang="en-GB" altLang="zh-CN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497887" cy="482441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Tx/>
              <a:buNone/>
            </a:pPr>
            <a:endParaRPr lang="en-US" altLang="zh-CN" smtClean="0"/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CN" smtClean="0"/>
              <a:t>Characteristics of culture include: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Learned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Shared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Trans-generational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Symbolic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Patterned 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altLang="zh-CN" sz="2800" smtClean="0"/>
              <a:t>Adaptive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7385F-27E1-4E0C-8081-1128553CE6BD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35845" name="Picture 8" descr="C:\Documents and Settings\Administrator\Local Settings\Temporary Internet Files\Content.IE5\S5IJSDIB\MCj0437990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2852738"/>
            <a:ext cx="25193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676400" y="3048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4400" dirty="0" err="1">
                <a:solidFill>
                  <a:schemeClr val="tx2"/>
                </a:solidFill>
              </a:rPr>
              <a:t>Sathe’s</a:t>
            </a:r>
            <a:r>
              <a:rPr lang="en-US" altLang="en-US" sz="4400" dirty="0">
                <a:solidFill>
                  <a:schemeClr val="tx2"/>
                </a:solidFill>
              </a:rPr>
              <a:t> Levels of Culture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800" y="3886200"/>
            <a:ext cx="4191000" cy="198120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Freeform 6"/>
          <p:cNvSpPr>
            <a:spLocks/>
          </p:cNvSpPr>
          <p:nvPr/>
        </p:nvSpPr>
        <p:spPr bwMode="auto">
          <a:xfrm>
            <a:off x="900114" y="1676400"/>
            <a:ext cx="2770187" cy="4008438"/>
          </a:xfrm>
          <a:custGeom>
            <a:avLst/>
            <a:gdLst>
              <a:gd name="T0" fmla="*/ 2147483647 w 1918"/>
              <a:gd name="T1" fmla="*/ 2147483647 h 2525"/>
              <a:gd name="T2" fmla="*/ 2147483647 w 1918"/>
              <a:gd name="T3" fmla="*/ 2147483647 h 2525"/>
              <a:gd name="T4" fmla="*/ 2147483647 w 1918"/>
              <a:gd name="T5" fmla="*/ 2147483647 h 2525"/>
              <a:gd name="T6" fmla="*/ 2147483647 w 1918"/>
              <a:gd name="T7" fmla="*/ 2147483647 h 2525"/>
              <a:gd name="T8" fmla="*/ 2147483647 w 1918"/>
              <a:gd name="T9" fmla="*/ 2147483647 h 2525"/>
              <a:gd name="T10" fmla="*/ 2147483647 w 1918"/>
              <a:gd name="T11" fmla="*/ 2147483647 h 2525"/>
              <a:gd name="T12" fmla="*/ 2147483647 w 1918"/>
              <a:gd name="T13" fmla="*/ 2147483647 h 2525"/>
              <a:gd name="T14" fmla="*/ 2147483647 w 1918"/>
              <a:gd name="T15" fmla="*/ 2147483647 h 2525"/>
              <a:gd name="T16" fmla="*/ 2147483647 w 1918"/>
              <a:gd name="T17" fmla="*/ 2147483647 h 2525"/>
              <a:gd name="T18" fmla="*/ 2147483647 w 1918"/>
              <a:gd name="T19" fmla="*/ 2147483647 h 2525"/>
              <a:gd name="T20" fmla="*/ 2147483647 w 1918"/>
              <a:gd name="T21" fmla="*/ 2147483647 h 2525"/>
              <a:gd name="T22" fmla="*/ 2147483647 w 1918"/>
              <a:gd name="T23" fmla="*/ 2147483647 h 2525"/>
              <a:gd name="T24" fmla="*/ 2147483647 w 1918"/>
              <a:gd name="T25" fmla="*/ 2147483647 h 2525"/>
              <a:gd name="T26" fmla="*/ 2147483647 w 1918"/>
              <a:gd name="T27" fmla="*/ 2147483647 h 2525"/>
              <a:gd name="T28" fmla="*/ 2147483647 w 1918"/>
              <a:gd name="T29" fmla="*/ 2147483647 h 2525"/>
              <a:gd name="T30" fmla="*/ 2147483647 w 1918"/>
              <a:gd name="T31" fmla="*/ 2147483647 h 2525"/>
              <a:gd name="T32" fmla="*/ 2147483647 w 1918"/>
              <a:gd name="T33" fmla="*/ 2147483647 h 2525"/>
              <a:gd name="T34" fmla="*/ 2147483647 w 1918"/>
              <a:gd name="T35" fmla="*/ 2147483647 h 2525"/>
              <a:gd name="T36" fmla="*/ 2147483647 w 1918"/>
              <a:gd name="T37" fmla="*/ 2147483647 h 2525"/>
              <a:gd name="T38" fmla="*/ 2147483647 w 1918"/>
              <a:gd name="T39" fmla="*/ 2147483647 h 2525"/>
              <a:gd name="T40" fmla="*/ 2147483647 w 1918"/>
              <a:gd name="T41" fmla="*/ 2147483647 h 2525"/>
              <a:gd name="T42" fmla="*/ 2147483647 w 1918"/>
              <a:gd name="T43" fmla="*/ 2147483647 h 2525"/>
              <a:gd name="T44" fmla="*/ 2147483647 w 1918"/>
              <a:gd name="T45" fmla="*/ 2147483647 h 2525"/>
              <a:gd name="T46" fmla="*/ 2147483647 w 1918"/>
              <a:gd name="T47" fmla="*/ 2147483647 h 2525"/>
              <a:gd name="T48" fmla="*/ 2147483647 w 1918"/>
              <a:gd name="T49" fmla="*/ 2147483647 h 2525"/>
              <a:gd name="T50" fmla="*/ 2147483647 w 1918"/>
              <a:gd name="T51" fmla="*/ 2147483647 h 2525"/>
              <a:gd name="T52" fmla="*/ 2147483647 w 1918"/>
              <a:gd name="T53" fmla="*/ 2147483647 h 2525"/>
              <a:gd name="T54" fmla="*/ 2147483647 w 1918"/>
              <a:gd name="T55" fmla="*/ 2147483647 h 2525"/>
              <a:gd name="T56" fmla="*/ 2147483647 w 1918"/>
              <a:gd name="T57" fmla="*/ 2147483647 h 2525"/>
              <a:gd name="T58" fmla="*/ 2147483647 w 1918"/>
              <a:gd name="T59" fmla="*/ 2147483647 h 2525"/>
              <a:gd name="T60" fmla="*/ 0 w 1918"/>
              <a:gd name="T61" fmla="*/ 2147483647 h 2525"/>
              <a:gd name="T62" fmla="*/ 2147483647 w 1918"/>
              <a:gd name="T63" fmla="*/ 2147483647 h 2525"/>
              <a:gd name="T64" fmla="*/ 2147483647 w 1918"/>
              <a:gd name="T65" fmla="*/ 2147483647 h 2525"/>
              <a:gd name="T66" fmla="*/ 2147483647 w 1918"/>
              <a:gd name="T67" fmla="*/ 2147483647 h 2525"/>
              <a:gd name="T68" fmla="*/ 2147483647 w 1918"/>
              <a:gd name="T69" fmla="*/ 2147483647 h 2525"/>
              <a:gd name="T70" fmla="*/ 0 w 1918"/>
              <a:gd name="T71" fmla="*/ 2147483647 h 2525"/>
              <a:gd name="T72" fmla="*/ 2147483647 w 1918"/>
              <a:gd name="T73" fmla="*/ 2147483647 h 2525"/>
              <a:gd name="T74" fmla="*/ 2147483647 w 1918"/>
              <a:gd name="T75" fmla="*/ 2147483647 h 2525"/>
              <a:gd name="T76" fmla="*/ 2147483647 w 1918"/>
              <a:gd name="T77" fmla="*/ 2147483647 h 2525"/>
              <a:gd name="T78" fmla="*/ 2147483647 w 1918"/>
              <a:gd name="T79" fmla="*/ 2147483647 h 2525"/>
              <a:gd name="T80" fmla="*/ 2147483647 w 1918"/>
              <a:gd name="T81" fmla="*/ 2147483647 h 2525"/>
              <a:gd name="T82" fmla="*/ 2147483647 w 1918"/>
              <a:gd name="T83" fmla="*/ 2147483647 h 2525"/>
              <a:gd name="T84" fmla="*/ 2147483647 w 1918"/>
              <a:gd name="T85" fmla="*/ 2147483647 h 2525"/>
              <a:gd name="T86" fmla="*/ 2147483647 w 1918"/>
              <a:gd name="T87" fmla="*/ 2147483647 h 2525"/>
              <a:gd name="T88" fmla="*/ 2147483647 w 1918"/>
              <a:gd name="T89" fmla="*/ 2147483647 h 2525"/>
              <a:gd name="T90" fmla="*/ 2147483647 w 1918"/>
              <a:gd name="T91" fmla="*/ 2147483647 h 2525"/>
              <a:gd name="T92" fmla="*/ 2147483647 w 1918"/>
              <a:gd name="T93" fmla="*/ 2147483647 h 2525"/>
              <a:gd name="T94" fmla="*/ 2147483647 w 1918"/>
              <a:gd name="T95" fmla="*/ 2147483647 h 2525"/>
              <a:gd name="T96" fmla="*/ 2147483647 w 1918"/>
              <a:gd name="T97" fmla="*/ 2147483647 h 2525"/>
              <a:gd name="T98" fmla="*/ 2147483647 w 1918"/>
              <a:gd name="T99" fmla="*/ 2147483647 h 2525"/>
              <a:gd name="T100" fmla="*/ 2147483647 w 1918"/>
              <a:gd name="T101" fmla="*/ 2147483647 h 25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18"/>
              <a:gd name="T154" fmla="*/ 0 h 2525"/>
              <a:gd name="T155" fmla="*/ 1918 w 1918"/>
              <a:gd name="T156" fmla="*/ 2525 h 25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18" h="2525">
                <a:moveTo>
                  <a:pt x="1430" y="0"/>
                </a:moveTo>
                <a:lnTo>
                  <a:pt x="1449" y="51"/>
                </a:lnTo>
                <a:lnTo>
                  <a:pt x="1449" y="95"/>
                </a:lnTo>
                <a:lnTo>
                  <a:pt x="1463" y="139"/>
                </a:lnTo>
                <a:lnTo>
                  <a:pt x="1478" y="183"/>
                </a:lnTo>
                <a:lnTo>
                  <a:pt x="1478" y="227"/>
                </a:lnTo>
                <a:lnTo>
                  <a:pt x="1478" y="285"/>
                </a:lnTo>
                <a:lnTo>
                  <a:pt x="1478" y="329"/>
                </a:lnTo>
                <a:lnTo>
                  <a:pt x="1478" y="373"/>
                </a:lnTo>
                <a:lnTo>
                  <a:pt x="1478" y="417"/>
                </a:lnTo>
                <a:lnTo>
                  <a:pt x="1478" y="461"/>
                </a:lnTo>
                <a:lnTo>
                  <a:pt x="1522" y="475"/>
                </a:lnTo>
                <a:lnTo>
                  <a:pt x="1522" y="519"/>
                </a:lnTo>
                <a:lnTo>
                  <a:pt x="1537" y="563"/>
                </a:lnTo>
                <a:lnTo>
                  <a:pt x="1537" y="607"/>
                </a:lnTo>
                <a:lnTo>
                  <a:pt x="1566" y="651"/>
                </a:lnTo>
                <a:lnTo>
                  <a:pt x="1580" y="695"/>
                </a:lnTo>
                <a:lnTo>
                  <a:pt x="1595" y="739"/>
                </a:lnTo>
                <a:lnTo>
                  <a:pt x="1595" y="783"/>
                </a:lnTo>
                <a:lnTo>
                  <a:pt x="1595" y="827"/>
                </a:lnTo>
                <a:lnTo>
                  <a:pt x="1595" y="885"/>
                </a:lnTo>
                <a:lnTo>
                  <a:pt x="1610" y="929"/>
                </a:lnTo>
                <a:lnTo>
                  <a:pt x="1639" y="973"/>
                </a:lnTo>
                <a:lnTo>
                  <a:pt x="1639" y="1017"/>
                </a:lnTo>
                <a:lnTo>
                  <a:pt x="1654" y="1061"/>
                </a:lnTo>
                <a:lnTo>
                  <a:pt x="1654" y="1105"/>
                </a:lnTo>
                <a:lnTo>
                  <a:pt x="1683" y="1163"/>
                </a:lnTo>
                <a:lnTo>
                  <a:pt x="1683" y="1207"/>
                </a:lnTo>
                <a:lnTo>
                  <a:pt x="1668" y="1251"/>
                </a:lnTo>
                <a:lnTo>
                  <a:pt x="1668" y="1295"/>
                </a:lnTo>
                <a:lnTo>
                  <a:pt x="1668" y="1339"/>
                </a:lnTo>
                <a:lnTo>
                  <a:pt x="1668" y="1383"/>
                </a:lnTo>
                <a:lnTo>
                  <a:pt x="1668" y="1427"/>
                </a:lnTo>
                <a:lnTo>
                  <a:pt x="1668" y="1485"/>
                </a:lnTo>
                <a:lnTo>
                  <a:pt x="1668" y="1544"/>
                </a:lnTo>
                <a:lnTo>
                  <a:pt x="1683" y="1602"/>
                </a:lnTo>
                <a:lnTo>
                  <a:pt x="1712" y="1646"/>
                </a:lnTo>
                <a:lnTo>
                  <a:pt x="1727" y="1690"/>
                </a:lnTo>
                <a:lnTo>
                  <a:pt x="1727" y="1734"/>
                </a:lnTo>
                <a:lnTo>
                  <a:pt x="1727" y="1778"/>
                </a:lnTo>
                <a:lnTo>
                  <a:pt x="1771" y="1822"/>
                </a:lnTo>
                <a:lnTo>
                  <a:pt x="1800" y="1866"/>
                </a:lnTo>
                <a:lnTo>
                  <a:pt x="1800" y="1924"/>
                </a:lnTo>
                <a:lnTo>
                  <a:pt x="1800" y="1968"/>
                </a:lnTo>
                <a:lnTo>
                  <a:pt x="1800" y="2012"/>
                </a:lnTo>
                <a:lnTo>
                  <a:pt x="1815" y="2056"/>
                </a:lnTo>
                <a:lnTo>
                  <a:pt x="1815" y="2100"/>
                </a:lnTo>
                <a:lnTo>
                  <a:pt x="1844" y="2144"/>
                </a:lnTo>
                <a:lnTo>
                  <a:pt x="1873" y="2188"/>
                </a:lnTo>
                <a:lnTo>
                  <a:pt x="1888" y="2246"/>
                </a:lnTo>
                <a:lnTo>
                  <a:pt x="1902" y="2290"/>
                </a:lnTo>
                <a:lnTo>
                  <a:pt x="1902" y="2334"/>
                </a:lnTo>
                <a:lnTo>
                  <a:pt x="1917" y="2378"/>
                </a:lnTo>
                <a:lnTo>
                  <a:pt x="1873" y="2407"/>
                </a:lnTo>
                <a:lnTo>
                  <a:pt x="1829" y="2422"/>
                </a:lnTo>
                <a:lnTo>
                  <a:pt x="1785" y="2451"/>
                </a:lnTo>
                <a:lnTo>
                  <a:pt x="1741" y="2466"/>
                </a:lnTo>
                <a:lnTo>
                  <a:pt x="1683" y="2466"/>
                </a:lnTo>
                <a:lnTo>
                  <a:pt x="1624" y="2466"/>
                </a:lnTo>
                <a:lnTo>
                  <a:pt x="1522" y="2466"/>
                </a:lnTo>
                <a:lnTo>
                  <a:pt x="1463" y="2466"/>
                </a:lnTo>
                <a:lnTo>
                  <a:pt x="1376" y="2466"/>
                </a:lnTo>
                <a:lnTo>
                  <a:pt x="1332" y="2466"/>
                </a:lnTo>
                <a:lnTo>
                  <a:pt x="1288" y="2466"/>
                </a:lnTo>
                <a:lnTo>
                  <a:pt x="1244" y="2466"/>
                </a:lnTo>
                <a:lnTo>
                  <a:pt x="1185" y="2466"/>
                </a:lnTo>
                <a:lnTo>
                  <a:pt x="1141" y="2466"/>
                </a:lnTo>
                <a:lnTo>
                  <a:pt x="1083" y="2466"/>
                </a:lnTo>
                <a:lnTo>
                  <a:pt x="1010" y="2466"/>
                </a:lnTo>
                <a:lnTo>
                  <a:pt x="937" y="2466"/>
                </a:lnTo>
                <a:lnTo>
                  <a:pt x="863" y="2466"/>
                </a:lnTo>
                <a:lnTo>
                  <a:pt x="819" y="2466"/>
                </a:lnTo>
                <a:lnTo>
                  <a:pt x="761" y="2466"/>
                </a:lnTo>
                <a:lnTo>
                  <a:pt x="717" y="2466"/>
                </a:lnTo>
                <a:lnTo>
                  <a:pt x="673" y="2466"/>
                </a:lnTo>
                <a:lnTo>
                  <a:pt x="571" y="2466"/>
                </a:lnTo>
                <a:lnTo>
                  <a:pt x="454" y="2466"/>
                </a:lnTo>
                <a:lnTo>
                  <a:pt x="366" y="2466"/>
                </a:lnTo>
                <a:lnTo>
                  <a:pt x="322" y="2466"/>
                </a:lnTo>
                <a:lnTo>
                  <a:pt x="278" y="2466"/>
                </a:lnTo>
                <a:lnTo>
                  <a:pt x="176" y="2451"/>
                </a:lnTo>
                <a:lnTo>
                  <a:pt x="234" y="2466"/>
                </a:lnTo>
                <a:lnTo>
                  <a:pt x="278" y="2480"/>
                </a:lnTo>
                <a:lnTo>
                  <a:pt x="366" y="2524"/>
                </a:lnTo>
                <a:lnTo>
                  <a:pt x="322" y="2480"/>
                </a:lnTo>
                <a:lnTo>
                  <a:pt x="278" y="2466"/>
                </a:lnTo>
                <a:lnTo>
                  <a:pt x="234" y="2466"/>
                </a:lnTo>
                <a:lnTo>
                  <a:pt x="190" y="2451"/>
                </a:lnTo>
                <a:lnTo>
                  <a:pt x="146" y="2422"/>
                </a:lnTo>
                <a:lnTo>
                  <a:pt x="102" y="2407"/>
                </a:lnTo>
                <a:lnTo>
                  <a:pt x="58" y="2407"/>
                </a:lnTo>
                <a:lnTo>
                  <a:pt x="0" y="2407"/>
                </a:lnTo>
                <a:lnTo>
                  <a:pt x="0" y="2363"/>
                </a:lnTo>
                <a:lnTo>
                  <a:pt x="0" y="2319"/>
                </a:lnTo>
                <a:lnTo>
                  <a:pt x="44" y="2275"/>
                </a:lnTo>
                <a:lnTo>
                  <a:pt x="58" y="2231"/>
                </a:lnTo>
                <a:lnTo>
                  <a:pt x="73" y="2173"/>
                </a:lnTo>
                <a:lnTo>
                  <a:pt x="73" y="2129"/>
                </a:lnTo>
                <a:lnTo>
                  <a:pt x="73" y="2085"/>
                </a:lnTo>
                <a:lnTo>
                  <a:pt x="88" y="2041"/>
                </a:lnTo>
                <a:lnTo>
                  <a:pt x="88" y="1997"/>
                </a:lnTo>
                <a:lnTo>
                  <a:pt x="88" y="1953"/>
                </a:lnTo>
                <a:lnTo>
                  <a:pt x="88" y="1909"/>
                </a:lnTo>
                <a:lnTo>
                  <a:pt x="58" y="1851"/>
                </a:lnTo>
                <a:lnTo>
                  <a:pt x="29" y="1807"/>
                </a:lnTo>
                <a:lnTo>
                  <a:pt x="15" y="1763"/>
                </a:lnTo>
                <a:lnTo>
                  <a:pt x="15" y="1719"/>
                </a:lnTo>
                <a:lnTo>
                  <a:pt x="0" y="1675"/>
                </a:lnTo>
                <a:lnTo>
                  <a:pt x="0" y="1631"/>
                </a:lnTo>
                <a:lnTo>
                  <a:pt x="15" y="1573"/>
                </a:lnTo>
                <a:lnTo>
                  <a:pt x="29" y="1529"/>
                </a:lnTo>
                <a:lnTo>
                  <a:pt x="58" y="1485"/>
                </a:lnTo>
                <a:lnTo>
                  <a:pt x="102" y="1441"/>
                </a:lnTo>
                <a:lnTo>
                  <a:pt x="117" y="1397"/>
                </a:lnTo>
                <a:lnTo>
                  <a:pt x="117" y="1353"/>
                </a:lnTo>
                <a:lnTo>
                  <a:pt x="117" y="1309"/>
                </a:lnTo>
                <a:lnTo>
                  <a:pt x="117" y="1251"/>
                </a:lnTo>
                <a:lnTo>
                  <a:pt x="117" y="1207"/>
                </a:lnTo>
                <a:lnTo>
                  <a:pt x="117" y="1163"/>
                </a:lnTo>
                <a:lnTo>
                  <a:pt x="132" y="1119"/>
                </a:lnTo>
                <a:lnTo>
                  <a:pt x="161" y="1075"/>
                </a:lnTo>
                <a:lnTo>
                  <a:pt x="176" y="1031"/>
                </a:lnTo>
                <a:lnTo>
                  <a:pt x="205" y="973"/>
                </a:lnTo>
                <a:lnTo>
                  <a:pt x="234" y="929"/>
                </a:lnTo>
                <a:lnTo>
                  <a:pt x="234" y="885"/>
                </a:lnTo>
                <a:lnTo>
                  <a:pt x="263" y="841"/>
                </a:lnTo>
                <a:lnTo>
                  <a:pt x="307" y="827"/>
                </a:lnTo>
                <a:lnTo>
                  <a:pt x="351" y="797"/>
                </a:lnTo>
                <a:lnTo>
                  <a:pt x="395" y="753"/>
                </a:lnTo>
                <a:lnTo>
                  <a:pt x="439" y="724"/>
                </a:lnTo>
                <a:lnTo>
                  <a:pt x="454" y="680"/>
                </a:lnTo>
                <a:lnTo>
                  <a:pt x="483" y="636"/>
                </a:lnTo>
                <a:lnTo>
                  <a:pt x="512" y="592"/>
                </a:lnTo>
                <a:lnTo>
                  <a:pt x="541" y="548"/>
                </a:lnTo>
                <a:lnTo>
                  <a:pt x="585" y="519"/>
                </a:lnTo>
                <a:lnTo>
                  <a:pt x="629" y="519"/>
                </a:lnTo>
                <a:lnTo>
                  <a:pt x="673" y="475"/>
                </a:lnTo>
                <a:lnTo>
                  <a:pt x="717" y="446"/>
                </a:lnTo>
                <a:lnTo>
                  <a:pt x="761" y="417"/>
                </a:lnTo>
                <a:lnTo>
                  <a:pt x="805" y="388"/>
                </a:lnTo>
                <a:lnTo>
                  <a:pt x="849" y="373"/>
                </a:lnTo>
                <a:lnTo>
                  <a:pt x="893" y="373"/>
                </a:lnTo>
                <a:lnTo>
                  <a:pt x="937" y="373"/>
                </a:lnTo>
                <a:lnTo>
                  <a:pt x="995" y="358"/>
                </a:lnTo>
                <a:lnTo>
                  <a:pt x="1039" y="329"/>
                </a:lnTo>
                <a:lnTo>
                  <a:pt x="1083" y="300"/>
                </a:lnTo>
                <a:lnTo>
                  <a:pt x="1127" y="270"/>
                </a:lnTo>
                <a:lnTo>
                  <a:pt x="1171" y="256"/>
                </a:lnTo>
                <a:lnTo>
                  <a:pt x="1215" y="227"/>
                </a:lnTo>
                <a:lnTo>
                  <a:pt x="1273" y="197"/>
                </a:lnTo>
                <a:lnTo>
                  <a:pt x="1302" y="153"/>
                </a:lnTo>
                <a:lnTo>
                  <a:pt x="1346" y="124"/>
                </a:lnTo>
                <a:lnTo>
                  <a:pt x="1390" y="95"/>
                </a:lnTo>
                <a:lnTo>
                  <a:pt x="1434" y="51"/>
                </a:lnTo>
                <a:lnTo>
                  <a:pt x="1430" y="0"/>
                </a:lnTo>
              </a:path>
            </a:pathLst>
          </a:custGeom>
          <a:pattFill prst="pct90">
            <a:fgClr>
              <a:srgbClr val="CECECE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643313" y="3635376"/>
            <a:ext cx="100252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b="1"/>
              <a:t>Water</a:t>
            </a:r>
          </a:p>
          <a:p>
            <a:r>
              <a:rPr lang="en-US" altLang="en-US" b="1"/>
              <a:t>line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900114" y="4603751"/>
            <a:ext cx="21816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000" b="1" dirty="0">
                <a:solidFill>
                  <a:schemeClr val="tx2"/>
                </a:solidFill>
              </a:rPr>
              <a:t>Basic assumptions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379538" y="2819400"/>
            <a:ext cx="1738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>
            <a:off x="846138" y="3886200"/>
            <a:ext cx="2424112" cy="0"/>
          </a:xfrm>
          <a:prstGeom prst="line">
            <a:avLst/>
          </a:prstGeom>
          <a:noFill/>
          <a:ln w="12700">
            <a:solidFill>
              <a:srgbClr val="618F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900114" y="3232150"/>
            <a:ext cx="205043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000" b="1" dirty="0">
                <a:solidFill>
                  <a:schemeClr val="tx2"/>
                </a:solidFill>
              </a:rPr>
              <a:t>Expressed values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747714" y="1631951"/>
            <a:ext cx="114935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000" b="1"/>
              <a:t>Manifest</a:t>
            </a:r>
          </a:p>
          <a:p>
            <a:r>
              <a:rPr lang="en-US" altLang="en-US" sz="2000" b="1"/>
              <a:t>culture</a:t>
            </a:r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1760538" y="2133600"/>
            <a:ext cx="59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5191130" y="2209800"/>
            <a:ext cx="3195633" cy="3581400"/>
          </a:xfrm>
          <a:prstGeom prst="ellipse">
            <a:avLst/>
          </a:prstGeom>
          <a:pattFill prst="pct90">
            <a:fgClr>
              <a:schemeClr val="bg2"/>
            </a:fgClr>
            <a:bgClr>
              <a:srgbClr val="A2C1FE"/>
            </a:bgClr>
          </a:pattFill>
          <a:ln w="12700">
            <a:noFill/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5964239" y="3144840"/>
            <a:ext cx="1709737" cy="1709737"/>
          </a:xfrm>
          <a:prstGeom prst="ellipse">
            <a:avLst/>
          </a:prstGeom>
          <a:solidFill>
            <a:srgbClr val="00B7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109220" y="3613151"/>
            <a:ext cx="15340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2"/>
                </a:solidFill>
              </a:rPr>
              <a:t>Basic</a:t>
            </a:r>
          </a:p>
          <a:p>
            <a:pPr algn="ctr"/>
            <a:r>
              <a:rPr lang="en-US" altLang="en-US" sz="2000" b="1">
                <a:solidFill>
                  <a:schemeClr val="bg2"/>
                </a:solidFill>
              </a:rPr>
              <a:t>assumptions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5700714" y="2622551"/>
            <a:ext cx="205043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000" b="1"/>
              <a:t>Expressed</a:t>
            </a:r>
            <a:r>
              <a:rPr lang="en-US" altLang="en-US" sz="2000" b="1">
                <a:solidFill>
                  <a:schemeClr val="tx2"/>
                </a:solidFill>
              </a:rPr>
              <a:t> </a:t>
            </a:r>
            <a:r>
              <a:rPr lang="en-US" altLang="en-US" sz="2000" b="1"/>
              <a:t>values</a:t>
            </a: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4329114" y="1860551"/>
            <a:ext cx="114935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000" b="1"/>
              <a:t>Manifest</a:t>
            </a:r>
          </a:p>
          <a:p>
            <a:r>
              <a:rPr lang="en-US" altLang="en-US" sz="2000" b="1"/>
              <a:t>culture</a:t>
            </a: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5341938" y="2362200"/>
            <a:ext cx="747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1676400" y="6096001"/>
            <a:ext cx="113973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b="1" i="1"/>
              <a:t>Iceberg</a:t>
            </a:r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6382531" y="6094100"/>
            <a:ext cx="98745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b="1" i="1" dirty="0"/>
              <a:t>Onion</a:t>
            </a:r>
          </a:p>
        </p:txBody>
      </p:sp>
    </p:spTree>
    <p:extLst>
      <p:ext uri="{BB962C8B-B14F-4D97-AF65-F5344CB8AC3E}">
        <p14:creationId xmlns:p14="http://schemas.microsoft.com/office/powerpoint/2010/main" val="338547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1" y="150269"/>
            <a:ext cx="8243888" cy="769441"/>
          </a:xfrm>
          <a:noFill/>
        </p:spPr>
        <p:txBody>
          <a:bodyPr>
            <a:spAutoFit/>
          </a:bodyPr>
          <a:lstStyle/>
          <a:p>
            <a:r>
              <a:rPr lang="en-US" altLang="en-US" dirty="0" smtClean="0"/>
              <a:t>How can we explore culture?</a:t>
            </a:r>
          </a:p>
        </p:txBody>
      </p:sp>
      <p:pic>
        <p:nvPicPr>
          <p:cNvPr id="7172" name="Picture 6" descr="G:\Scan\Graphics-Department Server\Job Folder\Powerpoint-Work\Pe_Uk\PE187-Browaeys\Final files\Gif\ch01\C01NF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914401"/>
            <a:ext cx="7258049" cy="594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7886700" cy="43481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GB" sz="3600" b="1" dirty="0"/>
              <a:t>Key points to take away today:</a:t>
            </a:r>
          </a:p>
          <a:p>
            <a:pPr>
              <a:spcBef>
                <a:spcPts val="0"/>
              </a:spcBef>
              <a:defRPr/>
            </a:pPr>
            <a:endParaRPr lang="en-GB" sz="3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600" dirty="0" smtClean="0"/>
              <a:t>Focus </a:t>
            </a:r>
            <a:r>
              <a:rPr lang="en-GB" sz="3600" dirty="0"/>
              <a:t>on similarities, not differences.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600" dirty="0"/>
              <a:t>Challenge narrow and stereotypical views of people and places.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600" dirty="0"/>
              <a:t>Present a balanced </a:t>
            </a:r>
            <a:r>
              <a:rPr lang="en-GB" sz="3600" dirty="0" smtClean="0"/>
              <a:t>view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600" dirty="0" smtClean="0"/>
              <a:t>Understanding cultures &amp; diversity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600" dirty="0"/>
              <a:t> </a:t>
            </a:r>
            <a:r>
              <a:rPr lang="en-GB" sz="3600" dirty="0" smtClean="0"/>
              <a:t>Ethics of community engagement to be at the forefront in any of our social 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893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/>
              <a:t>Globalization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“Globalization </a:t>
            </a:r>
            <a:r>
              <a:rPr lang="en-US" i="1" dirty="0"/>
              <a:t>is not the only thing</a:t>
            </a:r>
            <a:br>
              <a:rPr lang="en-US" i="1" dirty="0"/>
            </a:br>
            <a:r>
              <a:rPr lang="en-US" i="1" dirty="0"/>
              <a:t>influencing events in the world today, </a:t>
            </a:r>
            <a:br>
              <a:rPr lang="en-US" i="1" dirty="0"/>
            </a:br>
            <a:r>
              <a:rPr lang="en-US" i="1" dirty="0"/>
              <a:t>but to the extent that there is a North Star and</a:t>
            </a:r>
            <a:br>
              <a:rPr lang="en-US" i="1" dirty="0"/>
            </a:br>
            <a:r>
              <a:rPr lang="en-US" i="1" dirty="0"/>
              <a:t>a worldwide shaping force, it is this system</a:t>
            </a:r>
            <a:r>
              <a:rPr lang="en-US" i="1" dirty="0" smtClean="0"/>
              <a:t>.”</a:t>
            </a:r>
            <a:endParaRPr lang="en-US" dirty="0"/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Thomas Friedman, The Lexus and the Olive Tree, 1999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1219199" y="838199"/>
            <a:ext cx="7391401" cy="5291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200" b="1" dirty="0" smtClean="0">
                <a:solidFill>
                  <a:prstClr val="black"/>
                </a:solidFill>
                <a:latin typeface="+mj-lt"/>
              </a:rPr>
              <a:t>Enable one to </a:t>
            </a:r>
            <a:r>
              <a:rPr lang="en-GB" altLang="en-US" sz="4200" dirty="0" smtClean="0">
                <a:solidFill>
                  <a:prstClr val="black"/>
                </a:solidFill>
                <a:latin typeface="+mj-lt"/>
              </a:rPr>
              <a:t>: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 smtClean="0">
              <a:solidFill>
                <a:prstClr val="black"/>
              </a:solidFill>
              <a:latin typeface="+mj-lt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3200" dirty="0">
                <a:solidFill>
                  <a:prstClr val="black"/>
                </a:solidFill>
              </a:rPr>
              <a:t>b</a:t>
            </a:r>
            <a:r>
              <a:rPr lang="en-GB" altLang="en-US" sz="3200" dirty="0" smtClean="0">
                <a:solidFill>
                  <a:prstClr val="black"/>
                </a:solidFill>
              </a:rPr>
              <a:t>e aware </a:t>
            </a:r>
            <a:r>
              <a:rPr lang="en-GB" altLang="en-US" sz="3200" dirty="0">
                <a:solidFill>
                  <a:prstClr val="black"/>
                </a:solidFill>
              </a:rPr>
              <a:t>of the wider world and has a sense of their own role as a world citizen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en-US" sz="3200" dirty="0">
              <a:solidFill>
                <a:prstClr val="black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prstClr val="black"/>
                </a:solidFill>
              </a:rPr>
              <a:t>respects </a:t>
            </a:r>
            <a:r>
              <a:rPr lang="en-GB" altLang="en-US" sz="3200" dirty="0">
                <a:solidFill>
                  <a:prstClr val="black"/>
                </a:solidFill>
              </a:rPr>
              <a:t>and values diversity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en-US" sz="3200" dirty="0">
              <a:solidFill>
                <a:prstClr val="black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prstClr val="black"/>
                </a:solidFill>
              </a:rPr>
              <a:t>have an </a:t>
            </a:r>
            <a:r>
              <a:rPr lang="en-GB" altLang="en-US" sz="3200" dirty="0">
                <a:solidFill>
                  <a:prstClr val="black"/>
                </a:solidFill>
              </a:rPr>
              <a:t>understanding of how the world works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en-US" sz="3200" dirty="0">
              <a:solidFill>
                <a:prstClr val="black"/>
              </a:solidFill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prstClr val="black"/>
                </a:solidFill>
              </a:rPr>
              <a:t>participates </a:t>
            </a:r>
            <a:r>
              <a:rPr lang="en-GB" altLang="en-US" sz="3200" dirty="0">
                <a:solidFill>
                  <a:prstClr val="black"/>
                </a:solidFill>
              </a:rPr>
              <a:t>in and contributes to the community </a:t>
            </a:r>
            <a:r>
              <a:rPr lang="en-GB" altLang="en-US" sz="3200" dirty="0" smtClean="0">
                <a:solidFill>
                  <a:prstClr val="black"/>
                </a:solidFill>
              </a:rPr>
              <a:t>locally and globally so as  to make </a:t>
            </a:r>
            <a:r>
              <a:rPr lang="en-GB" altLang="en-US" sz="3200" dirty="0">
                <a:solidFill>
                  <a:prstClr val="black"/>
                </a:solidFill>
              </a:rPr>
              <a:t>the world a more equitable and sustainable place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32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prstClr val="black"/>
                </a:solidFill>
              </a:rPr>
              <a:t>Takes </a:t>
            </a:r>
            <a:r>
              <a:rPr lang="en-GB" altLang="en-US" sz="3200" dirty="0">
                <a:solidFill>
                  <a:prstClr val="black"/>
                </a:solidFill>
              </a:rPr>
              <a:t>responsibility for their actions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/>
              <a:t>Globalization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Friedman's comment above serves to illustrate the profound importance assigned to the </a:t>
            </a:r>
            <a:r>
              <a:rPr lang="en-US" dirty="0">
                <a:solidFill>
                  <a:srgbClr val="FF0000"/>
                </a:solidFill>
              </a:rPr>
              <a:t>cultural</a:t>
            </a:r>
            <a:r>
              <a:rPr lang="en-US" dirty="0"/>
              <a:t> </a:t>
            </a:r>
            <a:r>
              <a:rPr lang="en-US" dirty="0" smtClean="0"/>
              <a:t>(and technological) </a:t>
            </a:r>
            <a:r>
              <a:rPr lang="en-US" dirty="0"/>
              <a:t>forces now reshaping the world</a:t>
            </a:r>
            <a:r>
              <a:rPr lang="en-US" dirty="0" smtClean="0"/>
              <a:t>.</a:t>
            </a:r>
          </a:p>
          <a:p>
            <a:r>
              <a:rPr lang="en-US" dirty="0"/>
              <a:t>ascribed tremendous importance to the forces of globalization and </a:t>
            </a:r>
            <a:r>
              <a:rPr lang="en-US" dirty="0" err="1"/>
              <a:t>informatization</a:t>
            </a:r>
            <a:r>
              <a:rPr lang="en-US" dirty="0"/>
              <a:t> that have already redefined industries, politics, and </a:t>
            </a:r>
            <a:r>
              <a:rPr lang="en-US" dirty="0">
                <a:solidFill>
                  <a:srgbClr val="FF0000"/>
                </a:solidFill>
              </a:rPr>
              <a:t>cultures</a:t>
            </a:r>
            <a:r>
              <a:rPr lang="en-US" dirty="0"/>
              <a:t>, and perhaps the underlying rules of </a:t>
            </a:r>
            <a:r>
              <a:rPr lang="en-US" dirty="0">
                <a:solidFill>
                  <a:srgbClr val="FF0000"/>
                </a:solidFill>
              </a:rPr>
              <a:t>social order</a:t>
            </a:r>
            <a:r>
              <a:rPr lang="en-US" dirty="0"/>
              <a:t>.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00894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Globalization</a:t>
            </a:r>
            <a:r>
              <a:rPr lang="en-US" altLang="en-US" dirty="0" smtClean="0"/>
              <a:t>? </a:t>
            </a:r>
            <a:endParaRPr lang="en-US" altLang="en-US" dirty="0"/>
          </a:p>
        </p:txBody>
      </p:sp>
      <p:pic>
        <p:nvPicPr>
          <p:cNvPr id="198661" name="Picture 5" descr="Cartoon image for proofing use only, unauthorised reproduction prohibited.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/>
          <a:stretch/>
        </p:blipFill>
        <p:spPr>
          <a:xfrm>
            <a:off x="2409826" y="1581150"/>
            <a:ext cx="4105275" cy="356235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421315"/>
            <a:ext cx="8077200" cy="1436687"/>
          </a:xfrm>
        </p:spPr>
        <p:txBody>
          <a:bodyPr/>
          <a:lstStyle/>
          <a:p>
            <a:r>
              <a:rPr lang="en-US" altLang="en-US" sz="2400">
                <a:latin typeface="Arial" charset="0"/>
              </a:rPr>
              <a:t>'Globalization means when your e-mail account is full with spam from countries you've never heard of...' </a:t>
            </a:r>
            <a:br>
              <a:rPr lang="en-US" altLang="en-US" sz="2400">
                <a:latin typeface="Arial" charset="0"/>
              </a:rPr>
            </a:br>
            <a:endParaRPr lang="en-US" alt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Cartoon image for proofing use only, unauthorised reproduction prohibited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57200"/>
            <a:ext cx="6400800" cy="483235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34000"/>
            <a:ext cx="8153400" cy="1143000"/>
          </a:xfrm>
        </p:spPr>
        <p:txBody>
          <a:bodyPr/>
          <a:lstStyle/>
          <a:p>
            <a:pPr algn="ctr"/>
            <a:r>
              <a:rPr lang="en-US" altLang="en-US" sz="2800">
                <a:latin typeface="Arial" charset="0"/>
              </a:rPr>
              <a:t>"Before this Global Warming,I never knew what grass was."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 descr="Cartoon image for proofing use only, unauthorised reproduction prohibited.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/>
          <a:stretch/>
        </p:blipFill>
        <p:spPr>
          <a:xfrm>
            <a:off x="1219200" y="704850"/>
            <a:ext cx="6324600" cy="562768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7" name="Picture 1031" descr="globalization cartoons, globalization cartoon, globalization picture, globalization pictures, globalization image, globalization images, globalization illustration, globalization illustration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2"/>
            <a:ext cx="7462838" cy="5884863"/>
          </a:xfr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050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2867635746"/>
              </p:ext>
            </p:extLst>
          </p:nvPr>
        </p:nvGraphicFramePr>
        <p:xfrm>
          <a:off x="1385888" y="457200"/>
          <a:ext cx="645795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Bitmap Image" r:id="rId3" imgW="4200480" imgH="2924280" progId="Paint.Picture">
                  <p:embed/>
                </p:oleObj>
              </mc:Choice>
              <mc:Fallback>
                <p:oleObj name="Bitmap Image" r:id="rId3" imgW="4200480" imgH="29242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57200"/>
                        <a:ext cx="6457950" cy="599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175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689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Global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67" y="23292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b="1" dirty="0"/>
              <a:t>SAVING THE NATURAL WORLD:</a:t>
            </a:r>
            <a:r>
              <a:rPr lang="en-US" sz="3600" dirty="0"/>
              <a:t> Protecting flora and fauna.</a:t>
            </a:r>
          </a:p>
          <a:p>
            <a:pPr lvl="0"/>
            <a:r>
              <a:rPr lang="en-US" sz="3600" b="1" dirty="0"/>
              <a:t>THE STATE OF JAPAN:</a:t>
            </a:r>
            <a:r>
              <a:rPr lang="en-US" sz="3600" dirty="0"/>
              <a:t> Facing shock waves of change.</a:t>
            </a:r>
          </a:p>
          <a:p>
            <a:pPr lvl="0"/>
            <a:r>
              <a:rPr lang="en-US" sz="3600" b="1" dirty="0"/>
              <a:t>WEAPONS OF WAR:</a:t>
            </a:r>
            <a:r>
              <a:rPr lang="en-US" sz="3600" dirty="0"/>
              <a:t> The challenge of disarmament.</a:t>
            </a:r>
          </a:p>
          <a:p>
            <a:pPr lvl="0"/>
            <a:r>
              <a:rPr lang="en-US" sz="3600" b="1" dirty="0"/>
              <a:t>THE WORLD OF ISLAM:</a:t>
            </a:r>
            <a:r>
              <a:rPr lang="en-US" sz="3600" dirty="0"/>
              <a:t> Tradition, change, and conflict.</a:t>
            </a:r>
          </a:p>
          <a:p>
            <a:pPr lvl="0"/>
            <a:r>
              <a:rPr lang="en-US" sz="3600" b="1" dirty="0"/>
              <a:t>WORLD POPULATION:</a:t>
            </a:r>
            <a:r>
              <a:rPr lang="en-US" sz="3600" dirty="0"/>
              <a:t> The biggest problem of all?</a:t>
            </a:r>
          </a:p>
          <a:p>
            <a:pPr lvl="0"/>
            <a:r>
              <a:rPr lang="en-US" sz="3600" b="1" dirty="0"/>
              <a:t>WORLD URBANISATION:</a:t>
            </a:r>
            <a:r>
              <a:rPr lang="en-US" sz="3600" dirty="0"/>
              <a:t> The dominance of the city</a:t>
            </a:r>
            <a:r>
              <a:rPr lang="en-US" sz="3600" dirty="0" smtClean="0"/>
              <a:t>.</a:t>
            </a:r>
          </a:p>
          <a:p>
            <a:r>
              <a:rPr lang="en-US" sz="3600" b="1" dirty="0"/>
              <a:t>MIDDLE-EAST AND THE WEST:</a:t>
            </a:r>
            <a:r>
              <a:rPr lang="en-US" sz="3600" dirty="0"/>
              <a:t> A failure to communicate.</a:t>
            </a:r>
          </a:p>
          <a:p>
            <a:pPr lvl="0"/>
            <a:endParaRPr lang="en-US" sz="3600" dirty="0"/>
          </a:p>
          <a:p>
            <a:endParaRPr lang="en-US" dirty="0"/>
          </a:p>
        </p:txBody>
      </p:sp>
      <p:pic>
        <p:nvPicPr>
          <p:cNvPr id="6146" name="Picture 2" descr="https://fabiusmaximus.files.wordpress.com/2015/04/war-in-the-middle-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-32982"/>
            <a:ext cx="2095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1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Global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04951"/>
            <a:ext cx="6019800" cy="4672013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ANTARTICA:</a:t>
            </a:r>
            <a:r>
              <a:rPr lang="en-US" sz="2800" dirty="0" smtClean="0"/>
              <a:t> </a:t>
            </a:r>
            <a:r>
              <a:rPr lang="en-US" sz="2800" dirty="0"/>
              <a:t>Protecting the last wilderness.</a:t>
            </a:r>
          </a:p>
          <a:p>
            <a:pPr lvl="0"/>
            <a:r>
              <a:rPr lang="en-US" sz="2800" b="1" dirty="0"/>
              <a:t>CHINA IN TRANSITION:</a:t>
            </a:r>
            <a:r>
              <a:rPr lang="en-US" sz="2800" dirty="0"/>
              <a:t> The making of a new superpower.</a:t>
            </a:r>
          </a:p>
          <a:p>
            <a:pPr lvl="0"/>
            <a:r>
              <a:rPr lang="en-US" sz="2800" b="1" dirty="0"/>
              <a:t>THE BATTLE FOR WATER:</a:t>
            </a:r>
            <a:r>
              <a:rPr lang="en-US" sz="2800" dirty="0"/>
              <a:t> Earth’s most precious resource.</a:t>
            </a:r>
          </a:p>
          <a:p>
            <a:pPr lvl="0"/>
            <a:r>
              <a:rPr lang="en-US" sz="2800" b="1" dirty="0"/>
              <a:t>CLIMATE CHANGE:</a:t>
            </a:r>
            <a:r>
              <a:rPr lang="en-US" sz="2800" dirty="0"/>
              <a:t> What’s happening to the weather?</a:t>
            </a:r>
          </a:p>
          <a:p>
            <a:pPr lvl="0"/>
            <a:r>
              <a:rPr lang="en-US" sz="2800" b="1" dirty="0"/>
              <a:t>THE CONQUEST OF DISEASE:</a:t>
            </a:r>
            <a:r>
              <a:rPr lang="en-US" sz="2800" dirty="0"/>
              <a:t> An impossible dream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3048000" cy="2133600"/>
          </a:xfrm>
          <a:prstGeom prst="rect">
            <a:avLst/>
          </a:prstGeom>
        </p:spPr>
      </p:pic>
      <p:pic>
        <p:nvPicPr>
          <p:cNvPr id="7170" name="Picture 2" descr="https://lh3.googleusercontent.com/FhbS-kwRCGs7dqKvtdbkqmQ0-tC_UbpGbqCey8tBNbAgZYNfezP2g89Pv5WPh83wVDd60w=s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2548"/>
            <a:ext cx="3048000" cy="1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29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5525"/>
          </a:xfrm>
        </p:spPr>
        <p:txBody>
          <a:bodyPr>
            <a:normAutofit/>
          </a:bodyPr>
          <a:lstStyle/>
          <a:p>
            <a:r>
              <a:rPr lang="en-US" sz="3600" b="1" dirty="0"/>
              <a:t>Global </a:t>
            </a:r>
            <a:r>
              <a:rPr lang="en-US" sz="4000" b="1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40" y="1600200"/>
            <a:ext cx="834246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b="1" dirty="0"/>
              <a:t>LOSING THE EARTH:</a:t>
            </a:r>
            <a:r>
              <a:rPr lang="en-US" sz="3200" dirty="0"/>
              <a:t> Land abuse and soil erosion.</a:t>
            </a:r>
          </a:p>
          <a:p>
            <a:pPr lvl="0"/>
            <a:r>
              <a:rPr lang="en-US" sz="3200" b="1" dirty="0"/>
              <a:t>MARINE POLLUTION:</a:t>
            </a:r>
            <a:r>
              <a:rPr lang="en-US" sz="3200" dirty="0"/>
              <a:t> The poisoning of the seas.</a:t>
            </a:r>
          </a:p>
          <a:p>
            <a:pPr lvl="0"/>
            <a:r>
              <a:rPr lang="en-US" sz="3200" b="1" dirty="0"/>
              <a:t>MIGRANTS AND REFUGEES:</a:t>
            </a:r>
            <a:r>
              <a:rPr lang="en-US" sz="3200" dirty="0"/>
              <a:t> Millions of people on the move.</a:t>
            </a:r>
          </a:p>
          <a:p>
            <a:pPr lvl="0"/>
            <a:r>
              <a:rPr lang="en-US" sz="3200" b="1" dirty="0"/>
              <a:t>MULTINATIONAL BUSINESS:</a:t>
            </a:r>
            <a:r>
              <a:rPr lang="en-US" sz="3200" dirty="0"/>
              <a:t> Beyond government control.</a:t>
            </a:r>
          </a:p>
          <a:p>
            <a:pPr lvl="0"/>
            <a:r>
              <a:rPr lang="en-US" sz="3200" b="1" dirty="0" smtClean="0"/>
              <a:t>NORTH </a:t>
            </a:r>
            <a:r>
              <a:rPr lang="en-US" sz="3200" b="1" dirty="0"/>
              <a:t>AND SOUTH KOREA:</a:t>
            </a:r>
            <a:r>
              <a:rPr lang="en-US" sz="3200" dirty="0"/>
              <a:t> The last ideological frontier.</a:t>
            </a:r>
          </a:p>
          <a:p>
            <a:pPr lvl="0"/>
            <a:r>
              <a:rPr lang="en-US" sz="3200" b="1" dirty="0"/>
              <a:t>NUCLEAR ENERGY:</a:t>
            </a:r>
            <a:r>
              <a:rPr lang="en-US" sz="3200" dirty="0"/>
              <a:t> Who’s afraid of atomic power?</a:t>
            </a:r>
          </a:p>
          <a:p>
            <a:pPr lvl="0"/>
            <a:r>
              <a:rPr lang="en-US" sz="3200" b="1" dirty="0"/>
              <a:t>THE PACIFIC RIM:</a:t>
            </a:r>
            <a:r>
              <a:rPr lang="en-US" sz="3200" dirty="0"/>
              <a:t> Powerhouse of the 21</a:t>
            </a:r>
            <a:r>
              <a:rPr lang="en-US" sz="3200" baseline="30000" dirty="0"/>
              <a:t>st</a:t>
            </a:r>
            <a:r>
              <a:rPr lang="en-US" sz="3200" dirty="0"/>
              <a:t> century.</a:t>
            </a:r>
          </a:p>
          <a:p>
            <a:pPr lvl="0"/>
            <a:r>
              <a:rPr lang="en-US" sz="3200" b="1" dirty="0"/>
              <a:t>RENEWABLE ENERGY:</a:t>
            </a:r>
            <a:r>
              <a:rPr lang="en-US" sz="3200" dirty="0"/>
              <a:t> Wind and water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7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MY" dirty="0" smtClean="0"/>
              <a:t>What would you do to help this community???? </a:t>
            </a:r>
            <a:endParaRPr lang="en-M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343400" cy="2633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4313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1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" y="133350"/>
            <a:ext cx="7986713" cy="11049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are Global Citizen Skills?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38250"/>
            <a:ext cx="8686800" cy="52768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altLang="en-US" dirty="0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en-US" sz="5900" dirty="0">
                <a:latin typeface="+mj-lt"/>
              </a:rPr>
              <a:t>Asking questions and developing critical thinking skills</a:t>
            </a:r>
          </a:p>
          <a:p>
            <a:pPr>
              <a:buFont typeface="Arial" charset="0"/>
              <a:buChar char="•"/>
            </a:pPr>
            <a:endParaRPr lang="en-GB" altLang="en-US" sz="59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altLang="en-US" sz="5900" dirty="0">
                <a:latin typeface="+mj-lt"/>
              </a:rPr>
              <a:t>Equipping young people with the knowledge, skills and values to participate</a:t>
            </a:r>
          </a:p>
          <a:p>
            <a:pPr>
              <a:buFont typeface="Arial" charset="0"/>
              <a:buChar char="•"/>
            </a:pPr>
            <a:endParaRPr lang="en-GB" altLang="en-US" sz="59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altLang="en-US" sz="5900" dirty="0">
                <a:latin typeface="+mj-lt"/>
              </a:rPr>
              <a:t>Acknowledging the complexity of global issues</a:t>
            </a:r>
          </a:p>
          <a:p>
            <a:pPr>
              <a:buFont typeface="Arial" charset="0"/>
              <a:buChar char="•"/>
            </a:pPr>
            <a:endParaRPr lang="en-GB" altLang="en-US" sz="59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altLang="en-US" sz="5900" dirty="0">
                <a:latin typeface="+mj-lt"/>
              </a:rPr>
              <a:t>Revealing the global as part of everyday life</a:t>
            </a:r>
          </a:p>
          <a:p>
            <a:pPr>
              <a:buFont typeface="Arial" charset="0"/>
              <a:buChar char="•"/>
            </a:pPr>
            <a:endParaRPr lang="en-GB" altLang="en-US" sz="59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altLang="en-US" sz="5900" dirty="0">
                <a:latin typeface="+mj-lt"/>
              </a:rPr>
              <a:t>Understanding how we relate to the environment and each other as human beings</a:t>
            </a:r>
          </a:p>
        </p:txBody>
      </p:sp>
    </p:spTree>
    <p:extLst>
      <p:ext uri="{BB962C8B-B14F-4D97-AF65-F5344CB8AC3E}">
        <p14:creationId xmlns:p14="http://schemas.microsoft.com/office/powerpoint/2010/main" val="19866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/>
              <a:t>We feel now that </a:t>
            </a:r>
            <a:r>
              <a:rPr lang="en-US" sz="4000" dirty="0" smtClean="0"/>
              <a:t>the issue of developing global citizen skill deserves </a:t>
            </a:r>
            <a:r>
              <a:rPr lang="en-US" sz="4000" dirty="0"/>
              <a:t>much more attention due to rapidly progressing internationalization of business, science, finance, commerce and many other areas</a:t>
            </a:r>
            <a:r>
              <a:rPr lang="en-US" sz="3600" dirty="0"/>
              <a:t>. </a:t>
            </a:r>
            <a:endParaRPr lang="en-US" sz="3600" dirty="0" smtClean="0"/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4" name="Picture 8" descr="United Nations Global 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30" y="228600"/>
            <a:ext cx="1702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0242" name="Picture 2" descr="https://www.stratasfoods.com/assets/2371/about-community-eng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4575175" cy="274320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eeds.theborneopost.com/wp-content/uploads/2016/03/Phot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3895"/>
            <a:ext cx="4575175" cy="304800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amai.org.my/wp-content/uploads/2016/10/13174178_1021341564608755_230673920369219378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35969"/>
            <a:ext cx="3883025" cy="2674938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1.wp.com/www.sebelumtidur.com/wp-content/uploads/2015/08/Dampak-kekurangan-air-bersih-bagi-kehidupan-manusia-dan-solusinya-di-indonesia.jpg?fit=660%2C4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7197" r="3080" b="11509"/>
          <a:stretch/>
        </p:blipFill>
        <p:spPr bwMode="auto">
          <a:xfrm>
            <a:off x="5046023" y="3276600"/>
            <a:ext cx="3869377" cy="304800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7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nl-NL" altLang="en-US" sz="3600" b="1" dirty="0" smtClean="0"/>
              <a:t>Global Citizenship: 21st </a:t>
            </a:r>
            <a:r>
              <a:rPr lang="nl-NL" altLang="en-US" sz="3600" b="1" dirty="0"/>
              <a:t>Century Context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nl-NL" altLang="en-US" sz="3600" dirty="0" smtClean="0"/>
              <a:t>We are linked to others on every continent:</a:t>
            </a:r>
            <a:endParaRPr lang="nl-NL" altLang="en-US" sz="3600" dirty="0"/>
          </a:p>
          <a:p>
            <a:pPr>
              <a:buFont typeface="Monotype Sorts" pitchFamily="2" charset="2"/>
              <a:buNone/>
            </a:pPr>
            <a:endParaRPr lang="nl-NL" altLang="en-US" sz="3600" dirty="0"/>
          </a:p>
          <a:p>
            <a:r>
              <a:rPr lang="nl-NL" altLang="en-US" sz="3600" b="1" i="1" dirty="0">
                <a:solidFill>
                  <a:srgbClr val="FF0000"/>
                </a:solidFill>
              </a:rPr>
              <a:t>socially</a:t>
            </a:r>
            <a:r>
              <a:rPr lang="nl-NL" altLang="en-US" sz="3600" dirty="0"/>
              <a:t> through telecommunications</a:t>
            </a:r>
          </a:p>
          <a:p>
            <a:r>
              <a:rPr lang="nl-NL" altLang="en-US" sz="3600" b="1" i="1" dirty="0">
                <a:solidFill>
                  <a:srgbClr val="FF0000"/>
                </a:solidFill>
              </a:rPr>
              <a:t>culturally</a:t>
            </a:r>
            <a:r>
              <a:rPr lang="nl-NL" altLang="en-US" sz="3600" dirty="0"/>
              <a:t> through movements of people</a:t>
            </a:r>
          </a:p>
          <a:p>
            <a:r>
              <a:rPr lang="nl-NL" altLang="en-US" sz="3600" b="1" i="1" dirty="0">
                <a:solidFill>
                  <a:srgbClr val="FF0000"/>
                </a:solidFill>
              </a:rPr>
              <a:t>economically</a:t>
            </a:r>
            <a:r>
              <a:rPr lang="nl-NL" altLang="en-US" sz="3600" dirty="0"/>
              <a:t> through </a:t>
            </a:r>
            <a:r>
              <a:rPr lang="nl-NL" altLang="en-US" sz="3600" dirty="0" smtClean="0"/>
              <a:t>trade</a:t>
            </a:r>
            <a:endParaRPr lang="nl-NL" altLang="en-US" sz="3600" dirty="0"/>
          </a:p>
          <a:p>
            <a:r>
              <a:rPr lang="nl-NL" altLang="en-US" sz="3600" b="1" i="1" dirty="0">
                <a:solidFill>
                  <a:srgbClr val="FF0000"/>
                </a:solidFill>
              </a:rPr>
              <a:t>environmentally</a:t>
            </a:r>
            <a:r>
              <a:rPr lang="nl-NL" altLang="en-US" sz="3600" dirty="0"/>
              <a:t> through sharing one planet</a:t>
            </a:r>
          </a:p>
          <a:p>
            <a:r>
              <a:rPr lang="nl-NL" altLang="en-US" sz="3600" b="1" i="1" dirty="0">
                <a:solidFill>
                  <a:srgbClr val="FF0000"/>
                </a:solidFill>
              </a:rPr>
              <a:t>politically</a:t>
            </a:r>
            <a:r>
              <a:rPr lang="nl-NL" altLang="en-US" sz="3600" dirty="0"/>
              <a:t> through international systems of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2305224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MY" sz="3200" dirty="0" smtClean="0"/>
              <a:t>demonstrate </a:t>
            </a:r>
            <a:r>
              <a:rPr lang="en-MY" sz="3200" dirty="0"/>
              <a:t>the capacity for critical </a:t>
            </a:r>
            <a:r>
              <a:rPr lang="en-MY" sz="3200" dirty="0" smtClean="0"/>
              <a:t>reflection based </a:t>
            </a:r>
            <a:r>
              <a:rPr lang="en-MY" sz="3200" dirty="0"/>
              <a:t>on interdisciplinary perspective, dimension or approach to a global issue</a:t>
            </a:r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9299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s-MY" sz="3600" b="1" dirty="0" smtClean="0"/>
              <a:t/>
            </a:r>
            <a:br>
              <a:rPr lang="ms-MY" sz="3600" b="1" dirty="0" smtClean="0"/>
            </a:br>
            <a:r>
              <a:rPr lang="ms-MY" sz="3600" b="1" dirty="0" smtClean="0"/>
              <a:t>Students will be able to:</a:t>
            </a:r>
            <a:endParaRPr lang="ms-MY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 smtClean="0">
              <a:solidFill>
                <a:srgbClr val="FF0000"/>
              </a:solidFill>
            </a:endParaRPr>
          </a:p>
          <a:p>
            <a:r>
              <a:rPr lang="en-MY" dirty="0" smtClean="0">
                <a:solidFill>
                  <a:srgbClr val="FF0000"/>
                </a:solidFill>
              </a:rPr>
              <a:t>demonstrate </a:t>
            </a:r>
            <a:r>
              <a:rPr lang="en-MY" dirty="0">
                <a:solidFill>
                  <a:srgbClr val="FF0000"/>
                </a:solidFill>
              </a:rPr>
              <a:t>the capacity for critical reflection based on interdisciplinary perspective, dimension or approach to a global issue</a:t>
            </a:r>
          </a:p>
          <a:p>
            <a:pPr marL="0" indent="0">
              <a:buNone/>
            </a:pP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88529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dirty="0"/>
              <a:t>DISCUSSION</a:t>
            </a:r>
            <a:endParaRPr lang="ms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ms-MY" sz="3200" dirty="0" smtClean="0"/>
              <a:t>Look at the picture, what can you deduce about the woman and her child?</a:t>
            </a:r>
            <a:endParaRPr lang="ms-MY" sz="3200" dirty="0"/>
          </a:p>
        </p:txBody>
      </p:sp>
      <p:pic>
        <p:nvPicPr>
          <p:cNvPr id="5" name="Picture 2" descr="http://www.sinarharian.com.my/polopoly_fs/1.467015.1451442922!/image/image.jpg_gen/derivatives/landscape_624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4572000" cy="483076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6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Suggestion answers</a:t>
            </a:r>
            <a:endParaRPr lang="en-MY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1" y="1295400"/>
            <a:ext cx="6094359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5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inarharian.com.my/polopoly_fs/1.467015.1451442922!/image/image.jpg_gen/derivatives/landscape_624/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219200"/>
            <a:ext cx="4752975" cy="518160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dirty="0" smtClean="0"/>
              <a:t>DISCUSSION</a:t>
            </a:r>
            <a:endParaRPr lang="en-MY" sz="3600" dirty="0"/>
          </a:p>
        </p:txBody>
      </p:sp>
      <p:sp>
        <p:nvSpPr>
          <p:cNvPr id="7" name="Title 1"/>
          <p:cNvSpPr>
            <a:spLocks noGrp="1"/>
          </p:cNvSpPr>
          <p:nvPr>
            <p:ph sz="half" idx="2"/>
          </p:nvPr>
        </p:nvSpPr>
        <p:spPr>
          <a:xfrm>
            <a:off x="5181600" y="1417638"/>
            <a:ext cx="3962400" cy="4708525"/>
          </a:xfrm>
        </p:spPr>
        <p:txBody>
          <a:bodyPr>
            <a:normAutofit fontScale="97500"/>
          </a:bodyPr>
          <a:lstStyle/>
          <a:p>
            <a:r>
              <a:rPr lang="en-GB" altLang="en-US" sz="3600" dirty="0">
                <a:latin typeface="Lucida Sans Unicode" pitchFamily="34" charset="0"/>
              </a:rPr>
              <a:t>Look at this picture again; focus on similarities rather than differences</a:t>
            </a:r>
            <a:r>
              <a:rPr lang="en-GB" altLang="en-US" dirty="0">
                <a:latin typeface="Lucida Sans Unicode" pitchFamily="34" charset="0"/>
              </a:rPr>
              <a:t/>
            </a:r>
            <a:br>
              <a:rPr lang="en-GB" altLang="en-US" dirty="0">
                <a:latin typeface="Lucida Sans Unicode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893</Words>
  <Application>Microsoft Office PowerPoint</Application>
  <PresentationFormat>On-screen Show (4:3)</PresentationFormat>
  <Paragraphs>138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Bitmap Image</vt:lpstr>
      <vt:lpstr>PowerPoint Presentation</vt:lpstr>
      <vt:lpstr>PowerPoint Presentation</vt:lpstr>
      <vt:lpstr>What are Global Citizen Skills?</vt:lpstr>
      <vt:lpstr>Global Citizenship: 21st Century Context</vt:lpstr>
      <vt:lpstr>PowerPoint Presentation</vt:lpstr>
      <vt:lpstr> Students will be able to:</vt:lpstr>
      <vt:lpstr>DISCUSSION</vt:lpstr>
      <vt:lpstr>Suggestion answers</vt:lpstr>
      <vt:lpstr>DISCUSSION</vt:lpstr>
      <vt:lpstr>Suggested Answers</vt:lpstr>
      <vt:lpstr>Exercise: World Map</vt:lpstr>
      <vt:lpstr>Exercise: World Symbols  Identify these symbols:</vt:lpstr>
      <vt:lpstr>Exercise: What do you say about….?</vt:lpstr>
      <vt:lpstr>Interculture</vt:lpstr>
      <vt:lpstr>Culture</vt:lpstr>
      <vt:lpstr>PowerPoint Presentation</vt:lpstr>
      <vt:lpstr>How can we explore culture?</vt:lpstr>
      <vt:lpstr>PowerPoint Presentation</vt:lpstr>
      <vt:lpstr>Globalization</vt:lpstr>
      <vt:lpstr>Globalization</vt:lpstr>
      <vt:lpstr>What is Globalization? </vt:lpstr>
      <vt:lpstr>PowerPoint Presentation</vt:lpstr>
      <vt:lpstr>PowerPoint Presentation</vt:lpstr>
      <vt:lpstr>PowerPoint Presentation</vt:lpstr>
      <vt:lpstr>PowerPoint Presentation</vt:lpstr>
      <vt:lpstr>Global Issues</vt:lpstr>
      <vt:lpstr>Global Issues</vt:lpstr>
      <vt:lpstr>Global Issues</vt:lpstr>
      <vt:lpstr>What would you do to help this community???? 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IRMAWATI NORAZMAN</cp:lastModifiedBy>
  <cp:revision>113</cp:revision>
  <cp:lastPrinted>2015-09-14T05:02:32Z</cp:lastPrinted>
  <dcterms:created xsi:type="dcterms:W3CDTF">2014-02-24T04:16:52Z</dcterms:created>
  <dcterms:modified xsi:type="dcterms:W3CDTF">2017-08-23T07:46:30Z</dcterms:modified>
</cp:coreProperties>
</file>