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40" r:id="rId2"/>
    <p:sldMasterId id="2147483940" r:id="rId3"/>
  </p:sldMasterIdLst>
  <p:notesMasterIdLst>
    <p:notesMasterId r:id="rId62"/>
  </p:notesMasterIdLst>
  <p:handoutMasterIdLst>
    <p:handoutMasterId r:id="rId63"/>
  </p:handoutMasterIdLst>
  <p:sldIdLst>
    <p:sldId id="259" r:id="rId4"/>
    <p:sldId id="261" r:id="rId5"/>
    <p:sldId id="268" r:id="rId6"/>
    <p:sldId id="264" r:id="rId7"/>
    <p:sldId id="269" r:id="rId8"/>
    <p:sldId id="271" r:id="rId9"/>
    <p:sldId id="272" r:id="rId10"/>
    <p:sldId id="273" r:id="rId11"/>
    <p:sldId id="274" r:id="rId12"/>
    <p:sldId id="275" r:id="rId13"/>
    <p:sldId id="276" r:id="rId14"/>
    <p:sldId id="347" r:id="rId15"/>
    <p:sldId id="282" r:id="rId16"/>
    <p:sldId id="287" r:id="rId17"/>
    <p:sldId id="286" r:id="rId18"/>
    <p:sldId id="283" r:id="rId19"/>
    <p:sldId id="284" r:id="rId20"/>
    <p:sldId id="285" r:id="rId21"/>
    <p:sldId id="280" r:id="rId22"/>
    <p:sldId id="288" r:id="rId23"/>
    <p:sldId id="348" r:id="rId24"/>
    <p:sldId id="350" r:id="rId25"/>
    <p:sldId id="353" r:id="rId26"/>
    <p:sldId id="351" r:id="rId27"/>
    <p:sldId id="352" r:id="rId28"/>
    <p:sldId id="290" r:id="rId29"/>
    <p:sldId id="292" r:id="rId30"/>
    <p:sldId id="289" r:id="rId31"/>
    <p:sldId id="295" r:id="rId32"/>
    <p:sldId id="300" r:id="rId33"/>
    <p:sldId id="301" r:id="rId34"/>
    <p:sldId id="298" r:id="rId35"/>
    <p:sldId id="299" r:id="rId36"/>
    <p:sldId id="343" r:id="rId37"/>
    <p:sldId id="294" r:id="rId38"/>
    <p:sldId id="297" r:id="rId39"/>
    <p:sldId id="303" r:id="rId40"/>
    <p:sldId id="296" r:id="rId41"/>
    <p:sldId id="337" r:id="rId42"/>
    <p:sldId id="323" r:id="rId43"/>
    <p:sldId id="321" r:id="rId44"/>
    <p:sldId id="308" r:id="rId45"/>
    <p:sldId id="322" r:id="rId46"/>
    <p:sldId id="339" r:id="rId47"/>
    <p:sldId id="345" r:id="rId48"/>
    <p:sldId id="344" r:id="rId49"/>
    <p:sldId id="340" r:id="rId50"/>
    <p:sldId id="324" r:id="rId51"/>
    <p:sldId id="325" r:id="rId52"/>
    <p:sldId id="326" r:id="rId53"/>
    <p:sldId id="327" r:id="rId54"/>
    <p:sldId id="328" r:id="rId55"/>
    <p:sldId id="329" r:id="rId56"/>
    <p:sldId id="332" r:id="rId57"/>
    <p:sldId id="330" r:id="rId58"/>
    <p:sldId id="333" r:id="rId59"/>
    <p:sldId id="341" r:id="rId60"/>
    <p:sldId id="338"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8CE"/>
    <a:srgbClr val="FFFFCC"/>
    <a:srgbClr val="F9C645"/>
    <a:srgbClr val="D7D7D7"/>
    <a:srgbClr val="F4A5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03" autoAdjust="0"/>
    <p:restoredTop sz="69557" autoAdjust="0"/>
  </p:normalViewPr>
  <p:slideViewPr>
    <p:cSldViewPr snapToGrid="0">
      <p:cViewPr>
        <p:scale>
          <a:sx n="68" d="100"/>
          <a:sy n="68" d="100"/>
        </p:scale>
        <p:origin x="-1650" y="-72"/>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notesViewPr>
    <p:cSldViewPr snapToGrid="0">
      <p:cViewPr varScale="1">
        <p:scale>
          <a:sx n="41" d="100"/>
          <a:sy n="41" d="100"/>
        </p:scale>
        <p:origin x="-2333"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EF5AC47-1AC4-47CE-A93B-69BD784FE48A}" type="datetimeFigureOut">
              <a:rPr lang="en-US"/>
              <a:t>8/23/2017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43AAD8-78B0-4EF6-84C7-32A82E764FCB}" type="slidenum">
              <a:rPr/>
              <a:t>‹#›</a:t>
            </a:fld>
            <a:endParaRPr/>
          </a:p>
        </p:txBody>
      </p:sp>
    </p:spTree>
    <p:extLst>
      <p:ext uri="{BB962C8B-B14F-4D97-AF65-F5344CB8AC3E}">
        <p14:creationId xmlns:p14="http://schemas.microsoft.com/office/powerpoint/2010/main" val="2056131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D7794F-1BC9-4278-AE26-4DD2F6BD4056}" type="datetimeFigureOut">
              <a:rPr lang="en-US"/>
              <a:t>8/23/2017</a:t>
            </a:fld>
            <a:endParaRP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984417-8091-4A5A-B5F1-70C19F410C1B}" type="slidenum">
              <a:rPr/>
              <a:t>‹#›</a:t>
            </a:fld>
            <a:endParaRPr/>
          </a:p>
        </p:txBody>
      </p:sp>
    </p:spTree>
    <p:extLst>
      <p:ext uri="{BB962C8B-B14F-4D97-AF65-F5344CB8AC3E}">
        <p14:creationId xmlns:p14="http://schemas.microsoft.com/office/powerpoint/2010/main" val="4257063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amazon.com/Decisive-Make-Better-Choices-Life/dp/0307956393/?tag=jf74973-20"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inc.com/peter-economy/5-steps-to-keeping-top-performers.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MY" dirty="0" smtClean="0"/>
              <a:t>Notes to Instructor: V</a:t>
            </a:r>
            <a:r>
              <a:rPr lang="en-MY" baseline="0" dirty="0" smtClean="0"/>
              <a:t>ideo &amp; s</a:t>
            </a:r>
            <a:r>
              <a:rPr lang="en-MY" dirty="0" smtClean="0"/>
              <a:t>ome</a:t>
            </a:r>
            <a:r>
              <a:rPr lang="en-MY" baseline="0" dirty="0" smtClean="0"/>
              <a:t> </a:t>
            </a:r>
            <a:r>
              <a:rPr lang="en-MY" baseline="0" smtClean="0"/>
              <a:t>images have </a:t>
            </a:r>
            <a:r>
              <a:rPr lang="en-MY" baseline="0" dirty="0" smtClean="0"/>
              <a:t>to be removed due to the excessively large file sizes of the PPT. (unable to email the </a:t>
            </a:r>
            <a:r>
              <a:rPr lang="en-MY" baseline="0" dirty="0" err="1" smtClean="0"/>
              <a:t>ppt</a:t>
            </a:r>
            <a:r>
              <a:rPr lang="en-MY" baseline="0" dirty="0" smtClean="0"/>
              <a:t> to instructors due to the large size).</a:t>
            </a:r>
          </a:p>
        </p:txBody>
      </p:sp>
      <p:sp>
        <p:nvSpPr>
          <p:cNvPr id="4" name="Slide Number Placeholder 3"/>
          <p:cNvSpPr>
            <a:spLocks noGrp="1"/>
          </p:cNvSpPr>
          <p:nvPr>
            <p:ph type="sldNum" sz="quarter" idx="10"/>
          </p:nvPr>
        </p:nvSpPr>
        <p:spPr/>
        <p:txBody>
          <a:bodyPr/>
          <a:lstStyle/>
          <a:p>
            <a:fld id="{74C502A5-040F-468F-A326-8E4C823EA31A}" type="slidenum">
              <a:rPr lang="en-MY" smtClean="0">
                <a:solidFill>
                  <a:prstClr val="black"/>
                </a:solidFill>
                <a:latin typeface="Calibri"/>
              </a:rPr>
              <a:pPr/>
              <a:t>1</a:t>
            </a:fld>
            <a:endParaRPr lang="en-MY">
              <a:solidFill>
                <a:prstClr val="black"/>
              </a:solidFill>
              <a:latin typeface="Calibri"/>
            </a:endParaRPr>
          </a:p>
        </p:txBody>
      </p:sp>
    </p:spTree>
    <p:extLst>
      <p:ext uri="{BB962C8B-B14F-4D97-AF65-F5344CB8AC3E}">
        <p14:creationId xmlns:p14="http://schemas.microsoft.com/office/powerpoint/2010/main" val="794601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5E984417-8091-4A5A-B5F1-70C19F410C1B}" type="slidenum">
              <a:rPr lang="en-MY" smtClean="0"/>
              <a:t>19</a:t>
            </a:fld>
            <a:endParaRPr lang="en-MY"/>
          </a:p>
        </p:txBody>
      </p:sp>
    </p:spTree>
    <p:extLst>
      <p:ext uri="{BB962C8B-B14F-4D97-AF65-F5344CB8AC3E}">
        <p14:creationId xmlns:p14="http://schemas.microsoft.com/office/powerpoint/2010/main" val="2595195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805371F2-40E4-4D57-B442-1320992BC501}" type="slidenum">
              <a:rPr lang="en-MY" smtClean="0"/>
              <a:t>20</a:t>
            </a:fld>
            <a:endParaRPr lang="en-MY"/>
          </a:p>
        </p:txBody>
      </p:sp>
    </p:spTree>
    <p:extLst>
      <p:ext uri="{BB962C8B-B14F-4D97-AF65-F5344CB8AC3E}">
        <p14:creationId xmlns:p14="http://schemas.microsoft.com/office/powerpoint/2010/main" val="4004842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79"/>
          <p:cNvSpPr>
            <a:spLocks noGrp="1" noChangeArrowheads="1"/>
          </p:cNvSpPr>
          <p:nvPr>
            <p:ph type="sldNum" sz="quarter" idx="5"/>
          </p:nvPr>
        </p:nvSpPr>
        <p:spPr>
          <a:ln/>
        </p:spPr>
        <p:txBody>
          <a:bodyPr/>
          <a:lstStyle/>
          <a:p>
            <a:fld id="{2DEFEEF7-17A3-486E-AC7E-0F3614896F96}" type="slidenum">
              <a:rPr lang="en-US" altLang="en-US"/>
              <a:pPr/>
              <a:t>22</a:t>
            </a:fld>
            <a:endParaRPr lang="en-US" altLang="en-US"/>
          </a:p>
        </p:txBody>
      </p:sp>
      <p:sp>
        <p:nvSpPr>
          <p:cNvPr id="155650" name="Rectangle 2"/>
          <p:cNvSpPr>
            <a:spLocks noGrp="1" noRot="1" noChangeAspect="1" noChangeArrowheads="1" noTextEdit="1"/>
          </p:cNvSpPr>
          <p:nvPr>
            <p:ph type="sldImg"/>
          </p:nvPr>
        </p:nvSpPr>
        <p:spPr>
          <a:xfrm>
            <a:off x="1371600" y="1143000"/>
            <a:ext cx="4114800" cy="3086100"/>
          </a:xfrm>
          <a:ln/>
        </p:spPr>
      </p:sp>
      <p:sp>
        <p:nvSpPr>
          <p:cNvPr id="15565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350214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MY"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2F58AE1-51D9-4CA3-A8D8-3FAC682BE8D8}" type="slidenum">
              <a:rPr lang="en-MY" smtClean="0"/>
              <a:t>25</a:t>
            </a:fld>
            <a:endParaRPr lang="en-MY"/>
          </a:p>
        </p:txBody>
      </p:sp>
    </p:spTree>
    <p:extLst>
      <p:ext uri="{BB962C8B-B14F-4D97-AF65-F5344CB8AC3E}">
        <p14:creationId xmlns:p14="http://schemas.microsoft.com/office/powerpoint/2010/main" val="1641668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MY"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984417-8091-4A5A-B5F1-70C19F410C1B}" type="slidenum">
              <a:rPr lang="en-MY" smtClean="0"/>
              <a:t>28</a:t>
            </a:fld>
            <a:endParaRPr lang="en-MY"/>
          </a:p>
        </p:txBody>
      </p:sp>
    </p:spTree>
    <p:extLst>
      <p:ext uri="{BB962C8B-B14F-4D97-AF65-F5344CB8AC3E}">
        <p14:creationId xmlns:p14="http://schemas.microsoft.com/office/powerpoint/2010/main" val="3667979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5E984417-8091-4A5A-B5F1-70C19F410C1B}" type="slidenum">
              <a:rPr lang="en-MY" smtClean="0"/>
              <a:t>29</a:t>
            </a:fld>
            <a:endParaRPr lang="en-MY"/>
          </a:p>
        </p:txBody>
      </p:sp>
    </p:spTree>
    <p:extLst>
      <p:ext uri="{BB962C8B-B14F-4D97-AF65-F5344CB8AC3E}">
        <p14:creationId xmlns:p14="http://schemas.microsoft.com/office/powerpoint/2010/main" val="1143577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5E984417-8091-4A5A-B5F1-70C19F410C1B}" type="slidenum">
              <a:rPr lang="en-MY" smtClean="0"/>
              <a:t>35</a:t>
            </a:fld>
            <a:endParaRPr lang="en-MY"/>
          </a:p>
        </p:txBody>
      </p:sp>
    </p:spTree>
    <p:extLst>
      <p:ext uri="{BB962C8B-B14F-4D97-AF65-F5344CB8AC3E}">
        <p14:creationId xmlns:p14="http://schemas.microsoft.com/office/powerpoint/2010/main" val="1143577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5E984417-8091-4A5A-B5F1-70C19F410C1B}" type="slidenum">
              <a:rPr lang="en-MY" smtClean="0"/>
              <a:t>43</a:t>
            </a:fld>
            <a:endParaRPr lang="en-MY"/>
          </a:p>
        </p:txBody>
      </p:sp>
    </p:spTree>
    <p:extLst>
      <p:ext uri="{BB962C8B-B14F-4D97-AF65-F5344CB8AC3E}">
        <p14:creationId xmlns:p14="http://schemas.microsoft.com/office/powerpoint/2010/main" val="1143577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MY"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984417-8091-4A5A-B5F1-70C19F410C1B}" type="slidenum">
              <a:rPr lang="en-MY" smtClean="0"/>
              <a:t>49</a:t>
            </a:fld>
            <a:endParaRPr lang="en-MY"/>
          </a:p>
        </p:txBody>
      </p:sp>
    </p:spTree>
    <p:extLst>
      <p:ext uri="{BB962C8B-B14F-4D97-AF65-F5344CB8AC3E}">
        <p14:creationId xmlns:p14="http://schemas.microsoft.com/office/powerpoint/2010/main" val="3667979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MY"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984417-8091-4A5A-B5F1-70C19F410C1B}" type="slidenum">
              <a:rPr lang="en-MY" smtClean="0"/>
              <a:t>50</a:t>
            </a:fld>
            <a:endParaRPr lang="en-MY"/>
          </a:p>
        </p:txBody>
      </p:sp>
    </p:spTree>
    <p:extLst>
      <p:ext uri="{BB962C8B-B14F-4D97-AF65-F5344CB8AC3E}">
        <p14:creationId xmlns:p14="http://schemas.microsoft.com/office/powerpoint/2010/main" val="3667979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5E984417-8091-4A5A-B5F1-70C19F410C1B}" type="slidenum">
              <a:rPr lang="en-MY" smtClean="0"/>
              <a:t>8</a:t>
            </a:fld>
            <a:endParaRPr lang="en-MY"/>
          </a:p>
        </p:txBody>
      </p:sp>
    </p:spTree>
    <p:extLst>
      <p:ext uri="{BB962C8B-B14F-4D97-AF65-F5344CB8AC3E}">
        <p14:creationId xmlns:p14="http://schemas.microsoft.com/office/powerpoint/2010/main" val="2795780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MY"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984417-8091-4A5A-B5F1-70C19F410C1B}" type="slidenum">
              <a:rPr lang="en-MY" smtClean="0"/>
              <a:t>51</a:t>
            </a:fld>
            <a:endParaRPr lang="en-MY"/>
          </a:p>
        </p:txBody>
      </p:sp>
    </p:spTree>
    <p:extLst>
      <p:ext uri="{BB962C8B-B14F-4D97-AF65-F5344CB8AC3E}">
        <p14:creationId xmlns:p14="http://schemas.microsoft.com/office/powerpoint/2010/main" val="3667979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MY"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984417-8091-4A5A-B5F1-70C19F410C1B}" type="slidenum">
              <a:rPr lang="en-MY" smtClean="0"/>
              <a:t>52</a:t>
            </a:fld>
            <a:endParaRPr lang="en-MY"/>
          </a:p>
        </p:txBody>
      </p:sp>
    </p:spTree>
    <p:extLst>
      <p:ext uri="{BB962C8B-B14F-4D97-AF65-F5344CB8AC3E}">
        <p14:creationId xmlns:p14="http://schemas.microsoft.com/office/powerpoint/2010/main" val="3667979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MY"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984417-8091-4A5A-B5F1-70C19F410C1B}" type="slidenum">
              <a:rPr lang="en-MY" smtClean="0"/>
              <a:t>53</a:t>
            </a:fld>
            <a:endParaRPr lang="en-MY"/>
          </a:p>
        </p:txBody>
      </p:sp>
    </p:spTree>
    <p:extLst>
      <p:ext uri="{BB962C8B-B14F-4D97-AF65-F5344CB8AC3E}">
        <p14:creationId xmlns:p14="http://schemas.microsoft.com/office/powerpoint/2010/main" val="36679795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MY"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984417-8091-4A5A-B5F1-70C19F410C1B}" type="slidenum">
              <a:rPr lang="en-MY" smtClean="0"/>
              <a:t>55</a:t>
            </a:fld>
            <a:endParaRPr lang="en-MY"/>
          </a:p>
        </p:txBody>
      </p:sp>
    </p:spTree>
    <p:extLst>
      <p:ext uri="{BB962C8B-B14F-4D97-AF65-F5344CB8AC3E}">
        <p14:creationId xmlns:p14="http://schemas.microsoft.com/office/powerpoint/2010/main" val="3667979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fontAlgn="base"/>
            <a:r>
              <a:rPr lang="en-MY" sz="1200" b="0" i="0" kern="1200" dirty="0" smtClean="0">
                <a:solidFill>
                  <a:schemeClr val="tx1"/>
                </a:solidFill>
                <a:effectLst/>
                <a:latin typeface="+mn-lt"/>
                <a:ea typeface="+mn-ea"/>
                <a:cs typeface="+mn-cs"/>
              </a:rPr>
              <a:t>Decisiveness All leaders must </a:t>
            </a:r>
            <a:r>
              <a:rPr lang="en-MY" sz="1200" b="0" i="0" u="none" strike="noStrike" kern="1200" dirty="0" smtClean="0">
                <a:solidFill>
                  <a:schemeClr val="tx1"/>
                </a:solidFill>
                <a:effectLst/>
                <a:latin typeface="+mn-lt"/>
                <a:ea typeface="+mn-ea"/>
                <a:cs typeface="+mn-cs"/>
                <a:hlinkClick r:id="rId3"/>
              </a:rPr>
              <a:t>make tough decisions. </a:t>
            </a:r>
            <a:r>
              <a:rPr lang="en-MY" sz="1200" b="0" i="0" kern="1200" dirty="0" smtClean="0">
                <a:solidFill>
                  <a:schemeClr val="tx1"/>
                </a:solidFill>
                <a:effectLst/>
                <a:latin typeface="+mn-lt"/>
                <a:ea typeface="+mn-ea"/>
                <a:cs typeface="+mn-cs"/>
              </a:rPr>
              <a:t> It goes with the job. They understand that in certain situations, difficult and timely decisions must be made in the best interests of the entire organization, decisions that require a firmness, authority, and finality that will not please everyone. Extraordinary leaders don't hesitate in such situations. They also know when not to act unilaterally but instead foster collaborative decision making.</a:t>
            </a:r>
          </a:p>
          <a:p>
            <a:pPr fontAlgn="base"/>
            <a:r>
              <a:rPr lang="en-MY" sz="1200" b="0" i="0" kern="1200" dirty="0" smtClean="0">
                <a:solidFill>
                  <a:schemeClr val="tx1"/>
                </a:solidFill>
                <a:effectLst/>
                <a:latin typeface="+mn-lt"/>
                <a:ea typeface="+mn-ea"/>
                <a:cs typeface="+mn-cs"/>
              </a:rPr>
              <a:t>3. Empathy Extraordinary leaders praise in public and address problems in private, with </a:t>
            </a:r>
            <a:r>
              <a:rPr lang="en-MY" sz="1200" b="0" i="0" u="none" strike="noStrike" kern="1200" dirty="0" smtClean="0">
                <a:solidFill>
                  <a:schemeClr val="tx1"/>
                </a:solidFill>
                <a:effectLst/>
                <a:latin typeface="+mn-lt"/>
                <a:ea typeface="+mn-ea"/>
                <a:cs typeface="+mn-cs"/>
                <a:hlinkClick r:id="rId4"/>
              </a:rPr>
              <a:t>a genuine concern</a:t>
            </a:r>
            <a:r>
              <a:rPr lang="en-MY" sz="1200" b="0" i="0" kern="1200" dirty="0" smtClean="0">
                <a:solidFill>
                  <a:schemeClr val="tx1"/>
                </a:solidFill>
                <a:effectLst/>
                <a:latin typeface="+mn-lt"/>
                <a:ea typeface="+mn-ea"/>
                <a:cs typeface="+mn-cs"/>
              </a:rPr>
              <a:t>. The best leaders guide employees through challenges, always on the lookout for solutions to foster the long-term success of the organization. Rather than making things personal when they encounter problems, or assigning blame to individuals, leaders look for constructive solutions and focus on moving forward.</a:t>
            </a:r>
          </a:p>
          <a:p>
            <a:pPr fontAlgn="base"/>
            <a:r>
              <a:rPr lang="en-MY" sz="1200" b="0" i="0" kern="1200" dirty="0" smtClean="0">
                <a:solidFill>
                  <a:schemeClr val="tx1"/>
                </a:solidFill>
                <a:effectLst/>
                <a:latin typeface="+mn-lt"/>
                <a:ea typeface="+mn-ea"/>
                <a:cs typeface="+mn-cs"/>
              </a:rPr>
              <a:t>4. Accountability Extraordinary leaders take responsibility for everyone's performance, including their own. They follow up on all outstanding issues, check in on employees, and monitor the effectiveness of company policies and procedures. When things are going well, they praise. When problems arise, they identify them quickly, seek solutions, and get things back on track.</a:t>
            </a:r>
          </a:p>
          <a:p>
            <a:endParaRPr lang="en-MY" dirty="0"/>
          </a:p>
        </p:txBody>
      </p:sp>
      <p:sp>
        <p:nvSpPr>
          <p:cNvPr id="4" name="Slide Number Placeholder 3"/>
          <p:cNvSpPr>
            <a:spLocks noGrp="1"/>
          </p:cNvSpPr>
          <p:nvPr>
            <p:ph type="sldNum" sz="quarter" idx="10"/>
          </p:nvPr>
        </p:nvSpPr>
        <p:spPr/>
        <p:txBody>
          <a:bodyPr/>
          <a:lstStyle/>
          <a:p>
            <a:fld id="{5E984417-8091-4A5A-B5F1-70C19F410C1B}" type="slidenum">
              <a:rPr lang="en-MY" smtClean="0"/>
              <a:t>9</a:t>
            </a:fld>
            <a:endParaRPr lang="en-MY"/>
          </a:p>
        </p:txBody>
      </p:sp>
    </p:spTree>
    <p:extLst>
      <p:ext uri="{BB962C8B-B14F-4D97-AF65-F5344CB8AC3E}">
        <p14:creationId xmlns:p14="http://schemas.microsoft.com/office/powerpoint/2010/main" val="1143577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5E984417-8091-4A5A-B5F1-70C19F410C1B}" type="slidenum">
              <a:rPr lang="en-MY" smtClean="0"/>
              <a:t>10</a:t>
            </a:fld>
            <a:endParaRPr lang="en-MY"/>
          </a:p>
        </p:txBody>
      </p:sp>
    </p:spTree>
    <p:extLst>
      <p:ext uri="{BB962C8B-B14F-4D97-AF65-F5344CB8AC3E}">
        <p14:creationId xmlns:p14="http://schemas.microsoft.com/office/powerpoint/2010/main" val="1143577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5E984417-8091-4A5A-B5F1-70C19F410C1B}" type="slidenum">
              <a:rPr lang="en-MY" smtClean="0"/>
              <a:t>11</a:t>
            </a:fld>
            <a:endParaRPr lang="en-MY"/>
          </a:p>
        </p:txBody>
      </p:sp>
    </p:spTree>
    <p:extLst>
      <p:ext uri="{BB962C8B-B14F-4D97-AF65-F5344CB8AC3E}">
        <p14:creationId xmlns:p14="http://schemas.microsoft.com/office/powerpoint/2010/main" val="1143577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5E984417-8091-4A5A-B5F1-70C19F410C1B}" type="slidenum">
              <a:rPr lang="en-MY" smtClean="0"/>
              <a:t>13</a:t>
            </a:fld>
            <a:endParaRPr lang="en-MY"/>
          </a:p>
        </p:txBody>
      </p:sp>
    </p:spTree>
    <p:extLst>
      <p:ext uri="{BB962C8B-B14F-4D97-AF65-F5344CB8AC3E}">
        <p14:creationId xmlns:p14="http://schemas.microsoft.com/office/powerpoint/2010/main" val="883456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805371F2-40E4-4D57-B442-1320992BC501}" type="slidenum">
              <a:rPr lang="en-MY" smtClean="0"/>
              <a:t>15</a:t>
            </a:fld>
            <a:endParaRPr lang="en-MY"/>
          </a:p>
        </p:txBody>
      </p:sp>
    </p:spTree>
    <p:extLst>
      <p:ext uri="{BB962C8B-B14F-4D97-AF65-F5344CB8AC3E}">
        <p14:creationId xmlns:p14="http://schemas.microsoft.com/office/powerpoint/2010/main" val="2901933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5E984417-8091-4A5A-B5F1-70C19F410C1B}" type="slidenum">
              <a:rPr lang="en-MY" smtClean="0"/>
              <a:t>17</a:t>
            </a:fld>
            <a:endParaRPr lang="en-MY"/>
          </a:p>
        </p:txBody>
      </p:sp>
    </p:spTree>
    <p:extLst>
      <p:ext uri="{BB962C8B-B14F-4D97-AF65-F5344CB8AC3E}">
        <p14:creationId xmlns:p14="http://schemas.microsoft.com/office/powerpoint/2010/main" val="4153942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5E984417-8091-4A5A-B5F1-70C19F410C1B}" type="slidenum">
              <a:rPr lang="en-MY" smtClean="0"/>
              <a:t>18</a:t>
            </a:fld>
            <a:endParaRPr lang="en-MY"/>
          </a:p>
        </p:txBody>
      </p:sp>
    </p:spTree>
    <p:extLst>
      <p:ext uri="{BB962C8B-B14F-4D97-AF65-F5344CB8AC3E}">
        <p14:creationId xmlns:p14="http://schemas.microsoft.com/office/powerpoint/2010/main" val="42039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n-US" dirty="0" smtClean="0"/>
              <a:t>Click to edit Master title style</a:t>
            </a:r>
            <a:endParaRPr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892" indent="0" algn="ctr">
              <a:buNone/>
              <a:defRPr sz="2100"/>
            </a:lvl2pPr>
            <a:lvl3pPr marL="685783" indent="0" algn="ctr">
              <a:buNone/>
              <a:defRPr sz="1800"/>
            </a:lvl3pPr>
            <a:lvl4pPr marL="1028675" indent="0" algn="ctr">
              <a:buNone/>
              <a:defRPr sz="1500"/>
            </a:lvl4pPr>
            <a:lvl5pPr marL="1371566" indent="0" algn="ctr">
              <a:buNone/>
              <a:defRPr sz="1500"/>
            </a:lvl5pPr>
            <a:lvl6pPr marL="1714457" indent="0" algn="ctr">
              <a:buNone/>
              <a:defRPr sz="1500"/>
            </a:lvl6pPr>
            <a:lvl7pPr marL="2057348" indent="0" algn="ctr">
              <a:buNone/>
              <a:defRPr sz="1500"/>
            </a:lvl7pPr>
            <a:lvl8pPr marL="2400240" indent="0" algn="ctr">
              <a:buNone/>
              <a:defRPr sz="1500"/>
            </a:lvl8pPr>
            <a:lvl9pPr marL="2743132" indent="0" algn="ctr">
              <a:buNone/>
              <a:defRPr sz="1500"/>
            </a:lvl9pPr>
          </a:lstStyle>
          <a:p>
            <a:r>
              <a:rPr lang="en-US" smtClean="0"/>
              <a:t>Click to edit Master subtitle style</a:t>
            </a:r>
            <a:endParaRPr/>
          </a:p>
        </p:txBody>
      </p:sp>
    </p:spTree>
    <p:extLst>
      <p:ext uri="{BB962C8B-B14F-4D97-AF65-F5344CB8AC3E}">
        <p14:creationId xmlns:p14="http://schemas.microsoft.com/office/powerpoint/2010/main" val="2942361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3536256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4638"/>
            <a:ext cx="1971675"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28652" y="274638"/>
            <a:ext cx="5800725" cy="5897562"/>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Tree>
    <p:extLst>
      <p:ext uri="{BB962C8B-B14F-4D97-AF65-F5344CB8AC3E}">
        <p14:creationId xmlns:p14="http://schemas.microsoft.com/office/powerpoint/2010/main" val="1358651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72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Slide Number Placeholder 5"/>
          <p:cNvSpPr>
            <a:spLocks noGrp="1"/>
          </p:cNvSpPr>
          <p:nvPr>
            <p:ph type="sldNum" sz="quarter" idx="12"/>
          </p:nvPr>
        </p:nvSpPr>
        <p:spPr/>
        <p:txBody>
          <a:bodyPr/>
          <a:lstStyle>
            <a:lvl1pPr>
              <a:defRPr>
                <a:solidFill>
                  <a:schemeClr val="tx1"/>
                </a:solidFill>
              </a:defRPr>
            </a:lvl1pPr>
          </a:lstStyle>
          <a:p>
            <a:fld id="{12FE7044-825A-41B4-8F4A-AA6C1173906F}" type="slidenum">
              <a:rPr lang="en-MY" smtClean="0"/>
              <a:t>‹#›</a:t>
            </a:fld>
            <a:endParaRPr lang="en-MY"/>
          </a:p>
        </p:txBody>
      </p:sp>
    </p:spTree>
    <p:extLst>
      <p:ext uri="{BB962C8B-B14F-4D97-AF65-F5344CB8AC3E}">
        <p14:creationId xmlns:p14="http://schemas.microsoft.com/office/powerpoint/2010/main" val="4121594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725920" cy="1371600"/>
          </a:xfrm>
        </p:spPr>
        <p:txBody>
          <a:bodyPr>
            <a:noAutofit/>
          </a:bodyPr>
          <a:lstStyle>
            <a:lvl1pPr>
              <a:defRPr sz="4400" b="1">
                <a:latin typeface="Candara" panose="020E0502030303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467360" y="1783080"/>
            <a:ext cx="7620000" cy="4373563"/>
          </a:xfrm>
        </p:spPr>
        <p:txBody>
          <a:bodyPr/>
          <a:lstStyle>
            <a:lvl1pPr>
              <a:defRPr sz="3200">
                <a:latin typeface="Candara" panose="020E0502030303020204" pitchFamily="34" charset="0"/>
              </a:defRPr>
            </a:lvl1pPr>
            <a:lvl2pPr>
              <a:defRPr sz="3200">
                <a:latin typeface="Candara" panose="020E0502030303020204" pitchFamily="34" charset="0"/>
              </a:defRPr>
            </a:lvl2pPr>
            <a:lvl3pPr>
              <a:defRPr sz="2800">
                <a:latin typeface="Candara" panose="020E0502030303020204" pitchFamily="34" charset="0"/>
              </a:defRPr>
            </a:lvl3pPr>
            <a:lvl4pPr>
              <a:defRPr sz="2800">
                <a:latin typeface="Candara" panose="020E0502030303020204" pitchFamily="34" charset="0"/>
              </a:defRPr>
            </a:lvl4pPr>
            <a:lvl5pPr>
              <a:defRPr sz="2800">
                <a:latin typeface="Candara" panose="020E0502030303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a:lvl1pPr>
          </a:lstStyle>
          <a:p>
            <a:fld id="{12FE7044-825A-41B4-8F4A-AA6C1173906F}" type="slidenum">
              <a:rPr lang="en-MY" smtClean="0"/>
              <a:t>‹#›</a:t>
            </a:fld>
            <a:endParaRPr lang="en-MY"/>
          </a:p>
        </p:txBody>
      </p:sp>
    </p:spTree>
    <p:extLst>
      <p:ext uri="{BB962C8B-B14F-4D97-AF65-F5344CB8AC3E}">
        <p14:creationId xmlns:p14="http://schemas.microsoft.com/office/powerpoint/2010/main" val="1393806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ctr">
              <a:lnSpc>
                <a:spcPct val="100000"/>
              </a:lnSpc>
              <a:defRPr sz="4400" b="0" cap="all" spc="-80" baseline="0">
                <a:solidFill>
                  <a:schemeClr val="tx1"/>
                </a:solidFill>
                <a:latin typeface="Candara" panose="020E0502030303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67360" y="381001"/>
            <a:ext cx="6675120" cy="1066800"/>
          </a:xfrm>
        </p:spPr>
        <p:txBody>
          <a:bodyPr anchor="b"/>
          <a:lstStyle>
            <a:lvl1pPr marL="0" indent="0">
              <a:buNone/>
              <a:defRPr sz="4400" b="1" cap="all" spc="120" baseline="0">
                <a:solidFill>
                  <a:schemeClr val="tx2"/>
                </a:solidFill>
                <a:latin typeface="Candara" panose="020E05020303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lvl1pPr>
              <a:defRPr/>
            </a:lvl1pPr>
          </a:lstStyle>
          <a:p>
            <a:fld id="{12FE7044-825A-41B4-8F4A-AA6C1173906F}" type="slidenum">
              <a:rPr lang="en-MY" smtClean="0"/>
              <a:t>‹#›</a:t>
            </a:fld>
            <a:endParaRPr lang="en-MY"/>
          </a:p>
        </p:txBody>
      </p:sp>
    </p:spTree>
    <p:extLst>
      <p:ext uri="{BB962C8B-B14F-4D97-AF65-F5344CB8AC3E}">
        <p14:creationId xmlns:p14="http://schemas.microsoft.com/office/powerpoint/2010/main" val="2525109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152400"/>
            <a:ext cx="5791200" cy="1371600"/>
          </a:xfrm>
        </p:spPr>
        <p:txBody>
          <a:bodyPr>
            <a:noAutofit/>
          </a:bodyPr>
          <a:lstStyle>
            <a:lvl1pPr>
              <a:defRPr sz="4400" b="1">
                <a:latin typeface="Candara" panose="020E0502030303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1579880" y="1574800"/>
            <a:ext cx="3291840" cy="4525963"/>
          </a:xfrm>
        </p:spPr>
        <p:txBody>
          <a:bodyPr/>
          <a:lstStyle>
            <a:lvl1pPr>
              <a:defRPr sz="3200">
                <a:latin typeface="Candara" panose="020E0502030303020204" pitchFamily="34" charset="0"/>
              </a:defRPr>
            </a:lvl1pPr>
            <a:lvl2pPr>
              <a:defRPr sz="2800">
                <a:latin typeface="Candara" panose="020E0502030303020204" pitchFamily="34" charset="0"/>
              </a:defRPr>
            </a:lvl2pPr>
            <a:lvl3pPr>
              <a:defRPr sz="2400">
                <a:latin typeface="Candara" panose="020E0502030303020204" pitchFamily="34" charset="0"/>
              </a:defRPr>
            </a:lvl3pPr>
            <a:lvl4pPr>
              <a:defRPr sz="2000">
                <a:latin typeface="Candara" panose="020E0502030303020204" pitchFamily="34" charset="0"/>
              </a:defRPr>
            </a:lvl4pPr>
            <a:lvl5pPr>
              <a:defRPr sz="2000">
                <a:latin typeface="Candara" panose="020E0502030303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3200">
                <a:latin typeface="Candara" panose="020E0502030303020204" pitchFamily="34" charset="0"/>
              </a:defRPr>
            </a:lvl1pPr>
            <a:lvl2pPr>
              <a:defRPr sz="2800">
                <a:latin typeface="Candara" panose="020E0502030303020204" pitchFamily="34" charset="0"/>
              </a:defRPr>
            </a:lvl2pPr>
            <a:lvl3pPr>
              <a:defRPr sz="2400">
                <a:latin typeface="Candara" panose="020E0502030303020204" pitchFamily="34" charset="0"/>
              </a:defRPr>
            </a:lvl3pPr>
            <a:lvl4pPr>
              <a:defRPr sz="2000">
                <a:latin typeface="Candara" panose="020E0502030303020204" pitchFamily="34" charset="0"/>
              </a:defRPr>
            </a:lvl4pPr>
            <a:lvl5pPr>
              <a:defRPr sz="2000">
                <a:latin typeface="Candara" panose="020E0502030303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p:txBody>
          <a:bodyPr/>
          <a:lstStyle>
            <a:lvl1pPr>
              <a:defRPr/>
            </a:lvl1pPr>
          </a:lstStyle>
          <a:p>
            <a:fld id="{12FE7044-825A-41B4-8F4A-AA6C1173906F}" type="slidenum">
              <a:rPr lang="en-MY" smtClean="0"/>
              <a:t>‹#›</a:t>
            </a:fld>
            <a:endParaRPr lang="en-MY"/>
          </a:p>
        </p:txBody>
      </p:sp>
    </p:spTree>
    <p:extLst>
      <p:ext uri="{BB962C8B-B14F-4D97-AF65-F5344CB8AC3E}">
        <p14:creationId xmlns:p14="http://schemas.microsoft.com/office/powerpoint/2010/main" val="3800674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400" b="1">
                <a:latin typeface="Candara" panose="020E0502030303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918208"/>
            <a:ext cx="3291840" cy="639762"/>
          </a:xfrm>
        </p:spPr>
        <p:txBody>
          <a:bodyPr anchor="b">
            <a:noAutofit/>
          </a:bodyPr>
          <a:lstStyle>
            <a:lvl1pPr marL="0" indent="0">
              <a:buNone/>
              <a:defRPr sz="2000" b="0" cap="all" spc="100" baseline="0">
                <a:solidFill>
                  <a:schemeClr val="tx1"/>
                </a:solidFill>
                <a:latin typeface="Candara" panose="020E05020303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627632" y="2604806"/>
            <a:ext cx="3291840" cy="3840480"/>
          </a:xfrm>
        </p:spPr>
        <p:txBody>
          <a:bodyPr/>
          <a:lstStyle>
            <a:lvl1pPr>
              <a:defRPr sz="2800">
                <a:latin typeface="Candara" panose="020E0502030303020204" pitchFamily="34" charset="0"/>
              </a:defRPr>
            </a:lvl1pPr>
            <a:lvl2pPr>
              <a:defRPr sz="2400">
                <a:latin typeface="Candara" panose="020E0502030303020204" pitchFamily="34" charset="0"/>
              </a:defRPr>
            </a:lvl2pPr>
            <a:lvl3pPr>
              <a:defRPr sz="2000">
                <a:latin typeface="Candara" panose="020E0502030303020204" pitchFamily="34" charset="0"/>
              </a:defRPr>
            </a:lvl3pPr>
            <a:lvl4pPr>
              <a:defRPr sz="1800">
                <a:latin typeface="Candara" panose="020E0502030303020204" pitchFamily="34" charset="0"/>
              </a:defRPr>
            </a:lvl4pPr>
            <a:lvl5pPr>
              <a:defRPr sz="1800">
                <a:latin typeface="Candara" panose="020E0502030303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093208" y="1918208"/>
            <a:ext cx="3291840" cy="639762"/>
          </a:xfrm>
        </p:spPr>
        <p:txBody>
          <a:bodyPr anchor="b">
            <a:noAutofit/>
          </a:bodyPr>
          <a:lstStyle>
            <a:lvl1pPr marL="0" indent="0">
              <a:buNone/>
              <a:defRPr lang="en-US" sz="2000" b="0" kern="1200" cap="all" spc="100" baseline="0" dirty="0" smtClean="0">
                <a:solidFill>
                  <a:schemeClr val="tx1"/>
                </a:solidFill>
                <a:latin typeface="Candara" panose="020E050203030302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93208" y="2604806"/>
            <a:ext cx="3291840" cy="3840480"/>
          </a:xfrm>
        </p:spPr>
        <p:txBody>
          <a:bodyPr/>
          <a:lstStyle>
            <a:lvl1pPr>
              <a:defRPr sz="2800">
                <a:latin typeface="Candara" panose="020E0502030303020204" pitchFamily="34" charset="0"/>
              </a:defRPr>
            </a:lvl1pPr>
            <a:lvl2pPr>
              <a:defRPr sz="2400">
                <a:latin typeface="Candara" panose="020E0502030303020204" pitchFamily="34" charset="0"/>
              </a:defRPr>
            </a:lvl2pPr>
            <a:lvl3pPr>
              <a:defRPr sz="2000">
                <a:latin typeface="Candara" panose="020E0502030303020204" pitchFamily="34" charset="0"/>
              </a:defRPr>
            </a:lvl3pPr>
            <a:lvl4pPr>
              <a:defRPr sz="1800">
                <a:latin typeface="Candara" panose="020E0502030303020204" pitchFamily="34" charset="0"/>
              </a:defRPr>
            </a:lvl4pPr>
            <a:lvl5pPr>
              <a:defRPr sz="1800">
                <a:latin typeface="Candara" panose="020E0502030303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5"/>
          <p:cNvSpPr>
            <a:spLocks noGrp="1"/>
          </p:cNvSpPr>
          <p:nvPr>
            <p:ph type="sldNum" sz="quarter" idx="12"/>
          </p:nvPr>
        </p:nvSpPr>
        <p:spPr/>
        <p:txBody>
          <a:bodyPr/>
          <a:lstStyle>
            <a:lvl1pPr>
              <a:defRPr/>
            </a:lvl1pPr>
          </a:lstStyle>
          <a:p>
            <a:fld id="{12FE7044-825A-41B4-8F4A-AA6C1173906F}" type="slidenum">
              <a:rPr lang="en-MY" smtClean="0"/>
              <a:t>‹#›</a:t>
            </a:fld>
            <a:endParaRPr lang="en-MY"/>
          </a:p>
        </p:txBody>
      </p:sp>
    </p:spTree>
    <p:extLst>
      <p:ext uri="{BB962C8B-B14F-4D97-AF65-F5344CB8AC3E}">
        <p14:creationId xmlns:p14="http://schemas.microsoft.com/office/powerpoint/2010/main" val="4250708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400" b="1">
                <a:latin typeface="Candara" panose="020E0502030303020204" pitchFamily="34" charset="0"/>
              </a:defRPr>
            </a:lvl1pPr>
          </a:lstStyle>
          <a:p>
            <a:r>
              <a:rPr lang="en-US" smtClean="0"/>
              <a:t>Click to edit Master title style</a:t>
            </a:r>
            <a:endParaRPr lang="en-US"/>
          </a:p>
        </p:txBody>
      </p:sp>
      <p:sp>
        <p:nvSpPr>
          <p:cNvPr id="5" name="Slide Number Placeholder 5"/>
          <p:cNvSpPr>
            <a:spLocks noGrp="1"/>
          </p:cNvSpPr>
          <p:nvPr>
            <p:ph type="sldNum" sz="quarter" idx="12"/>
          </p:nvPr>
        </p:nvSpPr>
        <p:spPr/>
        <p:txBody>
          <a:bodyPr/>
          <a:lstStyle>
            <a:lvl1pPr>
              <a:defRPr/>
            </a:lvl1pPr>
          </a:lstStyle>
          <a:p>
            <a:fld id="{12FE7044-825A-41B4-8F4A-AA6C1173906F}" type="slidenum">
              <a:rPr lang="en-MY" smtClean="0"/>
              <a:t>‹#›</a:t>
            </a:fld>
            <a:endParaRPr lang="en-MY"/>
          </a:p>
        </p:txBody>
      </p:sp>
    </p:spTree>
    <p:extLst>
      <p:ext uri="{BB962C8B-B14F-4D97-AF65-F5344CB8AC3E}">
        <p14:creationId xmlns:p14="http://schemas.microsoft.com/office/powerpoint/2010/main" val="9611420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fld id="{12FE7044-825A-41B4-8F4A-AA6C1173906F}" type="slidenum">
              <a:rPr lang="en-MY" smtClean="0"/>
              <a:t>‹#›</a:t>
            </a:fld>
            <a:endParaRPr lang="en-MY"/>
          </a:p>
        </p:txBody>
      </p:sp>
    </p:spTree>
    <p:extLst>
      <p:ext uri="{BB962C8B-B14F-4D97-AF65-F5344CB8AC3E}">
        <p14:creationId xmlns:p14="http://schemas.microsoft.com/office/powerpoint/2010/main" val="3817241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34410" y="1600200"/>
            <a:ext cx="5111750" cy="4480560"/>
          </a:xfrm>
        </p:spPr>
        <p:txBody>
          <a:bodyPr/>
          <a:lstStyle>
            <a:lvl1pPr>
              <a:defRPr sz="3600">
                <a:latin typeface="Candara" panose="020E0502030303020204" pitchFamily="34" charset="0"/>
              </a:defRPr>
            </a:lvl1pPr>
            <a:lvl2pPr>
              <a:defRPr sz="3200">
                <a:latin typeface="Candara" panose="020E0502030303020204" pitchFamily="34" charset="0"/>
              </a:defRPr>
            </a:lvl2pPr>
            <a:lvl3pPr>
              <a:defRPr sz="2800">
                <a:latin typeface="Candara" panose="020E0502030303020204" pitchFamily="34" charset="0"/>
              </a:defRPr>
            </a:lvl3pPr>
            <a:lvl4pPr>
              <a:defRPr sz="2400">
                <a:latin typeface="Candara" panose="020E0502030303020204" pitchFamily="34" charset="0"/>
              </a:defRPr>
            </a:lvl4pPr>
            <a:lvl5pPr>
              <a:defRPr sz="2400">
                <a:latin typeface="Candara" panose="020E0502030303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16560" y="1600200"/>
            <a:ext cx="3008313" cy="4480560"/>
          </a:xfrm>
        </p:spPr>
        <p:txBody>
          <a:bodyPr>
            <a:normAutofit/>
          </a:bodyPr>
          <a:lstStyle>
            <a:lvl1pPr marL="0" indent="0">
              <a:buNone/>
              <a:defRPr sz="1600">
                <a:latin typeface="Candara" panose="020E0502030303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a:xfrm>
            <a:off x="416560" y="152400"/>
            <a:ext cx="5791200" cy="1371600"/>
          </a:xfrm>
        </p:spPr>
        <p:txBody>
          <a:bodyPr>
            <a:noAutofit/>
          </a:bodyPr>
          <a:lstStyle>
            <a:lvl1pPr>
              <a:defRPr sz="4400" b="1">
                <a:latin typeface="Candara" panose="020E0502030303020204" pitchFamily="34" charset="0"/>
              </a:defRPr>
            </a:lvl1pPr>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smtClean="0"/>
            </a:lvl1pPr>
          </a:lstStyle>
          <a:p>
            <a:fld id="{EB43B48D-ED52-441A-9066-AE67297D38EC}" type="datetimeFigureOut">
              <a:rPr lang="en-MY" smtClean="0"/>
              <a:t>23/8/2017</a:t>
            </a:fld>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2FE7044-825A-41B4-8F4A-AA6C1173906F}" type="slidenum">
              <a:rPr lang="en-MY" smtClean="0"/>
              <a:t>‹#›</a:t>
            </a:fld>
            <a:endParaRPr lang="en-MY"/>
          </a:p>
        </p:txBody>
      </p:sp>
    </p:spTree>
    <p:extLst>
      <p:ext uri="{BB962C8B-B14F-4D97-AF65-F5344CB8AC3E}">
        <p14:creationId xmlns:p14="http://schemas.microsoft.com/office/powerpoint/2010/main" val="2277148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3405082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a:xfrm>
            <a:off x="457200" y="4953000"/>
            <a:ext cx="8153400" cy="762000"/>
          </a:xfrm>
        </p:spPr>
        <p:txBody>
          <a:bodyPr anchor="t"/>
          <a:lstStyle>
            <a:lvl1pPr>
              <a:defRPr sz="3200"/>
            </a:lvl1pPr>
          </a:lstStyle>
          <a:p>
            <a:r>
              <a:rPr lang="en-US" smtClean="0"/>
              <a:t>Click to edit Master title style</a:t>
            </a:r>
            <a:endParaRPr lang="en-US" dirty="0"/>
          </a:p>
        </p:txBody>
      </p:sp>
      <p:sp>
        <p:nvSpPr>
          <p:cNvPr id="7" name="Date Placeholder 4"/>
          <p:cNvSpPr>
            <a:spLocks noGrp="1"/>
          </p:cNvSpPr>
          <p:nvPr>
            <p:ph type="dt" sz="half" idx="10"/>
          </p:nvPr>
        </p:nvSpPr>
        <p:spPr/>
        <p:txBody>
          <a:bodyPr/>
          <a:lstStyle>
            <a:lvl1pPr>
              <a:defRPr smtClean="0"/>
            </a:lvl1pPr>
          </a:lstStyle>
          <a:p>
            <a:fld id="{EB43B48D-ED52-441A-9066-AE67297D38EC}" type="datetimeFigureOut">
              <a:rPr lang="en-MY" smtClean="0"/>
              <a:t>23/8/2017</a:t>
            </a:fld>
            <a:endParaRPr lang="en-MY"/>
          </a:p>
        </p:txBody>
      </p:sp>
      <p:sp>
        <p:nvSpPr>
          <p:cNvPr id="9" name="Footer Placeholder 5"/>
          <p:cNvSpPr>
            <a:spLocks noGrp="1"/>
          </p:cNvSpPr>
          <p:nvPr>
            <p:ph type="ftr" sz="quarter" idx="11"/>
          </p:nvPr>
        </p:nvSpPr>
        <p:spPr/>
        <p:txBody>
          <a:bodyPr/>
          <a:lstStyle>
            <a:lvl1pPr>
              <a:defRPr/>
            </a:lvl1pPr>
          </a:lstStyle>
          <a:p>
            <a:endParaRPr lang="en-MY"/>
          </a:p>
        </p:txBody>
      </p:sp>
      <p:sp>
        <p:nvSpPr>
          <p:cNvPr id="10" name="Slide Number Placeholder 6"/>
          <p:cNvSpPr>
            <a:spLocks noGrp="1"/>
          </p:cNvSpPr>
          <p:nvPr>
            <p:ph type="sldNum" sz="quarter" idx="12"/>
          </p:nvPr>
        </p:nvSpPr>
        <p:spPr/>
        <p:txBody>
          <a:bodyPr/>
          <a:lstStyle>
            <a:lvl1pPr>
              <a:defRPr/>
            </a:lvl1pPr>
          </a:lstStyle>
          <a:p>
            <a:fld id="{12FE7044-825A-41B4-8F4A-AA6C1173906F}" type="slidenum">
              <a:rPr lang="en-MY" smtClean="0"/>
              <a:t>‹#›</a:t>
            </a:fld>
            <a:endParaRPr lang="en-MY"/>
          </a:p>
        </p:txBody>
      </p:sp>
    </p:spTree>
    <p:extLst>
      <p:ext uri="{BB962C8B-B14F-4D97-AF65-F5344CB8AC3E}">
        <p14:creationId xmlns:p14="http://schemas.microsoft.com/office/powerpoint/2010/main" val="3779909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B43B48D-ED52-441A-9066-AE67297D38EC}" type="datetimeFigureOut">
              <a:rPr lang="en-MY" smtClean="0"/>
              <a:t>23/8/2017</a:t>
            </a:fld>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12FE7044-825A-41B4-8F4A-AA6C1173906F}" type="slidenum">
              <a:rPr lang="en-MY" smtClean="0"/>
              <a:t>‹#›</a:t>
            </a:fld>
            <a:endParaRPr lang="en-MY"/>
          </a:p>
        </p:txBody>
      </p:sp>
    </p:spTree>
    <p:extLst>
      <p:ext uri="{BB962C8B-B14F-4D97-AF65-F5344CB8AC3E}">
        <p14:creationId xmlns:p14="http://schemas.microsoft.com/office/powerpoint/2010/main" val="4282844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B43B48D-ED52-441A-9066-AE67297D38EC}" type="datetimeFigureOut">
              <a:rPr lang="en-MY" smtClean="0"/>
              <a:t>23/8/2017</a:t>
            </a:fld>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12FE7044-825A-41B4-8F4A-AA6C1173906F}" type="slidenum">
              <a:rPr lang="en-MY" smtClean="0"/>
              <a:t>‹#›</a:t>
            </a:fld>
            <a:endParaRPr lang="en-MY"/>
          </a:p>
        </p:txBody>
      </p:sp>
    </p:spTree>
    <p:extLst>
      <p:ext uri="{BB962C8B-B14F-4D97-AF65-F5344CB8AC3E}">
        <p14:creationId xmlns:p14="http://schemas.microsoft.com/office/powerpoint/2010/main" val="1326985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90600"/>
          </a:xfrm>
        </p:spPr>
        <p:txBody>
          <a:bodyPr/>
          <a:lstStyle>
            <a:lvl1pPr>
              <a:defRPr>
                <a:solidFill>
                  <a:schemeClr val="tx1"/>
                </a:solidFill>
              </a:defRPr>
            </a:lvl1pPr>
          </a:lstStyle>
          <a:p>
            <a:r>
              <a:rPr lang="en-US" smtClean="0"/>
              <a:t>Click to edit Master title style</a:t>
            </a:r>
            <a:endParaRPr lang="en-MY"/>
          </a:p>
        </p:txBody>
      </p:sp>
      <p:sp>
        <p:nvSpPr>
          <p:cNvPr id="3" name="Text Placeholder 2"/>
          <p:cNvSpPr>
            <a:spLocks noGrp="1"/>
          </p:cNvSpPr>
          <p:nvPr>
            <p:ph type="body" sz="half" idx="1"/>
          </p:nvPr>
        </p:nvSpPr>
        <p:spPr>
          <a:xfrm>
            <a:off x="685800" y="1752600"/>
            <a:ext cx="3810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lipArt Placeholder 3"/>
          <p:cNvSpPr>
            <a:spLocks noGrp="1"/>
          </p:cNvSpPr>
          <p:nvPr>
            <p:ph type="clipArt" sz="half" idx="2"/>
          </p:nvPr>
        </p:nvSpPr>
        <p:spPr>
          <a:xfrm>
            <a:off x="4648200" y="1752600"/>
            <a:ext cx="3810000" cy="4191000"/>
          </a:xfrm>
        </p:spPr>
        <p:txBody>
          <a:bodyPr/>
          <a:lstStyle/>
          <a:p>
            <a:endParaRPr lang="en-MY"/>
          </a:p>
        </p:txBody>
      </p:sp>
      <p:sp>
        <p:nvSpPr>
          <p:cNvPr id="5" name="Date Placeholder 4"/>
          <p:cNvSpPr>
            <a:spLocks noGrp="1"/>
          </p:cNvSpPr>
          <p:nvPr>
            <p:ph type="dt" sz="half" idx="10"/>
          </p:nvPr>
        </p:nvSpPr>
        <p:spPr>
          <a:xfrm>
            <a:off x="457200" y="6019800"/>
            <a:ext cx="1905000" cy="457200"/>
          </a:xfrm>
          <a:prstGeom prst="rect">
            <a:avLst/>
          </a:prstGeom>
        </p:spPr>
        <p:txBody>
          <a:bodyPr/>
          <a:lstStyle>
            <a:lvl1pPr>
              <a:defRPr/>
            </a:lvl1pPr>
          </a:lstStyle>
          <a:p>
            <a:r>
              <a:rPr lang="en-US" altLang="en-US" smtClean="0">
                <a:solidFill>
                  <a:prstClr val="black"/>
                </a:solidFill>
              </a:rPr>
              <a:t>UHAS2142</a:t>
            </a:r>
            <a:endParaRPr lang="en-US" altLang="en-US">
              <a:solidFill>
                <a:prstClr val="black"/>
              </a:solidFill>
            </a:endParaRPr>
          </a:p>
        </p:txBody>
      </p:sp>
      <p:sp>
        <p:nvSpPr>
          <p:cNvPr id="6" name="Footer Placeholder 5"/>
          <p:cNvSpPr>
            <a:spLocks noGrp="1"/>
          </p:cNvSpPr>
          <p:nvPr>
            <p:ph type="ftr" sz="quarter" idx="11"/>
          </p:nvPr>
        </p:nvSpPr>
        <p:spPr>
          <a:xfrm>
            <a:off x="3124200" y="6019800"/>
            <a:ext cx="2895600" cy="457200"/>
          </a:xfrm>
          <a:prstGeom prst="rect">
            <a:avLst/>
          </a:prstGeom>
        </p:spPr>
        <p:txBody>
          <a:bodyPr/>
          <a:lstStyle>
            <a:lvl1pPr>
              <a:defRPr/>
            </a:lvl1pPr>
          </a:lstStyle>
          <a:p>
            <a:endParaRPr lang="en-US" altLang="en-US">
              <a:solidFill>
                <a:prstClr val="black"/>
              </a:solidFill>
            </a:endParaRPr>
          </a:p>
        </p:txBody>
      </p:sp>
      <p:sp>
        <p:nvSpPr>
          <p:cNvPr id="7" name="Slide Number Placeholder 6"/>
          <p:cNvSpPr>
            <a:spLocks noGrp="1"/>
          </p:cNvSpPr>
          <p:nvPr>
            <p:ph type="sldNum" sz="quarter" idx="12"/>
          </p:nvPr>
        </p:nvSpPr>
        <p:spPr>
          <a:xfrm>
            <a:off x="6858000" y="6019800"/>
            <a:ext cx="1905000" cy="457200"/>
          </a:xfrm>
          <a:prstGeom prst="rect">
            <a:avLst/>
          </a:prstGeom>
        </p:spPr>
        <p:txBody>
          <a:bodyPr/>
          <a:lstStyle>
            <a:lvl1pPr>
              <a:defRPr/>
            </a:lvl1pPr>
          </a:lstStyle>
          <a:p>
            <a:fld id="{887307E3-A77B-46B3-9B75-9768CBE9C4C8}"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98556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n-US" smtClean="0"/>
              <a:t>Click to edit Master title style</a:t>
            </a:r>
            <a:endParaRPr/>
          </a:p>
        </p:txBody>
      </p:sp>
      <p:sp>
        <p:nvSpPr>
          <p:cNvPr id="3" name="Text Placeholder 2"/>
          <p:cNvSpPr>
            <a:spLocks noGrp="1"/>
          </p:cNvSpPr>
          <p:nvPr>
            <p:ph type="body" idx="1"/>
          </p:nvPr>
        </p:nvSpPr>
        <p:spPr>
          <a:xfrm>
            <a:off x="623888" y="4552642"/>
            <a:ext cx="7886700" cy="1500187"/>
          </a:xfrm>
        </p:spPr>
        <p:txBody>
          <a:bodyPr anchor="t">
            <a:normAutofit/>
          </a:bodyPr>
          <a:lstStyle>
            <a:lvl1pPr marL="0" indent="0">
              <a:buNone/>
              <a:defRPr sz="1800">
                <a:solidFill>
                  <a:schemeClr val="tx1">
                    <a:lumMod val="75000"/>
                    <a:lumOff val="2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043559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28650" y="1828803"/>
            <a:ext cx="3886200" cy="4351337"/>
          </a:xfrm>
        </p:spPr>
        <p:txBody>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29150" y="1828803"/>
            <a:ext cx="3886200" cy="4351337"/>
          </a:xfrm>
        </p:spPr>
        <p:txBody>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4249378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0936" y="1681851"/>
            <a:ext cx="3867150" cy="731520"/>
          </a:xfrm>
        </p:spPr>
        <p:txBody>
          <a:bodyPr anchor="b">
            <a:normAutofit/>
          </a:bodyPr>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30936" y="2507550"/>
            <a:ext cx="3867150" cy="372825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61299" y="1681851"/>
            <a:ext cx="3868340" cy="731520"/>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61299" y="2507550"/>
            <a:ext cx="3868340" cy="372825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Title 9"/>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1072378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val="3681886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2262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9"/>
            <a:ext cx="2948940" cy="1600197"/>
          </a:xfrm>
        </p:spPr>
        <p:txBody>
          <a:bodyPr anchor="b">
            <a:normAutofit/>
          </a:bodyPr>
          <a:lstStyle>
            <a:lvl1pPr>
              <a:defRPr sz="2400" b="0"/>
            </a:lvl1pPr>
          </a:lstStyle>
          <a:p>
            <a:r>
              <a:rPr lang="en-US" dirty="0" smtClean="0"/>
              <a:t>Click to edit Master title style</a:t>
            </a:r>
            <a:endParaRPr dirty="0"/>
          </a:p>
        </p:txBody>
      </p:sp>
      <p:sp>
        <p:nvSpPr>
          <p:cNvPr id="3" name="Content Placeholder 2"/>
          <p:cNvSpPr>
            <a:spLocks noGrp="1"/>
          </p:cNvSpPr>
          <p:nvPr>
            <p:ph idx="1"/>
          </p:nvPr>
        </p:nvSpPr>
        <p:spPr>
          <a:xfrm>
            <a:off x="3886202" y="990600"/>
            <a:ext cx="4529613"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100000"/>
              </a:lnSpc>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Tree>
    <p:extLst>
      <p:ext uri="{BB962C8B-B14F-4D97-AF65-F5344CB8AC3E}">
        <p14:creationId xmlns:p14="http://schemas.microsoft.com/office/powerpoint/2010/main" val="1483897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n-US" smtClean="0"/>
              <a:t>Click to edit Master title style</a:t>
            </a:r>
            <a:endParaRPr/>
          </a:p>
        </p:txBody>
      </p:sp>
      <p:sp>
        <p:nvSpPr>
          <p:cNvPr id="3" name="Picture Placeholder 2"/>
          <p:cNvSpPr>
            <a:spLocks noGrp="1"/>
          </p:cNvSpPr>
          <p:nvPr>
            <p:ph type="pic" idx="1"/>
          </p:nvPr>
        </p:nvSpPr>
        <p:spPr>
          <a:xfrm>
            <a:off x="3886200" y="990600"/>
            <a:ext cx="4530852" cy="4876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smtClean="0"/>
              <a:t>Click icon to add picture</a:t>
            </a:r>
            <a:endParaRPr/>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100000"/>
              </a:lnSpc>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Tree>
    <p:extLst>
      <p:ext uri="{BB962C8B-B14F-4D97-AF65-F5344CB8AC3E}">
        <p14:creationId xmlns:p14="http://schemas.microsoft.com/office/powerpoint/2010/main" val="4216615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n-US" dirty="0" smtClean="0"/>
              <a:t>Click to edit Master title style</a:t>
            </a:r>
            <a:endParaRPr dirty="0"/>
          </a:p>
        </p:txBody>
      </p:sp>
      <p:sp>
        <p:nvSpPr>
          <p:cNvPr id="3" name="Text Placeholder 2"/>
          <p:cNvSpPr>
            <a:spLocks noGrp="1"/>
          </p:cNvSpPr>
          <p:nvPr>
            <p:ph type="body" idx="1"/>
          </p:nvPr>
        </p:nvSpPr>
        <p:spPr>
          <a:xfrm>
            <a:off x="633845" y="1828803"/>
            <a:ext cx="7886700" cy="435133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Tree>
    <p:extLst>
      <p:ext uri="{BB962C8B-B14F-4D97-AF65-F5344CB8AC3E}">
        <p14:creationId xmlns:p14="http://schemas.microsoft.com/office/powerpoint/2010/main" val="3877551537"/>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sldNum="0" hdr="0" ftr="0" dt="0"/>
  <p:txStyles>
    <p:titleStyle>
      <a:lvl1pPr algn="l" defTabSz="685783" rtl="0" eaLnBrk="1" latinLnBrk="0" hangingPunct="1">
        <a:lnSpc>
          <a:spcPct val="90000"/>
        </a:lnSpc>
        <a:spcBef>
          <a:spcPct val="0"/>
        </a:spcBef>
        <a:buNone/>
        <a:defRPr sz="3300" kern="1200">
          <a:solidFill>
            <a:schemeClr val="accent4">
              <a:lumMod val="40000"/>
              <a:lumOff val="60000"/>
            </a:schemeClr>
          </a:solidFill>
          <a:latin typeface="+mj-lt"/>
          <a:ea typeface="+mj-ea"/>
          <a:cs typeface="+mj-cs"/>
        </a:defRPr>
      </a:lvl1pPr>
    </p:titleStyle>
    <p:bodyStyle>
      <a:lvl1pPr marL="171446" indent="-171446" algn="l" defTabSz="685783" rtl="0" eaLnBrk="1" latinLnBrk="0" hangingPunct="1">
        <a:lnSpc>
          <a:spcPct val="90000"/>
        </a:lnSpc>
        <a:spcBef>
          <a:spcPts val="750"/>
        </a:spcBef>
        <a:buSzPct val="80000"/>
        <a:buFont typeface="Arial"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SzPct val="80000"/>
        <a:buFont typeface="Arial"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SzPct val="80000"/>
        <a:buFont typeface="Arial"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SzPct val="80000"/>
        <a:buFont typeface="Arial"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SzPct val="80000"/>
        <a:buFont typeface="Arial" pitchFamily="34" charset="0"/>
        <a:buChar char="•"/>
        <a:defRPr sz="1350" kern="1200">
          <a:solidFill>
            <a:schemeClr val="tx1"/>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752600"/>
            <a:ext cx="76200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172200"/>
            <a:ext cx="3429000" cy="304800"/>
          </a:xfrm>
          <a:prstGeom prst="rect">
            <a:avLst/>
          </a:prstGeom>
        </p:spPr>
        <p:txBody>
          <a:bodyPr vert="horz" wrap="square" lIns="91440" tIns="45720" rIns="91440" bIns="0" numCol="1" anchor="b" anchorCtr="0" compatLnSpc="1">
            <a:prstTxWarp prst="textNoShape">
              <a:avLst/>
            </a:prstTxWarp>
          </a:bodyPr>
          <a:lstStyle>
            <a:lvl1pPr eaLnBrk="1" hangingPunct="1">
              <a:defRPr sz="1000" smtClean="0">
                <a:solidFill>
                  <a:srgbClr val="898989"/>
                </a:solidFill>
              </a:defRPr>
            </a:lvl1pPr>
          </a:lstStyle>
          <a:p>
            <a:pPr>
              <a:defRPr/>
            </a:pPr>
            <a:fld id="{FFDF204E-7EFD-4485-BCB0-746D4FC588F4}" type="datetimeFigureOut">
              <a:rPr lang="en-MY" altLang="en-US"/>
              <a:pPr>
                <a:defRPr/>
              </a:pPr>
              <a:t>23/8/2017</a:t>
            </a:fld>
            <a:endParaRPr lang="en-MY" altLang="en-US"/>
          </a:p>
        </p:txBody>
      </p:sp>
      <p:sp>
        <p:nvSpPr>
          <p:cNvPr id="5" name="Footer Placeholder 4"/>
          <p:cNvSpPr>
            <a:spLocks noGrp="1"/>
          </p:cNvSpPr>
          <p:nvPr>
            <p:ph type="ftr" sz="quarter" idx="3"/>
          </p:nvPr>
        </p:nvSpPr>
        <p:spPr>
          <a:xfrm>
            <a:off x="457200" y="6492875"/>
            <a:ext cx="3429000" cy="284163"/>
          </a:xfrm>
          <a:prstGeom prst="rect">
            <a:avLst/>
          </a:prstGeom>
        </p:spPr>
        <p:txBody>
          <a:bodyPr vert="horz" lIns="91440" tIns="45720" rIns="91440" bIns="45720" rtlCol="0" anchor="t"/>
          <a:lstStyle>
            <a:lvl1pPr algn="l" eaLnBrk="1" fontAlgn="auto" hangingPunct="1">
              <a:spcBef>
                <a:spcPts val="0"/>
              </a:spcBef>
              <a:spcAft>
                <a:spcPts val="0"/>
              </a:spcAft>
              <a:defRPr sz="1000">
                <a:solidFill>
                  <a:prstClr val="black">
                    <a:tint val="75000"/>
                  </a:prstClr>
                </a:solidFill>
                <a:latin typeface="+mn-lt"/>
                <a:ea typeface="+mn-ea"/>
              </a:defRPr>
            </a:lvl1pPr>
          </a:lstStyle>
          <a:p>
            <a:pPr>
              <a:defRPr/>
            </a:pPr>
            <a:endParaRPr lang="en-MY"/>
          </a:p>
        </p:txBody>
      </p:sp>
      <p:sp>
        <p:nvSpPr>
          <p:cNvPr id="6" name="Slide Number Placeholder 5"/>
          <p:cNvSpPr>
            <a:spLocks noGrp="1"/>
          </p:cNvSpPr>
          <p:nvPr>
            <p:ph type="sldNum" sz="quarter" idx="4"/>
          </p:nvPr>
        </p:nvSpPr>
        <p:spPr>
          <a:xfrm rot="16200000">
            <a:off x="8227219" y="5885656"/>
            <a:ext cx="1316038"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2400" b="1">
                <a:solidFill>
                  <a:srgbClr val="898989"/>
                </a:solidFill>
              </a:defRPr>
            </a:lvl1pPr>
          </a:lstStyle>
          <a:p>
            <a:fld id="{2EDA7CFC-F969-455F-8BD0-7CAD074D04DF}" type="slidenum">
              <a:rPr lang="en-MY" altLang="en-US"/>
              <a:pPr/>
              <a:t>‹#›</a:t>
            </a:fld>
            <a:endParaRPr lang="en-MY" altLang="en-US"/>
          </a:p>
        </p:txBody>
      </p:sp>
      <p:sp>
        <p:nvSpPr>
          <p:cNvPr id="7" name="Rectangle 6"/>
          <p:cNvSpPr/>
          <p:nvPr/>
        </p:nvSpPr>
        <p:spPr>
          <a:xfrm>
            <a:off x="9001125" y="0"/>
            <a:ext cx="142875"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p:nvSpPr>
        <p:spPr>
          <a:xfrm>
            <a:off x="9001125" y="1371600"/>
            <a:ext cx="142875"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33" name="Picture 8"/>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177088" y="184150"/>
            <a:ext cx="17160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987675" y="6453188"/>
            <a:ext cx="338455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Lst>
  <p:hf sldNum="0" hdr="0" ftr="0" dt="0"/>
  <p:txStyles>
    <p:titleStyle>
      <a:lvl1pPr algn="l" rtl="0" eaLnBrk="1" fontAlgn="base" hangingPunct="1">
        <a:spcBef>
          <a:spcPct val="0"/>
        </a:spcBef>
        <a:spcAft>
          <a:spcPct val="0"/>
        </a:spcAft>
        <a:defRPr sz="3600" kern="1200" cap="all" spc="-60">
          <a:solidFill>
            <a:schemeClr val="tx2"/>
          </a:solidFill>
          <a:latin typeface="+mj-lt"/>
          <a:ea typeface="MS PGothic" panose="020B0600070205080204" pitchFamily="34" charset="-128"/>
          <a:cs typeface="+mj-cs"/>
        </a:defRPr>
      </a:lvl1pPr>
      <a:lvl2pPr algn="l" rtl="0" eaLnBrk="1" fontAlgn="base" hangingPunct="1">
        <a:spcBef>
          <a:spcPct val="0"/>
        </a:spcBef>
        <a:spcAft>
          <a:spcPct val="0"/>
        </a:spcAft>
        <a:defRPr sz="3600">
          <a:solidFill>
            <a:schemeClr val="tx2"/>
          </a:solidFill>
          <a:latin typeface="Arial Black" panose="020B0A04020102020204" pitchFamily="34" charset="0"/>
          <a:ea typeface="MS PGothic" panose="020B0600070205080204" pitchFamily="34" charset="-128"/>
        </a:defRPr>
      </a:lvl2pPr>
      <a:lvl3pPr algn="l" rtl="0" eaLnBrk="1" fontAlgn="base" hangingPunct="1">
        <a:spcBef>
          <a:spcPct val="0"/>
        </a:spcBef>
        <a:spcAft>
          <a:spcPct val="0"/>
        </a:spcAft>
        <a:defRPr sz="3600">
          <a:solidFill>
            <a:schemeClr val="tx2"/>
          </a:solidFill>
          <a:latin typeface="Arial Black" panose="020B0A04020102020204" pitchFamily="34" charset="0"/>
          <a:ea typeface="MS PGothic" panose="020B0600070205080204" pitchFamily="34" charset="-128"/>
        </a:defRPr>
      </a:lvl3pPr>
      <a:lvl4pPr algn="l" rtl="0" eaLnBrk="1" fontAlgn="base" hangingPunct="1">
        <a:spcBef>
          <a:spcPct val="0"/>
        </a:spcBef>
        <a:spcAft>
          <a:spcPct val="0"/>
        </a:spcAft>
        <a:defRPr sz="3600">
          <a:solidFill>
            <a:schemeClr val="tx2"/>
          </a:solidFill>
          <a:latin typeface="Arial Black" panose="020B0A04020102020204" pitchFamily="34" charset="0"/>
          <a:ea typeface="MS PGothic" panose="020B0600070205080204" pitchFamily="34" charset="-128"/>
        </a:defRPr>
      </a:lvl4pPr>
      <a:lvl5pPr algn="l" rtl="0" eaLnBrk="1" fontAlgn="base" hangingPunct="1">
        <a:spcBef>
          <a:spcPct val="0"/>
        </a:spcBef>
        <a:spcAft>
          <a:spcPct val="0"/>
        </a:spcAft>
        <a:defRPr sz="3600">
          <a:solidFill>
            <a:schemeClr val="tx2"/>
          </a:solidFill>
          <a:latin typeface="Arial Black" panose="020B0A04020102020204" pitchFamily="34" charset="0"/>
          <a:ea typeface="MS PGothic" panose="020B0600070205080204" pitchFamily="34" charset="-128"/>
        </a:defRPr>
      </a:lvl5pPr>
      <a:lvl6pPr marL="457200" algn="l" rtl="0" eaLnBrk="1" fontAlgn="base" hangingPunct="1">
        <a:spcBef>
          <a:spcPct val="0"/>
        </a:spcBef>
        <a:spcAft>
          <a:spcPct val="0"/>
        </a:spcAft>
        <a:defRPr sz="3600">
          <a:solidFill>
            <a:schemeClr val="tx2"/>
          </a:solidFill>
          <a:latin typeface="Arial Black" panose="020B0A04020102020204" pitchFamily="34" charset="0"/>
          <a:ea typeface="MS PGothic" panose="020B0600070205080204" pitchFamily="34" charset="-128"/>
        </a:defRPr>
      </a:lvl6pPr>
      <a:lvl7pPr marL="914400" algn="l" rtl="0" eaLnBrk="1" fontAlgn="base" hangingPunct="1">
        <a:spcBef>
          <a:spcPct val="0"/>
        </a:spcBef>
        <a:spcAft>
          <a:spcPct val="0"/>
        </a:spcAft>
        <a:defRPr sz="3600">
          <a:solidFill>
            <a:schemeClr val="tx2"/>
          </a:solidFill>
          <a:latin typeface="Arial Black" panose="020B0A04020102020204" pitchFamily="34" charset="0"/>
          <a:ea typeface="MS PGothic" panose="020B0600070205080204" pitchFamily="34" charset="-128"/>
        </a:defRPr>
      </a:lvl7pPr>
      <a:lvl8pPr marL="1371600" algn="l" rtl="0" eaLnBrk="1" fontAlgn="base" hangingPunct="1">
        <a:spcBef>
          <a:spcPct val="0"/>
        </a:spcBef>
        <a:spcAft>
          <a:spcPct val="0"/>
        </a:spcAft>
        <a:defRPr sz="3600">
          <a:solidFill>
            <a:schemeClr val="tx2"/>
          </a:solidFill>
          <a:latin typeface="Arial Black" panose="020B0A04020102020204" pitchFamily="34" charset="0"/>
          <a:ea typeface="MS PGothic" panose="020B0600070205080204" pitchFamily="34" charset="-128"/>
        </a:defRPr>
      </a:lvl8pPr>
      <a:lvl9pPr marL="1828800" algn="l" rtl="0" eaLnBrk="1" fontAlgn="base" hangingPunct="1">
        <a:spcBef>
          <a:spcPct val="0"/>
        </a:spcBef>
        <a:spcAft>
          <a:spcPct val="0"/>
        </a:spcAft>
        <a:defRPr sz="3600">
          <a:solidFill>
            <a:schemeClr val="tx2"/>
          </a:solidFill>
          <a:latin typeface="Arial Black" panose="020B0A04020102020204" pitchFamily="34" charset="0"/>
          <a:ea typeface="MS PGothic" panose="020B0600070205080204" pitchFamily="34" charset="-128"/>
        </a:defRPr>
      </a:lvl9pPr>
    </p:titleStyle>
    <p:bodyStyle>
      <a:lvl1pPr algn="l" rtl="0" eaLnBrk="1" fontAlgn="base" hangingPunct="1">
        <a:spcBef>
          <a:spcPct val="20000"/>
        </a:spcBef>
        <a:spcAft>
          <a:spcPts val="600"/>
        </a:spcAft>
        <a:buFont typeface="Arial" pitchFamily="34" charset="0"/>
        <a:defRPr sz="2000" b="1" kern="1200">
          <a:solidFill>
            <a:schemeClr val="tx1"/>
          </a:solidFill>
          <a:latin typeface="+mn-lt"/>
          <a:ea typeface="MS PGothic" panose="020B0600070205080204" pitchFamily="34" charset="-128"/>
          <a:cs typeface="+mn-cs"/>
        </a:defRPr>
      </a:lvl1pPr>
      <a:lvl2pPr marL="457200" indent="-182563" algn="l" rtl="0" eaLnBrk="1" fontAlgn="base" hangingPunct="1">
        <a:spcBef>
          <a:spcPct val="20000"/>
        </a:spcBef>
        <a:spcAft>
          <a:spcPct val="0"/>
        </a:spcAft>
        <a:buClr>
          <a:schemeClr val="tx2"/>
        </a:buClr>
        <a:buFont typeface="Arial" pitchFamily="34" charset="0"/>
        <a:buChar char="•"/>
        <a:defRPr sz="2000" kern="1200">
          <a:solidFill>
            <a:schemeClr val="tx1"/>
          </a:solidFill>
          <a:latin typeface="+mn-lt"/>
          <a:ea typeface="MS PGothic" panose="020B0600070205080204" pitchFamily="34" charset="-128"/>
          <a:cs typeface="+mn-cs"/>
        </a:defRPr>
      </a:lvl2pPr>
      <a:lvl3pPr marL="1143000" indent="-228600" algn="l" rtl="0" eaLnBrk="1" fontAlgn="base" hangingPunct="1">
        <a:spcBef>
          <a:spcPct val="20000"/>
        </a:spcBef>
        <a:spcAft>
          <a:spcPct val="0"/>
        </a:spcAft>
        <a:buClr>
          <a:schemeClr val="tx2"/>
        </a:buClr>
        <a:buFont typeface="Arial" pitchFamily="34" charset="0"/>
        <a:buChar char="•"/>
        <a:defRPr kern="1200">
          <a:solidFill>
            <a:schemeClr val="tx1"/>
          </a:solidFill>
          <a:latin typeface="+mn-lt"/>
          <a:ea typeface="MS PGothic" panose="020B0600070205080204" pitchFamily="34" charset="-128"/>
          <a:cs typeface="+mn-cs"/>
        </a:defRPr>
      </a:lvl3pPr>
      <a:lvl4pPr marL="1600200" indent="-228600" algn="l" rtl="0" eaLnBrk="1" fontAlgn="base" hangingPunct="1">
        <a:spcBef>
          <a:spcPct val="20000"/>
        </a:spcBef>
        <a:spcAft>
          <a:spcPct val="0"/>
        </a:spcAft>
        <a:buClr>
          <a:schemeClr val="tx2"/>
        </a:buClr>
        <a:buFont typeface="Arial" pitchFamily="34" charset="0"/>
        <a:buChar char="•"/>
        <a:defRPr kern="1200">
          <a:solidFill>
            <a:schemeClr val="tx1"/>
          </a:solidFill>
          <a:latin typeface="+mn-lt"/>
          <a:ea typeface="MS PGothic" panose="020B0600070205080204" pitchFamily="34" charset="-128"/>
          <a:cs typeface="+mn-cs"/>
        </a:defRPr>
      </a:lvl4pPr>
      <a:lvl5pPr marL="2057400" indent="-228600" algn="l" rtl="0" eaLnBrk="1" fontAlgn="base" hangingPunct="1">
        <a:spcBef>
          <a:spcPct val="20000"/>
        </a:spcBef>
        <a:spcAft>
          <a:spcPct val="0"/>
        </a:spcAft>
        <a:buClr>
          <a:schemeClr val="tx2"/>
        </a:buClr>
        <a:buFont typeface="Arial" pitchFamily="34" charset="0"/>
        <a:buChar char="•"/>
        <a:defRPr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hyperlink" Target="http://pptslidestream.blogspot.com/"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pptslidestream.blogspot.com/" TargetMode="Externa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hyperlink" Target="http://pptslidestream.blogspot.com/"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pptslidestream.blogspot.com/" TargetMode="Externa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p:cNvSpPr txBox="1">
            <a:spLocks noChangeArrowheads="1"/>
          </p:cNvSpPr>
          <p:nvPr/>
        </p:nvSpPr>
        <p:spPr bwMode="auto">
          <a:xfrm>
            <a:off x="5486968" y="6454364"/>
            <a:ext cx="35170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r>
              <a:rPr lang="en-US" altLang="en-US" b="1" dirty="0">
                <a:solidFill>
                  <a:schemeClr val="bg1">
                    <a:lumMod val="50000"/>
                  </a:schemeClr>
                </a:solidFill>
                <a:latin typeface="Trebuchet MS" panose="020B0603020202020204" pitchFamily="34" charset="0"/>
              </a:rPr>
              <a:t>DR. HALIMAH MOHD YUSOF</a:t>
            </a:r>
            <a:endParaRPr lang="en-MY" altLang="en-US" b="1" dirty="0">
              <a:solidFill>
                <a:schemeClr val="bg1">
                  <a:lumMod val="50000"/>
                </a:schemeClr>
              </a:solidFill>
              <a:latin typeface="Trebuchet MS" panose="020B0603020202020204" pitchFamily="34" charset="0"/>
            </a:endParaRPr>
          </a:p>
        </p:txBody>
      </p:sp>
      <p:sp>
        <p:nvSpPr>
          <p:cNvPr id="3" name="Rectangle 2"/>
          <p:cNvSpPr/>
          <p:nvPr/>
        </p:nvSpPr>
        <p:spPr>
          <a:xfrm>
            <a:off x="140016" y="153809"/>
            <a:ext cx="8863965" cy="2169825"/>
          </a:xfrm>
          <a:prstGeom prst="rect">
            <a:avLst/>
          </a:prstGeom>
        </p:spPr>
        <p:txBody>
          <a:bodyPr wrap="square">
            <a:spAutoFit/>
          </a:bodyPr>
          <a:lstStyle/>
          <a:p>
            <a:pPr algn="ctr"/>
            <a:r>
              <a:rPr lang="en-US" sz="45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ebuchet MS" panose="020B0603020202020204" pitchFamily="34" charset="0"/>
              </a:rPr>
              <a:t>LEADERSHIP </a:t>
            </a:r>
            <a:endParaRPr lang="en-US" sz="45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ebuchet MS" panose="020B0603020202020204" pitchFamily="34" charset="0"/>
            </a:endParaRPr>
          </a:p>
          <a:p>
            <a:pPr algn="ctr"/>
            <a:r>
              <a:rPr lang="en-US" sz="45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ebuchet MS" panose="020B0603020202020204" pitchFamily="34" charset="0"/>
              </a:rPr>
              <a:t>&amp; </a:t>
            </a:r>
          </a:p>
          <a:p>
            <a:pPr algn="ctr"/>
            <a:r>
              <a:rPr lang="en-US" sz="45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ebuchet MS" panose="020B0603020202020204" pitchFamily="34" charset="0"/>
              </a:rPr>
              <a:t>TEAMWORKING</a:t>
            </a:r>
            <a:endParaRPr lang="en-US" sz="45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ebuchet MS" panose="020B0603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4148" y="2537961"/>
            <a:ext cx="5591326" cy="3727550"/>
          </a:xfrm>
          <a:prstGeom prst="rect">
            <a:avLst/>
          </a:prstGeom>
          <a:ln>
            <a:noFill/>
          </a:ln>
          <a:effectLst>
            <a:softEdge rad="112500"/>
          </a:effectLst>
        </p:spPr>
      </p:pic>
    </p:spTree>
    <p:extLst>
      <p:ext uri="{BB962C8B-B14F-4D97-AF65-F5344CB8AC3E}">
        <p14:creationId xmlns:p14="http://schemas.microsoft.com/office/powerpoint/2010/main" val="2643679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997927"/>
            <a:ext cx="9144000" cy="742950"/>
          </a:xfrm>
        </p:spPr>
        <p:txBody>
          <a:bodyPr>
            <a:normAutofit fontScale="90000"/>
          </a:bodyPr>
          <a:lstStyle/>
          <a:p>
            <a:pPr algn="ctr"/>
            <a:r>
              <a:rPr lang="en-MY" b="1" dirty="0">
                <a:latin typeface="Candara" panose="020E0502030303020204" pitchFamily="34" charset="0"/>
              </a:rPr>
              <a:t>Inner Habits and Qualities </a:t>
            </a:r>
            <a:r>
              <a:rPr lang="en-MY" b="1" dirty="0" smtClean="0">
                <a:latin typeface="Candara" panose="020E0502030303020204" pitchFamily="34" charset="0"/>
              </a:rPr>
              <a:t>of a </a:t>
            </a:r>
            <a:r>
              <a:rPr lang="en-MY" b="1" dirty="0">
                <a:latin typeface="Candara" panose="020E0502030303020204" pitchFamily="34" charset="0"/>
              </a:rPr>
              <a:t>True </a:t>
            </a:r>
            <a:r>
              <a:rPr lang="en-MY" b="1" dirty="0" smtClean="0">
                <a:latin typeface="Candara" panose="020E0502030303020204" pitchFamily="34" charset="0"/>
              </a:rPr>
              <a:t>Leader</a:t>
            </a:r>
            <a:endParaRPr lang="en-MY" b="1" dirty="0">
              <a:latin typeface="Candara" panose="020E0502030303020204" pitchFamily="34" charset="0"/>
            </a:endParaRPr>
          </a:p>
        </p:txBody>
      </p:sp>
      <p:sp>
        <p:nvSpPr>
          <p:cNvPr id="6" name="Text Placeholder 5"/>
          <p:cNvSpPr>
            <a:spLocks noGrp="1"/>
          </p:cNvSpPr>
          <p:nvPr>
            <p:ph type="body" sz="half" idx="1"/>
          </p:nvPr>
        </p:nvSpPr>
        <p:spPr>
          <a:xfrm>
            <a:off x="868680" y="2526030"/>
            <a:ext cx="3210951" cy="3143250"/>
          </a:xfrm>
        </p:spPr>
        <p:txBody>
          <a:bodyPr>
            <a:normAutofit/>
          </a:bodyPr>
          <a:lstStyle/>
          <a:p>
            <a:pPr marL="0" indent="0">
              <a:spcAft>
                <a:spcPts val="2250"/>
              </a:spcAft>
              <a:buNone/>
            </a:pPr>
            <a:r>
              <a:rPr lang="en-MY" sz="2400" b="1" dirty="0">
                <a:solidFill>
                  <a:schemeClr val="tx1"/>
                </a:solidFill>
                <a:latin typeface="Candara" panose="020E0502030303020204" pitchFamily="34" charset="0"/>
              </a:rPr>
              <a:t>Honesty &amp; Integrity</a:t>
            </a:r>
          </a:p>
          <a:p>
            <a:pPr marL="0" indent="0">
              <a:spcAft>
                <a:spcPts val="2250"/>
              </a:spcAft>
              <a:buNone/>
            </a:pPr>
            <a:r>
              <a:rPr lang="en-US" sz="2400" b="1" dirty="0">
                <a:solidFill>
                  <a:schemeClr val="tx1"/>
                </a:solidFill>
                <a:latin typeface="Candara" panose="020E0502030303020204" pitchFamily="34" charset="0"/>
              </a:rPr>
              <a:t>Communicate effectively</a:t>
            </a:r>
          </a:p>
          <a:p>
            <a:pPr marL="0" indent="0">
              <a:spcAft>
                <a:spcPts val="2250"/>
              </a:spcAft>
              <a:buNone/>
            </a:pPr>
            <a:r>
              <a:rPr lang="en-US" sz="2400" b="1" dirty="0">
                <a:solidFill>
                  <a:schemeClr val="tx1"/>
                </a:solidFill>
                <a:latin typeface="Candara" panose="020E0502030303020204" pitchFamily="34" charset="0"/>
              </a:rPr>
              <a:t>Make others feel safe to speak up</a:t>
            </a:r>
          </a:p>
        </p:txBody>
      </p:sp>
      <p:sp>
        <p:nvSpPr>
          <p:cNvPr id="7" name="Content Placeholder 7"/>
          <p:cNvSpPr txBox="1">
            <a:spLocks/>
          </p:cNvSpPr>
          <p:nvPr/>
        </p:nvSpPr>
        <p:spPr>
          <a:xfrm>
            <a:off x="4514850" y="2526030"/>
            <a:ext cx="3966210" cy="2071728"/>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2250"/>
              </a:spcAft>
              <a:buNone/>
            </a:pPr>
            <a:r>
              <a:rPr lang="en-US" sz="2400" b="1" dirty="0">
                <a:latin typeface="Candara" panose="020E0502030303020204" pitchFamily="34" charset="0"/>
              </a:rPr>
              <a:t>Measure &amp; reward performance</a:t>
            </a:r>
          </a:p>
          <a:p>
            <a:pPr marL="0" indent="0">
              <a:spcAft>
                <a:spcPts val="2250"/>
              </a:spcAft>
              <a:buNone/>
            </a:pPr>
            <a:r>
              <a:rPr lang="en-US" sz="2400" b="1" dirty="0">
                <a:latin typeface="Candara" panose="020E0502030303020204" pitchFamily="34" charset="0"/>
              </a:rPr>
              <a:t>Provide continuous feedback</a:t>
            </a:r>
          </a:p>
          <a:p>
            <a:pPr marL="0" indent="0">
              <a:spcAft>
                <a:spcPts val="2250"/>
              </a:spcAft>
              <a:buNone/>
            </a:pPr>
            <a:r>
              <a:rPr lang="en-US" sz="2400" b="1" dirty="0">
                <a:latin typeface="Candara" panose="020E0502030303020204" pitchFamily="34" charset="0"/>
              </a:rPr>
              <a:t>Properly allocate and deploy talent</a:t>
            </a:r>
          </a:p>
        </p:txBody>
      </p:sp>
    </p:spTree>
    <p:extLst>
      <p:ext uri="{BB962C8B-B14F-4D97-AF65-F5344CB8AC3E}">
        <p14:creationId xmlns:p14="http://schemas.microsoft.com/office/powerpoint/2010/main" val="1198451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044819"/>
            <a:ext cx="9144000" cy="742950"/>
          </a:xfrm>
        </p:spPr>
        <p:txBody>
          <a:bodyPr>
            <a:normAutofit fontScale="90000"/>
          </a:bodyPr>
          <a:lstStyle/>
          <a:p>
            <a:pPr algn="ctr"/>
            <a:r>
              <a:rPr lang="en-MY" b="1" dirty="0">
                <a:latin typeface="Candara" panose="020E0502030303020204" pitchFamily="34" charset="0"/>
              </a:rPr>
              <a:t>Inner </a:t>
            </a:r>
            <a:r>
              <a:rPr lang="en-MY" b="1" dirty="0" smtClean="0">
                <a:latin typeface="Candara" panose="020E0502030303020204" pitchFamily="34" charset="0"/>
              </a:rPr>
              <a:t>Habits and Qualities of a </a:t>
            </a:r>
            <a:r>
              <a:rPr lang="en-MY" b="1" dirty="0">
                <a:latin typeface="Candara" panose="020E0502030303020204" pitchFamily="34" charset="0"/>
              </a:rPr>
              <a:t>True </a:t>
            </a:r>
            <a:r>
              <a:rPr lang="en-MY" b="1" dirty="0" smtClean="0">
                <a:latin typeface="Candara" panose="020E0502030303020204" pitchFamily="34" charset="0"/>
              </a:rPr>
              <a:t>Leader</a:t>
            </a:r>
            <a:endParaRPr lang="en-MY" b="1" dirty="0">
              <a:latin typeface="Candara" panose="020E0502030303020204" pitchFamily="34" charset="0"/>
            </a:endParaRPr>
          </a:p>
        </p:txBody>
      </p:sp>
      <p:sp>
        <p:nvSpPr>
          <p:cNvPr id="2" name="Text Placeholder 1"/>
          <p:cNvSpPr>
            <a:spLocks noGrp="1"/>
          </p:cNvSpPr>
          <p:nvPr>
            <p:ph type="body" sz="half" idx="1"/>
          </p:nvPr>
        </p:nvSpPr>
        <p:spPr>
          <a:xfrm>
            <a:off x="777240" y="2457450"/>
            <a:ext cx="3543300" cy="3143250"/>
          </a:xfrm>
        </p:spPr>
        <p:txBody>
          <a:bodyPr>
            <a:noAutofit/>
          </a:bodyPr>
          <a:lstStyle/>
          <a:p>
            <a:pPr marL="0" indent="0">
              <a:spcAft>
                <a:spcPts val="1800"/>
              </a:spcAft>
              <a:buNone/>
            </a:pPr>
            <a:r>
              <a:rPr lang="en-US" sz="2400" b="1" dirty="0">
                <a:latin typeface="Candara" panose="020E0502030303020204" pitchFamily="34" charset="0"/>
              </a:rPr>
              <a:t>Inspire others : Lead by example</a:t>
            </a:r>
          </a:p>
          <a:p>
            <a:pPr marL="0" indent="0">
              <a:spcAft>
                <a:spcPts val="1800"/>
              </a:spcAft>
              <a:buNone/>
            </a:pPr>
            <a:r>
              <a:rPr lang="en-MY" sz="2400" b="1" dirty="0">
                <a:latin typeface="Candara" panose="020E0502030303020204" pitchFamily="34" charset="0"/>
              </a:rPr>
              <a:t>Willingness to change &amp; consider new opportunities</a:t>
            </a:r>
          </a:p>
          <a:p>
            <a:pPr marL="0" indent="0">
              <a:spcAft>
                <a:spcPts val="1800"/>
              </a:spcAft>
              <a:buNone/>
            </a:pPr>
            <a:r>
              <a:rPr lang="en-MY" sz="2400" b="1" dirty="0">
                <a:latin typeface="Candara" panose="020E0502030303020204" pitchFamily="34" charset="0"/>
              </a:rPr>
              <a:t>Creativity in searching for new solutions</a:t>
            </a:r>
          </a:p>
          <a:p>
            <a:pPr marL="214308" indent="-214308">
              <a:spcAft>
                <a:spcPts val="1800"/>
              </a:spcAft>
            </a:pPr>
            <a:endParaRPr lang="en-MY" sz="2400" b="1" dirty="0">
              <a:latin typeface="Candara" panose="020E0502030303020204" pitchFamily="34" charset="0"/>
            </a:endParaRPr>
          </a:p>
        </p:txBody>
      </p:sp>
      <p:sp>
        <p:nvSpPr>
          <p:cNvPr id="9" name="Rectangle 8"/>
          <p:cNvSpPr/>
          <p:nvPr/>
        </p:nvSpPr>
        <p:spPr>
          <a:xfrm>
            <a:off x="4692017" y="2457451"/>
            <a:ext cx="3560445" cy="3739485"/>
          </a:xfrm>
          <a:prstGeom prst="rect">
            <a:avLst/>
          </a:prstGeom>
        </p:spPr>
        <p:txBody>
          <a:bodyPr wrap="square">
            <a:spAutoFit/>
          </a:bodyPr>
          <a:lstStyle/>
          <a:p>
            <a:pPr>
              <a:spcAft>
                <a:spcPts val="1800"/>
              </a:spcAft>
            </a:pPr>
            <a:r>
              <a:rPr lang="en-MY" sz="2400" b="1" dirty="0">
                <a:latin typeface="Candara" panose="020E0502030303020204" pitchFamily="34" charset="0"/>
              </a:rPr>
              <a:t>Faithfulness, mercifulness, empathy &amp; fairness</a:t>
            </a:r>
          </a:p>
          <a:p>
            <a:pPr>
              <a:spcAft>
                <a:spcPts val="1800"/>
              </a:spcAft>
            </a:pPr>
            <a:r>
              <a:rPr lang="en-MY" sz="2400" b="1" dirty="0">
                <a:latin typeface="Candara" panose="020E0502030303020204" pitchFamily="34" charset="0"/>
              </a:rPr>
              <a:t>Persistence &amp; determination in challenging situations</a:t>
            </a:r>
          </a:p>
          <a:p>
            <a:pPr>
              <a:spcAft>
                <a:spcPts val="1800"/>
              </a:spcAft>
            </a:pPr>
            <a:endParaRPr lang="en-MY" sz="2400" b="1" dirty="0">
              <a:latin typeface="Candara" panose="020E0502030303020204" pitchFamily="34" charset="0"/>
            </a:endParaRPr>
          </a:p>
          <a:p>
            <a:pPr marL="214308" indent="-214308">
              <a:spcAft>
                <a:spcPts val="1800"/>
              </a:spcAft>
              <a:buFont typeface="Arial" panose="020B0604020202020204" pitchFamily="34" charset="0"/>
              <a:buChar char="•"/>
            </a:pPr>
            <a:endParaRPr lang="en-US" sz="2400" b="1" dirty="0">
              <a:latin typeface="Candara" panose="020E0502030303020204" pitchFamily="34" charset="0"/>
            </a:endParaRPr>
          </a:p>
        </p:txBody>
      </p:sp>
    </p:spTree>
    <p:extLst>
      <p:ext uri="{BB962C8B-B14F-4D97-AF65-F5344CB8AC3E}">
        <p14:creationId xmlns:p14="http://schemas.microsoft.com/office/powerpoint/2010/main" val="3347377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9181" y="2592160"/>
            <a:ext cx="8229600" cy="1193994"/>
          </a:xfrm>
        </p:spPr>
        <p:txBody>
          <a:bodyPr>
            <a:noAutofit/>
          </a:bodyPr>
          <a:lstStyle/>
          <a:p>
            <a:pPr algn="ctr"/>
            <a:r>
              <a:rPr lang="en-US" sz="5400" b="1" dirty="0">
                <a:ln w="10541" cmpd="sng">
                  <a:noFill/>
                  <a:prstDash val="solid"/>
                </a:ln>
              </a:rPr>
              <a:t>LEADERSHIP STYLES</a:t>
            </a:r>
            <a:endParaRPr lang="en-MY" sz="5400" b="1" dirty="0">
              <a:ln w="10541" cmpd="sng">
                <a:noFill/>
                <a:prstDash val="solid"/>
              </a:ln>
            </a:endParaRPr>
          </a:p>
        </p:txBody>
      </p:sp>
    </p:spTree>
    <p:extLst>
      <p:ext uri="{BB962C8B-B14F-4D97-AF65-F5344CB8AC3E}">
        <p14:creationId xmlns:p14="http://schemas.microsoft.com/office/powerpoint/2010/main" val="2629634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a:hlinkClick r:id="rId3"/>
          </p:cNvPr>
          <p:cNvPicPr>
            <a:picLocks noGrp="1" noChangeAspect="1"/>
          </p:cNvPicPr>
          <p:nvPr isPhoto="1"/>
        </p:nvPicPr>
        <p:blipFill>
          <a:blip r:embed="rId4">
            <a:lum/>
          </a:blip>
          <a:stretch>
            <a:fillRect/>
          </a:stretch>
        </p:blipFill>
        <p:spPr>
          <a:xfrm>
            <a:off x="0" y="857250"/>
            <a:ext cx="9144000" cy="5143500"/>
          </a:xfrm>
          <a:prstGeom prst="rect">
            <a:avLst/>
          </a:prstGeom>
          <a:noFill/>
          <a:ln>
            <a:noFill/>
          </a:ln>
        </p:spPr>
      </p:pic>
      <p:sp>
        <p:nvSpPr>
          <p:cNvPr id="3" name="TextBox 2"/>
          <p:cNvSpPr txBox="1"/>
          <p:nvPr/>
        </p:nvSpPr>
        <p:spPr>
          <a:xfrm>
            <a:off x="331470" y="2331720"/>
            <a:ext cx="525780" cy="1338828"/>
          </a:xfrm>
          <a:prstGeom prst="rect">
            <a:avLst/>
          </a:prstGeom>
          <a:solidFill>
            <a:schemeClr val="bg1"/>
          </a:solidFill>
        </p:spPr>
        <p:txBody>
          <a:bodyPr wrap="square" rtlCol="0">
            <a:spAutoFit/>
          </a:bodyPr>
          <a:lstStyle/>
          <a:p>
            <a:endParaRPr lang="en-US" sz="1350" dirty="0"/>
          </a:p>
          <a:p>
            <a:endParaRPr lang="en-US" sz="1350" dirty="0"/>
          </a:p>
          <a:p>
            <a:endParaRPr lang="en-US" sz="1350" dirty="0"/>
          </a:p>
          <a:p>
            <a:endParaRPr lang="en-US" sz="1350" dirty="0"/>
          </a:p>
          <a:p>
            <a:endParaRPr lang="en-US" sz="1350" dirty="0"/>
          </a:p>
          <a:p>
            <a:endParaRPr lang="en-MY" sz="1350" dirty="0"/>
          </a:p>
        </p:txBody>
      </p:sp>
      <p:sp>
        <p:nvSpPr>
          <p:cNvPr id="4" name="Title 6"/>
          <p:cNvSpPr txBox="1">
            <a:spLocks/>
          </p:cNvSpPr>
          <p:nvPr/>
        </p:nvSpPr>
        <p:spPr>
          <a:xfrm>
            <a:off x="148590" y="1025842"/>
            <a:ext cx="5406390" cy="814388"/>
          </a:xfrm>
          <a:prstGeom prst="rect">
            <a:avLst/>
          </a:prstGeom>
          <a:solidFill>
            <a:schemeClr val="bg1"/>
          </a:solidFill>
          <a:ln>
            <a:noFill/>
          </a:ln>
        </p:spPr>
        <p:txBody>
          <a:bodyPr>
            <a:noAutofit/>
          </a:bodyPr>
          <a:lstStyle>
            <a:lvl1pPr algn="ctr" defTabSz="914400" rtl="0" eaLnBrk="1" latinLnBrk="0" hangingPunct="1">
              <a:spcBef>
                <a:spcPct val="0"/>
              </a:spcBef>
              <a:buNone/>
              <a:defRPr sz="4400" kern="1200">
                <a:solidFill>
                  <a:schemeClr val="accent6">
                    <a:lumMod val="40000"/>
                    <a:lumOff val="60000"/>
                  </a:schemeClr>
                </a:solidFill>
                <a:latin typeface="Candara" panose="020E0502030303020204" pitchFamily="34" charset="0"/>
                <a:ea typeface="+mj-ea"/>
                <a:cs typeface="+mj-cs"/>
              </a:defRPr>
            </a:lvl1pPr>
          </a:lstStyle>
          <a:p>
            <a:r>
              <a:rPr lang="en-MY" sz="6600" b="1" dirty="0">
                <a:solidFill>
                  <a:srgbClr val="F9C645"/>
                </a:solidFill>
                <a:effectLst>
                  <a:outerShdw blurRad="38100" dist="38100" dir="2700000" algn="tl">
                    <a:srgbClr val="000000">
                      <a:alpha val="43137"/>
                    </a:srgbClr>
                  </a:outerShdw>
                </a:effectLst>
              </a:rPr>
              <a:t>Autocratic</a:t>
            </a:r>
            <a:br>
              <a:rPr lang="en-MY" sz="6600" b="1" dirty="0">
                <a:solidFill>
                  <a:srgbClr val="F9C645"/>
                </a:solidFill>
                <a:effectLst>
                  <a:outerShdw blurRad="38100" dist="38100" dir="2700000" algn="tl">
                    <a:srgbClr val="000000">
                      <a:alpha val="43137"/>
                    </a:srgbClr>
                  </a:outerShdw>
                </a:effectLst>
              </a:rPr>
            </a:br>
            <a:endParaRPr lang="en-MY" sz="6600" b="1" dirty="0">
              <a:solidFill>
                <a:srgbClr val="F9C645"/>
              </a:solidFill>
              <a:effectLst>
                <a:outerShdw blurRad="38100" dist="38100" dir="2700000" algn="tl">
                  <a:srgbClr val="000000">
                    <a:alpha val="43137"/>
                  </a:srgbClr>
                </a:outerShdw>
              </a:effectLst>
            </a:endParaRPr>
          </a:p>
        </p:txBody>
      </p:sp>
      <p:sp>
        <p:nvSpPr>
          <p:cNvPr id="6" name="Rectangle 5"/>
          <p:cNvSpPr/>
          <p:nvPr/>
        </p:nvSpPr>
        <p:spPr>
          <a:xfrm>
            <a:off x="765810" y="2331721"/>
            <a:ext cx="5406390" cy="13157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7" name="Rectangle 6"/>
          <p:cNvSpPr/>
          <p:nvPr/>
        </p:nvSpPr>
        <p:spPr>
          <a:xfrm>
            <a:off x="765810" y="2331720"/>
            <a:ext cx="5406390" cy="17830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MY" sz="1350"/>
          </a:p>
        </p:txBody>
      </p:sp>
      <p:sp>
        <p:nvSpPr>
          <p:cNvPr id="5" name="Rectangle 4"/>
          <p:cNvSpPr/>
          <p:nvPr/>
        </p:nvSpPr>
        <p:spPr>
          <a:xfrm>
            <a:off x="480060" y="2355273"/>
            <a:ext cx="5955030" cy="1800493"/>
          </a:xfrm>
          <a:prstGeom prst="rect">
            <a:avLst/>
          </a:prstGeom>
          <a:noFill/>
        </p:spPr>
        <p:txBody>
          <a:bodyPr wrap="square">
            <a:spAutoFit/>
          </a:bodyPr>
          <a:lstStyle/>
          <a:p>
            <a:pPr lvl="1">
              <a:spcAft>
                <a:spcPts val="900"/>
              </a:spcAft>
            </a:pPr>
            <a:r>
              <a:rPr lang="en-MY" sz="2400" b="1" dirty="0">
                <a:latin typeface="Candara" panose="020E0502030303020204" pitchFamily="34" charset="0"/>
              </a:rPr>
              <a:t>Control over all decisions.</a:t>
            </a:r>
          </a:p>
          <a:p>
            <a:pPr lvl="1">
              <a:spcAft>
                <a:spcPts val="900"/>
              </a:spcAft>
            </a:pPr>
            <a:r>
              <a:rPr lang="en-MY" sz="2400" b="1" dirty="0">
                <a:latin typeface="Candara" panose="020E0502030303020204" pitchFamily="34" charset="0"/>
              </a:rPr>
              <a:t>Takes very little inputs from team members</a:t>
            </a:r>
            <a:r>
              <a:rPr lang="en-US" sz="2400" b="1" dirty="0">
                <a:latin typeface="Candara" panose="020E0502030303020204" pitchFamily="34" charset="0"/>
              </a:rPr>
              <a:t>.</a:t>
            </a:r>
          </a:p>
          <a:p>
            <a:pPr lvl="1">
              <a:spcAft>
                <a:spcPts val="900"/>
              </a:spcAft>
            </a:pPr>
            <a:r>
              <a:rPr lang="en-US" sz="2400" b="1" dirty="0">
                <a:latin typeface="Candara" panose="020E0502030303020204" pitchFamily="34" charset="0"/>
              </a:rPr>
              <a:t>Use people to reach goal.</a:t>
            </a:r>
          </a:p>
        </p:txBody>
      </p:sp>
      <p:sp>
        <p:nvSpPr>
          <p:cNvPr id="8" name="TextBox 7"/>
          <p:cNvSpPr txBox="1"/>
          <p:nvPr/>
        </p:nvSpPr>
        <p:spPr>
          <a:xfrm>
            <a:off x="6092190" y="2989592"/>
            <a:ext cx="171450" cy="300082"/>
          </a:xfrm>
          <a:prstGeom prst="rect">
            <a:avLst/>
          </a:prstGeom>
          <a:solidFill>
            <a:schemeClr val="bg1"/>
          </a:solidFill>
        </p:spPr>
        <p:txBody>
          <a:bodyPr wrap="square" rtlCol="0">
            <a:spAutoFit/>
          </a:bodyPr>
          <a:lstStyle/>
          <a:p>
            <a:endParaRPr lang="en-MY" sz="1350" dirty="0"/>
          </a:p>
        </p:txBody>
      </p:sp>
    </p:spTree>
    <p:extLst>
      <p:ext uri="{BB962C8B-B14F-4D97-AF65-F5344CB8AC3E}">
        <p14:creationId xmlns:p14="http://schemas.microsoft.com/office/powerpoint/2010/main" val="1823539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3"/>
            <a:ext cx="9144000" cy="5143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 y="3753863"/>
            <a:ext cx="4966335" cy="22778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MY" sz="1350"/>
          </a:p>
        </p:txBody>
      </p:sp>
      <p:sp>
        <p:nvSpPr>
          <p:cNvPr id="5" name="Title 6"/>
          <p:cNvSpPr txBox="1">
            <a:spLocks/>
          </p:cNvSpPr>
          <p:nvPr/>
        </p:nvSpPr>
        <p:spPr>
          <a:xfrm>
            <a:off x="2" y="3603574"/>
            <a:ext cx="4966335" cy="688658"/>
          </a:xfrm>
          <a:prstGeom prst="rect">
            <a:avLst/>
          </a:prstGeom>
          <a:noFill/>
          <a:ln>
            <a:noFill/>
          </a:ln>
        </p:spPr>
        <p:txBody>
          <a:bodyPr>
            <a:noAutofit/>
          </a:bodyPr>
          <a:lstStyle>
            <a:lvl1pPr algn="ctr" defTabSz="914400" rtl="0" eaLnBrk="1" latinLnBrk="0" hangingPunct="1">
              <a:spcBef>
                <a:spcPct val="0"/>
              </a:spcBef>
              <a:buNone/>
              <a:defRPr sz="4400" kern="1200">
                <a:solidFill>
                  <a:schemeClr val="accent6">
                    <a:lumMod val="40000"/>
                    <a:lumOff val="60000"/>
                  </a:schemeClr>
                </a:solidFill>
                <a:latin typeface="Candara" panose="020E0502030303020204" pitchFamily="34" charset="0"/>
                <a:ea typeface="+mj-ea"/>
                <a:cs typeface="+mj-cs"/>
              </a:defRPr>
            </a:lvl1pPr>
          </a:lstStyle>
          <a:p>
            <a:r>
              <a:rPr lang="en-MY" sz="6600" b="1" dirty="0">
                <a:solidFill>
                  <a:srgbClr val="F9C645"/>
                </a:solidFill>
              </a:rPr>
              <a:t>Democratic</a:t>
            </a:r>
            <a:br>
              <a:rPr lang="en-MY" sz="6600" b="1" dirty="0">
                <a:solidFill>
                  <a:srgbClr val="F9C645"/>
                </a:solidFill>
              </a:rPr>
            </a:br>
            <a:endParaRPr lang="en-MY" sz="6600" b="1" dirty="0">
              <a:solidFill>
                <a:srgbClr val="F9C645"/>
              </a:solidFill>
            </a:endParaRPr>
          </a:p>
        </p:txBody>
      </p:sp>
      <p:sp>
        <p:nvSpPr>
          <p:cNvPr id="6" name="Rectangle 5"/>
          <p:cNvSpPr/>
          <p:nvPr/>
        </p:nvSpPr>
        <p:spPr>
          <a:xfrm>
            <a:off x="0" y="4542532"/>
            <a:ext cx="5692140" cy="1431161"/>
          </a:xfrm>
          <a:prstGeom prst="rect">
            <a:avLst/>
          </a:prstGeom>
          <a:noFill/>
        </p:spPr>
        <p:txBody>
          <a:bodyPr wrap="square">
            <a:spAutoFit/>
          </a:bodyPr>
          <a:lstStyle/>
          <a:p>
            <a:pPr lvl="1">
              <a:spcAft>
                <a:spcPts val="900"/>
              </a:spcAft>
            </a:pPr>
            <a:r>
              <a:rPr lang="en-MY" sz="2400" b="1" dirty="0">
                <a:solidFill>
                  <a:schemeClr val="bg1"/>
                </a:solidFill>
                <a:latin typeface="Candara" panose="020E0502030303020204" pitchFamily="34" charset="0"/>
              </a:rPr>
              <a:t>Encourage group to discuss. </a:t>
            </a:r>
          </a:p>
          <a:p>
            <a:pPr lvl="1">
              <a:spcAft>
                <a:spcPts val="900"/>
              </a:spcAft>
            </a:pPr>
            <a:r>
              <a:rPr lang="en-MY" sz="2400" b="1" dirty="0">
                <a:solidFill>
                  <a:schemeClr val="bg1"/>
                </a:solidFill>
                <a:latin typeface="Candara" panose="020E0502030303020204" pitchFamily="34" charset="0"/>
              </a:rPr>
              <a:t>Ideas are exchanged freely.</a:t>
            </a:r>
          </a:p>
          <a:p>
            <a:pPr lvl="1">
              <a:spcAft>
                <a:spcPts val="900"/>
              </a:spcAft>
            </a:pPr>
            <a:r>
              <a:rPr lang="en-US" sz="2400" b="1" dirty="0">
                <a:solidFill>
                  <a:schemeClr val="bg1"/>
                </a:solidFill>
                <a:latin typeface="Candara" panose="020E0502030303020204" pitchFamily="34" charset="0"/>
              </a:rPr>
              <a:t>Fair in giving praise and criticism</a:t>
            </a:r>
          </a:p>
        </p:txBody>
      </p:sp>
    </p:spTree>
    <p:extLst>
      <p:ext uri="{BB962C8B-B14F-4D97-AF65-F5344CB8AC3E}">
        <p14:creationId xmlns:p14="http://schemas.microsoft.com/office/powerpoint/2010/main" val="1497799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4196548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Slide18.JPG">
            <a:hlinkClick r:id="rId2"/>
          </p:cNvPr>
          <p:cNvPicPr>
            <a:picLocks noGrp="1" noChangeAspect="1"/>
          </p:cNvPicPr>
          <p:nvPr isPhoto="1"/>
        </p:nvPicPr>
        <p:blipFill>
          <a:blip r:embed="rId3">
            <a:lum/>
          </a:blip>
          <a:stretch>
            <a:fillRect/>
          </a:stretch>
        </p:blipFill>
        <p:spPr>
          <a:xfrm>
            <a:off x="-274320" y="857250"/>
            <a:ext cx="9144000" cy="5143500"/>
          </a:xfrm>
          <a:prstGeom prst="rect">
            <a:avLst/>
          </a:prstGeom>
          <a:noFill/>
          <a:ln>
            <a:noFill/>
          </a:ln>
        </p:spPr>
      </p:pic>
      <p:sp>
        <p:nvSpPr>
          <p:cNvPr id="6" name="Rectangle 5"/>
          <p:cNvSpPr/>
          <p:nvPr/>
        </p:nvSpPr>
        <p:spPr>
          <a:xfrm>
            <a:off x="3817620" y="3538481"/>
            <a:ext cx="5086350" cy="22778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MY" sz="1350"/>
          </a:p>
        </p:txBody>
      </p:sp>
      <p:sp>
        <p:nvSpPr>
          <p:cNvPr id="3" name="TextBox 2"/>
          <p:cNvSpPr txBox="1"/>
          <p:nvPr/>
        </p:nvSpPr>
        <p:spPr>
          <a:xfrm>
            <a:off x="4091940" y="3543300"/>
            <a:ext cx="320040" cy="1754326"/>
          </a:xfrm>
          <a:prstGeom prst="rect">
            <a:avLst/>
          </a:prstGeom>
          <a:solidFill>
            <a:schemeClr val="tx1"/>
          </a:solidFill>
        </p:spPr>
        <p:txBody>
          <a:bodyPr wrap="square" rtlCol="0">
            <a:spAutoFit/>
          </a:bodyPr>
          <a:lstStyle/>
          <a:p>
            <a:endParaRPr lang="en-US" sz="1350" dirty="0"/>
          </a:p>
          <a:p>
            <a:endParaRPr lang="en-US" sz="1350" dirty="0"/>
          </a:p>
          <a:p>
            <a:endParaRPr lang="en-US" sz="1350" dirty="0"/>
          </a:p>
          <a:p>
            <a:endParaRPr lang="en-US" sz="1350" dirty="0"/>
          </a:p>
          <a:p>
            <a:endParaRPr lang="en-US" sz="1350" dirty="0"/>
          </a:p>
          <a:p>
            <a:endParaRPr lang="en-US" sz="1350" dirty="0"/>
          </a:p>
          <a:p>
            <a:endParaRPr lang="en-US" sz="1350" dirty="0"/>
          </a:p>
          <a:p>
            <a:endParaRPr lang="en-MY" sz="1350" dirty="0"/>
          </a:p>
        </p:txBody>
      </p:sp>
      <p:sp>
        <p:nvSpPr>
          <p:cNvPr id="4" name="Title 6"/>
          <p:cNvSpPr txBox="1">
            <a:spLocks/>
          </p:cNvSpPr>
          <p:nvPr/>
        </p:nvSpPr>
        <p:spPr>
          <a:xfrm>
            <a:off x="674370" y="1025844"/>
            <a:ext cx="8229600" cy="814388"/>
          </a:xfrm>
          <a:prstGeom prst="rect">
            <a:avLst/>
          </a:prstGeom>
          <a:solidFill>
            <a:schemeClr val="tx1"/>
          </a:solidFill>
        </p:spPr>
        <p:txBody>
          <a:bodyPr>
            <a:noAutofit/>
          </a:bodyPr>
          <a:lstStyle>
            <a:lvl1pPr algn="ctr" defTabSz="914400" rtl="0" eaLnBrk="1" latinLnBrk="0" hangingPunct="1">
              <a:spcBef>
                <a:spcPct val="0"/>
              </a:spcBef>
              <a:buNone/>
              <a:defRPr sz="4400" kern="1200">
                <a:solidFill>
                  <a:schemeClr val="accent6">
                    <a:lumMod val="40000"/>
                    <a:lumOff val="60000"/>
                  </a:schemeClr>
                </a:solidFill>
                <a:latin typeface="Candara" panose="020E0502030303020204" pitchFamily="34" charset="0"/>
                <a:ea typeface="+mj-ea"/>
                <a:cs typeface="+mj-cs"/>
              </a:defRPr>
            </a:lvl1pPr>
          </a:lstStyle>
          <a:p>
            <a:r>
              <a:rPr lang="en-MY" sz="6600" b="1" dirty="0">
                <a:solidFill>
                  <a:srgbClr val="F9C645"/>
                </a:solidFill>
              </a:rPr>
              <a:t>Laissez-Faire</a:t>
            </a:r>
            <a:br>
              <a:rPr lang="en-MY" sz="6600" b="1" dirty="0">
                <a:solidFill>
                  <a:srgbClr val="F9C645"/>
                </a:solidFill>
              </a:rPr>
            </a:br>
            <a:endParaRPr lang="en-MY" sz="6600" b="1" dirty="0">
              <a:solidFill>
                <a:srgbClr val="F9C645"/>
              </a:solidFill>
            </a:endParaRPr>
          </a:p>
        </p:txBody>
      </p:sp>
      <p:sp>
        <p:nvSpPr>
          <p:cNvPr id="5" name="Rectangle 4"/>
          <p:cNvSpPr/>
          <p:nvPr/>
        </p:nvSpPr>
        <p:spPr>
          <a:xfrm>
            <a:off x="3634740" y="3742926"/>
            <a:ext cx="5692140" cy="1559401"/>
          </a:xfrm>
          <a:prstGeom prst="rect">
            <a:avLst/>
          </a:prstGeom>
          <a:noFill/>
        </p:spPr>
        <p:txBody>
          <a:bodyPr wrap="square">
            <a:spAutoFit/>
          </a:bodyPr>
          <a:lstStyle/>
          <a:p>
            <a:pPr lvl="1">
              <a:spcAft>
                <a:spcPts val="1350"/>
              </a:spcAft>
            </a:pPr>
            <a:r>
              <a:rPr lang="en-MY" sz="2400" b="1" dirty="0">
                <a:solidFill>
                  <a:schemeClr val="bg1"/>
                </a:solidFill>
                <a:latin typeface="Candara" panose="020E0502030303020204" pitchFamily="34" charset="0"/>
              </a:rPr>
              <a:t>Passive attitude</a:t>
            </a:r>
          </a:p>
          <a:p>
            <a:pPr lvl="1">
              <a:spcAft>
                <a:spcPts val="1350"/>
              </a:spcAft>
            </a:pPr>
            <a:r>
              <a:rPr lang="en-US" sz="2400" b="1" dirty="0">
                <a:solidFill>
                  <a:schemeClr val="bg1"/>
                </a:solidFill>
                <a:latin typeface="Candara" panose="020E0502030303020204" pitchFamily="34" charset="0"/>
              </a:rPr>
              <a:t>Offers help only when asked.</a:t>
            </a:r>
            <a:endParaRPr lang="en-MY" sz="2400" b="1" dirty="0">
              <a:solidFill>
                <a:schemeClr val="bg1"/>
              </a:solidFill>
              <a:latin typeface="Candara" panose="020E0502030303020204" pitchFamily="34" charset="0"/>
            </a:endParaRPr>
          </a:p>
          <a:p>
            <a:pPr lvl="1">
              <a:spcAft>
                <a:spcPts val="1350"/>
              </a:spcAft>
            </a:pPr>
            <a:r>
              <a:rPr lang="en-US" sz="2400" b="1" dirty="0">
                <a:solidFill>
                  <a:schemeClr val="bg1"/>
                </a:solidFill>
                <a:latin typeface="Candara" panose="020E0502030303020204" pitchFamily="34" charset="0"/>
              </a:rPr>
              <a:t>No pressure toward achievement.</a:t>
            </a:r>
          </a:p>
        </p:txBody>
      </p:sp>
    </p:spTree>
    <p:extLst>
      <p:ext uri="{BB962C8B-B14F-4D97-AF65-F5344CB8AC3E}">
        <p14:creationId xmlns:p14="http://schemas.microsoft.com/office/powerpoint/2010/main" val="2838962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2904" y="857250"/>
            <a:ext cx="7611098" cy="51435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6"/>
          <p:cNvSpPr txBox="1">
            <a:spLocks/>
          </p:cNvSpPr>
          <p:nvPr/>
        </p:nvSpPr>
        <p:spPr>
          <a:xfrm>
            <a:off x="217170" y="1448752"/>
            <a:ext cx="5029200" cy="2936450"/>
          </a:xfrm>
          <a:prstGeom prst="rect">
            <a:avLst/>
          </a:prstGeom>
          <a:solidFill>
            <a:schemeClr val="tx1"/>
          </a:solidFill>
        </p:spPr>
        <p:txBody>
          <a:bodyPr>
            <a:noAutofit/>
          </a:bodyPr>
          <a:lstStyle>
            <a:lvl1pPr algn="ctr" defTabSz="914400" rtl="0" eaLnBrk="1" latinLnBrk="0" hangingPunct="1">
              <a:spcBef>
                <a:spcPct val="0"/>
              </a:spcBef>
              <a:buNone/>
              <a:defRPr sz="4400" kern="1200">
                <a:solidFill>
                  <a:schemeClr val="accent6">
                    <a:lumMod val="40000"/>
                    <a:lumOff val="60000"/>
                  </a:schemeClr>
                </a:solidFill>
                <a:latin typeface="Candara" panose="020E0502030303020204" pitchFamily="34" charset="0"/>
                <a:ea typeface="+mj-ea"/>
                <a:cs typeface="+mj-cs"/>
              </a:defRPr>
            </a:lvl1pPr>
          </a:lstStyle>
          <a:p>
            <a:pPr algn="l"/>
            <a:r>
              <a:rPr lang="en-MY" sz="6600" b="1" dirty="0">
                <a:solidFill>
                  <a:srgbClr val="F9C645"/>
                </a:solidFill>
              </a:rPr>
              <a:t>Transactional</a:t>
            </a:r>
            <a:br>
              <a:rPr lang="en-MY" sz="6600" b="1" dirty="0">
                <a:solidFill>
                  <a:srgbClr val="F9C645"/>
                </a:solidFill>
              </a:rPr>
            </a:br>
            <a:endParaRPr lang="en-MY" sz="6600" b="1" dirty="0">
              <a:solidFill>
                <a:srgbClr val="F9C645"/>
              </a:solidFill>
            </a:endParaRPr>
          </a:p>
        </p:txBody>
      </p:sp>
      <p:sp>
        <p:nvSpPr>
          <p:cNvPr id="7" name="Rectangle 6"/>
          <p:cNvSpPr/>
          <p:nvPr/>
        </p:nvSpPr>
        <p:spPr>
          <a:xfrm>
            <a:off x="58579" y="2456469"/>
            <a:ext cx="5692140" cy="1928733"/>
          </a:xfrm>
          <a:prstGeom prst="rect">
            <a:avLst/>
          </a:prstGeom>
          <a:noFill/>
        </p:spPr>
        <p:txBody>
          <a:bodyPr wrap="square">
            <a:spAutoFit/>
          </a:bodyPr>
          <a:lstStyle/>
          <a:p>
            <a:pPr lvl="1">
              <a:spcAft>
                <a:spcPts val="1350"/>
              </a:spcAft>
            </a:pPr>
            <a:r>
              <a:rPr lang="en-MY" sz="2400" b="1" dirty="0">
                <a:solidFill>
                  <a:schemeClr val="bg1"/>
                </a:solidFill>
                <a:latin typeface="Candara" panose="020E0502030303020204" pitchFamily="34" charset="0"/>
              </a:rPr>
              <a:t>Use Reward and Punishment.</a:t>
            </a:r>
          </a:p>
          <a:p>
            <a:pPr lvl="1">
              <a:spcAft>
                <a:spcPts val="1350"/>
              </a:spcAft>
            </a:pPr>
            <a:r>
              <a:rPr lang="en-US" sz="2400" b="1" dirty="0">
                <a:solidFill>
                  <a:schemeClr val="bg1"/>
                </a:solidFill>
                <a:latin typeface="Candara" panose="020E0502030303020204" pitchFamily="34" charset="0"/>
              </a:rPr>
              <a:t>Monitor people to see that they do the expected.</a:t>
            </a:r>
          </a:p>
          <a:p>
            <a:pPr lvl="1">
              <a:spcAft>
                <a:spcPts val="1350"/>
              </a:spcAft>
            </a:pPr>
            <a:r>
              <a:rPr lang="en-US" sz="2400" b="1" dirty="0">
                <a:solidFill>
                  <a:schemeClr val="bg1"/>
                </a:solidFill>
                <a:latin typeface="Candara" panose="020E0502030303020204" pitchFamily="34" charset="0"/>
              </a:rPr>
              <a:t>Maintain status quo</a:t>
            </a:r>
          </a:p>
        </p:txBody>
      </p:sp>
    </p:spTree>
    <p:extLst>
      <p:ext uri="{BB962C8B-B14F-4D97-AF65-F5344CB8AC3E}">
        <p14:creationId xmlns:p14="http://schemas.microsoft.com/office/powerpoint/2010/main" val="1545191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Slide41.JPG">
            <a:hlinkClick r:id="rId3"/>
          </p:cNvPr>
          <p:cNvPicPr>
            <a:picLocks noGrp="1" noChangeAspect="1"/>
          </p:cNvPicPr>
          <p:nvPr isPhoto="1"/>
        </p:nvPicPr>
        <p:blipFill>
          <a:blip r:embed="rId4">
            <a:lum/>
          </a:blip>
          <a:stretch>
            <a:fillRect/>
          </a:stretch>
        </p:blipFill>
        <p:spPr>
          <a:xfrm>
            <a:off x="0" y="822960"/>
            <a:ext cx="9144000" cy="5143500"/>
          </a:xfrm>
          <a:prstGeom prst="rect">
            <a:avLst/>
          </a:prstGeom>
          <a:noFill/>
          <a:ln>
            <a:noFill/>
          </a:ln>
        </p:spPr>
      </p:pic>
      <p:sp>
        <p:nvSpPr>
          <p:cNvPr id="3" name="Title 6"/>
          <p:cNvSpPr txBox="1">
            <a:spLocks/>
          </p:cNvSpPr>
          <p:nvPr/>
        </p:nvSpPr>
        <p:spPr>
          <a:xfrm>
            <a:off x="457200" y="968694"/>
            <a:ext cx="8229600" cy="814388"/>
          </a:xfrm>
          <a:prstGeom prst="rect">
            <a:avLst/>
          </a:prstGeom>
          <a:solidFill>
            <a:schemeClr val="tx1"/>
          </a:solidFill>
        </p:spPr>
        <p:txBody>
          <a:bodyPr>
            <a:noAutofit/>
          </a:bodyPr>
          <a:lstStyle>
            <a:lvl1pPr algn="ctr" defTabSz="914400" rtl="0" eaLnBrk="1" latinLnBrk="0" hangingPunct="1">
              <a:spcBef>
                <a:spcPct val="0"/>
              </a:spcBef>
              <a:buNone/>
              <a:defRPr sz="4400" kern="1200">
                <a:solidFill>
                  <a:schemeClr val="accent6">
                    <a:lumMod val="40000"/>
                    <a:lumOff val="60000"/>
                  </a:schemeClr>
                </a:solidFill>
                <a:latin typeface="Candara" panose="020E0502030303020204" pitchFamily="34" charset="0"/>
                <a:ea typeface="+mj-ea"/>
                <a:cs typeface="+mj-cs"/>
              </a:defRPr>
            </a:lvl1pPr>
          </a:lstStyle>
          <a:p>
            <a:r>
              <a:rPr lang="en-US" sz="6600" b="1" dirty="0">
                <a:solidFill>
                  <a:srgbClr val="F9C645"/>
                </a:solidFill>
              </a:rPr>
              <a:t>Transformational</a:t>
            </a:r>
            <a:endParaRPr lang="en-MY" sz="6600" b="1" dirty="0">
              <a:solidFill>
                <a:srgbClr val="F9C645"/>
              </a:solidFill>
            </a:endParaRPr>
          </a:p>
        </p:txBody>
      </p:sp>
      <p:sp>
        <p:nvSpPr>
          <p:cNvPr id="4" name="TextBox 3"/>
          <p:cNvSpPr txBox="1"/>
          <p:nvPr/>
        </p:nvSpPr>
        <p:spPr>
          <a:xfrm>
            <a:off x="0" y="4617720"/>
            <a:ext cx="331470" cy="300082"/>
          </a:xfrm>
          <a:prstGeom prst="rect">
            <a:avLst/>
          </a:prstGeom>
          <a:solidFill>
            <a:schemeClr val="tx1"/>
          </a:solidFill>
        </p:spPr>
        <p:txBody>
          <a:bodyPr wrap="square" rtlCol="0">
            <a:spAutoFit/>
          </a:bodyPr>
          <a:lstStyle/>
          <a:p>
            <a:endParaRPr lang="en-MY" sz="1350" dirty="0"/>
          </a:p>
        </p:txBody>
      </p:sp>
      <p:sp>
        <p:nvSpPr>
          <p:cNvPr id="5" name="TextBox 4"/>
          <p:cNvSpPr txBox="1"/>
          <p:nvPr/>
        </p:nvSpPr>
        <p:spPr>
          <a:xfrm>
            <a:off x="457200" y="4870521"/>
            <a:ext cx="331470" cy="1131079"/>
          </a:xfrm>
          <a:prstGeom prst="rect">
            <a:avLst/>
          </a:prstGeom>
          <a:solidFill>
            <a:schemeClr val="tx1"/>
          </a:solidFill>
        </p:spPr>
        <p:txBody>
          <a:bodyPr wrap="square" rtlCol="0">
            <a:spAutoFit/>
          </a:bodyPr>
          <a:lstStyle/>
          <a:p>
            <a:endParaRPr lang="en-US" sz="1350" dirty="0"/>
          </a:p>
          <a:p>
            <a:endParaRPr lang="en-US" sz="1350" dirty="0"/>
          </a:p>
          <a:p>
            <a:endParaRPr lang="en-US" sz="1350" dirty="0"/>
          </a:p>
          <a:p>
            <a:endParaRPr lang="en-US" sz="1350" dirty="0"/>
          </a:p>
          <a:p>
            <a:endParaRPr lang="en-MY" sz="1350" dirty="0"/>
          </a:p>
        </p:txBody>
      </p:sp>
      <p:sp>
        <p:nvSpPr>
          <p:cNvPr id="6" name="Rectangle 5"/>
          <p:cNvSpPr/>
          <p:nvPr/>
        </p:nvSpPr>
        <p:spPr>
          <a:xfrm>
            <a:off x="165737" y="4534409"/>
            <a:ext cx="8978265" cy="1431161"/>
          </a:xfrm>
          <a:prstGeom prst="rect">
            <a:avLst/>
          </a:prstGeom>
          <a:solidFill>
            <a:schemeClr val="tx1"/>
          </a:solidFill>
        </p:spPr>
        <p:txBody>
          <a:bodyPr wrap="square">
            <a:spAutoFit/>
          </a:bodyPr>
          <a:lstStyle/>
          <a:p>
            <a:pPr lvl="1">
              <a:spcAft>
                <a:spcPts val="900"/>
              </a:spcAft>
            </a:pPr>
            <a:r>
              <a:rPr lang="en-MY" sz="2400" b="1" dirty="0">
                <a:solidFill>
                  <a:schemeClr val="bg1"/>
                </a:solidFill>
                <a:latin typeface="Candara" panose="020E0502030303020204" pitchFamily="34" charset="0"/>
              </a:rPr>
              <a:t>Visionary.</a:t>
            </a:r>
          </a:p>
          <a:p>
            <a:pPr lvl="1">
              <a:spcAft>
                <a:spcPts val="900"/>
              </a:spcAft>
            </a:pPr>
            <a:r>
              <a:rPr lang="en-US" sz="2400" b="1" dirty="0">
                <a:solidFill>
                  <a:schemeClr val="bg1"/>
                </a:solidFill>
                <a:latin typeface="Candara" panose="020E0502030303020204" pitchFamily="34" charset="0"/>
              </a:rPr>
              <a:t>Challenge team to do exceptional things .</a:t>
            </a:r>
            <a:endParaRPr lang="en-MY" sz="2400" b="1" dirty="0">
              <a:solidFill>
                <a:schemeClr val="bg1"/>
              </a:solidFill>
              <a:latin typeface="Candara" panose="020E0502030303020204" pitchFamily="34" charset="0"/>
            </a:endParaRPr>
          </a:p>
          <a:p>
            <a:pPr lvl="1">
              <a:spcAft>
                <a:spcPts val="900"/>
              </a:spcAft>
            </a:pPr>
            <a:r>
              <a:rPr lang="en-US" sz="2400" b="1" dirty="0">
                <a:solidFill>
                  <a:schemeClr val="bg1"/>
                </a:solidFill>
                <a:latin typeface="Candara" panose="020E0502030303020204" pitchFamily="34" charset="0"/>
              </a:rPr>
              <a:t>Capable of charting new courses for their organization</a:t>
            </a:r>
          </a:p>
        </p:txBody>
      </p:sp>
    </p:spTree>
    <p:extLst>
      <p:ext uri="{BB962C8B-B14F-4D97-AF65-F5344CB8AC3E}">
        <p14:creationId xmlns:p14="http://schemas.microsoft.com/office/powerpoint/2010/main" val="1951887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80" y="857250"/>
            <a:ext cx="9111420" cy="5062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 y="3722877"/>
            <a:ext cx="5443538" cy="22778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MY" sz="1350"/>
          </a:p>
        </p:txBody>
      </p:sp>
      <p:sp>
        <p:nvSpPr>
          <p:cNvPr id="3" name="Rectangle 2"/>
          <p:cNvSpPr/>
          <p:nvPr/>
        </p:nvSpPr>
        <p:spPr>
          <a:xfrm>
            <a:off x="0" y="4331970"/>
            <a:ext cx="354330" cy="12801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MY" sz="1350"/>
          </a:p>
        </p:txBody>
      </p:sp>
      <p:sp>
        <p:nvSpPr>
          <p:cNvPr id="4" name="Title 6"/>
          <p:cNvSpPr txBox="1">
            <a:spLocks/>
          </p:cNvSpPr>
          <p:nvPr/>
        </p:nvSpPr>
        <p:spPr>
          <a:xfrm>
            <a:off x="2" y="3572589"/>
            <a:ext cx="4966335" cy="688658"/>
          </a:xfrm>
          <a:prstGeom prst="rect">
            <a:avLst/>
          </a:prstGeom>
          <a:noFill/>
          <a:ln>
            <a:noFill/>
          </a:ln>
        </p:spPr>
        <p:txBody>
          <a:bodyPr>
            <a:noAutofit/>
          </a:bodyPr>
          <a:lstStyle>
            <a:lvl1pPr algn="ctr" defTabSz="914400" rtl="0" eaLnBrk="1" latinLnBrk="0" hangingPunct="1">
              <a:spcBef>
                <a:spcPct val="0"/>
              </a:spcBef>
              <a:buNone/>
              <a:defRPr sz="4400" kern="1200">
                <a:solidFill>
                  <a:schemeClr val="accent6">
                    <a:lumMod val="40000"/>
                    <a:lumOff val="60000"/>
                  </a:schemeClr>
                </a:solidFill>
                <a:latin typeface="Candara" panose="020E0502030303020204" pitchFamily="34" charset="0"/>
                <a:ea typeface="+mj-ea"/>
                <a:cs typeface="+mj-cs"/>
              </a:defRPr>
            </a:lvl1pPr>
          </a:lstStyle>
          <a:p>
            <a:r>
              <a:rPr lang="en-MY" sz="6600" b="1" dirty="0">
                <a:solidFill>
                  <a:srgbClr val="F9C645"/>
                </a:solidFill>
              </a:rPr>
              <a:t>Charismatic</a:t>
            </a:r>
            <a:br>
              <a:rPr lang="en-MY" sz="6600" b="1" dirty="0">
                <a:solidFill>
                  <a:srgbClr val="F9C645"/>
                </a:solidFill>
              </a:rPr>
            </a:br>
            <a:endParaRPr lang="en-MY" sz="6600" b="1" dirty="0">
              <a:solidFill>
                <a:srgbClr val="F9C645"/>
              </a:solidFill>
            </a:endParaRPr>
          </a:p>
        </p:txBody>
      </p:sp>
      <p:sp>
        <p:nvSpPr>
          <p:cNvPr id="6" name="Rectangle 5"/>
          <p:cNvSpPr/>
          <p:nvPr/>
        </p:nvSpPr>
        <p:spPr>
          <a:xfrm>
            <a:off x="0" y="4511547"/>
            <a:ext cx="5692140" cy="1431161"/>
          </a:xfrm>
          <a:prstGeom prst="rect">
            <a:avLst/>
          </a:prstGeom>
          <a:noFill/>
        </p:spPr>
        <p:txBody>
          <a:bodyPr wrap="square">
            <a:spAutoFit/>
          </a:bodyPr>
          <a:lstStyle/>
          <a:p>
            <a:pPr lvl="1">
              <a:spcAft>
                <a:spcPts val="900"/>
              </a:spcAft>
            </a:pPr>
            <a:r>
              <a:rPr lang="en-MY" sz="2400" b="1" dirty="0">
                <a:solidFill>
                  <a:schemeClr val="bg1"/>
                </a:solidFill>
                <a:latin typeface="Candara" panose="020E0502030303020204" pitchFamily="34" charset="0"/>
              </a:rPr>
              <a:t>Powerful self-image/self-confidence. </a:t>
            </a:r>
          </a:p>
          <a:p>
            <a:pPr lvl="1">
              <a:spcAft>
                <a:spcPts val="900"/>
              </a:spcAft>
            </a:pPr>
            <a:r>
              <a:rPr lang="en-US" sz="2400" b="1" dirty="0">
                <a:solidFill>
                  <a:schemeClr val="bg1"/>
                </a:solidFill>
                <a:latin typeface="Candara" panose="020E0502030303020204" pitchFamily="34" charset="0"/>
              </a:rPr>
              <a:t>Good communicator.</a:t>
            </a:r>
            <a:endParaRPr lang="en-MY" sz="2400" b="1" dirty="0">
              <a:solidFill>
                <a:schemeClr val="bg1"/>
              </a:solidFill>
              <a:latin typeface="Candara" panose="020E0502030303020204" pitchFamily="34" charset="0"/>
            </a:endParaRPr>
          </a:p>
          <a:p>
            <a:pPr lvl="1">
              <a:spcAft>
                <a:spcPts val="900"/>
              </a:spcAft>
            </a:pPr>
            <a:r>
              <a:rPr lang="en-US" sz="2400" b="1" dirty="0">
                <a:solidFill>
                  <a:schemeClr val="bg1"/>
                </a:solidFill>
                <a:latin typeface="Candara" panose="020E0502030303020204" pitchFamily="34" charset="0"/>
              </a:rPr>
              <a:t>Inspire others.</a:t>
            </a:r>
          </a:p>
        </p:txBody>
      </p:sp>
    </p:spTree>
    <p:extLst>
      <p:ext uri="{BB962C8B-B14F-4D97-AF65-F5344CB8AC3E}">
        <p14:creationId xmlns:p14="http://schemas.microsoft.com/office/powerpoint/2010/main" val="919001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052" y="931889"/>
            <a:ext cx="7862341" cy="1371600"/>
          </a:xfrm>
        </p:spPr>
        <p:txBody>
          <a:bodyPr/>
          <a:lstStyle/>
          <a:p>
            <a:pPr algn="ctr"/>
            <a:r>
              <a:rPr lang="en-US" dirty="0" smtClean="0"/>
              <a:t>Course Learning Outcome</a:t>
            </a:r>
            <a:endParaRPr lang="en-US" dirty="0"/>
          </a:p>
        </p:txBody>
      </p:sp>
      <p:sp>
        <p:nvSpPr>
          <p:cNvPr id="3" name="Content Placeholder 2"/>
          <p:cNvSpPr>
            <a:spLocks noGrp="1"/>
          </p:cNvSpPr>
          <p:nvPr>
            <p:ph idx="1"/>
          </p:nvPr>
        </p:nvSpPr>
        <p:spPr>
          <a:xfrm>
            <a:off x="1047005" y="2630926"/>
            <a:ext cx="7182878" cy="1328738"/>
          </a:xfrm>
        </p:spPr>
        <p:txBody>
          <a:bodyPr>
            <a:noAutofit/>
          </a:bodyPr>
          <a:lstStyle/>
          <a:p>
            <a:pPr marL="0" indent="0" algn="ctr">
              <a:buNone/>
            </a:pPr>
            <a:r>
              <a:rPr lang="en-US" sz="3200" b="1" dirty="0">
                <a:latin typeface="Candara" panose="020E0502030303020204" pitchFamily="34" charset="0"/>
              </a:rPr>
              <a:t>At the end of the course, students should be able </a:t>
            </a:r>
            <a:r>
              <a:rPr lang="en-US" sz="3200" b="1" dirty="0" smtClean="0">
                <a:latin typeface="Candara" panose="020E0502030303020204" pitchFamily="34" charset="0"/>
              </a:rPr>
              <a:t>to demonstrate </a:t>
            </a:r>
            <a:r>
              <a:rPr lang="en-US" sz="3200" b="1" dirty="0">
                <a:latin typeface="Candara" panose="020E0502030303020204" pitchFamily="34" charset="0"/>
              </a:rPr>
              <a:t>professional sense of shared purpose on </a:t>
            </a:r>
            <a:r>
              <a:rPr lang="en-US" sz="3200" b="1" dirty="0" smtClean="0">
                <a:latin typeface="Candara" panose="020E0502030303020204" pitchFamily="34" charset="0"/>
              </a:rPr>
              <a:t>attitude </a:t>
            </a:r>
            <a:r>
              <a:rPr lang="en-US" sz="3200" b="1" dirty="0">
                <a:latin typeface="Candara" panose="020E0502030303020204" pitchFamily="34" charset="0"/>
              </a:rPr>
              <a:t>and behavior of leadership and work group.</a:t>
            </a:r>
          </a:p>
        </p:txBody>
      </p:sp>
    </p:spTree>
    <p:extLst>
      <p:ext uri="{BB962C8B-B14F-4D97-AF65-F5344CB8AC3E}">
        <p14:creationId xmlns:p14="http://schemas.microsoft.com/office/powerpoint/2010/main" val="947420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57250"/>
            <a:ext cx="9144001"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 y="5072062"/>
            <a:ext cx="4200524" cy="928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4" name="Title 6"/>
          <p:cNvSpPr txBox="1">
            <a:spLocks/>
          </p:cNvSpPr>
          <p:nvPr/>
        </p:nvSpPr>
        <p:spPr>
          <a:xfrm>
            <a:off x="57153" y="5000626"/>
            <a:ext cx="4571999" cy="814388"/>
          </a:xfrm>
          <a:prstGeom prst="rect">
            <a:avLst/>
          </a:prstGeom>
          <a:noFill/>
          <a:ln>
            <a:noFill/>
          </a:ln>
        </p:spPr>
        <p:txBody>
          <a:bodyPr>
            <a:noAutofit/>
          </a:bodyPr>
          <a:lstStyle>
            <a:lvl1pPr algn="ctr" defTabSz="914400" rtl="0" eaLnBrk="1" latinLnBrk="0" hangingPunct="1">
              <a:spcBef>
                <a:spcPct val="0"/>
              </a:spcBef>
              <a:buNone/>
              <a:defRPr sz="4400" kern="1200">
                <a:solidFill>
                  <a:schemeClr val="accent6">
                    <a:lumMod val="40000"/>
                    <a:lumOff val="60000"/>
                  </a:schemeClr>
                </a:solidFill>
                <a:latin typeface="Candara" panose="020E0502030303020204" pitchFamily="34" charset="0"/>
                <a:ea typeface="+mj-ea"/>
                <a:cs typeface="+mj-cs"/>
              </a:defRPr>
            </a:lvl1pPr>
          </a:lstStyle>
          <a:p>
            <a:pPr algn="l"/>
            <a:r>
              <a:rPr lang="en-MY" sz="6600" b="1" dirty="0">
                <a:solidFill>
                  <a:srgbClr val="F9C645"/>
                </a:solidFill>
              </a:rPr>
              <a:t>Situational</a:t>
            </a:r>
            <a:br>
              <a:rPr lang="en-MY" sz="6600" b="1" dirty="0">
                <a:solidFill>
                  <a:srgbClr val="F9C645"/>
                </a:solidFill>
              </a:rPr>
            </a:br>
            <a:endParaRPr lang="en-MY" sz="6600" b="1" dirty="0">
              <a:solidFill>
                <a:srgbClr val="F9C645"/>
              </a:solidFill>
            </a:endParaRPr>
          </a:p>
        </p:txBody>
      </p:sp>
    </p:spTree>
    <p:extLst>
      <p:ext uri="{BB962C8B-B14F-4D97-AF65-F5344CB8AC3E}">
        <p14:creationId xmlns:p14="http://schemas.microsoft.com/office/powerpoint/2010/main" val="11705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40868"/>
            <a:ext cx="8229600" cy="1147101"/>
          </a:xfrm>
        </p:spPr>
        <p:txBody>
          <a:bodyPr>
            <a:noAutofit/>
          </a:bodyPr>
          <a:lstStyle/>
          <a:p>
            <a:pPr algn="ctr"/>
            <a:r>
              <a:rPr lang="en-US" sz="5400" b="1" dirty="0">
                <a:ln w="10541" cmpd="sng">
                  <a:noFill/>
                  <a:prstDash val="solid"/>
                </a:ln>
              </a:rPr>
              <a:t>ETHICAL LEADERSHIP</a:t>
            </a:r>
            <a:endParaRPr lang="en-MY" sz="5400" b="1" dirty="0">
              <a:ln w="10541" cmpd="sng">
                <a:noFill/>
                <a:prstDash val="solid"/>
              </a:ln>
            </a:endParaRPr>
          </a:p>
        </p:txBody>
      </p:sp>
    </p:spTree>
    <p:extLst>
      <p:ext uri="{BB962C8B-B14F-4D97-AF65-F5344CB8AC3E}">
        <p14:creationId xmlns:p14="http://schemas.microsoft.com/office/powerpoint/2010/main" val="3029484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228600" y="913284"/>
            <a:ext cx="8458200" cy="571500"/>
          </a:xfrm>
          <a:ln/>
        </p:spPr>
        <p:txBody>
          <a:bodyPr>
            <a:normAutofit fontScale="90000"/>
          </a:bodyPr>
          <a:lstStyle/>
          <a:p>
            <a:pPr algn="ctr"/>
            <a:r>
              <a:rPr lang="en-US" altLang="en-US" dirty="0" smtClean="0">
                <a:latin typeface="Candara" panose="020E0502030303020204" pitchFamily="34" charset="0"/>
              </a:rPr>
              <a:t>LEADERSHIP &amp; ETHICS</a:t>
            </a:r>
            <a:endParaRPr lang="en-US" altLang="en-US" i="1" dirty="0">
              <a:solidFill>
                <a:srgbClr val="6600CC"/>
              </a:solidFill>
              <a:latin typeface="Candara" panose="020E0502030303020204" pitchFamily="34" charset="0"/>
            </a:endParaRPr>
          </a:p>
        </p:txBody>
      </p:sp>
      <p:sp>
        <p:nvSpPr>
          <p:cNvPr id="82951" name="Rectangle 7"/>
          <p:cNvSpPr>
            <a:spLocks noGrp="1" noChangeArrowheads="1"/>
          </p:cNvSpPr>
          <p:nvPr>
            <p:ph idx="1"/>
          </p:nvPr>
        </p:nvSpPr>
        <p:spPr>
          <a:xfrm>
            <a:off x="609600" y="1996644"/>
            <a:ext cx="8077200" cy="3200400"/>
          </a:xfrm>
        </p:spPr>
        <p:txBody>
          <a:bodyPr>
            <a:noAutofit/>
          </a:bodyPr>
          <a:lstStyle/>
          <a:p>
            <a:pPr marL="0" indent="0" algn="just">
              <a:lnSpc>
                <a:spcPct val="90000"/>
              </a:lnSpc>
              <a:spcAft>
                <a:spcPct val="30000"/>
              </a:spcAft>
              <a:buNone/>
            </a:pPr>
            <a:r>
              <a:rPr lang="en-US" altLang="en-US" sz="2700" b="1" dirty="0">
                <a:latin typeface="Candara" panose="020E0502030303020204" pitchFamily="34" charset="0"/>
              </a:rPr>
              <a:t>Has to do with what leaders </a:t>
            </a:r>
            <a:r>
              <a:rPr lang="en-US" altLang="en-US" sz="2700" b="1" i="1" dirty="0">
                <a:latin typeface="Candara" panose="020E0502030303020204" pitchFamily="34" charset="0"/>
              </a:rPr>
              <a:t>do </a:t>
            </a:r>
            <a:r>
              <a:rPr lang="en-US" altLang="en-US" sz="2700" b="1" dirty="0">
                <a:latin typeface="Candara" panose="020E0502030303020204" pitchFamily="34" charset="0"/>
              </a:rPr>
              <a:t>and who leaders </a:t>
            </a:r>
            <a:r>
              <a:rPr lang="en-US" altLang="en-US" sz="2700" b="1" i="1" dirty="0">
                <a:latin typeface="Candara" panose="020E0502030303020204" pitchFamily="34" charset="0"/>
              </a:rPr>
              <a:t>are</a:t>
            </a:r>
            <a:r>
              <a:rPr lang="en-US" altLang="en-US" sz="2700" b="1" dirty="0">
                <a:latin typeface="Candara" panose="020E0502030303020204" pitchFamily="34" charset="0"/>
              </a:rPr>
              <a:t> </a:t>
            </a:r>
          </a:p>
          <a:p>
            <a:pPr marL="0" indent="0" algn="just">
              <a:lnSpc>
                <a:spcPct val="90000"/>
              </a:lnSpc>
              <a:spcAft>
                <a:spcPct val="30000"/>
              </a:spcAft>
              <a:buNone/>
            </a:pPr>
            <a:endParaRPr lang="en-US" altLang="en-US" sz="2700" b="1" dirty="0">
              <a:latin typeface="Candara" panose="020E0502030303020204" pitchFamily="34" charset="0"/>
            </a:endParaRPr>
          </a:p>
          <a:p>
            <a:pPr marL="300031" lvl="1" indent="0" algn="just">
              <a:lnSpc>
                <a:spcPct val="90000"/>
              </a:lnSpc>
              <a:spcAft>
                <a:spcPct val="30000"/>
              </a:spcAft>
              <a:buNone/>
            </a:pPr>
            <a:r>
              <a:rPr lang="en-US" altLang="en-US" sz="2400" b="1" dirty="0">
                <a:latin typeface="Candara" panose="020E0502030303020204" pitchFamily="34" charset="0"/>
              </a:rPr>
              <a:t>It is concerned with the nature of the leaders’ </a:t>
            </a:r>
            <a:r>
              <a:rPr lang="en-US" altLang="en-US" sz="2400" b="1" i="1" dirty="0">
                <a:latin typeface="Candara" panose="020E0502030303020204" pitchFamily="34" charset="0"/>
              </a:rPr>
              <a:t>behavior</a:t>
            </a:r>
            <a:r>
              <a:rPr lang="en-US" altLang="en-US" sz="2400" b="1" dirty="0">
                <a:latin typeface="Candara" panose="020E0502030303020204" pitchFamily="34" charset="0"/>
              </a:rPr>
              <a:t> and their </a:t>
            </a:r>
            <a:r>
              <a:rPr lang="en-US" altLang="en-US" sz="2400" b="1" i="1" dirty="0">
                <a:latin typeface="Candara" panose="020E0502030303020204" pitchFamily="34" charset="0"/>
              </a:rPr>
              <a:t>virtuousness</a:t>
            </a:r>
          </a:p>
          <a:p>
            <a:pPr marL="300031" lvl="1" indent="0" algn="just">
              <a:lnSpc>
                <a:spcPct val="90000"/>
              </a:lnSpc>
              <a:spcAft>
                <a:spcPct val="30000"/>
              </a:spcAft>
              <a:buNone/>
            </a:pPr>
            <a:endParaRPr lang="en-US" altLang="en-US" sz="1800" b="1" dirty="0">
              <a:latin typeface="Candara" panose="020E0502030303020204" pitchFamily="34" charset="0"/>
            </a:endParaRPr>
          </a:p>
          <a:p>
            <a:pPr marL="300031" lvl="1" indent="0" algn="just">
              <a:lnSpc>
                <a:spcPct val="90000"/>
              </a:lnSpc>
              <a:spcAft>
                <a:spcPct val="30000"/>
              </a:spcAft>
              <a:buNone/>
            </a:pPr>
            <a:r>
              <a:rPr lang="en-US" altLang="en-US" sz="2400" b="1" dirty="0">
                <a:latin typeface="Candara" panose="020E0502030303020204" pitchFamily="34" charset="0"/>
              </a:rPr>
              <a:t>What </a:t>
            </a:r>
            <a:r>
              <a:rPr lang="en-US" altLang="en-US" sz="2400" b="1" i="1" dirty="0">
                <a:latin typeface="Candara" panose="020E0502030303020204" pitchFamily="34" charset="0"/>
              </a:rPr>
              <a:t>choices</a:t>
            </a:r>
            <a:r>
              <a:rPr lang="en-US" altLang="en-US" sz="2400" b="1" dirty="0">
                <a:latin typeface="Candara" panose="020E0502030303020204" pitchFamily="34" charset="0"/>
              </a:rPr>
              <a:t> leaders make and how they </a:t>
            </a:r>
            <a:r>
              <a:rPr lang="en-US" altLang="en-US" sz="2400" b="1" i="1" dirty="0">
                <a:latin typeface="Candara" panose="020E0502030303020204" pitchFamily="34" charset="0"/>
              </a:rPr>
              <a:t>respond</a:t>
            </a:r>
            <a:r>
              <a:rPr lang="en-US" altLang="en-US" sz="2400" b="1" dirty="0">
                <a:latin typeface="Candara" panose="020E0502030303020204" pitchFamily="34" charset="0"/>
              </a:rPr>
              <a:t> in a particular circumstance are </a:t>
            </a:r>
            <a:r>
              <a:rPr lang="en-US" altLang="en-US" sz="2400" b="1" i="1" dirty="0">
                <a:latin typeface="Candara" panose="020E0502030303020204" pitchFamily="34" charset="0"/>
              </a:rPr>
              <a:t>informed</a:t>
            </a:r>
            <a:r>
              <a:rPr lang="en-US" altLang="en-US" sz="2400" b="1" dirty="0">
                <a:latin typeface="Candara" panose="020E0502030303020204" pitchFamily="34" charset="0"/>
              </a:rPr>
              <a:t> and </a:t>
            </a:r>
            <a:r>
              <a:rPr lang="en-US" altLang="en-US" sz="2400" b="1" i="1" dirty="0">
                <a:latin typeface="Candara" panose="020E0502030303020204" pitchFamily="34" charset="0"/>
              </a:rPr>
              <a:t>directed</a:t>
            </a:r>
            <a:r>
              <a:rPr lang="en-US" altLang="en-US" sz="2400" b="1" dirty="0">
                <a:latin typeface="Candara" panose="020E0502030303020204" pitchFamily="34" charset="0"/>
              </a:rPr>
              <a:t> by their ethics.</a:t>
            </a:r>
          </a:p>
        </p:txBody>
      </p:sp>
    </p:spTree>
    <p:extLst>
      <p:ext uri="{BB962C8B-B14F-4D97-AF65-F5344CB8AC3E}">
        <p14:creationId xmlns:p14="http://schemas.microsoft.com/office/powerpoint/2010/main" val="3024239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0423"/>
          <a:stretch/>
        </p:blipFill>
        <p:spPr>
          <a:xfrm>
            <a:off x="75381" y="872196"/>
            <a:ext cx="8854413" cy="5117124"/>
          </a:xfrm>
          <a:prstGeom prst="rect">
            <a:avLst/>
          </a:prstGeom>
        </p:spPr>
      </p:pic>
    </p:spTree>
    <p:extLst>
      <p:ext uri="{BB962C8B-B14F-4D97-AF65-F5344CB8AC3E}">
        <p14:creationId xmlns:p14="http://schemas.microsoft.com/office/powerpoint/2010/main" val="650662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48589" y="987300"/>
            <a:ext cx="8784395" cy="742950"/>
          </a:xfrm>
        </p:spPr>
        <p:txBody>
          <a:bodyPr/>
          <a:lstStyle/>
          <a:p>
            <a:pPr algn="ctr"/>
            <a:r>
              <a:rPr lang="en-US" altLang="en-US" b="1" dirty="0">
                <a:latin typeface="Candara" panose="020E0502030303020204" pitchFamily="34" charset="0"/>
              </a:rPr>
              <a:t>LEADERSHIP ETIQUETTE</a:t>
            </a:r>
          </a:p>
        </p:txBody>
      </p:sp>
      <p:sp>
        <p:nvSpPr>
          <p:cNvPr id="56323" name="Rectangle 3"/>
          <p:cNvSpPr>
            <a:spLocks noGrp="1" noChangeArrowheads="1"/>
          </p:cNvSpPr>
          <p:nvPr>
            <p:ph type="body" sz="half" idx="1"/>
          </p:nvPr>
        </p:nvSpPr>
        <p:spPr>
          <a:xfrm>
            <a:off x="883334" y="2219367"/>
            <a:ext cx="4733254" cy="3371850"/>
          </a:xfrm>
        </p:spPr>
        <p:txBody>
          <a:bodyPr>
            <a:noAutofit/>
          </a:bodyPr>
          <a:lstStyle/>
          <a:p>
            <a:pPr marL="0" indent="0">
              <a:spcAft>
                <a:spcPts val="2700"/>
              </a:spcAft>
              <a:buNone/>
            </a:pPr>
            <a:r>
              <a:rPr lang="en-US" altLang="en-US" sz="2800" b="1" dirty="0">
                <a:solidFill>
                  <a:schemeClr val="tx1"/>
                </a:solidFill>
                <a:latin typeface="Candara" panose="020E0502030303020204" pitchFamily="34" charset="0"/>
              </a:rPr>
              <a:t>Work for the success of the entire group, not for self.</a:t>
            </a:r>
          </a:p>
          <a:p>
            <a:pPr marL="0" indent="0">
              <a:spcAft>
                <a:spcPts val="2700"/>
              </a:spcAft>
              <a:buNone/>
            </a:pPr>
            <a:r>
              <a:rPr lang="en-US" altLang="en-US" sz="2800" b="1" dirty="0">
                <a:solidFill>
                  <a:schemeClr val="tx1"/>
                </a:solidFill>
                <a:latin typeface="Candara" panose="020E0502030303020204" pitchFamily="34" charset="0"/>
              </a:rPr>
              <a:t>Know that power is given by the members and can be taken away.</a:t>
            </a:r>
          </a:p>
          <a:p>
            <a:pPr marL="0" indent="0">
              <a:spcAft>
                <a:spcPts val="2700"/>
              </a:spcAft>
              <a:buNone/>
            </a:pPr>
            <a:r>
              <a:rPr lang="en-US" altLang="en-US" sz="2800" b="1" dirty="0">
                <a:solidFill>
                  <a:schemeClr val="tx1"/>
                </a:solidFill>
                <a:latin typeface="Candara" panose="020E0502030303020204" pitchFamily="34" charset="0"/>
              </a:rPr>
              <a:t>Everybody is important and no one should be demeaned. </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9065"/>
          <a:stretch/>
        </p:blipFill>
        <p:spPr>
          <a:xfrm>
            <a:off x="6318738" y="2357862"/>
            <a:ext cx="2414954" cy="3113838"/>
          </a:xfrm>
          <a:prstGeom prst="rect">
            <a:avLst/>
          </a:prstGeom>
        </p:spPr>
      </p:pic>
    </p:spTree>
    <p:extLst>
      <p:ext uri="{BB962C8B-B14F-4D97-AF65-F5344CB8AC3E}">
        <p14:creationId xmlns:p14="http://schemas.microsoft.com/office/powerpoint/2010/main" val="875461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6" name="Rectangle 4"/>
          <p:cNvSpPr>
            <a:spLocks noGrp="1" noChangeArrowheads="1"/>
          </p:cNvSpPr>
          <p:nvPr>
            <p:ph type="title"/>
          </p:nvPr>
        </p:nvSpPr>
        <p:spPr>
          <a:xfrm>
            <a:off x="832337" y="998730"/>
            <a:ext cx="7502771" cy="857250"/>
          </a:xfrm>
        </p:spPr>
        <p:txBody>
          <a:bodyPr>
            <a:normAutofit fontScale="90000"/>
          </a:bodyPr>
          <a:lstStyle/>
          <a:p>
            <a:r>
              <a:rPr lang="en-US" altLang="en-US" b="1" dirty="0" smtClean="0"/>
              <a:t>Dishonest </a:t>
            </a:r>
            <a:r>
              <a:rPr lang="en-US" altLang="en-US" b="1" dirty="0"/>
              <a:t>and Unethical Influence Tactics</a:t>
            </a:r>
            <a:endParaRPr lang="en-US" altLang="en-US" dirty="0"/>
          </a:p>
        </p:txBody>
      </p:sp>
      <p:pic>
        <p:nvPicPr>
          <p:cNvPr id="3380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 y="2137411"/>
            <a:ext cx="8994093" cy="384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688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48554" y="2918224"/>
            <a:ext cx="4169727" cy="1021556"/>
          </a:xfrm>
        </p:spPr>
        <p:txBody>
          <a:bodyPr>
            <a:normAutofit/>
          </a:bodyPr>
          <a:lstStyle/>
          <a:p>
            <a:pPr algn="ctr"/>
            <a:r>
              <a:rPr lang="en-US" sz="4950" b="1" dirty="0"/>
              <a:t>TEAMWORK</a:t>
            </a:r>
            <a:endParaRPr lang="en-MY" sz="495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215" y="1661042"/>
            <a:ext cx="3739662" cy="3743557"/>
          </a:xfrm>
          <a:prstGeom prst="rect">
            <a:avLst/>
          </a:prstGeom>
        </p:spPr>
      </p:pic>
      <p:sp>
        <p:nvSpPr>
          <p:cNvPr id="5" name="Rectangle 4"/>
          <p:cNvSpPr/>
          <p:nvPr/>
        </p:nvSpPr>
        <p:spPr>
          <a:xfrm>
            <a:off x="4208586" y="4138246"/>
            <a:ext cx="679937" cy="4923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0752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8452"/>
            <a:ext cx="8229600" cy="857250"/>
          </a:xfrm>
        </p:spPr>
        <p:txBody>
          <a:bodyPr>
            <a:normAutofit/>
          </a:bodyPr>
          <a:lstStyle/>
          <a:p>
            <a:pPr algn="ctr"/>
            <a:r>
              <a:rPr lang="en-US" sz="4500" dirty="0">
                <a:solidFill>
                  <a:schemeClr val="tx1"/>
                </a:solidFill>
                <a:latin typeface="Candara" panose="020E0502030303020204" pitchFamily="34" charset="0"/>
              </a:rPr>
              <a:t>Teamwork</a:t>
            </a:r>
            <a:endParaRPr lang="en-MY" sz="4500" dirty="0">
              <a:solidFill>
                <a:schemeClr val="tx1"/>
              </a:solidFill>
              <a:latin typeface="Candara" panose="020E0502030303020204" pitchFamily="34" charset="0"/>
            </a:endParaRPr>
          </a:p>
        </p:txBody>
      </p:sp>
      <p:sp>
        <p:nvSpPr>
          <p:cNvPr id="5" name="Content Placeholder 4"/>
          <p:cNvSpPr>
            <a:spLocks noGrp="1"/>
          </p:cNvSpPr>
          <p:nvPr>
            <p:ph idx="1"/>
          </p:nvPr>
        </p:nvSpPr>
        <p:spPr>
          <a:xfrm>
            <a:off x="457200" y="2505808"/>
            <a:ext cx="8229600" cy="2594373"/>
          </a:xfrm>
        </p:spPr>
        <p:txBody>
          <a:bodyPr>
            <a:normAutofit/>
          </a:bodyPr>
          <a:lstStyle/>
          <a:p>
            <a:pPr marL="0" indent="0" algn="ctr">
              <a:buNone/>
            </a:pPr>
            <a:r>
              <a:rPr lang="en-US" sz="4500" smtClean="0">
                <a:latin typeface="Candara" panose="020E0502030303020204" pitchFamily="34" charset="0"/>
              </a:rPr>
              <a:t>The </a:t>
            </a:r>
            <a:r>
              <a:rPr lang="en-US" sz="4500" dirty="0">
                <a:latin typeface="Candara" panose="020E0502030303020204" pitchFamily="34" charset="0"/>
              </a:rPr>
              <a:t>combined action of a group of people, especially when effective and efficient.</a:t>
            </a:r>
            <a:endParaRPr lang="en-MY" sz="3300" dirty="0">
              <a:solidFill>
                <a:schemeClr val="tx1"/>
              </a:solidFill>
              <a:latin typeface="Candara" panose="020E0502030303020204" pitchFamily="34" charset="0"/>
            </a:endParaRPr>
          </a:p>
        </p:txBody>
      </p:sp>
    </p:spTree>
    <p:extLst>
      <p:ext uri="{BB962C8B-B14F-4D97-AF65-F5344CB8AC3E}">
        <p14:creationId xmlns:p14="http://schemas.microsoft.com/office/powerpoint/2010/main" val="1264268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259" y="856939"/>
            <a:ext cx="8282066" cy="1371600"/>
          </a:xfrm>
        </p:spPr>
        <p:txBody>
          <a:bodyPr/>
          <a:lstStyle/>
          <a:p>
            <a:pPr algn="ctr"/>
            <a:r>
              <a:rPr lang="en-US" dirty="0" smtClean="0">
                <a:solidFill>
                  <a:schemeClr val="tx1"/>
                </a:solidFill>
              </a:rPr>
              <a:t>So, what is a Good Teamwork?</a:t>
            </a:r>
            <a:endParaRPr lang="en-MY" dirty="0">
              <a:solidFill>
                <a:schemeClr val="tx1"/>
              </a:solidFill>
            </a:endParaRPr>
          </a:p>
        </p:txBody>
      </p:sp>
      <p:sp>
        <p:nvSpPr>
          <p:cNvPr id="5" name="Content Placeholder 4"/>
          <p:cNvSpPr>
            <a:spLocks noGrp="1"/>
          </p:cNvSpPr>
          <p:nvPr>
            <p:ph idx="1"/>
          </p:nvPr>
        </p:nvSpPr>
        <p:spPr>
          <a:xfrm>
            <a:off x="457200" y="2651573"/>
            <a:ext cx="8229600" cy="3040143"/>
          </a:xfrm>
        </p:spPr>
        <p:txBody>
          <a:bodyPr>
            <a:normAutofit/>
          </a:bodyPr>
          <a:lstStyle/>
          <a:p>
            <a:pPr marL="0" indent="0" algn="ctr">
              <a:buNone/>
            </a:pPr>
            <a:r>
              <a:rPr lang="en-MY" sz="3200" dirty="0">
                <a:latin typeface="Candara" panose="020E0502030303020204" pitchFamily="34" charset="0"/>
              </a:rPr>
              <a:t>when a group of people work together cohesively, towards a common goal, creating a positive working atmosphere, and supporting each other to combine individual strengths to enhance team performance.</a:t>
            </a:r>
          </a:p>
        </p:txBody>
      </p:sp>
    </p:spTree>
    <p:extLst>
      <p:ext uri="{BB962C8B-B14F-4D97-AF65-F5344CB8AC3E}">
        <p14:creationId xmlns:p14="http://schemas.microsoft.com/office/powerpoint/2010/main" val="1176655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949879"/>
            <a:ext cx="9144000" cy="742950"/>
          </a:xfrm>
        </p:spPr>
        <p:txBody>
          <a:bodyPr>
            <a:normAutofit/>
          </a:bodyPr>
          <a:lstStyle/>
          <a:p>
            <a:pPr algn="ctr"/>
            <a:r>
              <a:rPr lang="en-MY" b="1" dirty="0" smtClean="0">
                <a:latin typeface="Candara" panose="020E0502030303020204" pitchFamily="34" charset="0"/>
              </a:rPr>
              <a:t>Tips for a Good Teamwork</a:t>
            </a:r>
            <a:endParaRPr lang="en-MY" b="1" dirty="0">
              <a:latin typeface="Candara" panose="020E0502030303020204" pitchFamily="34" charset="0"/>
            </a:endParaRPr>
          </a:p>
        </p:txBody>
      </p:sp>
      <p:sp>
        <p:nvSpPr>
          <p:cNvPr id="6" name="Text Placeholder 5"/>
          <p:cNvSpPr>
            <a:spLocks noGrp="1"/>
          </p:cNvSpPr>
          <p:nvPr>
            <p:ph type="body" sz="half" idx="1"/>
          </p:nvPr>
        </p:nvSpPr>
        <p:spPr>
          <a:xfrm>
            <a:off x="751136" y="2237160"/>
            <a:ext cx="3620841" cy="3143250"/>
          </a:xfrm>
        </p:spPr>
        <p:txBody>
          <a:bodyPr>
            <a:normAutofit/>
          </a:bodyPr>
          <a:lstStyle/>
          <a:p>
            <a:pPr marL="0" indent="0">
              <a:spcAft>
                <a:spcPts val="2700"/>
              </a:spcAft>
              <a:buNone/>
            </a:pPr>
            <a:r>
              <a:rPr lang="en-MY" sz="2400" b="1" dirty="0">
                <a:solidFill>
                  <a:schemeClr val="tx1"/>
                </a:solidFill>
                <a:latin typeface="Candara" panose="020E0502030303020204" pitchFamily="34" charset="0"/>
              </a:rPr>
              <a:t>Think about your team first </a:t>
            </a:r>
          </a:p>
          <a:p>
            <a:pPr marL="0" indent="0">
              <a:spcAft>
                <a:spcPts val="2700"/>
              </a:spcAft>
              <a:buNone/>
            </a:pPr>
            <a:r>
              <a:rPr lang="en-US" sz="2400" b="1" dirty="0">
                <a:solidFill>
                  <a:schemeClr val="tx1"/>
                </a:solidFill>
                <a:latin typeface="Candara" panose="020E0502030303020204" pitchFamily="34" charset="0"/>
              </a:rPr>
              <a:t>Supportive &amp; Care for each other </a:t>
            </a:r>
          </a:p>
          <a:p>
            <a:pPr marL="0" indent="0">
              <a:spcAft>
                <a:spcPts val="2700"/>
              </a:spcAft>
              <a:buNone/>
            </a:pPr>
            <a:r>
              <a:rPr lang="en-MY" sz="2400" b="1" dirty="0">
                <a:solidFill>
                  <a:schemeClr val="tx1"/>
                </a:solidFill>
                <a:latin typeface="Candara" panose="020E0502030303020204" pitchFamily="34" charset="0"/>
              </a:rPr>
              <a:t>Never underestimate your team member </a:t>
            </a:r>
          </a:p>
        </p:txBody>
      </p:sp>
      <p:sp>
        <p:nvSpPr>
          <p:cNvPr id="12" name="Content Placeholder 7"/>
          <p:cNvSpPr txBox="1">
            <a:spLocks/>
          </p:cNvSpPr>
          <p:nvPr/>
        </p:nvSpPr>
        <p:spPr>
          <a:xfrm>
            <a:off x="4995863" y="2237162"/>
            <a:ext cx="3402000" cy="2871194"/>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2700"/>
              </a:spcAft>
              <a:buNone/>
            </a:pPr>
            <a:r>
              <a:rPr lang="en-MY" sz="2400" b="1" dirty="0">
                <a:latin typeface="Candara" panose="020E0502030303020204" pitchFamily="34" charset="0"/>
              </a:rPr>
              <a:t>Cooperate &amp; Contribute</a:t>
            </a:r>
          </a:p>
          <a:p>
            <a:pPr marL="0" indent="0">
              <a:spcAft>
                <a:spcPts val="2700"/>
              </a:spcAft>
              <a:buNone/>
            </a:pPr>
            <a:r>
              <a:rPr lang="en-US" sz="2400" b="1" dirty="0">
                <a:latin typeface="Candara" panose="020E0502030303020204" pitchFamily="34" charset="0"/>
              </a:rPr>
              <a:t>Not criticizing/bad-mouthing team member</a:t>
            </a:r>
          </a:p>
          <a:p>
            <a:pPr marL="0" indent="0">
              <a:spcAft>
                <a:spcPts val="2700"/>
              </a:spcAft>
              <a:buNone/>
            </a:pPr>
            <a:r>
              <a:rPr lang="en-US" sz="2400" b="1" dirty="0">
                <a:latin typeface="Candara" panose="020E0502030303020204" pitchFamily="34" charset="0"/>
              </a:rPr>
              <a:t>Respectful of other team member</a:t>
            </a:r>
            <a:endParaRPr lang="en-MY" sz="2400" b="1" dirty="0">
              <a:latin typeface="Candara" panose="020E0502030303020204" pitchFamily="34" charset="0"/>
            </a:endParaRPr>
          </a:p>
          <a:p>
            <a:pPr marL="0" indent="0">
              <a:spcAft>
                <a:spcPts val="2700"/>
              </a:spcAft>
              <a:buNone/>
            </a:pPr>
            <a:endParaRPr lang="en-MY" sz="2400" b="1" dirty="0">
              <a:latin typeface="Candara" panose="020E0502030303020204" pitchFamily="34" charset="0"/>
            </a:endParaRPr>
          </a:p>
        </p:txBody>
      </p:sp>
    </p:spTree>
    <p:extLst>
      <p:ext uri="{BB962C8B-B14F-4D97-AF65-F5344CB8AC3E}">
        <p14:creationId xmlns:p14="http://schemas.microsoft.com/office/powerpoint/2010/main" val="2730117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85689" y="3030797"/>
            <a:ext cx="4449517" cy="796414"/>
          </a:xfrm>
        </p:spPr>
        <p:txBody>
          <a:bodyPr>
            <a:normAutofit fontScale="90000"/>
          </a:bodyPr>
          <a:lstStyle/>
          <a:p>
            <a:r>
              <a:rPr lang="en-US" sz="4950" b="1" dirty="0"/>
              <a:t>LEADERSHIP</a:t>
            </a:r>
            <a:endParaRPr lang="en-MY" sz="495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4585689" cy="4344337"/>
          </a:xfrm>
          <a:prstGeom prst="rect">
            <a:avLst/>
          </a:prstGeom>
        </p:spPr>
      </p:pic>
    </p:spTree>
    <p:extLst>
      <p:ext uri="{BB962C8B-B14F-4D97-AF65-F5344CB8AC3E}">
        <p14:creationId xmlns:p14="http://schemas.microsoft.com/office/powerpoint/2010/main" val="739724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9865"/>
          <a:stretch/>
        </p:blipFill>
        <p:spPr>
          <a:xfrm>
            <a:off x="-44970" y="1368137"/>
            <a:ext cx="9144000" cy="4121727"/>
          </a:xfrm>
          <a:prstGeom prst="rect">
            <a:avLst/>
          </a:prstGeom>
          <a:ln>
            <a:noFill/>
          </a:ln>
          <a:effectLst>
            <a:softEdge rad="112500"/>
          </a:effectLst>
        </p:spPr>
      </p:pic>
    </p:spTree>
    <p:extLst>
      <p:ext uri="{BB962C8B-B14F-4D97-AF65-F5344CB8AC3E}">
        <p14:creationId xmlns:p14="http://schemas.microsoft.com/office/powerpoint/2010/main" val="4079139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890" y="1078952"/>
            <a:ext cx="2978468" cy="462176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4700" y="1614492"/>
            <a:ext cx="5829300" cy="3268766"/>
          </a:xfrm>
          <a:prstGeom prst="rect">
            <a:avLst/>
          </a:prstGeom>
          <a:ln>
            <a:noFill/>
          </a:ln>
          <a:effectLst>
            <a:softEdge rad="112500"/>
          </a:effectLst>
        </p:spPr>
      </p:pic>
    </p:spTree>
    <p:extLst>
      <p:ext uri="{BB962C8B-B14F-4D97-AF65-F5344CB8AC3E}">
        <p14:creationId xmlns:p14="http://schemas.microsoft.com/office/powerpoint/2010/main" val="3638925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9096" t="13353" r="6210" b="30790"/>
          <a:stretch/>
        </p:blipFill>
        <p:spPr>
          <a:xfrm>
            <a:off x="1383218" y="1851660"/>
            <a:ext cx="6377570" cy="3154680"/>
          </a:xfrm>
          <a:prstGeom prst="rect">
            <a:avLst/>
          </a:prstGeom>
          <a:effectLst>
            <a:glow rad="63500">
              <a:schemeClr val="accent2">
                <a:satMod val="175000"/>
                <a:alpha val="40000"/>
              </a:schemeClr>
            </a:glow>
          </a:effectLst>
        </p:spPr>
      </p:pic>
    </p:spTree>
    <p:extLst>
      <p:ext uri="{BB962C8B-B14F-4D97-AF65-F5344CB8AC3E}">
        <p14:creationId xmlns:p14="http://schemas.microsoft.com/office/powerpoint/2010/main" val="1354113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756" t="13876" r="4966" b="22662"/>
          <a:stretch/>
        </p:blipFill>
        <p:spPr>
          <a:xfrm>
            <a:off x="485301" y="1274451"/>
            <a:ext cx="8173398" cy="4309109"/>
          </a:xfrm>
          <a:prstGeom prst="rect">
            <a:avLst/>
          </a:prstGeom>
        </p:spPr>
      </p:pic>
    </p:spTree>
    <p:extLst>
      <p:ext uri="{BB962C8B-B14F-4D97-AF65-F5344CB8AC3E}">
        <p14:creationId xmlns:p14="http://schemas.microsoft.com/office/powerpoint/2010/main" val="3793578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76370" y="1389491"/>
            <a:ext cx="3414713" cy="3970318"/>
          </a:xfrm>
          <a:prstGeom prst="rect">
            <a:avLst/>
          </a:prstGeom>
          <a:noFill/>
        </p:spPr>
        <p:txBody>
          <a:bodyPr wrap="square" rtlCol="0">
            <a:spAutoFit/>
          </a:bodyPr>
          <a:lstStyle/>
          <a:p>
            <a:pPr algn="ctr"/>
            <a:r>
              <a:rPr lang="en-US" sz="3600" dirty="0">
                <a:effectLst>
                  <a:outerShdw blurRad="38100" dist="38100" dir="2700000" algn="tl">
                    <a:srgbClr val="000000">
                      <a:alpha val="43137"/>
                    </a:srgbClr>
                  </a:outerShdw>
                </a:effectLst>
                <a:latin typeface="Candara" panose="020E0502030303020204" pitchFamily="34" charset="0"/>
              </a:rPr>
              <a:t>When ‘</a:t>
            </a:r>
            <a:r>
              <a:rPr lang="en-US" sz="3600" b="1" dirty="0" err="1">
                <a:effectLst>
                  <a:outerShdw blurRad="38100" dist="38100" dir="2700000" algn="tl">
                    <a:srgbClr val="000000">
                      <a:alpha val="43137"/>
                    </a:srgbClr>
                  </a:outerShdw>
                </a:effectLst>
                <a:latin typeface="Candara" panose="020E0502030303020204" pitchFamily="34" charset="0"/>
              </a:rPr>
              <a:t>i</a:t>
            </a:r>
            <a:r>
              <a:rPr lang="en-US" sz="3600" dirty="0">
                <a:effectLst>
                  <a:outerShdw blurRad="38100" dist="38100" dir="2700000" algn="tl">
                    <a:srgbClr val="000000">
                      <a:alpha val="43137"/>
                    </a:srgbClr>
                  </a:outerShdw>
                </a:effectLst>
                <a:latin typeface="Candara" panose="020E0502030303020204" pitchFamily="34" charset="0"/>
              </a:rPr>
              <a:t>” is </a:t>
            </a:r>
          </a:p>
          <a:p>
            <a:pPr algn="ctr"/>
            <a:r>
              <a:rPr lang="en-US" sz="3600" dirty="0">
                <a:effectLst>
                  <a:outerShdw blurRad="38100" dist="38100" dir="2700000" algn="tl">
                    <a:srgbClr val="000000">
                      <a:alpha val="43137"/>
                    </a:srgbClr>
                  </a:outerShdw>
                </a:effectLst>
                <a:latin typeface="Candara" panose="020E0502030303020204" pitchFamily="34" charset="0"/>
              </a:rPr>
              <a:t>replace by ‘</a:t>
            </a:r>
            <a:r>
              <a:rPr lang="en-US" sz="3600" b="1" dirty="0">
                <a:effectLst>
                  <a:outerShdw blurRad="38100" dist="38100" dir="2700000" algn="tl">
                    <a:srgbClr val="000000">
                      <a:alpha val="43137"/>
                    </a:srgbClr>
                  </a:outerShdw>
                </a:effectLst>
                <a:latin typeface="Candara" panose="020E0502030303020204" pitchFamily="34" charset="0"/>
              </a:rPr>
              <a:t>we</a:t>
            </a:r>
            <a:r>
              <a:rPr lang="en-US" sz="3600" dirty="0">
                <a:effectLst>
                  <a:outerShdw blurRad="38100" dist="38100" dir="2700000" algn="tl">
                    <a:srgbClr val="000000">
                      <a:alpha val="43137"/>
                    </a:srgbClr>
                  </a:outerShdw>
                </a:effectLst>
                <a:latin typeface="Candara" panose="020E0502030303020204" pitchFamily="34" charset="0"/>
              </a:rPr>
              <a:t>’</a:t>
            </a:r>
          </a:p>
          <a:p>
            <a:pPr algn="ctr"/>
            <a:endParaRPr lang="en-US" sz="3600" dirty="0">
              <a:effectLst>
                <a:outerShdw blurRad="38100" dist="38100" dir="2700000" algn="tl">
                  <a:srgbClr val="000000">
                    <a:alpha val="43137"/>
                  </a:srgbClr>
                </a:outerShdw>
              </a:effectLst>
              <a:latin typeface="Candara" panose="020E0502030303020204" pitchFamily="34" charset="0"/>
            </a:endParaRPr>
          </a:p>
          <a:p>
            <a:pPr algn="ctr"/>
            <a:r>
              <a:rPr lang="en-US" sz="3600" dirty="0">
                <a:effectLst>
                  <a:outerShdw blurRad="38100" dist="38100" dir="2700000" algn="tl">
                    <a:srgbClr val="000000">
                      <a:alpha val="43137"/>
                    </a:srgbClr>
                  </a:outerShdw>
                </a:effectLst>
                <a:latin typeface="Candara" panose="020E0502030303020204" pitchFamily="34" charset="0"/>
              </a:rPr>
              <a:t>Even</a:t>
            </a:r>
          </a:p>
          <a:p>
            <a:pPr algn="ctr"/>
            <a:r>
              <a:rPr lang="en-US" sz="3600" dirty="0">
                <a:effectLst>
                  <a:outerShdw blurRad="38100" dist="38100" dir="2700000" algn="tl">
                    <a:srgbClr val="000000">
                      <a:alpha val="43137"/>
                    </a:srgbClr>
                  </a:outerShdw>
                </a:effectLst>
                <a:latin typeface="Candara" panose="020E0502030303020204" pitchFamily="34" charset="0"/>
              </a:rPr>
              <a:t>‘</a:t>
            </a:r>
            <a:r>
              <a:rPr lang="en-US" sz="3600" b="1" dirty="0">
                <a:effectLst>
                  <a:outerShdw blurRad="38100" dist="38100" dir="2700000" algn="tl">
                    <a:srgbClr val="000000">
                      <a:alpha val="43137"/>
                    </a:srgbClr>
                  </a:outerShdw>
                </a:effectLst>
                <a:latin typeface="Candara" panose="020E0502030303020204" pitchFamily="34" charset="0"/>
              </a:rPr>
              <a:t>illness</a:t>
            </a:r>
            <a:r>
              <a:rPr lang="en-US" sz="3600" dirty="0">
                <a:effectLst>
                  <a:outerShdw blurRad="38100" dist="38100" dir="2700000" algn="tl">
                    <a:srgbClr val="000000">
                      <a:alpha val="43137"/>
                    </a:srgbClr>
                  </a:outerShdw>
                </a:effectLst>
                <a:latin typeface="Candara" panose="020E0502030303020204" pitchFamily="34" charset="0"/>
              </a:rPr>
              <a:t>’</a:t>
            </a:r>
          </a:p>
          <a:p>
            <a:pPr algn="ctr"/>
            <a:r>
              <a:rPr lang="en-US" sz="3600" dirty="0">
                <a:effectLst>
                  <a:outerShdw blurRad="38100" dist="38100" dir="2700000" algn="tl">
                    <a:srgbClr val="000000">
                      <a:alpha val="43137"/>
                    </a:srgbClr>
                  </a:outerShdw>
                </a:effectLst>
                <a:latin typeface="Candara" panose="020E0502030303020204" pitchFamily="34" charset="0"/>
              </a:rPr>
              <a:t>Becomes</a:t>
            </a:r>
          </a:p>
          <a:p>
            <a:pPr algn="ctr"/>
            <a:r>
              <a:rPr lang="en-US" sz="3600" dirty="0">
                <a:effectLst>
                  <a:outerShdw blurRad="38100" dist="38100" dir="2700000" algn="tl">
                    <a:srgbClr val="000000">
                      <a:alpha val="43137"/>
                    </a:srgbClr>
                  </a:outerShdw>
                </a:effectLst>
                <a:latin typeface="Candara" panose="020E0502030303020204" pitchFamily="34" charset="0"/>
              </a:rPr>
              <a:t>‘</a:t>
            </a:r>
            <a:r>
              <a:rPr lang="en-US" sz="3600" b="1" dirty="0">
                <a:effectLst>
                  <a:outerShdw blurRad="38100" dist="38100" dir="2700000" algn="tl">
                    <a:srgbClr val="000000">
                      <a:alpha val="43137"/>
                    </a:srgbClr>
                  </a:outerShdw>
                </a:effectLst>
                <a:latin typeface="Candara" panose="020E0502030303020204" pitchFamily="34" charset="0"/>
              </a:rPr>
              <a:t>Wellness</a:t>
            </a:r>
            <a:r>
              <a:rPr lang="en-US" sz="3600" dirty="0">
                <a:effectLst>
                  <a:outerShdw blurRad="38100" dist="38100" dir="2700000" algn="tl">
                    <a:srgbClr val="000000">
                      <a:alpha val="43137"/>
                    </a:srgbClr>
                  </a:outerShdw>
                </a:effectLst>
                <a:latin typeface="Candara" panose="020E0502030303020204" pitchFamily="34" charset="0"/>
              </a:rPr>
              <a:t>’</a:t>
            </a:r>
            <a:endParaRPr lang="en-MY" sz="3600" dirty="0">
              <a:effectLst>
                <a:outerShdw blurRad="38100" dist="38100" dir="2700000" algn="tl">
                  <a:srgbClr val="000000">
                    <a:alpha val="43137"/>
                  </a:srgbClr>
                </a:outerShdw>
              </a:effectLst>
              <a:latin typeface="Candara" panose="020E0502030303020204" pitchFamily="34" charset="0"/>
            </a:endParaRPr>
          </a:p>
        </p:txBody>
      </p:sp>
    </p:spTree>
    <p:extLst>
      <p:ext uri="{BB962C8B-B14F-4D97-AF65-F5344CB8AC3E}">
        <p14:creationId xmlns:p14="http://schemas.microsoft.com/office/powerpoint/2010/main" val="3485775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178424"/>
            <a:ext cx="9144000" cy="742950"/>
          </a:xfrm>
        </p:spPr>
        <p:txBody>
          <a:bodyPr>
            <a:normAutofit fontScale="90000"/>
          </a:bodyPr>
          <a:lstStyle/>
          <a:p>
            <a:pPr algn="ctr"/>
            <a:r>
              <a:rPr lang="en-MY" b="1" dirty="0">
                <a:latin typeface="Candara" panose="020E0502030303020204" pitchFamily="34" charset="0"/>
              </a:rPr>
              <a:t>Characteristic of Disruptive Team Member</a:t>
            </a:r>
          </a:p>
        </p:txBody>
      </p:sp>
      <p:sp>
        <p:nvSpPr>
          <p:cNvPr id="6" name="Text Placeholder 5"/>
          <p:cNvSpPr>
            <a:spLocks noGrp="1"/>
          </p:cNvSpPr>
          <p:nvPr>
            <p:ph type="body" sz="half" idx="1"/>
          </p:nvPr>
        </p:nvSpPr>
        <p:spPr>
          <a:xfrm>
            <a:off x="1425508" y="2170929"/>
            <a:ext cx="2352779" cy="3143250"/>
          </a:xfrm>
        </p:spPr>
        <p:txBody>
          <a:bodyPr>
            <a:noAutofit/>
          </a:bodyPr>
          <a:lstStyle/>
          <a:p>
            <a:pPr marL="0" indent="0">
              <a:lnSpc>
                <a:spcPct val="200000"/>
              </a:lnSpc>
              <a:buNone/>
            </a:pPr>
            <a:r>
              <a:rPr lang="en-MY" sz="2400" b="1" dirty="0">
                <a:latin typeface="Candara" panose="020E0502030303020204" pitchFamily="34" charset="0"/>
              </a:rPr>
              <a:t>Aggressive</a:t>
            </a:r>
          </a:p>
          <a:p>
            <a:pPr marL="0" indent="0">
              <a:lnSpc>
                <a:spcPct val="200000"/>
              </a:lnSpc>
              <a:buNone/>
            </a:pPr>
            <a:r>
              <a:rPr lang="en-MY" sz="2400" b="1" dirty="0">
                <a:latin typeface="Candara" panose="020E0502030303020204" pitchFamily="34" charset="0"/>
              </a:rPr>
              <a:t>Gossiping</a:t>
            </a:r>
          </a:p>
          <a:p>
            <a:pPr marL="0" indent="0">
              <a:lnSpc>
                <a:spcPct val="200000"/>
              </a:lnSpc>
              <a:buNone/>
            </a:pPr>
            <a:r>
              <a:rPr lang="en-MY" sz="2400" b="1" dirty="0">
                <a:latin typeface="Candara" panose="020E0502030303020204" pitchFamily="34" charset="0"/>
              </a:rPr>
              <a:t>Negativity</a:t>
            </a:r>
          </a:p>
          <a:p>
            <a:pPr marL="0" indent="0">
              <a:lnSpc>
                <a:spcPct val="200000"/>
              </a:lnSpc>
              <a:buNone/>
            </a:pPr>
            <a:r>
              <a:rPr lang="en-MY" sz="2400" b="1" dirty="0">
                <a:latin typeface="Candara" panose="020E0502030303020204" pitchFamily="34" charset="0"/>
              </a:rPr>
              <a:t>Dominating</a:t>
            </a:r>
          </a:p>
          <a:p>
            <a:pPr marL="0" indent="0">
              <a:buNone/>
            </a:pPr>
            <a:endParaRPr lang="en-US" sz="2400" b="1" dirty="0">
              <a:latin typeface="Candara" panose="020E0502030303020204" pitchFamily="34" charset="0"/>
            </a:endParaRPr>
          </a:p>
        </p:txBody>
      </p:sp>
      <p:sp>
        <p:nvSpPr>
          <p:cNvPr id="12" name="Content Placeholder 7"/>
          <p:cNvSpPr txBox="1">
            <a:spLocks/>
          </p:cNvSpPr>
          <p:nvPr/>
        </p:nvSpPr>
        <p:spPr>
          <a:xfrm>
            <a:off x="5815965" y="2306957"/>
            <a:ext cx="2307060" cy="2871194"/>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200000"/>
              </a:lnSpc>
              <a:buNone/>
            </a:pPr>
            <a:r>
              <a:rPr lang="en-US" sz="2400" b="1" dirty="0">
                <a:latin typeface="Candara" panose="020E0502030303020204" pitchFamily="34" charset="0"/>
              </a:rPr>
              <a:t>Irresponsible</a:t>
            </a:r>
            <a:endParaRPr lang="en-MY" sz="2400" b="1" dirty="0">
              <a:latin typeface="Candara" panose="020E0502030303020204" pitchFamily="34" charset="0"/>
            </a:endParaRPr>
          </a:p>
          <a:p>
            <a:pPr marL="0" indent="0">
              <a:lnSpc>
                <a:spcPct val="200000"/>
              </a:lnSpc>
              <a:buNone/>
            </a:pPr>
            <a:r>
              <a:rPr lang="en-MY" sz="2400" b="1" dirty="0">
                <a:latin typeface="Candara" panose="020E0502030303020204" pitchFamily="34" charset="0"/>
              </a:rPr>
              <a:t>Self-Centred</a:t>
            </a:r>
          </a:p>
          <a:p>
            <a:pPr marL="0" indent="0">
              <a:lnSpc>
                <a:spcPct val="200000"/>
              </a:lnSpc>
              <a:buNone/>
            </a:pPr>
            <a:r>
              <a:rPr lang="en-MY" sz="2400" b="1" dirty="0">
                <a:latin typeface="Candara" panose="020E0502030303020204" pitchFamily="34" charset="0"/>
              </a:rPr>
              <a:t>Withdrawn</a:t>
            </a:r>
          </a:p>
          <a:p>
            <a:pPr marL="0" indent="0">
              <a:lnSpc>
                <a:spcPct val="200000"/>
              </a:lnSpc>
              <a:buNone/>
            </a:pPr>
            <a:r>
              <a:rPr lang="en-MY" sz="2400" b="1" dirty="0">
                <a:latin typeface="Candara" panose="020E0502030303020204" pitchFamily="34" charset="0"/>
              </a:rPr>
              <a:t>Jealousy</a:t>
            </a:r>
          </a:p>
          <a:p>
            <a:pPr marL="0" indent="0">
              <a:lnSpc>
                <a:spcPct val="200000"/>
              </a:lnSpc>
              <a:buNone/>
            </a:pPr>
            <a:endParaRPr lang="en-US" sz="2400" b="1" dirty="0">
              <a:latin typeface="Candara" panose="020E0502030303020204" pitchFamily="34" charset="0"/>
            </a:endParaRPr>
          </a:p>
        </p:txBody>
      </p:sp>
    </p:spTree>
    <p:extLst>
      <p:ext uri="{BB962C8B-B14F-4D97-AF65-F5344CB8AC3E}">
        <p14:creationId xmlns:p14="http://schemas.microsoft.com/office/powerpoint/2010/main" val="1623622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69035" y="2014033"/>
            <a:ext cx="5966085" cy="2862322"/>
          </a:xfrm>
          <a:prstGeom prst="rect">
            <a:avLst/>
          </a:prstGeom>
          <a:noFill/>
        </p:spPr>
        <p:txBody>
          <a:bodyPr wrap="square" rtlCol="0">
            <a:spAutoFit/>
          </a:bodyPr>
          <a:lstStyle/>
          <a:p>
            <a:pPr algn="ctr"/>
            <a:r>
              <a:rPr lang="en-US" sz="3600" b="1" dirty="0">
                <a:latin typeface="Candara" panose="020E0502030303020204" pitchFamily="34" charset="0"/>
              </a:rPr>
              <a:t>Successful people build each other up.  They motivate, inspire, and push each other.</a:t>
            </a:r>
          </a:p>
          <a:p>
            <a:pPr algn="ctr"/>
            <a:r>
              <a:rPr lang="en-US" sz="3600" b="1" dirty="0">
                <a:solidFill>
                  <a:schemeClr val="accent5">
                    <a:lumMod val="75000"/>
                  </a:schemeClr>
                </a:solidFill>
                <a:latin typeface="Candara" panose="020E0502030303020204" pitchFamily="34" charset="0"/>
              </a:rPr>
              <a:t>Unsuccessful people just hate, blame and complain.</a:t>
            </a:r>
            <a:endParaRPr lang="en-MY" sz="3600" b="1" dirty="0">
              <a:solidFill>
                <a:schemeClr val="accent5">
                  <a:lumMod val="75000"/>
                </a:schemeClr>
              </a:solidFill>
              <a:latin typeface="Candara" panose="020E0502030303020204" pitchFamily="34" charset="0"/>
            </a:endParaRPr>
          </a:p>
        </p:txBody>
      </p:sp>
    </p:spTree>
    <p:extLst>
      <p:ext uri="{BB962C8B-B14F-4D97-AF65-F5344CB8AC3E}">
        <p14:creationId xmlns:p14="http://schemas.microsoft.com/office/powerpoint/2010/main" val="4079709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5244" y="985842"/>
            <a:ext cx="5293519" cy="4915706"/>
          </a:xfrm>
          <a:prstGeom prst="rect">
            <a:avLst/>
          </a:prstGeom>
        </p:spPr>
      </p:pic>
    </p:spTree>
    <p:extLst>
      <p:ext uri="{BB962C8B-B14F-4D97-AF65-F5344CB8AC3E}">
        <p14:creationId xmlns:p14="http://schemas.microsoft.com/office/powerpoint/2010/main" val="734504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64647" y="2009383"/>
            <a:ext cx="3414713" cy="2862322"/>
          </a:xfrm>
          <a:prstGeom prst="rect">
            <a:avLst/>
          </a:prstGeom>
          <a:noFill/>
        </p:spPr>
        <p:txBody>
          <a:bodyPr wrap="square" rtlCol="0">
            <a:spAutoFit/>
          </a:bodyPr>
          <a:lstStyle/>
          <a:p>
            <a:pPr algn="ctr"/>
            <a:r>
              <a:rPr lang="en-US" sz="4500" b="1" dirty="0">
                <a:latin typeface="Candara" panose="020E0502030303020204" pitchFamily="34" charset="0"/>
              </a:rPr>
              <a:t>If you cannot be positive, then at least be quite.</a:t>
            </a:r>
            <a:endParaRPr lang="en-MY" sz="4500" b="1" dirty="0">
              <a:latin typeface="Candara" panose="020E0502030303020204" pitchFamily="34" charset="0"/>
            </a:endParaRPr>
          </a:p>
        </p:txBody>
      </p:sp>
    </p:spTree>
    <p:extLst>
      <p:ext uri="{BB962C8B-B14F-4D97-AF65-F5344CB8AC3E}">
        <p14:creationId xmlns:p14="http://schemas.microsoft.com/office/powerpoint/2010/main" val="4036341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3175" y="2114550"/>
            <a:ext cx="4057650" cy="1109296"/>
          </a:xfrm>
        </p:spPr>
        <p:txBody>
          <a:bodyPr>
            <a:normAutofit/>
          </a:bodyPr>
          <a:lstStyle/>
          <a:p>
            <a:pPr algn="ctr"/>
            <a:r>
              <a:rPr lang="en-US" sz="4950" dirty="0">
                <a:latin typeface="Candara" panose="020E0502030303020204" pitchFamily="34" charset="0"/>
              </a:rPr>
              <a:t>SUMMARY</a:t>
            </a:r>
            <a:endParaRPr lang="en-MY" sz="4950" dirty="0">
              <a:latin typeface="Candara" panose="020E0502030303020204" pitchFamily="34" charset="0"/>
            </a:endParaRPr>
          </a:p>
        </p:txBody>
      </p:sp>
    </p:spTree>
    <p:extLst>
      <p:ext uri="{BB962C8B-B14F-4D97-AF65-F5344CB8AC3E}">
        <p14:creationId xmlns:p14="http://schemas.microsoft.com/office/powerpoint/2010/main" val="979276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9667" y="1614696"/>
            <a:ext cx="7974766" cy="4560887"/>
          </a:xfrm>
        </p:spPr>
        <p:txBody>
          <a:bodyPr>
            <a:noAutofit/>
          </a:bodyPr>
          <a:lstStyle/>
          <a:p>
            <a:pPr algn="ctr"/>
            <a:r>
              <a:rPr lang="en-US" sz="2400" b="1" dirty="0">
                <a:latin typeface="Candara" panose="020E0502030303020204" pitchFamily="34" charset="0"/>
              </a:rPr>
              <a:t>The best of all leaders is the one who helps people.</a:t>
            </a:r>
            <a:br>
              <a:rPr lang="en-US" sz="2400" b="1" dirty="0">
                <a:latin typeface="Candara" panose="020E0502030303020204" pitchFamily="34" charset="0"/>
              </a:rPr>
            </a:br>
            <a:r>
              <a:rPr lang="en-US" sz="2400" b="1" dirty="0">
                <a:latin typeface="Candara" panose="020E0502030303020204" pitchFamily="34" charset="0"/>
              </a:rPr>
              <a:t>So that, eventually they don't need him.</a:t>
            </a:r>
            <a:br>
              <a:rPr lang="en-US" sz="2400" b="1" dirty="0">
                <a:latin typeface="Candara" panose="020E0502030303020204" pitchFamily="34" charset="0"/>
              </a:rPr>
            </a:br>
            <a:r>
              <a:rPr lang="en-US" sz="2400" b="1" dirty="0">
                <a:latin typeface="Candara" panose="020E0502030303020204" pitchFamily="34" charset="0"/>
              </a:rPr>
              <a:t>Then comes the one they love and admire.</a:t>
            </a:r>
            <a:br>
              <a:rPr lang="en-US" sz="2400" b="1" dirty="0">
                <a:latin typeface="Candara" panose="020E0502030303020204" pitchFamily="34" charset="0"/>
              </a:rPr>
            </a:br>
            <a:r>
              <a:rPr lang="en-US" sz="2400" b="1" dirty="0">
                <a:latin typeface="Candara" panose="020E0502030303020204" pitchFamily="34" charset="0"/>
              </a:rPr>
              <a:t>Then comes the one they fear.</a:t>
            </a:r>
            <a:br>
              <a:rPr lang="en-US" sz="2400" b="1" dirty="0">
                <a:latin typeface="Candara" panose="020E0502030303020204" pitchFamily="34" charset="0"/>
              </a:rPr>
            </a:br>
            <a:r>
              <a:rPr lang="en-US" sz="2400" b="1" dirty="0">
                <a:latin typeface="Candara" panose="020E0502030303020204" pitchFamily="34" charset="0"/>
              </a:rPr>
              <a:t>The worst is the one who lets people push him around.</a:t>
            </a:r>
            <a:br>
              <a:rPr lang="en-US" sz="2400" b="1" dirty="0">
                <a:latin typeface="Candara" panose="020E0502030303020204" pitchFamily="34" charset="0"/>
              </a:rPr>
            </a:br>
            <a:r>
              <a:rPr lang="en-US" sz="2400" b="1" dirty="0" smtClean="0">
                <a:latin typeface="Candara" panose="020E0502030303020204" pitchFamily="34" charset="0"/>
              </a:rPr>
              <a:t>Where </a:t>
            </a:r>
            <a:r>
              <a:rPr lang="en-US" sz="2400" b="1" dirty="0">
                <a:latin typeface="Candara" panose="020E0502030303020204" pitchFamily="34" charset="0"/>
              </a:rPr>
              <a:t>there is no trust, people will act in bad faith.</a:t>
            </a:r>
            <a:br>
              <a:rPr lang="en-US" sz="2400" b="1" dirty="0">
                <a:latin typeface="Candara" panose="020E0502030303020204" pitchFamily="34" charset="0"/>
              </a:rPr>
            </a:br>
            <a:r>
              <a:rPr lang="en-US" sz="2400" b="1" dirty="0">
                <a:latin typeface="Candara" panose="020E0502030303020204" pitchFamily="34" charset="0"/>
              </a:rPr>
              <a:t>The best leader doesn't say much, but what he says carries weight.</a:t>
            </a:r>
            <a:br>
              <a:rPr lang="en-US" sz="2400" b="1" dirty="0">
                <a:latin typeface="Candara" panose="020E0502030303020204" pitchFamily="34" charset="0"/>
              </a:rPr>
            </a:br>
            <a:r>
              <a:rPr lang="en-US" sz="2400" b="1" dirty="0">
                <a:latin typeface="Candara" panose="020E0502030303020204" pitchFamily="34" charset="0"/>
              </a:rPr>
              <a:t>When he is finished with his work, the people say; </a:t>
            </a:r>
            <a:br>
              <a:rPr lang="en-US" sz="2400" b="1" dirty="0">
                <a:latin typeface="Candara" panose="020E0502030303020204" pitchFamily="34" charset="0"/>
              </a:rPr>
            </a:br>
            <a:r>
              <a:rPr lang="en-US" sz="2400" b="1" dirty="0">
                <a:latin typeface="Candara" panose="020E0502030303020204" pitchFamily="34" charset="0"/>
              </a:rPr>
              <a:t>It happened naturally.</a:t>
            </a:r>
            <a:br>
              <a:rPr lang="en-US" sz="2400" b="1" dirty="0">
                <a:latin typeface="Candara" panose="020E0502030303020204" pitchFamily="34" charset="0"/>
              </a:rPr>
            </a:br>
            <a:r>
              <a:rPr lang="en-US" sz="2400" b="1" dirty="0">
                <a:latin typeface="Candara" panose="020E0502030303020204" pitchFamily="34" charset="0"/>
              </a:rPr>
              <a:t>							                - </a:t>
            </a:r>
            <a:r>
              <a:rPr lang="en-US" sz="1800" b="1" i="1" dirty="0">
                <a:latin typeface="Candara" panose="020E0502030303020204" pitchFamily="34" charset="0"/>
              </a:rPr>
              <a:t>Lao Tzu (550 BC)</a:t>
            </a:r>
            <a:br>
              <a:rPr lang="en-US" sz="1800" b="1" i="1" dirty="0">
                <a:latin typeface="Candara" panose="020E0502030303020204" pitchFamily="34" charset="0"/>
              </a:rPr>
            </a:br>
            <a:endParaRPr lang="en-US" sz="2400" b="1" i="1" dirty="0">
              <a:latin typeface="Candara" panose="020E0502030303020204" pitchFamily="34" charset="0"/>
            </a:endParaRPr>
          </a:p>
        </p:txBody>
      </p:sp>
    </p:spTree>
    <p:extLst>
      <p:ext uri="{BB962C8B-B14F-4D97-AF65-F5344CB8AC3E}">
        <p14:creationId xmlns:p14="http://schemas.microsoft.com/office/powerpoint/2010/main" val="3977579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21427" y="1200153"/>
            <a:ext cx="4169727" cy="876539"/>
          </a:xfrm>
        </p:spPr>
        <p:txBody>
          <a:bodyPr>
            <a:normAutofit fontScale="90000"/>
          </a:bodyPr>
          <a:lstStyle/>
          <a:p>
            <a:pPr algn="ctr"/>
            <a:r>
              <a:rPr lang="en-US" sz="4950" dirty="0" smtClean="0"/>
              <a:t>CONFLICT MANAGEMENT</a:t>
            </a:r>
            <a:endParaRPr lang="en-MY" sz="4950"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4930"/>
          <a:stretch/>
        </p:blipFill>
        <p:spPr>
          <a:xfrm>
            <a:off x="183197" y="2377440"/>
            <a:ext cx="8869680" cy="3623310"/>
          </a:xfrm>
          <a:prstGeom prst="rect">
            <a:avLst/>
          </a:prstGeom>
        </p:spPr>
      </p:pic>
    </p:spTree>
    <p:extLst>
      <p:ext uri="{BB962C8B-B14F-4D97-AF65-F5344CB8AC3E}">
        <p14:creationId xmlns:p14="http://schemas.microsoft.com/office/powerpoint/2010/main" val="2990619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40868"/>
            <a:ext cx="8229600" cy="1100209"/>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a:ln w="11430"/>
                <a:effectLst>
                  <a:outerShdw blurRad="80000" dist="40000" dir="5040000" algn="tl">
                    <a:srgbClr val="000000">
                      <a:alpha val="30000"/>
                    </a:srgbClr>
                  </a:outerShdw>
                </a:effectLst>
              </a:rPr>
              <a:t>WHAT IS CONFLICT?</a:t>
            </a:r>
            <a:endParaRPr lang="en-MY" sz="5400" b="1" dirty="0">
              <a:ln w="11430"/>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539087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40868"/>
            <a:ext cx="8229600" cy="1252609"/>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a:ln w="11430"/>
                <a:effectLst>
                  <a:outerShdw blurRad="80000" dist="40000" dir="5040000" algn="tl">
                    <a:srgbClr val="000000">
                      <a:alpha val="30000"/>
                    </a:srgbClr>
                  </a:outerShdw>
                </a:effectLst>
              </a:rPr>
              <a:t>HOW CONFLICT HAPPEN?</a:t>
            </a:r>
            <a:endParaRPr lang="en-MY" sz="5400" b="1" dirty="0">
              <a:ln w="11430"/>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531580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986203"/>
            <a:ext cx="9144000" cy="742950"/>
          </a:xfrm>
        </p:spPr>
        <p:txBody>
          <a:bodyPr>
            <a:noAutofit/>
          </a:bodyPr>
          <a:lstStyle/>
          <a:p>
            <a:pPr algn="ctr"/>
            <a:r>
              <a:rPr lang="en-MY" sz="4400" b="1" dirty="0" smtClean="0">
                <a:latin typeface="Candara" panose="020E0502030303020204" pitchFamily="34" charset="0"/>
              </a:rPr>
              <a:t>Causes of Conflict</a:t>
            </a:r>
            <a:endParaRPr lang="en-MY" sz="4400" b="1" dirty="0">
              <a:latin typeface="Candara" panose="020E0502030303020204" pitchFamily="34" charset="0"/>
            </a:endParaRPr>
          </a:p>
        </p:txBody>
      </p:sp>
      <p:sp>
        <p:nvSpPr>
          <p:cNvPr id="6" name="Text Placeholder 5"/>
          <p:cNvSpPr>
            <a:spLocks noGrp="1"/>
          </p:cNvSpPr>
          <p:nvPr>
            <p:ph type="body" sz="half" idx="1"/>
          </p:nvPr>
        </p:nvSpPr>
        <p:spPr>
          <a:xfrm>
            <a:off x="994410" y="2546985"/>
            <a:ext cx="3326130" cy="3143250"/>
          </a:xfrm>
        </p:spPr>
        <p:txBody>
          <a:bodyPr>
            <a:normAutofit/>
          </a:bodyPr>
          <a:lstStyle/>
          <a:p>
            <a:pPr marL="0" indent="0">
              <a:spcAft>
                <a:spcPts val="3150"/>
              </a:spcAft>
              <a:buNone/>
            </a:pPr>
            <a:r>
              <a:rPr lang="en-MY" sz="2400" b="1" dirty="0">
                <a:solidFill>
                  <a:schemeClr val="tx1"/>
                </a:solidFill>
                <a:latin typeface="Candara" panose="020E0502030303020204" pitchFamily="34" charset="0"/>
              </a:rPr>
              <a:t>Differences in Goals/Aims</a:t>
            </a:r>
          </a:p>
          <a:p>
            <a:pPr marL="0" indent="0">
              <a:spcAft>
                <a:spcPts val="3150"/>
              </a:spcAft>
              <a:buNone/>
            </a:pPr>
            <a:r>
              <a:rPr lang="en-MY" sz="2400" b="1" dirty="0">
                <a:solidFill>
                  <a:schemeClr val="tx1"/>
                </a:solidFill>
                <a:latin typeface="Candara" panose="020E0502030303020204" pitchFamily="34" charset="0"/>
              </a:rPr>
              <a:t>Differences in Values</a:t>
            </a:r>
          </a:p>
          <a:p>
            <a:pPr marL="0" indent="0">
              <a:spcAft>
                <a:spcPts val="3150"/>
              </a:spcAft>
              <a:buNone/>
            </a:pPr>
            <a:r>
              <a:rPr lang="en-MY" sz="2400" b="1" dirty="0">
                <a:solidFill>
                  <a:schemeClr val="tx1"/>
                </a:solidFill>
                <a:latin typeface="Candara" panose="020E0502030303020204" pitchFamily="34" charset="0"/>
              </a:rPr>
              <a:t>Differences in Personality/Attitudes</a:t>
            </a:r>
          </a:p>
        </p:txBody>
      </p:sp>
      <p:sp>
        <p:nvSpPr>
          <p:cNvPr id="12" name="Content Placeholder 7"/>
          <p:cNvSpPr txBox="1">
            <a:spLocks/>
          </p:cNvSpPr>
          <p:nvPr/>
        </p:nvSpPr>
        <p:spPr>
          <a:xfrm>
            <a:off x="5292090" y="2546987"/>
            <a:ext cx="3051810" cy="2871194"/>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3150"/>
              </a:spcAft>
              <a:buNone/>
            </a:pPr>
            <a:r>
              <a:rPr lang="en-US" sz="2400" b="1" dirty="0">
                <a:latin typeface="Candara" panose="020E0502030303020204" pitchFamily="34" charset="0"/>
              </a:rPr>
              <a:t>Poor Communication</a:t>
            </a:r>
          </a:p>
          <a:p>
            <a:pPr marL="0" indent="0">
              <a:spcAft>
                <a:spcPts val="3150"/>
              </a:spcAft>
              <a:buNone/>
            </a:pPr>
            <a:r>
              <a:rPr lang="en-US" sz="2400" b="1" dirty="0">
                <a:latin typeface="Candara" panose="020E0502030303020204" pitchFamily="34" charset="0"/>
              </a:rPr>
              <a:t>Ego</a:t>
            </a:r>
          </a:p>
          <a:p>
            <a:pPr marL="0" indent="0">
              <a:spcAft>
                <a:spcPts val="3150"/>
              </a:spcAft>
              <a:buNone/>
            </a:pPr>
            <a:r>
              <a:rPr lang="en-US" sz="2400" b="1" dirty="0">
                <a:latin typeface="Candara" panose="020E0502030303020204" pitchFamily="34" charset="0"/>
              </a:rPr>
              <a:t>Competition/Scarce Resources</a:t>
            </a:r>
          </a:p>
        </p:txBody>
      </p:sp>
    </p:spTree>
    <p:extLst>
      <p:ext uri="{BB962C8B-B14F-4D97-AF65-F5344CB8AC3E}">
        <p14:creationId xmlns:p14="http://schemas.microsoft.com/office/powerpoint/2010/main" val="891264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8765" y="2545655"/>
            <a:ext cx="6186488" cy="1615827"/>
          </a:xfrm>
          <a:prstGeom prst="rect">
            <a:avLst/>
          </a:prstGeom>
          <a:noFill/>
        </p:spPr>
        <p:txBody>
          <a:bodyPr wrap="square" rtlCol="0">
            <a:spAutoFit/>
          </a:bodyPr>
          <a:lstStyle/>
          <a:p>
            <a:pPr algn="ctr"/>
            <a:r>
              <a:rPr lang="en-US" sz="3300" b="1" dirty="0">
                <a:latin typeface="Candara" panose="020E0502030303020204" pitchFamily="34" charset="0"/>
              </a:rPr>
              <a:t>We are very good lawyer for our own mistakes, but very good judge for the mistakes of others.</a:t>
            </a:r>
            <a:endParaRPr lang="en-MY" sz="3300" b="1" dirty="0">
              <a:latin typeface="Candara" panose="020E0502030303020204" pitchFamily="34" charset="0"/>
            </a:endParaRPr>
          </a:p>
        </p:txBody>
      </p:sp>
    </p:spTree>
    <p:extLst>
      <p:ext uri="{BB962C8B-B14F-4D97-AF65-F5344CB8AC3E}">
        <p14:creationId xmlns:p14="http://schemas.microsoft.com/office/powerpoint/2010/main" val="2260439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843790" y="932201"/>
            <a:ext cx="5416550" cy="5143500"/>
          </a:xfrm>
        </p:spPr>
      </p:pic>
    </p:spTree>
    <p:extLst>
      <p:ext uri="{BB962C8B-B14F-4D97-AF65-F5344CB8AC3E}">
        <p14:creationId xmlns:p14="http://schemas.microsoft.com/office/powerpoint/2010/main" val="610977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40868"/>
            <a:ext cx="8229600" cy="1604301"/>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a:ln w="11430">
                  <a:noFill/>
                </a:ln>
                <a:effectLst>
                  <a:outerShdw blurRad="80000" dist="40000" dir="5040000" algn="tl">
                    <a:srgbClr val="000000">
                      <a:alpha val="30000"/>
                    </a:srgbClr>
                  </a:outerShdw>
                </a:effectLst>
              </a:rPr>
              <a:t>HOW TO HANDLE CONFLICT?</a:t>
            </a:r>
            <a:endParaRPr lang="en-MY" sz="5400" b="1" dirty="0">
              <a:ln w="11430">
                <a:noFill/>
              </a:ln>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800695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9375"/>
          <a:stretch/>
        </p:blipFill>
        <p:spPr>
          <a:xfrm>
            <a:off x="178351" y="860134"/>
            <a:ext cx="8787304" cy="5137739"/>
          </a:xfrm>
          <a:prstGeom prst="rect">
            <a:avLst/>
          </a:prstGeom>
        </p:spPr>
      </p:pic>
    </p:spTree>
    <p:extLst>
      <p:ext uri="{BB962C8B-B14F-4D97-AF65-F5344CB8AC3E}">
        <p14:creationId xmlns:p14="http://schemas.microsoft.com/office/powerpoint/2010/main" val="212796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548" y="629586"/>
            <a:ext cx="7938135" cy="857250"/>
          </a:xfrm>
        </p:spPr>
        <p:txBody>
          <a:bodyPr>
            <a:normAutofit/>
          </a:bodyPr>
          <a:lstStyle/>
          <a:p>
            <a:pPr algn="ctr"/>
            <a:r>
              <a:rPr lang="en-MY" sz="4000" dirty="0" smtClean="0"/>
              <a:t>Conflict Management Styles</a:t>
            </a:r>
            <a:endParaRPr lang="en-MY" sz="40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5103" y="1452324"/>
            <a:ext cx="7978140" cy="5105873"/>
          </a:xfrm>
        </p:spPr>
      </p:pic>
    </p:spTree>
    <p:extLst>
      <p:ext uri="{BB962C8B-B14F-4D97-AF65-F5344CB8AC3E}">
        <p14:creationId xmlns:p14="http://schemas.microsoft.com/office/powerpoint/2010/main" val="790223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Candara" panose="020E0502030303020204" pitchFamily="34" charset="0"/>
              </a:rPr>
              <a:t>Accommodating</a:t>
            </a:r>
            <a:endParaRPr lang="en-MY" dirty="0">
              <a:latin typeface="Candara" panose="020E0502030303020204" pitchFamily="34" charset="0"/>
            </a:endParaRPr>
          </a:p>
        </p:txBody>
      </p:sp>
      <p:sp>
        <p:nvSpPr>
          <p:cNvPr id="5" name="Content Placeholder 4"/>
          <p:cNvSpPr>
            <a:spLocks noGrp="1"/>
          </p:cNvSpPr>
          <p:nvPr>
            <p:ph idx="1"/>
          </p:nvPr>
        </p:nvSpPr>
        <p:spPr>
          <a:xfrm>
            <a:off x="594360" y="1828800"/>
            <a:ext cx="7829550" cy="834390"/>
          </a:xfrm>
        </p:spPr>
        <p:txBody>
          <a:bodyPr>
            <a:normAutofit/>
          </a:bodyPr>
          <a:lstStyle/>
          <a:p>
            <a:pPr marL="0" indent="0" algn="ctr">
              <a:buNone/>
            </a:pPr>
            <a:r>
              <a:rPr lang="en-MY" sz="2100" b="1" dirty="0">
                <a:latin typeface="Candara" panose="020E0502030303020204" pitchFamily="34" charset="0"/>
              </a:rPr>
              <a:t>People who accommodate are unassertive and very cooperative. </a:t>
            </a:r>
          </a:p>
          <a:p>
            <a:pPr marL="0" indent="0" algn="just">
              <a:buNone/>
            </a:pPr>
            <a:endParaRPr lang="en-US" sz="2100" b="1" dirty="0">
              <a:latin typeface="Candara" panose="020E0502030303020204" pitchFamily="34" charset="0"/>
            </a:endParaRPr>
          </a:p>
          <a:p>
            <a:pPr marL="0" indent="0" algn="just">
              <a:buNone/>
            </a:pPr>
            <a:endParaRPr lang="en-MY" sz="2100" b="1" dirty="0">
              <a:latin typeface="Candara" panose="020E0502030303020204" pitchFamily="34" charset="0"/>
            </a:endParaRPr>
          </a:p>
        </p:txBody>
      </p:sp>
      <p:sp>
        <p:nvSpPr>
          <p:cNvPr id="3" name="Rectangle 2"/>
          <p:cNvSpPr/>
          <p:nvPr/>
        </p:nvSpPr>
        <p:spPr>
          <a:xfrm>
            <a:off x="910050" y="2568146"/>
            <a:ext cx="7509510" cy="3000821"/>
          </a:xfrm>
          <a:prstGeom prst="rect">
            <a:avLst/>
          </a:prstGeom>
        </p:spPr>
        <p:txBody>
          <a:bodyPr wrap="square">
            <a:spAutoFit/>
          </a:bodyPr>
          <a:lstStyle/>
          <a:p>
            <a:r>
              <a:rPr lang="en-MY" sz="2100" b="1" dirty="0">
                <a:latin typeface="Candara" panose="020E0502030303020204" pitchFamily="34" charset="0"/>
              </a:rPr>
              <a:t>Give in during a conflict. </a:t>
            </a:r>
          </a:p>
          <a:p>
            <a:endParaRPr lang="en-MY" sz="2100" b="1" dirty="0">
              <a:latin typeface="Candara" panose="020E0502030303020204" pitchFamily="34" charset="0"/>
            </a:endParaRPr>
          </a:p>
          <a:p>
            <a:r>
              <a:rPr lang="en-MY" sz="2100" b="1" dirty="0">
                <a:latin typeface="Candara" panose="020E0502030303020204" pitchFamily="34" charset="0"/>
              </a:rPr>
              <a:t>Acknowledge they made a mistake/decide it was no big deal.</a:t>
            </a:r>
          </a:p>
          <a:p>
            <a:endParaRPr lang="en-MY" sz="2100" b="1" dirty="0">
              <a:latin typeface="Candara" panose="020E0502030303020204" pitchFamily="34" charset="0"/>
            </a:endParaRPr>
          </a:p>
          <a:p>
            <a:r>
              <a:rPr lang="en-MY" sz="2100" b="1" dirty="0">
                <a:latin typeface="Candara" panose="020E0502030303020204" pitchFamily="34" charset="0"/>
              </a:rPr>
              <a:t>Put relationships first, ignore issues, and try to keep peace at any price.</a:t>
            </a:r>
          </a:p>
          <a:p>
            <a:endParaRPr lang="en-MY" sz="2100" b="1" dirty="0">
              <a:latin typeface="Candara" panose="020E0502030303020204" pitchFamily="34" charset="0"/>
            </a:endParaRPr>
          </a:p>
          <a:p>
            <a:r>
              <a:rPr lang="en-MY" sz="2100" b="1" dirty="0">
                <a:latin typeface="Candara" panose="020E0502030303020204" pitchFamily="34" charset="0"/>
              </a:rPr>
              <a:t>Effective when the other person or party has a better plan or solution.</a:t>
            </a:r>
          </a:p>
        </p:txBody>
      </p:sp>
    </p:spTree>
    <p:extLst>
      <p:ext uri="{BB962C8B-B14F-4D97-AF65-F5344CB8AC3E}">
        <p14:creationId xmlns:p14="http://schemas.microsoft.com/office/powerpoint/2010/main" val="2908531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84617" y="1782763"/>
            <a:ext cx="4077325" cy="2132012"/>
          </a:xfrm>
        </p:spPr>
        <p:txBody>
          <a:bodyPr>
            <a:normAutofit/>
          </a:bodyPr>
          <a:lstStyle/>
          <a:p>
            <a:r>
              <a:rPr lang="en-US" sz="4000" b="1" dirty="0" smtClean="0">
                <a:solidFill>
                  <a:schemeClr val="tx1"/>
                </a:solidFill>
                <a:latin typeface="Candara" panose="020E0502030303020204" pitchFamily="34" charset="0"/>
              </a:rPr>
              <a:t>What is Leadership?</a:t>
            </a:r>
            <a:endParaRPr lang="en-MY" sz="4000" b="1" dirty="0">
              <a:solidFill>
                <a:schemeClr val="tx1"/>
              </a:solidFill>
              <a:latin typeface="Candara" panose="020E0502030303020204" pitchFamily="34" charset="0"/>
            </a:endParaRPr>
          </a:p>
        </p:txBody>
      </p:sp>
      <p:pic>
        <p:nvPicPr>
          <p:cNvPr id="4" name="Content Placeholder 3" descr="Slide3.JPG">
            <a:hlinkClick r:id="rId2"/>
          </p:cNvPr>
          <p:cNvPicPr>
            <a:picLocks noGrp="1" noChangeAspect="1"/>
          </p:cNvPicPr>
          <p:nvPr isPhoto="1">
            <p:ph idx="4294967295"/>
          </p:nvPr>
        </p:nvPicPr>
        <p:blipFill>
          <a:blip r:embed="rId3">
            <a:lum/>
          </a:blip>
          <a:stretch>
            <a:fillRect/>
          </a:stretch>
        </p:blipFill>
        <p:spPr>
          <a:xfrm>
            <a:off x="4559300" y="1416050"/>
            <a:ext cx="4584700" cy="3578225"/>
          </a:xfrm>
          <a:prstGeom prst="rect">
            <a:avLst/>
          </a:prstGeom>
          <a:noFill/>
          <a:ln>
            <a:noFill/>
          </a:ln>
        </p:spPr>
      </p:pic>
    </p:spTree>
    <p:extLst>
      <p:ext uri="{BB962C8B-B14F-4D97-AF65-F5344CB8AC3E}">
        <p14:creationId xmlns:p14="http://schemas.microsoft.com/office/powerpoint/2010/main" val="3551491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ndara" panose="020E0502030303020204" pitchFamily="34" charset="0"/>
              </a:rPr>
              <a:t>Avoiding</a:t>
            </a:r>
            <a:endParaRPr lang="en-MY" dirty="0">
              <a:latin typeface="Candara" panose="020E0502030303020204" pitchFamily="34" charset="0"/>
            </a:endParaRPr>
          </a:p>
        </p:txBody>
      </p:sp>
      <p:sp>
        <p:nvSpPr>
          <p:cNvPr id="5" name="Content Placeholder 4"/>
          <p:cNvSpPr>
            <a:spLocks noGrp="1"/>
          </p:cNvSpPr>
          <p:nvPr>
            <p:ph idx="1"/>
          </p:nvPr>
        </p:nvSpPr>
        <p:spPr>
          <a:xfrm>
            <a:off x="0" y="1828800"/>
            <a:ext cx="9144000" cy="834390"/>
          </a:xfrm>
        </p:spPr>
        <p:txBody>
          <a:bodyPr>
            <a:normAutofit/>
          </a:bodyPr>
          <a:lstStyle/>
          <a:p>
            <a:pPr marL="0" indent="0" algn="ctr">
              <a:buNone/>
            </a:pPr>
            <a:r>
              <a:rPr lang="en-MY" sz="2100" b="1" dirty="0">
                <a:latin typeface="Candara" panose="020E0502030303020204" pitchFamily="34" charset="0"/>
              </a:rPr>
              <a:t>People who avoid conflict are generally unassertive and uncooperative. </a:t>
            </a:r>
          </a:p>
          <a:p>
            <a:pPr marL="0" indent="0" algn="just">
              <a:buNone/>
            </a:pPr>
            <a:endParaRPr lang="en-US" sz="2100" b="1" dirty="0">
              <a:latin typeface="Candara" panose="020E0502030303020204" pitchFamily="34" charset="0"/>
            </a:endParaRPr>
          </a:p>
          <a:p>
            <a:pPr marL="0" indent="0" algn="just">
              <a:buNone/>
            </a:pPr>
            <a:endParaRPr lang="en-MY" sz="2100" b="1" dirty="0">
              <a:latin typeface="Candara" panose="020E0502030303020204" pitchFamily="34" charset="0"/>
            </a:endParaRPr>
          </a:p>
        </p:txBody>
      </p:sp>
      <p:sp>
        <p:nvSpPr>
          <p:cNvPr id="3" name="Rectangle 2"/>
          <p:cNvSpPr/>
          <p:nvPr/>
        </p:nvSpPr>
        <p:spPr>
          <a:xfrm>
            <a:off x="1177290" y="2568146"/>
            <a:ext cx="6903720" cy="2677656"/>
          </a:xfrm>
          <a:prstGeom prst="rect">
            <a:avLst/>
          </a:prstGeom>
        </p:spPr>
        <p:txBody>
          <a:bodyPr wrap="square">
            <a:spAutoFit/>
          </a:bodyPr>
          <a:lstStyle/>
          <a:p>
            <a:pPr>
              <a:lnSpc>
                <a:spcPct val="200000"/>
              </a:lnSpc>
            </a:pPr>
            <a:r>
              <a:rPr lang="en-MY" sz="2100" b="1" dirty="0">
                <a:latin typeface="Candara" panose="020E0502030303020204" pitchFamily="34" charset="0"/>
              </a:rPr>
              <a:t>Avoid the conflict entirely or delay their response instead of voicing concerns.</a:t>
            </a:r>
          </a:p>
          <a:p>
            <a:pPr>
              <a:lnSpc>
                <a:spcPct val="200000"/>
              </a:lnSpc>
            </a:pPr>
            <a:r>
              <a:rPr lang="en-MY" sz="2100" b="1" dirty="0">
                <a:latin typeface="Candara" panose="020E0502030303020204" pitchFamily="34" charset="0"/>
              </a:rPr>
              <a:t>Can create some space in an emotional environment.</a:t>
            </a:r>
          </a:p>
          <a:p>
            <a:pPr>
              <a:lnSpc>
                <a:spcPct val="200000"/>
              </a:lnSpc>
            </a:pPr>
            <a:r>
              <a:rPr lang="en-MY" sz="2100" b="1" dirty="0">
                <a:latin typeface="Candara" panose="020E0502030303020204" pitchFamily="34" charset="0"/>
              </a:rPr>
              <a:t>Not a good long-term strategy.</a:t>
            </a:r>
          </a:p>
        </p:txBody>
      </p:sp>
    </p:spTree>
    <p:extLst>
      <p:ext uri="{BB962C8B-B14F-4D97-AF65-F5344CB8AC3E}">
        <p14:creationId xmlns:p14="http://schemas.microsoft.com/office/powerpoint/2010/main" val="3040859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ndara" panose="020E0502030303020204" pitchFamily="34" charset="0"/>
              </a:rPr>
              <a:t>Collaborating</a:t>
            </a:r>
            <a:endParaRPr lang="en-MY" dirty="0">
              <a:latin typeface="Candara" panose="020E0502030303020204" pitchFamily="34" charset="0"/>
            </a:endParaRPr>
          </a:p>
        </p:txBody>
      </p:sp>
      <p:sp>
        <p:nvSpPr>
          <p:cNvPr id="5" name="Content Placeholder 4"/>
          <p:cNvSpPr>
            <a:spLocks noGrp="1"/>
          </p:cNvSpPr>
          <p:nvPr>
            <p:ph idx="1"/>
          </p:nvPr>
        </p:nvSpPr>
        <p:spPr>
          <a:xfrm>
            <a:off x="594360" y="1828800"/>
            <a:ext cx="7829550" cy="834390"/>
          </a:xfrm>
        </p:spPr>
        <p:txBody>
          <a:bodyPr>
            <a:normAutofit/>
          </a:bodyPr>
          <a:lstStyle/>
          <a:p>
            <a:pPr marL="0" indent="0" algn="ctr">
              <a:buNone/>
            </a:pPr>
            <a:r>
              <a:rPr lang="en-MY" sz="2100" b="1" dirty="0">
                <a:latin typeface="Candara" panose="020E0502030303020204" pitchFamily="34" charset="0"/>
              </a:rPr>
              <a:t>Collaborators are both assertive and cooperative.</a:t>
            </a:r>
            <a:endParaRPr lang="en-US" sz="2100" b="1" dirty="0">
              <a:latin typeface="Candara" panose="020E0502030303020204" pitchFamily="34" charset="0"/>
            </a:endParaRPr>
          </a:p>
          <a:p>
            <a:pPr marL="0" indent="0" algn="just">
              <a:buNone/>
            </a:pPr>
            <a:endParaRPr lang="en-MY" sz="2100" b="1" dirty="0">
              <a:latin typeface="Candara" panose="020E0502030303020204" pitchFamily="34" charset="0"/>
            </a:endParaRPr>
          </a:p>
        </p:txBody>
      </p:sp>
      <p:sp>
        <p:nvSpPr>
          <p:cNvPr id="3" name="Rectangle 2"/>
          <p:cNvSpPr/>
          <p:nvPr/>
        </p:nvSpPr>
        <p:spPr>
          <a:xfrm>
            <a:off x="1177290" y="2568149"/>
            <a:ext cx="6903720" cy="2857192"/>
          </a:xfrm>
          <a:prstGeom prst="rect">
            <a:avLst/>
          </a:prstGeom>
        </p:spPr>
        <p:txBody>
          <a:bodyPr wrap="square">
            <a:spAutoFit/>
          </a:bodyPr>
          <a:lstStyle/>
          <a:p>
            <a:r>
              <a:rPr lang="en-MY" sz="2100" b="1" dirty="0">
                <a:latin typeface="Candara" panose="020E0502030303020204" pitchFamily="34" charset="0"/>
              </a:rPr>
              <a:t>Assert own views while also listening to other views and welcoming differences.</a:t>
            </a:r>
          </a:p>
          <a:p>
            <a:pPr>
              <a:lnSpc>
                <a:spcPct val="200000"/>
              </a:lnSpc>
            </a:pPr>
            <a:r>
              <a:rPr lang="en-MY" sz="2100" b="1" dirty="0">
                <a:latin typeface="Candara" panose="020E0502030303020204" pitchFamily="34" charset="0"/>
              </a:rPr>
              <a:t>Seek a “win-win” outcome.</a:t>
            </a:r>
          </a:p>
          <a:p>
            <a:pPr>
              <a:lnSpc>
                <a:spcPct val="200000"/>
              </a:lnSpc>
              <a:spcAft>
                <a:spcPts val="1350"/>
              </a:spcAft>
            </a:pPr>
            <a:r>
              <a:rPr lang="en-MY" sz="2100" b="1" dirty="0">
                <a:latin typeface="Candara" panose="020E0502030303020204" pitchFamily="34" charset="0"/>
              </a:rPr>
              <a:t>Identify underlying concerns of a conflict.</a:t>
            </a:r>
          </a:p>
          <a:p>
            <a:r>
              <a:rPr lang="en-MY" sz="2100" b="1" dirty="0">
                <a:latin typeface="Candara" panose="020E0502030303020204" pitchFamily="34" charset="0"/>
              </a:rPr>
              <a:t>Create room for multiple ideas/ Requires time and effort from both parties.</a:t>
            </a:r>
          </a:p>
        </p:txBody>
      </p:sp>
    </p:spTree>
    <p:extLst>
      <p:ext uri="{BB962C8B-B14F-4D97-AF65-F5344CB8AC3E}">
        <p14:creationId xmlns:p14="http://schemas.microsoft.com/office/powerpoint/2010/main" val="2001795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ndara" panose="020E0502030303020204" pitchFamily="34" charset="0"/>
              </a:rPr>
              <a:t>Competing</a:t>
            </a:r>
            <a:endParaRPr lang="en-MY" dirty="0">
              <a:latin typeface="Candara" panose="020E0502030303020204" pitchFamily="34" charset="0"/>
            </a:endParaRPr>
          </a:p>
        </p:txBody>
      </p:sp>
      <p:sp>
        <p:nvSpPr>
          <p:cNvPr id="5" name="Content Placeholder 4"/>
          <p:cNvSpPr>
            <a:spLocks noGrp="1"/>
          </p:cNvSpPr>
          <p:nvPr>
            <p:ph idx="1"/>
          </p:nvPr>
        </p:nvSpPr>
        <p:spPr>
          <a:xfrm>
            <a:off x="475710" y="1828800"/>
            <a:ext cx="7982490" cy="834390"/>
          </a:xfrm>
        </p:spPr>
        <p:txBody>
          <a:bodyPr>
            <a:normAutofit/>
          </a:bodyPr>
          <a:lstStyle/>
          <a:p>
            <a:pPr marL="0" indent="0" algn="ctr">
              <a:buNone/>
            </a:pPr>
            <a:r>
              <a:rPr lang="en-MY" sz="2100" b="1" dirty="0">
                <a:latin typeface="Candara" panose="020E0502030303020204" pitchFamily="34" charset="0"/>
              </a:rPr>
              <a:t>People who do not cooperate while pursuing their own concerns at another’s expense.</a:t>
            </a:r>
            <a:endParaRPr lang="en-US" sz="2100" b="1" dirty="0">
              <a:latin typeface="Candara" panose="020E0502030303020204" pitchFamily="34" charset="0"/>
            </a:endParaRPr>
          </a:p>
          <a:p>
            <a:pPr marL="0" indent="0" algn="just">
              <a:buNone/>
            </a:pPr>
            <a:endParaRPr lang="en-MY" sz="2100" b="1" dirty="0">
              <a:latin typeface="Candara" panose="020E0502030303020204" pitchFamily="34" charset="0"/>
            </a:endParaRPr>
          </a:p>
        </p:txBody>
      </p:sp>
      <p:sp>
        <p:nvSpPr>
          <p:cNvPr id="3" name="Rectangle 2"/>
          <p:cNvSpPr/>
          <p:nvPr/>
        </p:nvSpPr>
        <p:spPr>
          <a:xfrm>
            <a:off x="1177290" y="2866935"/>
            <a:ext cx="6972300" cy="2390398"/>
          </a:xfrm>
          <a:prstGeom prst="rect">
            <a:avLst/>
          </a:prstGeom>
        </p:spPr>
        <p:txBody>
          <a:bodyPr wrap="square">
            <a:spAutoFit/>
          </a:bodyPr>
          <a:lstStyle/>
          <a:p>
            <a:pPr>
              <a:spcAft>
                <a:spcPts val="1350"/>
              </a:spcAft>
            </a:pPr>
            <a:r>
              <a:rPr lang="en-MY" sz="2100" b="1" dirty="0">
                <a:latin typeface="Candara" panose="020E0502030303020204" pitchFamily="34" charset="0"/>
              </a:rPr>
              <a:t>Takes on a “win-lose” approach where one person wins and one person loses</a:t>
            </a:r>
          </a:p>
          <a:p>
            <a:pPr>
              <a:spcAft>
                <a:spcPts val="1350"/>
              </a:spcAft>
            </a:pPr>
            <a:r>
              <a:rPr lang="en-MY" sz="2100" b="1" dirty="0">
                <a:latin typeface="Candara" panose="020E0502030303020204" pitchFamily="34" charset="0"/>
              </a:rPr>
              <a:t>Does not rely on cooperation with the other party to reach outcome</a:t>
            </a:r>
          </a:p>
          <a:p>
            <a:pPr>
              <a:spcAft>
                <a:spcPts val="1350"/>
              </a:spcAft>
            </a:pPr>
            <a:r>
              <a:rPr lang="en-MY" sz="2100" b="1" dirty="0">
                <a:latin typeface="Candara" panose="020E0502030303020204" pitchFamily="34" charset="0"/>
              </a:rPr>
              <a:t>May be appropriate for emergencies when time is important</a:t>
            </a:r>
          </a:p>
        </p:txBody>
      </p:sp>
    </p:spTree>
    <p:extLst>
      <p:ext uri="{BB962C8B-B14F-4D97-AF65-F5344CB8AC3E}">
        <p14:creationId xmlns:p14="http://schemas.microsoft.com/office/powerpoint/2010/main" val="2636808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ndara" panose="020E0502030303020204" pitchFamily="34" charset="0"/>
              </a:rPr>
              <a:t>Compromising</a:t>
            </a:r>
            <a:endParaRPr lang="en-MY" dirty="0">
              <a:latin typeface="Candara" panose="020E0502030303020204" pitchFamily="34" charset="0"/>
            </a:endParaRPr>
          </a:p>
        </p:txBody>
      </p:sp>
      <p:sp>
        <p:nvSpPr>
          <p:cNvPr id="5" name="Content Placeholder 4"/>
          <p:cNvSpPr>
            <a:spLocks noGrp="1"/>
          </p:cNvSpPr>
          <p:nvPr>
            <p:ph idx="1"/>
          </p:nvPr>
        </p:nvSpPr>
        <p:spPr>
          <a:xfrm>
            <a:off x="0" y="1828800"/>
            <a:ext cx="9144000" cy="834390"/>
          </a:xfrm>
        </p:spPr>
        <p:txBody>
          <a:bodyPr>
            <a:normAutofit/>
          </a:bodyPr>
          <a:lstStyle/>
          <a:p>
            <a:pPr marL="0" indent="0" algn="ctr">
              <a:buNone/>
            </a:pPr>
            <a:r>
              <a:rPr lang="en-MY" sz="2100" b="1" dirty="0">
                <a:latin typeface="Candara" panose="020E0502030303020204" pitchFamily="34" charset="0"/>
              </a:rPr>
              <a:t>Compromisers are moderately assertive and moderately cooperative. </a:t>
            </a:r>
          </a:p>
          <a:p>
            <a:pPr marL="0" indent="0" algn="just">
              <a:buNone/>
            </a:pPr>
            <a:endParaRPr lang="en-MY" sz="2100" b="1" dirty="0">
              <a:latin typeface="Candara" panose="020E0502030303020204" pitchFamily="34" charset="0"/>
            </a:endParaRPr>
          </a:p>
        </p:txBody>
      </p:sp>
      <p:sp>
        <p:nvSpPr>
          <p:cNvPr id="3" name="Rectangle 2"/>
          <p:cNvSpPr/>
          <p:nvPr/>
        </p:nvSpPr>
        <p:spPr>
          <a:xfrm>
            <a:off x="1177290" y="2600851"/>
            <a:ext cx="6903720" cy="2569934"/>
          </a:xfrm>
          <a:prstGeom prst="rect">
            <a:avLst/>
          </a:prstGeom>
        </p:spPr>
        <p:txBody>
          <a:bodyPr wrap="square">
            <a:spAutoFit/>
          </a:bodyPr>
          <a:lstStyle/>
          <a:p>
            <a:pPr>
              <a:spcAft>
                <a:spcPts val="1350"/>
              </a:spcAft>
            </a:pPr>
            <a:r>
              <a:rPr lang="en-US" sz="2100" b="1" dirty="0">
                <a:latin typeface="Candara" panose="020E0502030303020204" pitchFamily="34" charset="0"/>
              </a:rPr>
              <a:t>Try to find fast, mutually acceptable solutions to conflicts that partially satisfy both parties.</a:t>
            </a:r>
          </a:p>
          <a:p>
            <a:pPr>
              <a:spcAft>
                <a:spcPts val="1350"/>
              </a:spcAft>
            </a:pPr>
            <a:r>
              <a:rPr lang="en-US" sz="2100" b="1" dirty="0">
                <a:latin typeface="Candara" panose="020E0502030303020204" pitchFamily="34" charset="0"/>
              </a:rPr>
              <a:t>Results in a “lose-lose” approach.</a:t>
            </a:r>
          </a:p>
          <a:p>
            <a:pPr>
              <a:spcAft>
                <a:spcPts val="1350"/>
              </a:spcAft>
            </a:pPr>
            <a:r>
              <a:rPr lang="en-US" sz="2100" b="1" dirty="0">
                <a:latin typeface="Candara" panose="020E0502030303020204" pitchFamily="34" charset="0"/>
              </a:rPr>
              <a:t>Appropriate temporary solution.</a:t>
            </a:r>
          </a:p>
          <a:p>
            <a:pPr>
              <a:spcAft>
                <a:spcPts val="1350"/>
              </a:spcAft>
            </a:pPr>
            <a:r>
              <a:rPr lang="en-US" sz="2100" b="1" dirty="0">
                <a:latin typeface="Candara" panose="020E0502030303020204" pitchFamily="34" charset="0"/>
              </a:rPr>
              <a:t>Considered an easy way out when you need more time to collaborate to find a better solution.</a:t>
            </a:r>
          </a:p>
        </p:txBody>
      </p:sp>
    </p:spTree>
    <p:extLst>
      <p:ext uri="{BB962C8B-B14F-4D97-AF65-F5344CB8AC3E}">
        <p14:creationId xmlns:p14="http://schemas.microsoft.com/office/powerpoint/2010/main" val="3620396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2240868"/>
            <a:ext cx="8229600" cy="1311224"/>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a:ln w="11430">
                  <a:noFill/>
                </a:ln>
                <a:effectLst>
                  <a:outerShdw blurRad="80000" dist="40000" dir="5040000" algn="tl">
                    <a:srgbClr val="000000">
                      <a:alpha val="30000"/>
                    </a:srgbClr>
                  </a:outerShdw>
                </a:effectLst>
              </a:rPr>
              <a:t>WHICH ONE IS THE BEST?</a:t>
            </a:r>
            <a:endParaRPr lang="en-MY" sz="5400" b="1" dirty="0">
              <a:ln w="11430">
                <a:noFill/>
              </a:ln>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3596180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4576" y="3198813"/>
            <a:ext cx="7674965" cy="2160587"/>
          </a:xfrm>
        </p:spPr>
        <p:txBody>
          <a:bodyPr>
            <a:noAutofit/>
          </a:bodyPr>
          <a:lstStyle/>
          <a:p>
            <a:pPr algn="ctr"/>
            <a:r>
              <a:rPr lang="en-MY" b="1" dirty="0">
                <a:solidFill>
                  <a:schemeClr val="tx1"/>
                </a:solidFill>
                <a:latin typeface="Candara" panose="020E0502030303020204" pitchFamily="34" charset="0"/>
              </a:rPr>
              <a:t>There is no BEST way to handle conflict. </a:t>
            </a:r>
            <a:br>
              <a:rPr lang="en-MY" b="1" dirty="0">
                <a:solidFill>
                  <a:schemeClr val="tx1"/>
                </a:solidFill>
                <a:latin typeface="Candara" panose="020E0502030303020204" pitchFamily="34" charset="0"/>
              </a:rPr>
            </a:br>
            <a:r>
              <a:rPr lang="en-MY" b="1" dirty="0" smtClean="0">
                <a:solidFill>
                  <a:schemeClr val="tx1"/>
                </a:solidFill>
                <a:latin typeface="Candara" panose="020E0502030303020204" pitchFamily="34" charset="0"/>
              </a:rPr>
              <a:t/>
            </a:r>
            <a:br>
              <a:rPr lang="en-MY" b="1" dirty="0" smtClean="0">
                <a:solidFill>
                  <a:schemeClr val="tx1"/>
                </a:solidFill>
                <a:latin typeface="Candara" panose="020E0502030303020204" pitchFamily="34" charset="0"/>
              </a:rPr>
            </a:br>
            <a:r>
              <a:rPr lang="en-MY" b="1" dirty="0" smtClean="0">
                <a:solidFill>
                  <a:schemeClr val="tx1"/>
                </a:solidFill>
                <a:latin typeface="Candara" panose="020E0502030303020204" pitchFamily="34" charset="0"/>
              </a:rPr>
              <a:t>Each </a:t>
            </a:r>
            <a:r>
              <a:rPr lang="en-MY" b="1" dirty="0">
                <a:solidFill>
                  <a:schemeClr val="tx1"/>
                </a:solidFill>
                <a:latin typeface="Candara" panose="020E0502030303020204" pitchFamily="34" charset="0"/>
              </a:rPr>
              <a:t>conflict is different and requires a different response. </a:t>
            </a:r>
            <a:br>
              <a:rPr lang="en-MY" b="1" dirty="0">
                <a:solidFill>
                  <a:schemeClr val="tx1"/>
                </a:solidFill>
                <a:latin typeface="Candara" panose="020E0502030303020204" pitchFamily="34" charset="0"/>
              </a:rPr>
            </a:br>
            <a:endParaRPr lang="en-MY" b="1" dirty="0">
              <a:solidFill>
                <a:schemeClr val="tx1"/>
              </a:solidFill>
              <a:latin typeface="Candara" panose="020E0502030303020204" pitchFamily="34" charset="0"/>
            </a:endParaRPr>
          </a:p>
        </p:txBody>
      </p:sp>
    </p:spTree>
    <p:extLst>
      <p:ext uri="{BB962C8B-B14F-4D97-AF65-F5344CB8AC3E}">
        <p14:creationId xmlns:p14="http://schemas.microsoft.com/office/powerpoint/2010/main" val="1872484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9426" t="19445" r="11327" b="20926"/>
          <a:stretch/>
        </p:blipFill>
        <p:spPr>
          <a:xfrm>
            <a:off x="4814891" y="1145740"/>
            <a:ext cx="3843338" cy="433792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857250"/>
            <a:ext cx="4550485" cy="5143500"/>
          </a:xfrm>
          <a:prstGeom prst="rect">
            <a:avLst/>
          </a:prstGeom>
        </p:spPr>
      </p:pic>
    </p:spTree>
    <p:extLst>
      <p:ext uri="{BB962C8B-B14F-4D97-AF65-F5344CB8AC3E}">
        <p14:creationId xmlns:p14="http://schemas.microsoft.com/office/powerpoint/2010/main" val="3057564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905" t="2692" r="2422" b="11930"/>
          <a:stretch/>
        </p:blipFill>
        <p:spPr>
          <a:xfrm>
            <a:off x="2028825" y="857250"/>
            <a:ext cx="5086350" cy="5143500"/>
          </a:xfrm>
          <a:prstGeom prst="rect">
            <a:avLst/>
          </a:prstGeom>
        </p:spPr>
      </p:pic>
    </p:spTree>
    <p:extLst>
      <p:ext uri="{BB962C8B-B14F-4D97-AF65-F5344CB8AC3E}">
        <p14:creationId xmlns:p14="http://schemas.microsoft.com/office/powerpoint/2010/main" val="2647691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3175" y="2114550"/>
            <a:ext cx="4057650" cy="1507881"/>
          </a:xfrm>
        </p:spPr>
        <p:txBody>
          <a:bodyPr>
            <a:normAutofit/>
          </a:bodyPr>
          <a:lstStyle/>
          <a:p>
            <a:pPr algn="ctr"/>
            <a:r>
              <a:rPr lang="en-US" sz="4950" dirty="0">
                <a:latin typeface="Candara" panose="020E0502030303020204" pitchFamily="34" charset="0"/>
              </a:rPr>
              <a:t>SUMMARY</a:t>
            </a:r>
            <a:endParaRPr lang="en-MY" sz="4950" dirty="0">
              <a:latin typeface="Candara" panose="020E0502030303020204" pitchFamily="34" charset="0"/>
            </a:endParaRPr>
          </a:p>
        </p:txBody>
      </p:sp>
    </p:spTree>
    <p:extLst>
      <p:ext uri="{BB962C8B-B14F-4D97-AF65-F5344CB8AC3E}">
        <p14:creationId xmlns:p14="http://schemas.microsoft.com/office/powerpoint/2010/main" val="979276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71488" y="1826236"/>
            <a:ext cx="8229600" cy="570965"/>
          </a:xfrm>
        </p:spPr>
        <p:txBody>
          <a:bodyPr>
            <a:noAutofit/>
          </a:bodyPr>
          <a:lstStyle/>
          <a:p>
            <a:pPr algn="ctr"/>
            <a:r>
              <a:rPr lang="en-MY" sz="4500" dirty="0">
                <a:latin typeface="Candara" panose="020E0502030303020204" pitchFamily="34" charset="0"/>
              </a:rPr>
              <a:t>Leadership</a:t>
            </a:r>
            <a:br>
              <a:rPr lang="en-MY" sz="4500" dirty="0">
                <a:latin typeface="Candara" panose="020E0502030303020204" pitchFamily="34" charset="0"/>
              </a:rPr>
            </a:br>
            <a:endParaRPr lang="en-MY" sz="4500" dirty="0">
              <a:latin typeface="Candara" panose="020E0502030303020204" pitchFamily="34" charset="0"/>
            </a:endParaRPr>
          </a:p>
        </p:txBody>
      </p:sp>
      <p:sp>
        <p:nvSpPr>
          <p:cNvPr id="8" name="Content Placeholder 7"/>
          <p:cNvSpPr>
            <a:spLocks noGrp="1"/>
          </p:cNvSpPr>
          <p:nvPr>
            <p:ph idx="1"/>
          </p:nvPr>
        </p:nvSpPr>
        <p:spPr>
          <a:xfrm>
            <a:off x="471488" y="2700338"/>
            <a:ext cx="8229600" cy="2280048"/>
          </a:xfrm>
        </p:spPr>
        <p:txBody>
          <a:bodyPr>
            <a:normAutofit fontScale="92500" lnSpcReduction="10000"/>
          </a:bodyPr>
          <a:lstStyle/>
          <a:p>
            <a:pPr marL="0" indent="0" algn="ctr">
              <a:buNone/>
            </a:pPr>
            <a:r>
              <a:rPr lang="en-MY" sz="4050" dirty="0">
                <a:latin typeface="Candara" panose="020E0502030303020204" pitchFamily="34" charset="0"/>
              </a:rPr>
              <a:t>is a process whereby an individual influences a group of individuals to achieve a common goal.</a:t>
            </a:r>
          </a:p>
          <a:p>
            <a:pPr marL="0" indent="0" algn="r">
              <a:buNone/>
            </a:pPr>
            <a:r>
              <a:rPr lang="en-MY" sz="2925" i="1" dirty="0">
                <a:latin typeface="Candara" panose="020E0502030303020204" pitchFamily="34" charset="0"/>
              </a:rPr>
              <a:t>-</a:t>
            </a:r>
            <a:r>
              <a:rPr lang="en-MY" sz="2925" i="1" dirty="0" err="1">
                <a:latin typeface="Candara" panose="020E0502030303020204" pitchFamily="34" charset="0"/>
              </a:rPr>
              <a:t>Northouse</a:t>
            </a:r>
            <a:r>
              <a:rPr lang="en-MY" sz="2925" i="1" dirty="0">
                <a:latin typeface="Candara" panose="020E0502030303020204" pitchFamily="34" charset="0"/>
              </a:rPr>
              <a:t> (2013)</a:t>
            </a:r>
          </a:p>
        </p:txBody>
      </p:sp>
    </p:spTree>
    <p:extLst>
      <p:ext uri="{BB962C8B-B14F-4D97-AF65-F5344CB8AC3E}">
        <p14:creationId xmlns:p14="http://schemas.microsoft.com/office/powerpoint/2010/main" val="3796294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27150"/>
            <a:ext cx="8042223" cy="1371600"/>
          </a:xfrm>
        </p:spPr>
        <p:txBody>
          <a:bodyPr/>
          <a:lstStyle/>
          <a:p>
            <a:pPr algn="ctr"/>
            <a:r>
              <a:rPr lang="en-MY" dirty="0"/>
              <a:t>Managers </a:t>
            </a:r>
            <a:r>
              <a:rPr lang="en-MY" i="1" dirty="0" smtClean="0"/>
              <a:t>vs </a:t>
            </a:r>
            <a:r>
              <a:rPr lang="en-MY" dirty="0"/>
              <a:t>Leaders</a:t>
            </a:r>
          </a:p>
        </p:txBody>
      </p:sp>
      <p:sp>
        <p:nvSpPr>
          <p:cNvPr id="4" name="Rectangle 3"/>
          <p:cNvSpPr txBox="1">
            <a:spLocks noChangeArrowheads="1"/>
          </p:cNvSpPr>
          <p:nvPr/>
        </p:nvSpPr>
        <p:spPr>
          <a:xfrm>
            <a:off x="785813" y="2303563"/>
            <a:ext cx="3009900" cy="3543300"/>
          </a:xfrm>
          <a:prstGeom prst="rect">
            <a:avLst/>
          </a:prstGeom>
        </p:spPr>
        <p:txBody>
          <a:bodyPr vert="horz" lIns="68580" tIns="34290" rIns="68580" bIns="3429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onotype Sorts" pitchFamily="2" charset="2"/>
              <a:buNone/>
            </a:pPr>
            <a:r>
              <a:rPr lang="en-US" altLang="en-US" sz="3000" b="1" dirty="0"/>
              <a:t>Managers</a:t>
            </a:r>
          </a:p>
          <a:p>
            <a:pPr marL="300031" lvl="1" indent="0">
              <a:buNone/>
            </a:pPr>
            <a:r>
              <a:rPr lang="en-US" altLang="en-US" sz="2700" b="1" dirty="0"/>
              <a:t>Focus on things</a:t>
            </a:r>
          </a:p>
          <a:p>
            <a:pPr marL="300031" lvl="1" indent="0">
              <a:buNone/>
            </a:pPr>
            <a:r>
              <a:rPr lang="en-US" altLang="en-US" sz="2700" b="1" dirty="0"/>
              <a:t>Do things right</a:t>
            </a:r>
          </a:p>
          <a:p>
            <a:pPr marL="300031" lvl="1" indent="0">
              <a:buNone/>
            </a:pPr>
            <a:r>
              <a:rPr lang="en-US" altLang="en-US" sz="2700" b="1" dirty="0"/>
              <a:t>Plan</a:t>
            </a:r>
          </a:p>
          <a:p>
            <a:pPr marL="300031" lvl="1" indent="0">
              <a:buNone/>
            </a:pPr>
            <a:r>
              <a:rPr lang="en-US" altLang="en-US" sz="2700" b="1" dirty="0"/>
              <a:t>Organize</a:t>
            </a:r>
          </a:p>
          <a:p>
            <a:pPr marL="300031" lvl="1" indent="0">
              <a:buNone/>
            </a:pPr>
            <a:r>
              <a:rPr lang="en-US" altLang="en-US" sz="2700" b="1" dirty="0"/>
              <a:t>Direct</a:t>
            </a:r>
          </a:p>
          <a:p>
            <a:pPr marL="300031" lvl="1" indent="0">
              <a:buNone/>
            </a:pPr>
            <a:r>
              <a:rPr lang="en-US" altLang="en-US" sz="2700" b="1" dirty="0"/>
              <a:t>Control</a:t>
            </a:r>
          </a:p>
        </p:txBody>
      </p:sp>
      <p:sp>
        <p:nvSpPr>
          <p:cNvPr id="5" name="Rectangle 4"/>
          <p:cNvSpPr txBox="1">
            <a:spLocks noChangeArrowheads="1"/>
          </p:cNvSpPr>
          <p:nvPr/>
        </p:nvSpPr>
        <p:spPr>
          <a:xfrm>
            <a:off x="4902647" y="2303563"/>
            <a:ext cx="3390900" cy="35433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onotype Sorts" pitchFamily="2" charset="2"/>
              <a:buNone/>
            </a:pPr>
            <a:r>
              <a:rPr lang="en-US" altLang="en-US" sz="3000" b="1" dirty="0"/>
              <a:t>Leaders</a:t>
            </a:r>
          </a:p>
          <a:p>
            <a:pPr marL="300031" lvl="1" indent="0">
              <a:buNone/>
            </a:pPr>
            <a:r>
              <a:rPr lang="en-US" altLang="en-US" sz="2700" b="1" dirty="0"/>
              <a:t>Focus on people</a:t>
            </a:r>
          </a:p>
          <a:p>
            <a:pPr marL="300031" lvl="1" indent="0">
              <a:buNone/>
            </a:pPr>
            <a:r>
              <a:rPr lang="en-US" altLang="en-US" sz="2700" b="1" dirty="0"/>
              <a:t>Do the right things</a:t>
            </a:r>
          </a:p>
          <a:p>
            <a:pPr marL="300031" lvl="1" indent="0">
              <a:buNone/>
            </a:pPr>
            <a:r>
              <a:rPr lang="en-US" altLang="en-US" sz="2700" b="1" dirty="0"/>
              <a:t>Inspire</a:t>
            </a:r>
          </a:p>
          <a:p>
            <a:pPr marL="300031" lvl="1" indent="0">
              <a:buNone/>
            </a:pPr>
            <a:r>
              <a:rPr lang="en-US" altLang="en-US" sz="2700" b="1" dirty="0"/>
              <a:t>Influence</a:t>
            </a:r>
          </a:p>
          <a:p>
            <a:pPr marL="300031" lvl="1" indent="0">
              <a:buNone/>
            </a:pPr>
            <a:r>
              <a:rPr lang="en-US" altLang="en-US" sz="2700" b="1" dirty="0"/>
              <a:t>Motivate</a:t>
            </a:r>
          </a:p>
          <a:p>
            <a:pPr marL="300031" lvl="1" indent="0">
              <a:buNone/>
            </a:pPr>
            <a:r>
              <a:rPr lang="en-US" altLang="en-US" sz="2700" b="1" dirty="0"/>
              <a:t>Build </a:t>
            </a:r>
          </a:p>
        </p:txBody>
      </p:sp>
      <p:cxnSp>
        <p:nvCxnSpPr>
          <p:cNvPr id="6" name="Straight Connector 5"/>
          <p:cNvCxnSpPr/>
          <p:nvPr/>
        </p:nvCxnSpPr>
        <p:spPr>
          <a:xfrm>
            <a:off x="4107310" y="2117828"/>
            <a:ext cx="0" cy="3787847"/>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466664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90954" y="0"/>
            <a:ext cx="1465384" cy="6858000"/>
          </a:xfrm>
        </p:spPr>
        <p:txBody>
          <a:bodyPr vert="vert270">
            <a:noAutofit/>
          </a:bodyPr>
          <a:lstStyle/>
          <a:p>
            <a:pPr algn="ctr"/>
            <a:r>
              <a:rPr lang="en-US" sz="4000" b="1" dirty="0"/>
              <a:t>Leadership Attributes</a:t>
            </a:r>
            <a:endParaRPr lang="en-MY" sz="4000" b="1" dirty="0"/>
          </a:p>
        </p:txBody>
      </p:sp>
      <p:sp>
        <p:nvSpPr>
          <p:cNvPr id="11" name="Rectangle 10"/>
          <p:cNvSpPr/>
          <p:nvPr/>
        </p:nvSpPr>
        <p:spPr>
          <a:xfrm>
            <a:off x="4148964" y="1910394"/>
            <a:ext cx="3199915" cy="584775"/>
          </a:xfrm>
          <a:prstGeom prst="rect">
            <a:avLst/>
          </a:prstGeom>
        </p:spPr>
        <p:txBody>
          <a:bodyPr wrap="none">
            <a:spAutoFit/>
          </a:bodyPr>
          <a:lstStyle/>
          <a:p>
            <a:r>
              <a:rPr lang="en-MY" sz="3200" b="1" dirty="0">
                <a:latin typeface="Candara" panose="020E0502030303020204" pitchFamily="34" charset="0"/>
              </a:rPr>
              <a:t>Who leaders ARE</a:t>
            </a:r>
            <a:endParaRPr lang="en-MY" sz="3200" b="1" dirty="0"/>
          </a:p>
        </p:txBody>
      </p:sp>
      <p:sp>
        <p:nvSpPr>
          <p:cNvPr id="12" name="Rectangle 11"/>
          <p:cNvSpPr/>
          <p:nvPr/>
        </p:nvSpPr>
        <p:spPr>
          <a:xfrm>
            <a:off x="3878455" y="2705393"/>
            <a:ext cx="3778599" cy="584775"/>
          </a:xfrm>
          <a:prstGeom prst="rect">
            <a:avLst/>
          </a:prstGeom>
        </p:spPr>
        <p:txBody>
          <a:bodyPr wrap="none">
            <a:spAutoFit/>
          </a:bodyPr>
          <a:lstStyle/>
          <a:p>
            <a:r>
              <a:rPr lang="en-MY" sz="3200" b="1" dirty="0">
                <a:latin typeface="Candara" panose="020E0502030303020204" pitchFamily="34" charset="0"/>
              </a:rPr>
              <a:t>What leaders KNOW</a:t>
            </a:r>
            <a:endParaRPr lang="en-MY" sz="3200" b="1" dirty="0"/>
          </a:p>
        </p:txBody>
      </p:sp>
      <p:sp>
        <p:nvSpPr>
          <p:cNvPr id="13" name="Rectangle 12"/>
          <p:cNvSpPr/>
          <p:nvPr/>
        </p:nvSpPr>
        <p:spPr>
          <a:xfrm>
            <a:off x="4170531" y="3500391"/>
            <a:ext cx="3155864" cy="584775"/>
          </a:xfrm>
          <a:prstGeom prst="rect">
            <a:avLst/>
          </a:prstGeom>
        </p:spPr>
        <p:txBody>
          <a:bodyPr wrap="none">
            <a:spAutoFit/>
          </a:bodyPr>
          <a:lstStyle/>
          <a:p>
            <a:r>
              <a:rPr lang="en-MY" sz="3200" b="1" dirty="0">
                <a:latin typeface="Candara" panose="020E0502030303020204" pitchFamily="34" charset="0"/>
              </a:rPr>
              <a:t>What leaders DO</a:t>
            </a:r>
            <a:endParaRPr lang="en-MY" sz="3200" b="1" dirty="0"/>
          </a:p>
        </p:txBody>
      </p:sp>
    </p:spTree>
    <p:extLst>
      <p:ext uri="{BB962C8B-B14F-4D97-AF65-F5344CB8AC3E}">
        <p14:creationId xmlns:p14="http://schemas.microsoft.com/office/powerpoint/2010/main" val="2507259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193743"/>
            <a:ext cx="9144000" cy="742950"/>
          </a:xfrm>
        </p:spPr>
        <p:txBody>
          <a:bodyPr>
            <a:normAutofit fontScale="90000"/>
          </a:bodyPr>
          <a:lstStyle/>
          <a:p>
            <a:pPr algn="ctr"/>
            <a:r>
              <a:rPr lang="en-MY" b="1" dirty="0">
                <a:latin typeface="Candara" panose="020E0502030303020204" pitchFamily="34" charset="0"/>
              </a:rPr>
              <a:t>Inner </a:t>
            </a:r>
            <a:r>
              <a:rPr lang="en-MY" b="1" dirty="0" smtClean="0">
                <a:latin typeface="Candara" panose="020E0502030303020204" pitchFamily="34" charset="0"/>
              </a:rPr>
              <a:t>Habits and Qualities of a </a:t>
            </a:r>
            <a:r>
              <a:rPr lang="en-MY" b="1" dirty="0">
                <a:latin typeface="Candara" panose="020E0502030303020204" pitchFamily="34" charset="0"/>
              </a:rPr>
              <a:t>True </a:t>
            </a:r>
            <a:r>
              <a:rPr lang="en-MY" b="1" dirty="0" smtClean="0">
                <a:latin typeface="Candara" panose="020E0502030303020204" pitchFamily="34" charset="0"/>
              </a:rPr>
              <a:t>Leader</a:t>
            </a:r>
            <a:endParaRPr lang="en-MY" b="1" dirty="0">
              <a:latin typeface="Candara" panose="020E0502030303020204" pitchFamily="34" charset="0"/>
            </a:endParaRPr>
          </a:p>
        </p:txBody>
      </p:sp>
      <p:sp>
        <p:nvSpPr>
          <p:cNvPr id="6" name="Text Placeholder 5"/>
          <p:cNvSpPr>
            <a:spLocks noGrp="1"/>
          </p:cNvSpPr>
          <p:nvPr>
            <p:ph type="body" sz="half" idx="1"/>
          </p:nvPr>
        </p:nvSpPr>
        <p:spPr>
          <a:xfrm>
            <a:off x="1217295" y="2217015"/>
            <a:ext cx="3810000" cy="3143250"/>
          </a:xfrm>
        </p:spPr>
        <p:txBody>
          <a:bodyPr>
            <a:noAutofit/>
          </a:bodyPr>
          <a:lstStyle/>
          <a:p>
            <a:pPr marL="0" indent="0">
              <a:lnSpc>
                <a:spcPct val="200000"/>
              </a:lnSpc>
              <a:buNone/>
            </a:pPr>
            <a:r>
              <a:rPr lang="en-MY" sz="2400" b="1" dirty="0">
                <a:latin typeface="Candara" panose="020E0502030303020204" pitchFamily="34" charset="0"/>
              </a:rPr>
              <a:t>Knowledgeable</a:t>
            </a:r>
          </a:p>
          <a:p>
            <a:pPr marL="0" indent="0">
              <a:lnSpc>
                <a:spcPct val="200000"/>
              </a:lnSpc>
              <a:buNone/>
            </a:pPr>
            <a:r>
              <a:rPr lang="en-US" sz="2400" b="1" dirty="0">
                <a:latin typeface="Candara" panose="020E0502030303020204" pitchFamily="34" charset="0"/>
              </a:rPr>
              <a:t>Professional</a:t>
            </a:r>
            <a:endParaRPr lang="en-MY" sz="2400" b="1" dirty="0">
              <a:latin typeface="Candara" panose="020E0502030303020204" pitchFamily="34" charset="0"/>
            </a:endParaRPr>
          </a:p>
          <a:p>
            <a:pPr marL="0" indent="0">
              <a:lnSpc>
                <a:spcPct val="200000"/>
              </a:lnSpc>
              <a:buNone/>
            </a:pPr>
            <a:r>
              <a:rPr lang="en-US" sz="2400" b="1" dirty="0">
                <a:latin typeface="Candara" panose="020E0502030303020204" pitchFamily="34" charset="0"/>
              </a:rPr>
              <a:t>Delegate</a:t>
            </a:r>
          </a:p>
          <a:p>
            <a:pPr marL="0" indent="0">
              <a:lnSpc>
                <a:spcPct val="200000"/>
              </a:lnSpc>
              <a:buNone/>
            </a:pPr>
            <a:r>
              <a:rPr lang="en-MY" sz="2400" b="1" dirty="0">
                <a:latin typeface="Candara" panose="020E0502030303020204" pitchFamily="34" charset="0"/>
              </a:rPr>
              <a:t>Decisiveness</a:t>
            </a:r>
          </a:p>
          <a:p>
            <a:pPr marL="0" indent="0">
              <a:buNone/>
            </a:pPr>
            <a:endParaRPr lang="en-US" sz="2400" b="1" dirty="0">
              <a:latin typeface="Candara" panose="020E0502030303020204" pitchFamily="34" charset="0"/>
            </a:endParaRPr>
          </a:p>
        </p:txBody>
      </p:sp>
      <p:sp>
        <p:nvSpPr>
          <p:cNvPr id="12" name="Content Placeholder 7"/>
          <p:cNvSpPr txBox="1">
            <a:spLocks/>
          </p:cNvSpPr>
          <p:nvPr/>
        </p:nvSpPr>
        <p:spPr>
          <a:xfrm>
            <a:off x="4387217" y="2217015"/>
            <a:ext cx="4086225" cy="2071728"/>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200000"/>
              </a:lnSpc>
              <a:buNone/>
            </a:pPr>
            <a:r>
              <a:rPr lang="en-US" sz="2400" b="1" dirty="0">
                <a:latin typeface="Candara" panose="020E0502030303020204" pitchFamily="34" charset="0"/>
              </a:rPr>
              <a:t>High Emotional intelligence</a:t>
            </a:r>
          </a:p>
          <a:p>
            <a:pPr marL="0" indent="0">
              <a:lnSpc>
                <a:spcPct val="200000"/>
              </a:lnSpc>
              <a:buNone/>
            </a:pPr>
            <a:r>
              <a:rPr lang="en-MY" sz="2400" b="1" dirty="0">
                <a:latin typeface="Candara" panose="020E0502030303020204" pitchFamily="34" charset="0"/>
              </a:rPr>
              <a:t>Positive mental attitude </a:t>
            </a:r>
          </a:p>
          <a:p>
            <a:pPr marL="0" indent="0">
              <a:buNone/>
            </a:pPr>
            <a:r>
              <a:rPr lang="en-MY" sz="2400" b="1" dirty="0">
                <a:latin typeface="Candara" panose="020E0502030303020204" pitchFamily="34" charset="0"/>
              </a:rPr>
              <a:t>Self-confidence and self-reliance</a:t>
            </a:r>
          </a:p>
          <a:p>
            <a:pPr marL="0" indent="0">
              <a:lnSpc>
                <a:spcPct val="200000"/>
              </a:lnSpc>
              <a:buNone/>
            </a:pPr>
            <a:r>
              <a:rPr lang="en-US" sz="2400" b="1" dirty="0">
                <a:latin typeface="Candara" panose="020E0502030303020204" pitchFamily="34" charset="0"/>
              </a:rPr>
              <a:t>Challenge people to think</a:t>
            </a:r>
          </a:p>
        </p:txBody>
      </p:sp>
    </p:spTree>
    <p:extLst>
      <p:ext uri="{BB962C8B-B14F-4D97-AF65-F5344CB8AC3E}">
        <p14:creationId xmlns:p14="http://schemas.microsoft.com/office/powerpoint/2010/main" val="3620633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ocess 08 16x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Essential">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3.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0B36A68-B985-479C-ABD2-B60B3ED4A3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952</Words>
  <Application>Microsoft Office PowerPoint</Application>
  <PresentationFormat>On-screen Show (4:3)</PresentationFormat>
  <Paragraphs>210</Paragraphs>
  <Slides>58</Slides>
  <Notes>23</Notes>
  <HiddenSlides>0</HiddenSlides>
  <MMClips>0</MMClips>
  <ScaleCrop>false</ScaleCrop>
  <HeadingPairs>
    <vt:vector size="4" baseType="variant">
      <vt:variant>
        <vt:lpstr>Theme</vt:lpstr>
      </vt:variant>
      <vt:variant>
        <vt:i4>2</vt:i4>
      </vt:variant>
      <vt:variant>
        <vt:lpstr>Slide Titles</vt:lpstr>
      </vt:variant>
      <vt:variant>
        <vt:i4>58</vt:i4>
      </vt:variant>
    </vt:vector>
  </HeadingPairs>
  <TitlesOfParts>
    <vt:vector size="60" baseType="lpstr">
      <vt:lpstr>Process 08 16x9</vt:lpstr>
      <vt:lpstr>Essential</vt:lpstr>
      <vt:lpstr>PowerPoint Presentation</vt:lpstr>
      <vt:lpstr>Course Learning Outcome</vt:lpstr>
      <vt:lpstr>LEADERSHIP</vt:lpstr>
      <vt:lpstr>The best of all leaders is the one who helps people. So that, eventually they don't need him. Then comes the one they love and admire. Then comes the one they fear. The worst is the one who lets people push him around. Where there is no trust, people will act in bad faith. The best leader doesn't say much, but what he says carries weight. When he is finished with his work, the people say;  It happened naturally.                        - Lao Tzu (550 BC) </vt:lpstr>
      <vt:lpstr>What is Leadership?</vt:lpstr>
      <vt:lpstr>Leadership </vt:lpstr>
      <vt:lpstr>Managers vs Leaders</vt:lpstr>
      <vt:lpstr>Leadership Attributes</vt:lpstr>
      <vt:lpstr>Inner Habits and Qualities of a True Leader</vt:lpstr>
      <vt:lpstr>Inner Habits and Qualities of a True Leader</vt:lpstr>
      <vt:lpstr>Inner Habits and Qualities of a True Leader</vt:lpstr>
      <vt:lpstr>LEADERSHIP STYLES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ETHICAL LEADERSHIP</vt:lpstr>
      <vt:lpstr>LEADERSHIP &amp; ETHICS</vt:lpstr>
      <vt:lpstr>PowerPoint Presentation</vt:lpstr>
      <vt:lpstr>LEADERSHIP ETIQUETTE</vt:lpstr>
      <vt:lpstr>Dishonest and Unethical Influence Tactics</vt:lpstr>
      <vt:lpstr>TEAMWORK</vt:lpstr>
      <vt:lpstr>Teamwork</vt:lpstr>
      <vt:lpstr>So, what is a Good Teamwork?</vt:lpstr>
      <vt:lpstr>Tips for a Good Teamwork</vt:lpstr>
      <vt:lpstr>PowerPoint Presentation</vt:lpstr>
      <vt:lpstr>PowerPoint Presentation</vt:lpstr>
      <vt:lpstr>PowerPoint Presentation</vt:lpstr>
      <vt:lpstr>PowerPoint Presentation</vt:lpstr>
      <vt:lpstr>PowerPoint Presentation</vt:lpstr>
      <vt:lpstr>Characteristic of Disruptive Team Member</vt:lpstr>
      <vt:lpstr>PowerPoint Presentation</vt:lpstr>
      <vt:lpstr>PowerPoint Presentation</vt:lpstr>
      <vt:lpstr>PowerPoint Presentation</vt:lpstr>
      <vt:lpstr>SUMMARY</vt:lpstr>
      <vt:lpstr>CONFLICT MANAGEMENT</vt:lpstr>
      <vt:lpstr>WHAT IS CONFLICT?</vt:lpstr>
      <vt:lpstr>HOW CONFLICT HAPPEN?</vt:lpstr>
      <vt:lpstr>Causes of Conflict</vt:lpstr>
      <vt:lpstr>PowerPoint Presentation</vt:lpstr>
      <vt:lpstr>PowerPoint Presentation</vt:lpstr>
      <vt:lpstr>HOW TO HANDLE CONFLICT?</vt:lpstr>
      <vt:lpstr>PowerPoint Presentation</vt:lpstr>
      <vt:lpstr>Conflict Management Styles</vt:lpstr>
      <vt:lpstr>Accommodating</vt:lpstr>
      <vt:lpstr>Avoiding</vt:lpstr>
      <vt:lpstr>Collaborating</vt:lpstr>
      <vt:lpstr>Competing</vt:lpstr>
      <vt:lpstr>Compromising</vt:lpstr>
      <vt:lpstr>WHICH ONE IS THE BEST?</vt:lpstr>
      <vt:lpstr>There is no BEST way to handle conflict.   Each conflict is different and requires a different response.  </vt:lpstr>
      <vt:lpstr>PowerPoint Presentation</vt:lpstr>
      <vt:lpstr>PowerPoint Presentation</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and Teamwork</dc:title>
  <dc:creator/>
  <cp:lastModifiedBy/>
  <cp:revision>1</cp:revision>
  <dcterms:created xsi:type="dcterms:W3CDTF">2017-08-09T22:40:07Z</dcterms:created>
  <dcterms:modified xsi:type="dcterms:W3CDTF">2017-08-23T09:55:09Z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TC028888909991</vt:lpwstr>
  </property>
</Properties>
</file>