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8" r:id="rId7"/>
    <p:sldId id="260" r:id="rId8"/>
    <p:sldId id="269" r:id="rId9"/>
    <p:sldId id="261"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007A28-A411-4304-BC55-8AB7A3BF3669}" type="doc">
      <dgm:prSet loTypeId="urn:microsoft.com/office/officeart/2005/8/layout/cycle3" loCatId="cycle" qsTypeId="urn:microsoft.com/office/officeart/2005/8/quickstyle/3d1" qsCatId="3D" csTypeId="urn:microsoft.com/office/officeart/2005/8/colors/colorful1" csCatId="colorful" phldr="1"/>
      <dgm:spPr/>
      <dgm:t>
        <a:bodyPr/>
        <a:lstStyle/>
        <a:p>
          <a:endParaRPr lang="en-US"/>
        </a:p>
      </dgm:t>
    </dgm:pt>
    <dgm:pt modelId="{0CDDDBAB-2665-4115-8067-CA7B698ABABC}">
      <dgm:prSet phldrT="[Text]"/>
      <dgm:spPr/>
      <dgm:t>
        <a:bodyPr/>
        <a:lstStyle/>
        <a:p>
          <a:pPr algn="ctr"/>
          <a:r>
            <a:rPr lang="en-US" dirty="0" smtClean="0"/>
            <a:t>7/8 loose screw in pump2601</a:t>
          </a:r>
          <a:endParaRPr lang="en-US" dirty="0"/>
        </a:p>
      </dgm:t>
    </dgm:pt>
    <dgm:pt modelId="{4F8E5EEB-6423-493B-B851-3CC30A414B6C}" type="parTrans" cxnId="{E0720A0B-58B5-4EEE-A24D-105D1851BBD6}">
      <dgm:prSet/>
      <dgm:spPr/>
      <dgm:t>
        <a:bodyPr/>
        <a:lstStyle/>
        <a:p>
          <a:pPr algn="ctr"/>
          <a:endParaRPr lang="en-US"/>
        </a:p>
      </dgm:t>
    </dgm:pt>
    <dgm:pt modelId="{A5BA157E-5AFB-4C1B-A8DA-722818DBB7D6}" type="sibTrans" cxnId="{E0720A0B-58B5-4EEE-A24D-105D1851BBD6}">
      <dgm:prSet/>
      <dgm:spPr/>
      <dgm:t>
        <a:bodyPr/>
        <a:lstStyle/>
        <a:p>
          <a:pPr algn="ctr"/>
          <a:endParaRPr lang="en-US"/>
        </a:p>
      </dgm:t>
    </dgm:pt>
    <dgm:pt modelId="{44169644-8508-4828-B3FA-F95C50C759B2}">
      <dgm:prSet phldrT="[Text]"/>
      <dgm:spPr/>
      <dgm:t>
        <a:bodyPr/>
        <a:lstStyle/>
        <a:p>
          <a:pPr algn="ctr"/>
          <a:r>
            <a:rPr lang="en-US" dirty="0" smtClean="0"/>
            <a:t>Leak of flammable gases; alkene, LPG or Propane</a:t>
          </a:r>
          <a:endParaRPr lang="en-US" dirty="0"/>
        </a:p>
      </dgm:t>
    </dgm:pt>
    <dgm:pt modelId="{A20469DD-1EF1-4CE4-A4F4-AF2605C3DD8B}" type="parTrans" cxnId="{8970F9A0-4DE5-4B80-A3C5-FE50B3FFCB5C}">
      <dgm:prSet/>
      <dgm:spPr/>
      <dgm:t>
        <a:bodyPr/>
        <a:lstStyle/>
        <a:p>
          <a:pPr algn="ctr"/>
          <a:endParaRPr lang="en-US"/>
        </a:p>
      </dgm:t>
    </dgm:pt>
    <dgm:pt modelId="{AB56C893-8EDA-422F-ADDB-D4C25E2A1328}" type="sibTrans" cxnId="{8970F9A0-4DE5-4B80-A3C5-FE50B3FFCB5C}">
      <dgm:prSet/>
      <dgm:spPr/>
      <dgm:t>
        <a:bodyPr/>
        <a:lstStyle/>
        <a:p>
          <a:pPr algn="ctr"/>
          <a:endParaRPr lang="en-US"/>
        </a:p>
      </dgm:t>
    </dgm:pt>
    <dgm:pt modelId="{5F8CBF50-B6BC-4703-98D6-55374C6074EB}">
      <dgm:prSet phldrT="[Text]"/>
      <dgm:spPr/>
      <dgm:t>
        <a:bodyPr/>
        <a:lstStyle/>
        <a:p>
          <a:pPr algn="ctr"/>
          <a:r>
            <a:rPr lang="en-US" dirty="0" smtClean="0"/>
            <a:t>Fuel dispersion</a:t>
          </a:r>
          <a:endParaRPr lang="en-US" dirty="0"/>
        </a:p>
      </dgm:t>
    </dgm:pt>
    <dgm:pt modelId="{00AA54FC-D091-4FBC-A8EF-1CF288B9CDCD}" type="parTrans" cxnId="{5E131AB2-7749-4E45-9CB3-2F3DB11C9728}">
      <dgm:prSet/>
      <dgm:spPr/>
      <dgm:t>
        <a:bodyPr/>
        <a:lstStyle/>
        <a:p>
          <a:pPr algn="ctr"/>
          <a:endParaRPr lang="en-US"/>
        </a:p>
      </dgm:t>
    </dgm:pt>
    <dgm:pt modelId="{E013F3C5-EBA9-45CF-8E04-BAF1E208C45C}" type="sibTrans" cxnId="{5E131AB2-7749-4E45-9CB3-2F3DB11C9728}">
      <dgm:prSet/>
      <dgm:spPr/>
      <dgm:t>
        <a:bodyPr/>
        <a:lstStyle/>
        <a:p>
          <a:pPr algn="ctr"/>
          <a:endParaRPr lang="en-US"/>
        </a:p>
      </dgm:t>
    </dgm:pt>
    <dgm:pt modelId="{782D7E2B-A16E-49FD-A901-2A62F3B2ACA2}">
      <dgm:prSet phldrT="[Text]"/>
      <dgm:spPr/>
      <dgm:t>
        <a:bodyPr/>
        <a:lstStyle/>
        <a:p>
          <a:pPr algn="ctr"/>
          <a:r>
            <a:rPr lang="en-US" dirty="0" smtClean="0"/>
            <a:t>Dense cloud move towards detachment 44 of National guards</a:t>
          </a:r>
          <a:endParaRPr lang="en-US" dirty="0"/>
        </a:p>
      </dgm:t>
    </dgm:pt>
    <dgm:pt modelId="{933FF2D2-246A-4744-9AFF-97DC2F21436E}" type="parTrans" cxnId="{6EB9769A-28B4-48F7-ADF5-53AC97F6A96B}">
      <dgm:prSet/>
      <dgm:spPr/>
      <dgm:t>
        <a:bodyPr/>
        <a:lstStyle/>
        <a:p>
          <a:pPr algn="ctr"/>
          <a:endParaRPr lang="en-US"/>
        </a:p>
      </dgm:t>
    </dgm:pt>
    <dgm:pt modelId="{33EE551C-9F78-4957-8074-ED9E99C7E2C0}" type="sibTrans" cxnId="{6EB9769A-28B4-48F7-ADF5-53AC97F6A96B}">
      <dgm:prSet/>
      <dgm:spPr/>
      <dgm:t>
        <a:bodyPr/>
        <a:lstStyle/>
        <a:p>
          <a:pPr algn="ctr"/>
          <a:endParaRPr lang="en-US"/>
        </a:p>
      </dgm:t>
    </dgm:pt>
    <dgm:pt modelId="{A1F2249E-B057-4CDF-BCD6-D0ED2E9B4F3F}">
      <dgm:prSet phldrT="[Text]"/>
      <dgm:spPr/>
      <dgm:t>
        <a:bodyPr/>
        <a:lstStyle/>
        <a:p>
          <a:pPr algn="ctr"/>
          <a:r>
            <a:rPr lang="en-US" dirty="0" smtClean="0"/>
            <a:t>Ignition from  guard’s evacuation vehicle</a:t>
          </a:r>
          <a:endParaRPr lang="en-US" dirty="0"/>
        </a:p>
      </dgm:t>
    </dgm:pt>
    <dgm:pt modelId="{4417B21E-E304-43A8-81B4-BFFB834986EA}" type="parTrans" cxnId="{297A76FC-0081-4A60-9FA3-3A2F170F0702}">
      <dgm:prSet/>
      <dgm:spPr/>
      <dgm:t>
        <a:bodyPr/>
        <a:lstStyle/>
        <a:p>
          <a:pPr algn="ctr"/>
          <a:endParaRPr lang="en-US"/>
        </a:p>
      </dgm:t>
    </dgm:pt>
    <dgm:pt modelId="{CC114619-2FB2-4179-9F0E-E1692D923930}" type="sibTrans" cxnId="{297A76FC-0081-4A60-9FA3-3A2F170F0702}">
      <dgm:prSet/>
      <dgm:spPr/>
      <dgm:t>
        <a:bodyPr/>
        <a:lstStyle/>
        <a:p>
          <a:pPr algn="ctr"/>
          <a:endParaRPr lang="en-US"/>
        </a:p>
      </dgm:t>
    </dgm:pt>
    <dgm:pt modelId="{20D3EA1A-C267-4BDA-805C-8C3B66BBA173}" type="pres">
      <dgm:prSet presAssocID="{55007A28-A411-4304-BC55-8AB7A3BF3669}" presName="Name0" presStyleCnt="0">
        <dgm:presLayoutVars>
          <dgm:dir/>
          <dgm:resizeHandles val="exact"/>
        </dgm:presLayoutVars>
      </dgm:prSet>
      <dgm:spPr/>
      <dgm:t>
        <a:bodyPr/>
        <a:lstStyle/>
        <a:p>
          <a:endParaRPr lang="en-US"/>
        </a:p>
      </dgm:t>
    </dgm:pt>
    <dgm:pt modelId="{CB0A4CE7-61DA-4553-B925-9EFF738CC2AE}" type="pres">
      <dgm:prSet presAssocID="{55007A28-A411-4304-BC55-8AB7A3BF3669}" presName="cycle" presStyleCnt="0"/>
      <dgm:spPr/>
    </dgm:pt>
    <dgm:pt modelId="{4B6E3CF1-2E42-4196-B03B-859341865CAF}" type="pres">
      <dgm:prSet presAssocID="{0CDDDBAB-2665-4115-8067-CA7B698ABABC}" presName="nodeFirstNode" presStyleLbl="node1" presStyleIdx="0" presStyleCnt="5" custRadScaleRad="101557" custRadScaleInc="0">
        <dgm:presLayoutVars>
          <dgm:bulletEnabled val="1"/>
        </dgm:presLayoutVars>
      </dgm:prSet>
      <dgm:spPr/>
      <dgm:t>
        <a:bodyPr/>
        <a:lstStyle/>
        <a:p>
          <a:endParaRPr lang="en-US"/>
        </a:p>
      </dgm:t>
    </dgm:pt>
    <dgm:pt modelId="{DFA88C0B-DCCE-4A6A-AC2E-E4037D96EE40}" type="pres">
      <dgm:prSet presAssocID="{A5BA157E-5AFB-4C1B-A8DA-722818DBB7D6}" presName="sibTransFirstNode" presStyleLbl="bgShp" presStyleIdx="0" presStyleCnt="1"/>
      <dgm:spPr/>
      <dgm:t>
        <a:bodyPr/>
        <a:lstStyle/>
        <a:p>
          <a:endParaRPr lang="en-US"/>
        </a:p>
      </dgm:t>
    </dgm:pt>
    <dgm:pt modelId="{DE4FC628-8BFE-4470-96DB-BA18AF168699}" type="pres">
      <dgm:prSet presAssocID="{44169644-8508-4828-B3FA-F95C50C759B2}" presName="nodeFollowingNodes" presStyleLbl="node1" presStyleIdx="1" presStyleCnt="5">
        <dgm:presLayoutVars>
          <dgm:bulletEnabled val="1"/>
        </dgm:presLayoutVars>
      </dgm:prSet>
      <dgm:spPr/>
      <dgm:t>
        <a:bodyPr/>
        <a:lstStyle/>
        <a:p>
          <a:endParaRPr lang="en-US"/>
        </a:p>
      </dgm:t>
    </dgm:pt>
    <dgm:pt modelId="{EFF4B645-AC94-42FD-878A-963E0B056BAC}" type="pres">
      <dgm:prSet presAssocID="{5F8CBF50-B6BC-4703-98D6-55374C6074EB}" presName="nodeFollowingNodes" presStyleLbl="node1" presStyleIdx="2" presStyleCnt="5">
        <dgm:presLayoutVars>
          <dgm:bulletEnabled val="1"/>
        </dgm:presLayoutVars>
      </dgm:prSet>
      <dgm:spPr/>
      <dgm:t>
        <a:bodyPr/>
        <a:lstStyle/>
        <a:p>
          <a:endParaRPr lang="en-US"/>
        </a:p>
      </dgm:t>
    </dgm:pt>
    <dgm:pt modelId="{665B4164-FB40-4FAB-80D7-DC34148A74B4}" type="pres">
      <dgm:prSet presAssocID="{782D7E2B-A16E-49FD-A901-2A62F3B2ACA2}" presName="nodeFollowingNodes" presStyleLbl="node1" presStyleIdx="3" presStyleCnt="5">
        <dgm:presLayoutVars>
          <dgm:bulletEnabled val="1"/>
        </dgm:presLayoutVars>
      </dgm:prSet>
      <dgm:spPr/>
      <dgm:t>
        <a:bodyPr/>
        <a:lstStyle/>
        <a:p>
          <a:endParaRPr lang="en-US"/>
        </a:p>
      </dgm:t>
    </dgm:pt>
    <dgm:pt modelId="{2245FF3F-7A5A-4CE4-A9DC-68B0629106D3}" type="pres">
      <dgm:prSet presAssocID="{A1F2249E-B057-4CDF-BCD6-D0ED2E9B4F3F}" presName="nodeFollowingNodes" presStyleLbl="node1" presStyleIdx="4" presStyleCnt="5">
        <dgm:presLayoutVars>
          <dgm:bulletEnabled val="1"/>
        </dgm:presLayoutVars>
      </dgm:prSet>
      <dgm:spPr/>
      <dgm:t>
        <a:bodyPr/>
        <a:lstStyle/>
        <a:p>
          <a:endParaRPr lang="en-US"/>
        </a:p>
      </dgm:t>
    </dgm:pt>
  </dgm:ptLst>
  <dgm:cxnLst>
    <dgm:cxn modelId="{8970F9A0-4DE5-4B80-A3C5-FE50B3FFCB5C}" srcId="{55007A28-A411-4304-BC55-8AB7A3BF3669}" destId="{44169644-8508-4828-B3FA-F95C50C759B2}" srcOrd="1" destOrd="0" parTransId="{A20469DD-1EF1-4CE4-A4F4-AF2605C3DD8B}" sibTransId="{AB56C893-8EDA-422F-ADDB-D4C25E2A1328}"/>
    <dgm:cxn modelId="{297A76FC-0081-4A60-9FA3-3A2F170F0702}" srcId="{55007A28-A411-4304-BC55-8AB7A3BF3669}" destId="{A1F2249E-B057-4CDF-BCD6-D0ED2E9B4F3F}" srcOrd="4" destOrd="0" parTransId="{4417B21E-E304-43A8-81B4-BFFB834986EA}" sibTransId="{CC114619-2FB2-4179-9F0E-E1692D923930}"/>
    <dgm:cxn modelId="{5E131AB2-7749-4E45-9CB3-2F3DB11C9728}" srcId="{55007A28-A411-4304-BC55-8AB7A3BF3669}" destId="{5F8CBF50-B6BC-4703-98D6-55374C6074EB}" srcOrd="2" destOrd="0" parTransId="{00AA54FC-D091-4FBC-A8EF-1CF288B9CDCD}" sibTransId="{E013F3C5-EBA9-45CF-8E04-BAF1E208C45C}"/>
    <dgm:cxn modelId="{4AB577F8-FEB4-4FDC-8519-51BFC52EFAFC}" type="presOf" srcId="{A5BA157E-5AFB-4C1B-A8DA-722818DBB7D6}" destId="{DFA88C0B-DCCE-4A6A-AC2E-E4037D96EE40}" srcOrd="0" destOrd="0" presId="urn:microsoft.com/office/officeart/2005/8/layout/cycle3"/>
    <dgm:cxn modelId="{A56FFC3E-B3C6-4B45-AD12-49D40534E3EA}" type="presOf" srcId="{782D7E2B-A16E-49FD-A901-2A62F3B2ACA2}" destId="{665B4164-FB40-4FAB-80D7-DC34148A74B4}" srcOrd="0" destOrd="0" presId="urn:microsoft.com/office/officeart/2005/8/layout/cycle3"/>
    <dgm:cxn modelId="{F2111A2C-84E9-41C4-BD6B-EFD24497C4D7}" type="presOf" srcId="{44169644-8508-4828-B3FA-F95C50C759B2}" destId="{DE4FC628-8BFE-4470-96DB-BA18AF168699}" srcOrd="0" destOrd="0" presId="urn:microsoft.com/office/officeart/2005/8/layout/cycle3"/>
    <dgm:cxn modelId="{C70947D5-F3F4-4E00-8179-81C365A41908}" type="presOf" srcId="{0CDDDBAB-2665-4115-8067-CA7B698ABABC}" destId="{4B6E3CF1-2E42-4196-B03B-859341865CAF}" srcOrd="0" destOrd="0" presId="urn:microsoft.com/office/officeart/2005/8/layout/cycle3"/>
    <dgm:cxn modelId="{0C770E67-E298-4762-A499-2EA689E6B367}" type="presOf" srcId="{55007A28-A411-4304-BC55-8AB7A3BF3669}" destId="{20D3EA1A-C267-4BDA-805C-8C3B66BBA173}" srcOrd="0" destOrd="0" presId="urn:microsoft.com/office/officeart/2005/8/layout/cycle3"/>
    <dgm:cxn modelId="{86ED8F89-D8CF-465B-81FB-178EAFD701F0}" type="presOf" srcId="{5F8CBF50-B6BC-4703-98D6-55374C6074EB}" destId="{EFF4B645-AC94-42FD-878A-963E0B056BAC}" srcOrd="0" destOrd="0" presId="urn:microsoft.com/office/officeart/2005/8/layout/cycle3"/>
    <dgm:cxn modelId="{E0720A0B-58B5-4EEE-A24D-105D1851BBD6}" srcId="{55007A28-A411-4304-BC55-8AB7A3BF3669}" destId="{0CDDDBAB-2665-4115-8067-CA7B698ABABC}" srcOrd="0" destOrd="0" parTransId="{4F8E5EEB-6423-493B-B851-3CC30A414B6C}" sibTransId="{A5BA157E-5AFB-4C1B-A8DA-722818DBB7D6}"/>
    <dgm:cxn modelId="{896E73BE-6C28-4B0F-A783-F482D23EDC38}" type="presOf" srcId="{A1F2249E-B057-4CDF-BCD6-D0ED2E9B4F3F}" destId="{2245FF3F-7A5A-4CE4-A9DC-68B0629106D3}" srcOrd="0" destOrd="0" presId="urn:microsoft.com/office/officeart/2005/8/layout/cycle3"/>
    <dgm:cxn modelId="{6EB9769A-28B4-48F7-ADF5-53AC97F6A96B}" srcId="{55007A28-A411-4304-BC55-8AB7A3BF3669}" destId="{782D7E2B-A16E-49FD-A901-2A62F3B2ACA2}" srcOrd="3" destOrd="0" parTransId="{933FF2D2-246A-4744-9AFF-97DC2F21436E}" sibTransId="{33EE551C-9F78-4957-8074-ED9E99C7E2C0}"/>
    <dgm:cxn modelId="{BB58B27F-A866-4FDF-943A-B777622D0A75}" type="presParOf" srcId="{20D3EA1A-C267-4BDA-805C-8C3B66BBA173}" destId="{CB0A4CE7-61DA-4553-B925-9EFF738CC2AE}" srcOrd="0" destOrd="0" presId="urn:microsoft.com/office/officeart/2005/8/layout/cycle3"/>
    <dgm:cxn modelId="{1731B82B-B49F-4D3B-A8B6-45120243ACCD}" type="presParOf" srcId="{CB0A4CE7-61DA-4553-B925-9EFF738CC2AE}" destId="{4B6E3CF1-2E42-4196-B03B-859341865CAF}" srcOrd="0" destOrd="0" presId="urn:microsoft.com/office/officeart/2005/8/layout/cycle3"/>
    <dgm:cxn modelId="{C5934DEE-3974-40F4-BC2D-EC82BEFA5A3F}" type="presParOf" srcId="{CB0A4CE7-61DA-4553-B925-9EFF738CC2AE}" destId="{DFA88C0B-DCCE-4A6A-AC2E-E4037D96EE40}" srcOrd="1" destOrd="0" presId="urn:microsoft.com/office/officeart/2005/8/layout/cycle3"/>
    <dgm:cxn modelId="{1C4370D5-7027-4CA2-93E2-4BAB95C09EF5}" type="presParOf" srcId="{CB0A4CE7-61DA-4553-B925-9EFF738CC2AE}" destId="{DE4FC628-8BFE-4470-96DB-BA18AF168699}" srcOrd="2" destOrd="0" presId="urn:microsoft.com/office/officeart/2005/8/layout/cycle3"/>
    <dgm:cxn modelId="{21E4427F-308D-4023-AEA6-41D345FF819A}" type="presParOf" srcId="{CB0A4CE7-61DA-4553-B925-9EFF738CC2AE}" destId="{EFF4B645-AC94-42FD-878A-963E0B056BAC}" srcOrd="3" destOrd="0" presId="urn:microsoft.com/office/officeart/2005/8/layout/cycle3"/>
    <dgm:cxn modelId="{31F36A7C-9496-4335-B590-266C77715173}" type="presParOf" srcId="{CB0A4CE7-61DA-4553-B925-9EFF738CC2AE}" destId="{665B4164-FB40-4FAB-80D7-DC34148A74B4}" srcOrd="4" destOrd="0" presId="urn:microsoft.com/office/officeart/2005/8/layout/cycle3"/>
    <dgm:cxn modelId="{A20AE66A-9F57-4598-AC2E-4ACBE8EC04E5}" type="presParOf" srcId="{CB0A4CE7-61DA-4553-B925-9EFF738CC2AE}" destId="{2245FF3F-7A5A-4CE4-A9DC-68B0629106D3}" srcOrd="5" destOrd="0" presId="urn:microsoft.com/office/officeart/2005/8/layout/cycle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395728-0B29-4A75-ADE3-F8B499413D29}" type="datetimeFigureOut">
              <a:rPr lang="en-US" smtClean="0"/>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95728-0B29-4A75-ADE3-F8B499413D29}" type="datetimeFigureOut">
              <a:rPr lang="en-US" smtClean="0"/>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95728-0B29-4A75-ADE3-F8B499413D29}" type="datetimeFigureOut">
              <a:rPr lang="en-US" smtClean="0"/>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395728-0B29-4A75-ADE3-F8B499413D29}" type="datetimeFigureOut">
              <a:rPr lang="en-US" smtClean="0"/>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395728-0B29-4A75-ADE3-F8B499413D29}" type="datetimeFigureOut">
              <a:rPr lang="en-US" smtClean="0"/>
              <a:t>3/2/2016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395728-0B29-4A75-ADE3-F8B499413D29}" type="datetimeFigureOut">
              <a:rPr lang="en-US" smtClean="0"/>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395728-0B29-4A75-ADE3-F8B499413D29}" type="datetimeFigureOut">
              <a:rPr lang="en-US" smtClean="0"/>
              <a:t>3/2/2016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395728-0B29-4A75-ADE3-F8B499413D29}" type="datetimeFigureOut">
              <a:rPr lang="en-US" smtClean="0"/>
              <a:t>3/2/2016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95728-0B29-4A75-ADE3-F8B499413D29}" type="datetimeFigureOut">
              <a:rPr lang="en-US" smtClean="0"/>
              <a:t>3/2/2016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95728-0B29-4A75-ADE3-F8B499413D29}" type="datetimeFigureOut">
              <a:rPr lang="en-US" smtClean="0"/>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95728-0B29-4A75-ADE3-F8B499413D29}" type="datetimeFigureOut">
              <a:rPr lang="en-US" smtClean="0"/>
              <a:t>3/2/2016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9217D-14AF-4D2F-8DBF-55D12306697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95728-0B29-4A75-ADE3-F8B499413D29}" type="datetimeFigureOut">
              <a:rPr lang="en-US" smtClean="0"/>
              <a:t>3/2/2016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9217D-14AF-4D2F-8DBF-55D12306697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44000" cy="123825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0" y="6400800"/>
            <a:ext cx="9144000" cy="457200"/>
          </a:xfrm>
          <a:prstGeom prst="rect">
            <a:avLst/>
          </a:prstGeom>
          <a:noFill/>
          <a:ln w="9525">
            <a:noFill/>
            <a:miter lim="800000"/>
            <a:headEnd/>
            <a:tailEnd/>
          </a:ln>
        </p:spPr>
      </p:pic>
      <p:sp>
        <p:nvSpPr>
          <p:cNvPr id="6" name="TextBox 5"/>
          <p:cNvSpPr txBox="1"/>
          <p:nvPr/>
        </p:nvSpPr>
        <p:spPr>
          <a:xfrm>
            <a:off x="762000" y="990600"/>
            <a:ext cx="7924800" cy="6432530"/>
          </a:xfrm>
          <a:prstGeom prst="rect">
            <a:avLst/>
          </a:prstGeom>
          <a:noFill/>
        </p:spPr>
        <p:txBody>
          <a:bodyPr wrap="square" rtlCol="0">
            <a:spAutoFit/>
          </a:bodyPr>
          <a:lstStyle/>
          <a:p>
            <a:endParaRPr lang="en-US" b="1" dirty="0" smtClean="0"/>
          </a:p>
          <a:p>
            <a:pPr algn="ctr"/>
            <a:r>
              <a:rPr lang="en-US" sz="2800" b="1" dirty="0" smtClean="0"/>
              <a:t>SAFETY AND HEALTH IN PROCESS INDUSTRIES(MKKK1653</a:t>
            </a:r>
            <a:r>
              <a:rPr lang="en-US" sz="2800" b="1" dirty="0"/>
              <a:t>)</a:t>
            </a:r>
            <a:br>
              <a:rPr lang="en-US" sz="2800" b="1" dirty="0"/>
            </a:br>
            <a:r>
              <a:rPr lang="en-US" sz="2800" b="1" dirty="0"/>
              <a:t>2015/2016 </a:t>
            </a:r>
            <a:endParaRPr lang="en-US" sz="2800" b="1" dirty="0" smtClean="0"/>
          </a:p>
          <a:p>
            <a:pPr algn="ctr"/>
            <a:endParaRPr lang="en-US" b="1" dirty="0"/>
          </a:p>
          <a:p>
            <a:pPr algn="ctr"/>
            <a:r>
              <a:rPr lang="en-US" sz="2000" b="1" dirty="0" smtClean="0"/>
              <a:t>ASSIGNMENT:</a:t>
            </a:r>
          </a:p>
          <a:p>
            <a:pPr algn="ctr"/>
            <a:r>
              <a:rPr lang="en-US" sz="2000" b="1" dirty="0" smtClean="0"/>
              <a:t>Amuay Oil Refinery Explosion</a:t>
            </a:r>
            <a:endParaRPr lang="en-US" sz="2000" b="1" dirty="0" smtClean="0"/>
          </a:p>
          <a:p>
            <a:pPr algn="ctr"/>
            <a:r>
              <a:rPr lang="en-US" b="1" dirty="0" smtClean="0"/>
              <a:t>By</a:t>
            </a:r>
          </a:p>
          <a:p>
            <a:pPr algn="ctr"/>
            <a:endParaRPr lang="en-US" b="1" dirty="0" smtClean="0"/>
          </a:p>
          <a:p>
            <a:pPr algn="ctr"/>
            <a:r>
              <a:rPr lang="en-US" b="1" dirty="0" smtClean="0"/>
              <a:t>Yahya </a:t>
            </a:r>
            <a:r>
              <a:rPr lang="en-US" b="1" dirty="0"/>
              <a:t>Gambo (MKK152006)</a:t>
            </a:r>
            <a:endParaRPr lang="en-US" dirty="0"/>
          </a:p>
          <a:p>
            <a:r>
              <a:rPr lang="en-US" b="1" dirty="0"/>
              <a:t> </a:t>
            </a:r>
            <a:endParaRPr lang="en-US" dirty="0"/>
          </a:p>
          <a:p>
            <a:pPr algn="ctr"/>
            <a:r>
              <a:rPr lang="en-US" b="1" dirty="0"/>
              <a:t>SUBMITTED TO:</a:t>
            </a:r>
            <a:endParaRPr lang="en-US" dirty="0"/>
          </a:p>
          <a:p>
            <a:pPr algn="ctr"/>
            <a:r>
              <a:rPr lang="en-US" b="1" dirty="0" smtClean="0"/>
              <a:t>Ir. Dr</a:t>
            </a:r>
            <a:r>
              <a:rPr lang="en-US" b="1" dirty="0"/>
              <a:t>. </a:t>
            </a:r>
            <a:r>
              <a:rPr lang="en-US" b="1" dirty="0" smtClean="0"/>
              <a:t>ZAKI YAMANI</a:t>
            </a:r>
            <a:endParaRPr lang="en-US" dirty="0"/>
          </a:p>
          <a:p>
            <a:r>
              <a:rPr lang="en-US" b="1" dirty="0"/>
              <a:t/>
            </a:r>
            <a:br>
              <a:rPr lang="en-US" b="1" dirty="0"/>
            </a:br>
            <a:r>
              <a:rPr lang="en-US" b="1" dirty="0"/>
              <a:t> </a:t>
            </a:r>
            <a:endParaRPr lang="en-US" dirty="0"/>
          </a:p>
          <a:p>
            <a:pPr algn="ctr"/>
            <a:endParaRPr lang="en-US" dirty="0" smtClean="0"/>
          </a:p>
          <a:p>
            <a:r>
              <a:rPr lang="en-US" b="1" dirty="0"/>
              <a:t/>
            </a:r>
            <a:br>
              <a:rPr lang="en-US" b="1" dirty="0"/>
            </a:br>
            <a:endParaRPr lang="en-US" dirty="0"/>
          </a:p>
          <a:p>
            <a:r>
              <a:rPr lang="en-US" b="1" dirty="0"/>
              <a:t> </a:t>
            </a:r>
            <a:endParaRPr lang="en-US" dirty="0"/>
          </a:p>
          <a:p>
            <a:r>
              <a:rPr lang="en-US" b="1" dirty="0"/>
              <a:t> </a:t>
            </a:r>
            <a:endParaRPr lang="en-US" dirty="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6400800"/>
            <a:ext cx="9144000" cy="4572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0" y="0"/>
            <a:ext cx="2895600" cy="1066800"/>
          </a:xfrm>
          <a:prstGeom prst="rect">
            <a:avLst/>
          </a:prstGeom>
          <a:noFill/>
          <a:ln w="9525">
            <a:noFill/>
            <a:miter lim="800000"/>
            <a:headEnd/>
            <a:tailEnd/>
          </a:ln>
        </p:spPr>
      </p:pic>
      <p:sp>
        <p:nvSpPr>
          <p:cNvPr id="7" name="TextBox 6"/>
          <p:cNvSpPr txBox="1"/>
          <p:nvPr/>
        </p:nvSpPr>
        <p:spPr>
          <a:xfrm rot="20280262">
            <a:off x="1828800" y="3124200"/>
            <a:ext cx="5410200" cy="584775"/>
          </a:xfrm>
          <a:prstGeom prst="rect">
            <a:avLst/>
          </a:prstGeom>
          <a:noFill/>
        </p:spPr>
        <p:txBody>
          <a:bodyPr wrap="square" rtlCol="0">
            <a:spAutoFit/>
          </a:bodyPr>
          <a:lstStyle/>
          <a:p>
            <a:pPr algn="ctr"/>
            <a:r>
              <a:rPr lang="en-US" sz="3200" dirty="0" smtClean="0"/>
              <a:t>THANK YOU ALL</a:t>
            </a:r>
            <a:endParaRPr lang="en-US" sz="3200" dirty="0"/>
          </a:p>
        </p:txBody>
      </p:sp>
      <p:pic>
        <p:nvPicPr>
          <p:cNvPr id="23556" name="Picture 4" descr="http://tse3.mm.bing.net/th?id=OIP.M0bfaf5c7a37c797f716d7624c2025a38H0&amp;pid=15.1"/>
          <p:cNvPicPr>
            <a:picLocks noChangeAspect="1" noChangeArrowheads="1"/>
          </p:cNvPicPr>
          <p:nvPr/>
        </p:nvPicPr>
        <p:blipFill>
          <a:blip r:embed="rId4" cstate="print"/>
          <a:srcRect/>
          <a:stretch>
            <a:fillRect/>
          </a:stretch>
        </p:blipFill>
        <p:spPr bwMode="auto">
          <a:xfrm rot="1691577">
            <a:off x="5867400" y="304800"/>
            <a:ext cx="2400300" cy="18288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6400800"/>
            <a:ext cx="9144000" cy="4572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0" y="0"/>
            <a:ext cx="2895600" cy="1066800"/>
          </a:xfrm>
          <a:prstGeom prst="rect">
            <a:avLst/>
          </a:prstGeom>
          <a:noFill/>
          <a:ln w="9525">
            <a:noFill/>
            <a:miter lim="800000"/>
            <a:headEnd/>
            <a:tailEnd/>
          </a:ln>
        </p:spPr>
      </p:pic>
      <p:sp>
        <p:nvSpPr>
          <p:cNvPr id="8" name="Rectangle 7"/>
          <p:cNvSpPr/>
          <p:nvPr/>
        </p:nvSpPr>
        <p:spPr>
          <a:xfrm>
            <a:off x="152400" y="1690474"/>
            <a:ext cx="4800600" cy="381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smtClean="0"/>
              <a:t>INTRODUCTION</a:t>
            </a:r>
            <a:endParaRPr lang="en-US" sz="2400" b="1" dirty="0"/>
          </a:p>
        </p:txBody>
      </p:sp>
      <p:sp>
        <p:nvSpPr>
          <p:cNvPr id="10" name="Rectangle 9"/>
          <p:cNvSpPr/>
          <p:nvPr/>
        </p:nvSpPr>
        <p:spPr>
          <a:xfrm>
            <a:off x="456631" y="2253373"/>
            <a:ext cx="4800600" cy="381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smtClean="0"/>
              <a:t>THE INCIDENT</a:t>
            </a:r>
            <a:endParaRPr lang="en-US" sz="2400" b="1" dirty="0"/>
          </a:p>
        </p:txBody>
      </p:sp>
      <p:sp>
        <p:nvSpPr>
          <p:cNvPr id="11" name="Rectangle 10"/>
          <p:cNvSpPr/>
          <p:nvPr/>
        </p:nvSpPr>
        <p:spPr>
          <a:xfrm>
            <a:off x="685800" y="2815063"/>
            <a:ext cx="4800600" cy="381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b="1" dirty="0" smtClean="0"/>
              <a:t>THRESHOLD OF THE DISASTER</a:t>
            </a:r>
            <a:endParaRPr lang="en-US" sz="2400" b="1" dirty="0"/>
          </a:p>
        </p:txBody>
      </p:sp>
      <p:sp>
        <p:nvSpPr>
          <p:cNvPr id="12" name="Rectangle 11"/>
          <p:cNvSpPr/>
          <p:nvPr/>
        </p:nvSpPr>
        <p:spPr>
          <a:xfrm>
            <a:off x="1143000" y="3369291"/>
            <a:ext cx="4800600" cy="3810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400" b="1" dirty="0" smtClean="0"/>
              <a:t>EVENTS SEQUENCE</a:t>
            </a:r>
            <a:endParaRPr lang="en-US" sz="2400" b="1" dirty="0"/>
          </a:p>
        </p:txBody>
      </p:sp>
      <p:sp>
        <p:nvSpPr>
          <p:cNvPr id="13" name="Rectangle 12"/>
          <p:cNvSpPr/>
          <p:nvPr/>
        </p:nvSpPr>
        <p:spPr>
          <a:xfrm>
            <a:off x="2171700" y="4391025"/>
            <a:ext cx="4800600" cy="74295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smtClean="0"/>
              <a:t>CHALLENGES TO AVERT FUTURE REOCCURRENCE</a:t>
            </a:r>
            <a:endParaRPr lang="en-US" sz="2400" b="1" dirty="0"/>
          </a:p>
        </p:txBody>
      </p:sp>
      <p:sp>
        <p:nvSpPr>
          <p:cNvPr id="17" name="Rectangle 16"/>
          <p:cNvSpPr/>
          <p:nvPr/>
        </p:nvSpPr>
        <p:spPr>
          <a:xfrm>
            <a:off x="1600200" y="3907809"/>
            <a:ext cx="4800600" cy="381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400" b="1" dirty="0" smtClean="0"/>
              <a:t>SCALE OF THE DISASTER</a:t>
            </a:r>
            <a:endParaRPr lang="en-US" sz="2400" b="1" dirty="0"/>
          </a:p>
        </p:txBody>
      </p:sp>
      <p:sp>
        <p:nvSpPr>
          <p:cNvPr id="18" name="Rectangle 17"/>
          <p:cNvSpPr/>
          <p:nvPr/>
        </p:nvSpPr>
        <p:spPr>
          <a:xfrm>
            <a:off x="2895600" y="5295900"/>
            <a:ext cx="4800600" cy="381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b="1" dirty="0" smtClean="0"/>
              <a:t>CONCLUSION</a:t>
            </a:r>
            <a:endParaRPr lang="en-US" sz="2400" b="1" dirty="0"/>
          </a:p>
        </p:txBody>
      </p:sp>
      <p:sp>
        <p:nvSpPr>
          <p:cNvPr id="20" name="Cloud Callout 19"/>
          <p:cNvSpPr/>
          <p:nvPr/>
        </p:nvSpPr>
        <p:spPr>
          <a:xfrm>
            <a:off x="5638800" y="0"/>
            <a:ext cx="3505200" cy="1447800"/>
          </a:xfrm>
          <a:prstGeom prst="cloudCallou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smtClean="0"/>
              <a:t>PRESENTATION HIGHLIGHTS</a:t>
            </a:r>
          </a:p>
          <a:p>
            <a:pPr algn="ct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6400800"/>
            <a:ext cx="9144000" cy="4572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0" y="0"/>
            <a:ext cx="2895600" cy="1066800"/>
          </a:xfrm>
          <a:prstGeom prst="rect">
            <a:avLst/>
          </a:prstGeom>
          <a:noFill/>
          <a:ln w="9525">
            <a:noFill/>
            <a:miter lim="800000"/>
            <a:headEnd/>
            <a:tailEnd/>
          </a:ln>
        </p:spPr>
      </p:pic>
      <p:sp>
        <p:nvSpPr>
          <p:cNvPr id="10246" name="AutoShape 6" descr="http://tse4.mm.bing.net/th?id=OIP.Mcc79fe22cf8637f2bc0eb3abd84f5912o0&amp;pid=15.1"/>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TextBox 1"/>
          <p:cNvSpPr txBox="1"/>
          <p:nvPr/>
        </p:nvSpPr>
        <p:spPr>
          <a:xfrm>
            <a:off x="762000" y="1211263"/>
            <a:ext cx="8001000" cy="4524315"/>
          </a:xfrm>
          <a:prstGeom prst="rect">
            <a:avLst/>
          </a:prstGeom>
          <a:noFill/>
        </p:spPr>
        <p:txBody>
          <a:bodyPr wrap="square" rtlCol="0">
            <a:spAutoFit/>
          </a:bodyPr>
          <a:lstStyle/>
          <a:p>
            <a:pPr marL="285750" indent="-285750" algn="just">
              <a:buFont typeface="Wingdings" panose="05000000000000000000" pitchFamily="2" charset="2"/>
              <a:buChar char="Ø"/>
            </a:pPr>
            <a:r>
              <a:rPr lang="en-US" dirty="0"/>
              <a:t>On the 25th of August 2012 about 1.11 AM (GMT) an explosion took place at Punto Fijo refinery (also known as Amuay refinery) situated in the northwest of Venezuela and run by an state-owned company </a:t>
            </a:r>
            <a:r>
              <a:rPr lang="en-US" dirty="0" err="1"/>
              <a:t>Petróleos</a:t>
            </a:r>
            <a:r>
              <a:rPr lang="en-US" dirty="0"/>
              <a:t> de Venezuela, S.A. (PDVSA) </a:t>
            </a:r>
            <a:endParaRPr lang="en-US" dirty="0" smtClean="0"/>
          </a:p>
          <a:p>
            <a:pPr marL="285750" indent="-285750" algn="just">
              <a:buFont typeface="Wingdings" panose="05000000000000000000" pitchFamily="2" charset="2"/>
              <a:buChar char="Ø"/>
            </a:pPr>
            <a:endParaRPr lang="en-US" dirty="0" smtClean="0"/>
          </a:p>
          <a:p>
            <a:pPr marL="285750" indent="-285750">
              <a:buFont typeface="Wingdings" panose="05000000000000000000" pitchFamily="2" charset="2"/>
              <a:buChar char="Ø"/>
            </a:pPr>
            <a:r>
              <a:rPr lang="en-US" dirty="0"/>
              <a:t>It is the world's </a:t>
            </a:r>
            <a:r>
              <a:rPr lang="en-US" dirty="0" smtClean="0"/>
              <a:t>2</a:t>
            </a:r>
            <a:r>
              <a:rPr lang="en-US" baseline="30000" dirty="0" smtClean="0"/>
              <a:t>ND</a:t>
            </a:r>
            <a:r>
              <a:rPr lang="en-US" dirty="0" smtClean="0"/>
              <a:t>  </a:t>
            </a:r>
            <a:r>
              <a:rPr lang="en-US" dirty="0"/>
              <a:t>largest refinery after Jamnagar in India. </a:t>
            </a:r>
            <a:r>
              <a:rPr lang="en-US" dirty="0" smtClean="0"/>
              <a:t>Its </a:t>
            </a:r>
            <a:r>
              <a:rPr lang="en-US" dirty="0"/>
              <a:t>major products </a:t>
            </a:r>
            <a:r>
              <a:rPr lang="en-US" dirty="0" smtClean="0"/>
              <a:t>include crude </a:t>
            </a:r>
            <a:r>
              <a:rPr lang="en-US" dirty="0"/>
              <a:t>oil, Liquefied Petroleum Gas (LPG) and Liquefied Natural Gas (LNG). </a:t>
            </a:r>
            <a:endParaRPr lang="en-US" dirty="0" smtClean="0"/>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r>
              <a:rPr lang="en-US" dirty="0"/>
              <a:t>The severity of shock waves generated by the explosion shook the nearby residential areas and the residents. </a:t>
            </a:r>
            <a:endParaRPr lang="en-US" dirty="0" smtClean="0"/>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smtClean="0"/>
          </a:p>
        </p:txBody>
      </p:sp>
      <p:pic>
        <p:nvPicPr>
          <p:cNvPr id="4" name="Picture 3"/>
          <p:cNvPicPr>
            <a:picLocks noChangeAspect="1"/>
          </p:cNvPicPr>
          <p:nvPr/>
        </p:nvPicPr>
        <p:blipFill>
          <a:blip r:embed="rId4"/>
          <a:stretch>
            <a:fillRect/>
          </a:stretch>
        </p:blipFill>
        <p:spPr>
          <a:xfrm>
            <a:off x="4572000" y="4114800"/>
            <a:ext cx="4495800" cy="2286000"/>
          </a:xfrm>
          <a:prstGeom prst="rect">
            <a:avLst/>
          </a:prstGeom>
        </p:spPr>
      </p:pic>
      <p:sp>
        <p:nvSpPr>
          <p:cNvPr id="14" name="Rectangle 13"/>
          <p:cNvSpPr/>
          <p:nvPr/>
        </p:nvSpPr>
        <p:spPr>
          <a:xfrm>
            <a:off x="2895600" y="194505"/>
            <a:ext cx="4800600" cy="5334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400" b="1" dirty="0" smtClean="0"/>
              <a:t>INTRODUCTION</a:t>
            </a:r>
            <a:endParaRPr lang="en-US" sz="24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6400800"/>
            <a:ext cx="9144000" cy="4572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0" y="0"/>
            <a:ext cx="2895600" cy="1066800"/>
          </a:xfrm>
          <a:prstGeom prst="rect">
            <a:avLst/>
          </a:prstGeom>
          <a:noFill/>
          <a:ln w="9525">
            <a:noFill/>
            <a:miter lim="800000"/>
            <a:headEnd/>
            <a:tailEnd/>
          </a:ln>
        </p:spPr>
      </p:pic>
      <p:sp>
        <p:nvSpPr>
          <p:cNvPr id="4" name="Rectangle 3"/>
          <p:cNvSpPr/>
          <p:nvPr/>
        </p:nvSpPr>
        <p:spPr>
          <a:xfrm>
            <a:off x="2971800" y="300251"/>
            <a:ext cx="5257800" cy="461749"/>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dirty="0" smtClean="0"/>
              <a:t>THE INCIDENT</a:t>
            </a:r>
            <a:endParaRPr lang="en-US" sz="2800" b="1" dirty="0"/>
          </a:p>
        </p:txBody>
      </p:sp>
      <p:sp>
        <p:nvSpPr>
          <p:cNvPr id="5" name="TextBox 4"/>
          <p:cNvSpPr txBox="1"/>
          <p:nvPr/>
        </p:nvSpPr>
        <p:spPr>
          <a:xfrm>
            <a:off x="762000" y="1905000"/>
            <a:ext cx="7620000" cy="2862322"/>
          </a:xfrm>
          <a:prstGeom prst="rect">
            <a:avLst/>
          </a:prstGeom>
          <a:noFill/>
        </p:spPr>
        <p:txBody>
          <a:bodyPr wrap="square" rtlCol="0">
            <a:spAutoFit/>
          </a:bodyPr>
          <a:lstStyle/>
          <a:p>
            <a:pPr algn="just"/>
            <a:r>
              <a:rPr lang="en-US" dirty="0" smtClean="0">
                <a:latin typeface="Times New Roman" pitchFamily="18" charset="0"/>
                <a:cs typeface="Times New Roman" pitchFamily="18" charset="0"/>
              </a:rPr>
              <a:t>Even though the cause of the Amuay oil refinery disaster was not clear, possible scenarios that could result in the disasters include:</a:t>
            </a:r>
          </a:p>
          <a:p>
            <a:pPr marL="285750" indent="-285750" algn="just">
              <a:lnSpc>
                <a:spcPct val="150000"/>
              </a:lnSpc>
              <a:buFont typeface="Wingdings" panose="05000000000000000000" pitchFamily="2" charset="2"/>
              <a:buChar char="v"/>
            </a:pPr>
            <a:r>
              <a:rPr lang="en-US" dirty="0" smtClean="0">
                <a:latin typeface="Times New Roman" pitchFamily="18" charset="0"/>
                <a:cs typeface="Times New Roman" pitchFamily="18" charset="0"/>
              </a:rPr>
              <a:t>Equipment failure </a:t>
            </a:r>
          </a:p>
          <a:p>
            <a:pPr marL="285750" indent="-285750" algn="just">
              <a:lnSpc>
                <a:spcPct val="150000"/>
              </a:lnSpc>
              <a:buFont typeface="Wingdings" panose="05000000000000000000" pitchFamily="2" charset="2"/>
              <a:buChar char="v"/>
            </a:pPr>
            <a:r>
              <a:rPr lang="en-US" dirty="0" smtClean="0"/>
              <a:t>Dispersion </a:t>
            </a:r>
            <a:r>
              <a:rPr lang="en-US" dirty="0"/>
              <a:t>of fuel</a:t>
            </a:r>
          </a:p>
          <a:p>
            <a:pPr marL="285750" indent="-285750" algn="just">
              <a:lnSpc>
                <a:spcPct val="150000"/>
              </a:lnSpc>
              <a:buFont typeface="Wingdings" panose="05000000000000000000" pitchFamily="2" charset="2"/>
              <a:buChar char="v"/>
            </a:pPr>
            <a:r>
              <a:rPr lang="en-US" dirty="0"/>
              <a:t>Vapor Cloud Explosion</a:t>
            </a:r>
          </a:p>
          <a:p>
            <a:pPr marL="285750" indent="-285750" algn="just">
              <a:lnSpc>
                <a:spcPct val="150000"/>
              </a:lnSpc>
              <a:buFont typeface="Wingdings" panose="05000000000000000000" pitchFamily="2" charset="2"/>
              <a:buChar char="v"/>
            </a:pPr>
            <a:r>
              <a:rPr lang="en-US" dirty="0"/>
              <a:t>Multiple tank fires</a:t>
            </a:r>
          </a:p>
          <a:p>
            <a:pPr marL="285750" indent="-285750" algn="just">
              <a:buFont typeface="Wingdings" panose="05000000000000000000" pitchFamily="2" charset="2"/>
              <a:buChar char="v"/>
            </a:pPr>
            <a:endParaRPr lang="en-US" dirty="0">
              <a:latin typeface="Times New Roman" pitchFamily="18" charset="0"/>
              <a:cs typeface="Times New Roman" pitchFamily="18" charset="0"/>
            </a:endParaRPr>
          </a:p>
          <a:p>
            <a:endParaRPr lang="en-US" dirty="0"/>
          </a:p>
        </p:txBody>
      </p:sp>
      <p:pic>
        <p:nvPicPr>
          <p:cNvPr id="7" name="Picture 6"/>
          <p:cNvPicPr>
            <a:picLocks noChangeAspect="1"/>
          </p:cNvPicPr>
          <p:nvPr/>
        </p:nvPicPr>
        <p:blipFill>
          <a:blip r:embed="rId4"/>
          <a:stretch>
            <a:fillRect/>
          </a:stretch>
        </p:blipFill>
        <p:spPr>
          <a:xfrm>
            <a:off x="4419600" y="3276600"/>
            <a:ext cx="4343400" cy="263372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6400800"/>
            <a:ext cx="9144000" cy="4572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0" y="0"/>
            <a:ext cx="2895600" cy="1066800"/>
          </a:xfrm>
          <a:prstGeom prst="rect">
            <a:avLst/>
          </a:prstGeom>
          <a:noFill/>
          <a:ln w="9525">
            <a:noFill/>
            <a:miter lim="800000"/>
            <a:headEnd/>
            <a:tailEnd/>
          </a:ln>
        </p:spPr>
      </p:pic>
      <p:sp>
        <p:nvSpPr>
          <p:cNvPr id="5" name="TextBox 4"/>
          <p:cNvSpPr txBox="1"/>
          <p:nvPr/>
        </p:nvSpPr>
        <p:spPr>
          <a:xfrm>
            <a:off x="990600" y="1164609"/>
            <a:ext cx="7620000" cy="4662815"/>
          </a:xfrm>
          <a:prstGeom prst="rect">
            <a:avLst/>
          </a:prstGeom>
          <a:noFill/>
        </p:spPr>
        <p:txBody>
          <a:bodyPr wrap="square" rtlCol="0">
            <a:spAutoFit/>
          </a:bodyPr>
          <a:lstStyle/>
          <a:p>
            <a:pPr algn="just">
              <a:lnSpc>
                <a:spcPct val="150000"/>
              </a:lnSpc>
            </a:pPr>
            <a:r>
              <a:rPr lang="en-US" dirty="0" smtClean="0">
                <a:latin typeface="Times New Roman" pitchFamily="18" charset="0"/>
                <a:cs typeface="Times New Roman" pitchFamily="18" charset="0"/>
              </a:rPr>
              <a:t>EQUIPMENT FAILURE:</a:t>
            </a:r>
          </a:p>
          <a:p>
            <a:pPr marL="285750" indent="-285750" algn="just">
              <a:lnSpc>
                <a:spcPct val="150000"/>
              </a:lnSpc>
              <a:buFont typeface="Wingdings" panose="05000000000000000000" pitchFamily="2" charset="2"/>
              <a:buChar char="§"/>
            </a:pPr>
            <a:r>
              <a:rPr lang="en-US" dirty="0" smtClean="0">
                <a:latin typeface="Times New Roman" pitchFamily="18" charset="0"/>
                <a:cs typeface="Times New Roman" pitchFamily="18" charset="0"/>
              </a:rPr>
              <a:t>Valves</a:t>
            </a:r>
          </a:p>
          <a:p>
            <a:pPr marL="285750" indent="-285750" algn="just">
              <a:lnSpc>
                <a:spcPct val="150000"/>
              </a:lnSpc>
              <a:buFont typeface="Wingdings" panose="05000000000000000000" pitchFamily="2" charset="2"/>
              <a:buChar char="§"/>
            </a:pPr>
            <a:r>
              <a:rPr lang="en-US" dirty="0" smtClean="0">
                <a:latin typeface="Times New Roman" pitchFamily="18" charset="0"/>
                <a:cs typeface="Times New Roman" pitchFamily="18" charset="0"/>
              </a:rPr>
              <a:t>Piping</a:t>
            </a:r>
          </a:p>
          <a:p>
            <a:pPr marL="285750" indent="-285750" algn="just">
              <a:lnSpc>
                <a:spcPct val="150000"/>
              </a:lnSpc>
              <a:buFont typeface="Wingdings" panose="05000000000000000000" pitchFamily="2" charset="2"/>
              <a:buChar char="§"/>
            </a:pPr>
            <a:r>
              <a:rPr lang="en-US" dirty="0" smtClean="0">
                <a:latin typeface="Times New Roman" pitchFamily="18" charset="0"/>
                <a:cs typeface="Times New Roman" pitchFamily="18" charset="0"/>
              </a:rPr>
              <a:t>Pumps</a:t>
            </a:r>
            <a:endParaRPr lang="en-US" dirty="0">
              <a:latin typeface="Times New Roman" pitchFamily="18" charset="0"/>
              <a:cs typeface="Times New Roman" pitchFamily="18" charset="0"/>
            </a:endParaRPr>
          </a:p>
          <a:p>
            <a:pPr marL="285750" indent="-285750">
              <a:lnSpc>
                <a:spcPct val="150000"/>
              </a:lnSpc>
              <a:buFont typeface="Wingdings" panose="05000000000000000000" pitchFamily="2" charset="2"/>
              <a:buChar char="v"/>
            </a:pPr>
            <a:r>
              <a:rPr lang="en-US" dirty="0" smtClean="0">
                <a:latin typeface="Times New Roman" pitchFamily="18" charset="0"/>
                <a:cs typeface="Times New Roman" pitchFamily="18" charset="0"/>
              </a:rPr>
              <a:t>It could be </a:t>
            </a:r>
            <a:r>
              <a:rPr lang="en-US" dirty="0"/>
              <a:t>lack of maintenance, corrosion, and poor safety know-hows and can be even </a:t>
            </a:r>
            <a:r>
              <a:rPr lang="en-US" dirty="0" smtClean="0"/>
              <a:t>intentional</a:t>
            </a:r>
          </a:p>
          <a:p>
            <a:pPr marL="285750" indent="-285750" algn="just">
              <a:lnSpc>
                <a:spcPct val="150000"/>
              </a:lnSpc>
              <a:buFont typeface="Wingdings" panose="05000000000000000000" pitchFamily="2" charset="2"/>
              <a:buChar char="v"/>
            </a:pPr>
            <a:r>
              <a:rPr lang="en-US" dirty="0" smtClean="0"/>
              <a:t>An official report by president of PDVSA  revealed that </a:t>
            </a:r>
            <a:r>
              <a:rPr lang="en-US" dirty="0"/>
              <a:t>studs (screws without heads) in pump </a:t>
            </a:r>
            <a:r>
              <a:rPr lang="en-US" dirty="0" smtClean="0"/>
              <a:t>2601 was the root-cause. </a:t>
            </a:r>
            <a:r>
              <a:rPr lang="en-US" dirty="0"/>
              <a:t>Seven of the eight studs were insufficiently screwed down, with one absent entirely, meaning that motor vibrations could cause the screws to gradually fail.</a:t>
            </a:r>
            <a:endParaRPr lang="en-US" dirty="0">
              <a:latin typeface="Times New Roman" pitchFamily="18" charset="0"/>
              <a:cs typeface="Times New Roman" pitchFamily="18" charset="0"/>
            </a:endParaRPr>
          </a:p>
          <a:p>
            <a:pPr algn="just">
              <a:lnSpc>
                <a:spcPct val="150000"/>
              </a:lnSpc>
            </a:pPr>
            <a:endParaRPr lang="en-US" dirty="0"/>
          </a:p>
        </p:txBody>
      </p:sp>
      <p:pic>
        <p:nvPicPr>
          <p:cNvPr id="2" name="Picture 1"/>
          <p:cNvPicPr>
            <a:picLocks noChangeAspect="1"/>
          </p:cNvPicPr>
          <p:nvPr/>
        </p:nvPicPr>
        <p:blipFill>
          <a:blip r:embed="rId4"/>
          <a:stretch>
            <a:fillRect/>
          </a:stretch>
        </p:blipFill>
        <p:spPr>
          <a:xfrm>
            <a:off x="6096000" y="1066800"/>
            <a:ext cx="3048000" cy="1524000"/>
          </a:xfrm>
          <a:prstGeom prst="rect">
            <a:avLst/>
          </a:prstGeom>
        </p:spPr>
      </p:pic>
      <p:sp>
        <p:nvSpPr>
          <p:cNvPr id="9" name="Rectangle 8"/>
          <p:cNvSpPr/>
          <p:nvPr/>
        </p:nvSpPr>
        <p:spPr>
          <a:xfrm>
            <a:off x="3276600" y="208612"/>
            <a:ext cx="4495800" cy="381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b="1" dirty="0" smtClean="0"/>
              <a:t>THRESHOLD OF THE DISASTER</a:t>
            </a:r>
            <a:endParaRPr lang="en-US" sz="2400" b="1" dirty="0"/>
          </a:p>
        </p:txBody>
      </p:sp>
    </p:spTree>
    <p:extLst>
      <p:ext uri="{BB962C8B-B14F-4D97-AF65-F5344CB8AC3E}">
        <p14:creationId xmlns:p14="http://schemas.microsoft.com/office/powerpoint/2010/main" val="579450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6400800"/>
            <a:ext cx="9144000" cy="4572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0" y="0"/>
            <a:ext cx="2895600" cy="1066800"/>
          </a:xfrm>
          <a:prstGeom prst="rect">
            <a:avLst/>
          </a:prstGeom>
          <a:noFill/>
          <a:ln w="9525">
            <a:noFill/>
            <a:miter lim="800000"/>
            <a:headEnd/>
            <a:tailEnd/>
          </a:ln>
        </p:spPr>
      </p:pic>
      <p:sp>
        <p:nvSpPr>
          <p:cNvPr id="5" name="TextBox 4"/>
          <p:cNvSpPr txBox="1"/>
          <p:nvPr/>
        </p:nvSpPr>
        <p:spPr>
          <a:xfrm>
            <a:off x="990600" y="1164609"/>
            <a:ext cx="7620000" cy="1015663"/>
          </a:xfrm>
          <a:prstGeom prst="rect">
            <a:avLst/>
          </a:prstGeom>
          <a:noFill/>
        </p:spPr>
        <p:txBody>
          <a:bodyPr wrap="square" rtlCol="0">
            <a:spAutoFit/>
          </a:bodyPr>
          <a:lstStyle/>
          <a:p>
            <a:pPr>
              <a:lnSpc>
                <a:spcPct val="150000"/>
              </a:lnSpc>
            </a:pPr>
            <a:r>
              <a:rPr lang="en-US" sz="2000" dirty="0" smtClean="0">
                <a:latin typeface="Times New Roman" pitchFamily="18" charset="0"/>
                <a:cs typeface="Times New Roman" pitchFamily="18" charset="0"/>
              </a:rPr>
              <a:t>Sequence of events that led to the disaster scenario:</a:t>
            </a:r>
          </a:p>
          <a:p>
            <a:pPr>
              <a:lnSpc>
                <a:spcPct val="150000"/>
              </a:lnSpc>
            </a:pPr>
            <a:endParaRPr lang="en-US" sz="2000" dirty="0"/>
          </a:p>
        </p:txBody>
      </p:sp>
      <p:graphicFrame>
        <p:nvGraphicFramePr>
          <p:cNvPr id="3" name="Diagram 2"/>
          <p:cNvGraphicFramePr/>
          <p:nvPr>
            <p:extLst>
              <p:ext uri="{D42A27DB-BD31-4B8C-83A1-F6EECF244321}">
                <p14:modId xmlns:p14="http://schemas.microsoft.com/office/powerpoint/2010/main" val="1918050428"/>
              </p:ext>
            </p:extLst>
          </p:nvPr>
        </p:nvGraphicFramePr>
        <p:xfrm>
          <a:off x="1981200" y="1905000"/>
          <a:ext cx="6629400" cy="43783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Rectangle 6"/>
          <p:cNvSpPr/>
          <p:nvPr/>
        </p:nvSpPr>
        <p:spPr>
          <a:xfrm>
            <a:off x="3276600" y="222914"/>
            <a:ext cx="4800600" cy="3810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400" b="1" dirty="0" smtClean="0"/>
              <a:t>EVENTS SEQUENCE</a:t>
            </a:r>
            <a:endParaRPr lang="en-US" sz="2400" b="1" dirty="0"/>
          </a:p>
        </p:txBody>
      </p:sp>
    </p:spTree>
    <p:extLst>
      <p:ext uri="{BB962C8B-B14F-4D97-AF65-F5344CB8AC3E}">
        <p14:creationId xmlns:p14="http://schemas.microsoft.com/office/powerpoint/2010/main" val="134101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6400800"/>
            <a:ext cx="9144000" cy="4572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0" y="0"/>
            <a:ext cx="2895600" cy="1066800"/>
          </a:xfrm>
          <a:prstGeom prst="rect">
            <a:avLst/>
          </a:prstGeom>
          <a:noFill/>
          <a:ln w="9525">
            <a:noFill/>
            <a:miter lim="800000"/>
            <a:headEnd/>
            <a:tailEnd/>
          </a:ln>
        </p:spPr>
      </p:pic>
      <p:sp>
        <p:nvSpPr>
          <p:cNvPr id="5" name="Rectangle 4"/>
          <p:cNvSpPr/>
          <p:nvPr/>
        </p:nvSpPr>
        <p:spPr>
          <a:xfrm>
            <a:off x="2743200" y="581931"/>
            <a:ext cx="5029200" cy="609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SCLAE OF THE DISASTER</a:t>
            </a:r>
            <a:endParaRPr lang="en-US" sz="2800" b="1" dirty="0"/>
          </a:p>
        </p:txBody>
      </p:sp>
      <p:sp>
        <p:nvSpPr>
          <p:cNvPr id="7" name="TextBox 6"/>
          <p:cNvSpPr txBox="1"/>
          <p:nvPr/>
        </p:nvSpPr>
        <p:spPr>
          <a:xfrm>
            <a:off x="609600" y="1648731"/>
            <a:ext cx="8153400" cy="3970318"/>
          </a:xfrm>
          <a:prstGeom prst="rect">
            <a:avLst/>
          </a:prstGeom>
          <a:noFill/>
        </p:spPr>
        <p:txBody>
          <a:bodyPr wrap="square" rtlCol="0">
            <a:spAutoFit/>
          </a:bodyPr>
          <a:lstStyle/>
          <a:p>
            <a:pPr algn="just">
              <a:lnSpc>
                <a:spcPct val="200000"/>
              </a:lnSpc>
            </a:pPr>
            <a:r>
              <a:rPr lang="en-US" dirty="0"/>
              <a:t>T</a:t>
            </a:r>
            <a:r>
              <a:rPr lang="en-US" dirty="0" smtClean="0"/>
              <a:t>he </a:t>
            </a:r>
            <a:r>
              <a:rPr lang="en-US" dirty="0"/>
              <a:t>incident cost significant damage</a:t>
            </a:r>
            <a:r>
              <a:rPr lang="en-US" dirty="0" smtClean="0"/>
              <a:t>, which comprise of;</a:t>
            </a:r>
          </a:p>
          <a:p>
            <a:pPr marL="285750" indent="-285750" algn="just">
              <a:lnSpc>
                <a:spcPct val="200000"/>
              </a:lnSpc>
              <a:buFont typeface="Wingdings" panose="05000000000000000000" pitchFamily="2" charset="2"/>
              <a:buChar char="v"/>
            </a:pPr>
            <a:r>
              <a:rPr lang="en-US" dirty="0" smtClean="0"/>
              <a:t>More </a:t>
            </a:r>
            <a:r>
              <a:rPr lang="en-US" dirty="0"/>
              <a:t>than 50 lives (some also reported up to 100</a:t>
            </a:r>
            <a:r>
              <a:rPr lang="en-US" dirty="0" smtClean="0"/>
              <a:t>),</a:t>
            </a:r>
          </a:p>
          <a:p>
            <a:pPr marL="285750" indent="-285750" algn="just">
              <a:lnSpc>
                <a:spcPct val="200000"/>
              </a:lnSpc>
              <a:buFont typeface="Wingdings" panose="05000000000000000000" pitchFamily="2" charset="2"/>
              <a:buChar char="v"/>
            </a:pPr>
            <a:r>
              <a:rPr lang="en-US" dirty="0" smtClean="0"/>
              <a:t> Over </a:t>
            </a:r>
            <a:r>
              <a:rPr lang="en-US" dirty="0"/>
              <a:t>100 seriously injured and several suffered with light injuries. </a:t>
            </a:r>
            <a:endParaRPr lang="en-US" dirty="0" smtClean="0"/>
          </a:p>
          <a:p>
            <a:pPr marL="285750" indent="-285750" algn="just">
              <a:lnSpc>
                <a:spcPct val="200000"/>
              </a:lnSpc>
              <a:buFont typeface="Wingdings" panose="05000000000000000000" pitchFamily="2" charset="2"/>
              <a:buChar char="v"/>
            </a:pPr>
            <a:r>
              <a:rPr lang="en-US" dirty="0" smtClean="0"/>
              <a:t>More </a:t>
            </a:r>
            <a:r>
              <a:rPr lang="en-US" dirty="0"/>
              <a:t>than 1600 houses that were completely damaged, </a:t>
            </a:r>
            <a:endParaRPr lang="en-US" dirty="0" smtClean="0"/>
          </a:p>
          <a:p>
            <a:pPr marL="285750" indent="-285750" algn="just">
              <a:lnSpc>
                <a:spcPct val="200000"/>
              </a:lnSpc>
              <a:buFont typeface="Wingdings" panose="05000000000000000000" pitchFamily="2" charset="2"/>
              <a:buChar char="v"/>
            </a:pPr>
            <a:r>
              <a:rPr lang="en-US" dirty="0" smtClean="0"/>
              <a:t>More </a:t>
            </a:r>
            <a:r>
              <a:rPr lang="en-US" dirty="0"/>
              <a:t>than 200 houses were evacuated and people were transferred to safer </a:t>
            </a:r>
            <a:r>
              <a:rPr lang="en-US" dirty="0" smtClean="0"/>
              <a:t>places.</a:t>
            </a:r>
          </a:p>
          <a:p>
            <a:pPr marL="285750" indent="-285750" algn="just">
              <a:lnSpc>
                <a:spcPct val="200000"/>
              </a:lnSpc>
              <a:buFont typeface="Wingdings" panose="05000000000000000000" pitchFamily="2" charset="2"/>
              <a:buChar char="v"/>
            </a:pPr>
            <a:r>
              <a:rPr lang="en-US" dirty="0" smtClean="0"/>
              <a:t>The </a:t>
            </a:r>
            <a:r>
              <a:rPr lang="en-US" dirty="0"/>
              <a:t>total capital loss assessed was more than $1 billion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6400800"/>
            <a:ext cx="9144000" cy="4572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0" y="0"/>
            <a:ext cx="2895600" cy="1066800"/>
          </a:xfrm>
          <a:prstGeom prst="rect">
            <a:avLst/>
          </a:prstGeom>
          <a:noFill/>
          <a:ln w="9525">
            <a:noFill/>
            <a:miter lim="800000"/>
            <a:headEnd/>
            <a:tailEnd/>
          </a:ln>
        </p:spPr>
      </p:pic>
      <p:sp>
        <p:nvSpPr>
          <p:cNvPr id="5" name="Rectangle 4"/>
          <p:cNvSpPr/>
          <p:nvPr/>
        </p:nvSpPr>
        <p:spPr>
          <a:xfrm>
            <a:off x="2743200" y="457200"/>
            <a:ext cx="5029200" cy="8382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smtClean="0"/>
              <a:t>CHALLENGES TO AVERT FUTURE RE-OCCURRENCE</a:t>
            </a:r>
            <a:endParaRPr lang="en-US" sz="2800" b="1" dirty="0"/>
          </a:p>
        </p:txBody>
      </p:sp>
      <p:sp>
        <p:nvSpPr>
          <p:cNvPr id="4" name="Rectangle 3"/>
          <p:cNvSpPr>
            <a:spLocks noChangeArrowheads="1"/>
          </p:cNvSpPr>
          <p:nvPr/>
        </p:nvSpPr>
        <p:spPr bwMode="auto">
          <a:xfrm>
            <a:off x="914400" y="1295400"/>
            <a:ext cx="7772400" cy="514076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60287" rIns="0" bIns="5395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200000"/>
              </a:lnSpc>
              <a:spcBef>
                <a:spcPct val="0"/>
              </a:spcBef>
              <a:spcAft>
                <a:spcPct val="0"/>
              </a:spcAft>
              <a:buClrTx/>
              <a:buSzTx/>
              <a:buFontTx/>
              <a:buNone/>
              <a:tabLst/>
            </a:pPr>
            <a:r>
              <a:rPr lang="en-US" altLang="en-US" sz="1600" dirty="0" smtClean="0">
                <a:solidFill>
                  <a:srgbClr val="2E2E2E"/>
                </a:solidFill>
                <a:latin typeface="Times New Roman" panose="02020603050405020304" pitchFamily="18" charset="0"/>
                <a:cs typeface="Times New Roman" panose="02020603050405020304" pitchFamily="18" charset="0"/>
              </a:rPr>
              <a:t>T</a:t>
            </a:r>
            <a:r>
              <a:rPr kumimoji="0" lang="en-US" altLang="en-US" sz="1600" b="0" i="0" u="none" strike="noStrike" cap="none" normalizeH="0" baseline="0" dirty="0" smtClean="0">
                <a:ln>
                  <a:noFill/>
                </a:ln>
                <a:solidFill>
                  <a:srgbClr val="2E2E2E"/>
                </a:solidFill>
                <a:effectLst/>
                <a:latin typeface="Times New Roman" panose="02020603050405020304" pitchFamily="18" charset="0"/>
                <a:cs typeface="Times New Roman" panose="02020603050405020304" pitchFamily="18" charset="0"/>
              </a:rPr>
              <a:t>he safety experts of the plant should motivate and aware the subordinates to follow safety practices at the maximum possible limits.</a:t>
            </a:r>
          </a:p>
          <a:p>
            <a:pPr marL="0" marR="0" lvl="0" indent="0" algn="just" defTabSz="914400" rtl="0" eaLnBrk="0" fontAlgn="base" latinLnBrk="0" hangingPunct="0">
              <a:lnSpc>
                <a:spcPct val="200000"/>
              </a:lnSpc>
              <a:spcBef>
                <a:spcPct val="0"/>
              </a:spcBef>
              <a:spcAft>
                <a:spcPct val="0"/>
              </a:spcAft>
              <a:buClrTx/>
              <a:buSzTx/>
              <a:buFontTx/>
              <a:buNone/>
              <a:tabLst/>
            </a:pPr>
            <a:r>
              <a:rPr kumimoji="0" lang="en-US" altLang="en-US" sz="1600" b="0" i="0" u="none" strike="noStrike" cap="none" normalizeH="0" baseline="0" dirty="0" smtClean="0">
                <a:ln>
                  <a:noFill/>
                </a:ln>
                <a:solidFill>
                  <a:srgbClr val="2E2E2E"/>
                </a:solidFill>
                <a:effectLst/>
                <a:latin typeface="Times New Roman" panose="02020603050405020304" pitchFamily="18" charset="0"/>
                <a:cs typeface="Times New Roman" panose="02020603050405020304" pitchFamily="18" charset="0"/>
              </a:rPr>
              <a:t>The following points summarize the challenges ahead.</a:t>
            </a:r>
          </a:p>
          <a:p>
            <a:pPr marL="285750" marR="0" lvl="0" indent="-285750" algn="just"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600" b="0" i="0" u="none" strike="noStrike" cap="none" normalizeH="0" baseline="0" dirty="0" smtClean="0">
                <a:ln>
                  <a:noFill/>
                </a:ln>
                <a:solidFill>
                  <a:srgbClr val="2E2E2E"/>
                </a:solidFill>
                <a:effectLst/>
                <a:latin typeface="Times New Roman" panose="02020603050405020304" pitchFamily="18" charset="0"/>
                <a:cs typeface="Times New Roman" panose="02020603050405020304" pitchFamily="18" charset="0"/>
              </a:rPr>
              <a:t> Appropriate estimation of the overpressures and learning from </a:t>
            </a:r>
            <a:r>
              <a:rPr kumimoji="0" lang="en-US" altLang="en-US" sz="1600" b="0" i="0" u="none" strike="noStrike" cap="none" normalizeH="0" baseline="0" dirty="0" err="1" smtClean="0">
                <a:ln>
                  <a:noFill/>
                </a:ln>
                <a:solidFill>
                  <a:srgbClr val="2E2E2E"/>
                </a:solidFill>
                <a:effectLst/>
                <a:latin typeface="Times New Roman" panose="02020603050405020304" pitchFamily="18" charset="0"/>
                <a:cs typeface="Times New Roman" panose="02020603050405020304" pitchFamily="18" charset="0"/>
              </a:rPr>
              <a:t>Buncefield</a:t>
            </a:r>
            <a:r>
              <a:rPr kumimoji="0" lang="en-US" altLang="en-US" sz="1600" b="0" i="0" u="none" strike="noStrike" cap="none" normalizeH="0" baseline="0" dirty="0" smtClean="0">
                <a:ln>
                  <a:noFill/>
                </a:ln>
                <a:solidFill>
                  <a:srgbClr val="2E2E2E"/>
                </a:solidFill>
                <a:effectLst/>
                <a:latin typeface="Times New Roman" panose="02020603050405020304" pitchFamily="18" charset="0"/>
                <a:cs typeface="Times New Roman" panose="02020603050405020304" pitchFamily="18" charset="0"/>
              </a:rPr>
              <a:t>, </a:t>
            </a:r>
            <a:r>
              <a:rPr kumimoji="0" lang="en-US" altLang="en-US" sz="1600" b="0" i="0" u="none" strike="noStrike" cap="none" normalizeH="0" baseline="0" dirty="0" err="1" smtClean="0">
                <a:ln>
                  <a:noFill/>
                </a:ln>
                <a:solidFill>
                  <a:srgbClr val="2E2E2E"/>
                </a:solidFill>
                <a:effectLst/>
                <a:latin typeface="Times New Roman" panose="02020603050405020304" pitchFamily="18" charset="0"/>
                <a:cs typeface="Times New Roman" panose="02020603050405020304" pitchFamily="18" charset="0"/>
              </a:rPr>
              <a:t>Sitapura</a:t>
            </a:r>
            <a:r>
              <a:rPr kumimoji="0" lang="en-US" altLang="en-US" sz="1600" b="0" i="0" u="none" strike="noStrike" cap="none" normalizeH="0" baseline="0" dirty="0" smtClean="0">
                <a:ln>
                  <a:noFill/>
                </a:ln>
                <a:solidFill>
                  <a:srgbClr val="2E2E2E"/>
                </a:solidFill>
                <a:effectLst/>
                <a:latin typeface="Times New Roman" panose="02020603050405020304" pitchFamily="18" charset="0"/>
                <a:cs typeface="Times New Roman" panose="02020603050405020304" pitchFamily="18" charset="0"/>
              </a:rPr>
              <a:t> and </a:t>
            </a:r>
            <a:r>
              <a:rPr kumimoji="0" lang="en-US" altLang="en-US" sz="1600" b="0" i="0" u="none" strike="noStrike" cap="none" normalizeH="0" baseline="0" dirty="0" err="1" smtClean="0">
                <a:ln>
                  <a:noFill/>
                </a:ln>
                <a:solidFill>
                  <a:srgbClr val="2E2E2E"/>
                </a:solidFill>
                <a:effectLst/>
                <a:latin typeface="Times New Roman" panose="02020603050405020304" pitchFamily="18" charset="0"/>
                <a:cs typeface="Times New Roman" panose="02020603050405020304" pitchFamily="18" charset="0"/>
              </a:rPr>
              <a:t>Perto</a:t>
            </a:r>
            <a:r>
              <a:rPr kumimoji="0" lang="en-US" altLang="en-US" sz="1600" b="0" i="0" u="none" strike="noStrike" cap="none" normalizeH="0" baseline="0" dirty="0" smtClean="0">
                <a:ln>
                  <a:noFill/>
                </a:ln>
                <a:solidFill>
                  <a:srgbClr val="2E2E2E"/>
                </a:solidFill>
                <a:effectLst/>
                <a:latin typeface="Times New Roman" panose="02020603050405020304" pitchFamily="18" charset="0"/>
                <a:cs typeface="Times New Roman" panose="02020603050405020304" pitchFamily="18" charset="0"/>
              </a:rPr>
              <a:t> Rico incidents.</a:t>
            </a:r>
          </a:p>
          <a:p>
            <a:pPr marL="285750" marR="0" lvl="0" indent="-285750" algn="just"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600" b="0" i="0" u="none" strike="noStrike" cap="none" normalizeH="0" baseline="0" dirty="0" smtClean="0">
                <a:ln>
                  <a:noFill/>
                </a:ln>
                <a:solidFill>
                  <a:srgbClr val="2E2E2E"/>
                </a:solidFill>
                <a:effectLst/>
                <a:latin typeface="Times New Roman" panose="02020603050405020304" pitchFamily="18" charset="0"/>
                <a:cs typeface="Times New Roman" panose="02020603050405020304" pitchFamily="18" charset="0"/>
              </a:rPr>
              <a:t> Appropriate estimation of thermal radiation hazards from multiple fire tanks.</a:t>
            </a:r>
          </a:p>
          <a:p>
            <a:pPr marL="285750" marR="0" lvl="0" indent="-285750" algn="just"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600" b="0" i="0" u="none" strike="noStrike" cap="none" normalizeH="0" baseline="0" dirty="0" smtClean="0">
                <a:ln>
                  <a:noFill/>
                </a:ln>
                <a:solidFill>
                  <a:srgbClr val="2E2E2E"/>
                </a:solidFill>
                <a:effectLst/>
                <a:latin typeface="Times New Roman" panose="02020603050405020304" pitchFamily="18" charset="0"/>
                <a:cs typeface="Times New Roman" panose="02020603050405020304" pitchFamily="18" charset="0"/>
              </a:rPr>
              <a:t>Reducing the poor management policies towards maintenance and motivating employee awareness towards safety.</a:t>
            </a:r>
          </a:p>
          <a:p>
            <a:pPr marL="285750" marR="0" lvl="0" indent="-285750" algn="just"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600" b="0" i="0" u="none" strike="noStrike" cap="none" normalizeH="0" baseline="0" dirty="0" smtClean="0">
                <a:ln>
                  <a:noFill/>
                </a:ln>
                <a:solidFill>
                  <a:srgbClr val="2E2E2E"/>
                </a:solidFill>
                <a:effectLst/>
                <a:latin typeface="Times New Roman" panose="02020603050405020304" pitchFamily="18" charset="0"/>
                <a:cs typeface="Times New Roman" panose="02020603050405020304" pitchFamily="18" charset="0"/>
              </a:rPr>
              <a:t>Strict procedures/rules for negligence and ignorance on minor leakages.</a:t>
            </a:r>
          </a:p>
          <a:p>
            <a:pPr marL="285750" marR="0" lvl="0" indent="-285750" algn="just" defTabSz="914400" rtl="0" eaLnBrk="0" fontAlgn="base" latinLnBrk="0" hangingPunct="0">
              <a:lnSpc>
                <a:spcPct val="200000"/>
              </a:lnSpc>
              <a:spcBef>
                <a:spcPct val="0"/>
              </a:spcBef>
              <a:spcAft>
                <a:spcPct val="0"/>
              </a:spcAft>
              <a:buClrTx/>
              <a:buSzTx/>
              <a:buFont typeface="Wingdings" panose="05000000000000000000" pitchFamily="2" charset="2"/>
              <a:buChar char="ü"/>
              <a:tabLst/>
            </a:pPr>
            <a:r>
              <a:rPr kumimoji="0" lang="en-US" altLang="en-US" sz="1600" b="0" i="0" u="none" strike="noStrike" cap="none" normalizeH="0" baseline="0" dirty="0" smtClean="0">
                <a:ln>
                  <a:noFill/>
                </a:ln>
                <a:solidFill>
                  <a:srgbClr val="2E2E2E"/>
                </a:solidFill>
                <a:effectLst/>
                <a:latin typeface="Times New Roman" panose="02020603050405020304" pitchFamily="18" charset="0"/>
                <a:cs typeface="Times New Roman" panose="02020603050405020304" pitchFamily="18" charset="0"/>
              </a:rPr>
              <a:t>Minimizing the congestion in the safety region (blast radius).</a:t>
            </a:r>
            <a:endParaRPr kumimoji="0" lang="en-US" altLang="en-US"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2454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0" y="6400800"/>
            <a:ext cx="9144000" cy="457200"/>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0" y="0"/>
            <a:ext cx="2895600" cy="1066800"/>
          </a:xfrm>
          <a:prstGeom prst="rect">
            <a:avLst/>
          </a:prstGeom>
          <a:noFill/>
          <a:ln w="9525">
            <a:noFill/>
            <a:miter lim="800000"/>
            <a:headEnd/>
            <a:tailEnd/>
          </a:ln>
        </p:spPr>
      </p:pic>
      <p:sp>
        <p:nvSpPr>
          <p:cNvPr id="4" name="Rectangle 3"/>
          <p:cNvSpPr/>
          <p:nvPr/>
        </p:nvSpPr>
        <p:spPr>
          <a:xfrm>
            <a:off x="2743200" y="433316"/>
            <a:ext cx="4800600" cy="6096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b="1" dirty="0" smtClean="0"/>
              <a:t>CONCLUSION</a:t>
            </a:r>
            <a:endParaRPr lang="en-US" sz="2800" b="1" dirty="0"/>
          </a:p>
        </p:txBody>
      </p:sp>
      <p:sp>
        <p:nvSpPr>
          <p:cNvPr id="5" name="TextBox 4"/>
          <p:cNvSpPr txBox="1"/>
          <p:nvPr/>
        </p:nvSpPr>
        <p:spPr>
          <a:xfrm>
            <a:off x="381000" y="1447800"/>
            <a:ext cx="7924800" cy="3331938"/>
          </a:xfrm>
          <a:prstGeom prst="rect">
            <a:avLst/>
          </a:prstGeom>
          <a:noFill/>
        </p:spPr>
        <p:txBody>
          <a:bodyPr wrap="square" rtlCol="0">
            <a:spAutoFit/>
          </a:bodyPr>
          <a:lstStyle/>
          <a:p>
            <a:pPr algn="just">
              <a:lnSpc>
                <a:spcPct val="200000"/>
              </a:lnSpc>
            </a:pPr>
            <a:r>
              <a:rPr lang="en-US" dirty="0">
                <a:latin typeface="Times New Roman" panose="02020603050405020304" pitchFamily="18" charset="0"/>
                <a:cs typeface="Times New Roman" panose="02020603050405020304" pitchFamily="18" charset="0"/>
              </a:rPr>
              <a:t>Amuay incident has added one more question mark in process safety know-hows and serious implementations thereof. The residents and daily lives should be in no way affected by the incidents. Similar incidents in the past have occurred more or less due to similar </a:t>
            </a:r>
            <a:r>
              <a:rPr lang="en-US" dirty="0" smtClean="0">
                <a:latin typeface="Times New Roman" panose="02020603050405020304" pitchFamily="18" charset="0"/>
                <a:cs typeface="Times New Roman" panose="02020603050405020304" pitchFamily="18" charset="0"/>
              </a:rPr>
              <a:t>reasons. Leak of a high vapour pressure gas was the root-cause of the disaster and about 100 live were lost as well as estimated </a:t>
            </a:r>
            <a:r>
              <a:rPr lang="en-US" dirty="0">
                <a:latin typeface="Times New Roman" panose="02020603050405020304" pitchFamily="18" charset="0"/>
                <a:cs typeface="Times New Roman" panose="02020603050405020304" pitchFamily="18" charset="0"/>
              </a:rPr>
              <a:t>more than $1 </a:t>
            </a:r>
            <a:r>
              <a:rPr lang="en-US" dirty="0" smtClean="0">
                <a:latin typeface="Times New Roman" panose="02020603050405020304" pitchFamily="18" charset="0"/>
                <a:cs typeface="Times New Roman" panose="02020603050405020304" pitchFamily="18" charset="0"/>
              </a:rPr>
              <a:t>billion capital loss.</a:t>
            </a: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442</Words>
  <Application>Microsoft Office PowerPoint</Application>
  <PresentationFormat>On-screen Show (4:3)</PresentationFormat>
  <Paragraphs>71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Engr. Yahya Gambo</dc:creator>
  <cp:lastModifiedBy>Windows User</cp:lastModifiedBy>
  <cp:revision>33</cp:revision>
  <dcterms:created xsi:type="dcterms:W3CDTF">2015-11-29T18:38:37Z</dcterms:created>
  <dcterms:modified xsi:type="dcterms:W3CDTF">2016-03-02T00:36:57Z</dcterms:modified>
</cp:coreProperties>
</file>